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70" r:id="rId14"/>
    <p:sldId id="272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CD43-2AB2-4529-B6C3-F8AAB3A16AF7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DD526-A842-4595-942A-74816B2CC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602A-D259-40AC-AF8D-7DC9CA3F778E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CFE7-2B12-4D8B-9D48-5ACCB3FFD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ABE9-18A6-49AC-A22E-2A216E1B5473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23EC-5F94-45F1-BE0A-F33899368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9140-1052-4552-A6B2-B71E3D465EF3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9349-9899-4ED6-81C2-02DB6296A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D063-547A-4256-9320-18C51029F65E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9F9A-4E6F-458A-A2AC-039178FA1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D1B2-1EB5-45EE-9589-6D41F7E1AC3D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1DF2-1769-4801-B01A-8E4EE56CE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F639-39B2-462D-A35A-441A83FAA072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AEB8-DC55-4765-8A33-FE3EB5CC3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FCDE-2DDB-44B7-ADE6-2483E82F000F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8BF6-983B-434A-9B13-C0203F7B0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8080-7775-4D8D-899D-084459DCEE9F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E20A-11E3-4AC6-8C35-7B8CE0432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0026-876C-468B-8534-0DA10F30A69D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E888-2BA9-4060-89AE-A9C73AC67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BA66-BADF-4F17-A43A-E077BA61FDE2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05B4-C9C3-4245-A14F-E961DBF5A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A3FB2E-80CF-4F7A-858C-5EA2C5FEC99A}" type="datetimeFigureOut">
              <a:rPr lang="ru-RU"/>
              <a:pPr>
                <a:defRPr/>
              </a:pPr>
              <a:t>27.03.2021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807A5-0F92-4273-8993-FF06431AC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92697"/>
            <a:ext cx="8458200" cy="252027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Тема диплома: «Совершенствование системы управления охраны труда в организации МУП ЖКХ «Вагай»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Слушатель: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Научный руководитель: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Объект исследования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Муниципальное унитарное предприятие жилищно-коммунального хозяйства «Вагай», сокращенное название МУП ЖКХ «Вагай». Предприятие расположено по адресу: РФ, Тюменская область, </a:t>
            </a:r>
            <a:r>
              <a:rPr lang="ru-RU" dirty="0" err="1" smtClean="0"/>
              <a:t>Вагайский</a:t>
            </a:r>
            <a:r>
              <a:rPr lang="ru-RU" dirty="0" smtClean="0"/>
              <a:t> район, с. Вагай, ул. Речная, дом 5. Предприятие  осуществляет свою деятельность на основании </a:t>
            </a:r>
            <a:r>
              <a:rPr lang="ru-RU" dirty="0" err="1" smtClean="0"/>
              <a:t>Устава,ТК</a:t>
            </a:r>
            <a:r>
              <a:rPr lang="ru-RU" dirty="0" smtClean="0"/>
              <a:t> РФ, ГК РФ, НК РФ и других нормативно-правовых актов РФ.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Целью МУП ЖКХ «Вагай» являются оказание жилищно-коммунальных услуг потребителям (населению и организациям), выполнение ремонтно-строительных работ на объектах жилищно-коммунального хозяйства и социального назначения, получения прибыли.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Основными видами деятельности компании являются: производство, транспортировка тепловой энергии, содержание и техническая эксплуатация котельных, тепловых сетей и иного инженерного оборудования;  добыча и транспортировка артезианской воды; сбор, вывоз, размещение  и утилизация жидких и твердых бытовых отходов; содержание и эксплуатация объектов коммунального хозяйства, транспортные услуги и коммерческие перевозки,  вывоз бытового мусора и его утилизация; технический учет зданий и сооружений, иные виды деятельности, не запрещенные законодательством.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>
            <a:noAutofit/>
          </a:bodyPr>
          <a:lstStyle/>
          <a:p>
            <a:r>
              <a:rPr lang="ru-RU" sz="2800" dirty="0"/>
              <a:t>Анализ условий труда в МУП ЖКХ «Вагай»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/>
          <a:lstStyle/>
          <a:p>
            <a:pPr algn="just" eaLnBrk="1" hangingPunct="1"/>
            <a:r>
              <a:rPr lang="ru-RU" sz="1800" b="1" dirty="0"/>
              <a:t>Пожарная безопасность- </a:t>
            </a:r>
            <a:r>
              <a:rPr lang="ru-RU" sz="1800" dirty="0"/>
              <a:t>осуществляется на основании СНиП 21-01-97,  ГОСТ 12.1.004-91</a:t>
            </a:r>
          </a:p>
          <a:p>
            <a:pPr algn="just" eaLnBrk="1" hangingPunct="1"/>
            <a:r>
              <a:rPr lang="ru-RU" sz="1800" b="1" dirty="0"/>
              <a:t>Микроклимат, вентиляция и водоснабжение- </a:t>
            </a:r>
            <a:r>
              <a:rPr lang="ru-RU" sz="1800" dirty="0"/>
              <a:t>осуществляется в соответствии с ГОСТ 12.1.005-88, СНиП 41-01-2003. Однако, часть вентиляционных установок устаревшие, находятся не рабочем состоянии. На предприятии отсутствуют специальные установки для снабжения персонал питьевой водой.</a:t>
            </a:r>
          </a:p>
          <a:p>
            <a:pPr algn="just" eaLnBrk="1" hangingPunct="1"/>
            <a:r>
              <a:rPr lang="ru-RU" sz="1800" b="1" dirty="0"/>
              <a:t>Производственное освещение- </a:t>
            </a:r>
            <a:r>
              <a:rPr lang="ru-RU" sz="1800" dirty="0"/>
              <a:t>предусмотрено совмещенное освещение, то есть освещение при котором недостаточное естественное освещение дополняется искусственным. Однако, часть электрических ламп находятся в неисправном состоянии.</a:t>
            </a:r>
          </a:p>
          <a:p>
            <a:pPr algn="just" eaLnBrk="1" hangingPunct="1"/>
            <a:r>
              <a:rPr lang="ru-RU" sz="1800" b="1" dirty="0"/>
              <a:t>Промышленный шум и пыль- </a:t>
            </a:r>
            <a:r>
              <a:rPr lang="ru-RU" sz="1800" dirty="0"/>
              <a:t>осуществляется в соответствии с ГОСТ 12.1.029-80,  СНиП 23-03-2003.</a:t>
            </a:r>
          </a:p>
          <a:p>
            <a:pPr algn="just" eaLnBrk="1" hangingPunct="1"/>
            <a:r>
              <a:rPr lang="ru-RU" sz="1800" b="1" dirty="0"/>
              <a:t>Электробезопасность</a:t>
            </a:r>
            <a:r>
              <a:rPr lang="ru-RU" sz="1800" dirty="0"/>
              <a:t>- используют заземление и </a:t>
            </a:r>
            <a:r>
              <a:rPr lang="ru-RU" sz="1800" dirty="0" err="1"/>
              <a:t>зануление</a:t>
            </a:r>
            <a:r>
              <a:rPr lang="ru-RU" sz="1800" dirty="0"/>
              <a:t> оборудования, индивидуальные средства защиты. Однако, СИЗ недостаточно, особенно для персонала работающего в электроустановках и опасных условиях труда.</a:t>
            </a:r>
          </a:p>
          <a:p>
            <a:pPr algn="just" eaLnBrk="1" hangingPunct="1"/>
            <a:r>
              <a:rPr lang="ru-RU" sz="1800" b="1" dirty="0"/>
              <a:t>Санитарно-бытовые условия</a:t>
            </a:r>
            <a:r>
              <a:rPr lang="ru-RU" sz="1800" dirty="0"/>
              <a:t>- предусмотрены: гардероб, душевые, санузел, административно-хозяйственные помещения.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967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функциональные подразделения МУП ЖКХ «ВАГАЙ»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4195763" cy="488315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Административно-управленческий персонал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Канализация выгребная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Водопроводный участок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Аварийно-диспетчерская служба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Вывоз твердого мусора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Участок эксплуатации жилого фонда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Участок организации технической эксплуатации полигона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Автотранспортный цех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Аварийно-ремонтный участок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463" y="1196975"/>
            <a:ext cx="4032250" cy="4608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5" name="Рисунок 4" descr="C:\Users\ольга\Desktop\картинки жкх\1437484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125538"/>
            <a:ext cx="42481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Ответственные за охрану труда в МУП ЖКХ «ВАГАЙ»</a:t>
            </a:r>
            <a:endParaRPr lang="ru-RU" sz="28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4883150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Общее руководство работами по охране труда в целом возлагается на директора МУП ЖКХ «Вагай».  </a:t>
            </a:r>
          </a:p>
          <a:p>
            <a:pPr algn="just" eaLnBrk="1" hangingPunct="1"/>
            <a:r>
              <a:rPr lang="ru-RU" sz="2000" smtClean="0"/>
              <a:t>Инженер по охране труда предприятия обеспечивает контроль над соблюдением требований охраны труда, обеспечивает методическими материалами и осуществляет контроль над выполнением мероприятий по охране труда в соответствии с должностными обязанностями и указаниями директора. </a:t>
            </a:r>
          </a:p>
          <a:p>
            <a:pPr algn="just" eaLnBrk="1" hangingPunct="1"/>
            <a:r>
              <a:rPr lang="ru-RU" sz="2000" smtClean="0"/>
              <a:t>Ответственность  противопожарную безопасность за организацию, за состояние охраны труда  и обеспечение безопасных условий труда в МУП ЖКХ «Вагай» возлагается на Главного инженера. </a:t>
            </a:r>
          </a:p>
          <a:p>
            <a:pPr algn="just" eaLnBrk="1" hangingPunct="1"/>
            <a:r>
              <a:rPr lang="ru-RU" sz="2000" smtClean="0"/>
              <a:t>Ответственность за обеспечение работниками МУП ЖКХ «Вагай» безопасных условий труда, исправность и безопасность применяемого оборудования возлагается на руководителей подразделений:  Начальник водопроводного участка;  Начальник АДС;   Начальник ОТЭ полигона ТБО, вывоз ЖБО.</a:t>
            </a:r>
          </a:p>
          <a:p>
            <a:pPr algn="just"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dirty="0" smtClean="0"/>
              <a:t>Система </a:t>
            </a:r>
            <a:r>
              <a:rPr lang="ru-RU" sz="1800" dirty="0" err="1" smtClean="0"/>
              <a:t>пОдготовки</a:t>
            </a:r>
            <a:r>
              <a:rPr lang="ru-RU" sz="1800" dirty="0" smtClean="0"/>
              <a:t> кадров и Виды </a:t>
            </a:r>
            <a:r>
              <a:rPr lang="ru-RU" sz="1800" dirty="0" err="1" smtClean="0"/>
              <a:t>инструктажА</a:t>
            </a:r>
            <a:r>
              <a:rPr lang="ru-RU" sz="1800" dirty="0" smtClean="0"/>
              <a:t> в МУП ЖКХ «ВАГАЙ»</a:t>
            </a:r>
            <a:endParaRPr lang="ru-RU" sz="18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04800" y="692150"/>
            <a:ext cx="8686800" cy="5387975"/>
          </a:xfrm>
        </p:spPr>
        <p:txBody>
          <a:bodyPr/>
          <a:lstStyle/>
          <a:p>
            <a:pPr eaLnBrk="1" hangingPunct="1"/>
            <a:endParaRPr lang="ru-RU" sz="1200" b="1" dirty="0" smtClean="0"/>
          </a:p>
          <a:p>
            <a:pPr algn="just" eaLnBrk="1" hangingPunct="1"/>
            <a:r>
              <a:rPr lang="ru-RU" sz="1400" b="1" dirty="0" smtClean="0"/>
              <a:t>Вводный инструктаж</a:t>
            </a:r>
            <a:r>
              <a:rPr lang="ru-RU" sz="1400" dirty="0" smtClean="0"/>
              <a:t>- проводится со всеми вновь принимаемыми на работу, а также с временными работниками, командированными, учащимися, проходящими практику. О проведении инструктажа делают запись в журнале вводного инструктажа и в документе о </a:t>
            </a:r>
            <a:r>
              <a:rPr lang="ru-RU" sz="1400" dirty="0" err="1" smtClean="0"/>
              <a:t>приѐме</a:t>
            </a:r>
            <a:r>
              <a:rPr lang="ru-RU" sz="1400" dirty="0" smtClean="0"/>
              <a:t> на работу.</a:t>
            </a:r>
          </a:p>
          <a:p>
            <a:pPr algn="just" eaLnBrk="1" hangingPunct="1"/>
            <a:r>
              <a:rPr lang="ru-RU" sz="1400" b="1" dirty="0" smtClean="0"/>
              <a:t>Первичный инструктаж </a:t>
            </a:r>
            <a:r>
              <a:rPr lang="ru-RU" sz="1400" dirty="0" smtClean="0"/>
              <a:t>на рабочем месте-проводится со всеми вновь принимаемыми на работу, а также с работниками,  переводимыми в другое подразделение, со строителями, выполняющими работу на территории предприятия, учащимися, проходившими практику. Первичный инструктаж проводится индивидуально на рабочем месте с практическим показом безопасных </a:t>
            </a:r>
            <a:r>
              <a:rPr lang="ru-RU" sz="1400" dirty="0" err="1" smtClean="0"/>
              <a:t>приѐмов</a:t>
            </a:r>
            <a:r>
              <a:rPr lang="ru-RU" sz="1400" dirty="0" smtClean="0"/>
              <a:t> и методов труда. Рабочие допускаются к самостоятельной работе после стажировки, проверки теоретических знаний и </a:t>
            </a:r>
            <a:r>
              <a:rPr lang="ru-RU" sz="1400" dirty="0" err="1" smtClean="0"/>
              <a:t>приобретѐнных</a:t>
            </a:r>
            <a:r>
              <a:rPr lang="ru-RU" sz="1400" dirty="0" smtClean="0"/>
              <a:t> навыков безопасных </a:t>
            </a:r>
            <a:r>
              <a:rPr lang="ru-RU" sz="1400" dirty="0" err="1" smtClean="0"/>
              <a:t>приѐмов</a:t>
            </a:r>
            <a:r>
              <a:rPr lang="ru-RU" sz="1400" dirty="0" smtClean="0"/>
              <a:t> работы.</a:t>
            </a:r>
          </a:p>
          <a:p>
            <a:pPr algn="just" eaLnBrk="1" hangingPunct="1"/>
            <a:r>
              <a:rPr lang="ru-RU" sz="1400" b="1" dirty="0" smtClean="0"/>
              <a:t>Повторный инструктаж</a:t>
            </a:r>
            <a:r>
              <a:rPr lang="ru-RU" sz="1400" dirty="0" smtClean="0"/>
              <a:t>- проводится не реже 1 раза в 6 месяцев, а по работам, к которым предъявляются дополнительные требования безопасности 1 раз в 3 месяца. Проводят индивидуально или с группой работников, обслуживающих однотипное оборудование в пределах общего рабочего места по программе первичного инструктажа на рабочем месте в полном </a:t>
            </a:r>
            <a:r>
              <a:rPr lang="ru-RU" sz="1400" dirty="0" err="1" smtClean="0"/>
              <a:t>объѐме</a:t>
            </a:r>
            <a:r>
              <a:rPr lang="ru-RU" sz="1400" dirty="0" smtClean="0"/>
              <a:t>.</a:t>
            </a:r>
          </a:p>
          <a:p>
            <a:pPr algn="just" eaLnBrk="1" hangingPunct="1"/>
            <a:r>
              <a:rPr lang="ru-RU" sz="1400" b="1" dirty="0" smtClean="0"/>
              <a:t>Внеплановый инструктаж-</a:t>
            </a:r>
            <a:r>
              <a:rPr lang="ru-RU" sz="1400" dirty="0" smtClean="0"/>
              <a:t>- при введении в действие новых или переработанных стандартов, правил, инструкций по охране труда или изменений к ним;   при изменении технологического процесса, замене оборудования, приспособлений, инструмента или других факторов, влияющих на безопасность;  по требованию органов надзора;  при нарушении работниками требований безопасности труда, которые  могут или могли или привели к травме, аварии, пожару;   при перерывах в работе 60 дней и более, а по работам, к которым предъявляются дополнительные требования безопасности - 30 дней.</a:t>
            </a:r>
          </a:p>
          <a:p>
            <a:pPr algn="just" eaLnBrk="1" hangingPunct="1"/>
            <a:r>
              <a:rPr lang="ru-RU" sz="1400" b="1" dirty="0" smtClean="0"/>
              <a:t>Целевой инструктаж</a:t>
            </a:r>
            <a:r>
              <a:rPr lang="ru-RU" sz="1400" dirty="0" smtClean="0"/>
              <a:t>- Проводят при выполнении разовых работ, не связанных с выполнением прямых обязанностей по специальности (погрузка-выгрузка, уборка территории или разовые работы вне предприятия, цеха), ликвидации последствий аварии, катастроф, стихийных бедствий, производстве работ, по которым оформляется наряд-допуск, разрешение.</a:t>
            </a:r>
          </a:p>
          <a:p>
            <a:pPr eaLnBrk="1" hangingPunct="1"/>
            <a:endParaRPr lang="ru-RU" sz="1200" dirty="0" smtClean="0"/>
          </a:p>
          <a:p>
            <a:pPr eaLnBrk="1" hangingPunct="1">
              <a:buFont typeface="Wingdings 2" pitchFamily="18" charset="2"/>
              <a:buNone/>
            </a:pPr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47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Контроль за состоянием охраны труда в МУП ЖКХ «Вагай» </a:t>
            </a:r>
            <a:endParaRPr lang="ru-RU" sz="2800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04800" y="765175"/>
            <a:ext cx="8686800" cy="5314950"/>
          </a:xfrm>
        </p:spPr>
        <p:txBody>
          <a:bodyPr/>
          <a:lstStyle/>
          <a:p>
            <a:pPr algn="just" eaLnBrk="1" hangingPunct="1"/>
            <a:r>
              <a:rPr lang="ru-RU" sz="1800" b="1" smtClean="0"/>
              <a:t>Первая ступень контроля (I ступень): </a:t>
            </a:r>
            <a:r>
              <a:rPr lang="ru-RU" sz="1800" smtClean="0"/>
              <a:t>Ежедневно перед работой руководители подразделений участка (бригады, смены) проверяют все рабочие места, наличие необходимого инструмента, приспособлений, заготовок и т.д. </a:t>
            </a:r>
          </a:p>
          <a:p>
            <a:pPr algn="just" eaLnBrk="1" hangingPunct="1"/>
            <a:r>
              <a:rPr lang="ru-RU" sz="1800" b="1" smtClean="0"/>
              <a:t>Вторая ступень контроля(II ступень)- </a:t>
            </a:r>
            <a:r>
              <a:rPr lang="ru-RU" sz="1800" smtClean="0"/>
              <a:t>осуществляет начальник структурного подразделения (цех, отдел, производство или участок). Периодичность проверок второй ступени - ежеквартально согласно графика, утвержденного начальником структурного подразделения и согласованного со специалистом по охране труда</a:t>
            </a:r>
            <a:r>
              <a:rPr lang="ru-RU" sz="1800" b="1" smtClean="0"/>
              <a:t>.</a:t>
            </a:r>
            <a:r>
              <a:rPr lang="ru-RU" sz="1800" smtClean="0"/>
              <a:t> На второй ступени проверяют: </a:t>
            </a:r>
            <a:r>
              <a:rPr lang="ru-RU" sz="1800" b="1" smtClean="0"/>
              <a:t> </a:t>
            </a:r>
            <a:r>
              <a:rPr lang="ru-RU" sz="1800" smtClean="0"/>
              <a:t>выполнение мероприятий согласно первой и второй ступеням контроля;  выполнение распорядительных документов по охране труда (приказов, распоряжений, предписаний); соблюдение установленного режима труда и отдыха и др.</a:t>
            </a:r>
          </a:p>
          <a:p>
            <a:pPr algn="just" eaLnBrk="1" hangingPunct="1"/>
            <a:r>
              <a:rPr lang="ru-RU" sz="1800" smtClean="0"/>
              <a:t> </a:t>
            </a:r>
            <a:r>
              <a:rPr lang="ru-RU" sz="1800" b="1" smtClean="0"/>
              <a:t>Третья ступень контроля (III ступень) -</a:t>
            </a:r>
            <a:r>
              <a:rPr lang="ru-RU" sz="1800" smtClean="0"/>
              <a:t>проводится комиссией по охране труда один раз в год. На третьей ступени проверяют: </a:t>
            </a:r>
            <a:r>
              <a:rPr lang="ru-RU" sz="1800" b="1" smtClean="0"/>
              <a:t> </a:t>
            </a:r>
            <a:r>
              <a:rPr lang="ru-RU" sz="1800" smtClean="0"/>
              <a:t>выполнение мероприятий по первой и второй ступеням контроля; выполнение организационно - распорядительных документов по охране труда (приказов, распоряжений, предписаний);  выполнение мероприятий, указанных в планах по улучшению условий труда, коллективных договорах, соглашениях по охране труда и др. По результатам контроля оформляется акт. В случае выявления нарушений оформляется предписание.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4807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Недостатки системы охраны труда в МУП ЖКХ «ВАГАЙ»</a:t>
            </a:r>
            <a:endParaRPr lang="ru-RU" sz="2400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 eaLnBrk="1" hangingPunct="1"/>
            <a:r>
              <a:rPr lang="ru-RU" sz="1800" b="1" smtClean="0"/>
              <a:t>1)Плохие условия организации охраны труда и контроля в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 В частности, на предприятии недостаточное количество средств индивидуальной защиты, особенно для работников, работающих в опасных условиях труда и в электроустановках; отсутствует оборудование для снабжения работников питьевой  водой; отсутствуют множество журналов, фиксирующих различные нарушения по технике безопасности.</a:t>
            </a:r>
          </a:p>
          <a:p>
            <a:pPr eaLnBrk="1" hangingPunct="1"/>
            <a:r>
              <a:rPr lang="ru-RU" sz="1800" b="1" smtClean="0"/>
              <a:t>2)Несовершенство инфраструктуры по безопасности труда работников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В частности, на предприятии недостаточная система вентиляции, множество вентиляционных систем находятся в нерабочем состоянии и являются устаревшими; на некоторых производственных объектах инфраструктуры отсутствуют сигнальные цвета и знаки безопасности.</a:t>
            </a:r>
          </a:p>
          <a:p>
            <a:pPr eaLnBrk="1" hangingPunct="1"/>
            <a:r>
              <a:rPr lang="ru-RU" sz="1800" b="1" smtClean="0"/>
              <a:t>3)Недостаточно организованная система подготовки работников в области охраны труда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  В частности, отсутствуют необходимые технические средства для организации инструктажей и обучения по охране труда; не осуществляется  обучение сотрудников навыкам оказания первой помощи при нештатных ситуациях.</a:t>
            </a:r>
          </a:p>
          <a:p>
            <a:pPr eaLnBrk="1" hangingPunct="1">
              <a:buFont typeface="Wingdings 2" pitchFamily="18" charset="2"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Мероприятия по совершенствованию системы охраны труда в МУП ЖКХ «ВАГАЙ»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 algn="just" eaLnBrk="1" hangingPunct="1"/>
            <a:r>
              <a:rPr lang="ru-RU" sz="1800" b="1" smtClean="0"/>
              <a:t>1)Мероприятия, направленные на улучшение условий труда работников и контроля</a:t>
            </a:r>
            <a:r>
              <a:rPr lang="ru-RU" sz="1800" smtClean="0"/>
              <a:t>: приобретение недостающих средств индивидуальной защиты работников и проведение необходимой модернизации текущих СИЗ; приобретение новых средств индивидуальной защиты работников от электрического тока и проведение необходимой модернизации текущих СИЗ соответствующего типа;  приобретение новых электроламп и модернизация текущих в целях обеспечения на предприятии достаточного уровня освещения; приобретение оборудования для снабжения сотрудников свежей питьевой водой; приобретение обновленных средств индивидуальной защиты для сотрудников, работающих во вредных и опасных условиях; формирование необходимой нормативно-правовой документации и журналов по охране труда.</a:t>
            </a:r>
          </a:p>
          <a:p>
            <a:pPr algn="just" eaLnBrk="1" hangingPunct="1"/>
            <a:r>
              <a:rPr lang="ru-RU" sz="1800" smtClean="0"/>
              <a:t> </a:t>
            </a:r>
            <a:r>
              <a:rPr lang="ru-RU" sz="1800" b="1" smtClean="0"/>
              <a:t>2)Мероприятия, направленные на оптимизацию инфраструктуры в целях повышения безопасности труда работников</a:t>
            </a:r>
            <a:r>
              <a:rPr lang="ru-RU" sz="1800" smtClean="0"/>
              <a:t>: установка новых систем вентиляции на предприятии и модернизация текущих; нанесение на производственное оборудование и иные объекты инфраструктуры сигнальных цветов и знаков безопасности.</a:t>
            </a:r>
          </a:p>
          <a:p>
            <a:pPr algn="just" eaLnBrk="1" hangingPunct="1"/>
            <a:r>
              <a:rPr lang="ru-RU" sz="1800" b="1" smtClean="0"/>
              <a:t>3)</a:t>
            </a:r>
            <a:r>
              <a:rPr lang="ru-RU" sz="1800" smtClean="0"/>
              <a:t> </a:t>
            </a:r>
            <a:r>
              <a:rPr lang="ru-RU" sz="1800" b="1" smtClean="0"/>
              <a:t>Мероприятия, направленные на повышение уровня знаний работников в области охраны труда</a:t>
            </a:r>
            <a:r>
              <a:rPr lang="ru-RU" sz="1800" smtClean="0"/>
              <a:t>: приобретение необходимых технических средств для организации инструктажей и обучения по охране труда; обучение сотрудников навыкам оказания первой помощи при нештатных ситуациях.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812212" cy="481171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400" smtClean="0"/>
              <a:t>    Таким образом, в целом, для улучшения системы охраны труда на предприятии МУП ЖКХ «Вагай» необходимо проводить мероприятия по улучшению условий труда работников и контроля за охраной труда; оптимизировать инфраструктуру в целях повышения безопасности труда работников; повышать уровень знаний работников в области охраны труда. Рассмотренные мероприятия, позволят компании МУП ЖКХ  «Вагай» повысить существующую систему охраны труда, снизить заболеваемость, травматизм, поломку оборудования, тем самым обеспечив стабильное функционирование всего предприятия; а это повлияет на повышение качества обслуживания, обеспечит финансовые потоки и стабильное развитие  организации на занимаемой нише.</a:t>
            </a:r>
          </a:p>
          <a:p>
            <a:pPr algn="just"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04864"/>
            <a:ext cx="8686800" cy="25922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Актуальность исследования: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472112"/>
          </a:xfr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400" dirty="0" smtClean="0"/>
              <a:t>     </a:t>
            </a:r>
            <a:r>
              <a:rPr lang="ru-RU" sz="9600" dirty="0" smtClean="0"/>
              <a:t>Обеспечение безопасности труда и отдыха способствует сохранению жизни и здоровья человека из-за снижения травматизма и заболеваемости в условиях воздействия негативных факторов среды обитания.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      Вопросы охраны труда в жилищно-коммунальном хозяйстве имеют важнейшее значение, что обусловлено, с одной стороны, разнообразием используемых технологических процессов, типов и видов машин и оборудования, сооружений, передаточных устройств, а с другой - широким спектром воздействий вредных для здоровья человека факторов, включающих, например, загазованность колодцев, камер и коллекторов сетей водопроводно-канализационного хозяйства, повышенный уровень статического электричества оборудования электроснабжения, химически и биологически вредные факторы при очистке питьевой воды, сточной жидкости и другие.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5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Цель и задачи исследования: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613"/>
            <a:ext cx="8686800" cy="524351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Цель- разработка практических рекомендаций, направленных на улучшение системы охраны труда анализируемого предприятия.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Задачи: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-изучить теоретические аспекты системы охраны труда в организации и нормативно-правовое регулирование в РФ;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-проанализировать существующую систему охраны труда на предприятии;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-предложить пути совершенствования существующей системы охраны труда в организации.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476250"/>
            <a:ext cx="4411663" cy="5848350"/>
          </a:xfrm>
        </p:spPr>
        <p:txBody>
          <a:bodyPr/>
          <a:lstStyle/>
          <a:p>
            <a:pPr algn="ctr" eaLnBrk="1" hangingPunct="1"/>
            <a:r>
              <a:rPr lang="ru-RU" b="1" smtClean="0"/>
              <a:t>Объект исследования</a:t>
            </a:r>
            <a:r>
              <a:rPr lang="ru-RU" smtClean="0"/>
              <a:t>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Муниципальное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унитарное предприятие жилищно-коммунального хозяйства «Вагай» Администрации Вагайского муниципального района</a:t>
            </a:r>
          </a:p>
        </p:txBody>
      </p:sp>
      <p:sp>
        <p:nvSpPr>
          <p:cNvPr id="13315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9275"/>
            <a:ext cx="4343400" cy="5775325"/>
          </a:xfrm>
        </p:spPr>
        <p:txBody>
          <a:bodyPr/>
          <a:lstStyle/>
          <a:p>
            <a:pPr eaLnBrk="1" hangingPunct="1"/>
            <a:r>
              <a:rPr lang="ru-RU" b="1" smtClean="0"/>
              <a:t>Предмет исследования: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Система охраны труда в МУП ЖКХ «Вагай»</a:t>
            </a:r>
            <a:endParaRPr lang="ru-RU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787900" y="2492375"/>
            <a:ext cx="4176713" cy="3816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7" name="Рисунок 6" descr="C:\Users\ольга\Desktop\картинки жкх\zhk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420938"/>
            <a:ext cx="44275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системА</a:t>
            </a:r>
            <a:r>
              <a:rPr lang="ru-RU" sz="2800" dirty="0" smtClean="0"/>
              <a:t> управления охраной труда (СУОТ)</a:t>
            </a:r>
            <a:endParaRPr lang="ru-RU" sz="28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4883150"/>
          </a:xfrm>
        </p:spPr>
        <p:txBody>
          <a:bodyPr/>
          <a:lstStyle/>
          <a:p>
            <a:pPr eaLnBrk="1" hangingPunct="1"/>
            <a:r>
              <a:rPr lang="ru-RU" smtClean="0"/>
              <a:t>Это система процедур и документов, регламентирующих организацию управления охраной труда в организации, в том числе должностные обязанности по охране труда всех руководителей и специалистов. Данная система может быть создана на предприятиях любого размера. Ее осуществление везде приносит существенную пользу охране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СУБЪЕКТ И ОБЪЕКТ УПРАВЛЕНИЯ СУОТ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Субъект управления в СУОТ -работодатель, а в цехах, в производственных подразделениях и в службах – руководители соответствующих структурных подразделений и служб.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Объект управления СУОТ- деятельность структурных подразделений и служб предприятия по обеспечению безопасных и безвредных условий труда на рабочих местах, производственных участках, цехах и предприятия в целом.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функциИ</a:t>
            </a:r>
            <a:r>
              <a:rPr lang="ru-RU" dirty="0" smtClean="0"/>
              <a:t> управления</a:t>
            </a:r>
            <a:r>
              <a:rPr lang="ru-RU" i="1" dirty="0" smtClean="0"/>
              <a:t> </a:t>
            </a:r>
            <a:r>
              <a:rPr lang="ru-RU" dirty="0" smtClean="0"/>
              <a:t>охраной труда: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4627563" cy="4525962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прогнозирование и планирование работ, их финансирование;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организация и координация работ;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учет показателей состояния условий и безопасности труда;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анализ и оценка состояния условий и безопасности труда;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контроль за функционированием СУОТ;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стимулирование работы по усовершенствованию охраны труда.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1484313"/>
            <a:ext cx="4032250" cy="453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89" name="Рисунок 4" descr="C:\Users\ольга\Desktop\картинки жкх\news-2016-bVfqako2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400175"/>
            <a:ext cx="4105275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СУОТ -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443913" cy="3024187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Обеспечить безопасные и нормальные условия труда для работников на всех стадиях производственного процесса; создать условия, при которых обеспечивается не только своевременное устранение каких-либо нарушений норм по охране труда, но и предупреждение возможности их возникновения.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4221163"/>
            <a:ext cx="8569325" cy="237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3" name="Рисунок 5" descr="C:\Users\ольга\Desktop\картинки жкх\Specialist-po-ohrane-t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149725"/>
            <a:ext cx="48974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 descr="C:\Users\ольга\Desktop\картинки жкх\23e58ccd18e32cab182dbd6268a1286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149725"/>
            <a:ext cx="3743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задачи СУОТ: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-обучение работников безопасным методам труда и пропаганда вопросов охраны труда;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безопасности технологических процессов, производственного оборудования, зданий и сооружений;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-нормализация санитарно-гигиенических условий труда;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работников средствами индивидуальной защиты (СИЗ);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оптимальных режимов труда и отдыха;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-организация лечебно-профилактического обслуживания;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-профессиональный подбор работников по отдельным профессиям;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-усовершенствование нормативной базы по вопросам охраны труда.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1655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Franklin Gothic Medium</vt:lpstr>
      <vt:lpstr>Wingdings 2</vt:lpstr>
      <vt:lpstr>Трек</vt:lpstr>
      <vt:lpstr>Тема диплома: «Совершенствование системы управления охраны труда в организации МУП ЖКХ «Вагай»</vt:lpstr>
      <vt:lpstr>Актуальность исследования:</vt:lpstr>
      <vt:lpstr>Цель и задачи исследования:</vt:lpstr>
      <vt:lpstr>Презентация PowerPoint</vt:lpstr>
      <vt:lpstr>системА управления охраной труда (СУОТ)</vt:lpstr>
      <vt:lpstr>СУБЪЕКТ И ОБЪЕКТ УПРАВЛЕНИЯ СУОТ</vt:lpstr>
      <vt:lpstr>функциИ управления охраной труда: </vt:lpstr>
      <vt:lpstr>Цель СУОТ -</vt:lpstr>
      <vt:lpstr>Основные задачи СУОТ: </vt:lpstr>
      <vt:lpstr>Объект исследования :</vt:lpstr>
      <vt:lpstr>Анализ условий труда в МУП ЖКХ «Вагай» </vt:lpstr>
      <vt:lpstr>функциональные подразделения МУП ЖКХ «ВАГАЙ»</vt:lpstr>
      <vt:lpstr>Ответственные за охрану труда в МУП ЖКХ «ВАГАЙ»</vt:lpstr>
      <vt:lpstr>Система пОдготовки кадров и Виды инструктажА в МУП ЖКХ «ВАГАЙ»</vt:lpstr>
      <vt:lpstr>Контроль за состоянием охраны труда в МУП ЖКХ «Вагай» </vt:lpstr>
      <vt:lpstr>Недостатки системы охраны труда в МУП ЖКХ «ВАГАЙ»</vt:lpstr>
      <vt:lpstr>Мероприятия по совершенствованию системы охраны труда в МУП ЖКХ «ВАГАЙ»</vt:lpstr>
      <vt:lpstr>ВЫВОДЫ</vt:lpstr>
      <vt:lpstr>Спасибо за внимание!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диплома:</dc:title>
  <dc:creator>ольга</dc:creator>
  <cp:lastModifiedBy>Пользователь</cp:lastModifiedBy>
  <cp:revision>41</cp:revision>
  <dcterms:created xsi:type="dcterms:W3CDTF">2017-01-23T10:39:50Z</dcterms:created>
  <dcterms:modified xsi:type="dcterms:W3CDTF">2021-03-27T18:42:07Z</dcterms:modified>
</cp:coreProperties>
</file>