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 внедрения мероприятий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Валовая прибыль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5986721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после внедрения мероприятий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Валовая прибыль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8972490</c:v>
                </c:pt>
              </c:numCache>
            </c:numRef>
          </c:val>
        </c:ser>
        <c:axId val="69750784"/>
        <c:axId val="69752320"/>
      </c:barChart>
      <c:catAx>
        <c:axId val="697507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9752320"/>
        <c:crosses val="autoZero"/>
        <c:auto val="1"/>
        <c:lblAlgn val="ctr"/>
        <c:lblOffset val="100"/>
      </c:catAx>
      <c:valAx>
        <c:axId val="69752320"/>
        <c:scaling>
          <c:orientation val="minMax"/>
        </c:scaling>
        <c:axPos val="l"/>
        <c:majorGridlines/>
        <c:numFmt formatCode="General" sourceLinked="1"/>
        <c:tickLblPos val="nextTo"/>
        <c:crossAx val="69750784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solidFill>
      <a:schemeClr val="accent6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1EE909D-4BF4-4735-8167-583341BB12AB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C8EEEFB-D18F-4D84-90F0-93B5CC84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909D-4BF4-4735-8167-583341BB12AB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EEFB-D18F-4D84-90F0-93B5CC84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909D-4BF4-4735-8167-583341BB12AB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EEFB-D18F-4D84-90F0-93B5CC84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909D-4BF4-4735-8167-583341BB12AB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EEFB-D18F-4D84-90F0-93B5CC84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909D-4BF4-4735-8167-583341BB12AB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EEFB-D18F-4D84-90F0-93B5CC84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909D-4BF4-4735-8167-583341BB12AB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EEFB-D18F-4D84-90F0-93B5CC84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EE909D-4BF4-4735-8167-583341BB12AB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8EEEFB-D18F-4D84-90F0-93B5CC843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1EE909D-4BF4-4735-8167-583341BB12AB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C8EEEFB-D18F-4D84-90F0-93B5CC84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909D-4BF4-4735-8167-583341BB12AB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EEFB-D18F-4D84-90F0-93B5CC84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909D-4BF4-4735-8167-583341BB12AB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EEFB-D18F-4D84-90F0-93B5CC84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909D-4BF4-4735-8167-583341BB12AB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EEEFB-D18F-4D84-90F0-93B5CC84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1EE909D-4BF4-4735-8167-583341BB12AB}" type="datetimeFigureOut">
              <a:rPr lang="ru-RU" smtClean="0"/>
              <a:pPr/>
              <a:t>15.10.2009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C8EEEFB-D18F-4D84-90F0-93B5CC843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Антикризисное управление в сети ресторанов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1437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ООО «Империя вкуса»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Разработка антикризисной программы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предприятию ООО «Империя вкуса»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Стратегия- усиления позиций на рынке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Так, как основной целью является увеличение выручки, то необходимо расширять ассортимент услуг. </a:t>
            </a:r>
          </a:p>
          <a:p>
            <a:pPr algn="just"/>
            <a:r>
              <a:rPr lang="ru-RU" dirty="0" smtClean="0"/>
              <a:t>Это можно сделать за счет открытия отдела кулинарии, для того, чтобы можно было реализовывать кондитерские изделия и мясные полуфабрикаты,  которые изготавливаются на предприятии. </a:t>
            </a:r>
          </a:p>
          <a:p>
            <a:pPr algn="just"/>
            <a:r>
              <a:rPr lang="ru-RU" dirty="0" smtClean="0"/>
              <a:t>Главным возможным фактором является наличие финансовых ресурсов. Так как для открытия кулинарии необходимо закупить оборудование, аренда помещения и др. В настоящий момент предприятие имеет такую возможность. </a:t>
            </a:r>
          </a:p>
          <a:p>
            <a:pPr algn="just"/>
            <a:r>
              <a:rPr lang="ru-RU" dirty="0" smtClean="0"/>
              <a:t>Для увеличения продаж также необходимо усиление рекламной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Экономическая эффективность антикризисных мероприятий</a:t>
            </a:r>
            <a:endParaRPr lang="ru-RU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357158" y="1285860"/>
          <a:ext cx="457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1142984"/>
            <a:ext cx="2590800" cy="464781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предстоящий период рекомендуется применять стратегию : усиление позиций на рынке. В связи с тем, что в ресторане имеется собственный кондитерский и мясной цех, необходимо открыть отдел кулинарии для реализации кондитерских изделий и полуфабрикатов. На эти мероприятия планируется потратить 2650 тыс. руб. Так как на предприятии ООО «Империя вкуса» слабая рекламная деятельность, часть финансовых ресурсов необходимо направить и на усиление рекламы в СМИ и в интернет. Ежегодно предприятие планирует увеличивать выручку на 5-10%.  Расчет экономической эффективности от внедрения мероприятий показал, что прибыль предприятия в предстоящем году увеличиться на 2985769  руб. А это свидетельствует о целесообразности намеченных мероприятий.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29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ЦЕЛИ И ЗАДАЧИ ПРЕДПРИЯТИЯ ООО «ИМПЕРИЯ ВКУСА»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500306"/>
            <a:ext cx="4038600" cy="350046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4400" dirty="0" smtClean="0"/>
              <a:t>Цель- получение прибыли.</a:t>
            </a:r>
            <a:endParaRPr lang="ru-RU" sz="4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500305"/>
            <a:ext cx="4038600" cy="35004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4400" dirty="0" smtClean="0"/>
              <a:t>Задачи- удовлетворение потребности населения.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134683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Антикризисное управление необходимо для нормального функционирования предприятия и предотвращения признаков </a:t>
            </a:r>
            <a:r>
              <a:rPr lang="ru-RU" dirty="0" smtClean="0"/>
              <a:t>банкротства.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Проблема номер один для любой организации, действующей в условиях рынка, – это проблема ее выживаемости, обеспеченности непрерывности развития. </a:t>
            </a:r>
          </a:p>
          <a:p>
            <a:r>
              <a:rPr lang="ru-RU" dirty="0" smtClean="0"/>
              <a:t>Неправильное управление финансовыми ресурсами приводит к </a:t>
            </a:r>
            <a:r>
              <a:rPr lang="ru-RU" dirty="0" smtClean="0"/>
              <a:t>банкротству.</a:t>
            </a:r>
            <a:endParaRPr lang="ru-RU" dirty="0" smtClean="0"/>
          </a:p>
          <a:p>
            <a:r>
              <a:rPr lang="ru-RU" dirty="0" smtClean="0"/>
              <a:t>Для предотвращения признаков банкротства необходим всесторонний анализ организации и разработка антикризисных </a:t>
            </a:r>
            <a:r>
              <a:rPr lang="ru-RU" dirty="0" smtClean="0"/>
              <a:t>мероприятий.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ОБЪЕКТ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2257412" cy="121444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32500" lnSpcReduction="20000"/>
          </a:bodyPr>
          <a:lstStyle/>
          <a:p>
            <a:endParaRPr lang="ru-RU" sz="5000" dirty="0" smtClean="0"/>
          </a:p>
          <a:p>
            <a:endParaRPr lang="ru-RU" sz="5000" dirty="0" smtClean="0"/>
          </a:p>
          <a:p>
            <a:r>
              <a:rPr lang="ru-RU" sz="5000" dirty="0" smtClean="0"/>
              <a:t>Сеть ресторанов </a:t>
            </a:r>
          </a:p>
          <a:p>
            <a:pPr>
              <a:buNone/>
            </a:pPr>
            <a:r>
              <a:rPr lang="ru-RU" sz="5000" dirty="0" smtClean="0"/>
              <a:t>ООО «ИМПЕРИЯ ВКУСА»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86050" y="2000240"/>
            <a:ext cx="4913198" cy="4125923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000" dirty="0" smtClean="0"/>
              <a:t>Рестораны расположены по  адресу: ул. Калинина, 98а, ул. Пушкина, д. 16а. Предприятие   Империя вкуса- является обществом с ограниченной ответственностью. На рынке работает более 10 лет. Имеет самостоятельный баланс,  осуществляет свою деятельность на основании Устава</a:t>
            </a:r>
          </a:p>
          <a:p>
            <a:r>
              <a:rPr lang="ru-RU" sz="1000" dirty="0" smtClean="0"/>
              <a:t>На предприятии имеются  три основных отдела- бухгалтерия, отдел производства и склад. Отдел производства подразделяется на : холодный цех, горячий цех, кондитерский цех и мясной цех.</a:t>
            </a:r>
          </a:p>
          <a:p>
            <a:r>
              <a:rPr lang="ru-RU" sz="1000" dirty="0" smtClean="0"/>
              <a:t>Склады подразделяются на: склад готовой продукции и склад полуфабрикатов.</a:t>
            </a:r>
          </a:p>
          <a:p>
            <a:r>
              <a:rPr lang="ru-RU" sz="1000" dirty="0" smtClean="0"/>
              <a:t>Мясной цех предназначен для приготовления мясных блюд (котлеты, бифштексы  и т.д.)</a:t>
            </a:r>
          </a:p>
          <a:p>
            <a:r>
              <a:rPr lang="ru-RU" sz="1000" dirty="0" smtClean="0"/>
              <a:t>Холодный цех- это цех приготовления салатов и холодных закусок.</a:t>
            </a:r>
          </a:p>
          <a:p>
            <a:r>
              <a:rPr lang="ru-RU" sz="1000" dirty="0" smtClean="0"/>
              <a:t>Кондитерский цех- производство тортов и пирожных, которые отправляются на реализацию в различные кулинарии города.</a:t>
            </a:r>
          </a:p>
          <a:p>
            <a:r>
              <a:rPr lang="ru-RU" sz="1000" dirty="0" smtClean="0"/>
              <a:t>В горячем </a:t>
            </a:r>
            <a:r>
              <a:rPr lang="ru-RU" sz="1000" dirty="0" err="1" smtClean="0"/>
              <a:t>цехе-осуществляется</a:t>
            </a:r>
            <a:r>
              <a:rPr lang="ru-RU" sz="1000" dirty="0" smtClean="0"/>
              <a:t> приготовление первых и вторых блюд.</a:t>
            </a:r>
          </a:p>
          <a:p>
            <a:r>
              <a:rPr lang="ru-RU" sz="1000" dirty="0" smtClean="0"/>
              <a:t> Предприятие имеет функциональную организационную структуру.</a:t>
            </a:r>
            <a:r>
              <a:rPr lang="ru-RU" sz="1000" i="1" dirty="0" smtClean="0"/>
              <a:t> </a:t>
            </a:r>
            <a:r>
              <a:rPr lang="ru-RU" sz="1000" dirty="0" smtClean="0"/>
              <a:t>Функциональная структура базируется на разделении труда в системе управления. Здесь любой руководитель имеет все распорядительные права в рамках его компетенции. Ресторан имеет уютный интерьер, рассчитан  на70 посетителей.</a:t>
            </a:r>
          </a:p>
          <a:p>
            <a:endParaRPr lang="ru-RU" sz="1000" dirty="0" smtClean="0"/>
          </a:p>
          <a:p>
            <a:endParaRPr lang="ru-RU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405842" cy="85725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Объект исследования- сеть ресторанов Империя вкуса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86043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4400" dirty="0" smtClean="0"/>
              <a:t>Рестораны расположены по  адресу: ул. Калинина, 98а, ул. Пушкина, д. 16а. Предприятие   Империя вкуса- является обществом с ограниченной ответственностью. На рынке работает более 10 лет. Имеет самостоятельный баланс,  осуществляет свою деятельность на основании Устава</a:t>
            </a:r>
          </a:p>
          <a:p>
            <a:pPr algn="just"/>
            <a:r>
              <a:rPr lang="ru-RU" sz="4400" dirty="0" smtClean="0"/>
              <a:t>На предприятии имеются  три основных отдела- бухгалтерия, отдел производства и склад. Отдел производства подразделяется на : холодный цех, горячий цех, кондитерский цех и мясной цех.</a:t>
            </a:r>
          </a:p>
          <a:p>
            <a:pPr algn="just"/>
            <a:r>
              <a:rPr lang="ru-RU" sz="4400" dirty="0" smtClean="0"/>
              <a:t>Склады подразделяются на: склад готовой продукции и склад полуфабрикатов.</a:t>
            </a:r>
          </a:p>
          <a:p>
            <a:pPr algn="just"/>
            <a:r>
              <a:rPr lang="ru-RU" sz="4400" dirty="0" smtClean="0"/>
              <a:t>Мясной цех предназначен для приготовления мясных блюд (котлеты, бифштексы  и т.д.)</a:t>
            </a:r>
          </a:p>
          <a:p>
            <a:pPr algn="just"/>
            <a:r>
              <a:rPr lang="ru-RU" sz="4400" dirty="0" smtClean="0"/>
              <a:t>Холодный цех- это цех приготовления салатов и холодных закусок.</a:t>
            </a:r>
          </a:p>
          <a:p>
            <a:pPr algn="just"/>
            <a:r>
              <a:rPr lang="ru-RU" sz="4400" dirty="0" smtClean="0"/>
              <a:t>Кондитерский цех- производство тортов и пирожных, которые отправляются на реализацию в различные кулинарии города.</a:t>
            </a:r>
          </a:p>
          <a:p>
            <a:pPr algn="just"/>
            <a:r>
              <a:rPr lang="ru-RU" sz="4400" dirty="0" smtClean="0"/>
              <a:t>В горячем цехе- осуществляется приготовление первых и вторых блюд.</a:t>
            </a:r>
          </a:p>
          <a:p>
            <a:pPr algn="just"/>
            <a:r>
              <a:rPr lang="ru-RU" sz="4400" dirty="0" smtClean="0"/>
              <a:t> Предприятие имеет функциональную организационную структуру.</a:t>
            </a:r>
            <a:r>
              <a:rPr lang="ru-RU" sz="4400" i="1" dirty="0" smtClean="0"/>
              <a:t> </a:t>
            </a:r>
            <a:r>
              <a:rPr lang="ru-RU" sz="4400" dirty="0" smtClean="0"/>
              <a:t>Функциональная структура базируется на разделении труда в системе управления. Здесь любой руководитель имеет все распорядительные права в рамках его компетенции.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5746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 В банкетном зале для 20 человек возможно организовать любое мероприятие.</a:t>
            </a:r>
          </a:p>
          <a:p>
            <a:pPr algn="just"/>
            <a:r>
              <a:rPr lang="ru-RU" dirty="0" smtClean="0"/>
              <a:t>Профессионализм банкетной службы неоднократно заслуживал слова одобрения и высоко ценится постоянными клиентами. Кроме того, по заказу клиента администратор зарезервирует для вас стол в ресторане. </a:t>
            </a:r>
          </a:p>
          <a:p>
            <a:pPr algn="just"/>
            <a:r>
              <a:rPr lang="ru-RU" dirty="0" smtClean="0"/>
              <a:t>Очень важный момент - при заказе юбилея в ресторане от 65 000 рублей (из расчета не менее 2 000 рублей на 1 человека) - подарок - золотое украшение юбиляру. </a:t>
            </a:r>
          </a:p>
          <a:p>
            <a:pPr algn="just"/>
            <a:r>
              <a:rPr lang="ru-RU" dirty="0" smtClean="0"/>
              <a:t>Ресторан имеет уютный интерьер, рассчитан  на  70 посетителей.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928670"/>
            <a:ext cx="3383280" cy="250033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Предмет</a:t>
            </a:r>
            <a:r>
              <a:rPr lang="ru-RU" sz="3200" dirty="0" smtClean="0"/>
              <a:t>,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объект</a:t>
            </a:r>
            <a:r>
              <a:rPr lang="ru-RU" sz="3200" dirty="0" smtClean="0"/>
              <a:t>,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цели</a:t>
            </a:r>
            <a:r>
              <a:rPr lang="ru-RU" sz="3200" dirty="0" smtClean="0"/>
              <a:t>,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 smtClean="0"/>
              <a:t>задачи курсовой работы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Предмет- данные бухгалтерской отчетности предприятия ООО «Империя вкуса».</a:t>
            </a:r>
          </a:p>
          <a:p>
            <a:r>
              <a:rPr lang="ru-RU" dirty="0" smtClean="0"/>
              <a:t>Объект- сеть ресторанов ООО «Империя вкуса».</a:t>
            </a:r>
          </a:p>
          <a:p>
            <a:r>
              <a:rPr lang="ru-RU" dirty="0" smtClean="0"/>
              <a:t>Цель- сущность антикризисного управления.</a:t>
            </a:r>
          </a:p>
          <a:p>
            <a:pPr algn="just"/>
            <a:r>
              <a:rPr lang="ru-RU" dirty="0" smtClean="0"/>
              <a:t>Задачи- экспресс-диагностика баланса предприятия, анализ финансовых показателей, разработка антикризисных мероприятий и оценка эффективности </a:t>
            </a:r>
          </a:p>
          <a:p>
            <a:pPr algn="just"/>
            <a:r>
              <a:rPr lang="ru-RU" dirty="0" smtClean="0"/>
              <a:t>Методы исследования- сравнительные.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Внутренняя среда организации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7990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1200" dirty="0" smtClean="0"/>
              <a:t>предприятие имеет как собственные, так и заемные средства, которые необходимы для развития организации. Ежегодно прибыль увеличивается, часть прибыли направляется на развитие бизнеса</a:t>
            </a:r>
          </a:p>
          <a:p>
            <a:r>
              <a:rPr lang="ru-RU" sz="1200" dirty="0" smtClean="0"/>
              <a:t>Цель- получение прибыли, ежегодное увеличение прибыли на 5-10%. Задачи- удовлетворение населения в культурном отдыхе.</a:t>
            </a:r>
          </a:p>
          <a:p>
            <a:r>
              <a:rPr lang="ru-RU" sz="1200" dirty="0" smtClean="0"/>
              <a:t>Организационная структура- Функциональная, т.е. структура базируется на разделении труда в системе управления. Здесь любой руководитель имеет все распорядительные права в рамках его компетенции.</a:t>
            </a:r>
          </a:p>
          <a:p>
            <a:r>
              <a:rPr lang="ru-RU" sz="1200" dirty="0" smtClean="0"/>
              <a:t>Ресторан имеет уютный интерьер, рассчитан  на70 посетителей.</a:t>
            </a:r>
          </a:p>
          <a:p>
            <a:r>
              <a:rPr lang="ru-RU" sz="1200" dirty="0" smtClean="0"/>
              <a:t> В банкетном зале для 20 человек возможно организовать любое мероприятие.</a:t>
            </a:r>
          </a:p>
          <a:p>
            <a:r>
              <a:rPr lang="ru-RU" sz="1200" dirty="0" smtClean="0"/>
              <a:t>Профессионализм банкетной службы неоднократно заслуживал слова одобрения и высоко ценится постоянными клиентами. Кроме того, по заказу клиента администратор зарезервирует для вас стол в ресторане. </a:t>
            </a:r>
          </a:p>
          <a:p>
            <a:r>
              <a:rPr lang="ru-RU" sz="1200" dirty="0" smtClean="0"/>
              <a:t>Очень важный момент - при заказе юбилея в ресторане от 65 000 рублей (из расчета не менее 2 000 рублей на 1 человека) - подарок - золотое украшение юбиляру. </a:t>
            </a:r>
          </a:p>
          <a:p>
            <a:r>
              <a:rPr lang="ru-RU" sz="1200" dirty="0" smtClean="0"/>
              <a:t>Имеются производственные помещения –холодный цех, горячий цех, кондитерский, мясной.</a:t>
            </a:r>
          </a:p>
          <a:p>
            <a:r>
              <a:rPr lang="ru-RU" sz="1200" dirty="0" smtClean="0"/>
              <a:t>Имеются специалисты высокого уровня- повара, кондитеры, официанты</a:t>
            </a:r>
          </a:p>
          <a:p>
            <a:r>
              <a:rPr lang="ru-RU" sz="1200" dirty="0" smtClean="0"/>
              <a:t>Отсутствует специальный отдел маркетинга. Слабое финансирование рекламы.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внешнего окружения организации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/>
              <a:t>основными факторами, оказывающие влияние на предприятие являются: снижение уровня доходов населения, конкуренты, географические факторы. 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Экспресс- диагностика баланса по модели  Р. </a:t>
            </a:r>
            <a:r>
              <a:rPr lang="ru-RU" dirty="0" err="1" smtClean="0"/>
              <a:t>Таффлера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Z</a:t>
            </a:r>
            <a:r>
              <a:rPr lang="ru-RU" dirty="0" smtClean="0"/>
              <a:t>= 0,53 </a:t>
            </a:r>
            <a:r>
              <a:rPr lang="ru-RU" dirty="0" err="1" smtClean="0"/>
              <a:t>х</a:t>
            </a:r>
            <a:r>
              <a:rPr lang="ru-RU" dirty="0" smtClean="0"/>
              <a:t>, + 0,1 Зх</a:t>
            </a:r>
            <a:r>
              <a:rPr lang="ru-RU" baseline="-25000" dirty="0" smtClean="0"/>
              <a:t>2</a:t>
            </a:r>
            <a:r>
              <a:rPr lang="ru-RU" dirty="0" smtClean="0"/>
              <a:t> + 0,18х</a:t>
            </a:r>
            <a:r>
              <a:rPr lang="ru-RU" baseline="-25000" dirty="0" smtClean="0"/>
              <a:t>3</a:t>
            </a:r>
            <a:r>
              <a:rPr lang="ru-RU" dirty="0" smtClean="0"/>
              <a:t> + 0,16х</a:t>
            </a:r>
            <a:r>
              <a:rPr lang="ru-RU" baseline="-25000" dirty="0" smtClean="0"/>
              <a:t>4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где Х</a:t>
            </a:r>
            <a:r>
              <a:rPr lang="ru-RU" baseline="-25000" dirty="0" smtClean="0"/>
              <a:t>1</a:t>
            </a:r>
            <a:r>
              <a:rPr lang="ru-RU" dirty="0" smtClean="0"/>
              <a:t>- прибыль от реализации / краткосрочные обязательства </a:t>
            </a:r>
          </a:p>
          <a:p>
            <a:r>
              <a:rPr lang="ru-RU" dirty="0" smtClean="0"/>
              <a:t>Х</a:t>
            </a:r>
            <a:r>
              <a:rPr lang="ru-RU" baseline="-25000" dirty="0" smtClean="0"/>
              <a:t>2</a:t>
            </a:r>
            <a:r>
              <a:rPr lang="ru-RU" dirty="0" smtClean="0"/>
              <a:t> - оборотные активы / сумма обязательств </a:t>
            </a:r>
          </a:p>
          <a:p>
            <a:r>
              <a:rPr lang="ru-RU" dirty="0" err="1" smtClean="0"/>
              <a:t>Хз</a:t>
            </a:r>
            <a:r>
              <a:rPr lang="ru-RU" dirty="0" smtClean="0"/>
              <a:t> - краткосрочные обязательства / сумма активов </a:t>
            </a:r>
          </a:p>
          <a:p>
            <a:r>
              <a:rPr lang="ru-RU" dirty="0" smtClean="0"/>
              <a:t>Х</a:t>
            </a:r>
            <a:r>
              <a:rPr lang="ru-RU" baseline="-25000" dirty="0" smtClean="0"/>
              <a:t>4</a:t>
            </a:r>
            <a:r>
              <a:rPr lang="ru-RU" dirty="0" smtClean="0"/>
              <a:t> - выручка / сумма активов</a:t>
            </a:r>
          </a:p>
          <a:p>
            <a:r>
              <a:rPr lang="ru-RU" dirty="0" smtClean="0"/>
              <a:t>Если величина </a:t>
            </a:r>
            <a:r>
              <a:rPr lang="en-US" dirty="0" smtClean="0"/>
              <a:t>Z</a:t>
            </a:r>
            <a:r>
              <a:rPr lang="ru-RU" dirty="0" smtClean="0"/>
              <a:t> счета больше 0,3, то у фирмы наблюдается устойчивое финансовое положение и неплохие долгосрочные перспективы, если меньше 0,2, то банкротство более чем вероятно.</a:t>
            </a:r>
          </a:p>
          <a:p>
            <a:r>
              <a:rPr lang="ru-RU" dirty="0" smtClean="0"/>
              <a:t>По состоянию на 2008 г.</a:t>
            </a:r>
          </a:p>
          <a:p>
            <a:r>
              <a:rPr lang="ru-RU" dirty="0" smtClean="0"/>
              <a:t>Х1=5986750/0=0</a:t>
            </a:r>
          </a:p>
          <a:p>
            <a:r>
              <a:rPr lang="ru-RU" dirty="0" smtClean="0"/>
              <a:t>Х2=1907611/242166=7,88</a:t>
            </a:r>
          </a:p>
          <a:p>
            <a:r>
              <a:rPr lang="ru-RU" dirty="0" smtClean="0"/>
              <a:t>Х3=0/4222135=0</a:t>
            </a:r>
          </a:p>
          <a:p>
            <a:r>
              <a:rPr lang="ru-RU" dirty="0" smtClean="0"/>
              <a:t>Х4=5698055/3959253=1,44</a:t>
            </a:r>
          </a:p>
          <a:p>
            <a:r>
              <a:rPr lang="en-US" dirty="0" smtClean="0"/>
              <a:t>Z</a:t>
            </a:r>
            <a:r>
              <a:rPr lang="ru-RU" dirty="0" smtClean="0"/>
              <a:t>= 0,53×0 + 0,1З×7,88 + 0,18×0 + 0,16×1,44=1,024+0,23=1,254</a:t>
            </a:r>
          </a:p>
          <a:p>
            <a:r>
              <a:rPr lang="ru-RU" dirty="0" smtClean="0"/>
              <a:t>Так, величина </a:t>
            </a:r>
            <a:r>
              <a:rPr lang="en-US" dirty="0" smtClean="0"/>
              <a:t>Z</a:t>
            </a:r>
            <a:r>
              <a:rPr lang="ru-RU" dirty="0" smtClean="0"/>
              <a:t> счета больше 0,3 и составила 1.254, т.е. у фирмы наблюдается устойчивое финансовое положение и неплохие долгосрочные перспективы.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Экспресс диагностика по модели Альтмана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Модель </a:t>
            </a:r>
            <a:r>
              <a:rPr lang="ru-RU" dirty="0" err="1" smtClean="0"/>
              <a:t>Альтмана-оригинальная</a:t>
            </a:r>
            <a:r>
              <a:rPr lang="ru-RU" dirty="0" smtClean="0"/>
              <a:t> </a:t>
            </a:r>
            <a:r>
              <a:rPr lang="ru-RU" dirty="0" err="1" smtClean="0"/>
              <a:t>модель</a:t>
            </a:r>
            <a:r>
              <a:rPr lang="ru-RU" dirty="0" smtClean="0"/>
              <a:t> - усовершенствованная разработана в 1983 г. для промышленных и непромышленных предприятий и имеет вид: </a:t>
            </a:r>
          </a:p>
          <a:p>
            <a:r>
              <a:rPr lang="ru-RU" dirty="0" smtClean="0"/>
              <a:t>Уточненная модель для производственных предприятий -</a:t>
            </a:r>
          </a:p>
          <a:p>
            <a:r>
              <a:rPr lang="en-US" dirty="0" smtClean="0"/>
              <a:t>Z</a:t>
            </a:r>
            <a:r>
              <a:rPr lang="ru-RU" dirty="0" smtClean="0"/>
              <a:t> = 0,717 </a:t>
            </a:r>
            <a:r>
              <a:rPr lang="ru-RU" dirty="0" err="1" smtClean="0"/>
              <a:t>х</a:t>
            </a:r>
            <a:r>
              <a:rPr lang="ru-RU" dirty="0" smtClean="0"/>
              <a:t>, + 0,847x2 + 3,107х</a:t>
            </a:r>
            <a:r>
              <a:rPr lang="ru-RU" baseline="-25000" dirty="0" smtClean="0"/>
              <a:t>3</a:t>
            </a:r>
            <a:r>
              <a:rPr lang="ru-RU" dirty="0" smtClean="0"/>
              <a:t> + 0,42х</a:t>
            </a:r>
            <a:r>
              <a:rPr lang="ru-RU" baseline="-25000" dirty="0" smtClean="0"/>
              <a:t>4</a:t>
            </a:r>
            <a:r>
              <a:rPr lang="ru-RU" dirty="0" smtClean="0"/>
              <a:t> + 0,995х</a:t>
            </a:r>
            <a:r>
              <a:rPr lang="ru-RU" baseline="-25000" dirty="0" smtClean="0"/>
              <a:t>5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Уточненная модель для непроизводственных предприятий</a:t>
            </a:r>
          </a:p>
          <a:p>
            <a:r>
              <a:rPr lang="en-US" dirty="0" smtClean="0"/>
              <a:t>Z </a:t>
            </a:r>
            <a:r>
              <a:rPr lang="ru-RU" dirty="0" smtClean="0"/>
              <a:t>= 6,56 </a:t>
            </a:r>
            <a:r>
              <a:rPr lang="ru-RU" dirty="0" err="1" smtClean="0"/>
              <a:t>х</a:t>
            </a:r>
            <a:r>
              <a:rPr lang="ru-RU" dirty="0" smtClean="0"/>
              <a:t>, + 3,26 х</a:t>
            </a:r>
            <a:r>
              <a:rPr lang="ru-RU" baseline="-25000" dirty="0" smtClean="0"/>
              <a:t>2</a:t>
            </a:r>
            <a:r>
              <a:rPr lang="ru-RU" dirty="0" smtClean="0"/>
              <a:t> + 6,72 х</a:t>
            </a:r>
            <a:r>
              <a:rPr lang="ru-RU" baseline="-25000" dirty="0" smtClean="0"/>
              <a:t>3</a:t>
            </a:r>
            <a:r>
              <a:rPr lang="ru-RU" dirty="0" smtClean="0"/>
              <a:t> + 1,05 х</a:t>
            </a:r>
            <a:r>
              <a:rPr lang="ru-RU" baseline="-25000" dirty="0" smtClean="0"/>
              <a:t>4</a:t>
            </a:r>
            <a:r>
              <a:rPr lang="ru-RU" dirty="0" smtClean="0"/>
              <a:t>,</a:t>
            </a:r>
          </a:p>
          <a:p>
            <a:r>
              <a:rPr lang="ru-RU" dirty="0" smtClean="0"/>
              <a:t>где Х</a:t>
            </a:r>
            <a:r>
              <a:rPr lang="ru-RU" baseline="-25000" dirty="0" smtClean="0"/>
              <a:t>1</a:t>
            </a:r>
            <a:r>
              <a:rPr lang="ru-RU" dirty="0" smtClean="0"/>
              <a:t>- отношение чистого оборотного капитала к общей величине активов; </a:t>
            </a:r>
          </a:p>
          <a:p>
            <a:r>
              <a:rPr lang="ru-RU" dirty="0" smtClean="0"/>
              <a:t>Х</a:t>
            </a:r>
            <a:r>
              <a:rPr lang="ru-RU" baseline="-25000" dirty="0" smtClean="0"/>
              <a:t>2</a:t>
            </a:r>
            <a:r>
              <a:rPr lang="ru-RU" dirty="0" smtClean="0"/>
              <a:t> - отношение суммы резервного капитала и нераспределенной прибыли (нераспределенный убыток) к общей величине активов предприятия; </a:t>
            </a:r>
          </a:p>
          <a:p>
            <a:r>
              <a:rPr lang="ru-RU" dirty="0" smtClean="0"/>
              <a:t>Х</a:t>
            </a:r>
            <a:r>
              <a:rPr lang="ru-RU" baseline="-25000" dirty="0" smtClean="0"/>
              <a:t>3</a:t>
            </a:r>
            <a:r>
              <a:rPr lang="ru-RU" dirty="0" smtClean="0"/>
              <a:t> - отношение прибыли (убытка) от налогообложения с процентами к уплате к общей величине активов предприятия;</a:t>
            </a:r>
          </a:p>
          <a:p>
            <a:r>
              <a:rPr lang="ru-RU" dirty="0" smtClean="0"/>
              <a:t>Х</a:t>
            </a:r>
            <a:r>
              <a:rPr lang="ru-RU" baseline="-25000" dirty="0" smtClean="0"/>
              <a:t>4</a:t>
            </a:r>
            <a:r>
              <a:rPr lang="ru-RU" dirty="0" smtClean="0"/>
              <a:t> - отношение собственного капитала к величине общих обязательств(с590+с690); </a:t>
            </a:r>
          </a:p>
          <a:p>
            <a:r>
              <a:rPr lang="ru-RU" dirty="0" smtClean="0"/>
              <a:t>Х</a:t>
            </a:r>
            <a:r>
              <a:rPr lang="ru-RU" baseline="-25000" dirty="0" smtClean="0"/>
              <a:t>5</a:t>
            </a:r>
            <a:r>
              <a:rPr lang="ru-RU" dirty="0" smtClean="0"/>
              <a:t> - отношение выручки (нетто) от продаж к величине активов предприятия.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расчет диагностики банкротства по состоянию на 2008 г. по модели  Альтмана.</a:t>
            </a:r>
          </a:p>
          <a:p>
            <a:r>
              <a:rPr lang="ru-RU" dirty="0" smtClean="0"/>
              <a:t>Х1=1907611/4222135=0,4518</a:t>
            </a:r>
          </a:p>
          <a:p>
            <a:r>
              <a:rPr lang="ru-RU" dirty="0" smtClean="0"/>
              <a:t>Х2=3502969/4222135=0,829</a:t>
            </a:r>
          </a:p>
          <a:p>
            <a:r>
              <a:rPr lang="ru-RU" dirty="0" smtClean="0"/>
              <a:t>Х3=5986721/4222135=1,417</a:t>
            </a:r>
          </a:p>
          <a:p>
            <a:r>
              <a:rPr lang="ru-RU" dirty="0" smtClean="0"/>
              <a:t>Х4=3979969/242166=16,44</a:t>
            </a:r>
          </a:p>
          <a:p>
            <a:r>
              <a:rPr lang="en-US" dirty="0" smtClean="0"/>
              <a:t>Z </a:t>
            </a:r>
            <a:r>
              <a:rPr lang="ru-RU" dirty="0" smtClean="0"/>
              <a:t>= 6,56 ×0,4518 + 3,26×0,829 + 6,72×1,417 + 1,05×16,44=32,45</a:t>
            </a:r>
          </a:p>
          <a:p>
            <a:r>
              <a:rPr lang="ru-RU" dirty="0" smtClean="0"/>
              <a:t>Проведенный расчет показывает, что </a:t>
            </a:r>
            <a:r>
              <a:rPr lang="en-US" dirty="0" smtClean="0"/>
              <a:t>Z</a:t>
            </a:r>
            <a:r>
              <a:rPr lang="ru-RU" dirty="0" smtClean="0"/>
              <a:t> больше, чем 2,6 и составляет 32,45, таким образом для предприятия существует низкая угроза банкротства.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</TotalTime>
  <Words>1293</Words>
  <Application>Microsoft Office PowerPoint</Application>
  <PresentationFormat>Экран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Антикризисное управление в сети ресторанов</vt:lpstr>
      <vt:lpstr>Актуальность темы</vt:lpstr>
      <vt:lpstr>ОБЪЕКТ ИССЛЕДОВАНИЯ</vt:lpstr>
      <vt:lpstr>Объект исследования- сеть ресторанов Империя вкуса </vt:lpstr>
      <vt:lpstr>Предмет,  объект,  цели,  задачи курсовой работы</vt:lpstr>
      <vt:lpstr>Внутренняя среда организации </vt:lpstr>
      <vt:lpstr>Факторы внешнего окружения организации </vt:lpstr>
      <vt:lpstr>Экспресс- диагностика баланса по модели  Р. Таффлера: </vt:lpstr>
      <vt:lpstr>Экспресс диагностика по модели Альтмана</vt:lpstr>
      <vt:lpstr>Разработка антикризисной программы</vt:lpstr>
      <vt:lpstr>Стратегия- усиления позиций на рынке</vt:lpstr>
      <vt:lpstr>Экономическая эффективность антикризисных мероприятий</vt:lpstr>
      <vt:lpstr>ЦЕЛИ И ЗАДАЧИ ПРЕДПРИЯТИЯ ООО «ИМПЕРИЯ ВКУСА»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Антикризисное управление в сети ресторанов</dc:title>
  <dc:creator>Admin</dc:creator>
  <cp:lastModifiedBy>Admin</cp:lastModifiedBy>
  <cp:revision>12</cp:revision>
  <dcterms:created xsi:type="dcterms:W3CDTF">2009-10-15T07:08:38Z</dcterms:created>
  <dcterms:modified xsi:type="dcterms:W3CDTF">2009-10-15T08:48:56Z</dcterms:modified>
</cp:coreProperties>
</file>