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6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8" r:id="rId4"/>
  </p:sldMasterIdLst>
  <p:notesMasterIdLst>
    <p:notesMasterId r:id="rId27"/>
  </p:notesMasterIdLst>
  <p:handoutMasterIdLst>
    <p:handoutMasterId r:id="rId28"/>
  </p:handoutMasterIdLst>
  <p:sldIdLst>
    <p:sldId id="285" r:id="rId5"/>
    <p:sldId id="266" r:id="rId6"/>
    <p:sldId id="257" r:id="rId7"/>
    <p:sldId id="258" r:id="rId8"/>
    <p:sldId id="274" r:id="rId9"/>
    <p:sldId id="278" r:id="rId10"/>
    <p:sldId id="277" r:id="rId11"/>
    <p:sldId id="319" r:id="rId12"/>
    <p:sldId id="286" r:id="rId13"/>
    <p:sldId id="320" r:id="rId14"/>
    <p:sldId id="280" r:id="rId15"/>
    <p:sldId id="281" r:id="rId16"/>
    <p:sldId id="287" r:id="rId17"/>
    <p:sldId id="269" r:id="rId18"/>
    <p:sldId id="288" r:id="rId19"/>
    <p:sldId id="289" r:id="rId20"/>
    <p:sldId id="290" r:id="rId21"/>
    <p:sldId id="291" r:id="rId22"/>
    <p:sldId id="295" r:id="rId23"/>
    <p:sldId id="294" r:id="rId24"/>
    <p:sldId id="296" r:id="rId25"/>
    <p:sldId id="256" r:id="rId2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DC"/>
    <a:srgbClr val="7FC6ED"/>
    <a:srgbClr val="00FFFF"/>
    <a:srgbClr val="B2FFFF"/>
    <a:srgbClr val="D30F64"/>
    <a:srgbClr val="FA4606"/>
    <a:srgbClr val="D6840C"/>
    <a:srgbClr val="000000"/>
    <a:srgbClr val="1798DF"/>
    <a:srgbClr val="7677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7" autoAdjust="0"/>
    <p:restoredTop sz="94356" autoAdjust="0"/>
  </p:normalViewPr>
  <p:slideViewPr>
    <p:cSldViewPr snapToGrid="0" showGuides="1">
      <p:cViewPr varScale="1">
        <p:scale>
          <a:sx n="72" d="100"/>
          <a:sy n="72" d="100"/>
        </p:scale>
        <p:origin x="732" y="5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Лист1!$D$3</c:f>
              <c:strCache>
                <c:ptCount val="1"/>
                <c:pt idx="0">
                  <c:v>Оборот розничной торговли, млн. руб.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chemeClr val="lt1"/>
              </a:solidFill>
              <a:ln w="15875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Лист1!$C$4:$C$9</c:f>
              <c:numCache>
                <c:formatCode>General</c:formatCode>
                <c:ptCount val="6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Лист1!$D$4:$D$9</c:f>
              <c:numCache>
                <c:formatCode>#,##0</c:formatCode>
                <c:ptCount val="6"/>
                <c:pt idx="0">
                  <c:v>2352274</c:v>
                </c:pt>
                <c:pt idx="1">
                  <c:v>7041509</c:v>
                </c:pt>
                <c:pt idx="2">
                  <c:v>16512047</c:v>
                </c:pt>
                <c:pt idx="3">
                  <c:v>31579372</c:v>
                </c:pt>
                <c:pt idx="4">
                  <c:v>33624303</c:v>
                </c:pt>
                <c:pt idx="5">
                  <c:v>33873660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973778944"/>
        <c:axId val="-1973769696"/>
        <c:axId val="0"/>
      </c:bar3DChart>
      <c:catAx>
        <c:axId val="-197377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973769696"/>
        <c:crosses val="autoZero"/>
        <c:auto val="1"/>
        <c:lblAlgn val="ctr"/>
        <c:lblOffset val="100"/>
        <c:noMultiLvlLbl val="0"/>
      </c:catAx>
      <c:valAx>
        <c:axId val="-1973769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97377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Лист1!$H$202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Лист1!$G$203:$G$206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Лист1!$H$203:$H$206</c:f>
              <c:numCache>
                <c:formatCode>#,##0</c:formatCode>
                <c:ptCount val="4"/>
                <c:pt idx="0">
                  <c:v>16512047</c:v>
                </c:pt>
                <c:pt idx="1">
                  <c:v>31579372</c:v>
                </c:pt>
                <c:pt idx="2">
                  <c:v>33624303</c:v>
                </c:pt>
                <c:pt idx="3">
                  <c:v>33873660</c:v>
                </c:pt>
              </c:numCache>
            </c:numRef>
          </c:val>
        </c:ser>
        <c:ser>
          <c:idx val="1"/>
          <c:order val="1"/>
          <c:tx>
            <c:strRef>
              <c:f>Лист1!$I$202</c:f>
              <c:strCache>
                <c:ptCount val="1"/>
                <c:pt idx="0">
                  <c:v>торгующих организаций 
и индивидуаль-
ных предприни-
мателей, осуществлявших деятельность 
вне рынка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Лист1!$G$203:$G$206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Лист1!$I$203:$I$206</c:f>
              <c:numCache>
                <c:formatCode>#,##0</c:formatCode>
                <c:ptCount val="4"/>
                <c:pt idx="0">
                  <c:v>14457154</c:v>
                </c:pt>
                <c:pt idx="1">
                  <c:v>29799469</c:v>
                </c:pt>
                <c:pt idx="2">
                  <c:v>31843525</c:v>
                </c:pt>
                <c:pt idx="3">
                  <c:v>32286818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855711408"/>
        <c:axId val="-1855707600"/>
      </c:barChart>
      <c:lineChart>
        <c:grouping val="standard"/>
        <c:varyColors val="0"/>
        <c:ser>
          <c:idx val="2"/>
          <c:order val="2"/>
          <c:tx>
            <c:strRef>
              <c:f>Лист1!$J$202</c:f>
              <c:strCache>
                <c:ptCount val="1"/>
                <c:pt idx="0">
                  <c:v>продажа товаров на розничных рынках и ярмарках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Лист1!$G$203:$G$206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Лист1!$J$203:$J$206</c:f>
              <c:numCache>
                <c:formatCode>#,##0</c:formatCode>
                <c:ptCount val="4"/>
                <c:pt idx="0">
                  <c:v>2054893</c:v>
                </c:pt>
                <c:pt idx="1">
                  <c:v>1779903</c:v>
                </c:pt>
                <c:pt idx="2">
                  <c:v>1780778</c:v>
                </c:pt>
                <c:pt idx="3">
                  <c:v>1586842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55711408"/>
        <c:axId val="-1855707600"/>
      </c:lineChart>
      <c:catAx>
        <c:axId val="-185571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855707600"/>
        <c:crosses val="autoZero"/>
        <c:auto val="1"/>
        <c:lblAlgn val="ctr"/>
        <c:lblOffset val="100"/>
        <c:noMultiLvlLbl val="0"/>
      </c:catAx>
      <c:valAx>
        <c:axId val="-1855707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8557114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Лист1!$I$231</c:f>
              <c:strCache>
                <c:ptCount val="1"/>
                <c:pt idx="0">
                  <c:v>торгующих организаций 
и индивидуаль-
ных предприни-
мателей, осуществлявших деятельность 
вне рынка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Лист1!$H$232:$H$235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Лист1!$I$232:$I$235</c:f>
              <c:numCache>
                <c:formatCode>General</c:formatCode>
                <c:ptCount val="4"/>
                <c:pt idx="0">
                  <c:v>87.6</c:v>
                </c:pt>
                <c:pt idx="1">
                  <c:v>94.4</c:v>
                </c:pt>
                <c:pt idx="2">
                  <c:v>94.7</c:v>
                </c:pt>
                <c:pt idx="3">
                  <c:v>95.3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850928368"/>
        <c:axId val="-1850925104"/>
      </c:barChart>
      <c:lineChart>
        <c:grouping val="standard"/>
        <c:varyColors val="0"/>
        <c:ser>
          <c:idx val="1"/>
          <c:order val="1"/>
          <c:tx>
            <c:strRef>
              <c:f>Лист1!$J$231</c:f>
              <c:strCache>
                <c:ptCount val="1"/>
                <c:pt idx="0">
                  <c:v>продажа товаров на розничных рынках и ярмарках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lt1"/>
              </a:solidFill>
              <a:ln w="15875" cap="flat" cmpd="sng" algn="ctr">
                <a:solidFill>
                  <a:schemeClr val="accent2"/>
                </a:solidFill>
                <a:prstDash val="solid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Лист1!$H$232:$H$235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Лист1!$J$232:$J$235</c:f>
              <c:numCache>
                <c:formatCode>General</c:formatCode>
                <c:ptCount val="4"/>
                <c:pt idx="0">
                  <c:v>12.4</c:v>
                </c:pt>
                <c:pt idx="1">
                  <c:v>5.6</c:v>
                </c:pt>
                <c:pt idx="2">
                  <c:v>5.3</c:v>
                </c:pt>
                <c:pt idx="3">
                  <c:v>4.7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850928368"/>
        <c:axId val="-1850925104"/>
      </c:lineChart>
      <c:catAx>
        <c:axId val="-185092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850925104"/>
        <c:crosses val="autoZero"/>
        <c:auto val="1"/>
        <c:lblAlgn val="ctr"/>
        <c:lblOffset val="100"/>
        <c:noMultiLvlLbl val="0"/>
      </c:catAx>
      <c:valAx>
        <c:axId val="-1850925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850928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025142913858758"/>
          <c:y val="0.24246276004302122"/>
          <c:w val="0.33679811773151569"/>
          <c:h val="0.70671837536404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Лист1!$I$269</c:f>
              <c:strCache>
                <c:ptCount val="1"/>
                <c:pt idx="0">
                  <c:v>2020г.,%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Лист1!$H$270:$H$275</c:f>
              <c:strCache>
                <c:ptCount val="6"/>
                <c:pt idx="0">
                  <c:v>Организации, не относящиеся к субъектам малого предпринимательства,%</c:v>
                </c:pt>
                <c:pt idx="1">
                  <c:v>Субъекты средснего предпринимательства,%</c:v>
                </c:pt>
                <c:pt idx="2">
                  <c:v>Малые предприятия,%</c:v>
                </c:pt>
                <c:pt idx="3">
                  <c:v>Микропредприятия,%</c:v>
                </c:pt>
                <c:pt idx="4">
                  <c:v>Индивидуальные предприниматели, осуществляющие розничную торговлю вне рынка,%</c:v>
                </c:pt>
                <c:pt idx="5">
                  <c:v>Продажа товаров на розничных рынках и ярмарках,%</c:v>
                </c:pt>
              </c:strCache>
            </c:strRef>
          </c:cat>
          <c:val>
            <c:numRef>
              <c:f>Лист1!$I$270:$I$275</c:f>
              <c:numCache>
                <c:formatCode>General</c:formatCode>
                <c:ptCount val="6"/>
                <c:pt idx="0">
                  <c:v>54</c:v>
                </c:pt>
                <c:pt idx="1">
                  <c:v>2.1</c:v>
                </c:pt>
                <c:pt idx="2">
                  <c:v>12.2</c:v>
                </c:pt>
                <c:pt idx="3">
                  <c:v>8.6999999999999993</c:v>
                </c:pt>
                <c:pt idx="4">
                  <c:v>18.3</c:v>
                </c:pt>
                <c:pt idx="5">
                  <c:v>4.7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Лист1!$H$291</c:f>
              <c:strCache>
                <c:ptCount val="1"/>
                <c:pt idx="0">
                  <c:v>Малые предприятия, млрд. руб.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chemeClr val="lt1"/>
              </a:solidFill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Лист1!$I$290:$L$290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Лист1!$I$291:$L$291</c:f>
              <c:numCache>
                <c:formatCode>#\ ##0.0</c:formatCode>
                <c:ptCount val="4"/>
                <c:pt idx="0">
                  <c:v>4184.6000000000004</c:v>
                </c:pt>
                <c:pt idx="1">
                  <c:v>7277.8</c:v>
                </c:pt>
                <c:pt idx="2">
                  <c:v>7617.8</c:v>
                </c:pt>
                <c:pt idx="3">
                  <c:v>7093.4</c:v>
                </c:pt>
              </c:numCache>
            </c:numRef>
          </c:val>
        </c:ser>
        <c:ser>
          <c:idx val="1"/>
          <c:order val="1"/>
          <c:tx>
            <c:strRef>
              <c:f>Лист1!$H$292</c:f>
              <c:strCache>
                <c:ptCount val="1"/>
                <c:pt idx="0">
                  <c:v>Средние предприятия, млрд. руб.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chemeClr val="lt1"/>
              </a:solidFill>
              <a:ln w="1270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Лист1!$I$290:$L$290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Лист1!$I$292:$L$292</c:f>
              <c:numCache>
                <c:formatCode>#\ ##0.0</c:formatCode>
                <c:ptCount val="4"/>
                <c:pt idx="0">
                  <c:v>594.9</c:v>
                </c:pt>
                <c:pt idx="1">
                  <c:v>683.5</c:v>
                </c:pt>
                <c:pt idx="2">
                  <c:v>593.79999999999995</c:v>
                </c:pt>
                <c:pt idx="3">
                  <c:v>729.7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850920208"/>
        <c:axId val="-1850926192"/>
        <c:axId val="0"/>
      </c:bar3DChart>
      <c:catAx>
        <c:axId val="-1850920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850926192"/>
        <c:crosses val="autoZero"/>
        <c:auto val="1"/>
        <c:lblAlgn val="ctr"/>
        <c:lblOffset val="100"/>
        <c:noMultiLvlLbl val="0"/>
      </c:catAx>
      <c:valAx>
        <c:axId val="-1850926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850920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Лист1!$I$310</c:f>
              <c:strCache>
                <c:ptCount val="1"/>
                <c:pt idx="0">
                  <c:v>государствен-
ная и муници-
пальная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Лист1!$H$311:$H$314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Лист1!$I$311:$I$314</c:f>
              <c:numCache>
                <c:formatCode>General</c:formatCode>
                <c:ptCount val="4"/>
                <c:pt idx="0">
                  <c:v>1.3</c:v>
                </c:pt>
                <c:pt idx="1">
                  <c:v>0.7</c:v>
                </c:pt>
                <c:pt idx="2">
                  <c:v>0.7</c:v>
                </c:pt>
                <c:pt idx="3">
                  <c:v>0.7</c:v>
                </c:pt>
              </c:numCache>
            </c:numRef>
          </c:val>
        </c:ser>
        <c:ser>
          <c:idx val="1"/>
          <c:order val="1"/>
          <c:tx>
            <c:strRef>
              <c:f>Лист1!$J$310</c:f>
              <c:strCache>
                <c:ptCount val="1"/>
                <c:pt idx="0">
                  <c:v>частная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Лист1!$H$311:$H$314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Лист1!$J$311:$J$314</c:f>
              <c:numCache>
                <c:formatCode>General</c:formatCode>
                <c:ptCount val="4"/>
                <c:pt idx="0">
                  <c:v>84.4</c:v>
                </c:pt>
                <c:pt idx="1">
                  <c:v>86.4</c:v>
                </c:pt>
                <c:pt idx="2">
                  <c:v>84.6</c:v>
                </c:pt>
                <c:pt idx="3">
                  <c:v>83.7</c:v>
                </c:pt>
              </c:numCache>
            </c:numRef>
          </c:val>
        </c:ser>
        <c:ser>
          <c:idx val="2"/>
          <c:order val="2"/>
          <c:tx>
            <c:strRef>
              <c:f>Лист1!$K$310</c:f>
              <c:strCache>
                <c:ptCount val="1"/>
                <c:pt idx="0">
                  <c:v>другие формы собственности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Лист1!$H$311:$H$314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Лист1!$K$311:$K$314</c:f>
              <c:numCache>
                <c:formatCode>General</c:formatCode>
                <c:ptCount val="4"/>
                <c:pt idx="0">
                  <c:v>14.3</c:v>
                </c:pt>
                <c:pt idx="1">
                  <c:v>12.9</c:v>
                </c:pt>
                <c:pt idx="2">
                  <c:v>14.7</c:v>
                </c:pt>
                <c:pt idx="3">
                  <c:v>15.6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850930000"/>
        <c:axId val="-1850921840"/>
        <c:axId val="0"/>
      </c:bar3DChart>
      <c:catAx>
        <c:axId val="-1850930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850921840"/>
        <c:crosses val="autoZero"/>
        <c:auto val="1"/>
        <c:lblAlgn val="ctr"/>
        <c:lblOffset val="100"/>
        <c:noMultiLvlLbl val="0"/>
      </c:catAx>
      <c:valAx>
        <c:axId val="-185092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8509300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Лист1!$H$352</c:f>
              <c:strCache>
                <c:ptCount val="1"/>
                <c:pt idx="0">
                  <c:v>2020г.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Лист1!$G$353:$G$357</c:f>
              <c:strCache>
                <c:ptCount val="5"/>
                <c:pt idx="0">
                  <c:v>Организации, не относящиеся к субъектам малого предпринимательства,%</c:v>
                </c:pt>
                <c:pt idx="1">
                  <c:v>Средние предприятия,%</c:v>
                </c:pt>
                <c:pt idx="2">
                  <c:v>Малые предприятия,%</c:v>
                </c:pt>
                <c:pt idx="3">
                  <c:v>Микропредприятия,%</c:v>
                </c:pt>
                <c:pt idx="4">
                  <c:v>Индивидуальные предприниматели, осуществляющие розничную торговлю вне рынка,%</c:v>
                </c:pt>
              </c:strCache>
            </c:strRef>
          </c:cat>
          <c:val>
            <c:numRef>
              <c:f>Лист1!$H$353:$H$357</c:f>
              <c:numCache>
                <c:formatCode>General</c:formatCode>
                <c:ptCount val="5"/>
                <c:pt idx="0">
                  <c:v>39</c:v>
                </c:pt>
                <c:pt idx="1">
                  <c:v>1.4</c:v>
                </c:pt>
                <c:pt idx="2">
                  <c:v>21.4</c:v>
                </c:pt>
                <c:pt idx="3">
                  <c:v>16.100000000000001</c:v>
                </c:pt>
                <c:pt idx="4">
                  <c:v>22.1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Лист1!$G$383</c:f>
              <c:strCache>
                <c:ptCount val="1"/>
                <c:pt idx="0">
                  <c:v>Малые предприятия, млрд. руб.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Лист1!$H$382:$K$382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Лист1!$H$383:$K$383</c:f>
              <c:numCache>
                <c:formatCode>0.0</c:formatCode>
                <c:ptCount val="4"/>
                <c:pt idx="0" formatCode="General">
                  <c:v>286.8</c:v>
                </c:pt>
                <c:pt idx="1">
                  <c:v>652.9</c:v>
                </c:pt>
                <c:pt idx="2">
                  <c:v>701.6</c:v>
                </c:pt>
                <c:pt idx="3">
                  <c:v>542.4</c:v>
                </c:pt>
              </c:numCache>
            </c:numRef>
          </c:val>
        </c:ser>
        <c:ser>
          <c:idx val="1"/>
          <c:order val="1"/>
          <c:tx>
            <c:strRef>
              <c:f>Лист1!$G$384</c:f>
              <c:strCache>
                <c:ptCount val="1"/>
                <c:pt idx="0">
                  <c:v>Средние предприятия, млрд. руб.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Лист1!$H$382:$K$382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Лист1!$H$384:$K$384</c:f>
              <c:numCache>
                <c:formatCode>0.0</c:formatCode>
                <c:ptCount val="4"/>
                <c:pt idx="0" formatCode="General">
                  <c:v>23.5</c:v>
                </c:pt>
                <c:pt idx="1">
                  <c:v>25</c:v>
                </c:pt>
                <c:pt idx="2">
                  <c:v>23</c:v>
                </c:pt>
                <c:pt idx="3">
                  <c:v>19.3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850929456"/>
        <c:axId val="-1850916400"/>
        <c:axId val="0"/>
      </c:bar3DChart>
      <c:catAx>
        <c:axId val="-185092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850916400"/>
        <c:crosses val="autoZero"/>
        <c:auto val="1"/>
        <c:lblAlgn val="ctr"/>
        <c:lblOffset val="100"/>
        <c:noMultiLvlLbl val="0"/>
      </c:catAx>
      <c:valAx>
        <c:axId val="-1850916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8509294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Лист1!$H$404</c:f>
              <c:strCache>
                <c:ptCount val="1"/>
                <c:pt idx="0">
                  <c:v>государственная  
и муниципальная,%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Лист1!$G$405:$G$408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Лист1!$H$405:$H$408</c:f>
              <c:numCache>
                <c:formatCode>0.0</c:formatCode>
                <c:ptCount val="4"/>
                <c:pt idx="0" formatCode="General">
                  <c:v>6.4</c:v>
                </c:pt>
                <c:pt idx="1">
                  <c:v>4.2</c:v>
                </c:pt>
                <c:pt idx="2">
                  <c:v>4</c:v>
                </c:pt>
                <c:pt idx="3">
                  <c:v>3.6</c:v>
                </c:pt>
              </c:numCache>
            </c:numRef>
          </c:val>
        </c:ser>
        <c:ser>
          <c:idx val="1"/>
          <c:order val="1"/>
          <c:tx>
            <c:strRef>
              <c:f>Лист1!$I$404</c:f>
              <c:strCache>
                <c:ptCount val="1"/>
                <c:pt idx="0">
                  <c:v>частная,%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Лист1!$G$405:$G$408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Лист1!$I$405:$I$408</c:f>
              <c:numCache>
                <c:formatCode>0.0</c:formatCode>
                <c:ptCount val="4"/>
                <c:pt idx="0" formatCode="General">
                  <c:v>77.5</c:v>
                </c:pt>
                <c:pt idx="1">
                  <c:v>74.8</c:v>
                </c:pt>
                <c:pt idx="2">
                  <c:v>74.8</c:v>
                </c:pt>
                <c:pt idx="3">
                  <c:v>74.900000000000006</c:v>
                </c:pt>
              </c:numCache>
            </c:numRef>
          </c:val>
        </c:ser>
        <c:ser>
          <c:idx val="2"/>
          <c:order val="2"/>
          <c:tx>
            <c:strRef>
              <c:f>Лист1!$J$404</c:f>
              <c:strCache>
                <c:ptCount val="1"/>
                <c:pt idx="0">
                  <c:v>другие формы  собственности,%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Лист1!$G$405:$G$408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Лист1!$J$405:$J$408</c:f>
              <c:numCache>
                <c:formatCode>0.0</c:formatCode>
                <c:ptCount val="4"/>
                <c:pt idx="0" formatCode="General">
                  <c:v>16.100000000000001</c:v>
                </c:pt>
                <c:pt idx="1">
                  <c:v>21</c:v>
                </c:pt>
                <c:pt idx="2">
                  <c:v>21.2</c:v>
                </c:pt>
                <c:pt idx="3">
                  <c:v>21.5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850915856"/>
        <c:axId val="-1850915312"/>
        <c:axId val="0"/>
      </c:bar3DChart>
      <c:catAx>
        <c:axId val="-1850915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850915312"/>
        <c:crosses val="autoZero"/>
        <c:auto val="1"/>
        <c:lblAlgn val="ctr"/>
        <c:lblOffset val="100"/>
        <c:noMultiLvlLbl val="0"/>
      </c:catAx>
      <c:valAx>
        <c:axId val="-1850915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8509158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Лист1!$I$539</c:f>
              <c:strCache>
                <c:ptCount val="1"/>
                <c:pt idx="0">
                  <c:v>Торгующие организации и ИП, осуществляющие деятельность вне рынка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 w="15875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Лист1!$J$538:$S$538</c:f>
              <c:strCache>
                <c:ptCount val="10"/>
                <c:pt idx="0">
                  <c:v>пищевые продукты</c:v>
                </c:pt>
                <c:pt idx="1">
                  <c:v>обувь и одежда</c:v>
                </c:pt>
                <c:pt idx="2">
                  <c:v>предметы домашнего обихода</c:v>
                </c:pt>
                <c:pt idx="3">
                  <c:v>товары для организации отдыха и культурных мероприятий</c:v>
                </c:pt>
                <c:pt idx="4">
                  <c:v>транспортные средства и моторное топливо</c:v>
                </c:pt>
                <c:pt idx="5">
                  <c:v>строительные материалы</c:v>
                </c:pt>
                <c:pt idx="6">
                  <c:v>медицинские, ортопедические товары</c:v>
                </c:pt>
                <c:pt idx="7">
                  <c:v>мобильные телефоны</c:v>
                </c:pt>
                <c:pt idx="8">
                  <c:v>ювелирные украшения, часы</c:v>
                </c:pt>
                <c:pt idx="9">
                  <c:v>изделия для личной гигиенты</c:v>
                </c:pt>
              </c:strCache>
            </c:strRef>
          </c:cat>
          <c:val>
            <c:numRef>
              <c:f>Лист1!$J$539:$S$539</c:f>
              <c:numCache>
                <c:formatCode>General</c:formatCode>
                <c:ptCount val="10"/>
                <c:pt idx="0">
                  <c:v>95.3</c:v>
                </c:pt>
                <c:pt idx="1">
                  <c:v>81.7</c:v>
                </c:pt>
                <c:pt idx="2">
                  <c:v>98</c:v>
                </c:pt>
                <c:pt idx="3">
                  <c:v>99.6</c:v>
                </c:pt>
                <c:pt idx="4">
                  <c:v>99.9</c:v>
                </c:pt>
                <c:pt idx="5">
                  <c:v>92.5</c:v>
                </c:pt>
                <c:pt idx="6">
                  <c:v>99.9</c:v>
                </c:pt>
                <c:pt idx="7">
                  <c:v>99.9</c:v>
                </c:pt>
                <c:pt idx="8">
                  <c:v>93.6</c:v>
                </c:pt>
                <c:pt idx="9">
                  <c:v>97.7</c:v>
                </c:pt>
              </c:numCache>
            </c:numRef>
          </c:val>
        </c:ser>
        <c:ser>
          <c:idx val="1"/>
          <c:order val="1"/>
          <c:tx>
            <c:strRef>
              <c:f>Лист1!$I$540</c:f>
              <c:strCache>
                <c:ptCount val="1"/>
                <c:pt idx="0">
                  <c:v>Розничные рынки и ярмарки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 w="15875" cap="flat" cmpd="sng" algn="ctr">
                <a:solidFill>
                  <a:schemeClr val="accent2"/>
                </a:solidFill>
                <a:prstDash val="solid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Лист1!$J$538:$S$538</c:f>
              <c:strCache>
                <c:ptCount val="10"/>
                <c:pt idx="0">
                  <c:v>пищевые продукты</c:v>
                </c:pt>
                <c:pt idx="1">
                  <c:v>обувь и одежда</c:v>
                </c:pt>
                <c:pt idx="2">
                  <c:v>предметы домашнего обихода</c:v>
                </c:pt>
                <c:pt idx="3">
                  <c:v>товары для организации отдыха и культурных мероприятий</c:v>
                </c:pt>
                <c:pt idx="4">
                  <c:v>транспортные средства и моторное топливо</c:v>
                </c:pt>
                <c:pt idx="5">
                  <c:v>строительные материалы</c:v>
                </c:pt>
                <c:pt idx="6">
                  <c:v>медицинские, ортопедические товары</c:v>
                </c:pt>
                <c:pt idx="7">
                  <c:v>мобильные телефоны</c:v>
                </c:pt>
                <c:pt idx="8">
                  <c:v>ювелирные украшения, часы</c:v>
                </c:pt>
                <c:pt idx="9">
                  <c:v>изделия для личной гигиенты</c:v>
                </c:pt>
              </c:strCache>
            </c:strRef>
          </c:cat>
          <c:val>
            <c:numRef>
              <c:f>Лист1!$J$540:$S$540</c:f>
              <c:numCache>
                <c:formatCode>General</c:formatCode>
                <c:ptCount val="10"/>
                <c:pt idx="0">
                  <c:v>4.7</c:v>
                </c:pt>
                <c:pt idx="1">
                  <c:v>18.3</c:v>
                </c:pt>
                <c:pt idx="2">
                  <c:v>2</c:v>
                </c:pt>
                <c:pt idx="3">
                  <c:v>0.4</c:v>
                </c:pt>
                <c:pt idx="4">
                  <c:v>0.1</c:v>
                </c:pt>
                <c:pt idx="5">
                  <c:v>7.5</c:v>
                </c:pt>
                <c:pt idx="6">
                  <c:v>0.1</c:v>
                </c:pt>
                <c:pt idx="7">
                  <c:v>0.1</c:v>
                </c:pt>
                <c:pt idx="8">
                  <c:v>6.4</c:v>
                </c:pt>
                <c:pt idx="9">
                  <c:v>2.2999999999999998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1855708144"/>
        <c:axId val="-1855702160"/>
      </c:barChart>
      <c:catAx>
        <c:axId val="-1855708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855702160"/>
        <c:crosses val="autoZero"/>
        <c:auto val="1"/>
        <c:lblAlgn val="ctr"/>
        <c:lblOffset val="100"/>
        <c:noMultiLvlLbl val="0"/>
      </c:catAx>
      <c:valAx>
        <c:axId val="-1855702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855708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Лист1!$D$15</c:f>
              <c:strCache>
                <c:ptCount val="1"/>
                <c:pt idx="0">
                  <c:v>в % предыдущему году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Лист1!$C$16:$C$21</c:f>
              <c:numCache>
                <c:formatCode>General</c:formatCode>
                <c:ptCount val="6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Лист1!$D$16:$D$21</c:f>
              <c:numCache>
                <c:formatCode>General</c:formatCode>
                <c:ptCount val="6"/>
                <c:pt idx="0">
                  <c:v>109</c:v>
                </c:pt>
                <c:pt idx="1">
                  <c:v>112.8</c:v>
                </c:pt>
                <c:pt idx="2">
                  <c:v>106.5</c:v>
                </c:pt>
                <c:pt idx="3">
                  <c:v>102.8</c:v>
                </c:pt>
                <c:pt idx="4" formatCode="0.0">
                  <c:v>101.9</c:v>
                </c:pt>
                <c:pt idx="5" formatCode="0.0">
                  <c:v>96.8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973778400"/>
        <c:axId val="-1973777856"/>
        <c:axId val="0"/>
      </c:bar3DChart>
      <c:catAx>
        <c:axId val="-1973778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73777856"/>
        <c:crosses val="autoZero"/>
        <c:auto val="1"/>
        <c:lblAlgn val="ctr"/>
        <c:lblOffset val="100"/>
        <c:noMultiLvlLbl val="0"/>
      </c:catAx>
      <c:valAx>
        <c:axId val="-1973777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9737784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Лист1!$H$31</c:f>
              <c:strCache>
                <c:ptCount val="1"/>
                <c:pt idx="0">
                  <c:v>Продовольственные товары, млн. руб.
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Лист1!$G$32:$G$37</c:f>
              <c:numCache>
                <c:formatCode>General</c:formatCode>
                <c:ptCount val="6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Лист1!$H$32:$H$37</c:f>
              <c:numCache>
                <c:formatCode>#,##0</c:formatCode>
                <c:ptCount val="6"/>
                <c:pt idx="0">
                  <c:v>1093195</c:v>
                </c:pt>
                <c:pt idx="1">
                  <c:v>3217647</c:v>
                </c:pt>
                <c:pt idx="2">
                  <c:v>8002168</c:v>
                </c:pt>
                <c:pt idx="3">
                  <c:v>15055431</c:v>
                </c:pt>
                <c:pt idx="4">
                  <c:v>16120770</c:v>
                </c:pt>
                <c:pt idx="5">
                  <c:v>16587173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73771872"/>
        <c:axId val="-1973771328"/>
      </c:areaChart>
      <c:barChart>
        <c:barDir val="col"/>
        <c:grouping val="clustered"/>
        <c:varyColors val="0"/>
        <c:ser>
          <c:idx val="1"/>
          <c:order val="1"/>
          <c:tx>
            <c:strRef>
              <c:f>Лист1!$I$31</c:f>
              <c:strCache>
                <c:ptCount val="1"/>
                <c:pt idx="0">
                  <c:v>Непродовольственные товары, млн. руб.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Лист1!$G$32:$G$37</c:f>
              <c:numCache>
                <c:formatCode>General</c:formatCode>
                <c:ptCount val="6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Лист1!$I$32:$I$37</c:f>
              <c:numCache>
                <c:formatCode>#,##0</c:formatCode>
                <c:ptCount val="6"/>
                <c:pt idx="0">
                  <c:v>1259079</c:v>
                </c:pt>
                <c:pt idx="1">
                  <c:v>3823862</c:v>
                </c:pt>
                <c:pt idx="2">
                  <c:v>8509879</c:v>
                </c:pt>
                <c:pt idx="3">
                  <c:v>16523941</c:v>
                </c:pt>
                <c:pt idx="4">
                  <c:v>17503533</c:v>
                </c:pt>
                <c:pt idx="5">
                  <c:v>17286487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973771872"/>
        <c:axId val="-1973771328"/>
      </c:barChart>
      <c:catAx>
        <c:axId val="-197377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73771328"/>
        <c:crosses val="autoZero"/>
        <c:auto val="1"/>
        <c:lblAlgn val="ctr"/>
        <c:lblOffset val="100"/>
        <c:noMultiLvlLbl val="0"/>
      </c:catAx>
      <c:valAx>
        <c:axId val="-1973771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9737718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noFill/>
        <a:ln w="9525" cap="flat" cmpd="sng" algn="ctr">
          <a:solidFill>
            <a:schemeClr val="tx1">
              <a:lumMod val="15000"/>
              <a:lumOff val="85000"/>
            </a:schemeClr>
          </a:solidFill>
          <a:round/>
        </a:ln>
        <a:effectLst/>
        <a:sp3d contourW="9525">
          <a:contourClr>
            <a:schemeClr val="tx1">
              <a:lumMod val="15000"/>
              <a:lumOff val="8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area3DChart>
        <c:grouping val="stacked"/>
        <c:varyColors val="0"/>
        <c:ser>
          <c:idx val="0"/>
          <c:order val="0"/>
          <c:tx>
            <c:strRef>
              <c:f>Лист1!$H$57</c:f>
              <c:strCache>
                <c:ptCount val="1"/>
                <c:pt idx="0">
                  <c:v>Продовольственные товары,%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Lbls>
            <c:spPr>
              <a:solidFill>
                <a:schemeClr val="lt1"/>
              </a:solidFill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Лист1!$G$58:$G$63</c:f>
              <c:numCache>
                <c:formatCode>General</c:formatCode>
                <c:ptCount val="6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Лист1!$H$58:$H$63</c:f>
              <c:numCache>
                <c:formatCode>General</c:formatCode>
                <c:ptCount val="6"/>
                <c:pt idx="0">
                  <c:v>107.5</c:v>
                </c:pt>
                <c:pt idx="1">
                  <c:v>110.5</c:v>
                </c:pt>
                <c:pt idx="2">
                  <c:v>105.1</c:v>
                </c:pt>
                <c:pt idx="3">
                  <c:v>102.1</c:v>
                </c:pt>
                <c:pt idx="4" formatCode="0.0">
                  <c:v>101.8</c:v>
                </c:pt>
                <c:pt idx="5" formatCode="0.0">
                  <c:v>98.4</c:v>
                </c:pt>
              </c:numCache>
            </c:numRef>
          </c:val>
        </c:ser>
        <c:ser>
          <c:idx val="1"/>
          <c:order val="1"/>
          <c:tx>
            <c:strRef>
              <c:f>Лист1!$I$57</c:f>
              <c:strCache>
                <c:ptCount val="1"/>
                <c:pt idx="0">
                  <c:v>Непродовольственные товары,%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dLbls>
            <c:spPr>
              <a:solidFill>
                <a:schemeClr val="lt1"/>
              </a:solidFill>
              <a:ln w="1270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Лист1!$G$58:$G$63</c:f>
              <c:numCache>
                <c:formatCode>General</c:formatCode>
                <c:ptCount val="6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Лист1!$I$58:$I$63</c:f>
              <c:numCache>
                <c:formatCode>General</c:formatCode>
                <c:ptCount val="6"/>
                <c:pt idx="0">
                  <c:v>110.5</c:v>
                </c:pt>
                <c:pt idx="1">
                  <c:v>115.1</c:v>
                </c:pt>
                <c:pt idx="2">
                  <c:v>108</c:v>
                </c:pt>
                <c:pt idx="3">
                  <c:v>103.5</c:v>
                </c:pt>
                <c:pt idx="4" formatCode="0.0">
                  <c:v>102</c:v>
                </c:pt>
                <c:pt idx="5" formatCode="0.0">
                  <c:v>95.4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-1855708688"/>
        <c:axId val="-1855705424"/>
        <c:axId val="0"/>
      </c:area3DChart>
      <c:catAx>
        <c:axId val="-1855708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855705424"/>
        <c:crosses val="autoZero"/>
        <c:auto val="1"/>
        <c:lblAlgn val="ctr"/>
        <c:lblOffset val="100"/>
        <c:noMultiLvlLbl val="0"/>
      </c:catAx>
      <c:valAx>
        <c:axId val="-1855705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8557086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Лист1!$H$77</c:f>
              <c:strCache>
                <c:ptCount val="1"/>
                <c:pt idx="0">
                  <c:v>Пищевые продукты, млн. руб.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Лист1!$G$78:$G$82</c:f>
              <c:numCache>
                <c:formatCode>General</c:formatCode>
                <c:ptCount val="5"/>
                <c:pt idx="0">
                  <c:v>2000</c:v>
                </c:pt>
                <c:pt idx="1">
                  <c:v>2010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Лист1!$H$78:$H$82</c:f>
              <c:numCache>
                <c:formatCode>#,##0</c:formatCode>
                <c:ptCount val="5"/>
                <c:pt idx="0">
                  <c:v>1093195</c:v>
                </c:pt>
                <c:pt idx="1">
                  <c:v>8002168</c:v>
                </c:pt>
                <c:pt idx="2">
                  <c:v>15055431</c:v>
                </c:pt>
                <c:pt idx="3">
                  <c:v>16120771</c:v>
                </c:pt>
                <c:pt idx="4">
                  <c:v>16587173</c:v>
                </c:pt>
              </c:numCache>
            </c:numRef>
          </c:val>
        </c:ser>
        <c:ser>
          <c:idx val="1"/>
          <c:order val="1"/>
          <c:tx>
            <c:strRef>
              <c:f>Лист1!$I$77</c:f>
              <c:strCache>
                <c:ptCount val="1"/>
                <c:pt idx="0">
                  <c:v>в т.ч. алкогольные напитки, млн. руб.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Лист1!$G$78:$G$82</c:f>
              <c:numCache>
                <c:formatCode>General</c:formatCode>
                <c:ptCount val="5"/>
                <c:pt idx="0">
                  <c:v>2000</c:v>
                </c:pt>
                <c:pt idx="1">
                  <c:v>2010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Лист1!$I$78:$I$82</c:f>
              <c:numCache>
                <c:formatCode>#,##0</c:formatCode>
                <c:ptCount val="5"/>
                <c:pt idx="0">
                  <c:v>227925</c:v>
                </c:pt>
                <c:pt idx="1">
                  <c:v>1259067</c:v>
                </c:pt>
                <c:pt idx="2">
                  <c:v>2133223</c:v>
                </c:pt>
                <c:pt idx="3">
                  <c:v>2238825</c:v>
                </c:pt>
                <c:pt idx="4">
                  <c:v>2279400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855716304"/>
        <c:axId val="-1855715760"/>
      </c:barChart>
      <c:lineChart>
        <c:grouping val="standard"/>
        <c:varyColors val="0"/>
        <c:ser>
          <c:idx val="2"/>
          <c:order val="2"/>
          <c:tx>
            <c:strRef>
              <c:f>Лист1!$J$77</c:f>
              <c:strCache>
                <c:ptCount val="1"/>
                <c:pt idx="0">
                  <c:v>в т.ч. продукты питания, млн. руб.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Лист1!$G$78:$G$82</c:f>
              <c:numCache>
                <c:formatCode>General</c:formatCode>
                <c:ptCount val="5"/>
                <c:pt idx="0">
                  <c:v>2000</c:v>
                </c:pt>
                <c:pt idx="1">
                  <c:v>2010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Лист1!$J$78:$J$82</c:f>
              <c:numCache>
                <c:formatCode>#,##0</c:formatCode>
                <c:ptCount val="5"/>
                <c:pt idx="0">
                  <c:v>865270</c:v>
                </c:pt>
                <c:pt idx="1">
                  <c:v>6522339</c:v>
                </c:pt>
                <c:pt idx="2">
                  <c:v>12100547</c:v>
                </c:pt>
                <c:pt idx="3">
                  <c:v>12971195</c:v>
                </c:pt>
                <c:pt idx="4">
                  <c:v>13334204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55716304"/>
        <c:axId val="-1855715760"/>
      </c:lineChart>
      <c:catAx>
        <c:axId val="-1855716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855715760"/>
        <c:crosses val="autoZero"/>
        <c:auto val="1"/>
        <c:lblAlgn val="ctr"/>
        <c:lblOffset val="100"/>
        <c:noMultiLvlLbl val="0"/>
      </c:catAx>
      <c:valAx>
        <c:axId val="-1855715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8557163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Лист1!$H$104</c:f>
              <c:strCache>
                <c:ptCount val="1"/>
                <c:pt idx="0">
                  <c:v>Продовольственные товары,%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Лист1!$G$105:$G$109</c:f>
              <c:numCache>
                <c:formatCode>General</c:formatCode>
                <c:ptCount val="5"/>
                <c:pt idx="0">
                  <c:v>2000</c:v>
                </c:pt>
                <c:pt idx="1">
                  <c:v>2010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Лист1!$H$105:$H$109</c:f>
              <c:numCache>
                <c:formatCode>General</c:formatCode>
                <c:ptCount val="5"/>
                <c:pt idx="0">
                  <c:v>46.5</c:v>
                </c:pt>
                <c:pt idx="1">
                  <c:v>48.5</c:v>
                </c:pt>
                <c:pt idx="2">
                  <c:v>47.7</c:v>
                </c:pt>
                <c:pt idx="3">
                  <c:v>47.9</c:v>
                </c:pt>
                <c:pt idx="4" formatCode="0.0">
                  <c:v>49</c:v>
                </c:pt>
              </c:numCache>
            </c:numRef>
          </c:val>
        </c:ser>
        <c:ser>
          <c:idx val="1"/>
          <c:order val="1"/>
          <c:tx>
            <c:strRef>
              <c:f>Лист1!$I$104</c:f>
              <c:strCache>
                <c:ptCount val="1"/>
                <c:pt idx="0">
                  <c:v>в т.ч. алкогольные напитки, 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Лист1!$G$105:$G$109</c:f>
              <c:numCache>
                <c:formatCode>General</c:formatCode>
                <c:ptCount val="5"/>
                <c:pt idx="0">
                  <c:v>2000</c:v>
                </c:pt>
                <c:pt idx="1">
                  <c:v>2010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Лист1!$I$105:$I$109</c:f>
              <c:numCache>
                <c:formatCode>General</c:formatCode>
                <c:ptCount val="5"/>
                <c:pt idx="0">
                  <c:v>9.6999999999999993</c:v>
                </c:pt>
                <c:pt idx="1">
                  <c:v>7.6</c:v>
                </c:pt>
                <c:pt idx="2">
                  <c:v>6.8</c:v>
                </c:pt>
                <c:pt idx="3">
                  <c:v>6.7</c:v>
                </c:pt>
                <c:pt idx="4" formatCode="0.0">
                  <c:v>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855710864"/>
        <c:axId val="-1855710320"/>
      </c:barChart>
      <c:lineChart>
        <c:grouping val="standard"/>
        <c:varyColors val="0"/>
        <c:ser>
          <c:idx val="2"/>
          <c:order val="2"/>
          <c:tx>
            <c:strRef>
              <c:f>Лист1!$J$104</c:f>
              <c:strCache>
                <c:ptCount val="1"/>
                <c:pt idx="0">
                  <c:v>в т.ч. продукты питания, %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Лист1!$G$105:$G$109</c:f>
              <c:numCache>
                <c:formatCode>General</c:formatCode>
                <c:ptCount val="5"/>
                <c:pt idx="0">
                  <c:v>2000</c:v>
                </c:pt>
                <c:pt idx="1">
                  <c:v>2010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Лист1!$J$105:$J$109</c:f>
              <c:numCache>
                <c:formatCode>General</c:formatCode>
                <c:ptCount val="5"/>
                <c:pt idx="0">
                  <c:v>36.799999999999997</c:v>
                </c:pt>
                <c:pt idx="1">
                  <c:v>39.5</c:v>
                </c:pt>
                <c:pt idx="2">
                  <c:v>38.299999999999997</c:v>
                </c:pt>
                <c:pt idx="3">
                  <c:v>38.6</c:v>
                </c:pt>
                <c:pt idx="4" formatCode="0.0">
                  <c:v>39.4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55710864"/>
        <c:axId val="-1855710320"/>
      </c:lineChart>
      <c:catAx>
        <c:axId val="-185571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855710320"/>
        <c:crosses val="autoZero"/>
        <c:auto val="1"/>
        <c:lblAlgn val="ctr"/>
        <c:lblOffset val="100"/>
        <c:noMultiLvlLbl val="0"/>
      </c:catAx>
      <c:valAx>
        <c:axId val="-1855710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8557108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Лист1!$J$117</c:f>
              <c:strCache>
                <c:ptCount val="1"/>
                <c:pt idx="0">
                  <c:v>Непродовольственные товары,%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chemeClr val="lt1"/>
              </a:solidFill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Лист1!$I$118:$I$122</c:f>
              <c:numCache>
                <c:formatCode>General</c:formatCode>
                <c:ptCount val="5"/>
                <c:pt idx="0">
                  <c:v>2000</c:v>
                </c:pt>
                <c:pt idx="1">
                  <c:v>2010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Лист1!$J$118:$J$122</c:f>
              <c:numCache>
                <c:formatCode>General</c:formatCode>
                <c:ptCount val="5"/>
                <c:pt idx="0">
                  <c:v>53.5</c:v>
                </c:pt>
                <c:pt idx="1">
                  <c:v>51.5</c:v>
                </c:pt>
                <c:pt idx="2">
                  <c:v>52.3</c:v>
                </c:pt>
                <c:pt idx="3">
                  <c:v>52.1</c:v>
                </c:pt>
                <c:pt idx="4" formatCode="0.0">
                  <c:v>51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855705968"/>
        <c:axId val="-1855704880"/>
        <c:axId val="0"/>
      </c:bar3DChart>
      <c:catAx>
        <c:axId val="-185570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855704880"/>
        <c:crosses val="autoZero"/>
        <c:auto val="1"/>
        <c:lblAlgn val="ctr"/>
        <c:lblOffset val="100"/>
        <c:noMultiLvlLbl val="0"/>
      </c:catAx>
      <c:valAx>
        <c:axId val="-185570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855705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Лист1!$H$160</c:f>
              <c:strCache>
                <c:ptCount val="1"/>
                <c:pt idx="0">
                  <c:v>всего, руб.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Лист1!$G$161:$G$164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Лист1!$H$161:$H$164</c:f>
              <c:numCache>
                <c:formatCode>#,##0</c:formatCode>
                <c:ptCount val="4"/>
                <c:pt idx="0">
                  <c:v>115591</c:v>
                </c:pt>
                <c:pt idx="1">
                  <c:v>215074</c:v>
                </c:pt>
                <c:pt idx="2">
                  <c:v>229104</c:v>
                </c:pt>
                <c:pt idx="3">
                  <c:v>231283</c:v>
                </c:pt>
              </c:numCache>
            </c:numRef>
          </c:val>
        </c:ser>
        <c:ser>
          <c:idx val="1"/>
          <c:order val="1"/>
          <c:tx>
            <c:strRef>
              <c:f>Лист1!$I$160</c:f>
              <c:strCache>
                <c:ptCount val="1"/>
                <c:pt idx="0">
                  <c:v>в т.ч. продовольственные товары, руб.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Лист1!$G$161:$G$164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Лист1!$I$161:$I$164</c:f>
              <c:numCache>
                <c:formatCode>#,##0</c:formatCode>
                <c:ptCount val="4"/>
                <c:pt idx="0">
                  <c:v>56018</c:v>
                </c:pt>
                <c:pt idx="1">
                  <c:v>102536</c:v>
                </c:pt>
                <c:pt idx="2">
                  <c:v>109841</c:v>
                </c:pt>
                <c:pt idx="3">
                  <c:v>113254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855709776"/>
        <c:axId val="-1855706512"/>
      </c:barChart>
      <c:lineChart>
        <c:grouping val="standard"/>
        <c:varyColors val="0"/>
        <c:ser>
          <c:idx val="2"/>
          <c:order val="2"/>
          <c:tx>
            <c:strRef>
              <c:f>Лист1!$J$160</c:f>
              <c:strCache>
                <c:ptCount val="1"/>
                <c:pt idx="0">
                  <c:v>в т.ч. непродовольственные товары, руб.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Лист1!$G$161:$G$164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Лист1!$J$161:$J$164</c:f>
              <c:numCache>
                <c:formatCode>#,##0</c:formatCode>
                <c:ptCount val="4"/>
                <c:pt idx="0">
                  <c:v>59573</c:v>
                </c:pt>
                <c:pt idx="1">
                  <c:v>112538</c:v>
                </c:pt>
                <c:pt idx="2">
                  <c:v>119263</c:v>
                </c:pt>
                <c:pt idx="3">
                  <c:v>118029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55709776"/>
        <c:axId val="-1855706512"/>
      </c:lineChart>
      <c:catAx>
        <c:axId val="-185570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855706512"/>
        <c:crosses val="autoZero"/>
        <c:auto val="1"/>
        <c:lblAlgn val="ctr"/>
        <c:lblOffset val="100"/>
        <c:noMultiLvlLbl val="0"/>
      </c:catAx>
      <c:valAx>
        <c:axId val="-185570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8557097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Лист1!$H$181</c:f>
              <c:strCache>
                <c:ptCount val="1"/>
                <c:pt idx="0">
                  <c:v>всего,%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Лист1!$G$182:$G$185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Лист1!$H$182:$H$185</c:f>
              <c:numCache>
                <c:formatCode>General</c:formatCode>
                <c:ptCount val="4"/>
                <c:pt idx="0">
                  <c:v>106.5</c:v>
                </c:pt>
                <c:pt idx="1">
                  <c:v>102.8</c:v>
                </c:pt>
                <c:pt idx="2" formatCode="#\ ##0.0">
                  <c:v>101.9</c:v>
                </c:pt>
                <c:pt idx="3" formatCode="#\ ##0.0">
                  <c:v>97</c:v>
                </c:pt>
              </c:numCache>
            </c:numRef>
          </c:val>
        </c:ser>
        <c:ser>
          <c:idx val="1"/>
          <c:order val="1"/>
          <c:tx>
            <c:strRef>
              <c:f>Лист1!$I$181</c:f>
              <c:strCache>
                <c:ptCount val="1"/>
                <c:pt idx="0">
                  <c:v>в т.ч. продовольственные товары ,%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Лист1!$G$182:$G$185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Лист1!$I$182:$I$185</c:f>
              <c:numCache>
                <c:formatCode>General</c:formatCode>
                <c:ptCount val="4"/>
                <c:pt idx="0">
                  <c:v>105</c:v>
                </c:pt>
                <c:pt idx="1">
                  <c:v>102.1</c:v>
                </c:pt>
                <c:pt idx="2" formatCode="#\ ##0.0">
                  <c:v>101.8</c:v>
                </c:pt>
                <c:pt idx="3" formatCode="#\ ##0.0">
                  <c:v>98.6</c:v>
                </c:pt>
              </c:numCache>
            </c:numRef>
          </c:val>
        </c:ser>
        <c:ser>
          <c:idx val="2"/>
          <c:order val="2"/>
          <c:tx>
            <c:strRef>
              <c:f>Лист1!$J$181</c:f>
              <c:strCache>
                <c:ptCount val="1"/>
                <c:pt idx="0">
                  <c:v>в т.ч. непродовольственные товары,%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Лист1!$G$182:$G$185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Лист1!$J$182:$J$185</c:f>
              <c:numCache>
                <c:formatCode>General</c:formatCode>
                <c:ptCount val="4"/>
                <c:pt idx="0">
                  <c:v>107.9</c:v>
                </c:pt>
                <c:pt idx="1">
                  <c:v>103.5</c:v>
                </c:pt>
                <c:pt idx="2" formatCode="#\ ##0.0">
                  <c:v>102</c:v>
                </c:pt>
                <c:pt idx="3" formatCode="#\ ##0.0">
                  <c:v>95.6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855703248"/>
        <c:axId val="-1855701616"/>
        <c:axId val="0"/>
      </c:bar3DChart>
      <c:catAx>
        <c:axId val="-1855703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855701616"/>
        <c:crosses val="autoZero"/>
        <c:auto val="1"/>
        <c:lblAlgn val="ctr"/>
        <c:lblOffset val="100"/>
        <c:noMultiLvlLbl val="0"/>
      </c:catAx>
      <c:valAx>
        <c:axId val="-1855701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8557032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50B9934-636A-4466-B4C2-E6E5A3EC5436}" type="datetime1">
              <a:rPr lang="ru-RU" smtClean="0"/>
              <a:t>28.02.2022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=""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22FEE5-93F6-4794-9247-D82E88608B7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5C63A-F5B9-408E-9B46-5C0738D711E6}" type="datetime1">
              <a:rPr lang="ru-RU" smtClean="0"/>
              <a:pPr/>
              <a:t>28.02.2022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93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750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677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6985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6046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939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51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Графический объект 37">
            <a:extLst>
              <a:ext uri="{FF2B5EF4-FFF2-40B4-BE49-F238E27FC236}">
                <a16:creationId xmlns=""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1" name="Графический объект 36">
            <a:extLst>
              <a:ext uri="{FF2B5EF4-FFF2-40B4-BE49-F238E27FC236}">
                <a16:creationId xmlns=""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58759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0496221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99747627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=""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Месяц</a:t>
            </a:r>
            <a:br>
              <a:rPr lang="ru-RU" noProof="0" dirty="0"/>
            </a:br>
            <a:r>
              <a:rPr lang="ru-RU" noProof="0" dirty="0"/>
              <a:t>20XX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=""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=""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=""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6" name="Текст 14">
            <a:extLst>
              <a:ext uri="{FF2B5EF4-FFF2-40B4-BE49-F238E27FC236}">
                <a16:creationId xmlns=""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 rtlCol="0"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 rtl="0"/>
            <a:r>
              <a:rPr lang="ru-RU" noProof="0" dirty="0"/>
              <a:t>Ключевая фраза</a:t>
            </a:r>
            <a:br>
              <a:rPr lang="ru-RU" noProof="0" dirty="0"/>
            </a:br>
            <a:r>
              <a:rPr lang="ru-RU" noProof="0" dirty="0"/>
              <a:t>презентации</a:t>
            </a:r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=""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3636000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=""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1" name="Рисунок 20">
            <a:extLst>
              <a:ext uri="{FF2B5EF4-FFF2-40B4-BE49-F238E27FC236}">
                <a16:creationId xmlns=""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54189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подзаголовок, содержимое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=""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=""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=""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Текст 14">
            <a:extLst>
              <a:ext uri="{FF2B5EF4-FFF2-40B4-BE49-F238E27FC236}">
                <a16:creationId xmlns=""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 rtlCol="0"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=""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Графический объект 22">
            <a:extLst>
              <a:ext uri="{FF2B5EF4-FFF2-40B4-BE49-F238E27FC236}">
                <a16:creationId xmlns=""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6" y="1726672"/>
            <a:ext cx="4680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2" name="Полилиния: Форма 21">
            <a:extLst>
              <a:ext uri="{FF2B5EF4-FFF2-40B4-BE49-F238E27FC236}">
                <a16:creationId xmlns=""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09108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Рисунок 41">
            <a:extLst>
              <a:ext uri="{FF2B5EF4-FFF2-40B4-BE49-F238E27FC236}">
                <a16:creationId xmlns=""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8" name="Текст 14">
            <a:extLst>
              <a:ext uri="{FF2B5EF4-FFF2-40B4-BE49-F238E27FC236}">
                <a16:creationId xmlns=""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="" xmlns:a16="http://schemas.microsoft.com/office/drawing/2014/main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="" xmlns:a16="http://schemas.microsoft.com/office/drawing/2014/main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8" name="Текст 26">
            <a:extLst>
              <a:ext uri="{FF2B5EF4-FFF2-40B4-BE49-F238E27FC236}">
                <a16:creationId xmlns="" xmlns:a16="http://schemas.microsoft.com/office/drawing/2014/main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 rtlCol="0"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="" xmlns:a16="http://schemas.microsoft.com/office/drawing/2014/main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1" y="2045662"/>
            <a:ext cx="4824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35329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исунок 38">
            <a:extLst>
              <a:ext uri="{FF2B5EF4-FFF2-40B4-BE49-F238E27FC236}">
                <a16:creationId xmlns=""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=""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=""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=""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5508000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=""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=""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23272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благодарност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=""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СПАСИБО!</a:t>
            </a:r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=""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=""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Текст 26">
            <a:extLst>
              <a:ext uri="{FF2B5EF4-FFF2-40B4-BE49-F238E27FC236}">
                <a16:creationId xmlns=""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Сергей Зайцев</a:t>
            </a:r>
          </a:p>
        </p:txBody>
      </p:sp>
      <p:sp>
        <p:nvSpPr>
          <p:cNvPr id="20" name="Текст 26">
            <a:extLst>
              <a:ext uri="{FF2B5EF4-FFF2-40B4-BE49-F238E27FC236}">
                <a16:creationId xmlns=""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Телефон:</a:t>
            </a:r>
          </a:p>
        </p:txBody>
      </p:sp>
      <p:sp>
        <p:nvSpPr>
          <p:cNvPr id="21" name="Текст 26">
            <a:extLst>
              <a:ext uri="{FF2B5EF4-FFF2-40B4-BE49-F238E27FC236}">
                <a16:creationId xmlns=""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678 555-0128</a:t>
            </a:r>
          </a:p>
        </p:txBody>
      </p:sp>
      <p:sp>
        <p:nvSpPr>
          <p:cNvPr id="22" name="Текст 26">
            <a:extLst>
              <a:ext uri="{FF2B5EF4-FFF2-40B4-BE49-F238E27FC236}">
                <a16:creationId xmlns=""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Эл. почта: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=""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ZAITSEV@EXAMPLE.COM</a:t>
            </a:r>
          </a:p>
        </p:txBody>
      </p:sp>
      <p:sp>
        <p:nvSpPr>
          <p:cNvPr id="3" name="Графический объект 23">
            <a:extLst>
              <a:ext uri="{FF2B5EF4-FFF2-40B4-BE49-F238E27FC236}">
                <a16:creationId xmlns=""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="" xmlns:a16="http://schemas.microsoft.com/office/drawing/2014/main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35021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rtlCol="0" anchor="b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ru-RU" noProof="0" dirty="0"/>
              <a:t>СРАВНЕНИЕ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11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1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Графический объект 19">
            <a:extLst>
              <a:ext uri="{FF2B5EF4-FFF2-40B4-BE49-F238E27FC236}">
                <a16:creationId xmlns=""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973985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2</a:t>
            </a:r>
          </a:p>
        </p:txBody>
      </p:sp>
      <p:sp>
        <p:nvSpPr>
          <p:cNvPr id="28" name="Текст 26">
            <a:extLst>
              <a:ext uri="{FF2B5EF4-FFF2-40B4-BE49-F238E27FC236}">
                <a16:creationId xmlns=""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=""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иаграмм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СЛАЙД С ДИАГРАММОЙ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30 %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=""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25" name="Текст 26">
            <a:extLst>
              <a:ext uri="{FF2B5EF4-FFF2-40B4-BE49-F238E27FC236}">
                <a16:creationId xmlns=""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=""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25 %</a:t>
            </a:r>
          </a:p>
        </p:txBody>
      </p:sp>
      <p:sp>
        <p:nvSpPr>
          <p:cNvPr id="29" name="Текст 26">
            <a:extLst>
              <a:ext uri="{FF2B5EF4-FFF2-40B4-BE49-F238E27FC236}">
                <a16:creationId xmlns=""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=""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=""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=""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20 %</a:t>
            </a:r>
          </a:p>
        </p:txBody>
      </p:sp>
      <p:sp>
        <p:nvSpPr>
          <p:cNvPr id="36" name="Текст 26">
            <a:extLst>
              <a:ext uri="{FF2B5EF4-FFF2-40B4-BE49-F238E27FC236}">
                <a16:creationId xmlns=""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=""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5 %</a:t>
            </a:r>
          </a:p>
        </p:txBody>
      </p:sp>
      <p:sp>
        <p:nvSpPr>
          <p:cNvPr id="39" name="Текст 26">
            <a:extLst>
              <a:ext uri="{FF2B5EF4-FFF2-40B4-BE49-F238E27FC236}">
                <a16:creationId xmlns=""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19" name="Диаграмма 18">
            <a:extLst>
              <a:ext uri="{FF2B5EF4-FFF2-40B4-BE49-F238E27FC236}">
                <a16:creationId xmlns=""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Графический объект 50">
            <a:extLst>
              <a:ext uri="{FF2B5EF4-FFF2-40B4-BE49-F238E27FC236}">
                <a16:creationId xmlns=""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8" y="2267879"/>
            <a:ext cx="3420000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изображением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Рисунок 50">
            <a:extLst>
              <a:ext uri="{FF2B5EF4-FFF2-40B4-BE49-F238E27FC236}">
                <a16:creationId xmlns=""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6" name="Полилиния: Фигура 45">
            <a:extLst>
              <a:ext uri="{FF2B5EF4-FFF2-40B4-BE49-F238E27FC236}">
                <a16:creationId xmlns=""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7" name="Полилиния: Фигура 46">
            <a:extLst>
              <a:ext uri="{FF2B5EF4-FFF2-40B4-BE49-F238E27FC236}">
                <a16:creationId xmlns=""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5" name="Полилиния: фигура 44">
            <a:extLst>
              <a:ext uri="{FF2B5EF4-FFF2-40B4-BE49-F238E27FC236}">
                <a16:creationId xmlns=""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="" xmlns:a16="http://schemas.microsoft.com/office/drawing/2014/main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БОЛЬШОЕ ИЗОБРАЖЕНИЕ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1" name="Текст 26">
            <a:extLst>
              <a:ext uri="{FF2B5EF4-FFF2-40B4-BE49-F238E27FC236}">
                <a16:creationId xmlns=""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pic>
        <p:nvPicPr>
          <p:cNvPr id="22" name="Графический объект 21">
            <a:extLst>
              <a:ext uri="{FF2B5EF4-FFF2-40B4-BE49-F238E27FC236}">
                <a16:creationId xmlns=""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Полилиния: Фигура 39">
            <a:extLst>
              <a:ext uri="{FF2B5EF4-FFF2-40B4-BE49-F238E27FC236}">
                <a16:creationId xmlns=""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2" name="Полилиния: фигура 41">
            <a:extLst>
              <a:ext uri="{FF2B5EF4-FFF2-40B4-BE49-F238E27FC236}">
                <a16:creationId xmlns=""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4" name="Полилиния: Фигура 43">
            <a:extLst>
              <a:ext uri="{FF2B5EF4-FFF2-40B4-BE49-F238E27FC236}">
                <a16:creationId xmlns=""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="" xmlns:a16="http://schemas.microsoft.com/office/drawing/2014/main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1069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grpSp>
        <p:nvGrpSpPr>
          <p:cNvPr id="9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10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6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300813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=""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=""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=""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=""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=""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дзаголовок 2">
            <a:extLst>
              <a:ext uri="{FF2B5EF4-FFF2-40B4-BE49-F238E27FC236}">
                <a16:creationId xmlns="" xmlns:a16="http://schemas.microsoft.com/office/drawing/2014/main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36408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=""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=""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=""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=""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=""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=""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934448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Объект 2">
            <a:extLst>
              <a:ext uri="{FF2B5EF4-FFF2-40B4-BE49-F238E27FC236}">
                <a16:creationId xmlns="" xmlns:a16="http://schemas.microsoft.com/office/drawing/2014/main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58012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Объект 3">
            <a:extLst>
              <a:ext uri="{FF2B5EF4-FFF2-40B4-BE49-F238E27FC236}">
                <a16:creationId xmlns=""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1" name="Текст 4">
            <a:extLst>
              <a:ext uri="{FF2B5EF4-FFF2-40B4-BE49-F238E27FC236}">
                <a16:creationId xmlns=""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Объект 5">
            <a:extLst>
              <a:ext uri="{FF2B5EF4-FFF2-40B4-BE49-F238E27FC236}">
                <a16:creationId xmlns=""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3384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3" name="Объект 2">
            <a:extLst>
              <a:ext uri="{FF2B5EF4-FFF2-40B4-BE49-F238E27FC236}">
                <a16:creationId xmlns=""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4" name="Объект 3">
            <a:extLst>
              <a:ext uri="{FF2B5EF4-FFF2-40B4-BE49-F238E27FC236}">
                <a16:creationId xmlns=""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98867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Рисунок 56">
            <a:extLst>
              <a:ext uri="{FF2B5EF4-FFF2-40B4-BE49-F238E27FC236}">
                <a16:creationId xmlns=""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=""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=""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=""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=""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Объект 2">
            <a:extLst>
              <a:ext uri="{FF2B5EF4-FFF2-40B4-BE49-F238E27FC236}">
                <a16:creationId xmlns=""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Графический объект 19">
            <a:extLst>
              <a:ext uri="{FF2B5EF4-FFF2-40B4-BE49-F238E27FC236}">
                <a16:creationId xmlns=""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588000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 6">
            <a:extLst>
              <a:ext uri="{FF2B5EF4-FFF2-40B4-BE49-F238E27FC236}">
                <a16:creationId xmlns=""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Графический объект 12">
            <a:extLst>
              <a:ext uri="{FF2B5EF4-FFF2-40B4-BE49-F238E27FC236}">
                <a16:creationId xmlns=""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Полилиния: фигура 9">
            <a:extLst>
              <a:ext uri="{FF2B5EF4-FFF2-40B4-BE49-F238E27FC236}">
                <a16:creationId xmlns=""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3" name="Полилиния: Форма 24">
            <a:extLst>
              <a:ext uri="{FF2B5EF4-FFF2-40B4-BE49-F238E27FC236}">
                <a16:creationId xmlns=""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744273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grpSp>
        <p:nvGrpSpPr>
          <p:cNvPr id="1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1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7634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grpSp>
        <p:nvGrpSpPr>
          <p:cNvPr id="13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14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8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9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3114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grpSp>
        <p:nvGrpSpPr>
          <p:cNvPr id="8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9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0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5" name="Графический объект 19">
            <a:extLst>
              <a:ext uri="{FF2B5EF4-FFF2-40B4-BE49-F238E27FC236}">
                <a16:creationId xmlns=""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588000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397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grpSp>
        <p:nvGrpSpPr>
          <p:cNvPr id="12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13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8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303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1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4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1877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1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4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02833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62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52" r:id="rId14"/>
    <p:sldLayoutId id="2147483954" r:id="rId15"/>
    <p:sldLayoutId id="2147483956" r:id="rId16"/>
    <p:sldLayoutId id="2147483651" r:id="rId17"/>
    <p:sldLayoutId id="2147483661" r:id="rId18"/>
    <p:sldLayoutId id="2147483652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3" r:id="rId25"/>
    <p:sldLayoutId id="2147483674" r:id="rId26"/>
    <p:sldLayoutId id="2147483664" r:id="rId27"/>
    <p:sldLayoutId id="2147483672" r:id="rId28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2035" y="5074920"/>
            <a:ext cx="11979965" cy="1484906"/>
          </a:xfrm>
        </p:spPr>
        <p:txBody>
          <a:bodyPr/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Аналитика бизнеса розничной торговли в России с 2000-2020гг.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D495E168-DA5E-4888-8D8A-92B118324C14}" type="slidenum">
              <a:rPr lang="ru-RU" noProof="0" smtClean="0"/>
              <a:t>1</a:t>
            </a:fld>
            <a:endParaRPr lang="ru-RU" noProof="0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6" b="141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5858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r="30637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82817" y="245442"/>
            <a:ext cx="7209183" cy="1848402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Темпы роста оборота розничной торговли на душу населения (в % к предыдущему году) в России с 2010-2020гг.</a:t>
            </a: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10</a:t>
            </a:fld>
            <a:endParaRPr lang="ru-RU" noProof="0" dirty="0"/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3173958"/>
              </p:ext>
            </p:extLst>
          </p:nvPr>
        </p:nvGraphicFramePr>
        <p:xfrm>
          <a:off x="1219200" y="1961322"/>
          <a:ext cx="10827026" cy="4498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373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EC51E684-AD7C-41BC-A3B7-401219145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583" y="123384"/>
            <a:ext cx="7005015" cy="170541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розничной торговли по видам предприятий в России с 2010-2020гг., млн. руб.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D877902-2C7D-4074-A0CC-9981518F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D495E168-DA5E-4888-8D8A-92B118324C14}" type="slidenum">
              <a:rPr lang="ru-RU" noProof="0" smtClean="0"/>
              <a:t>11</a:t>
            </a:fld>
            <a:endParaRPr lang="ru-RU" noProof="0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1" r="27021"/>
          <a:stretch>
            <a:fillRect/>
          </a:stretch>
        </p:blipFill>
        <p:spPr/>
      </p:pic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8120643"/>
              </p:ext>
            </p:extLst>
          </p:nvPr>
        </p:nvGraphicFramePr>
        <p:xfrm>
          <a:off x="530087" y="1952184"/>
          <a:ext cx="11431241" cy="4872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38408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5" y="525738"/>
            <a:ext cx="11807687" cy="766349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оборота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розничной торговли по видам предприятий в России с 2010-2020гг.,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rtl="0"/>
            <a:fld id="{D495E168-DA5E-4888-8D8A-92B118324C14}" type="slidenum">
              <a:rPr lang="ru-RU" smtClean="0"/>
              <a:pPr rtl="0"/>
              <a:t>12</a:t>
            </a:fld>
            <a:endParaRPr lang="ru-RU" dirty="0"/>
          </a:p>
        </p:txBody>
      </p:sp>
      <p:sp>
        <p:nvSpPr>
          <p:cNvPr id="17" name="Заголовок 3">
            <a:extLst>
              <a:ext uri="{FF2B5EF4-FFF2-40B4-BE49-F238E27FC236}">
                <a16:creationId xmlns="" xmlns:a16="http://schemas.microsoft.com/office/drawing/2014/main" id="{FB7555B8-E8C8-45F7-8C0C-3EF9462C0CAB}"/>
              </a:ext>
            </a:extLst>
          </p:cNvPr>
          <p:cNvSpPr txBox="1">
            <a:spLocks/>
          </p:cNvSpPr>
          <p:nvPr/>
        </p:nvSpPr>
        <p:spPr>
          <a:xfrm>
            <a:off x="8935750" y="4630200"/>
            <a:ext cx="3737216" cy="5838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>
              <a:solidFill>
                <a:schemeClr val="bg1"/>
              </a:solidFill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3356860"/>
              </p:ext>
            </p:extLst>
          </p:nvPr>
        </p:nvGraphicFramePr>
        <p:xfrm>
          <a:off x="1" y="1483675"/>
          <a:ext cx="5883964" cy="4837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9" b="9839"/>
          <a:stretch>
            <a:fillRect/>
          </a:stretch>
        </p:blipFill>
        <p:spPr/>
      </p:pic>
      <p:sp>
        <p:nvSpPr>
          <p:cNvPr id="11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638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159" y="0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продаж розничной торговли в России по видам предприятий в 2020г.,%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13</a:t>
            </a:fld>
            <a:endParaRPr lang="ru-RU" noProof="0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2547151"/>
              </p:ext>
            </p:extLst>
          </p:nvPr>
        </p:nvGraphicFramePr>
        <p:xfrm>
          <a:off x="198783" y="1722783"/>
          <a:ext cx="11555895" cy="4737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87190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4D24B6-BECF-4BE6-9971-53768392C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14" y="207416"/>
            <a:ext cx="10515600" cy="1091298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розничной торговли малых и средних предприятий в России с 2010-2020гг.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087218"/>
              </p:ext>
            </p:extLst>
          </p:nvPr>
        </p:nvGraphicFramePr>
        <p:xfrm>
          <a:off x="119270" y="1506129"/>
          <a:ext cx="5751443" cy="4907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r="10995"/>
          <a:stretch>
            <a:fillRect/>
          </a:stretch>
        </p:blipFill>
        <p:spPr/>
      </p:pic>
      <p:sp>
        <p:nvSpPr>
          <p:cNvPr id="9" name="Нижний колонтитул 2"/>
          <p:cNvSpPr txBox="1">
            <a:spLocks/>
          </p:cNvSpPr>
          <p:nvPr/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63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32175" y="908050"/>
            <a:ext cx="6427304" cy="78263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розничной торговли по предприятиям различной формы собственности в России с 2010-2020гг.,%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15</a:t>
            </a:fld>
            <a:endParaRPr lang="ru-RU" noProof="0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r="30637"/>
          <a:stretch>
            <a:fillRect/>
          </a:stretch>
        </p:blipFill>
        <p:spPr/>
      </p:pic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6828955"/>
              </p:ext>
            </p:extLst>
          </p:nvPr>
        </p:nvGraphicFramePr>
        <p:xfrm>
          <a:off x="1577009" y="1971605"/>
          <a:ext cx="10482470" cy="4670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358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304" y="286603"/>
            <a:ext cx="10824376" cy="111812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оборота общественного питания  по видам предприятий в России в 2020г.,%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16</a:t>
            </a:fld>
            <a:endParaRPr lang="ru-RU" noProof="0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9444069"/>
              </p:ext>
            </p:extLst>
          </p:nvPr>
        </p:nvGraphicFramePr>
        <p:xfrm>
          <a:off x="702365" y="1736035"/>
          <a:ext cx="10787270" cy="4723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06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3" r="24183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69496" y="908051"/>
            <a:ext cx="5936973" cy="107977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общественного питания малых и средних предприятий в России с 2010-2020гг.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17</a:t>
            </a:fld>
            <a:endParaRPr lang="ru-RU" noProof="0" dirty="0"/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4585120"/>
              </p:ext>
            </p:extLst>
          </p:nvPr>
        </p:nvGraphicFramePr>
        <p:xfrm>
          <a:off x="1166191" y="2146853"/>
          <a:ext cx="10840277" cy="4094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54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8" r="27068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91614" y="709268"/>
            <a:ext cx="6714855" cy="102676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оборота общественного питания по различным формам собственности в России с 2010-2020гг.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18</a:t>
            </a:fld>
            <a:endParaRPr lang="ru-RU" noProof="0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5063488"/>
              </p:ext>
            </p:extLst>
          </p:nvPr>
        </p:nvGraphicFramePr>
        <p:xfrm>
          <a:off x="331305" y="1855304"/>
          <a:ext cx="11675164" cy="473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83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494" y="255648"/>
            <a:ext cx="10546080" cy="87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продаж пищевых продуктов по видам в России в 2020г.,%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19</a:t>
            </a:fld>
            <a:endParaRPr lang="ru-RU" noProof="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003136"/>
              </p:ext>
            </p:extLst>
          </p:nvPr>
        </p:nvGraphicFramePr>
        <p:xfrm>
          <a:off x="248468" y="1229290"/>
          <a:ext cx="5198175" cy="523049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709333"/>
                <a:gridCol w="911834"/>
                <a:gridCol w="1577008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млрд. руб.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  к 2019 в сопоставимых ценах) </a:t>
                      </a: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Пищевые продукты, включая напитки и табачные изделия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16 587,2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Мясо животных и домашней птицы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Продукты из мяса и мяса птицы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Консервы из мяса и мяса птицы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95,3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Рыба, ракообразные и моллюски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699,4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95,3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Животные масла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Растительные масла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Маргариновая продукция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Молочные продукты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1 505,9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95,2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17145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молоко питьевое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91,8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сыры жирные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117257"/>
              </p:ext>
            </p:extLst>
          </p:nvPr>
        </p:nvGraphicFramePr>
        <p:xfrm>
          <a:off x="5804452" y="1434077"/>
          <a:ext cx="5751443" cy="48209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507381"/>
                <a:gridCol w="647037"/>
                <a:gridCol w="597025"/>
              </a:tblGrid>
              <a:tr h="37084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Яйца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Сахар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Кондитерские изделия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1 165,2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Чай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95,3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Хлеб и хлебобулочные изделия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96,7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Крупа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90,7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Макаронные изделия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Свежий картофель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Свежие овощи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523,2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Свежие фрукты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707,1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Алкогольные напитки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2 279,4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Табачные изделия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247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32E77D8-ECEB-4D57-B734-A112EE20205F}"/>
              </a:ext>
            </a:extLst>
          </p:cNvPr>
          <p:cNvSpPr/>
          <p:nvPr/>
        </p:nvSpPr>
        <p:spPr>
          <a:xfrm>
            <a:off x="786258" y="2975020"/>
            <a:ext cx="3927410" cy="347729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198" y="78992"/>
            <a:ext cx="8736828" cy="1418177"/>
          </a:xfrm>
        </p:spPr>
        <p:txBody>
          <a:bodyPr rtlCol="0"/>
          <a:lstStyle/>
          <a:p>
            <a:pPr rtl="0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розничной торговли в России с 2000-2020гг., млн. руб.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7" r="7497"/>
          <a:stretch>
            <a:fillRect/>
          </a:stretch>
        </p:blipFill>
        <p:spPr/>
      </p:pic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9307956"/>
              </p:ext>
            </p:extLst>
          </p:nvPr>
        </p:nvGraphicFramePr>
        <p:xfrm>
          <a:off x="0" y="2242115"/>
          <a:ext cx="8067144" cy="3955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Нижний колонтитул 2"/>
          <p:cNvSpPr txBox="1">
            <a:spLocks/>
          </p:cNvSpPr>
          <p:nvPr/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012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61" y="286603"/>
            <a:ext cx="10479819" cy="107837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продаж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непродовольственных товаров по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видам в России в 2020г.,%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20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6835" y="1388510"/>
            <a:ext cx="7142922" cy="318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987025"/>
              </p:ext>
            </p:extLst>
          </p:nvPr>
        </p:nvGraphicFramePr>
        <p:xfrm>
          <a:off x="256210" y="1469217"/>
          <a:ext cx="6502399" cy="488632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135797"/>
                <a:gridCol w="1074447"/>
                <a:gridCol w="2292155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млрд. руб.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2019</a:t>
                      </a:r>
                      <a:b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сопоставимых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ценах) </a:t>
                      </a: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Непродовольственные товары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17 286,5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Ткани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92,4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Мужская, женская и детская одежда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1 642,2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92,1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Одежда из меха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88,1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Чулочно-носочные изделия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Обувь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89,3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Туалетное и хозяйственное мыло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Косметические и парфюмерные товары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765,4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136,5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Аудиоаппаратура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115,2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Телевизоры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105,2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Компьютеры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136,1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95" y="1848651"/>
            <a:ext cx="2376347" cy="19604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650" y="1929205"/>
            <a:ext cx="2315875" cy="17993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554" y="4154015"/>
            <a:ext cx="2720904" cy="19641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146" y="3912379"/>
            <a:ext cx="2122379" cy="176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61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070" y="286604"/>
            <a:ext cx="11269860" cy="13387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розничной продажи основных товаров по видам и предприятиям в России с 2020г.,%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21</a:t>
            </a:fld>
            <a:endParaRPr lang="ru-RU" noProof="0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4335455"/>
              </p:ext>
            </p:extLst>
          </p:nvPr>
        </p:nvGraphicFramePr>
        <p:xfrm>
          <a:off x="1086678" y="2057400"/>
          <a:ext cx="10774018" cy="417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239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AEBC1A8D-E693-4704-8E11-5AAB4B40B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412" y="690141"/>
            <a:ext cx="5026385" cy="655621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rtl="0"/>
            <a:fld id="{D495E168-DA5E-4888-8D8A-92B118324C14}" type="slidenum">
              <a:rPr lang="ru-RU" smtClean="0"/>
              <a:pPr rtl="0"/>
              <a:t>22</a:t>
            </a:fld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4" b="298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7211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7" r="27047"/>
          <a:stretch>
            <a:fillRect/>
          </a:stretch>
        </p:blipFill>
        <p:spPr/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0139" y="233404"/>
            <a:ext cx="6626087" cy="1539722"/>
          </a:xfrm>
        </p:spPr>
        <p:txBody>
          <a:bodyPr rtlCol="0">
            <a:noAutofit/>
          </a:bodyPr>
          <a:lstStyle/>
          <a:p>
            <a:pPr algn="ctr" rtl="0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Темпы роста розничной торговли в России 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2000-2020гг.,%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E6A3C64-206A-47DC-8E31-F719E356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rtl="0"/>
            <a:fld id="{D495E168-DA5E-4888-8D8A-92B118324C14}" type="slidenum">
              <a:rPr lang="ru-RU" smtClean="0"/>
              <a:pPr rtl="0"/>
              <a:t>3</a:t>
            </a:fld>
            <a:endParaRPr lang="ru-RU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1860605"/>
              </p:ext>
            </p:extLst>
          </p:nvPr>
        </p:nvGraphicFramePr>
        <p:xfrm>
          <a:off x="2663687" y="2110408"/>
          <a:ext cx="9276522" cy="4012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898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" r="6886"/>
          <a:stretch>
            <a:fillRect/>
          </a:stretch>
        </p:blipFill>
        <p:spPr/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53" y="132769"/>
            <a:ext cx="11547464" cy="1456031"/>
          </a:xfrm>
        </p:spPr>
        <p:txBody>
          <a:bodyPr rtlCol="0">
            <a:no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розничной торговли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продовольственные и непродовольственные товары) в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с 2000-2020гг., млн. руб.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rtl="0"/>
            <a:fld id="{D495E168-DA5E-4888-8D8A-92B118324C14}" type="slidenum">
              <a:rPr lang="ru-RU" smtClean="0"/>
              <a:pPr rtl="0"/>
              <a:t>4</a:t>
            </a:fld>
            <a:endParaRPr lang="ru-RU" dirty="0"/>
          </a:p>
        </p:txBody>
      </p:sp>
      <p:sp>
        <p:nvSpPr>
          <p:cNvPr id="17" name="Заголовок 3">
            <a:extLst>
              <a:ext uri="{FF2B5EF4-FFF2-40B4-BE49-F238E27FC236}">
                <a16:creationId xmlns="" xmlns:a16="http://schemas.microsoft.com/office/drawing/2014/main" id="{FB7555B8-E8C8-45F7-8C0C-3EF9462C0CAB}"/>
              </a:ext>
            </a:extLst>
          </p:cNvPr>
          <p:cNvSpPr txBox="1">
            <a:spLocks/>
          </p:cNvSpPr>
          <p:nvPr/>
        </p:nvSpPr>
        <p:spPr>
          <a:xfrm>
            <a:off x="8746884" y="4630200"/>
            <a:ext cx="3678814" cy="5838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ru-RU" sz="3000" b="0" i="1" dirty="0">
              <a:solidFill>
                <a:schemeClr val="bg1"/>
              </a:solidFill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8736907"/>
              </p:ext>
            </p:extLst>
          </p:nvPr>
        </p:nvGraphicFramePr>
        <p:xfrm>
          <a:off x="66294" y="1775791"/>
          <a:ext cx="8448069" cy="4497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535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EC51E684-AD7C-41BC-A3B7-401219145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1154" y="645230"/>
            <a:ext cx="5639785" cy="101129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Темпы роста оборота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розничной торговли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(продовольственные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непродовольственные товары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по отношению к предыдущему году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с 2000-2020гг., млн. руб.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D877902-2C7D-4074-A0CC-9981518F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D495E168-DA5E-4888-8D8A-92B118324C14}" type="slidenum">
              <a:rPr lang="ru-RU" noProof="0" smtClean="0"/>
              <a:t>5</a:t>
            </a:fld>
            <a:endParaRPr lang="ru-RU" noProof="0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r="26601"/>
          <a:stretch>
            <a:fillRect/>
          </a:stretch>
        </p:blipFill>
        <p:spPr/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5873597"/>
              </p:ext>
            </p:extLst>
          </p:nvPr>
        </p:nvGraphicFramePr>
        <p:xfrm>
          <a:off x="4850296" y="1656522"/>
          <a:ext cx="7116416" cy="4638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092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EC51E684-AD7C-41BC-A3B7-401219145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078" y="178860"/>
            <a:ext cx="7142922" cy="1595469"/>
          </a:xfrm>
        </p:spPr>
        <p:txBody>
          <a:bodyPr>
            <a:normAutofit fontScale="90000"/>
          </a:bodyPr>
          <a:lstStyle/>
          <a:p>
            <a:pPr algn="ctr"/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продаж алкогольных напитков и продуктов питания в России с 2000-2020гг.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D877902-2C7D-4074-A0CC-9981518F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D495E168-DA5E-4888-8D8A-92B118324C14}" type="slidenum">
              <a:rPr lang="ru-RU" noProof="0" smtClean="0"/>
              <a:t>6</a:t>
            </a:fld>
            <a:endParaRPr lang="ru-RU" noProof="0" dirty="0"/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7033730"/>
              </p:ext>
            </p:extLst>
          </p:nvPr>
        </p:nvGraphicFramePr>
        <p:xfrm>
          <a:off x="1510748" y="1774329"/>
          <a:ext cx="10363200" cy="4798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0" r="27040"/>
          <a:stretch>
            <a:fillRect/>
          </a:stretch>
        </p:blipFill>
        <p:spPr/>
      </p:pic>
      <p:sp>
        <p:nvSpPr>
          <p:cNvPr id="1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325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71" y="570413"/>
            <a:ext cx="11277600" cy="766349"/>
          </a:xfrm>
        </p:spPr>
        <p:txBody>
          <a:bodyPr rtlCol="0"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 алкогольных напитков и продуктов питания в России с 2000-2020гг.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rtl="0"/>
            <a:fld id="{D495E168-DA5E-4888-8D8A-92B118324C14}" type="slidenum">
              <a:rPr lang="ru-RU" smtClean="0"/>
              <a:pPr rtl="0"/>
              <a:t>7</a:t>
            </a:fld>
            <a:endParaRPr lang="ru-RU" dirty="0"/>
          </a:p>
        </p:txBody>
      </p:sp>
      <p:sp>
        <p:nvSpPr>
          <p:cNvPr id="17" name="Заголовок 3">
            <a:extLst>
              <a:ext uri="{FF2B5EF4-FFF2-40B4-BE49-F238E27FC236}">
                <a16:creationId xmlns="" xmlns:a16="http://schemas.microsoft.com/office/drawing/2014/main" id="{FB7555B8-E8C8-45F7-8C0C-3EF9462C0CAB}"/>
              </a:ext>
            </a:extLst>
          </p:cNvPr>
          <p:cNvSpPr txBox="1">
            <a:spLocks/>
          </p:cNvSpPr>
          <p:nvPr/>
        </p:nvSpPr>
        <p:spPr>
          <a:xfrm>
            <a:off x="8657984" y="4630200"/>
            <a:ext cx="3737216" cy="5838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2" b="14302"/>
          <a:stretch>
            <a:fillRect/>
          </a:stretch>
        </p:blipFill>
        <p:spPr/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6082792"/>
              </p:ext>
            </p:extLst>
          </p:nvPr>
        </p:nvGraphicFramePr>
        <p:xfrm>
          <a:off x="70097" y="1669774"/>
          <a:ext cx="8587887" cy="4691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41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8" r="11888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12290" y="556039"/>
            <a:ext cx="10872564" cy="782638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продаж непродовольственных товаров в % от общего оборота в России с 2000-2020гг.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8</a:t>
            </a:fld>
            <a:endParaRPr lang="ru-RU" noProof="0" dirty="0"/>
          </a:p>
        </p:txBody>
      </p:sp>
      <p:graphicFrame>
        <p:nvGraphicFramePr>
          <p:cNvPr id="9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241962"/>
              </p:ext>
            </p:extLst>
          </p:nvPr>
        </p:nvGraphicFramePr>
        <p:xfrm>
          <a:off x="212035" y="1338677"/>
          <a:ext cx="6785113" cy="4942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Нижний колонтитул 2"/>
          <p:cNvSpPr txBox="1">
            <a:spLocks/>
          </p:cNvSpPr>
          <p:nvPr/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47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r="27133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75583" y="167719"/>
            <a:ext cx="6930887" cy="157010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розничной торговли на душу населения в России с 2010-2020гг.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9</a:t>
            </a:fld>
            <a:endParaRPr lang="ru-RU" noProof="0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803359"/>
              </p:ext>
            </p:extLst>
          </p:nvPr>
        </p:nvGraphicFramePr>
        <p:xfrm>
          <a:off x="1524000" y="1905546"/>
          <a:ext cx="10482470" cy="4554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Нижний колонтитул 2"/>
          <p:cNvSpPr txBox="1">
            <a:spLocks/>
          </p:cNvSpPr>
          <p:nvPr/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79657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393BED-762D-4FA3-96CF-866F426A0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024DF7-0783-4549-86B7-A48B29FBA9C2}">
  <ds:schemaRefs>
    <ds:schemaRef ds:uri="http://purl.org/dc/terms/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Ретро</Template>
  <TotalTime>520</TotalTime>
  <Words>565</Words>
  <Application>Microsoft Office PowerPoint</Application>
  <PresentationFormat>Широкоэкранный</PresentationFormat>
  <Paragraphs>184</Paragraphs>
  <Slides>22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Ретро</vt:lpstr>
      <vt:lpstr>Аналитика бизнеса розничной торговли в России с 2000-2020гг.</vt:lpstr>
      <vt:lpstr>Оборот розничной торговли в России с 2000-2020гг., млн. руб.</vt:lpstr>
      <vt:lpstr>Темпы роста розничной торговли в России  с 2000-2020гг.,%</vt:lpstr>
      <vt:lpstr>Оборот розничной торговли продовольственные и непродовольственные товары) в России с 2000-2020гг., млн. руб.</vt:lpstr>
      <vt:lpstr>Темпы роста оборота розничной торговли (продовольственные и непродовольственные товары) по отношению к предыдущему году в России с 2000-2020гг., млн. руб.</vt:lpstr>
      <vt:lpstr>Объемы продаж алкогольных напитков и продуктов питания в России с 2000-2020гг.</vt:lpstr>
      <vt:lpstr>Структура продаж алкогольных напитков и продуктов питания в России с 2000-2020гг.</vt:lpstr>
      <vt:lpstr>Доля продаж непродовольственных товаров в % от общего оборота в России с 2000-2020гг.</vt:lpstr>
      <vt:lpstr>Оборот розничной торговли на душу населения в России с 2010-2020гг.</vt:lpstr>
      <vt:lpstr>Темпы роста оборота розничной торговли на душу населения (в % к предыдущему году) в России с 2010-2020гг.</vt:lpstr>
      <vt:lpstr>Оборот розничной торговли по видам предприятий в России с 2010-2020гг., млн. руб.</vt:lpstr>
      <vt:lpstr>Структура оборота розничной торговли по видам предприятий в России с 2010-2020гг., %</vt:lpstr>
      <vt:lpstr>Структура продаж розничной торговли в России по видам предприятий в 2020г.,%</vt:lpstr>
      <vt:lpstr>Оборот розничной торговли малых и средних предприятий в России с 2010-2020гг.</vt:lpstr>
      <vt:lpstr>Оборот розничной торговли по предприятиям различной формы собственности в России с 2010-2020гг.,%</vt:lpstr>
      <vt:lpstr>Структура оборота общественного питания  по видам предприятий в России в 2020г.,%</vt:lpstr>
      <vt:lpstr>Оборот общественного питания малых и средних предприятий в России с 2010-2020гг.</vt:lpstr>
      <vt:lpstr>Распределение оборота общественного питания по различным формам собственности в России с 2010-2020гг.</vt:lpstr>
      <vt:lpstr>Объемы продаж пищевых продуктов по видам в России в 2020г.,%</vt:lpstr>
      <vt:lpstr>Объемы продаж непродовольственных товаров по видам в России в 2020г.,%</vt:lpstr>
      <vt:lpstr>Структура розничной продажи основных товаров по видам и предприятиям в России с 2020г.,%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ПАО «Аэрофлот»</dc:title>
  <dc:creator>днс</dc:creator>
  <cp:lastModifiedBy>Пользователь</cp:lastModifiedBy>
  <cp:revision>122</cp:revision>
  <dcterms:created xsi:type="dcterms:W3CDTF">2021-09-10T15:43:04Z</dcterms:created>
  <dcterms:modified xsi:type="dcterms:W3CDTF">2022-02-27T23:28:11Z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