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8" r:id="rId4"/>
  </p:sldMasterIdLst>
  <p:notesMasterIdLst>
    <p:notesMasterId r:id="rId27"/>
  </p:notesMasterIdLst>
  <p:handoutMasterIdLst>
    <p:handoutMasterId r:id="rId28"/>
  </p:handoutMasterIdLst>
  <p:sldIdLst>
    <p:sldId id="285" r:id="rId5"/>
    <p:sldId id="266" r:id="rId6"/>
    <p:sldId id="257" r:id="rId7"/>
    <p:sldId id="286" r:id="rId8"/>
    <p:sldId id="277" r:id="rId9"/>
    <p:sldId id="284" r:id="rId10"/>
    <p:sldId id="287" r:id="rId11"/>
    <p:sldId id="258" r:id="rId12"/>
    <p:sldId id="288" r:id="rId13"/>
    <p:sldId id="289" r:id="rId14"/>
    <p:sldId id="274" r:id="rId15"/>
    <p:sldId id="295" r:id="rId16"/>
    <p:sldId id="279" r:id="rId17"/>
    <p:sldId id="290" r:id="rId18"/>
    <p:sldId id="278" r:id="rId19"/>
    <p:sldId id="291" r:id="rId20"/>
    <p:sldId id="280" r:id="rId21"/>
    <p:sldId id="292" r:id="rId22"/>
    <p:sldId id="294" r:id="rId23"/>
    <p:sldId id="296" r:id="rId24"/>
    <p:sldId id="281" r:id="rId25"/>
    <p:sldId id="256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DC"/>
    <a:srgbClr val="7FC6ED"/>
    <a:srgbClr val="00FFFF"/>
    <a:srgbClr val="B2FFFF"/>
    <a:srgbClr val="D30F64"/>
    <a:srgbClr val="FA4606"/>
    <a:srgbClr val="D6840C"/>
    <a:srgbClr val="000000"/>
    <a:srgbClr val="1798DF"/>
    <a:srgbClr val="767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356" autoAdjust="0"/>
  </p:normalViewPr>
  <p:slideViewPr>
    <p:cSldViewPr snapToGrid="0" showGuides="1">
      <p:cViewPr varScale="1">
        <p:scale>
          <a:sx n="70" d="100"/>
          <a:sy n="70" d="100"/>
        </p:scale>
        <p:origin x="76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домашних хозяйств - всего, тыс. ед.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Лист1!$D$19</c:f>
              <c:strCache>
                <c:ptCount val="1"/>
                <c:pt idx="0">
                  <c:v>Число домашних хозяйств - всего, тыс. ед.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5875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Лист1!$E$18:$L$18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Лист1!$E$19:$L$19</c:f>
              <c:numCache>
                <c:formatCode>#\ ##0.0</c:formatCode>
                <c:ptCount val="8"/>
                <c:pt idx="0">
                  <c:v>48465.5</c:v>
                </c:pt>
                <c:pt idx="1">
                  <c:v>54540</c:v>
                </c:pt>
                <c:pt idx="2">
                  <c:v>55428.7</c:v>
                </c:pt>
                <c:pt idx="3">
                  <c:v>55511.5</c:v>
                </c:pt>
                <c:pt idx="4">
                  <c:v>55367.6</c:v>
                </c:pt>
                <c:pt idx="5">
                  <c:v>55413.5</c:v>
                </c:pt>
                <c:pt idx="6">
                  <c:v>55377.3</c:v>
                </c:pt>
                <c:pt idx="7">
                  <c:v>55423.199999999997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77381472"/>
        <c:axId val="-677388000"/>
        <c:axId val="0"/>
      </c:bar3DChart>
      <c:catAx>
        <c:axId val="-67738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7388000"/>
        <c:crosses val="autoZero"/>
        <c:auto val="1"/>
        <c:lblAlgn val="ctr"/>
        <c:lblOffset val="100"/>
        <c:noMultiLvlLbl val="0"/>
      </c:catAx>
      <c:valAx>
        <c:axId val="-67738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738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708838383838384"/>
          <c:y val="1.8942383583267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Лист1!$G$39</c:f>
              <c:strCache>
                <c:ptCount val="1"/>
                <c:pt idx="0">
                  <c:v>2020г.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Лист1!$F$40:$F$41</c:f>
              <c:strCache>
                <c:ptCount val="2"/>
                <c:pt idx="0">
                  <c:v>Городские домашние хозяйства,тыс.ед.</c:v>
                </c:pt>
                <c:pt idx="1">
                  <c:v>Сельские домашние хозяйства, тыс. ед.</c:v>
                </c:pt>
              </c:strCache>
            </c:strRef>
          </c:cat>
          <c:val>
            <c:numRef>
              <c:f>Лист1!$G$40:$G$41</c:f>
              <c:numCache>
                <c:formatCode>#\ ##0.0</c:formatCode>
                <c:ptCount val="2"/>
                <c:pt idx="0">
                  <c:v>41818.800000000003</c:v>
                </c:pt>
                <c:pt idx="1">
                  <c:v>13604.4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Лист1!$F$134</c:f>
              <c:strCache>
                <c:ptCount val="1"/>
                <c:pt idx="0">
                  <c:v>2020г.,%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Лист1!$E$135:$E$147</c:f>
              <c:strCache>
                <c:ptCount val="13"/>
                <c:pt idx="0">
                  <c:v>Копирование или перемещение файла или папки</c:v>
                </c:pt>
                <c:pt idx="1">
                  <c:v>Использование инструмента копирования и вставки для дублирования или перемещения информации в документе</c:v>
                </c:pt>
                <c:pt idx="2">
                  <c:v>Работа с текстовым редактором (ввод и редактирование)</c:v>
                </c:pt>
                <c:pt idx="3">
                  <c:v>Работа с электронными таблицами </c:v>
                </c:pt>
                <c:pt idx="4">
                  <c:v>Использование программ для редактирования фото-, видео- и аудио-файлов</c:v>
                </c:pt>
                <c:pt idx="5">
                  <c:v>Создание электронных презентаций с использованим специальных программ</c:v>
                </c:pt>
                <c:pt idx="6">
                  <c:v>Отправка электронной почты с прикрепленным(-и) файлом(-ами) (например, с документами, фото-, видео-, аудио-файлами или другими файлами)</c:v>
                </c:pt>
                <c:pt idx="7">
                  <c:v>Подключение и установка новых устройств (например, модем, камера, принтер или другие устройства)</c:v>
                </c:pt>
                <c:pt idx="8">
                  <c:v>Передача файлов между компьютером и периферийными устройствами (цифровая камера, плеер, мобильный телефон)</c:v>
                </c:pt>
                <c:pt idx="9">
                  <c:v>Поиск, загрузка, установка и настройка программного обеспечения</c:v>
                </c:pt>
                <c:pt idx="10">
                  <c:v>Установка новой или переустановка операционной системы</c:v>
                </c:pt>
                <c:pt idx="11">
                  <c:v>Самостоятельное написание программного обеспечения с использованием языков программирования</c:v>
                </c:pt>
                <c:pt idx="12">
                  <c:v>Иное</c:v>
                </c:pt>
              </c:strCache>
            </c:strRef>
          </c:cat>
          <c:val>
            <c:numRef>
              <c:f>Лист1!$F$135:$F$147</c:f>
              <c:numCache>
                <c:formatCode>0.0</c:formatCode>
                <c:ptCount val="13"/>
                <c:pt idx="0">
                  <c:v>37.5</c:v>
                </c:pt>
                <c:pt idx="1">
                  <c:v>27.7</c:v>
                </c:pt>
                <c:pt idx="2">
                  <c:v>40.4</c:v>
                </c:pt>
                <c:pt idx="3">
                  <c:v>22.9</c:v>
                </c:pt>
                <c:pt idx="4">
                  <c:v>20.9</c:v>
                </c:pt>
                <c:pt idx="5">
                  <c:v>9.3000000000000007</c:v>
                </c:pt>
                <c:pt idx="6">
                  <c:v>42.2</c:v>
                </c:pt>
                <c:pt idx="7">
                  <c:v>14.2</c:v>
                </c:pt>
                <c:pt idx="8">
                  <c:v>27.3</c:v>
                </c:pt>
                <c:pt idx="9">
                  <c:v>5.5</c:v>
                </c:pt>
                <c:pt idx="10">
                  <c:v>2.5</c:v>
                </c:pt>
                <c:pt idx="11">
                  <c:v>0.7</c:v>
                </c:pt>
                <c:pt idx="12">
                  <c:v>31.5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77380928"/>
        <c:axId val="-677380384"/>
        <c:axId val="0"/>
      </c:bar3DChart>
      <c:catAx>
        <c:axId val="-67738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7380384"/>
        <c:crosses val="autoZero"/>
        <c:auto val="1"/>
        <c:lblAlgn val="ctr"/>
        <c:lblOffset val="100"/>
        <c:noMultiLvlLbl val="0"/>
      </c:catAx>
      <c:valAx>
        <c:axId val="-677380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7738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Лист1!$J$236</c:f>
              <c:strCache>
                <c:ptCount val="1"/>
                <c:pt idx="0">
                  <c:v>Численность пользователей сети Интернет на 100 человек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Лист1!$I$237:$I$244</c:f>
              <c:strCache>
                <c:ptCount val="8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</c:strCache>
            </c:strRef>
          </c:cat>
          <c:val>
            <c:numRef>
              <c:f>Лист1!$J$237:$J$244</c:f>
              <c:numCache>
                <c:formatCode>General</c:formatCode>
                <c:ptCount val="8"/>
                <c:pt idx="0">
                  <c:v>64</c:v>
                </c:pt>
                <c:pt idx="1">
                  <c:v>67</c:v>
                </c:pt>
                <c:pt idx="2" formatCode="0.0">
                  <c:v>70.099999999999994</c:v>
                </c:pt>
                <c:pt idx="3" formatCode="0">
                  <c:v>73.099999999999994</c:v>
                </c:pt>
                <c:pt idx="4" formatCode="0">
                  <c:v>76</c:v>
                </c:pt>
                <c:pt idx="5" formatCode="0">
                  <c:v>81</c:v>
                </c:pt>
                <c:pt idx="6" formatCode="0">
                  <c:v>83</c:v>
                </c:pt>
                <c:pt idx="7" formatCode="0">
                  <c:v>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677379840"/>
        <c:axId val="-677379296"/>
        <c:axId val="0"/>
      </c:bar3DChart>
      <c:catAx>
        <c:axId val="-67737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7379296"/>
        <c:crosses val="autoZero"/>
        <c:auto val="1"/>
        <c:lblAlgn val="ctr"/>
        <c:lblOffset val="100"/>
        <c:noMultiLvlLbl val="0"/>
      </c:catAx>
      <c:valAx>
        <c:axId val="-67737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67737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lumMod val="15000"/>
              <a:lumOff val="85000"/>
            </a:schemeClr>
          </a:solidFill>
          <a:round/>
        </a:ln>
        <a:effectLst/>
        <a:sp3d contourW="9525">
          <a:contourClr>
            <a:schemeClr val="tx1">
              <a:lumMod val="15000"/>
              <a:lumOff val="8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area3DChart>
        <c:grouping val="stacked"/>
        <c:varyColors val="0"/>
        <c:ser>
          <c:idx val="0"/>
          <c:order val="0"/>
          <c:tx>
            <c:strRef>
              <c:f>Лист1!$G$355:$G$358</c:f>
              <c:strCache>
                <c:ptCount val="4"/>
                <c:pt idx="0">
                  <c:v>Всего, тыс.чел.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Лист1!$F$359:$F$366</c:f>
              <c:strCache>
                <c:ptCount val="8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</c:strCache>
            </c:strRef>
          </c:cat>
          <c:val>
            <c:numRef>
              <c:f>Лист1!$G$359:$G$366</c:f>
              <c:numCache>
                <c:formatCode>#\ ##0.0</c:formatCode>
                <c:ptCount val="8"/>
                <c:pt idx="0">
                  <c:v>11821.3</c:v>
                </c:pt>
                <c:pt idx="1">
                  <c:v>11553.5</c:v>
                </c:pt>
                <c:pt idx="2">
                  <c:v>20347.099999999999</c:v>
                </c:pt>
                <c:pt idx="3">
                  <c:v>31698.2</c:v>
                </c:pt>
                <c:pt idx="4">
                  <c:v>46577.9</c:v>
                </c:pt>
                <c:pt idx="5">
                  <c:v>60141.599999999999</c:v>
                </c:pt>
                <c:pt idx="6" formatCode="0.0">
                  <c:v>63543.660883299999</c:v>
                </c:pt>
                <c:pt idx="7">
                  <c:v>64945.631834649997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-677378752"/>
        <c:axId val="-677378208"/>
        <c:axId val="0"/>
      </c:area3DChart>
      <c:catAx>
        <c:axId val="-6773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7378208"/>
        <c:crosses val="autoZero"/>
        <c:auto val="1"/>
        <c:lblAlgn val="ctr"/>
        <c:lblOffset val="100"/>
        <c:noMultiLvlLbl val="0"/>
      </c:catAx>
      <c:valAx>
        <c:axId val="-67737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677378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Лист1!$O$371</c:f>
              <c:strCache>
                <c:ptCount val="1"/>
                <c:pt idx="0">
                  <c:v>мужчины,тыс.чел.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Лист1!$N$372:$N$379</c:f>
              <c:strCache>
                <c:ptCount val="8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</c:strCache>
            </c:strRef>
          </c:cat>
          <c:val>
            <c:numRef>
              <c:f>Лист1!$O$372:$O$379</c:f>
              <c:numCache>
                <c:formatCode>#\ ##0.0</c:formatCode>
                <c:ptCount val="8"/>
                <c:pt idx="0">
                  <c:v>5250.4</c:v>
                </c:pt>
                <c:pt idx="1">
                  <c:v>4800.3999999999996</c:v>
                </c:pt>
                <c:pt idx="2">
                  <c:v>8888.2999999999993</c:v>
                </c:pt>
                <c:pt idx="3">
                  <c:v>13923</c:v>
                </c:pt>
                <c:pt idx="4">
                  <c:v>20960.5</c:v>
                </c:pt>
                <c:pt idx="5">
                  <c:v>27419.5</c:v>
                </c:pt>
                <c:pt idx="6" formatCode="0.0">
                  <c:v>29249.47582005</c:v>
                </c:pt>
                <c:pt idx="7">
                  <c:v>29050.1466139</c:v>
                </c:pt>
              </c:numCache>
            </c:numRef>
          </c:val>
        </c:ser>
        <c:ser>
          <c:idx val="1"/>
          <c:order val="1"/>
          <c:tx>
            <c:strRef>
              <c:f>Лист1!$P$371</c:f>
              <c:strCache>
                <c:ptCount val="1"/>
                <c:pt idx="0">
                  <c:v>женщины, тыс.чел.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Лист1!$N$372:$N$379</c:f>
              <c:strCache>
                <c:ptCount val="8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</c:strCache>
            </c:strRef>
          </c:cat>
          <c:val>
            <c:numRef>
              <c:f>Лист1!$P$372:$P$379</c:f>
              <c:numCache>
                <c:formatCode>#\ ##0.0</c:formatCode>
                <c:ptCount val="8"/>
                <c:pt idx="0">
                  <c:v>6570.9</c:v>
                </c:pt>
                <c:pt idx="1">
                  <c:v>6753.1</c:v>
                </c:pt>
                <c:pt idx="2">
                  <c:v>11458.8</c:v>
                </c:pt>
                <c:pt idx="3">
                  <c:v>17775.2</c:v>
                </c:pt>
                <c:pt idx="4">
                  <c:v>25617.4</c:v>
                </c:pt>
                <c:pt idx="5">
                  <c:v>32722.1</c:v>
                </c:pt>
                <c:pt idx="6" formatCode="0.0">
                  <c:v>34294.185063249999</c:v>
                </c:pt>
                <c:pt idx="7">
                  <c:v>35895.485220750001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557770912"/>
        <c:axId val="-557767104"/>
        <c:axId val="0"/>
      </c:bar3DChart>
      <c:catAx>
        <c:axId val="-5577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57767104"/>
        <c:crosses val="autoZero"/>
        <c:auto val="1"/>
        <c:lblAlgn val="ctr"/>
        <c:lblOffset val="100"/>
        <c:noMultiLvlLbl val="0"/>
      </c:catAx>
      <c:valAx>
        <c:axId val="-55776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5777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Лист1!$G$443</c:f>
              <c:strCache>
                <c:ptCount val="1"/>
                <c:pt idx="0">
                  <c:v>2020г.,%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Лист1!$F$444:$F$453</c:f>
              <c:strCache>
                <c:ptCount val="10"/>
                <c:pt idx="0">
                  <c:v>Не было необходимости отправлять официальные формы заявления вообще</c:v>
                </c:pt>
                <c:pt idx="1">
                  <c:v>Требуемая услуга недоступна на официальных веб-сайтах и порталах государственных и муниципальных услуг</c:v>
                </c:pt>
                <c:pt idx="2">
                  <c:v>Предпочитают личный визит и персональные контакты</c:v>
                </c:pt>
                <c:pt idx="3">
                  <c:v>Нет немедленной реакции (ответа)</c:v>
                </c:pt>
                <c:pt idx="4">
                  <c:v>Недостаточно навыков или знаний (например, не знаю как использовать веб-сайт или его использование слишком сложное)</c:v>
                </c:pt>
                <c:pt idx="5">
                  <c:v>Есть опасения насчет защиты и безопасности персональных данных</c:v>
                </c:pt>
                <c:pt idx="6">
                  <c:v>Получение необходимой услуги требовало личного визита для предоставления бумажных форм и получения результата</c:v>
                </c:pt>
                <c:pt idx="7">
                  <c:v>Проблемы с электронной подписью или другими способами электронной идентификации, необходимыми для получения услуги</c:v>
                </c:pt>
                <c:pt idx="8">
                  <c:v>За респондента это сделали другие люди (консультанты, друзья, родственникик или члены семьи)</c:v>
                </c:pt>
                <c:pt idx="9">
                  <c:v>Другие причины</c:v>
                </c:pt>
              </c:strCache>
            </c:strRef>
          </c:cat>
          <c:val>
            <c:numRef>
              <c:f>Лист1!$G$444:$G$453</c:f>
              <c:numCache>
                <c:formatCode>0.0</c:formatCode>
                <c:ptCount val="10"/>
                <c:pt idx="0">
                  <c:v>16.992787</c:v>
                </c:pt>
                <c:pt idx="1">
                  <c:v>2.8946100000000001</c:v>
                </c:pt>
                <c:pt idx="2">
                  <c:v>55.724950999999997</c:v>
                </c:pt>
                <c:pt idx="3">
                  <c:v>2.2050839999999998</c:v>
                </c:pt>
                <c:pt idx="4">
                  <c:v>16.327901000000001</c:v>
                </c:pt>
                <c:pt idx="5">
                  <c:v>2.3762840000000001</c:v>
                </c:pt>
                <c:pt idx="6">
                  <c:v>12.550841</c:v>
                </c:pt>
                <c:pt idx="7">
                  <c:v>0.61006499999999997</c:v>
                </c:pt>
                <c:pt idx="8">
                  <c:v>17.293056</c:v>
                </c:pt>
                <c:pt idx="9">
                  <c:v>5.0898890000000003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557772000"/>
        <c:axId val="-557768192"/>
        <c:axId val="0"/>
      </c:bar3DChart>
      <c:catAx>
        <c:axId val="-55777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57768192"/>
        <c:crosses val="autoZero"/>
        <c:auto val="1"/>
        <c:lblAlgn val="ctr"/>
        <c:lblOffset val="100"/>
        <c:noMultiLvlLbl val="0"/>
      </c:catAx>
      <c:valAx>
        <c:axId val="-55776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55777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Лист1!$H$525:$H$526</c:f>
              <c:strCache>
                <c:ptCount val="2"/>
                <c:pt idx="0">
                  <c:v>Численность населения, использовавшего сеть Интернет для заказов товаров и/или услуг,тыс.чел. 
тыс. человек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Лист1!$G$527:$G$534</c:f>
              <c:strCache>
                <c:ptCount val="8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</c:strCache>
            </c:strRef>
          </c:cat>
          <c:val>
            <c:numRef>
              <c:f>Лист1!$H$527:$H$534</c:f>
              <c:numCache>
                <c:formatCode>#\ ##0.0</c:formatCode>
                <c:ptCount val="8"/>
                <c:pt idx="0">
                  <c:v>16821.5</c:v>
                </c:pt>
                <c:pt idx="1">
                  <c:v>19466.599999999999</c:v>
                </c:pt>
                <c:pt idx="2">
                  <c:v>21689.7</c:v>
                </c:pt>
                <c:pt idx="3">
                  <c:v>25445.4</c:v>
                </c:pt>
                <c:pt idx="4">
                  <c:v>32625.4</c:v>
                </c:pt>
                <c:pt idx="5">
                  <c:v>39085.5</c:v>
                </c:pt>
                <c:pt idx="6" formatCode="0.0">
                  <c:v>40158.368687349997</c:v>
                </c:pt>
                <c:pt idx="7">
                  <c:v>45423.5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557777984"/>
        <c:axId val="-557767648"/>
        <c:axId val="0"/>
      </c:bar3DChart>
      <c:catAx>
        <c:axId val="-55777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57767648"/>
        <c:crosses val="autoZero"/>
        <c:auto val="1"/>
        <c:lblAlgn val="ctr"/>
        <c:lblOffset val="100"/>
        <c:noMultiLvlLbl val="0"/>
      </c:catAx>
      <c:valAx>
        <c:axId val="-55776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5777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Лист1!$Q$530</c:f>
              <c:strCache>
                <c:ptCount val="1"/>
                <c:pt idx="0">
                  <c:v>Доля,%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Лист1!$P$531:$P$538</c:f>
              <c:strCache>
                <c:ptCount val="8"/>
                <c:pt idx="0">
                  <c:v>2013г.</c:v>
                </c:pt>
                <c:pt idx="1">
                  <c:v>2014г.</c:v>
                </c:pt>
                <c:pt idx="2">
                  <c:v>2015г.</c:v>
                </c:pt>
                <c:pt idx="3">
                  <c:v>2016г.</c:v>
                </c:pt>
                <c:pt idx="4">
                  <c:v>2017г.</c:v>
                </c:pt>
                <c:pt idx="5">
                  <c:v>2018г.</c:v>
                </c:pt>
                <c:pt idx="6">
                  <c:v>2019г.</c:v>
                </c:pt>
                <c:pt idx="7">
                  <c:v>2020г.</c:v>
                </c:pt>
              </c:strCache>
            </c:strRef>
          </c:cat>
          <c:val>
            <c:numRef>
              <c:f>Лист1!$Q$531:$Q$538</c:f>
              <c:numCache>
                <c:formatCode>0.0</c:formatCode>
                <c:ptCount val="8"/>
                <c:pt idx="0">
                  <c:v>22.5</c:v>
                </c:pt>
                <c:pt idx="1">
                  <c:v>17.8</c:v>
                </c:pt>
                <c:pt idx="2">
                  <c:v>19.600000000000001</c:v>
                </c:pt>
                <c:pt idx="3">
                  <c:v>23.1</c:v>
                </c:pt>
                <c:pt idx="4">
                  <c:v>29.1</c:v>
                </c:pt>
                <c:pt idx="5">
                  <c:v>34.700000000000003</c:v>
                </c:pt>
                <c:pt idx="6">
                  <c:v>35.715353999999998</c:v>
                </c:pt>
                <c:pt idx="7">
                  <c:v>40.299999999999997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557764928"/>
        <c:axId val="-557778528"/>
      </c:lineChart>
      <c:catAx>
        <c:axId val="-55776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57778528"/>
        <c:crosses val="autoZero"/>
        <c:auto val="1"/>
        <c:lblAlgn val="ctr"/>
        <c:lblOffset val="100"/>
        <c:noMultiLvlLbl val="0"/>
      </c:catAx>
      <c:valAx>
        <c:axId val="-55777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55776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t>01.02.2022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98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490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980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046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51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1" name="Графический объект 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875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0496221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974762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418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=""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=""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910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532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=""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=""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=""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=""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=""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=""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=""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0230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3272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=""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=""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=""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=""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35021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=""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=""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=""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=""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=""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=""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=""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=""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9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0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6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30081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=""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=""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=""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=""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=""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=""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=""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=""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=""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=""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=""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=""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олилиния: фигура 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орма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442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763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3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4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311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7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8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9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Графический объект 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39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grpSp>
        <p:nvGrpSpPr>
          <p:cNvPr id="12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13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3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4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8770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1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4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283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ДД.ММ.20XX</a:t>
            </a:r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62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6" r:id="rId17"/>
    <p:sldLayoutId id="2147483651" r:id="rId18"/>
    <p:sldLayoutId id="2147483661" r:id="rId19"/>
    <p:sldLayoutId id="2147483652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3" r:id="rId26"/>
    <p:sldLayoutId id="2147483674" r:id="rId27"/>
    <p:sldLayoutId id="2147483664" r:id="rId28"/>
    <p:sldLayoutId id="2147483672" r:id="rId29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5074919"/>
            <a:ext cx="10113264" cy="138486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 информационного и коммуникационного бизнеса в России с 2013-2020гг.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1</a:t>
            </a:fld>
            <a:endParaRPr lang="ru-RU" noProof="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6" b="197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585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10</a:t>
            </a:fld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327547" y="3252274"/>
            <a:ext cx="3878030" cy="2294133"/>
          </a:xfrm>
        </p:spPr>
        <p:txBody>
          <a:bodyPr/>
          <a:lstStyle/>
          <a:p>
            <a:pPr algn="ctr"/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сети Интернет городским и сельским  населением в возрасте 15-72 лет в России с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2013-2020гг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3352381882"/>
              </p:ext>
            </p:extLst>
          </p:nvPr>
        </p:nvGraphicFramePr>
        <p:xfrm>
          <a:off x="4724398" y="286603"/>
          <a:ext cx="7217392" cy="60277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53071"/>
                <a:gridCol w="1828800"/>
                <a:gridCol w="2169994"/>
                <a:gridCol w="2265527"/>
              </a:tblGrid>
              <a:tr h="67675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населения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(в процентах от общей численности населения </a:t>
                      </a:r>
                      <a:b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возрасте 15-72 лет)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774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являющегося активными пользователями сети Интернет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использовавшего сеть Интернет для заказов товаров и(или)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использующего сеть Интернет по соображениям безопасности</a:t>
                      </a:r>
                    </a:p>
                  </a:txBody>
                  <a:tcPr marL="9525" marR="9525" marT="9525" marB="0" anchor="ctr"/>
                </a:tc>
              </a:tr>
              <a:tr h="537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61,4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85725" marT="9525" marB="0" anchor="b"/>
                </a:tc>
              </a:tr>
              <a:tr h="537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17,8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85725" marT="9525" marB="0" anchor="b"/>
                </a:tc>
              </a:tr>
              <a:tr h="537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85725" marT="9525" marB="0" anchor="ctr"/>
                </a:tc>
              </a:tr>
              <a:tr h="537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85725" marT="9525" marB="0" anchor="ctr"/>
                </a:tc>
              </a:tr>
              <a:tr h="537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85725" marT="9525" marB="0" anchor="ctr"/>
                </a:tc>
              </a:tr>
              <a:tr h="537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79,3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85725" marT="9525" marB="0" anchor="ctr"/>
                </a:tc>
              </a:tr>
              <a:tr h="537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9525" marR="85725" marT="9525" marB="0" anchor="ctr"/>
                </a:tc>
              </a:tr>
              <a:tr h="537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6" name="Текст 7"/>
          <p:cNvSpPr txBox="1">
            <a:spLocks/>
          </p:cNvSpPr>
          <p:nvPr/>
        </p:nvSpPr>
        <p:spPr>
          <a:xfrm>
            <a:off x="4626591" y="6459785"/>
            <a:ext cx="3436735" cy="3651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C51E684-AD7C-41BC-A3B7-4012191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501" y="908050"/>
            <a:ext cx="7019498" cy="782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пользователей сети Интернет на 100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в России с 2013-2020гг.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D877902-2C7D-4074-A0CC-9981518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11</a:t>
            </a:fld>
            <a:endParaRPr lang="ru-RU" noProof="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478016"/>
              </p:ext>
            </p:extLst>
          </p:nvPr>
        </p:nvGraphicFramePr>
        <p:xfrm>
          <a:off x="5984469" y="1989160"/>
          <a:ext cx="5943673" cy="431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r="24183"/>
          <a:stretch>
            <a:fillRect/>
          </a:stretch>
        </p:blipFill>
        <p:spPr/>
      </p:pic>
      <p:sp>
        <p:nvSpPr>
          <p:cNvPr id="6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45207" y="6459785"/>
            <a:ext cx="291812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12</a:t>
            </a:fld>
            <a:endParaRPr lang="ru-RU" noProof="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42E5D49-E249-409D-B751-A559433D91A4}"/>
              </a:ext>
            </a:extLst>
          </p:cNvPr>
          <p:cNvSpPr txBox="1">
            <a:spLocks/>
          </p:cNvSpPr>
          <p:nvPr/>
        </p:nvSpPr>
        <p:spPr>
          <a:xfrm>
            <a:off x="109182" y="0"/>
            <a:ext cx="10925880" cy="1310184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 в возрасте 15-74 лет, использовавшего сеть Интернет, по целям его использования,  в РФ (в % от общей численности населения в возрасте 15-74 лет, использовавшего сеть Интернет в течение последних 3-х месяцев) в 2020г.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08049"/>
              </p:ext>
            </p:extLst>
          </p:nvPr>
        </p:nvGraphicFramePr>
        <p:xfrm>
          <a:off x="259307" y="1162831"/>
          <a:ext cx="11721319" cy="52969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882941"/>
                <a:gridCol w="838378"/>
              </a:tblGrid>
              <a:tr h="366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использования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2020г.,%</a:t>
                      </a:r>
                    </a:p>
                  </a:txBody>
                  <a:tcPr marL="9525" marR="9525" marT="9525" marB="0" anchor="b"/>
                </a:tc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информации о товарах и услугах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</a:p>
                  </a:txBody>
                  <a:tcPr marL="9525" marR="85725" marT="9525" marB="0" anchor="b"/>
                </a:tc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информации, связанной со здоровьем или услугами в области здравоохранения 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38,7</a:t>
                      </a:r>
                    </a:p>
                  </a:txBody>
                  <a:tcPr marL="9525" marR="85725" marT="9525" marB="0" anchor="b"/>
                </a:tc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отправка или получение электронной почты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</a:p>
                  </a:txBody>
                  <a:tcPr marL="9525" marR="85725" marT="9525" marB="0" anchor="b"/>
                </a:tc>
              </a:tr>
              <a:tr h="45961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телефонные звонки или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видеоразговоры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через сеть Интернет (используя, например,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Skype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Facetime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Viber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другие приложения)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</a:p>
                  </a:txBody>
                  <a:tcPr marL="9525" marR="85725" marT="9525" marB="0" anchor="b"/>
                </a:tc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общение с помощью систем мгновенного обмена сообщениями (чаты, ICQ,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WhatsApp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Viber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другие)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9525" marR="85725" marT="9525" marB="0" anchor="b"/>
                </a:tc>
              </a:tr>
              <a:tr h="45961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товаров или услуг (в том числе через Интернет-аукционы, например,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eBay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Amazon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агрегаторы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объявлений, например,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Avito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Яндекс.Маркет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другие)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</a:p>
                  </a:txBody>
                  <a:tcPr marL="9525" marR="85725" marT="9525" marB="0" anchor="b"/>
                </a:tc>
              </a:tr>
              <a:tr h="68501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банковских операций (например, денежные переводы, платежи, просмотр информации о счете через личный кабинет и другое, за исключением операций в рамках услуг страхования, операций с акциями и иными ценными бумагами)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</a:p>
                  </a:txBody>
                  <a:tcPr marL="9525" marR="85725" marT="9525" marB="0" anchor="b"/>
                </a:tc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новостей, информации о погоде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63,6</a:t>
                      </a:r>
                    </a:p>
                  </a:txBody>
                  <a:tcPr marL="9525" marR="85725" marT="9525" marB="0" anchor="b"/>
                </a:tc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цели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19,1</a:t>
                      </a:r>
                    </a:p>
                  </a:txBody>
                  <a:tcPr marL="9525" marR="85725" marT="9525" marB="0" anchor="b"/>
                </a:tc>
              </a:tr>
              <a:tr h="45961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знаний и справок на любую тему с использованием Википедии, онлайн-энциклопедий или другого аналогичного источника информации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</a:p>
                  </a:txBody>
                  <a:tcPr marL="9525" marR="85725" marT="9525" marB="0" anchor="b"/>
                </a:tc>
              </a:tr>
              <a:tr h="45961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онлайн голосованиях или консультациях по общественным и политическим проблемам (вопросы городского планирования,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подписывание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петиций и обращений)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525" marR="85725" marT="9525" marB="0" anchor="b"/>
                </a:tc>
              </a:tr>
            </a:tbl>
          </a:graphicData>
        </a:graphic>
      </p:graphicFrame>
      <p:sp>
        <p:nvSpPr>
          <p:cNvPr id="6" name="Текст 7"/>
          <p:cNvSpPr txBox="1">
            <a:spLocks/>
          </p:cNvSpPr>
          <p:nvPr/>
        </p:nvSpPr>
        <p:spPr>
          <a:xfrm>
            <a:off x="4763069" y="6459785"/>
            <a:ext cx="3300258" cy="365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071" y="210032"/>
            <a:ext cx="11057133" cy="1301506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использовавшего сеть Интернет для получения государственных и муниципальных услуг,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с 2013-2020гг., тыс. чел.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13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="" xmlns:a16="http://schemas.microsoft.com/office/drawing/2014/main" id="{FB7555B8-E8C8-45F7-8C0C-3EF9462C0CAB}"/>
              </a:ext>
            </a:extLst>
          </p:cNvPr>
          <p:cNvSpPr txBox="1">
            <a:spLocks/>
          </p:cNvSpPr>
          <p:nvPr/>
        </p:nvSpPr>
        <p:spPr>
          <a:xfrm>
            <a:off x="8844864" y="4630200"/>
            <a:ext cx="3737216" cy="58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347046"/>
              </p:ext>
            </p:extLst>
          </p:nvPr>
        </p:nvGraphicFramePr>
        <p:xfrm>
          <a:off x="89366" y="2147093"/>
          <a:ext cx="6024831" cy="4048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r="3313"/>
          <a:stretch>
            <a:fillRect/>
          </a:stretch>
        </p:blipFill>
        <p:spPr/>
      </p:pic>
      <p:sp>
        <p:nvSpPr>
          <p:cNvPr id="7" name="Текст 7"/>
          <p:cNvSpPr>
            <a:spLocks noGrp="1"/>
          </p:cNvSpPr>
          <p:nvPr>
            <p:ph type="body" sz="quarter" idx="17"/>
          </p:nvPr>
        </p:nvSpPr>
        <p:spPr>
          <a:xfrm>
            <a:off x="4626591" y="6459785"/>
            <a:ext cx="3436736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47" y="210032"/>
            <a:ext cx="11626658" cy="1273644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по гендерному признаку,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использовавшего сеть Интернет для получения государственных и муниципальных услуг,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с 2013-2020гг., тыс. чел.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14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="" xmlns:a16="http://schemas.microsoft.com/office/drawing/2014/main" id="{FB7555B8-E8C8-45F7-8C0C-3EF9462C0CAB}"/>
              </a:ext>
            </a:extLst>
          </p:cNvPr>
          <p:cNvSpPr txBox="1">
            <a:spLocks/>
          </p:cNvSpPr>
          <p:nvPr/>
        </p:nvSpPr>
        <p:spPr>
          <a:xfrm>
            <a:off x="8844864" y="4630200"/>
            <a:ext cx="3737216" cy="58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3" b="16533"/>
          <a:stretch>
            <a:fillRect/>
          </a:stretch>
        </p:blipFill>
        <p:spPr/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48211"/>
              </p:ext>
            </p:extLst>
          </p:nvPr>
        </p:nvGraphicFramePr>
        <p:xfrm>
          <a:off x="477672" y="1787857"/>
          <a:ext cx="10078798" cy="4380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7"/>
          <p:cNvSpPr>
            <a:spLocks noGrp="1"/>
          </p:cNvSpPr>
          <p:nvPr>
            <p:ph type="body" sz="quarter" idx="17"/>
          </p:nvPr>
        </p:nvSpPr>
        <p:spPr>
          <a:xfrm>
            <a:off x="4872251" y="6459785"/>
            <a:ext cx="3191076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C51E684-AD7C-41BC-A3B7-4012191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764" y="272956"/>
            <a:ext cx="6359856" cy="151050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населения в возрасте 15-72 лет от использования сети Интернет при получении государственных и муниципальных услуг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РФ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%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численности населения в возрасте 15-72 лет, не использовавшего сеть Интернет для получения государственных и муниципальных услуг, соответствующих групп)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D877902-2C7D-4074-A0CC-9981518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15</a:t>
            </a:fld>
            <a:endParaRPr lang="ru-RU" noProof="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469150"/>
              </p:ext>
            </p:extLst>
          </p:nvPr>
        </p:nvGraphicFramePr>
        <p:xfrm>
          <a:off x="5291613" y="1924335"/>
          <a:ext cx="6773007" cy="439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1" r="27051"/>
          <a:stretch>
            <a:fillRect/>
          </a:stretch>
        </p:blipFill>
        <p:spPr/>
      </p:pic>
      <p:sp>
        <p:nvSpPr>
          <p:cNvPr id="6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45207" y="6459785"/>
            <a:ext cx="291812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" r="978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2160" y="150126"/>
            <a:ext cx="11509631" cy="13335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удовлетворенности населения в возрасте 15-72 лет качеством предоставленных государственных и муниципальных услуг в электронной форме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РФ в 2020г.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численности населения в возрасте 15-72 лет, использовавшего сеть Интернет для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16</a:t>
            </a:fld>
            <a:endParaRPr lang="ru-RU" noProof="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073"/>
              </p:ext>
            </p:extLst>
          </p:nvPr>
        </p:nvGraphicFramePr>
        <p:xfrm>
          <a:off x="432160" y="2617147"/>
          <a:ext cx="5190720" cy="36579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7680"/>
                <a:gridCol w="1297680"/>
                <a:gridCol w="1297680"/>
                <a:gridCol w="1297680"/>
              </a:tblGrid>
              <a:tr h="170817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Полностью удовлетворены качеством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удовлетворены качеством</a:t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удовлетворены качеством</a:t>
                      </a:r>
                      <a:b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76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Всего,%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27,2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85725" marT="9525" marB="0" anchor="b"/>
                </a:tc>
              </a:tr>
              <a:tr h="576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мужчины,%</a:t>
                      </a: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27,1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85725" marT="9525" marB="0" anchor="b"/>
                </a:tc>
              </a:tr>
              <a:tr h="576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женщины,%</a:t>
                      </a: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9525" marR="85725" marT="9525" marB="0" anchor="b"/>
                </a:tc>
              </a:tr>
            </a:tbl>
          </a:graphicData>
        </a:graphic>
      </p:graphicFrame>
      <p:sp>
        <p:nvSpPr>
          <p:cNvPr id="7" name="Текст 7"/>
          <p:cNvSpPr>
            <a:spLocks noGrp="1"/>
          </p:cNvSpPr>
          <p:nvPr>
            <p:ph type="body" sz="quarter" idx="17"/>
          </p:nvPr>
        </p:nvSpPr>
        <p:spPr>
          <a:xfrm>
            <a:off x="5145207" y="6459785"/>
            <a:ext cx="2918120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C51E684-AD7C-41BC-A3B7-4012191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287" y="77493"/>
            <a:ext cx="7028596" cy="174290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населения, использовавшего сеть Интернет для заказов товаров и/или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РФ с 2013-2020гг.,тыс.чел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D877902-2C7D-4074-A0CC-9981518F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17</a:t>
            </a:fld>
            <a:endParaRPr lang="ru-RU" noProof="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231097"/>
              </p:ext>
            </p:extLst>
          </p:nvPr>
        </p:nvGraphicFramePr>
        <p:xfrm>
          <a:off x="5158854" y="2029506"/>
          <a:ext cx="6823880" cy="4221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1" r="32851"/>
          <a:stretch>
            <a:fillRect/>
          </a:stretch>
        </p:blipFill>
        <p:spPr/>
      </p:pic>
      <p:sp>
        <p:nvSpPr>
          <p:cNvPr id="6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45207" y="6459785"/>
            <a:ext cx="291812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0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1095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использовавшего сеть Интернет для заказов товаров и/или услуг в РФ с 2013-2020гг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.,% 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065055"/>
              </p:ext>
            </p:extLst>
          </p:nvPr>
        </p:nvGraphicFramePr>
        <p:xfrm>
          <a:off x="425355" y="2098342"/>
          <a:ext cx="4819833" cy="4056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7"/>
          <p:cNvSpPr>
            <a:spLocks noGrp="1"/>
          </p:cNvSpPr>
          <p:nvPr>
            <p:ph type="body" sz="quarter" idx="17"/>
          </p:nvPr>
        </p:nvSpPr>
        <p:spPr>
          <a:xfrm>
            <a:off x="5145207" y="6459785"/>
            <a:ext cx="2918120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>
            <a:norm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95E168-DA5E-4888-8D8A-92B118324C14}" type="slidenum">
              <a:rPr lang="ru-RU" sz="1050" smtClean="0">
                <a:solidFill>
                  <a:schemeClr val="bg1"/>
                </a:solidFill>
              </a:rPr>
              <a:pPr algn="r"/>
              <a:t>1</a:t>
            </a:fld>
            <a:r>
              <a:rPr lang="ru-RU" sz="1050" dirty="0" smtClean="0">
                <a:solidFill>
                  <a:schemeClr val="bg1"/>
                </a:solidFill>
              </a:rPr>
              <a:t>8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5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19</a:t>
            </a:fld>
            <a:endParaRPr lang="ru-RU" noProof="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243431" y="56141"/>
            <a:ext cx="10783959" cy="120100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 в возрасте 15-74 лет, использовавшего сеть Интернет для заказов и/или услуг,  по видам товаров и /или услуг в РФ в 2020г.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% от общей численности населения в возрасте 15-74 лет, использовавшего сеть Интернет для заказов товаров и/или услуг)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925209"/>
              </p:ext>
            </p:extLst>
          </p:nvPr>
        </p:nvGraphicFramePr>
        <p:xfrm>
          <a:off x="243432" y="1257143"/>
          <a:ext cx="11781152" cy="51027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23433"/>
                <a:gridCol w="2057719"/>
              </a:tblGrid>
              <a:tr h="299018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2020г.,%</a:t>
                      </a:r>
                    </a:p>
                  </a:txBody>
                  <a:tcPr marL="9525" marR="9525" marT="9525" marB="0" anchor="b"/>
                </a:tc>
              </a:tr>
              <a:tr h="351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 домашнего обихода (мебель, посуда, столовые приборы, постельное белье, предметы интерьера, игрушки и др.)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85725" marT="9525" marB="0" anchor="b"/>
                </a:tc>
              </a:tr>
              <a:tr h="20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медицинских товаров (лекарства и т.п.)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</a:p>
                  </a:txBody>
                  <a:tcPr marL="9525" marR="85725" marT="9525" marB="0" anchor="b"/>
                </a:tc>
              </a:tr>
              <a:tr h="20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фильмов, музыки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9525" marR="85725" marT="9525" marB="0" anchor="b"/>
                </a:tc>
              </a:tr>
              <a:tr h="2990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книг, журналов, газет (в том числе электронные книги, онлайновые журналы и газеты)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L="9525" marR="85725" marT="9525" marB="0" anchor="b"/>
                </a:tc>
              </a:tr>
              <a:tr h="253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одежды, обуви, спорттоваров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</a:p>
                  </a:txBody>
                  <a:tcPr marL="9525" marR="85725" marT="9525" marB="0" anchor="b"/>
                </a:tc>
              </a:tr>
              <a:tr h="225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косметики и парфюмерии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9525" marR="85725" marT="9525" marB="0" anchor="b"/>
                </a:tc>
              </a:tr>
              <a:tr h="20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видеоигр и их обновления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</a:p>
                  </a:txBody>
                  <a:tcPr marL="9525" marR="85725" marT="9525" marB="0" anchor="b"/>
                </a:tc>
              </a:tr>
              <a:tr h="20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программного обеспечения (в том числе обновления)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9525" marR="85725" marT="9525" marB="0" anchor="b"/>
                </a:tc>
              </a:tr>
              <a:tr h="4094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компьютерного оборудования (персональные компьютеры и аксессуары к ним, например, клавиатура, звуковые колонки, мониторы и др.)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525" marR="85725" marT="9525" marB="0" anchor="b"/>
                </a:tc>
              </a:tr>
              <a:tr h="4094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электронного оборудования (бытовая техника (телевизоры, видеопроигрыватели, аудиотехника и т.п.), мобильных телефонов, электроламп, батарейки и др.)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9525" marR="85725" marT="9525" marB="0" anchor="b"/>
                </a:tc>
              </a:tr>
              <a:tr h="351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телекоммуникационных услуг (телевидение, услуги по доступу к сети Интернет, фиксированная и мобильная связь и т.д.)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85725" marT="9525" marB="0" anchor="b"/>
                </a:tc>
              </a:tr>
              <a:tr h="40949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финансовых услуг (банковские услуги, денежные переводы, услуги страхования, операции с акциями и иными ценными бумагами и т.п.)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</a:t>
                      </a:r>
                    </a:p>
                  </a:txBody>
                  <a:tcPr marL="9525" marR="85725" marT="9525" marB="0" anchor="b"/>
                </a:tc>
              </a:tr>
              <a:tr h="2990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продуктов питания и бакалейных товаров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9525" marR="85725" marT="9525" marB="0" anchor="b"/>
                </a:tc>
              </a:tr>
              <a:tr h="2990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билетов на развлекательные мероприятия (концерты, театр, спортивные соревнования и др.)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</a:p>
                  </a:txBody>
                  <a:tcPr marL="9525" marR="85725" marT="9525" marB="0" anchor="b"/>
                </a:tc>
              </a:tr>
              <a:tr h="5237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услуг, связанных с организацией путешествий (покупка билетов, например, через сайты tutu.ru, tickets.ru, бронирование гостиниц с использованием сервисов Booking.com, Trivago.ru, аренда транспорта и другое)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marL="9525" marR="85725" marT="9525" marB="0" anchor="b"/>
                </a:tc>
              </a:tr>
            </a:tbl>
          </a:graphicData>
        </a:graphic>
      </p:graphicFrame>
      <p:sp>
        <p:nvSpPr>
          <p:cNvPr id="6" name="Текст 7"/>
          <p:cNvSpPr txBox="1">
            <a:spLocks/>
          </p:cNvSpPr>
          <p:nvPr/>
        </p:nvSpPr>
        <p:spPr>
          <a:xfrm>
            <a:off x="5145207" y="6459785"/>
            <a:ext cx="2918120" cy="365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32E77D8-ECEB-4D57-B734-A112EE20205F}"/>
              </a:ext>
            </a:extLst>
          </p:cNvPr>
          <p:cNvSpPr/>
          <p:nvPr/>
        </p:nvSpPr>
        <p:spPr>
          <a:xfrm>
            <a:off x="786258" y="2975020"/>
            <a:ext cx="3927410" cy="347729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194" y="78992"/>
            <a:ext cx="7642746" cy="1457466"/>
          </a:xfrm>
        </p:spPr>
        <p:txBody>
          <a:bodyPr rtlCol="0"/>
          <a:lstStyle/>
          <a:p>
            <a:pPr algn="ctr" rtl="0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информационного бизнеса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CDD6760C-D868-43F4-99FB-1B78C91F8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1194" y="1828800"/>
            <a:ext cx="4112820" cy="4120773"/>
          </a:xfrm>
        </p:spPr>
        <p:txBody>
          <a:bodyPr rtlCol="0">
            <a:normAutofit fontScale="62500" lnSpcReduction="20000"/>
          </a:bodyPr>
          <a:lstStyle/>
          <a:p>
            <a:pPr rt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бизнес (</a:t>
            </a:r>
            <a:r>
              <a:rPr lang="ru-RU" sz="4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инфобизнес</a:t>
            </a:r>
            <a:r>
              <a:rPr lang="ru-RU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бизнес-модель, основанная на предоставлении ценной для клиента информации, обычно в виде обучающих курсов в различных нишах: бизнес, маркетинг, личностный рост, питание, спорт и т.д. </a:t>
            </a:r>
          </a:p>
          <a:p>
            <a:pPr rtl="0"/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r="10698"/>
          <a:stretch>
            <a:fillRect/>
          </a:stretch>
        </p:blipFill>
        <p:spPr/>
      </p:pic>
      <p:sp>
        <p:nvSpPr>
          <p:cNvPr id="7" name="Номер слайда 3"/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>
            <a:normAutofit/>
          </a:bodyPr>
          <a:lstStyle>
            <a:defPPr rtl="0"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5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20</a:t>
            </a:fld>
            <a:endParaRPr lang="ru-RU" noProof="0" dirty="0"/>
          </a:p>
        </p:txBody>
      </p:sp>
      <p:sp>
        <p:nvSpPr>
          <p:cNvPr id="4" name="Текст 4"/>
          <p:cNvSpPr txBox="1">
            <a:spLocks/>
          </p:cNvSpPr>
          <p:nvPr/>
        </p:nvSpPr>
        <p:spPr>
          <a:xfrm>
            <a:off x="243431" y="56141"/>
            <a:ext cx="10783959" cy="1201002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786" y="256992"/>
            <a:ext cx="10816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Доля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населения в возрасте 15-74 лет по способам оплаты товаров и/или услуг, заказанных через сеть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Интернет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РФ в 2020г.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(в процентах от общей численности населения в возрасте 15-74 лет, использовавшего сеть Интернет для заказов товаров и/или услуг)</a:t>
            </a:r>
            <a:r>
              <a:rPr lang="ru-RU" dirty="0"/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98087"/>
              </p:ext>
            </p:extLst>
          </p:nvPr>
        </p:nvGraphicFramePr>
        <p:xfrm>
          <a:off x="243431" y="1454332"/>
          <a:ext cx="6839757" cy="4771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61197"/>
                <a:gridCol w="1378560"/>
              </a:tblGrid>
              <a:tr h="41963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2020г.,%</a:t>
                      </a:r>
                    </a:p>
                  </a:txBody>
                  <a:tcPr marL="9525" marR="9525" marT="9525" marB="0" anchor="b"/>
                </a:tc>
              </a:tr>
              <a:tr h="419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помощью банковской карты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9525" marR="85725" marT="9525" marB="0" anchor="b"/>
                </a:tc>
              </a:tr>
              <a:tr h="419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наличными по факту доставки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35,3</a:t>
                      </a:r>
                    </a:p>
                  </a:txBody>
                  <a:tcPr marL="9525" marR="85725" marT="9525" marB="0" anchor="b"/>
                </a:tc>
              </a:tr>
              <a:tr h="419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 счета мобильного телефона (в том числе через  SMS-сообщение)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9525" marB="0" anchor="b"/>
                </a:tc>
              </a:tr>
              <a:tr h="419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через платежный терминал или банкомат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85725" marT="9525" marB="0" anchor="b"/>
                </a:tc>
              </a:tr>
              <a:tr h="419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банковских отделениях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</a:t>
                      </a:r>
                    </a:p>
                  </a:txBody>
                  <a:tcPr marL="9525" marR="85725" marT="9525" marB="0" anchor="b"/>
                </a:tc>
              </a:tr>
              <a:tr h="419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помощью электронных денег (WebMoney, Яндекс. Деньги и т.д.)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9525" marR="85725" marT="9525" marB="0" anchor="b"/>
                </a:tc>
              </a:tr>
              <a:tr h="419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отделениях  Почты России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9525" marR="85725" marT="9525" marB="0" anchor="b"/>
                </a:tc>
              </a:tr>
              <a:tr h="419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 организации-производителя  товара (услуги)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85725" marT="9525" marB="0" anchor="b"/>
                </a:tc>
              </a:tr>
              <a:tr h="419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 организации-дистрибьютора товара (услуги)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85725" marT="9525" marB="0" anchor="b"/>
                </a:tc>
              </a:tr>
              <a:tr h="4196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помощью других средств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</a:t>
                      </a:r>
                    </a:p>
                  </a:txBody>
                  <a:tcPr marL="9525" marR="85725" marT="9525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434316" y="3384645"/>
            <a:ext cx="1637732" cy="1269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8" y="1924333"/>
            <a:ext cx="5108811" cy="4301079"/>
          </a:xfrm>
          <a:prstGeom prst="rect">
            <a:avLst/>
          </a:prstGeom>
        </p:spPr>
      </p:pic>
      <p:sp>
        <p:nvSpPr>
          <p:cNvPr id="8" name="Текст 7"/>
          <p:cNvSpPr txBox="1">
            <a:spLocks/>
          </p:cNvSpPr>
          <p:nvPr/>
        </p:nvSpPr>
        <p:spPr>
          <a:xfrm>
            <a:off x="5145207" y="6459785"/>
            <a:ext cx="2918120" cy="365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67" y="237894"/>
            <a:ext cx="11361933" cy="1140530"/>
          </a:xfrm>
        </p:spPr>
        <p:txBody>
          <a:bodyPr rtlCol="0">
            <a:normAutofit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возрасте 15-74 лет, не использовавшего сеть Интернет для заказов товаров (услуг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по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неиспользования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в 2020г.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процентах от общей численности населения в возрасте 15-74 лет, не использовавшего сеть Интернет для заказов товаров (услуг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21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="" xmlns:a16="http://schemas.microsoft.com/office/drawing/2014/main" id="{FB7555B8-E8C8-45F7-8C0C-3EF9462C0CAB}"/>
              </a:ext>
            </a:extLst>
          </p:cNvPr>
          <p:cNvSpPr txBox="1">
            <a:spLocks/>
          </p:cNvSpPr>
          <p:nvPr/>
        </p:nvSpPr>
        <p:spPr>
          <a:xfrm>
            <a:off x="8935750" y="4630200"/>
            <a:ext cx="3737216" cy="58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42271"/>
              </p:ext>
            </p:extLst>
          </p:nvPr>
        </p:nvGraphicFramePr>
        <p:xfrm>
          <a:off x="327962" y="1998016"/>
          <a:ext cx="5443808" cy="446176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16742"/>
                <a:gridCol w="1227066"/>
              </a:tblGrid>
              <a:tr h="390292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2020г.,%</a:t>
                      </a:r>
                    </a:p>
                  </a:txBody>
                  <a:tcPr marL="9525" marR="9525" marT="9525" marB="0" anchor="b"/>
                </a:tc>
              </a:tr>
              <a:tr h="446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необходимости (нежелание пользоваться, нет интереса)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9525" marR="85725" marT="9525" marB="0" anchor="b"/>
                </a:tc>
              </a:tr>
              <a:tr h="390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предпочитают личные покупки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51,5</a:t>
                      </a:r>
                    </a:p>
                  </a:txBody>
                  <a:tcPr marL="9525" marR="85725" marT="9525" marB="0" anchor="b"/>
                </a:tc>
              </a:tr>
              <a:tr h="446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нежелание раскрывать в сети Интернет информацию  о платежной карте 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85725" marT="9525" marB="0" anchor="b"/>
                </a:tc>
              </a:tr>
              <a:tr h="446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нежелание раскрывать в сети Интернет персональные данные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9525" marR="85725" marT="9525" marB="0" anchor="b"/>
                </a:tc>
              </a:tr>
              <a:tr h="390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отсутствие доверия к такого рода покупкам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525" marR="85725" marT="9525" marB="0" anchor="b"/>
                </a:tc>
              </a:tr>
              <a:tr h="446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недостаток навыков для заказа товаров/услуг с помощью сети Интернет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85725" marT="9525" marB="0" anchor="b"/>
                </a:tc>
              </a:tr>
              <a:tr h="66561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технические сложности (например, недостаточная скорость Интернет-соединения, необходимая для заказа товара/услуги и др.)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85725" marT="9525" marB="0" anchor="b"/>
                </a:tc>
              </a:tr>
              <a:tr h="446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заказ оформили другие люди (родственники или члены семьи, друзья)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9525" marR="85725" marT="9525" marB="0" anchor="b"/>
                </a:tc>
              </a:tr>
              <a:tr h="3902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причины</a:t>
                      </a: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9525" marR="85725" marT="9525" marB="0" anchor="b"/>
                </a:tc>
              </a:tr>
            </a:tbl>
          </a:graphicData>
        </a:graphic>
      </p:graphicFrame>
      <p:pic>
        <p:nvPicPr>
          <p:cNvPr id="8" name="Рисунок 7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9" b="9839"/>
          <a:stretch>
            <a:fillRect/>
          </a:stretch>
        </p:blipFill>
        <p:spPr/>
      </p:pic>
      <p:sp>
        <p:nvSpPr>
          <p:cNvPr id="7" name="Текст 7"/>
          <p:cNvSpPr>
            <a:spLocks noGrp="1"/>
          </p:cNvSpPr>
          <p:nvPr>
            <p:ph type="body" sz="quarter" idx="17"/>
          </p:nvPr>
        </p:nvSpPr>
        <p:spPr>
          <a:xfrm>
            <a:off x="5145207" y="6459785"/>
            <a:ext cx="2918120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AEBC1A8D-E693-4704-8E11-5AAB4B40B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412" y="690141"/>
            <a:ext cx="10300071" cy="655621"/>
          </a:xfrm>
        </p:spPr>
        <p:txBody>
          <a:bodyPr rtlCol="0">
            <a:noAutofit/>
          </a:bodyPr>
          <a:lstStyle/>
          <a:p>
            <a:pPr rtl="0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B5E4C005-CB50-4CBB-83F0-3393A7AC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22</a:t>
            </a:fld>
            <a:endParaRPr lang="ru-RU" dirty="0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35" b="33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72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878" y="405683"/>
            <a:ext cx="6237026" cy="1143160"/>
          </a:xfrm>
        </p:spPr>
        <p:txBody>
          <a:bodyPr rtlCol="0">
            <a:noAutofit/>
          </a:bodyPr>
          <a:lstStyle/>
          <a:p>
            <a:pPr algn="ctr" rtl="0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коммуникации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7318" y="2055208"/>
            <a:ext cx="5997261" cy="4404577"/>
          </a:xfrm>
        </p:spPr>
        <p:txBody>
          <a:bodyPr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 (как связь и общение)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лат. «</a:t>
            </a:r>
            <a:r>
              <a:rPr lang="ru-RU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сообщение, передача и от «</a:t>
            </a:r>
            <a:r>
              <a:rPr lang="ru-RU" sz="2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communicare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общим, беседовать, связывать, сообщать, передавать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принятый в исследованиях термин, которым обозначают операционные системы, повседневно обеспечивающие единство и преемственность человеческой деятельности.</a:t>
            </a:r>
          </a:p>
          <a:p>
            <a:pPr rtl="0">
              <a:lnSpc>
                <a:spcPct val="100000"/>
              </a:lnSpc>
            </a:pPr>
            <a:endParaRPr lang="ru-RU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8" r="319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2" b="7962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8807" y="313899"/>
            <a:ext cx="10525437" cy="9826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бизнес-коммуникации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4</a:t>
            </a:fld>
            <a:endParaRPr lang="ru-RU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259307" y="2232528"/>
            <a:ext cx="6346209" cy="393036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Бизнес-коммуникация 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взаимодействие субъектов коммуникации для достижения тех или иных интересов фирмы, её основных целей. Стоит отличать понятие бизнес-коммуникации и делового общения, поскольку общение входит в сферу изучения психологической науки, в то время как коммуникация подразумевает определенный аспект и может быть рассмотрена с технической, информационной, экономической, организационной и многих других точек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77" y="573009"/>
            <a:ext cx="10947951" cy="766349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информационных технологий и информационно-телекоммуникационных сетей в домашних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хозяйствах в РФ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2013-2020гг.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="" xmlns:a16="http://schemas.microsoft.com/office/drawing/2014/main" id="{FB7555B8-E8C8-45F7-8C0C-3EF9462C0CAB}"/>
              </a:ext>
            </a:extLst>
          </p:cNvPr>
          <p:cNvSpPr txBox="1">
            <a:spLocks/>
          </p:cNvSpPr>
          <p:nvPr/>
        </p:nvSpPr>
        <p:spPr>
          <a:xfrm>
            <a:off x="8657984" y="4630200"/>
            <a:ext cx="3737216" cy="58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r="1134"/>
          <a:stretch>
            <a:fillRect/>
          </a:stretch>
        </p:blipFill>
        <p:spPr/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841325"/>
              </p:ext>
            </p:extLst>
          </p:nvPr>
        </p:nvGraphicFramePr>
        <p:xfrm>
          <a:off x="259555" y="2142698"/>
          <a:ext cx="6673508" cy="4026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7"/>
          <p:cNvSpPr>
            <a:spLocks noGrp="1"/>
          </p:cNvSpPr>
          <p:nvPr>
            <p:ph type="body" sz="quarter" idx="17"/>
          </p:nvPr>
        </p:nvSpPr>
        <p:spPr>
          <a:xfrm>
            <a:off x="5145207" y="6459785"/>
            <a:ext cx="2918120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0376" y="99631"/>
            <a:ext cx="10705304" cy="145075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информационных технологий и информационно-телекоммуникационных сетей в домашних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хозяйствах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типам поселения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РФ в 2020г.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rtl="0"/>
            <a:fld id="{D495E168-DA5E-4888-8D8A-92B118324C14}" type="slidenum">
              <a:rPr lang="ru-RU" noProof="0" smtClean="0"/>
              <a:t>6</a:t>
            </a:fld>
            <a:endParaRPr lang="ru-RU" noProof="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52450"/>
              </p:ext>
            </p:extLst>
          </p:nvPr>
        </p:nvGraphicFramePr>
        <p:xfrm>
          <a:off x="522475" y="1846263"/>
          <a:ext cx="6327419" cy="4377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161361" y="3493827"/>
            <a:ext cx="1091821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30" y="2009101"/>
            <a:ext cx="4986853" cy="3654720"/>
          </a:xfrm>
          <a:prstGeom prst="rect">
            <a:avLst/>
          </a:prstGeom>
        </p:spPr>
      </p:pic>
      <p:sp>
        <p:nvSpPr>
          <p:cNvPr id="7" name="Текст 7"/>
          <p:cNvSpPr txBox="1">
            <a:spLocks/>
          </p:cNvSpPr>
          <p:nvPr/>
        </p:nvSpPr>
        <p:spPr>
          <a:xfrm>
            <a:off x="4981433" y="6459785"/>
            <a:ext cx="3081893" cy="36512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7</a:t>
            </a:fld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409433" y="3252275"/>
            <a:ext cx="3796143" cy="264355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информационных технологий и информационно-телекоммуникационных сетей в домашних хозяйствах,</a:t>
            </a:r>
            <a:b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видам) В РФ с 2014-2020гг.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988479990"/>
              </p:ext>
            </p:extLst>
          </p:nvPr>
        </p:nvGraphicFramePr>
        <p:xfrm>
          <a:off x="4724397" y="504968"/>
          <a:ext cx="7080915" cy="56579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16183"/>
                <a:gridCol w="1416183"/>
                <a:gridCol w="1416183"/>
                <a:gridCol w="1416183"/>
                <a:gridCol w="1416183"/>
              </a:tblGrid>
              <a:tr h="573569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домашних хозяйств, имевших(%)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процентах от общего числа домашних хозяйств)</a:t>
                      </a: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490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персональный компьютер (настольный, мобильный, планшетный)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доступ к сети Интернет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доступ к сети Интернет с персонального компьютера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широкополосный доступ </a:t>
                      </a:r>
                      <a:b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 сети Интернет </a:t>
                      </a:r>
                    </a:p>
                  </a:txBody>
                  <a:tcPr marL="9525" marR="9525" marT="9525" marB="0"/>
                </a:tc>
              </a:tr>
              <a:tr h="55992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64,1</a:t>
                      </a:r>
                    </a:p>
                  </a:txBody>
                  <a:tcPr marL="9525" marR="85725" marT="9525" marB="0" anchor="b"/>
                </a:tc>
              </a:tr>
              <a:tr h="55992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66,8</a:t>
                      </a:r>
                    </a:p>
                  </a:txBody>
                  <a:tcPr marL="9525" marR="85725" marT="9525" marB="0" anchor="ctr"/>
                </a:tc>
              </a:tr>
              <a:tr h="55992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70,7</a:t>
                      </a:r>
                    </a:p>
                  </a:txBody>
                  <a:tcPr marL="9525" marR="85725" marT="9525" marB="0" anchor="ctr"/>
                </a:tc>
              </a:tr>
              <a:tr h="55992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70,3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72,6</a:t>
                      </a:r>
                    </a:p>
                  </a:txBody>
                  <a:tcPr marL="9525" marR="85725" marT="9525" marB="0" anchor="ctr"/>
                </a:tc>
              </a:tr>
              <a:tr h="55992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73,2</a:t>
                      </a:r>
                    </a:p>
                  </a:txBody>
                  <a:tcPr marL="9525" marR="85725" marT="9525" marB="0" anchor="ctr"/>
                </a:tc>
              </a:tr>
              <a:tr h="55992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73,6</a:t>
                      </a:r>
                    </a:p>
                  </a:txBody>
                  <a:tcPr marL="9525" marR="85725" marT="9525" marB="0" anchor="ctr"/>
                </a:tc>
              </a:tr>
              <a:tr h="559922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77,0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6" name="Текст 7"/>
          <p:cNvSpPr txBox="1">
            <a:spLocks/>
          </p:cNvSpPr>
          <p:nvPr/>
        </p:nvSpPr>
        <p:spPr>
          <a:xfrm>
            <a:off x="5049672" y="6459786"/>
            <a:ext cx="3013654" cy="254914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9" b="9859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90" y="155032"/>
            <a:ext cx="10893360" cy="1719618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/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населения, имеющего навыки работы с персональным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 (по видам) в РФ (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от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численности населения в возрасте 15-72 лет, использовавшего персональный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в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последних 12 месяцев)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2020г.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17" name="Заголовок 3">
            <a:extLst>
              <a:ext uri="{FF2B5EF4-FFF2-40B4-BE49-F238E27FC236}">
                <a16:creationId xmlns="" xmlns:a16="http://schemas.microsoft.com/office/drawing/2014/main" id="{FB7555B8-E8C8-45F7-8C0C-3EF9462C0CAB}"/>
              </a:ext>
            </a:extLst>
          </p:cNvPr>
          <p:cNvSpPr txBox="1">
            <a:spLocks/>
          </p:cNvSpPr>
          <p:nvPr/>
        </p:nvSpPr>
        <p:spPr>
          <a:xfrm>
            <a:off x="8746884" y="4630200"/>
            <a:ext cx="3678814" cy="583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ru-RU" sz="3000" b="0" i="1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03064"/>
              </p:ext>
            </p:extLst>
          </p:nvPr>
        </p:nvGraphicFramePr>
        <p:xfrm>
          <a:off x="325090" y="1668618"/>
          <a:ext cx="9337525" cy="464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Текст 7"/>
          <p:cNvSpPr>
            <a:spLocks noGrp="1"/>
          </p:cNvSpPr>
          <p:nvPr>
            <p:ph type="body" sz="quarter" idx="17"/>
          </p:nvPr>
        </p:nvSpPr>
        <p:spPr>
          <a:xfrm>
            <a:off x="4503761" y="6459785"/>
            <a:ext cx="3559565" cy="3651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9</a:t>
            </a:fld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245660" y="3294727"/>
            <a:ext cx="3821373" cy="184673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сети Интернет городским и сельским  населением в возрасте 15-72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в России с 2013-2020гг., тыс. чел. </a:t>
            </a:r>
            <a:endPara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sz="quarter" idx="17"/>
            <p:extLst>
              <p:ext uri="{D42A27DB-BD31-4B8C-83A1-F6EECF244321}">
                <p14:modId xmlns:p14="http://schemas.microsoft.com/office/powerpoint/2010/main" val="2714365298"/>
              </p:ext>
            </p:extLst>
          </p:nvPr>
        </p:nvGraphicFramePr>
        <p:xfrm>
          <a:off x="4205576" y="245661"/>
          <a:ext cx="7708920" cy="60981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21517"/>
                <a:gridCol w="1719617"/>
                <a:gridCol w="2552132"/>
                <a:gridCol w="2415654"/>
              </a:tblGrid>
              <a:tr h="554592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(тыс. человек)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5904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являющегося активными пользователями сети Интернет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использовавшего сеть Интернет для заказов товаров и (или)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использующего сеть Интернет по соображениям безопасности</a:t>
                      </a:r>
                    </a:p>
                  </a:txBody>
                  <a:tcPr marL="9525" marR="9525" marT="9525" marB="0" anchor="ctr"/>
                </a:tc>
              </a:tr>
              <a:tr h="554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67 597,9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16 821,4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214,9</a:t>
                      </a:r>
                    </a:p>
                  </a:txBody>
                  <a:tcPr marL="9525" marR="85725" marT="9525" marB="0" anchor="b"/>
                </a:tc>
              </a:tr>
              <a:tr h="554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71 112,3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19 466,6</a:t>
                      </a: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2 441,1</a:t>
                      </a:r>
                    </a:p>
                  </a:txBody>
                  <a:tcPr marL="9525" marR="85725" marT="9525" marB="0" anchor="b"/>
                </a:tc>
              </a:tr>
              <a:tr h="554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75 689,6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21 689,7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451,3</a:t>
                      </a:r>
                    </a:p>
                  </a:txBody>
                  <a:tcPr marL="9525" marR="85725" marT="9525" marB="0" anchor="ctr"/>
                </a:tc>
              </a:tr>
              <a:tr h="554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78 758,4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25 445,4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564,1</a:t>
                      </a:r>
                    </a:p>
                  </a:txBody>
                  <a:tcPr marL="9525" marR="85725" marT="9525" marB="0" anchor="ctr"/>
                </a:tc>
              </a:tr>
              <a:tr h="554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83 135,9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32 625,4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723,6</a:t>
                      </a:r>
                    </a:p>
                  </a:txBody>
                  <a:tcPr marL="9525" marR="85725" marT="9525" marB="0" anchor="ctr"/>
                </a:tc>
              </a:tr>
              <a:tr h="554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89 236,5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39 085,5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435,5</a:t>
                      </a:r>
                    </a:p>
                  </a:txBody>
                  <a:tcPr marL="9525" marR="85725" marT="9525" marB="0" anchor="ctr"/>
                </a:tc>
              </a:tr>
              <a:tr h="554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91 491,2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40 158,4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550,4</a:t>
                      </a:r>
                    </a:p>
                  </a:txBody>
                  <a:tcPr marL="9525" marR="85725" marT="9525" marB="0" anchor="ctr"/>
                </a:tc>
              </a:tr>
              <a:tr h="5545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94 686,7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45 423,5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473,4</a:t>
                      </a: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6" name="Текст 7"/>
          <p:cNvSpPr txBox="1">
            <a:spLocks/>
          </p:cNvSpPr>
          <p:nvPr/>
        </p:nvSpPr>
        <p:spPr>
          <a:xfrm>
            <a:off x="4913194" y="6459785"/>
            <a:ext cx="3150132" cy="365125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 Росстата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24DF7-0783-4549-86B7-A48B29FBA9C2}">
  <ds:schemaRefs>
    <ds:schemaRef ds:uri="http://purl.org/dc/dcmitype/"/>
    <ds:schemaRef ds:uri="http://www.w3.org/XML/1998/namespace"/>
    <ds:schemaRef ds:uri="http://purl.org/dc/elements/1.1/"/>
    <ds:schemaRef ds:uri="fb0879af-3eba-417a-a55a-ffe6dcd6ca77"/>
    <ds:schemaRef ds:uri="http://schemas.microsoft.com/office/2006/documentManagement/types"/>
    <ds:schemaRef ds:uri="6dc4bcd6-49db-4c07-9060-8acfc67cef9f"/>
    <ds:schemaRef ds:uri="http://schemas.microsoft.com/sharepoint/v3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273</TotalTime>
  <Words>1298</Words>
  <Application>Microsoft Office PowerPoint</Application>
  <PresentationFormat>Широкоэкранный</PresentationFormat>
  <Paragraphs>306</Paragraphs>
  <Slides>22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Ретро</vt:lpstr>
      <vt:lpstr>Аналитика информационного и коммуникационного бизнеса в России с 2013-2020гг.</vt:lpstr>
      <vt:lpstr>Понятие информационного бизнеса</vt:lpstr>
      <vt:lpstr>Понятие коммуникации</vt:lpstr>
      <vt:lpstr>Понятие бизнес-коммуникации</vt:lpstr>
      <vt:lpstr>Использование  информационных технологий и информационно-телекоммуникационных сетей в домашних хозяйствах в РФ с 2013-2020гг.</vt:lpstr>
      <vt:lpstr>Использование  информационных технологий и информационно-телекоммуникационных сетей в домашних хозяйствах  по типам поселения в РФ в 2020г. </vt:lpstr>
      <vt:lpstr>Презентация PowerPoint</vt:lpstr>
      <vt:lpstr> Доля населения, имеющего навыки работы с персональным компьютером (по видам) в РФ (в % от общей численности населения в возрасте 15-72 лет, использовавшего персональный компьютер в течение последних 12 месяцев)  за 2020г.</vt:lpstr>
      <vt:lpstr>Презентация PowerPoint</vt:lpstr>
      <vt:lpstr>Презентация PowerPoint</vt:lpstr>
      <vt:lpstr>Численность пользователей сети Интернет на 100 человек в России с 2013-2020гг.</vt:lpstr>
      <vt:lpstr>Презентация PowerPoint</vt:lpstr>
      <vt:lpstr>Численность населения, использовавшего сеть Интернет для получения государственных и муниципальных услуг,  в России с 2013-2020гг., тыс. чел.</vt:lpstr>
      <vt:lpstr>Численность населения по гендерному признаку, использовавшего сеть Интернет для получения государственных и муниципальных услуг,  в России с 2013-2020гг., тыс. чел.</vt:lpstr>
      <vt:lpstr>Причины отказа населения в возрасте 15-72 лет от использования сети Интернет при получении государственных и муниципальных услуг в РФ (в % от общей численности населения в возрасте 15-72 лет, не использовавшего сеть Интернет для получения государственных и муниципальных услуг, соответствующих групп) </vt:lpstr>
      <vt:lpstr> Уровень удовлетворенности населения в возрасте 15-72 лет качеством предоставленных государственных и муниципальных услуг в электронной форме в РФ в 2020г. (в % от общей численности населения в возрасте 15-72 лет, использовавшего сеть Интернет для получения  государственных и муниципальных услуг) </vt:lpstr>
      <vt:lpstr>Численность населения, использовавшего сеть Интернет для заказов товаров и/или услуг в РФ с 2013-2020гг.,тыс.чел. </vt:lpstr>
      <vt:lpstr>Доля населения, использовавшего сеть Интернет для заказов товаров и/или услуг в РФ с 2013-2020гг.,% </vt:lpstr>
      <vt:lpstr>Презентация PowerPoint</vt:lpstr>
      <vt:lpstr>Презентация PowerPoint</vt:lpstr>
      <vt:lpstr>Доля населения в возрасте 15-74 лет, не использовавшего сеть Интернет для заказов товаров (услуг), по причинам неиспользования в РФ в 2020г. (в процентах от общей численности населения в возрасте 15-74 лет, не использовавшего сеть Интернет для заказов товаров (услуг))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ПАО «Аэрофлот»</dc:title>
  <dc:creator>днс</dc:creator>
  <cp:lastModifiedBy>Пользователь</cp:lastModifiedBy>
  <cp:revision>72</cp:revision>
  <dcterms:created xsi:type="dcterms:W3CDTF">2021-09-10T15:43:04Z</dcterms:created>
  <dcterms:modified xsi:type="dcterms:W3CDTF">2022-02-01T01:49:28Z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