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8" r:id="rId4"/>
  </p:sldMasterIdLst>
  <p:notesMasterIdLst>
    <p:notesMasterId r:id="rId27"/>
  </p:notesMasterIdLst>
  <p:handoutMasterIdLst>
    <p:handoutMasterId r:id="rId28"/>
  </p:handoutMasterIdLst>
  <p:sldIdLst>
    <p:sldId id="285" r:id="rId5"/>
    <p:sldId id="266" r:id="rId6"/>
    <p:sldId id="257" r:id="rId7"/>
    <p:sldId id="274" r:id="rId8"/>
    <p:sldId id="284" r:id="rId9"/>
    <p:sldId id="278" r:id="rId10"/>
    <p:sldId id="286" r:id="rId11"/>
    <p:sldId id="277" r:id="rId12"/>
    <p:sldId id="258" r:id="rId13"/>
    <p:sldId id="279" r:id="rId14"/>
    <p:sldId id="280" r:id="rId15"/>
    <p:sldId id="287" r:id="rId16"/>
    <p:sldId id="288" r:id="rId17"/>
    <p:sldId id="281" r:id="rId18"/>
    <p:sldId id="269" r:id="rId19"/>
    <p:sldId id="289" r:id="rId20"/>
    <p:sldId id="290" r:id="rId21"/>
    <p:sldId id="291" r:id="rId22"/>
    <p:sldId id="292" r:id="rId23"/>
    <p:sldId id="293" r:id="rId24"/>
    <p:sldId id="294" r:id="rId25"/>
    <p:sldId id="256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DC"/>
    <a:srgbClr val="7FC6ED"/>
    <a:srgbClr val="00FFFF"/>
    <a:srgbClr val="B2FFFF"/>
    <a:srgbClr val="D30F64"/>
    <a:srgbClr val="FA4606"/>
    <a:srgbClr val="D6840C"/>
    <a:srgbClr val="000000"/>
    <a:srgbClr val="1798DF"/>
    <a:srgbClr val="767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356" autoAdjust="0"/>
  </p:normalViewPr>
  <p:slideViewPr>
    <p:cSldViewPr snapToGrid="0" showGuides="1">
      <p:cViewPr varScale="1">
        <p:scale>
          <a:sx n="72" d="100"/>
          <a:sy n="72" d="100"/>
        </p:scale>
        <p:origin x="726" y="5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Лист1!$O$11</c:f>
              <c:strCache>
                <c:ptCount val="1"/>
                <c:pt idx="0">
                  <c:v>Оборот, млрд .руб.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Лист1!$N$12:$N$15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Лист1!$O$12:$O$15</c:f>
              <c:numCache>
                <c:formatCode>#\ ##0.0</c:formatCode>
                <c:ptCount val="4"/>
                <c:pt idx="0">
                  <c:v>32153.5</c:v>
                </c:pt>
                <c:pt idx="1">
                  <c:v>79779.899999999994</c:v>
                </c:pt>
                <c:pt idx="2">
                  <c:v>84148.7</c:v>
                </c:pt>
                <c:pt idx="3">
                  <c:v>84417.2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18738336"/>
        <c:axId val="718742688"/>
      </c:barChart>
      <c:lineChart>
        <c:grouping val="standard"/>
        <c:varyColors val="0"/>
        <c:ser>
          <c:idx val="1"/>
          <c:order val="1"/>
          <c:tx>
            <c:strRef>
              <c:f>Лист1!$P$11</c:f>
              <c:strCache>
                <c:ptCount val="1"/>
                <c:pt idx="0">
                  <c:v>Темпы роста в % к предыдущему году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Лист1!$N$12:$N$15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Лист1!$P$12:$P$15</c:f>
              <c:numCache>
                <c:formatCode>#\ ##0.0</c:formatCode>
                <c:ptCount val="4"/>
                <c:pt idx="0">
                  <c:v>103</c:v>
                </c:pt>
                <c:pt idx="1">
                  <c:v>103.3</c:v>
                </c:pt>
                <c:pt idx="2">
                  <c:v>101.5</c:v>
                </c:pt>
                <c:pt idx="3">
                  <c:v>100.1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18740512"/>
        <c:axId val="718739968"/>
      </c:lineChart>
      <c:catAx>
        <c:axId val="71873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8742688"/>
        <c:crosses val="autoZero"/>
        <c:auto val="1"/>
        <c:lblAlgn val="ctr"/>
        <c:lblOffset val="100"/>
        <c:noMultiLvlLbl val="0"/>
      </c:catAx>
      <c:valAx>
        <c:axId val="71874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38336"/>
        <c:crosses val="autoZero"/>
        <c:crossBetween val="between"/>
      </c:valAx>
      <c:valAx>
        <c:axId val="718739968"/>
        <c:scaling>
          <c:orientation val="minMax"/>
        </c:scaling>
        <c:delete val="0"/>
        <c:axPos val="r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40512"/>
        <c:crosses val="max"/>
        <c:crossBetween val="between"/>
      </c:valAx>
      <c:catAx>
        <c:axId val="718740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87399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Лист1!$F$224</c:f>
              <c:strCache>
                <c:ptCount val="1"/>
                <c:pt idx="0">
                  <c:v>Число брокерских контор, фирм, независимых брокеров (на конец года), тыс.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Лист1!$G$223:$J$223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Лист1!$G$224:$J$224</c:f>
              <c:numCache>
                <c:formatCode>#\ ##0.0</c:formatCode>
                <c:ptCount val="4"/>
                <c:pt idx="0">
                  <c:v>1.1000000000000001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5778512"/>
        <c:axId val="555785584"/>
        <c:axId val="0"/>
      </c:bar3DChart>
      <c:catAx>
        <c:axId val="55577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5785584"/>
        <c:crosses val="autoZero"/>
        <c:auto val="1"/>
        <c:lblAlgn val="ctr"/>
        <c:lblOffset val="100"/>
        <c:noMultiLvlLbl val="0"/>
      </c:catAx>
      <c:valAx>
        <c:axId val="55578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785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Лист1!$M$288</c:f>
              <c:strCache>
                <c:ptCount val="1"/>
                <c:pt idx="0">
                  <c:v>Хлебные злаки, тыс. 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Лист1!$N$287:$Q$287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Лист1!$N$288:$Q$288</c:f>
              <c:numCache>
                <c:formatCode>General</c:formatCode>
                <c:ptCount val="4"/>
                <c:pt idx="0">
                  <c:v>635.6</c:v>
                </c:pt>
                <c:pt idx="1">
                  <c:v>4857.8</c:v>
                </c:pt>
                <c:pt idx="2">
                  <c:v>3885.9</c:v>
                </c:pt>
                <c:pt idx="3" formatCode="0.0">
                  <c:v>1785</c:v>
                </c:pt>
              </c:numCache>
            </c:numRef>
          </c:val>
        </c:ser>
        <c:ser>
          <c:idx val="1"/>
          <c:order val="1"/>
          <c:tx>
            <c:strRef>
              <c:f>Лист1!$M$289</c:f>
              <c:strCache>
                <c:ptCount val="1"/>
                <c:pt idx="0">
                  <c:v>в .ч.пшеница и меслин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Лист1!$N$287:$Q$287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Лист1!$N$289:$Q$289</c:f>
              <c:numCache>
                <c:formatCode>General</c:formatCode>
                <c:ptCount val="4"/>
                <c:pt idx="0">
                  <c:v>453.4</c:v>
                </c:pt>
                <c:pt idx="1">
                  <c:v>4476.2</c:v>
                </c:pt>
                <c:pt idx="2" formatCode="0.0">
                  <c:v>3618</c:v>
                </c:pt>
                <c:pt idx="3">
                  <c:v>1752.3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8741056"/>
        <c:axId val="718736160"/>
      </c:barChart>
      <c:lineChart>
        <c:grouping val="standard"/>
        <c:varyColors val="0"/>
        <c:ser>
          <c:idx val="2"/>
          <c:order val="2"/>
          <c:tx>
            <c:strRef>
              <c:f>Лист1!$M$290</c:f>
              <c:strCache>
                <c:ptCount val="1"/>
                <c:pt idx="0">
                  <c:v> в ч.т.рожь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Лист1!$N$287:$Q$287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Лист1!$N$290:$Q$290</c:f>
              <c:numCache>
                <c:formatCode>General</c:formatCode>
                <c:ptCount val="4"/>
                <c:pt idx="0">
                  <c:v>23.5</c:v>
                </c:pt>
                <c:pt idx="1">
                  <c:v>33.5</c:v>
                </c:pt>
                <c:pt idx="2">
                  <c:v>106.1</c:v>
                </c:pt>
                <c:pt idx="3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Лист1!$M$291</c:f>
              <c:strCache>
                <c:ptCount val="1"/>
                <c:pt idx="0">
                  <c:v>в т.ч.ячмень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Лист1!$N$287:$Q$287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Лист1!$N$291:$Q$291</c:f>
              <c:numCache>
                <c:formatCode>General</c:formatCode>
                <c:ptCount val="4"/>
                <c:pt idx="0">
                  <c:v>0.5</c:v>
                </c:pt>
                <c:pt idx="1">
                  <c:v>273.10000000000002</c:v>
                </c:pt>
                <c:pt idx="2">
                  <c:v>64.900000000000006</c:v>
                </c:pt>
                <c:pt idx="3">
                  <c:v>32.700000000000003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8734528"/>
        <c:axId val="718735072"/>
      </c:lineChart>
      <c:catAx>
        <c:axId val="71874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8736160"/>
        <c:crosses val="autoZero"/>
        <c:auto val="1"/>
        <c:lblAlgn val="ctr"/>
        <c:lblOffset val="100"/>
        <c:noMultiLvlLbl val="0"/>
      </c:catAx>
      <c:valAx>
        <c:axId val="71873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41056"/>
        <c:crosses val="autoZero"/>
        <c:crossBetween val="between"/>
      </c:valAx>
      <c:valAx>
        <c:axId val="718735072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34528"/>
        <c:crosses val="max"/>
        <c:crossBetween val="between"/>
      </c:valAx>
      <c:catAx>
        <c:axId val="718734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873507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Лист1!$F$311</c:f>
              <c:strCache>
                <c:ptCount val="1"/>
                <c:pt idx="0">
                  <c:v>Рыба и морепродукты, 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Лист1!$G$310:$J$310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Лист1!$G$311:$J$311</c:f>
              <c:numCache>
                <c:formatCode>General</c:formatCode>
                <c:ptCount val="4"/>
                <c:pt idx="0">
                  <c:v>2</c:v>
                </c:pt>
                <c:pt idx="1">
                  <c:v>97</c:v>
                </c:pt>
                <c:pt idx="2">
                  <c:v>1720</c:v>
                </c:pt>
                <c:pt idx="3">
                  <c:v>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5786672"/>
        <c:axId val="555776880"/>
        <c:axId val="0"/>
      </c:bar3DChart>
      <c:catAx>
        <c:axId val="55578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76880"/>
        <c:crosses val="autoZero"/>
        <c:auto val="1"/>
        <c:lblAlgn val="ctr"/>
        <c:lblOffset val="100"/>
        <c:noMultiLvlLbl val="0"/>
      </c:catAx>
      <c:valAx>
        <c:axId val="55577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86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Лист1!$F$339</c:f>
              <c:strCache>
                <c:ptCount val="1"/>
                <c:pt idx="0">
                  <c:v>Уголь каменный, тыс. т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Лист1!$G$338:$J$338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Лист1!$G$339:$J$339</c:f>
              <c:numCache>
                <c:formatCode>General</c:formatCode>
                <c:ptCount val="4"/>
                <c:pt idx="0">
                  <c:v>33.700000000000003</c:v>
                </c:pt>
                <c:pt idx="1">
                  <c:v>0</c:v>
                </c:pt>
                <c:pt idx="2">
                  <c:v>1.8</c:v>
                </c:pt>
                <c:pt idx="3">
                  <c:v>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46717568"/>
        <c:axId val="646715936"/>
      </c:lineChart>
      <c:catAx>
        <c:axId val="64671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46715936"/>
        <c:crosses val="autoZero"/>
        <c:auto val="1"/>
        <c:lblAlgn val="ctr"/>
        <c:lblOffset val="100"/>
        <c:noMultiLvlLbl val="0"/>
      </c:catAx>
      <c:valAx>
        <c:axId val="64671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46717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Лист1!$F$357</c:f>
              <c:strCache>
                <c:ptCount val="1"/>
                <c:pt idx="0">
                  <c:v>Нефть сырая и нефтепродукты сырые, включая газовый конденсат, тыс. 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Лист1!$G$356:$J$356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Лист1!$G$357:$J$357</c:f>
              <c:numCache>
                <c:formatCode>General</c:formatCode>
                <c:ptCount val="4"/>
                <c:pt idx="0">
                  <c:v>4.2</c:v>
                </c:pt>
                <c:pt idx="1">
                  <c:v>633.79999999999995</c:v>
                </c:pt>
                <c:pt idx="2">
                  <c:v>290.60000000000002</c:v>
                </c:pt>
                <c:pt idx="3" formatCode="0.0">
                  <c:v>310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5790480"/>
        <c:axId val="555781232"/>
        <c:axId val="0"/>
      </c:bar3DChart>
      <c:catAx>
        <c:axId val="55579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5781232"/>
        <c:crosses val="autoZero"/>
        <c:auto val="1"/>
        <c:lblAlgn val="ctr"/>
        <c:lblOffset val="100"/>
        <c:noMultiLvlLbl val="0"/>
      </c:catAx>
      <c:valAx>
        <c:axId val="55578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904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Лист1!$F$376</c:f>
              <c:strCache>
                <c:ptCount val="1"/>
                <c:pt idx="0">
                  <c:v>Бензины автомобильные, тыс. 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Лист1!$G$375:$J$375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Лист1!$G$376:$J$376</c:f>
              <c:numCache>
                <c:formatCode>General</c:formatCode>
                <c:ptCount val="4"/>
                <c:pt idx="0">
                  <c:v>2295.6999999999998</c:v>
                </c:pt>
                <c:pt idx="1">
                  <c:v>8441.2000000000007</c:v>
                </c:pt>
                <c:pt idx="2">
                  <c:v>7966.2</c:v>
                </c:pt>
                <c:pt idx="3" formatCode="0.0">
                  <c:v>8233.6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1213456"/>
        <c:axId val="721215632"/>
        <c:axId val="0"/>
      </c:bar3DChart>
      <c:catAx>
        <c:axId val="72121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1215632"/>
        <c:crosses val="autoZero"/>
        <c:auto val="1"/>
        <c:lblAlgn val="ctr"/>
        <c:lblOffset val="100"/>
        <c:noMultiLvlLbl val="0"/>
      </c:catAx>
      <c:valAx>
        <c:axId val="72121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212134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Лист1!$F$395</c:f>
              <c:strCache>
                <c:ptCount val="1"/>
                <c:pt idx="0">
                  <c:v>Топливо дизельное, тыс. 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Лист1!$G$394:$J$394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Лист1!$G$395:$J$395</c:f>
              <c:numCache>
                <c:formatCode>General</c:formatCode>
                <c:ptCount val="4"/>
                <c:pt idx="0">
                  <c:v>2807.8</c:v>
                </c:pt>
                <c:pt idx="1">
                  <c:v>6760.6</c:v>
                </c:pt>
                <c:pt idx="2">
                  <c:v>7726.7</c:v>
                </c:pt>
                <c:pt idx="3" formatCode="0.0">
                  <c:v>9804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1219984"/>
        <c:axId val="721214000"/>
        <c:axId val="0"/>
      </c:bar3DChart>
      <c:catAx>
        <c:axId val="72121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1214000"/>
        <c:crosses val="autoZero"/>
        <c:auto val="1"/>
        <c:lblAlgn val="ctr"/>
        <c:lblOffset val="100"/>
        <c:noMultiLvlLbl val="0"/>
      </c:catAx>
      <c:valAx>
        <c:axId val="72121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212199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Лист1!$F$426</c:f>
              <c:strCache>
                <c:ptCount val="1"/>
                <c:pt idx="0">
                  <c:v>Мазуты, тыс. 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Лист1!$G$425:$J$425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Лист1!$G$426:$J$426</c:f>
              <c:numCache>
                <c:formatCode>General</c:formatCode>
                <c:ptCount val="4"/>
                <c:pt idx="0">
                  <c:v>2124.3000000000002</c:v>
                </c:pt>
                <c:pt idx="1">
                  <c:v>1837.6</c:v>
                </c:pt>
                <c:pt idx="2">
                  <c:v>1801.7</c:v>
                </c:pt>
                <c:pt idx="3" formatCode="0.0">
                  <c:v>1320.8</c:v>
                </c:pt>
              </c:numCache>
            </c:numRef>
          </c:val>
        </c:ser>
        <c:ser>
          <c:idx val="1"/>
          <c:order val="1"/>
          <c:tx>
            <c:strRef>
              <c:f>Лист1!$F$427</c:f>
              <c:strCache>
                <c:ptCount val="1"/>
                <c:pt idx="0">
                  <c:v>Цемент, тыс. 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Лист1!$G$425:$J$425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Лист1!$G$427:$J$427</c:f>
              <c:numCache>
                <c:formatCode>General</c:formatCode>
                <c:ptCount val="4"/>
                <c:pt idx="0">
                  <c:v>328.7</c:v>
                </c:pt>
                <c:pt idx="1">
                  <c:v>65.7</c:v>
                </c:pt>
                <c:pt idx="2">
                  <c:v>34.700000000000003</c:v>
                </c:pt>
                <c:pt idx="3" formatCode="0.0">
                  <c:v>11.6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1220528"/>
        <c:axId val="721215088"/>
        <c:axId val="0"/>
      </c:bar3DChart>
      <c:catAx>
        <c:axId val="72122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1215088"/>
        <c:crosses val="autoZero"/>
        <c:auto val="1"/>
        <c:lblAlgn val="ctr"/>
        <c:lblOffset val="100"/>
        <c:noMultiLvlLbl val="0"/>
      </c:catAx>
      <c:valAx>
        <c:axId val="72121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21220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Лист1!$F$446</c:f>
              <c:strCache>
                <c:ptCount val="1"/>
                <c:pt idx="0">
                  <c:v>Лесоматериалы необработанные, тыс. м3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Лист1!$G$445:$J$445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Лист1!$G$446:$J$446</c:f>
              <c:numCache>
                <c:formatCode>General</c:formatCode>
                <c:ptCount val="4"/>
                <c:pt idx="0">
                  <c:v>0.7</c:v>
                </c:pt>
                <c:pt idx="1">
                  <c:v>181.5</c:v>
                </c:pt>
                <c:pt idx="2">
                  <c:v>89.9</c:v>
                </c:pt>
                <c:pt idx="3" formatCode="0.0">
                  <c:v>103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21222160"/>
        <c:axId val="721208016"/>
        <c:axId val="0"/>
      </c:bar3DChart>
      <c:catAx>
        <c:axId val="72122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21208016"/>
        <c:crosses val="autoZero"/>
        <c:auto val="1"/>
        <c:lblAlgn val="ctr"/>
        <c:lblOffset val="100"/>
        <c:noMultiLvlLbl val="0"/>
      </c:catAx>
      <c:valAx>
        <c:axId val="72120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2122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Лист1!$F$463</c:f>
              <c:strCache>
                <c:ptCount val="1"/>
                <c:pt idx="0">
                  <c:v>Удобрения минеральные или химические, тыс. 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Лист1!$G$462:$J$462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Лист1!$G$463:$J$463</c:f>
              <c:numCache>
                <c:formatCode>General</c:formatCode>
                <c:ptCount val="4"/>
                <c:pt idx="0">
                  <c:v>454.8</c:v>
                </c:pt>
                <c:pt idx="1">
                  <c:v>0</c:v>
                </c:pt>
                <c:pt idx="2">
                  <c:v>10.9</c:v>
                </c:pt>
                <c:pt idx="3" formatCode="0.0">
                  <c:v>100.3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21208560"/>
        <c:axId val="721211280"/>
        <c:axId val="0"/>
      </c:bar3DChart>
      <c:catAx>
        <c:axId val="72120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21211280"/>
        <c:crosses val="autoZero"/>
        <c:auto val="1"/>
        <c:lblAlgn val="ctr"/>
        <c:lblOffset val="100"/>
        <c:noMultiLvlLbl val="0"/>
      </c:catAx>
      <c:valAx>
        <c:axId val="72121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2120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Лист1!$O$51</c:f>
              <c:strCache>
                <c:ptCount val="1"/>
                <c:pt idx="0">
                  <c:v>Оборот малых предприятий, млрд.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Лист1!$P$50:$S$50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Лист1!$P$51:$S$51</c:f>
              <c:numCache>
                <c:formatCode>#\ ##0.0</c:formatCode>
                <c:ptCount val="4"/>
                <c:pt idx="0">
                  <c:v>10495.8</c:v>
                </c:pt>
                <c:pt idx="1">
                  <c:v>26214</c:v>
                </c:pt>
                <c:pt idx="2">
                  <c:v>26475.3</c:v>
                </c:pt>
                <c:pt idx="3">
                  <c:v>25646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8739424"/>
        <c:axId val="718743776"/>
      </c:barChart>
      <c:lineChart>
        <c:grouping val="standard"/>
        <c:varyColors val="0"/>
        <c:ser>
          <c:idx val="1"/>
          <c:order val="1"/>
          <c:tx>
            <c:strRef>
              <c:f>Лист1!$O$52</c:f>
              <c:strCache>
                <c:ptCount val="1"/>
                <c:pt idx="0">
                  <c:v>В % к общему обороту оптовой торговли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Лист1!$P$50:$S$50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Лист1!$P$52:$S$52</c:f>
              <c:numCache>
                <c:formatCode>#\ ##0.0</c:formatCode>
                <c:ptCount val="4"/>
                <c:pt idx="0">
                  <c:v>32.6</c:v>
                </c:pt>
                <c:pt idx="1">
                  <c:v>32.9</c:v>
                </c:pt>
                <c:pt idx="2">
                  <c:v>31.5</c:v>
                </c:pt>
                <c:pt idx="3">
                  <c:v>30.4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8735616"/>
        <c:axId val="718748128"/>
      </c:lineChart>
      <c:catAx>
        <c:axId val="71873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8743776"/>
        <c:crosses val="autoZero"/>
        <c:auto val="1"/>
        <c:lblAlgn val="ctr"/>
        <c:lblOffset val="100"/>
        <c:noMultiLvlLbl val="0"/>
      </c:catAx>
      <c:valAx>
        <c:axId val="71874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39424"/>
        <c:crosses val="autoZero"/>
        <c:crossBetween val="between"/>
      </c:valAx>
      <c:valAx>
        <c:axId val="718748128"/>
        <c:scaling>
          <c:orientation val="minMax"/>
        </c:scaling>
        <c:delete val="0"/>
        <c:axPos val="r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35616"/>
        <c:crosses val="max"/>
        <c:crossBetween val="between"/>
      </c:valAx>
      <c:catAx>
        <c:axId val="718735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874812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Лист1!$Q$62</c:f>
              <c:strCache>
                <c:ptCount val="1"/>
                <c:pt idx="0">
                  <c:v>Оборот средних предприятий, млрд.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Лист1!$R$61:$U$61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Лист1!$R$62:$U$62</c:f>
              <c:numCache>
                <c:formatCode>#\ ##0.0</c:formatCode>
                <c:ptCount val="4"/>
                <c:pt idx="0">
                  <c:v>1579</c:v>
                </c:pt>
                <c:pt idx="1">
                  <c:v>2414.1999999999998</c:v>
                </c:pt>
                <c:pt idx="2">
                  <c:v>2544.5</c:v>
                </c:pt>
                <c:pt idx="3">
                  <c:v>3692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3623760"/>
        <c:axId val="523617232"/>
      </c:barChart>
      <c:lineChart>
        <c:grouping val="standard"/>
        <c:varyColors val="0"/>
        <c:ser>
          <c:idx val="1"/>
          <c:order val="1"/>
          <c:tx>
            <c:strRef>
              <c:f>Лист1!$Q$63</c:f>
              <c:strCache>
                <c:ptCount val="1"/>
                <c:pt idx="0">
                  <c:v>В % к общему обороту оптовой торговли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Лист1!$R$61:$U$61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Лист1!$R$63:$U$63</c:f>
              <c:numCache>
                <c:formatCode>#\ ##0.0</c:formatCode>
                <c:ptCount val="4"/>
                <c:pt idx="0">
                  <c:v>4.9000000000000004</c:v>
                </c:pt>
                <c:pt idx="1">
                  <c:v>3</c:v>
                </c:pt>
                <c:pt idx="2">
                  <c:v>3</c:v>
                </c:pt>
                <c:pt idx="3">
                  <c:v>4.4000000000000004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3620496"/>
        <c:axId val="523625392"/>
      </c:lineChart>
      <c:catAx>
        <c:axId val="52362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3617232"/>
        <c:crosses val="autoZero"/>
        <c:auto val="1"/>
        <c:lblAlgn val="ctr"/>
        <c:lblOffset val="100"/>
        <c:noMultiLvlLbl val="0"/>
      </c:catAx>
      <c:valAx>
        <c:axId val="52361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23623760"/>
        <c:crosses val="autoZero"/>
        <c:crossBetween val="between"/>
      </c:valAx>
      <c:valAx>
        <c:axId val="523625392"/>
        <c:scaling>
          <c:orientation val="minMax"/>
        </c:scaling>
        <c:delete val="0"/>
        <c:axPos val="r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23620496"/>
        <c:crosses val="max"/>
        <c:crossBetween val="between"/>
      </c:valAx>
      <c:catAx>
        <c:axId val="523620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362539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Лист1!$G$71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Лист1!$F$72:$F$79</c:f>
              <c:strCache>
                <c:ptCount val="8"/>
                <c:pt idx="0">
                  <c:v>Сельскохозяйственное сырье, живые животные</c:v>
                </c:pt>
                <c:pt idx="1">
                  <c:v>Пищевые продукты, напитки и табачные изделия</c:v>
                </c:pt>
                <c:pt idx="2">
                  <c:v>Непродовольственные потребительские товары</c:v>
                </c:pt>
                <c:pt idx="3">
                  <c:v>Автотранспортные средства и мотоциклы, 
их детали, узлы 
и принадлежности</c:v>
                </c:pt>
                <c:pt idx="4">
                  <c:v>Специализированная оптовая торговля прочая</c:v>
                </c:pt>
                <c:pt idx="5">
                  <c:v>Информационное 
и коммуникационное оборудование</c:v>
                </c:pt>
                <c:pt idx="6">
                  <c:v>Прочие машины, оборудование 
и инструменты</c:v>
                </c:pt>
                <c:pt idx="7">
                  <c:v>Прочие товары, 
не включенные 
в вышеприведенные группировки </c:v>
                </c:pt>
              </c:strCache>
            </c:strRef>
          </c:cat>
          <c:val>
            <c:numRef>
              <c:f>Лист1!$G$72:$G$79</c:f>
              <c:numCache>
                <c:formatCode>General</c:formatCode>
                <c:ptCount val="8"/>
                <c:pt idx="0" formatCode="0.0">
                  <c:v>3</c:v>
                </c:pt>
                <c:pt idx="1">
                  <c:v>19.5</c:v>
                </c:pt>
                <c:pt idx="2">
                  <c:v>13.5</c:v>
                </c:pt>
                <c:pt idx="3">
                  <c:v>0.2</c:v>
                </c:pt>
                <c:pt idx="4">
                  <c:v>50.7</c:v>
                </c:pt>
                <c:pt idx="5">
                  <c:v>2.2000000000000002</c:v>
                </c:pt>
                <c:pt idx="6">
                  <c:v>4.8</c:v>
                </c:pt>
                <c:pt idx="7">
                  <c:v>6.1</c:v>
                </c:pt>
              </c:numCache>
            </c:numRef>
          </c:val>
        </c:ser>
        <c:ser>
          <c:idx val="1"/>
          <c:order val="1"/>
          <c:tx>
            <c:strRef>
              <c:f>Лист1!$H$71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Лист1!$F$72:$F$79</c:f>
              <c:strCache>
                <c:ptCount val="8"/>
                <c:pt idx="0">
                  <c:v>Сельскохозяйственное сырье, живые животные</c:v>
                </c:pt>
                <c:pt idx="1">
                  <c:v>Пищевые продукты, напитки и табачные изделия</c:v>
                </c:pt>
                <c:pt idx="2">
                  <c:v>Непродовольственные потребительские товары</c:v>
                </c:pt>
                <c:pt idx="3">
                  <c:v>Автотранспортные средства и мотоциклы, 
их детали, узлы 
и принадлежности</c:v>
                </c:pt>
                <c:pt idx="4">
                  <c:v>Специализированная оптовая торговля прочая</c:v>
                </c:pt>
                <c:pt idx="5">
                  <c:v>Информационное 
и коммуникационное оборудование</c:v>
                </c:pt>
                <c:pt idx="6">
                  <c:v>Прочие машины, оборудование 
и инструменты</c:v>
                </c:pt>
                <c:pt idx="7">
                  <c:v>Прочие товары, 
не включенные 
в вышеприведенные группировки </c:v>
                </c:pt>
              </c:strCache>
            </c:strRef>
          </c:cat>
          <c:val>
            <c:numRef>
              <c:f>Лист1!$H$72:$H$79</c:f>
              <c:numCache>
                <c:formatCode>General</c:formatCode>
                <c:ptCount val="8"/>
                <c:pt idx="0">
                  <c:v>2.6</c:v>
                </c:pt>
                <c:pt idx="1">
                  <c:v>19.7</c:v>
                </c:pt>
                <c:pt idx="2">
                  <c:v>14.4</c:v>
                </c:pt>
                <c:pt idx="3">
                  <c:v>0.2</c:v>
                </c:pt>
                <c:pt idx="4" formatCode="0.0">
                  <c:v>49.4</c:v>
                </c:pt>
                <c:pt idx="5" formatCode="0.0">
                  <c:v>3.1</c:v>
                </c:pt>
                <c:pt idx="6">
                  <c:v>5.4</c:v>
                </c:pt>
                <c:pt idx="7">
                  <c:v>5.2</c:v>
                </c:pt>
              </c:numCache>
            </c:numRef>
          </c:val>
        </c:ser>
        <c:ser>
          <c:idx val="2"/>
          <c:order val="2"/>
          <c:tx>
            <c:strRef>
              <c:f>Лист1!$I$71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Лист1!$F$72:$F$79</c:f>
              <c:strCache>
                <c:ptCount val="8"/>
                <c:pt idx="0">
                  <c:v>Сельскохозяйственное сырье, живые животные</c:v>
                </c:pt>
                <c:pt idx="1">
                  <c:v>Пищевые продукты, напитки и табачные изделия</c:v>
                </c:pt>
                <c:pt idx="2">
                  <c:v>Непродовольственные потребительские товары</c:v>
                </c:pt>
                <c:pt idx="3">
                  <c:v>Автотранспортные средства и мотоциклы, 
их детали, узлы 
и принадлежности</c:v>
                </c:pt>
                <c:pt idx="4">
                  <c:v>Специализированная оптовая торговля прочая</c:v>
                </c:pt>
                <c:pt idx="5">
                  <c:v>Информационное 
и коммуникационное оборудование</c:v>
                </c:pt>
                <c:pt idx="6">
                  <c:v>Прочие машины, оборудование 
и инструменты</c:v>
                </c:pt>
                <c:pt idx="7">
                  <c:v>Прочие товары, 
не включенные 
в вышеприведенные группировки </c:v>
                </c:pt>
              </c:strCache>
            </c:strRef>
          </c:cat>
          <c:val>
            <c:numRef>
              <c:f>Лист1!$I$72:$I$79</c:f>
              <c:numCache>
                <c:formatCode>#\ ##0.0</c:formatCode>
                <c:ptCount val="8"/>
                <c:pt idx="0">
                  <c:v>3.5</c:v>
                </c:pt>
                <c:pt idx="1">
                  <c:v>21.2</c:v>
                </c:pt>
                <c:pt idx="2" formatCode="General">
                  <c:v>17.100000000000001</c:v>
                </c:pt>
                <c:pt idx="3" formatCode="General">
                  <c:v>0.2</c:v>
                </c:pt>
                <c:pt idx="4" formatCode="0.0">
                  <c:v>41.9</c:v>
                </c:pt>
                <c:pt idx="5" formatCode="General">
                  <c:v>4.3</c:v>
                </c:pt>
                <c:pt idx="6" formatCode="General">
                  <c:v>6.7</c:v>
                </c:pt>
                <c:pt idx="7" formatCode="General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18738880"/>
        <c:axId val="718743232"/>
        <c:axId val="0"/>
      </c:bar3DChart>
      <c:catAx>
        <c:axId val="718738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43232"/>
        <c:crosses val="autoZero"/>
        <c:auto val="1"/>
        <c:lblAlgn val="ctr"/>
        <c:lblOffset val="100"/>
        <c:noMultiLvlLbl val="0"/>
      </c:catAx>
      <c:valAx>
        <c:axId val="718743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3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Лист1!$F$106</c:f>
              <c:strCache>
                <c:ptCount val="1"/>
                <c:pt idx="0">
                  <c:v>Уголь каменный и бурый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Лист1!$G$105:$J$105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Лист1!$G$106:$J$106</c:f>
              <c:numCache>
                <c:formatCode>#\ ##0.0</c:formatCode>
                <c:ptCount val="4"/>
                <c:pt idx="0">
                  <c:v>15749.5</c:v>
                </c:pt>
                <c:pt idx="1">
                  <c:v>30045.1</c:v>
                </c:pt>
                <c:pt idx="2">
                  <c:v>35677.5</c:v>
                </c:pt>
                <c:pt idx="3">
                  <c:v>26543.3</c:v>
                </c:pt>
              </c:numCache>
            </c:numRef>
          </c:val>
        </c:ser>
        <c:ser>
          <c:idx val="1"/>
          <c:order val="1"/>
          <c:tx>
            <c:strRef>
              <c:f>Лист1!$F$107</c:f>
              <c:strCache>
                <c:ptCount val="1"/>
                <c:pt idx="0">
                  <c:v>Бензин автомобильный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Лист1!$G$105:$J$105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Лист1!$G$107:$J$107</c:f>
              <c:numCache>
                <c:formatCode>#\ ##0.0</c:formatCode>
                <c:ptCount val="4"/>
                <c:pt idx="0">
                  <c:v>1236.8</c:v>
                </c:pt>
                <c:pt idx="1">
                  <c:v>948.6</c:v>
                </c:pt>
                <c:pt idx="2">
                  <c:v>883.4</c:v>
                </c:pt>
                <c:pt idx="3">
                  <c:v>854.4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8745952"/>
        <c:axId val="718747040"/>
      </c:barChart>
      <c:lineChart>
        <c:grouping val="standard"/>
        <c:varyColors val="0"/>
        <c:ser>
          <c:idx val="2"/>
          <c:order val="2"/>
          <c:tx>
            <c:strRef>
              <c:f>Лист1!$F$108</c:f>
              <c:strCache>
                <c:ptCount val="1"/>
                <c:pt idx="0">
                  <c:v>Топливо дизельное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Лист1!$G$105:$J$105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Лист1!$G$108:$J$108</c:f>
              <c:numCache>
                <c:formatCode>#\ ##0.0</c:formatCode>
                <c:ptCount val="4"/>
                <c:pt idx="0">
                  <c:v>1707.2</c:v>
                </c:pt>
                <c:pt idx="1">
                  <c:v>1656.9</c:v>
                </c:pt>
                <c:pt idx="2">
                  <c:v>1726.6</c:v>
                </c:pt>
                <c:pt idx="3">
                  <c:v>1601.6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8747584"/>
        <c:axId val="718745408"/>
      </c:lineChart>
      <c:catAx>
        <c:axId val="71874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8747040"/>
        <c:crosses val="autoZero"/>
        <c:auto val="1"/>
        <c:lblAlgn val="ctr"/>
        <c:lblOffset val="100"/>
        <c:noMultiLvlLbl val="0"/>
      </c:catAx>
      <c:valAx>
        <c:axId val="71874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45952"/>
        <c:crosses val="autoZero"/>
        <c:crossBetween val="between"/>
      </c:valAx>
      <c:valAx>
        <c:axId val="718745408"/>
        <c:scaling>
          <c:orientation val="minMax"/>
        </c:scaling>
        <c:delete val="0"/>
        <c:axPos val="r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47584"/>
        <c:crosses val="max"/>
        <c:crossBetween val="between"/>
      </c:valAx>
      <c:catAx>
        <c:axId val="718747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874540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Лист1!$G$129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Лист1!$F$130:$F$134</c:f>
              <c:strCache>
                <c:ptCount val="5"/>
                <c:pt idx="0">
                  <c:v>Уголь каменный</c:v>
                </c:pt>
                <c:pt idx="1">
                  <c:v>Нефть сырая, включая газовый конденсат природный</c:v>
                </c:pt>
                <c:pt idx="2">
                  <c:v>Бензин автомобильный</c:v>
                </c:pt>
                <c:pt idx="3">
                  <c:v>Топливо дизельное, 
не содержащее биодизель</c:v>
                </c:pt>
                <c:pt idx="4">
                  <c:v>Газ природный</c:v>
                </c:pt>
              </c:strCache>
            </c:strRef>
          </c:cat>
          <c:val>
            <c:numRef>
              <c:f>Лист1!$G$130:$G$134</c:f>
              <c:numCache>
                <c:formatCode>General</c:formatCode>
                <c:ptCount val="5"/>
                <c:pt idx="0">
                  <c:v>36.5</c:v>
                </c:pt>
                <c:pt idx="1">
                  <c:v>48.9</c:v>
                </c:pt>
                <c:pt idx="2">
                  <c:v>8.1999999999999993</c:v>
                </c:pt>
                <c:pt idx="3">
                  <c:v>59.5</c:v>
                </c:pt>
                <c:pt idx="4">
                  <c:v>29.5</c:v>
                </c:pt>
              </c:numCache>
            </c:numRef>
          </c:val>
        </c:ser>
        <c:ser>
          <c:idx val="1"/>
          <c:order val="1"/>
          <c:tx>
            <c:strRef>
              <c:f>Лист1!$H$129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Лист1!$F$130:$F$134</c:f>
              <c:strCache>
                <c:ptCount val="5"/>
                <c:pt idx="0">
                  <c:v>Уголь каменный</c:v>
                </c:pt>
                <c:pt idx="1">
                  <c:v>Нефть сырая, включая газовый конденсат природный</c:v>
                </c:pt>
                <c:pt idx="2">
                  <c:v>Бензин автомобильный</c:v>
                </c:pt>
                <c:pt idx="3">
                  <c:v>Топливо дизельное, 
не содержащее биодизель</c:v>
                </c:pt>
                <c:pt idx="4">
                  <c:v>Газ природный</c:v>
                </c:pt>
              </c:strCache>
            </c:strRef>
          </c:cat>
          <c:val>
            <c:numRef>
              <c:f>Лист1!$H$130:$H$134</c:f>
              <c:numCache>
                <c:formatCode>General</c:formatCode>
                <c:ptCount val="5"/>
                <c:pt idx="0">
                  <c:v>55.6</c:v>
                </c:pt>
                <c:pt idx="1">
                  <c:v>46.9</c:v>
                </c:pt>
                <c:pt idx="2">
                  <c:v>10.8</c:v>
                </c:pt>
                <c:pt idx="3" formatCode="0.0">
                  <c:v>71</c:v>
                </c:pt>
                <c:pt idx="4">
                  <c:v>34.9</c:v>
                </c:pt>
              </c:numCache>
            </c:numRef>
          </c:val>
        </c:ser>
        <c:ser>
          <c:idx val="2"/>
          <c:order val="2"/>
          <c:tx>
            <c:strRef>
              <c:f>Лист1!$I$129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Лист1!$F$130:$F$134</c:f>
              <c:strCache>
                <c:ptCount val="5"/>
                <c:pt idx="0">
                  <c:v>Уголь каменный</c:v>
                </c:pt>
                <c:pt idx="1">
                  <c:v>Нефть сырая, включая газовый конденсат природный</c:v>
                </c:pt>
                <c:pt idx="2">
                  <c:v>Бензин автомобильный</c:v>
                </c:pt>
                <c:pt idx="3">
                  <c:v>Топливо дизельное, 
не содержащее биодизель</c:v>
                </c:pt>
                <c:pt idx="4">
                  <c:v>Газ природный</c:v>
                </c:pt>
              </c:strCache>
            </c:strRef>
          </c:cat>
          <c:val>
            <c:numRef>
              <c:f>Лист1!$I$130:$I$134</c:f>
              <c:numCache>
                <c:formatCode>0.0</c:formatCode>
                <c:ptCount val="5"/>
                <c:pt idx="0">
                  <c:v>57.4</c:v>
                </c:pt>
                <c:pt idx="1">
                  <c:v>48</c:v>
                </c:pt>
                <c:pt idx="2">
                  <c:v>13</c:v>
                </c:pt>
                <c:pt idx="3">
                  <c:v>65.8</c:v>
                </c:pt>
                <c:pt idx="4">
                  <c:v>34.299999999999997</c:v>
                </c:pt>
              </c:numCache>
            </c:numRef>
          </c:val>
        </c:ser>
        <c:ser>
          <c:idx val="3"/>
          <c:order val="3"/>
          <c:tx>
            <c:strRef>
              <c:f>Лист1!$J$129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Лист1!$F$130:$F$134</c:f>
              <c:strCache>
                <c:ptCount val="5"/>
                <c:pt idx="0">
                  <c:v>Уголь каменный</c:v>
                </c:pt>
                <c:pt idx="1">
                  <c:v>Нефть сырая, включая газовый конденсат природный</c:v>
                </c:pt>
                <c:pt idx="2">
                  <c:v>Бензин автомобильный</c:v>
                </c:pt>
                <c:pt idx="3">
                  <c:v>Топливо дизельное, 
не содержащее биодизель</c:v>
                </c:pt>
                <c:pt idx="4">
                  <c:v>Газ природный</c:v>
                </c:pt>
              </c:strCache>
            </c:strRef>
          </c:cat>
          <c:val>
            <c:numRef>
              <c:f>Лист1!$J$130:$J$134</c:f>
              <c:numCache>
                <c:formatCode>0.0</c:formatCode>
                <c:ptCount val="5"/>
                <c:pt idx="0">
                  <c:v>61.1</c:v>
                </c:pt>
                <c:pt idx="1">
                  <c:v>46.6</c:v>
                </c:pt>
                <c:pt idx="2">
                  <c:v>15.2</c:v>
                </c:pt>
                <c:pt idx="3">
                  <c:v>68.400000000000006</c:v>
                </c:pt>
                <c:pt idx="4">
                  <c:v>33.799999999999997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5779056"/>
        <c:axId val="555788304"/>
        <c:axId val="0"/>
      </c:bar3DChart>
      <c:catAx>
        <c:axId val="55577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88304"/>
        <c:crosses val="autoZero"/>
        <c:auto val="1"/>
        <c:lblAlgn val="ctr"/>
        <c:lblOffset val="100"/>
        <c:noMultiLvlLbl val="0"/>
      </c:catAx>
      <c:valAx>
        <c:axId val="55578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7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Лист1!$F$174</c:f>
              <c:strCache>
                <c:ptCount val="1"/>
                <c:pt idx="0">
                  <c:v>Число бирж (на конец года)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Лист1!$G$173:$J$173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Лист1!$G$174:$J$174</c:f>
              <c:numCache>
                <c:formatCode>General</c:formatCode>
                <c:ptCount val="4"/>
                <c:pt idx="0">
                  <c:v>23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5781776"/>
        <c:axId val="555791024"/>
        <c:axId val="0"/>
      </c:bar3DChart>
      <c:catAx>
        <c:axId val="55578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91024"/>
        <c:crosses val="autoZero"/>
        <c:auto val="1"/>
        <c:lblAlgn val="ctr"/>
        <c:lblOffset val="100"/>
        <c:noMultiLvlLbl val="0"/>
      </c:catAx>
      <c:valAx>
        <c:axId val="55579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8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Лист1!$F$194</c:f>
              <c:strCache>
                <c:ptCount val="1"/>
                <c:pt idx="0">
                  <c:v>Число проведенных торгов, тыс.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lt1"/>
              </a:solidFill>
              <a:ln w="15875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Лист1!$G$193:$J$193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Лист1!$G$194:$J$194</c:f>
              <c:numCache>
                <c:formatCode>#\ ##0.0</c:formatCode>
                <c:ptCount val="4"/>
                <c:pt idx="0">
                  <c:v>3.4</c:v>
                </c:pt>
                <c:pt idx="1">
                  <c:v>3.2</c:v>
                </c:pt>
                <c:pt idx="2">
                  <c:v>1.1000000000000001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5782320"/>
        <c:axId val="555785040"/>
        <c:axId val="0"/>
      </c:bar3DChart>
      <c:catAx>
        <c:axId val="55578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85040"/>
        <c:crosses val="autoZero"/>
        <c:auto val="1"/>
        <c:lblAlgn val="ctr"/>
        <c:lblOffset val="100"/>
        <c:noMultiLvlLbl val="0"/>
      </c:catAx>
      <c:valAx>
        <c:axId val="55578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578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area3DChart>
        <c:grouping val="stacked"/>
        <c:varyColors val="0"/>
        <c:ser>
          <c:idx val="0"/>
          <c:order val="0"/>
          <c:tx>
            <c:strRef>
              <c:f>Лист1!$F$210</c:f>
              <c:strCache>
                <c:ptCount val="1"/>
                <c:pt idx="0">
                  <c:v>Число заключенных сделок с реальным товаром, тыс.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schemeClr val="lt1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Лист1!$G$209:$J$209</c:f>
              <c:numCache>
                <c:formatCode>General</c:formatCode>
                <c:ptCount val="4"/>
                <c:pt idx="0">
                  <c:v>2010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Лист1!$G$210:$J$210</c:f>
              <c:numCache>
                <c:formatCode>#\ ##0.0</c:formatCode>
                <c:ptCount val="4"/>
                <c:pt idx="0">
                  <c:v>73</c:v>
                </c:pt>
                <c:pt idx="1">
                  <c:v>180.5</c:v>
                </c:pt>
                <c:pt idx="2">
                  <c:v>204.8</c:v>
                </c:pt>
                <c:pt idx="3">
                  <c:v>254.8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18733440"/>
        <c:axId val="718733984"/>
        <c:axId val="0"/>
      </c:area3DChart>
      <c:catAx>
        <c:axId val="71873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33984"/>
        <c:crosses val="autoZero"/>
        <c:auto val="1"/>
        <c:lblAlgn val="ctr"/>
        <c:lblOffset val="100"/>
        <c:noMultiLvlLbl val="0"/>
      </c:catAx>
      <c:valAx>
        <c:axId val="71873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18733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24.02.2022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24.02.2022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75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985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490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04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93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51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1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875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496221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9974762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=""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418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=""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=""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9108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=""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=""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5329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=""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3272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=""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=""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=""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=""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35021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=""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=""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=""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=""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=""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=""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=""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=""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=""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=""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=""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=""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=""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=""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=""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=""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=""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=""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9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0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6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30081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=""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=""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=""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=""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=""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=""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=""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4427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763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3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4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311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8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9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39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2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3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3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1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4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87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1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4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283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6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4" r:id="rId15"/>
    <p:sldLayoutId id="2147483956" r:id="rId16"/>
    <p:sldLayoutId id="2147483651" r:id="rId17"/>
    <p:sldLayoutId id="2147483661" r:id="rId18"/>
    <p:sldLayoutId id="2147483652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3" r:id="rId25"/>
    <p:sldLayoutId id="2147483674" r:id="rId26"/>
    <p:sldLayoutId id="2147483664" r:id="rId27"/>
    <p:sldLayoutId id="2147483672" r:id="rId28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791" y="5074919"/>
            <a:ext cx="11648661" cy="1537916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 бизнеса оптовой торговли в России с 2010-2020гг.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1</a:t>
            </a:fld>
            <a:endParaRPr lang="ru-RU" noProof="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 b="1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858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36" y="579179"/>
            <a:ext cx="10951116" cy="766349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заключенных сделок с реальным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товаром на биржах России с 2010-2020гг.,тыс.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10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="" xmlns:a16="http://schemas.microsoft.com/office/drawing/2014/main" id="{FB7555B8-E8C8-45F7-8C0C-3EF9462C0CAB}"/>
              </a:ext>
            </a:extLst>
          </p:cNvPr>
          <p:cNvSpPr txBox="1">
            <a:spLocks/>
          </p:cNvSpPr>
          <p:nvPr/>
        </p:nvSpPr>
        <p:spPr>
          <a:xfrm>
            <a:off x="8844864" y="4630200"/>
            <a:ext cx="3737216" cy="583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46"/>
          <a:stretch>
            <a:fillRect/>
          </a:stretch>
        </p:blipFill>
        <p:spPr/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482007"/>
              </p:ext>
            </p:extLst>
          </p:nvPr>
        </p:nvGraphicFramePr>
        <p:xfrm>
          <a:off x="0" y="1842052"/>
          <a:ext cx="6042991" cy="4479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1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C51E684-AD7C-41BC-A3B7-40121914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614" y="719732"/>
            <a:ext cx="6741359" cy="15463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брокерских контор, фирм, независимых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брокеров в России с 2010-2020гг.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877902-2C7D-4074-A0CC-9981518F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11</a:t>
            </a:fld>
            <a:endParaRPr lang="ru-RU" noProof="0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406498"/>
              </p:ext>
            </p:extLst>
          </p:nvPr>
        </p:nvGraphicFramePr>
        <p:xfrm>
          <a:off x="967409" y="2001077"/>
          <a:ext cx="11065565" cy="4458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Рисунок 1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r="27134"/>
          <a:stretch>
            <a:fillRect/>
          </a:stretch>
        </p:blipFill>
        <p:spPr/>
      </p:pic>
      <p:sp>
        <p:nvSpPr>
          <p:cNvPr id="15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0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785" y="15431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Биржевой оборот по сделкам с реальными товарами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с 2010-2020гг., млн.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</a:t>
            </a:r>
            <a:r>
              <a:rPr lang="ru-RU" sz="1400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12</a:t>
            </a:fld>
            <a:endParaRPr lang="ru-RU" noProof="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906178"/>
              </p:ext>
            </p:extLst>
          </p:nvPr>
        </p:nvGraphicFramePr>
        <p:xfrm>
          <a:off x="361785" y="2068665"/>
          <a:ext cx="11529390" cy="346392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35756"/>
                <a:gridCol w="1457739"/>
                <a:gridCol w="1298713"/>
                <a:gridCol w="1391478"/>
                <a:gridCol w="1245704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Биржевой оборот по сделкам с реальными товарами (в фактически действовавших ценах) – всего, млн руб.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257 110,3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977 376,9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997 087,9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1 079 007,5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171450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50 012,2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51 209,5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24 077,7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топливо минеральное, нефть и продукты перегонки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145 258,8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925 043,9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939 110,5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1 047 017,2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строительные материалы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черные и цветные металлы, изделия из них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640,1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химической промышленности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7 337,0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2 432,3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прочая продукция (товары)</a:t>
                      </a: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99 213,5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4 751,6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444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 r="27026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79165" y="908050"/>
            <a:ext cx="6493565" cy="7826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хлебных злаков на бирже в России с 2010-2020гг., тыс. 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13</a:t>
            </a:fld>
            <a:endParaRPr lang="ru-RU" noProof="0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613155"/>
              </p:ext>
            </p:extLst>
          </p:nvPr>
        </p:nvGraphicFramePr>
        <p:xfrm>
          <a:off x="808384" y="1908312"/>
          <a:ext cx="11016552" cy="477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841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67" y="787392"/>
            <a:ext cx="10805342" cy="766349"/>
          </a:xfrm>
        </p:spPr>
        <p:txBody>
          <a:bodyPr rtlCol="0">
            <a:noAutofit/>
          </a:bodyPr>
          <a:lstStyle/>
          <a:p>
            <a:pPr algn="ctr" rtl="0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рыбы и морепродуктов на бирже в России с 2010-2020гг., т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14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="" xmlns:a16="http://schemas.microsoft.com/office/drawing/2014/main" id="{FB7555B8-E8C8-45F7-8C0C-3EF9462C0CAB}"/>
              </a:ext>
            </a:extLst>
          </p:cNvPr>
          <p:cNvSpPr txBox="1">
            <a:spLocks/>
          </p:cNvSpPr>
          <p:nvPr/>
        </p:nvSpPr>
        <p:spPr>
          <a:xfrm>
            <a:off x="8935750" y="4630200"/>
            <a:ext cx="3737216" cy="583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" b="5867"/>
          <a:stretch>
            <a:fillRect/>
          </a:stretch>
        </p:blipFill>
        <p:spPr/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769782"/>
              </p:ext>
            </p:extLst>
          </p:nvPr>
        </p:nvGraphicFramePr>
        <p:xfrm>
          <a:off x="145773" y="1842051"/>
          <a:ext cx="8494644" cy="4346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4D24B6-BECF-4BE6-9971-53768392C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22" y="1"/>
            <a:ext cx="10515600" cy="132556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угля каменного на бирже в России с 2010-2020гг.,тыс. 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387808"/>
              </p:ext>
            </p:extLst>
          </p:nvPr>
        </p:nvGraphicFramePr>
        <p:xfrm>
          <a:off x="172278" y="1895061"/>
          <a:ext cx="6042992" cy="4147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11121"/>
          <a:stretch>
            <a:fillRect/>
          </a:stretch>
        </p:blipFill>
        <p:spPr/>
      </p:pic>
      <p:sp>
        <p:nvSpPr>
          <p:cNvPr id="9" name="Нижний колонтитул 1"/>
          <p:cNvSpPr txBox="1">
            <a:spLocks/>
          </p:cNvSpPr>
          <p:nvPr/>
        </p:nvSpPr>
        <p:spPr>
          <a:xfrm>
            <a:off x="3712689" y="6492875"/>
            <a:ext cx="4822804" cy="365125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63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36975" y="762275"/>
            <a:ext cx="6082748" cy="15469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нефти сырой и нефтепродуктов на бирже в России с 2010-2020гг., тыс. 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16</a:t>
            </a:fld>
            <a:endParaRPr lang="ru-RU" noProof="0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830632"/>
              </p:ext>
            </p:extLst>
          </p:nvPr>
        </p:nvGraphicFramePr>
        <p:xfrm>
          <a:off x="1020417" y="2173357"/>
          <a:ext cx="10999306" cy="4134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Рисунок 10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24183"/>
          <a:stretch>
            <a:fillRect/>
          </a:stretch>
        </p:blipFill>
        <p:spPr/>
      </p:pic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83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4" r="37664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73148" y="300618"/>
            <a:ext cx="6626086" cy="146740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автомобильного бензина на бирже в России с 2010-2020гг., тыс. т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17</a:t>
            </a:fld>
            <a:endParaRPr lang="ru-RU" noProof="0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416322"/>
              </p:ext>
            </p:extLst>
          </p:nvPr>
        </p:nvGraphicFramePr>
        <p:xfrm>
          <a:off x="1232452" y="1768020"/>
          <a:ext cx="10866782" cy="4394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"/>
          <p:cNvSpPr txBox="1">
            <a:spLocks/>
          </p:cNvSpPr>
          <p:nvPr/>
        </p:nvSpPr>
        <p:spPr>
          <a:xfrm>
            <a:off x="3712689" y="649287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6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8" r="2747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84470" y="244110"/>
            <a:ext cx="6061756" cy="148065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дизельного топлива на бирже в России с 2010-2020гг., тыс. т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18</a:t>
            </a:fld>
            <a:endParaRPr lang="ru-RU" noProof="0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006966"/>
              </p:ext>
            </p:extLst>
          </p:nvPr>
        </p:nvGraphicFramePr>
        <p:xfrm>
          <a:off x="2173357" y="1908313"/>
          <a:ext cx="9872869" cy="455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50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6170" y="0"/>
            <a:ext cx="6453010" cy="179539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мазута и цемента на бирже в России с 2010-2020гг., тыс. 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19</a:t>
            </a:fld>
            <a:endParaRPr lang="ru-RU" noProof="0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408788"/>
              </p:ext>
            </p:extLst>
          </p:nvPr>
        </p:nvGraphicFramePr>
        <p:xfrm>
          <a:off x="3154018" y="2057399"/>
          <a:ext cx="8935162" cy="427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Рисунок 1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r="23994"/>
          <a:stretch>
            <a:fillRect/>
          </a:stretch>
        </p:blipFill>
        <p:spPr/>
      </p:pic>
      <p:sp>
        <p:nvSpPr>
          <p:cNvPr id="14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9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32E77D8-ECEB-4D57-B734-A112EE20205F}"/>
              </a:ext>
            </a:extLst>
          </p:cNvPr>
          <p:cNvSpPr/>
          <p:nvPr/>
        </p:nvSpPr>
        <p:spPr>
          <a:xfrm>
            <a:off x="786258" y="2975020"/>
            <a:ext cx="3927410" cy="347729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1" y="78992"/>
            <a:ext cx="9303026" cy="1232973"/>
          </a:xfrm>
        </p:spPr>
        <p:txBody>
          <a:bodyPr rtlCol="0"/>
          <a:lstStyle/>
          <a:p>
            <a:pPr rtl="0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оптовой торговли России с 2010-2020гг., млрд. руб.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r="7723"/>
          <a:stretch>
            <a:fillRect/>
          </a:stretch>
        </p:blipFill>
        <p:spPr/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39730"/>
              </p:ext>
            </p:extLst>
          </p:nvPr>
        </p:nvGraphicFramePr>
        <p:xfrm>
          <a:off x="265044" y="1390957"/>
          <a:ext cx="6930886" cy="4890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Нижний колонтитул 1"/>
          <p:cNvSpPr txBox="1">
            <a:spLocks/>
          </p:cNvSpPr>
          <p:nvPr/>
        </p:nvSpPr>
        <p:spPr>
          <a:xfrm>
            <a:off x="3712689" y="6492875"/>
            <a:ext cx="4822804" cy="365125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" b="5964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3340" y="701037"/>
            <a:ext cx="11476382" cy="78263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лесоматериалов на бирже в России с 2010-2020гг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тыс. м3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20</a:t>
            </a:fld>
            <a:endParaRPr lang="ru-RU" noProof="0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420692"/>
              </p:ext>
            </p:extLst>
          </p:nvPr>
        </p:nvGraphicFramePr>
        <p:xfrm>
          <a:off x="437322" y="1643270"/>
          <a:ext cx="7580243" cy="451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Нижний колонтитул 1"/>
          <p:cNvSpPr txBox="1">
            <a:spLocks/>
          </p:cNvSpPr>
          <p:nvPr/>
        </p:nvSpPr>
        <p:spPr>
          <a:xfrm>
            <a:off x="3712689" y="649287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18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5" b="17645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2649" y="701037"/>
            <a:ext cx="11767930" cy="7826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химических и минеральных удобрений на бирже в России с 2010-2020гг.,тыс. 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21</a:t>
            </a:fld>
            <a:endParaRPr lang="ru-RU" noProof="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598491"/>
              </p:ext>
            </p:extLst>
          </p:nvPr>
        </p:nvGraphicFramePr>
        <p:xfrm>
          <a:off x="0" y="1630017"/>
          <a:ext cx="7050157" cy="4532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ижний колонтитул 1"/>
          <p:cNvSpPr txBox="1">
            <a:spLocks/>
          </p:cNvSpPr>
          <p:nvPr/>
        </p:nvSpPr>
        <p:spPr>
          <a:xfrm>
            <a:off x="3712689" y="649287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80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412" y="690141"/>
            <a:ext cx="7582231" cy="655621"/>
          </a:xfrm>
        </p:spPr>
        <p:txBody>
          <a:bodyPr rtlCol="0">
            <a:noAutofit/>
          </a:bodyPr>
          <a:lstStyle/>
          <a:p>
            <a:pPr rtl="0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22</a:t>
            </a:fld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30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r="27040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9" y="135995"/>
            <a:ext cx="6573079" cy="1648404"/>
          </a:xfrm>
        </p:spPr>
        <p:txBody>
          <a:bodyPr rtlCol="0">
            <a:noAutofit/>
          </a:bodyPr>
          <a:lstStyle/>
          <a:p>
            <a:pPr algn="ctr" rtl="0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малых предприятий оптовой торговли в России с 2010-2020гг.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3</a:t>
            </a:fld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086746"/>
              </p:ext>
            </p:extLst>
          </p:nvPr>
        </p:nvGraphicFramePr>
        <p:xfrm>
          <a:off x="1020417" y="1908313"/>
          <a:ext cx="11105322" cy="455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C51E684-AD7C-41BC-A3B7-40121914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852" y="908049"/>
            <a:ext cx="6877877" cy="134813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оптовой торговли в России с 2010-2020гг.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877902-2C7D-4074-A0CC-9981518F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4</a:t>
            </a:fld>
            <a:endParaRPr lang="ru-RU" noProof="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r="32788"/>
          <a:stretch>
            <a:fillRect/>
          </a:stretch>
        </p:blipFill>
        <p:spPr/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545825"/>
              </p:ext>
            </p:extLst>
          </p:nvPr>
        </p:nvGraphicFramePr>
        <p:xfrm>
          <a:off x="1126435" y="2256183"/>
          <a:ext cx="10946293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92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8782" y="99631"/>
            <a:ext cx="11807687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Товарная структура оптовой торговли России с 2018-2020гг.</a:t>
            </a:r>
            <a:b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% от фактически действовавших ценах)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5</a:t>
            </a:fld>
            <a:endParaRPr lang="ru-RU" noProof="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551678"/>
              </p:ext>
            </p:extLst>
          </p:nvPr>
        </p:nvGraphicFramePr>
        <p:xfrm>
          <a:off x="0" y="1550388"/>
          <a:ext cx="12006470" cy="5115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107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C51E684-AD7C-41BC-A3B7-40121914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192" y="829679"/>
            <a:ext cx="6453808" cy="13569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важнейших видов топлива у организаций –производителей и организаций </a:t>
            </a:r>
            <a:r>
              <a:rPr lang="ru-RU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оптовой торговли России с 2010-2020гг., тыс. тонн</a:t>
            </a:r>
            <a:endParaRPr lang="ru-RU" sz="3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877902-2C7D-4074-A0CC-9981518F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t>6</a:t>
            </a:fld>
            <a:endParaRPr lang="ru-RU" noProof="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0" r="26580"/>
          <a:stretch>
            <a:fillRect/>
          </a:stretch>
        </p:blipFill>
        <p:spPr/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229587"/>
              </p:ext>
            </p:extLst>
          </p:nvPr>
        </p:nvGraphicFramePr>
        <p:xfrm>
          <a:off x="1683026" y="2309191"/>
          <a:ext cx="10164417" cy="415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2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65" y="286603"/>
            <a:ext cx="11277600" cy="121089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российского экспорта важнейших видов топлива  с 2010-2020гг.,%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7</a:t>
            </a:fld>
            <a:endParaRPr lang="ru-RU" noProof="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276410"/>
              </p:ext>
            </p:extLst>
          </p:nvPr>
        </p:nvGraphicFramePr>
        <p:xfrm>
          <a:off x="172277" y="1737360"/>
          <a:ext cx="11926958" cy="4597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6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67" y="621068"/>
            <a:ext cx="10606559" cy="766349"/>
          </a:xfrm>
        </p:spPr>
        <p:txBody>
          <a:bodyPr rtlCol="0">
            <a:no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бирж в России с 2010-2020гг.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="" xmlns:a16="http://schemas.microsoft.com/office/drawing/2014/main" id="{FB7555B8-E8C8-45F7-8C0C-3EF9462C0CAB}"/>
              </a:ext>
            </a:extLst>
          </p:cNvPr>
          <p:cNvSpPr txBox="1">
            <a:spLocks/>
          </p:cNvSpPr>
          <p:nvPr/>
        </p:nvSpPr>
        <p:spPr>
          <a:xfrm>
            <a:off x="8657984" y="4630200"/>
            <a:ext cx="3737216" cy="583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7" b="9637"/>
          <a:stretch>
            <a:fillRect/>
          </a:stretch>
        </p:blipFill>
        <p:spPr/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682870"/>
              </p:ext>
            </p:extLst>
          </p:nvPr>
        </p:nvGraphicFramePr>
        <p:xfrm>
          <a:off x="0" y="2250024"/>
          <a:ext cx="6440557" cy="399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41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b="9839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457535"/>
            <a:ext cx="10376453" cy="1172482"/>
          </a:xfrm>
        </p:spPr>
        <p:txBody>
          <a:bodyPr rtlCol="0"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проведенных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 на биржах в России с 2010-2020гг,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="" xmlns:a16="http://schemas.microsoft.com/office/drawing/2014/main" id="{FB7555B8-E8C8-45F7-8C0C-3EF9462C0CAB}"/>
              </a:ext>
            </a:extLst>
          </p:cNvPr>
          <p:cNvSpPr txBox="1">
            <a:spLocks/>
          </p:cNvSpPr>
          <p:nvPr/>
        </p:nvSpPr>
        <p:spPr>
          <a:xfrm>
            <a:off x="8746884" y="4630200"/>
            <a:ext cx="3678814" cy="583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ru-RU" sz="3000" b="0" i="1" dirty="0">
              <a:solidFill>
                <a:schemeClr val="bg1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761340"/>
              </p:ext>
            </p:extLst>
          </p:nvPr>
        </p:nvGraphicFramePr>
        <p:xfrm>
          <a:off x="145774" y="1855304"/>
          <a:ext cx="7328451" cy="425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12689" y="6492875"/>
            <a:ext cx="4822804" cy="365125"/>
          </a:xfrm>
        </p:spPr>
        <p:txBody>
          <a:bodyPr/>
          <a:lstStyle/>
          <a:p>
            <a:pPr rtl="0"/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</a:t>
            </a:r>
            <a:endParaRPr lang="ru-RU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fb0879af-3eba-417a-a55a-ffe6dcd6ca77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6dc4bcd6-49db-4c07-9060-8acfc67cef9f"/>
    <ds:schemaRef ds:uri="http://schemas.microsoft.com/office/infopath/2007/PartnerControls"/>
    <ds:schemaRef ds:uri="http://purl.org/dc/elements/1.1/"/>
    <ds:schemaRef ds:uri="http://purl.org/dc/terms/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Ретро</Template>
  <TotalTime>213</TotalTime>
  <Words>461</Words>
  <Application>Microsoft Office PowerPoint</Application>
  <PresentationFormat>Широкоэкранный</PresentationFormat>
  <Paragraphs>116</Paragraphs>
  <Slides>22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Ретро</vt:lpstr>
      <vt:lpstr>Аналитика бизнеса оптовой торговли в России с 2010-2020гг.</vt:lpstr>
      <vt:lpstr>Оборот оптовой торговли России с 2010-2020гг., млрд. руб.</vt:lpstr>
      <vt:lpstr>Оборот малых предприятий оптовой торговли в России с 2010-2020гг.</vt:lpstr>
      <vt:lpstr>Оборот средних предприятий оптовой торговли в России с 2010-2020гг.</vt:lpstr>
      <vt:lpstr>Товарная структура оптовой торговли России с 2018-2020гг. (в % от фактически действовавших ценах)</vt:lpstr>
      <vt:lpstr>Запасы важнейших видов топлива у организаций –производителей и организаций оптовой торговли России с 2010-2020гг., тыс. тонн</vt:lpstr>
      <vt:lpstr>Доля российского экспорта важнейших видов топлива  с 2010-2020гг.,%</vt:lpstr>
      <vt:lpstr>Число бирж в России с 2010-2020гг.</vt:lpstr>
      <vt:lpstr>Число проведенных торгов на биржах в России с 2010-2020гг, тыс. ед.</vt:lpstr>
      <vt:lpstr>Число заключенных сделок с реальным товаром на биржах России с 2010-2020гг.,тыс.</vt:lpstr>
      <vt:lpstr>Число брокерских контор, фирм, независимых брокеров в России с 2010-2020гг.</vt:lpstr>
      <vt:lpstr>Биржевой оборот по сделкам с реальными товарами в России с 2010-2020гг., млн. руб.</vt:lpstr>
      <vt:lpstr>Продажа хлебных злаков на бирже в России с 2010-2020гг., тыс. т</vt:lpstr>
      <vt:lpstr>Продажа рыбы и морепродуктов на бирже в России с 2010-2020гг., т</vt:lpstr>
      <vt:lpstr>Продажа угля каменного на бирже в России с 2010-2020гг.,тыс. т</vt:lpstr>
      <vt:lpstr>Продажа нефти сырой и нефтепродуктов на бирже в России с 2010-2020гг., тыс. т</vt:lpstr>
      <vt:lpstr>Продажа автомобильного бензина на бирже в России с 2010-2020гг., тыс. т</vt:lpstr>
      <vt:lpstr>Продажа дизельного топлива на бирже в России с 2010-2020гг., тыс. т</vt:lpstr>
      <vt:lpstr>Продажа мазута и цемента на бирже в России с 2010-2020гг., тыс. т</vt:lpstr>
      <vt:lpstr>Продажа лесоматериалов на бирже в России с 2010-2020гг., тыс. м3</vt:lpstr>
      <vt:lpstr>Продажа химических и минеральных удобрений на бирже в России с 2010-2020гг.,тыс. т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ПАО «Аэрофлот»</dc:title>
  <dc:creator>днс</dc:creator>
  <cp:lastModifiedBy>Пользователь</cp:lastModifiedBy>
  <cp:revision>76</cp:revision>
  <dcterms:created xsi:type="dcterms:W3CDTF">2021-09-10T15:43:04Z</dcterms:created>
  <dcterms:modified xsi:type="dcterms:W3CDTF">2022-02-24T14:31:24Z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