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6" r:id="rId6"/>
    <p:sldId id="257" r:id="rId7"/>
    <p:sldId id="258" r:id="rId8"/>
    <p:sldId id="285" r:id="rId9"/>
    <p:sldId id="274" r:id="rId10"/>
    <p:sldId id="277" r:id="rId11"/>
    <p:sldId id="278" r:id="rId12"/>
    <p:sldId id="279" r:id="rId13"/>
    <p:sldId id="280" r:id="rId14"/>
    <p:sldId id="281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9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C"/>
    <a:srgbClr val="7FC6ED"/>
    <a:srgbClr val="00FFFF"/>
    <a:srgbClr val="B2FFFF"/>
    <a:srgbClr val="D30F64"/>
    <a:srgbClr val="FA4606"/>
    <a:srgbClr val="D6840C"/>
    <a:srgbClr val="000000"/>
    <a:srgbClr val="1798DF"/>
    <a:srgbClr val="76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356" autoAdjust="0"/>
  </p:normalViewPr>
  <p:slideViewPr>
    <p:cSldViewPr snapToGrid="0" showGuides="1">
      <p:cViewPr varScale="1">
        <p:scale>
          <a:sx n="70" d="100"/>
          <a:sy n="70" d="100"/>
        </p:scale>
        <p:origin x="76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787924855023352"/>
          <c:y val="5.9039442986293378E-2"/>
          <c:w val="0.64330472038047681"/>
          <c:h val="0.833561169437153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Лист1!$R$26</c:f>
              <c:strCache>
                <c:ptCount val="1"/>
                <c:pt idx="0">
                  <c:v>Платные услуги - всего, тыс. 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Лист1!$Q$27:$Q$30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Лист1!$R$27:$R$30</c:f>
              <c:numCache>
                <c:formatCode>0.0</c:formatCode>
                <c:ptCount val="4"/>
                <c:pt idx="0">
                  <c:v>9211440830.7999992</c:v>
                </c:pt>
                <c:pt idx="1">
                  <c:v>9703357690.5</c:v>
                </c:pt>
                <c:pt idx="2">
                  <c:v>10243727049.799999</c:v>
                </c:pt>
                <c:pt idx="3">
                  <c:v>9007944036.3999996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0350560"/>
        <c:axId val="1300347296"/>
        <c:axId val="0"/>
      </c:bar3DChart>
      <c:catAx>
        <c:axId val="13003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47296"/>
        <c:crosses val="autoZero"/>
        <c:auto val="1"/>
        <c:lblAlgn val="ctr"/>
        <c:lblOffset val="100"/>
        <c:noMultiLvlLbl val="0"/>
      </c:catAx>
      <c:valAx>
        <c:axId val="13003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Лист1!$H$121</c:f>
              <c:strCache>
                <c:ptCount val="1"/>
                <c:pt idx="0">
                  <c:v>Коммунальные услуги,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Лист1!$G$122:$G$125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Лист1!$H$122:$H$125</c:f>
              <c:numCache>
                <c:formatCode>0.0</c:formatCode>
                <c:ptCount val="4"/>
                <c:pt idx="0">
                  <c:v>1916631353.4000001</c:v>
                </c:pt>
                <c:pt idx="1">
                  <c:v>1995419792</c:v>
                </c:pt>
                <c:pt idx="2">
                  <c:v>2108161503.8</c:v>
                </c:pt>
                <c:pt idx="3">
                  <c:v>2114070676.4000001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4042400"/>
        <c:axId val="1424046208"/>
      </c:lineChart>
      <c:catAx>
        <c:axId val="14240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6208"/>
        <c:crosses val="autoZero"/>
        <c:auto val="1"/>
        <c:lblAlgn val="ctr"/>
        <c:lblOffset val="100"/>
        <c:noMultiLvlLbl val="0"/>
      </c:catAx>
      <c:valAx>
        <c:axId val="14240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Лист1!$F$138</c:f>
              <c:strCache>
                <c:ptCount val="1"/>
                <c:pt idx="0">
                  <c:v>Услуги учреждений культуры, тыс.руб.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Лист1!$E$139:$E$142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Лист1!$F$139:$F$142</c:f>
              <c:numCache>
                <c:formatCode>0.0</c:formatCode>
                <c:ptCount val="4"/>
                <c:pt idx="0">
                  <c:v>166289117</c:v>
                </c:pt>
                <c:pt idx="1">
                  <c:v>173218966.40000001</c:v>
                </c:pt>
                <c:pt idx="2">
                  <c:v>182811472.59999999</c:v>
                </c:pt>
                <c:pt idx="3">
                  <c:v>92106155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044576"/>
        <c:axId val="1424035328"/>
        <c:axId val="0"/>
      </c:bar3DChart>
      <c:catAx>
        <c:axId val="14240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35328"/>
        <c:crosses val="autoZero"/>
        <c:auto val="1"/>
        <c:lblAlgn val="ctr"/>
        <c:lblOffset val="100"/>
        <c:noMultiLvlLbl val="0"/>
      </c:catAx>
      <c:valAx>
        <c:axId val="142403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4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Лист1!$H$175</c:f>
              <c:strCache>
                <c:ptCount val="1"/>
                <c:pt idx="0">
                  <c:v>Услуги туристических агентств, туроператоров и прочие услуги по бронированию и сопутствующие им услуги,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Лист1!$G$176:$G$179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Лист1!$H$176:$H$179</c:f>
              <c:numCache>
                <c:formatCode>0.0</c:formatCode>
                <c:ptCount val="4"/>
                <c:pt idx="0">
                  <c:v>166520136.30000001</c:v>
                </c:pt>
                <c:pt idx="1">
                  <c:v>172089812.90000001</c:v>
                </c:pt>
                <c:pt idx="2">
                  <c:v>179826420.90000001</c:v>
                </c:pt>
                <c:pt idx="3">
                  <c:v>91884154.299999997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4046752"/>
        <c:axId val="1424048384"/>
        <c:axId val="0"/>
      </c:bar3DChart>
      <c:catAx>
        <c:axId val="142404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8384"/>
        <c:crosses val="autoZero"/>
        <c:auto val="1"/>
        <c:lblAlgn val="ctr"/>
        <c:lblOffset val="100"/>
        <c:noMultiLvlLbl val="0"/>
      </c:catAx>
      <c:valAx>
        <c:axId val="14240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Лист1!$H$200</c:f>
              <c:strCache>
                <c:ptCount val="1"/>
                <c:pt idx="0">
                  <c:v>Услуги гостиниц и аналогичные услуги по предоставлению временного жилья,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Лист1!$G$201:$G$204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Лист1!$H$201:$H$204</c:f>
              <c:numCache>
                <c:formatCode>0.0</c:formatCode>
                <c:ptCount val="4"/>
                <c:pt idx="0">
                  <c:v>219915706.19999999</c:v>
                </c:pt>
                <c:pt idx="1">
                  <c:v>255707804.5</c:v>
                </c:pt>
                <c:pt idx="2">
                  <c:v>247278830.59999999</c:v>
                </c:pt>
                <c:pt idx="3">
                  <c:v>181577048.19999999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039136"/>
        <c:axId val="1424040768"/>
        <c:axId val="0"/>
      </c:bar3DChart>
      <c:catAx>
        <c:axId val="14240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40768"/>
        <c:crosses val="autoZero"/>
        <c:auto val="1"/>
        <c:lblAlgn val="ctr"/>
        <c:lblOffset val="100"/>
        <c:noMultiLvlLbl val="0"/>
      </c:catAx>
      <c:valAx>
        <c:axId val="142404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3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Лист1!$H$231</c:f>
              <c:strCache>
                <c:ptCount val="1"/>
                <c:pt idx="0">
                  <c:v>Услуги физической культуры и спорта,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Лист1!$G$232:$G$235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Лист1!$H$232:$H$235</c:f>
              <c:numCache>
                <c:formatCode>0.0</c:formatCode>
                <c:ptCount val="4"/>
                <c:pt idx="0">
                  <c:v>78465688.700000003</c:v>
                </c:pt>
                <c:pt idx="1">
                  <c:v>87683948.5</c:v>
                </c:pt>
                <c:pt idx="2">
                  <c:v>95885963.400000006</c:v>
                </c:pt>
                <c:pt idx="3">
                  <c:v>69446281.400000006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834672"/>
        <c:axId val="1426839568"/>
        <c:axId val="0"/>
      </c:bar3DChart>
      <c:catAx>
        <c:axId val="142683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839568"/>
        <c:crosses val="autoZero"/>
        <c:auto val="1"/>
        <c:lblAlgn val="ctr"/>
        <c:lblOffset val="100"/>
        <c:noMultiLvlLbl val="0"/>
      </c:catAx>
      <c:valAx>
        <c:axId val="14268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4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Лист1!$H$257</c:f>
              <c:strCache>
                <c:ptCount val="1"/>
                <c:pt idx="0">
                  <c:v>Медицинские услуги,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Лист1!$G$258:$G$261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Лист1!$H$258:$H$261</c:f>
              <c:numCache>
                <c:formatCode>0.0</c:formatCode>
                <c:ptCount val="4"/>
                <c:pt idx="0">
                  <c:v>626625884.29999995</c:v>
                </c:pt>
                <c:pt idx="1">
                  <c:v>677685881.29999995</c:v>
                </c:pt>
                <c:pt idx="2">
                  <c:v>723096643.60000002</c:v>
                </c:pt>
                <c:pt idx="3">
                  <c:v>693791247.20000005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840112"/>
        <c:axId val="1426831952"/>
        <c:axId val="0"/>
      </c:bar3DChart>
      <c:catAx>
        <c:axId val="142684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1952"/>
        <c:crosses val="autoZero"/>
        <c:auto val="1"/>
        <c:lblAlgn val="ctr"/>
        <c:lblOffset val="100"/>
        <c:noMultiLvlLbl val="0"/>
      </c:catAx>
      <c:valAx>
        <c:axId val="142683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4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Лист1!$H$278</c:f>
              <c:strCache>
                <c:ptCount val="1"/>
                <c:pt idx="0">
                  <c:v>Услуги специализированных коллективных средств размещения,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Лист1!$G$279:$G$282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Лист1!$H$279:$H$282</c:f>
              <c:numCache>
                <c:formatCode>0.0</c:formatCode>
                <c:ptCount val="4"/>
                <c:pt idx="0">
                  <c:v>137031056.59999999</c:v>
                </c:pt>
                <c:pt idx="1">
                  <c:v>155296054.80000001</c:v>
                </c:pt>
                <c:pt idx="2">
                  <c:v>163824293.19999999</c:v>
                </c:pt>
                <c:pt idx="3">
                  <c:v>114754738.90000001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26842288"/>
        <c:axId val="1426832496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Лист1!$I$278</c:f>
              <c:strCache>
                <c:ptCount val="1"/>
                <c:pt idx="0">
                  <c:v>из них услуги санаторно-курортных организаций, 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Лист1!$G$279:$G$282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Лист1!$I$279:$I$282</c:f>
              <c:numCache>
                <c:formatCode>0.0</c:formatCode>
                <c:ptCount val="4"/>
                <c:pt idx="0">
                  <c:v>112305421.90000001</c:v>
                </c:pt>
                <c:pt idx="1">
                  <c:v>124782631</c:v>
                </c:pt>
                <c:pt idx="2">
                  <c:v>127185843.09999999</c:v>
                </c:pt>
                <c:pt idx="3">
                  <c:v>85527494.099999994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6842288"/>
        <c:axId val="1426832496"/>
      </c:barChart>
      <c:catAx>
        <c:axId val="14268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2496"/>
        <c:crosses val="autoZero"/>
        <c:auto val="1"/>
        <c:lblAlgn val="ctr"/>
        <c:lblOffset val="100"/>
        <c:noMultiLvlLbl val="0"/>
      </c:catAx>
      <c:valAx>
        <c:axId val="142683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4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Лист1!$H$309</c:f>
              <c:strCache>
                <c:ptCount val="1"/>
                <c:pt idx="0">
                  <c:v>Ветеринарные услуги,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Лист1!$G$310:$G$313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Лист1!$H$310:$H$313</c:f>
              <c:numCache>
                <c:formatCode>0.0</c:formatCode>
                <c:ptCount val="4"/>
                <c:pt idx="0">
                  <c:v>18159823</c:v>
                </c:pt>
                <c:pt idx="1">
                  <c:v>18928903.699999999</c:v>
                </c:pt>
                <c:pt idx="2">
                  <c:v>21699316.399999999</c:v>
                </c:pt>
                <c:pt idx="3">
                  <c:v>21314256.399999999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837936"/>
        <c:axId val="1426843920"/>
        <c:axId val="0"/>
      </c:bar3DChart>
      <c:catAx>
        <c:axId val="142683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843920"/>
        <c:crosses val="autoZero"/>
        <c:auto val="1"/>
        <c:lblAlgn val="ctr"/>
        <c:lblOffset val="100"/>
        <c:noMultiLvlLbl val="0"/>
      </c:catAx>
      <c:valAx>
        <c:axId val="142684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7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Лист1!$H$345</c:f>
              <c:strCache>
                <c:ptCount val="1"/>
                <c:pt idx="0">
                  <c:v>Услуги юридические,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Лист1!$G$346:$G$349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Лист1!$H$346:$H$349</c:f>
              <c:numCache>
                <c:formatCode>0.0</c:formatCode>
                <c:ptCount val="4"/>
                <c:pt idx="0">
                  <c:v>97969701.099999994</c:v>
                </c:pt>
                <c:pt idx="1">
                  <c:v>107779072.2</c:v>
                </c:pt>
                <c:pt idx="2">
                  <c:v>118657553.09999999</c:v>
                </c:pt>
                <c:pt idx="3">
                  <c:v>105515761.40000001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830864"/>
        <c:axId val="1426834128"/>
        <c:axId val="0"/>
      </c:bar3DChart>
      <c:catAx>
        <c:axId val="14268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834128"/>
        <c:crosses val="autoZero"/>
        <c:auto val="1"/>
        <c:lblAlgn val="ctr"/>
        <c:lblOffset val="100"/>
        <c:noMultiLvlLbl val="0"/>
      </c:catAx>
      <c:valAx>
        <c:axId val="142683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0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Лист1!$H$362</c:f>
              <c:strCache>
                <c:ptCount val="1"/>
                <c:pt idx="0">
                  <c:v>Услуги системы образования,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Лист1!$G$363:$G$366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Лист1!$H$363:$H$366</c:f>
              <c:numCache>
                <c:formatCode>0.0</c:formatCode>
                <c:ptCount val="4"/>
                <c:pt idx="0">
                  <c:v>613293983.29999995</c:v>
                </c:pt>
                <c:pt idx="1">
                  <c:v>655472032.89999998</c:v>
                </c:pt>
                <c:pt idx="2">
                  <c:v>696768932.79999995</c:v>
                </c:pt>
                <c:pt idx="3">
                  <c:v>646303471.60000002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26835760"/>
        <c:axId val="1426839024"/>
        <c:axId val="0"/>
      </c:area3DChart>
      <c:catAx>
        <c:axId val="142683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9024"/>
        <c:crosses val="autoZero"/>
        <c:auto val="1"/>
        <c:lblAlgn val="ctr"/>
        <c:lblOffset val="100"/>
        <c:noMultiLvlLbl val="0"/>
      </c:catAx>
      <c:valAx>
        <c:axId val="142683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Лист1!$T$43</c:f>
              <c:strCache>
                <c:ptCount val="1"/>
                <c:pt idx="0">
                  <c:v>Объем платных услуг на душу населения,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Лист1!$S$44:$S$47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Лист1!$T$44:$T$47</c:f>
              <c:numCache>
                <c:formatCode>General</c:formatCode>
                <c:ptCount val="4"/>
                <c:pt idx="0" formatCode="0.0">
                  <c:v>62730</c:v>
                </c:pt>
                <c:pt idx="1">
                  <c:v>66085.399999999994</c:v>
                </c:pt>
                <c:pt idx="2">
                  <c:v>69797</c:v>
                </c:pt>
                <c:pt idx="3" formatCode="0.0">
                  <c:v>61507.1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00348384"/>
        <c:axId val="1300348928"/>
        <c:axId val="0"/>
      </c:area3DChart>
      <c:catAx>
        <c:axId val="130034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48928"/>
        <c:crosses val="autoZero"/>
        <c:auto val="1"/>
        <c:lblAlgn val="ctr"/>
        <c:lblOffset val="100"/>
        <c:noMultiLvlLbl val="0"/>
      </c:catAx>
      <c:valAx>
        <c:axId val="130034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48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Лист1!$H$394</c:f>
              <c:strCache>
                <c:ptCount val="1"/>
                <c:pt idx="0">
                  <c:v>Социальные услуги, предоставляемые гражданам пожилого возраста и инвалидам,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Лист1!$G$395:$G$398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Лист1!$H$395:$H$398</c:f>
              <c:numCache>
                <c:formatCode>0.0</c:formatCode>
                <c:ptCount val="4"/>
                <c:pt idx="0">
                  <c:v>22059561.300000001</c:v>
                </c:pt>
                <c:pt idx="1">
                  <c:v>25074578.300000001</c:v>
                </c:pt>
                <c:pt idx="2">
                  <c:v>28376553.199999999</c:v>
                </c:pt>
                <c:pt idx="3">
                  <c:v>28532852.100000001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841200"/>
        <c:axId val="1426836848"/>
        <c:axId val="0"/>
      </c:bar3DChart>
      <c:catAx>
        <c:axId val="14268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6848"/>
        <c:crosses val="autoZero"/>
        <c:auto val="1"/>
        <c:lblAlgn val="ctr"/>
        <c:lblOffset val="100"/>
        <c:noMultiLvlLbl val="0"/>
      </c:catAx>
      <c:valAx>
        <c:axId val="142683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Лист1!$H$416</c:f>
              <c:strCache>
                <c:ptCount val="1"/>
                <c:pt idx="0">
                  <c:v>Прочие виды платных услуг,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Лист1!$G$417:$G$420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Лист1!$H$417:$H$420</c:f>
              <c:numCache>
                <c:formatCode>0.0</c:formatCode>
                <c:ptCount val="4"/>
                <c:pt idx="0">
                  <c:v>332764996.39999998</c:v>
                </c:pt>
                <c:pt idx="1">
                  <c:v>341550705</c:v>
                </c:pt>
                <c:pt idx="2">
                  <c:v>350611853</c:v>
                </c:pt>
                <c:pt idx="3">
                  <c:v>298918881.30000001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6830320"/>
        <c:axId val="1426841744"/>
      </c:lineChart>
      <c:catAx>
        <c:axId val="14268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41744"/>
        <c:crosses val="autoZero"/>
        <c:auto val="1"/>
        <c:lblAlgn val="ctr"/>
        <c:lblOffset val="100"/>
        <c:noMultiLvlLbl val="0"/>
      </c:catAx>
      <c:valAx>
        <c:axId val="14268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8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Лист1!$T$60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Лист1!$S$61:$S$68</c:f>
              <c:strCache>
                <c:ptCount val="8"/>
                <c:pt idx="0">
                  <c:v>Центральный федеральный округ</c:v>
                </c:pt>
                <c:pt idx="1">
                  <c:v>Северо-Западный федеральный округ</c:v>
                </c:pt>
                <c:pt idx="2">
                  <c:v>Северо-Кавказский федеральный округ</c:v>
                </c:pt>
                <c:pt idx="3">
                  <c:v>Южный федеральный округ</c:v>
                </c:pt>
                <c:pt idx="4">
                  <c:v>Приволжский федеральный округ</c:v>
                </c:pt>
                <c:pt idx="5">
                  <c:v>Уральский федеральный округ</c:v>
                </c:pt>
                <c:pt idx="6">
                  <c:v>Сибирский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Лист1!$T$61:$T$68</c:f>
              <c:numCache>
                <c:formatCode>0.0</c:formatCode>
                <c:ptCount val="8"/>
                <c:pt idx="0">
                  <c:v>81003.600000000006</c:v>
                </c:pt>
                <c:pt idx="1">
                  <c:v>67817.8</c:v>
                </c:pt>
                <c:pt idx="2">
                  <c:v>41368.5</c:v>
                </c:pt>
                <c:pt idx="3">
                  <c:v>61109</c:v>
                </c:pt>
                <c:pt idx="4">
                  <c:v>50851.5</c:v>
                </c:pt>
                <c:pt idx="5">
                  <c:v>63079.9</c:v>
                </c:pt>
                <c:pt idx="6">
                  <c:v>45236.848452730977</c:v>
                </c:pt>
                <c:pt idx="7">
                  <c:v>74456.087470267681</c:v>
                </c:pt>
              </c:numCache>
            </c:numRef>
          </c:val>
        </c:ser>
        <c:ser>
          <c:idx val="1"/>
          <c:order val="1"/>
          <c:tx>
            <c:strRef>
              <c:f>Лист1!$U$60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Лист1!$S$61:$S$68</c:f>
              <c:strCache>
                <c:ptCount val="8"/>
                <c:pt idx="0">
                  <c:v>Центральный федеральный округ</c:v>
                </c:pt>
                <c:pt idx="1">
                  <c:v>Северо-Западный федеральный округ</c:v>
                </c:pt>
                <c:pt idx="2">
                  <c:v>Северо-Кавказский федеральный округ</c:v>
                </c:pt>
                <c:pt idx="3">
                  <c:v>Южный федеральный округ</c:v>
                </c:pt>
                <c:pt idx="4">
                  <c:v>Приволжский федеральный округ</c:v>
                </c:pt>
                <c:pt idx="5">
                  <c:v>Уральский федеральный округ</c:v>
                </c:pt>
                <c:pt idx="6">
                  <c:v>Сибирский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Лист1!$U$61:$U$68</c:f>
              <c:numCache>
                <c:formatCode>General</c:formatCode>
                <c:ptCount val="8"/>
                <c:pt idx="0">
                  <c:v>84000</c:v>
                </c:pt>
                <c:pt idx="1">
                  <c:v>72352.800000000003</c:v>
                </c:pt>
                <c:pt idx="2">
                  <c:v>43095.8</c:v>
                </c:pt>
                <c:pt idx="3">
                  <c:v>65405.2</c:v>
                </c:pt>
                <c:pt idx="4">
                  <c:v>53588.9</c:v>
                </c:pt>
                <c:pt idx="5">
                  <c:v>67845.8</c:v>
                </c:pt>
                <c:pt idx="6">
                  <c:v>47985.2</c:v>
                </c:pt>
                <c:pt idx="7">
                  <c:v>78643.199999999997</c:v>
                </c:pt>
              </c:numCache>
            </c:numRef>
          </c:val>
        </c:ser>
        <c:ser>
          <c:idx val="2"/>
          <c:order val="2"/>
          <c:tx>
            <c:strRef>
              <c:f>Лист1!$V$60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Лист1!$S$61:$S$68</c:f>
              <c:strCache>
                <c:ptCount val="8"/>
                <c:pt idx="0">
                  <c:v>Центральный федеральный округ</c:v>
                </c:pt>
                <c:pt idx="1">
                  <c:v>Северо-Западный федеральный округ</c:v>
                </c:pt>
                <c:pt idx="2">
                  <c:v>Северо-Кавказский федеральный округ</c:v>
                </c:pt>
                <c:pt idx="3">
                  <c:v>Южный федеральный округ</c:v>
                </c:pt>
                <c:pt idx="4">
                  <c:v>Приволжский федеральный округ</c:v>
                </c:pt>
                <c:pt idx="5">
                  <c:v>Уральский федеральный округ</c:v>
                </c:pt>
                <c:pt idx="6">
                  <c:v>Сибирский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Лист1!$V$61:$V$68</c:f>
              <c:numCache>
                <c:formatCode>General</c:formatCode>
                <c:ptCount val="8"/>
                <c:pt idx="0">
                  <c:v>89799.6</c:v>
                </c:pt>
                <c:pt idx="1">
                  <c:v>75407.100000000006</c:v>
                </c:pt>
                <c:pt idx="2">
                  <c:v>44837.4</c:v>
                </c:pt>
                <c:pt idx="3">
                  <c:v>67971.600000000006</c:v>
                </c:pt>
                <c:pt idx="4">
                  <c:v>56443.8</c:v>
                </c:pt>
                <c:pt idx="5">
                  <c:v>71229.399999999994</c:v>
                </c:pt>
                <c:pt idx="6">
                  <c:v>51652.800000000003</c:v>
                </c:pt>
                <c:pt idx="7">
                  <c:v>81497</c:v>
                </c:pt>
              </c:numCache>
            </c:numRef>
          </c:val>
        </c:ser>
        <c:ser>
          <c:idx val="3"/>
          <c:order val="3"/>
          <c:tx>
            <c:strRef>
              <c:f>Лист1!$W$60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Лист1!$S$61:$S$68</c:f>
              <c:strCache>
                <c:ptCount val="8"/>
                <c:pt idx="0">
                  <c:v>Центральный федеральный округ</c:v>
                </c:pt>
                <c:pt idx="1">
                  <c:v>Северо-Западный федеральный округ</c:v>
                </c:pt>
                <c:pt idx="2">
                  <c:v>Северо-Кавказский федеральный округ</c:v>
                </c:pt>
                <c:pt idx="3">
                  <c:v>Южный федеральный округ</c:v>
                </c:pt>
                <c:pt idx="4">
                  <c:v>Приволжский федеральный округ</c:v>
                </c:pt>
                <c:pt idx="5">
                  <c:v>Уральский федеральный округ</c:v>
                </c:pt>
                <c:pt idx="6">
                  <c:v>Сибирский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Лист1!$W$61:$W$68</c:f>
              <c:numCache>
                <c:formatCode>0.0</c:formatCode>
                <c:ptCount val="8"/>
                <c:pt idx="0">
                  <c:v>75360.600000000006</c:v>
                </c:pt>
                <c:pt idx="1">
                  <c:v>66534.5</c:v>
                </c:pt>
                <c:pt idx="2">
                  <c:v>40514.400000000001</c:v>
                </c:pt>
                <c:pt idx="3">
                  <c:v>64965.4</c:v>
                </c:pt>
                <c:pt idx="4">
                  <c:v>50791.1</c:v>
                </c:pt>
                <c:pt idx="5">
                  <c:v>62131</c:v>
                </c:pt>
                <c:pt idx="6">
                  <c:v>48124.3</c:v>
                </c:pt>
                <c:pt idx="7">
                  <c:v>70104.899999999994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0349472"/>
        <c:axId val="1300351104"/>
        <c:axId val="0"/>
      </c:bar3DChart>
      <c:catAx>
        <c:axId val="130034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51104"/>
        <c:crosses val="autoZero"/>
        <c:auto val="1"/>
        <c:lblAlgn val="ctr"/>
        <c:lblOffset val="100"/>
        <c:noMultiLvlLbl val="0"/>
      </c:catAx>
      <c:valAx>
        <c:axId val="130035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03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Лист1!$G$453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Лист1!$H$452:$Z$452</c:f>
              <c:strCache>
                <c:ptCount val="19"/>
                <c:pt idx="0">
                  <c:v>Платные услуги населению</c:v>
                </c:pt>
                <c:pt idx="1">
                  <c:v>Бытовые услуги населению</c:v>
                </c:pt>
                <c:pt idx="2">
                  <c:v>Транспортные услуги</c:v>
                </c:pt>
                <c:pt idx="3">
                  <c:v>Услуги почтовой связи и курьерские услуги</c:v>
                </c:pt>
                <c:pt idx="4">
                  <c:v>Услуги телекоммуникационные</c:v>
                </c:pt>
                <c:pt idx="5">
                  <c:v>Жилищные услуги</c:v>
                </c:pt>
                <c:pt idx="6">
                  <c:v>Коммунальные услуги</c:v>
                </c:pt>
                <c:pt idx="7">
                  <c:v>Услуги учреждений культуры</c:v>
                </c:pt>
                <c:pt idx="8">
                  <c:v>Услуги туристических агентств, туроператоров и прочие услуги по бронированию и сопутствующие им услуги</c:v>
                </c:pt>
                <c:pt idx="9">
                  <c:v>Услуги гостиниц и аналогичные услуги по предоставлению временного жилья</c:v>
                </c:pt>
                <c:pt idx="10">
                  <c:v>Услуги физической культуры и спорта</c:v>
                </c:pt>
                <c:pt idx="11">
                  <c:v>Медицинские услуги</c:v>
                </c:pt>
                <c:pt idx="12">
                  <c:v>Услуги специализированных коллективных средств размещения</c:v>
                </c:pt>
                <c:pt idx="13">
                  <c:v> из них:  услуги санаторно-курортных организаций</c:v>
                </c:pt>
                <c:pt idx="14">
                  <c:v>Ветеринарные услуги</c:v>
                </c:pt>
                <c:pt idx="15">
                  <c:v>Услуги юридические</c:v>
                </c:pt>
                <c:pt idx="16">
                  <c:v>Услуги системы образования</c:v>
                </c:pt>
                <c:pt idx="17">
                  <c:v>Социальные услуги, предоставляемые гражданам пожилого возраста и инвалидам</c:v>
                </c:pt>
                <c:pt idx="18">
                  <c:v>Прочие виды платных услуг</c:v>
                </c:pt>
              </c:strCache>
            </c:strRef>
          </c:cat>
          <c:val>
            <c:numRef>
              <c:f>Лист1!$H$453:$Z$453</c:f>
              <c:numCache>
                <c:formatCode>General</c:formatCode>
                <c:ptCount val="19"/>
                <c:pt idx="0">
                  <c:v>101.4</c:v>
                </c:pt>
                <c:pt idx="1">
                  <c:v>100.5</c:v>
                </c:pt>
                <c:pt idx="2">
                  <c:v>101.7</c:v>
                </c:pt>
                <c:pt idx="3">
                  <c:v>89.3</c:v>
                </c:pt>
                <c:pt idx="4">
                  <c:v>98.5</c:v>
                </c:pt>
                <c:pt idx="5">
                  <c:v>110.3</c:v>
                </c:pt>
                <c:pt idx="6">
                  <c:v>101</c:v>
                </c:pt>
                <c:pt idx="7">
                  <c:v>103.5</c:v>
                </c:pt>
                <c:pt idx="8">
                  <c:v>99.6</c:v>
                </c:pt>
                <c:pt idx="9">
                  <c:v>108.9</c:v>
                </c:pt>
                <c:pt idx="10">
                  <c:v>107.4</c:v>
                </c:pt>
                <c:pt idx="11">
                  <c:v>103.7</c:v>
                </c:pt>
                <c:pt idx="12">
                  <c:v>97.1</c:v>
                </c:pt>
                <c:pt idx="13">
                  <c:v>100.1</c:v>
                </c:pt>
                <c:pt idx="14">
                  <c:v>100.9</c:v>
                </c:pt>
                <c:pt idx="15">
                  <c:v>94.6</c:v>
                </c:pt>
                <c:pt idx="16">
                  <c:v>102.3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Лист1!$G$454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Лист1!$H$452:$Z$452</c:f>
              <c:strCache>
                <c:ptCount val="19"/>
                <c:pt idx="0">
                  <c:v>Платные услуги населению</c:v>
                </c:pt>
                <c:pt idx="1">
                  <c:v>Бытовые услуги населению</c:v>
                </c:pt>
                <c:pt idx="2">
                  <c:v>Транспортные услуги</c:v>
                </c:pt>
                <c:pt idx="3">
                  <c:v>Услуги почтовой связи и курьерские услуги</c:v>
                </c:pt>
                <c:pt idx="4">
                  <c:v>Услуги телекоммуникационные</c:v>
                </c:pt>
                <c:pt idx="5">
                  <c:v>Жилищные услуги</c:v>
                </c:pt>
                <c:pt idx="6">
                  <c:v>Коммунальные услуги</c:v>
                </c:pt>
                <c:pt idx="7">
                  <c:v>Услуги учреждений культуры</c:v>
                </c:pt>
                <c:pt idx="8">
                  <c:v>Услуги туристических агентств, туроператоров и прочие услуги по бронированию и сопутствующие им услуги</c:v>
                </c:pt>
                <c:pt idx="9">
                  <c:v>Услуги гостиниц и аналогичные услуги по предоставлению временного жилья</c:v>
                </c:pt>
                <c:pt idx="10">
                  <c:v>Услуги физической культуры и спорта</c:v>
                </c:pt>
                <c:pt idx="11">
                  <c:v>Медицинские услуги</c:v>
                </c:pt>
                <c:pt idx="12">
                  <c:v>Услуги специализированных коллективных средств размещения</c:v>
                </c:pt>
                <c:pt idx="13">
                  <c:v> из них:  услуги санаторно-курортных организаций</c:v>
                </c:pt>
                <c:pt idx="14">
                  <c:v>Ветеринарные услуги</c:v>
                </c:pt>
                <c:pt idx="15">
                  <c:v>Услуги юридические</c:v>
                </c:pt>
                <c:pt idx="16">
                  <c:v>Услуги системы образования</c:v>
                </c:pt>
                <c:pt idx="17">
                  <c:v>Социальные услуги, предоставляемые гражданам пожилого возраста и инвалидам</c:v>
                </c:pt>
                <c:pt idx="18">
                  <c:v>Прочие виды платных услуг</c:v>
                </c:pt>
              </c:strCache>
            </c:strRef>
          </c:cat>
          <c:val>
            <c:numRef>
              <c:f>Лист1!$H$454:$Z$454</c:f>
              <c:numCache>
                <c:formatCode>General</c:formatCode>
                <c:ptCount val="19"/>
                <c:pt idx="0">
                  <c:v>101.4</c:v>
                </c:pt>
                <c:pt idx="1">
                  <c:v>102.4</c:v>
                </c:pt>
                <c:pt idx="2">
                  <c:v>100.9</c:v>
                </c:pt>
                <c:pt idx="3">
                  <c:v>96.4</c:v>
                </c:pt>
                <c:pt idx="4">
                  <c:v>100.9</c:v>
                </c:pt>
                <c:pt idx="5">
                  <c:v>102.5</c:v>
                </c:pt>
                <c:pt idx="6">
                  <c:v>99.9</c:v>
                </c:pt>
                <c:pt idx="7">
                  <c:v>100.8</c:v>
                </c:pt>
                <c:pt idx="8">
                  <c:v>100.5</c:v>
                </c:pt>
                <c:pt idx="9">
                  <c:v>112.5</c:v>
                </c:pt>
                <c:pt idx="10">
                  <c:v>108.4</c:v>
                </c:pt>
                <c:pt idx="11">
                  <c:v>103.2</c:v>
                </c:pt>
                <c:pt idx="12">
                  <c:v>108.8</c:v>
                </c:pt>
                <c:pt idx="13">
                  <c:v>106.7</c:v>
                </c:pt>
                <c:pt idx="14">
                  <c:v>98.8</c:v>
                </c:pt>
                <c:pt idx="15">
                  <c:v>104.6</c:v>
                </c:pt>
                <c:pt idx="16">
                  <c:v>100.1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Лист1!$G$455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Лист1!$H$452:$Z$452</c:f>
              <c:strCache>
                <c:ptCount val="19"/>
                <c:pt idx="0">
                  <c:v>Платные услуги населению</c:v>
                </c:pt>
                <c:pt idx="1">
                  <c:v>Бытовые услуги населению</c:v>
                </c:pt>
                <c:pt idx="2">
                  <c:v>Транспортные услуги</c:v>
                </c:pt>
                <c:pt idx="3">
                  <c:v>Услуги почтовой связи и курьерские услуги</c:v>
                </c:pt>
                <c:pt idx="4">
                  <c:v>Услуги телекоммуникационные</c:v>
                </c:pt>
                <c:pt idx="5">
                  <c:v>Жилищные услуги</c:v>
                </c:pt>
                <c:pt idx="6">
                  <c:v>Коммунальные услуги</c:v>
                </c:pt>
                <c:pt idx="7">
                  <c:v>Услуги учреждений культуры</c:v>
                </c:pt>
                <c:pt idx="8">
                  <c:v>Услуги туристических агентств, туроператоров и прочие услуги по бронированию и сопутствующие им услуги</c:v>
                </c:pt>
                <c:pt idx="9">
                  <c:v>Услуги гостиниц и аналогичные услуги по предоставлению временного жилья</c:v>
                </c:pt>
                <c:pt idx="10">
                  <c:v>Услуги физической культуры и спорта</c:v>
                </c:pt>
                <c:pt idx="11">
                  <c:v>Медицинские услуги</c:v>
                </c:pt>
                <c:pt idx="12">
                  <c:v>Услуги специализированных коллективных средств размещения</c:v>
                </c:pt>
                <c:pt idx="13">
                  <c:v> из них:  услуги санаторно-курортных организаций</c:v>
                </c:pt>
                <c:pt idx="14">
                  <c:v>Ветеринарные услуги</c:v>
                </c:pt>
                <c:pt idx="15">
                  <c:v>Услуги юридические</c:v>
                </c:pt>
                <c:pt idx="16">
                  <c:v>Услуги системы образования</c:v>
                </c:pt>
                <c:pt idx="17">
                  <c:v>Социальные услуги, предоставляемые гражданам пожилого возраста и инвалидам</c:v>
                </c:pt>
                <c:pt idx="18">
                  <c:v>Прочие виды платных услуг</c:v>
                </c:pt>
              </c:strCache>
            </c:strRef>
          </c:cat>
          <c:val>
            <c:numRef>
              <c:f>Лист1!$H$455:$Z$455</c:f>
              <c:numCache>
                <c:formatCode>General</c:formatCode>
                <c:ptCount val="19"/>
                <c:pt idx="0">
                  <c:v>100.6</c:v>
                </c:pt>
                <c:pt idx="1">
                  <c:v>103.4</c:v>
                </c:pt>
                <c:pt idx="2">
                  <c:v>100</c:v>
                </c:pt>
                <c:pt idx="3">
                  <c:v>105.1</c:v>
                </c:pt>
                <c:pt idx="4">
                  <c:v>101.9</c:v>
                </c:pt>
                <c:pt idx="5">
                  <c:v>97.9</c:v>
                </c:pt>
                <c:pt idx="6">
                  <c:v>99.8</c:v>
                </c:pt>
                <c:pt idx="7">
                  <c:v>102.1</c:v>
                </c:pt>
                <c:pt idx="8">
                  <c:v>99.8</c:v>
                </c:pt>
                <c:pt idx="9">
                  <c:v>96.9</c:v>
                </c:pt>
                <c:pt idx="10">
                  <c:v>105.9</c:v>
                </c:pt>
                <c:pt idx="11">
                  <c:v>102.5</c:v>
                </c:pt>
                <c:pt idx="12">
                  <c:v>101.8</c:v>
                </c:pt>
                <c:pt idx="13">
                  <c:v>98.2</c:v>
                </c:pt>
                <c:pt idx="14">
                  <c:v>107</c:v>
                </c:pt>
                <c:pt idx="15">
                  <c:v>101.4</c:v>
                </c:pt>
                <c:pt idx="16">
                  <c:v>99.7</c:v>
                </c:pt>
              </c:numCache>
            </c:numRef>
          </c:val>
        </c:ser>
        <c:ser>
          <c:idx val="3"/>
          <c:order val="3"/>
          <c:tx>
            <c:strRef>
              <c:f>Лист1!$G$456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Лист1!$H$452:$Z$452</c:f>
              <c:strCache>
                <c:ptCount val="19"/>
                <c:pt idx="0">
                  <c:v>Платные услуги населению</c:v>
                </c:pt>
                <c:pt idx="1">
                  <c:v>Бытовые услуги населению</c:v>
                </c:pt>
                <c:pt idx="2">
                  <c:v>Транспортные услуги</c:v>
                </c:pt>
                <c:pt idx="3">
                  <c:v>Услуги почтовой связи и курьерские услуги</c:v>
                </c:pt>
                <c:pt idx="4">
                  <c:v>Услуги телекоммуникационные</c:v>
                </c:pt>
                <c:pt idx="5">
                  <c:v>Жилищные услуги</c:v>
                </c:pt>
                <c:pt idx="6">
                  <c:v>Коммунальные услуги</c:v>
                </c:pt>
                <c:pt idx="7">
                  <c:v>Услуги учреждений культуры</c:v>
                </c:pt>
                <c:pt idx="8">
                  <c:v>Услуги туристических агентств, туроператоров и прочие услуги по бронированию и сопутствующие им услуги</c:v>
                </c:pt>
                <c:pt idx="9">
                  <c:v>Услуги гостиниц и аналогичные услуги по предоставлению временного жилья</c:v>
                </c:pt>
                <c:pt idx="10">
                  <c:v>Услуги физической культуры и спорта</c:v>
                </c:pt>
                <c:pt idx="11">
                  <c:v>Медицинские услуги</c:v>
                </c:pt>
                <c:pt idx="12">
                  <c:v>Услуги специализированных коллективных средств размещения</c:v>
                </c:pt>
                <c:pt idx="13">
                  <c:v> из них:  услуги санаторно-курортных организаций</c:v>
                </c:pt>
                <c:pt idx="14">
                  <c:v>Ветеринарные услуги</c:v>
                </c:pt>
                <c:pt idx="15">
                  <c:v>Услуги юридические</c:v>
                </c:pt>
                <c:pt idx="16">
                  <c:v>Услуги системы образования</c:v>
                </c:pt>
                <c:pt idx="17">
                  <c:v>Социальные услуги, предоставляемые гражданам пожилого возраста и инвалидам</c:v>
                </c:pt>
                <c:pt idx="18">
                  <c:v>Прочие виды платных услуг</c:v>
                </c:pt>
              </c:strCache>
            </c:strRef>
          </c:cat>
          <c:val>
            <c:numRef>
              <c:f>Лист1!$H$456:$Z$456</c:f>
              <c:numCache>
                <c:formatCode>General</c:formatCode>
                <c:ptCount val="19"/>
                <c:pt idx="0">
                  <c:v>85.2</c:v>
                </c:pt>
                <c:pt idx="1">
                  <c:v>87.7</c:v>
                </c:pt>
                <c:pt idx="2">
                  <c:v>64.900000000000006</c:v>
                </c:pt>
                <c:pt idx="3">
                  <c:v>105.2</c:v>
                </c:pt>
                <c:pt idx="4">
                  <c:v>95.1</c:v>
                </c:pt>
                <c:pt idx="5">
                  <c:v>98.8</c:v>
                </c:pt>
                <c:pt idx="6">
                  <c:v>97.4</c:v>
                </c:pt>
                <c:pt idx="7">
                  <c:v>48.8</c:v>
                </c:pt>
                <c:pt idx="8">
                  <c:v>50.3</c:v>
                </c:pt>
                <c:pt idx="9">
                  <c:v>74.8</c:v>
                </c:pt>
                <c:pt idx="10">
                  <c:v>71.099999999999994</c:v>
                </c:pt>
                <c:pt idx="11">
                  <c:v>92.2</c:v>
                </c:pt>
                <c:pt idx="12">
                  <c:v>67.900000000000006</c:v>
                </c:pt>
                <c:pt idx="13">
                  <c:v>66.400000000000006</c:v>
                </c:pt>
                <c:pt idx="14">
                  <c:v>91</c:v>
                </c:pt>
                <c:pt idx="15">
                  <c:v>86.4</c:v>
                </c:pt>
                <c:pt idx="16">
                  <c:v>89.4</c:v>
                </c:pt>
                <c:pt idx="17">
                  <c:v>98.1</c:v>
                </c:pt>
                <c:pt idx="18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0353280"/>
        <c:axId val="1424034784"/>
        <c:axId val="0"/>
      </c:bar3DChart>
      <c:catAx>
        <c:axId val="130035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34784"/>
        <c:crosses val="autoZero"/>
        <c:auto val="1"/>
        <c:lblAlgn val="ctr"/>
        <c:lblOffset val="100"/>
        <c:noMultiLvlLbl val="0"/>
      </c:catAx>
      <c:valAx>
        <c:axId val="142403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3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Лист1!$O$10</c:f>
              <c:strCache>
                <c:ptCount val="1"/>
                <c:pt idx="0">
                  <c:v>Бытовые услуги населению,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Лист1!$N$11:$N$14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Лист1!$O$11:$O$14</c:f>
              <c:numCache>
                <c:formatCode>0.0</c:formatCode>
                <c:ptCount val="4"/>
                <c:pt idx="0">
                  <c:v>960577401.79999995</c:v>
                </c:pt>
                <c:pt idx="1">
                  <c:v>1006536388.7</c:v>
                </c:pt>
                <c:pt idx="2">
                  <c:v>1070959875.9</c:v>
                </c:pt>
                <c:pt idx="3">
                  <c:v>964051023.60000002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040224"/>
        <c:axId val="1424035872"/>
        <c:axId val="0"/>
      </c:bar3DChart>
      <c:catAx>
        <c:axId val="14240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35872"/>
        <c:crosses val="autoZero"/>
        <c:auto val="1"/>
        <c:lblAlgn val="ctr"/>
        <c:lblOffset val="100"/>
        <c:noMultiLvlLbl val="0"/>
      </c:catAx>
      <c:valAx>
        <c:axId val="14240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0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Лист1!$F$10</c:f>
              <c:strCache>
                <c:ptCount val="1"/>
                <c:pt idx="0">
                  <c:v>Транспортные услуги,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Лист1!$E$11:$E$14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Лист1!$F$11:$F$14</c:f>
              <c:numCache>
                <c:formatCode>0.0</c:formatCode>
                <c:ptCount val="4"/>
                <c:pt idx="0">
                  <c:v>1850445828.3</c:v>
                </c:pt>
                <c:pt idx="1">
                  <c:v>1928970874</c:v>
                </c:pt>
                <c:pt idx="2">
                  <c:v>2060234585.4000001</c:v>
                </c:pt>
                <c:pt idx="3">
                  <c:v>1366526230.7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24043488"/>
        <c:axId val="1424047296"/>
        <c:axId val="0"/>
      </c:area3DChart>
      <c:catAx>
        <c:axId val="14240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7296"/>
        <c:crosses val="autoZero"/>
        <c:auto val="1"/>
        <c:lblAlgn val="ctr"/>
        <c:lblOffset val="100"/>
        <c:noMultiLvlLbl val="0"/>
      </c:catAx>
      <c:valAx>
        <c:axId val="14240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3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Лист1!$H$35</c:f>
              <c:strCache>
                <c:ptCount val="1"/>
                <c:pt idx="0">
                  <c:v>Услуги почтовой связи и курьерские услуги 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Лист1!$G$36:$G$39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Лист1!$H$36:$H$39</c:f>
              <c:numCache>
                <c:formatCode>0.0</c:formatCode>
                <c:ptCount val="4"/>
                <c:pt idx="0">
                  <c:v>48980871.299999997</c:v>
                </c:pt>
                <c:pt idx="1">
                  <c:v>50083603.100000001</c:v>
                </c:pt>
                <c:pt idx="2">
                  <c:v>54817519.700000003</c:v>
                </c:pt>
                <c:pt idx="3">
                  <c:v>60036334.200000003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4044032"/>
        <c:axId val="1424039680"/>
        <c:axId val="0"/>
      </c:bar3DChart>
      <c:catAx>
        <c:axId val="14240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39680"/>
        <c:crosses val="autoZero"/>
        <c:auto val="1"/>
        <c:lblAlgn val="ctr"/>
        <c:lblOffset val="100"/>
        <c:noMultiLvlLbl val="0"/>
      </c:catAx>
      <c:valAx>
        <c:axId val="14240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Лист1!$H$68</c:f>
              <c:strCache>
                <c:ptCount val="1"/>
                <c:pt idx="0">
                  <c:v>Услуги телекоммуникационные,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Лист1!$G$69:$G$72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Лист1!$H$69:$H$72</c:f>
              <c:numCache>
                <c:formatCode>0.0</c:formatCode>
                <c:ptCount val="4"/>
                <c:pt idx="0">
                  <c:v>1277937002.9000001</c:v>
                </c:pt>
                <c:pt idx="1">
                  <c:v>1329649853.5999999</c:v>
                </c:pt>
                <c:pt idx="2">
                  <c:v>1401131697.3</c:v>
                </c:pt>
                <c:pt idx="3">
                  <c:v>1398303010.3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24042944"/>
        <c:axId val="1424037504"/>
        <c:axId val="0"/>
      </c:area3DChart>
      <c:catAx>
        <c:axId val="142404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37504"/>
        <c:crosses val="autoZero"/>
        <c:auto val="1"/>
        <c:lblAlgn val="ctr"/>
        <c:lblOffset val="100"/>
        <c:noMultiLvlLbl val="0"/>
      </c:catAx>
      <c:valAx>
        <c:axId val="14240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Лист1!$H$95</c:f>
              <c:strCache>
                <c:ptCount val="1"/>
                <c:pt idx="0">
                  <c:v>Жилищные услуги,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Лист1!$G$96:$G$99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Лист1!$H$96:$H$99</c:f>
              <c:numCache>
                <c:formatCode>0.0</c:formatCode>
                <c:ptCount val="4"/>
                <c:pt idx="0">
                  <c:v>677772718.89999998</c:v>
                </c:pt>
                <c:pt idx="1">
                  <c:v>722209418.60000002</c:v>
                </c:pt>
                <c:pt idx="2">
                  <c:v>739584034.89999998</c:v>
                </c:pt>
                <c:pt idx="3">
                  <c:v>760811913.39999998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045664"/>
        <c:axId val="1424038048"/>
        <c:axId val="0"/>
      </c:bar3DChart>
      <c:catAx>
        <c:axId val="14240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38048"/>
        <c:crosses val="autoZero"/>
        <c:auto val="1"/>
        <c:lblAlgn val="ctr"/>
        <c:lblOffset val="100"/>
        <c:noMultiLvlLbl val="0"/>
      </c:catAx>
      <c:valAx>
        <c:axId val="142403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045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01.02.2022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8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49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4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144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88349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7121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9235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xmlns="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xmlns="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036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xmlns="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xmlns="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533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87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xmlns="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xmlns="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783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xmlns="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xmlns="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xmlns="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xmlns="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xmlns="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xmlns="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xmlns="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xmlns="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xmlns="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xmlns="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6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903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xmlns="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xmlns="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xmlns="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xmlns="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xmlns="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31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60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3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4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35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78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7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2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437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283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0190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5" r:id="rId15"/>
    <p:sldLayoutId id="2147483937" r:id="rId16"/>
    <p:sldLayoutId id="2147483651" r:id="rId17"/>
    <p:sldLayoutId id="2147483661" r:id="rId18"/>
    <p:sldLayoutId id="2147483652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64" r:id="rId27"/>
    <p:sldLayoutId id="2147483672" r:id="rId2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412" y="690141"/>
            <a:ext cx="9555421" cy="8247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бизнеса услуг в России с 2017-2020гг.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5" b="33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45" y="245660"/>
            <a:ext cx="6250675" cy="14187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жилищных услуг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53290"/>
              </p:ext>
            </p:extLst>
          </p:nvPr>
        </p:nvGraphicFramePr>
        <p:xfrm>
          <a:off x="5291614" y="2152934"/>
          <a:ext cx="6773006" cy="426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27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84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6" y="245540"/>
            <a:ext cx="11477766" cy="1307291"/>
          </a:xfrm>
        </p:spPr>
        <p:txBody>
          <a:bodyPr rtlCol="0">
            <a:noAutofit/>
          </a:bodyPr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коммунальных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316694"/>
              </p:ext>
            </p:extLst>
          </p:nvPr>
        </p:nvGraphicFramePr>
        <p:xfrm>
          <a:off x="395786" y="2238233"/>
          <a:ext cx="5595582" cy="418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 b="8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6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5529" y="648743"/>
            <a:ext cx="5866262" cy="7826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учреждений культуры в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9" r="29989"/>
          <a:stretch>
            <a:fillRect/>
          </a:stretch>
        </p:blipFill>
        <p:spPr/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461509"/>
              </p:ext>
            </p:extLst>
          </p:nvPr>
        </p:nvGraphicFramePr>
        <p:xfrm>
          <a:off x="3589361" y="1937982"/>
          <a:ext cx="8488908" cy="466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40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290" y="274606"/>
            <a:ext cx="10525437" cy="15095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агентств, туроператоров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услуг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бронированию и сопутствующие им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13</a:t>
            </a:fld>
            <a:endParaRPr lang="ru-RU" noProof="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626670"/>
              </p:ext>
            </p:extLst>
          </p:nvPr>
        </p:nvGraphicFramePr>
        <p:xfrm>
          <a:off x="286603" y="2347416"/>
          <a:ext cx="5936775" cy="433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79778" y="617033"/>
            <a:ext cx="6332562" cy="7826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аналогичных услуг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временного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в России с 2017-2020гг.,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r="26872"/>
          <a:stretch>
            <a:fillRect/>
          </a:stretch>
        </p:blipFill>
        <p:spPr/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765679"/>
              </p:ext>
            </p:extLst>
          </p:nvPr>
        </p:nvGraphicFramePr>
        <p:xfrm>
          <a:off x="3521122" y="1869743"/>
          <a:ext cx="8491218" cy="455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0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069" y="354842"/>
            <a:ext cx="11627892" cy="1000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15</a:t>
            </a:fld>
            <a:endParaRPr lang="ru-RU" noProof="0" dirty="0"/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 b="2390"/>
          <a:stretch>
            <a:fillRect/>
          </a:stretch>
        </p:blipFill>
        <p:spPr/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35944"/>
              </p:ext>
            </p:extLst>
          </p:nvPr>
        </p:nvGraphicFramePr>
        <p:xfrm>
          <a:off x="491319" y="2479861"/>
          <a:ext cx="7740555" cy="412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4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311" y="22103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медицинских услуг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10995"/>
          <a:stretch>
            <a:fillRect/>
          </a:stretch>
        </p:blipFill>
        <p:spPr/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902754"/>
              </p:ext>
            </p:extLst>
          </p:nvPr>
        </p:nvGraphicFramePr>
        <p:xfrm>
          <a:off x="300251" y="2034833"/>
          <a:ext cx="9173570" cy="451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B5E4C005-CB50-4CBB-83F0-3393A7AC6211}"/>
              </a:ext>
            </a:extLst>
          </p:cNvPr>
          <p:cNvSpPr txBox="1">
            <a:spLocks/>
          </p:cNvSpPr>
          <p:nvPr/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z="1200" smtClean="0"/>
              <a:pPr/>
              <a:t>1</a:t>
            </a:fld>
            <a:r>
              <a:rPr lang="ru-RU" sz="1200" dirty="0" smtClean="0"/>
              <a:t>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60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3560"/>
          <a:stretch>
            <a:fillRect/>
          </a:stretch>
        </p:blipFill>
        <p:spPr/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65960"/>
              </p:ext>
            </p:extLst>
          </p:nvPr>
        </p:nvGraphicFramePr>
        <p:xfrm>
          <a:off x="332555" y="2065217"/>
          <a:ext cx="6928053" cy="46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136685" y="286604"/>
            <a:ext cx="12055315" cy="1492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специализированных коллективных средств размещения и услуг санаторно-курортных организаций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17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0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6471" y="477672"/>
            <a:ext cx="6481798" cy="1213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ветеринарных услуг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18</a:t>
            </a:fld>
            <a:endParaRPr lang="ru-RU" noProof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145411"/>
              </p:ext>
            </p:extLst>
          </p:nvPr>
        </p:nvGraphicFramePr>
        <p:xfrm>
          <a:off x="4531058" y="2346650"/>
          <a:ext cx="7547212" cy="407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r="27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37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36775" y="423082"/>
            <a:ext cx="5977720" cy="12676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Объема юридических услуг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19</a:t>
            </a:fld>
            <a:endParaRPr lang="ru-RU" noProof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96093"/>
              </p:ext>
            </p:extLst>
          </p:nvPr>
        </p:nvGraphicFramePr>
        <p:xfrm>
          <a:off x="3712191" y="1910687"/>
          <a:ext cx="8202304" cy="45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5" r="35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8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78991"/>
            <a:ext cx="9062113" cy="1626979"/>
          </a:xfrm>
        </p:spPr>
        <p:txBody>
          <a:bodyPr rtlCol="0"/>
          <a:lstStyle/>
          <a:p>
            <a:pPr algn="ctr" rtl="0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платных услуг в России с 2017-2020гг.,тыс. руб.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154"/>
          <a:stretch>
            <a:fillRect/>
          </a:stretch>
        </p:blipFill>
        <p:spPr/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21600"/>
              </p:ext>
            </p:extLst>
          </p:nvPr>
        </p:nvGraphicFramePr>
        <p:xfrm>
          <a:off x="0" y="3398293"/>
          <a:ext cx="7383437" cy="338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B5E4C005-CB50-4CBB-83F0-3393A7AC6211}"/>
              </a:ext>
            </a:extLst>
          </p:cNvPr>
          <p:cNvSpPr txBox="1">
            <a:spLocks/>
          </p:cNvSpPr>
          <p:nvPr/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0991" y="633583"/>
            <a:ext cx="12050972" cy="78263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системы образования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20</a:t>
            </a:fld>
            <a:endParaRPr lang="ru-RU" noProof="0" dirty="0"/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/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47488"/>
              </p:ext>
            </p:extLst>
          </p:nvPr>
        </p:nvGraphicFramePr>
        <p:xfrm>
          <a:off x="346292" y="1889218"/>
          <a:ext cx="6750544" cy="483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b="10869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842" y="701037"/>
            <a:ext cx="11250349" cy="7826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социальных услуг, предоставляемых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пожилого возраста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21</a:t>
            </a:fld>
            <a:endParaRPr lang="ru-RU" noProof="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16175"/>
              </p:ext>
            </p:extLst>
          </p:nvPr>
        </p:nvGraphicFramePr>
        <p:xfrm>
          <a:off x="354841" y="2101755"/>
          <a:ext cx="6496335" cy="46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3004"/>
          <a:stretch>
            <a:fillRect/>
          </a:stretch>
        </p:blipFill>
        <p:spPr/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22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0252"/>
            <a:ext cx="6851176" cy="13988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прочих видов платных услуг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644542"/>
              </p:ext>
            </p:extLst>
          </p:nvPr>
        </p:nvGraphicFramePr>
        <p:xfrm>
          <a:off x="300251" y="2388358"/>
          <a:ext cx="6933062" cy="403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6120"/>
          <a:stretch>
            <a:fillRect/>
          </a:stretch>
        </p:blipFill>
        <p:spPr/>
      </p:pic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B5E4C005-CB50-4CBB-83F0-3393A7AC6211}"/>
              </a:ext>
            </a:extLst>
          </p:cNvPr>
          <p:cNvSpPr txBox="1">
            <a:spLocks/>
          </p:cNvSpPr>
          <p:nvPr/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87" y="405682"/>
            <a:ext cx="5436403" cy="1286639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платных услуг на душу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России с 2017-2020гг.,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340121"/>
              </p:ext>
            </p:extLst>
          </p:nvPr>
        </p:nvGraphicFramePr>
        <p:xfrm>
          <a:off x="5291614" y="2142699"/>
          <a:ext cx="6650177" cy="428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r="30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2960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4" y="286604"/>
            <a:ext cx="11919045" cy="1580246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платных услуг на душу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России по федеральным округам с 2017-2020гг.,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746884" y="4630200"/>
            <a:ext cx="3678814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b="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47809"/>
              </p:ext>
            </p:extLst>
          </p:nvPr>
        </p:nvGraphicFramePr>
        <p:xfrm>
          <a:off x="640730" y="1866850"/>
          <a:ext cx="9294840" cy="476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069" y="284176"/>
            <a:ext cx="11286697" cy="1380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физического объема платных услуг населению (в сопоставимых ценах в % к предыдущему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году)в РОССИИ с 2017-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5</a:t>
            </a:fld>
            <a:endParaRPr lang="ru-RU" noProof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13825"/>
              </p:ext>
            </p:extLst>
          </p:nvPr>
        </p:nvGraphicFramePr>
        <p:xfrm>
          <a:off x="191069" y="1665027"/>
          <a:ext cx="11887200" cy="512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6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76" y="368489"/>
            <a:ext cx="6175612" cy="107653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бытовых услуг населению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2017-2020гг., тыс. 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60410"/>
              </p:ext>
            </p:extLst>
          </p:nvPr>
        </p:nvGraphicFramePr>
        <p:xfrm>
          <a:off x="5158854" y="1978926"/>
          <a:ext cx="6687402" cy="444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r="27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0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269EBA-0AA8-463C-830E-2BE707C073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t="9829" b="9829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2" y="250720"/>
            <a:ext cx="10033551" cy="1293643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транспортных услуг в России с 2017-2020гг.,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65798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30837"/>
              </p:ext>
            </p:extLst>
          </p:nvPr>
        </p:nvGraphicFramePr>
        <p:xfrm>
          <a:off x="272954" y="1897039"/>
          <a:ext cx="7055893" cy="4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696" y="327546"/>
            <a:ext cx="6678304" cy="1364897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услуг почтовой связи и курьерских услуг в России с 2017-2020гг.,тыс. руб.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8</a:t>
            </a:fld>
            <a:endParaRPr lang="ru-RU" noProof="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410555"/>
              </p:ext>
            </p:extLst>
          </p:nvPr>
        </p:nvGraphicFramePr>
        <p:xfrm>
          <a:off x="5404513" y="2125638"/>
          <a:ext cx="6632812" cy="429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27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525966"/>
            <a:ext cx="11477767" cy="766349"/>
          </a:xfrm>
        </p:spPr>
        <p:txBody>
          <a:bodyPr rtlCol="0">
            <a:noAutofit/>
          </a:bodyPr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телекоммуникационных услуг в России с 2017-2020гг.,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pPr algn="ctr" rtl="0"/>
            <a:r>
              <a:rPr lang="ru-RU" sz="1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</a:t>
            </a:r>
            <a:endParaRPr lang="ru-RU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b="9854"/>
          <a:stretch>
            <a:fillRect/>
          </a:stretch>
        </p:blipFill>
        <p:spPr/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802499"/>
              </p:ext>
            </p:extLst>
          </p:nvPr>
        </p:nvGraphicFramePr>
        <p:xfrm>
          <a:off x="532263" y="1678674"/>
          <a:ext cx="7137779" cy="510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3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fb0879af-3eba-417a-a55a-ffe6dcd6ca77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311</TotalTime>
  <Words>413</Words>
  <Application>Microsoft Office PowerPoint</Application>
  <PresentationFormat>Широкоэкранный</PresentationFormat>
  <Paragraphs>76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Wingdings</vt:lpstr>
      <vt:lpstr>Полосы</vt:lpstr>
      <vt:lpstr>Аналитика бизнеса услуг в России с 2017-2020гг.</vt:lpstr>
      <vt:lpstr>Динамика платных услуг в России с 2017-2020гг.,тыс. руб.</vt:lpstr>
      <vt:lpstr>Объем платных услуг на душу населения в России с 2017-2020гг., тыс. руб. </vt:lpstr>
      <vt:lpstr>Объем платных услуг на душу населения в России по федеральным округам с 2017-2020гг., тыс. руб. </vt:lpstr>
      <vt:lpstr>Индекс физического объема платных услуг населению (в сопоставимых ценах в % к предыдущему году)в РОССИИ с 2017- 2020 г.г.</vt:lpstr>
      <vt:lpstr>Динамика бытовых услуг населению россии  с 2017-2020гг., тыс. руб.</vt:lpstr>
      <vt:lpstr>Динамика транспортных услуг в России с 2017-2020гг., тыс. руб.</vt:lpstr>
      <vt:lpstr>Динамика услуг почтовой связи и курьерских услуг в России с 2017-2020гг.,тыс. руб.</vt:lpstr>
      <vt:lpstr>Динамика телекоммуникационных услуг в России с 2017-2020гг., тыс.руб.</vt:lpstr>
      <vt:lpstr>Динамика жилищных услуг в россии с 2017-2020гг., тыс. руб.</vt:lpstr>
      <vt:lpstr>Динамика коммунальных услУг в россии с 2017-2020гг., тыс. руб.</vt:lpstr>
      <vt:lpstr>Динамика услуг учреждений культуры в  россии с 2017-2020гг., тыс. руб.</vt:lpstr>
      <vt:lpstr>Динамика Услуг туристических агентств, туроператоров и прочих услуг по бронированию и сопутствующие им услуги в россии с 2017-2020гг., тыс. руб. </vt:lpstr>
      <vt:lpstr>Динамика Услуг гостиниц и аналогичных услуг по предоставлению временного жилья в России с 2017-2020гг., тыс. руб. </vt:lpstr>
      <vt:lpstr>Динамика Услуг физической культуры и спорта в россии с 2017-2020гг., тыс. руб. </vt:lpstr>
      <vt:lpstr>Динамика медицинских услуг в россии с 2017-2020гг., тыс. руб.</vt:lpstr>
      <vt:lpstr>Презентация PowerPoint</vt:lpstr>
      <vt:lpstr>Динамика ветеринарных услуг в россии с 2017-2020гг., тыс. руб.</vt:lpstr>
      <vt:lpstr>Динамика Объема юридических услуг в россии с 2017-2020гг., тыс. Руб.</vt:lpstr>
      <vt:lpstr>Динамика услуг системы образования в россии с 2017-2020гг.,  тыс. руб.</vt:lpstr>
      <vt:lpstr>Динамика социальных услуг, предоставляемых гражданам пожилого возраста и инвалидам в россии с 2017-2020гг., тыс. руб. </vt:lpstr>
      <vt:lpstr>Динамика прочих видов платных услуг в россии с 2017-2020гг., тыс. руб.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ПАО «Аэрофлот»</dc:title>
  <dc:creator>днс</dc:creator>
  <cp:lastModifiedBy>Пользователь</cp:lastModifiedBy>
  <cp:revision>95</cp:revision>
  <dcterms:created xsi:type="dcterms:W3CDTF">2021-09-10T15:43:04Z</dcterms:created>
  <dcterms:modified xsi:type="dcterms:W3CDTF">2022-02-01T03:02:09Z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