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8" r:id="rId4"/>
  </p:sldMasterIdLst>
  <p:notesMasterIdLst>
    <p:notesMasterId r:id="rId25"/>
  </p:notesMasterIdLst>
  <p:handoutMasterIdLst>
    <p:handoutMasterId r:id="rId26"/>
  </p:handoutMasterIdLst>
  <p:sldIdLst>
    <p:sldId id="285" r:id="rId5"/>
    <p:sldId id="280" r:id="rId6"/>
    <p:sldId id="258" r:id="rId7"/>
    <p:sldId id="297" r:id="rId8"/>
    <p:sldId id="257" r:id="rId9"/>
    <p:sldId id="288" r:id="rId10"/>
    <p:sldId id="284" r:id="rId11"/>
    <p:sldId id="289" r:id="rId12"/>
    <p:sldId id="277" r:id="rId13"/>
    <p:sldId id="290" r:id="rId14"/>
    <p:sldId id="278" r:id="rId15"/>
    <p:sldId id="266" r:id="rId16"/>
    <p:sldId id="274" r:id="rId17"/>
    <p:sldId id="286" r:id="rId18"/>
    <p:sldId id="269" r:id="rId19"/>
    <p:sldId id="296" r:id="rId20"/>
    <p:sldId id="256" r:id="rId21"/>
    <p:sldId id="279" r:id="rId22"/>
    <p:sldId id="292" r:id="rId23"/>
    <p:sldId id="295" r:id="rId2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C"/>
    <a:srgbClr val="7FC6ED"/>
    <a:srgbClr val="00FFFF"/>
    <a:srgbClr val="B2FFFF"/>
    <a:srgbClr val="D30F64"/>
    <a:srgbClr val="FA4606"/>
    <a:srgbClr val="D6840C"/>
    <a:srgbClr val="000000"/>
    <a:srgbClr val="1798DF"/>
    <a:srgbClr val="767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356" autoAdjust="0"/>
  </p:normalViewPr>
  <p:slideViewPr>
    <p:cSldViewPr snapToGrid="0" showGuides="1">
      <p:cViewPr varScale="1">
        <p:scale>
          <a:sx n="70" d="100"/>
          <a:sy n="70" d="100"/>
        </p:scale>
        <p:origin x="768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Лист1!$E$5</c:f>
              <c:strCache>
                <c:ptCount val="1"/>
                <c:pt idx="0">
                  <c:v>Численность лиц размещенных в коллективных средствах размещения, млн.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Лист1!$F$4:$O$4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Лист1!$F$5:$O$5</c:f>
              <c:numCache>
                <c:formatCode>General</c:formatCode>
                <c:ptCount val="10"/>
                <c:pt idx="0">
                  <c:v>33.18</c:v>
                </c:pt>
                <c:pt idx="1">
                  <c:v>36.01</c:v>
                </c:pt>
                <c:pt idx="2">
                  <c:v>37</c:v>
                </c:pt>
                <c:pt idx="3">
                  <c:v>38.409999999999997</c:v>
                </c:pt>
                <c:pt idx="4">
                  <c:v>49.28</c:v>
                </c:pt>
                <c:pt idx="5">
                  <c:v>54.43</c:v>
                </c:pt>
                <c:pt idx="6">
                  <c:v>61.56</c:v>
                </c:pt>
                <c:pt idx="7">
                  <c:v>71.53</c:v>
                </c:pt>
                <c:pt idx="8">
                  <c:v>76.040000000000006</c:v>
                </c:pt>
                <c:pt idx="9">
                  <c:v>47.38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696368"/>
        <c:axId val="1446703440"/>
        <c:axId val="0"/>
      </c:bar3DChart>
      <c:catAx>
        <c:axId val="144669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703440"/>
        <c:crosses val="autoZero"/>
        <c:auto val="1"/>
        <c:lblAlgn val="ctr"/>
        <c:lblOffset val="100"/>
        <c:noMultiLvlLbl val="0"/>
      </c:catAx>
      <c:valAx>
        <c:axId val="144670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69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Лист1!$E$255</c:f>
              <c:strCache>
                <c:ptCount val="1"/>
                <c:pt idx="0">
                  <c:v>Число гостиниц и аналогичных средств размещения,ед.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Лист1!$F$254:$O$254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Лист1!$F$255:$O$255</c:f>
              <c:numCache>
                <c:formatCode>#,##0</c:formatCode>
                <c:ptCount val="10"/>
                <c:pt idx="0">
                  <c:v>8416</c:v>
                </c:pt>
                <c:pt idx="1">
                  <c:v>9316</c:v>
                </c:pt>
                <c:pt idx="2">
                  <c:v>9869</c:v>
                </c:pt>
                <c:pt idx="3">
                  <c:v>10714</c:v>
                </c:pt>
                <c:pt idx="4">
                  <c:v>13957</c:v>
                </c:pt>
                <c:pt idx="5">
                  <c:v>15368</c:v>
                </c:pt>
                <c:pt idx="6">
                  <c:v>18753</c:v>
                </c:pt>
                <c:pt idx="7">
                  <c:v>21300</c:v>
                </c:pt>
                <c:pt idx="8">
                  <c:v>21312</c:v>
                </c:pt>
                <c:pt idx="9">
                  <c:v>20410</c:v>
                </c:pt>
              </c:numCache>
            </c:numRef>
          </c:val>
        </c:ser>
        <c:ser>
          <c:idx val="1"/>
          <c:order val="1"/>
          <c:tx>
            <c:strRef>
              <c:f>Лист1!$E$256</c:f>
              <c:strCache>
                <c:ptCount val="1"/>
                <c:pt idx="0">
                  <c:v>Число специализированных средств размещения, ед.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Лист1!$F$254:$O$254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Лист1!$F$256:$O$256</c:f>
              <c:numCache>
                <c:formatCode>#,##0</c:formatCode>
                <c:ptCount val="10"/>
                <c:pt idx="0">
                  <c:v>4646</c:v>
                </c:pt>
                <c:pt idx="1">
                  <c:v>4703</c:v>
                </c:pt>
                <c:pt idx="2">
                  <c:v>4714</c:v>
                </c:pt>
                <c:pt idx="3">
                  <c:v>4876</c:v>
                </c:pt>
                <c:pt idx="4">
                  <c:v>6178</c:v>
                </c:pt>
                <c:pt idx="5" formatCode="General">
                  <c:v>5166</c:v>
                </c:pt>
                <c:pt idx="6" formatCode="General">
                  <c:v>6538</c:v>
                </c:pt>
                <c:pt idx="7" formatCode="General">
                  <c:v>6772</c:v>
                </c:pt>
                <c:pt idx="8" formatCode="General">
                  <c:v>6990</c:v>
                </c:pt>
                <c:pt idx="9" formatCode="General">
                  <c:v>6918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0486304"/>
        <c:axId val="1570475424"/>
        <c:axId val="0"/>
      </c:bar3DChart>
      <c:catAx>
        <c:axId val="157048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75424"/>
        <c:crosses val="autoZero"/>
        <c:auto val="1"/>
        <c:lblAlgn val="ctr"/>
        <c:lblOffset val="100"/>
        <c:noMultiLvlLbl val="0"/>
      </c:catAx>
      <c:valAx>
        <c:axId val="157047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8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Лист1!$E$284</c:f>
              <c:strCache>
                <c:ptCount val="1"/>
                <c:pt idx="0">
                  <c:v>Число ночевок в коллективных средствах размещения,тыс.ед.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Лист1!$F$283:$O$283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Лист1!$F$284:$O$284</c:f>
              <c:numCache>
                <c:formatCode>#,##0</c:formatCode>
                <c:ptCount val="10"/>
                <c:pt idx="0">
                  <c:v>166197</c:v>
                </c:pt>
                <c:pt idx="1">
                  <c:v>173614</c:v>
                </c:pt>
                <c:pt idx="2">
                  <c:v>172630</c:v>
                </c:pt>
                <c:pt idx="3">
                  <c:v>184018</c:v>
                </c:pt>
                <c:pt idx="4">
                  <c:v>212195</c:v>
                </c:pt>
                <c:pt idx="5">
                  <c:v>216838</c:v>
                </c:pt>
                <c:pt idx="6">
                  <c:v>253023</c:v>
                </c:pt>
                <c:pt idx="7">
                  <c:v>274585</c:v>
                </c:pt>
                <c:pt idx="8">
                  <c:v>283191</c:v>
                </c:pt>
                <c:pt idx="9">
                  <c:v>191176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6694192"/>
        <c:axId val="1446694736"/>
      </c:lineChart>
      <c:catAx>
        <c:axId val="14466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694736"/>
        <c:crosses val="autoZero"/>
        <c:auto val="1"/>
        <c:lblAlgn val="ctr"/>
        <c:lblOffset val="100"/>
        <c:noMultiLvlLbl val="0"/>
      </c:catAx>
      <c:valAx>
        <c:axId val="14466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69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Лист1!$E$311</c:f>
              <c:strCache>
                <c:ptCount val="1"/>
                <c:pt idx="0">
                  <c:v>Число санаторно-курортных организаций(санатории,пансионаты с лечением), тыс. мест коек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Лист1!$F$310:$O$310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Лист1!$F$311:$O$311</c:f>
              <c:numCache>
                <c:formatCode>#,##0</c:formatCode>
                <c:ptCount val="10"/>
                <c:pt idx="0">
                  <c:v>1959</c:v>
                </c:pt>
                <c:pt idx="1">
                  <c:v>1905</c:v>
                </c:pt>
                <c:pt idx="2">
                  <c:v>1840</c:v>
                </c:pt>
                <c:pt idx="3">
                  <c:v>1905</c:v>
                </c:pt>
                <c:pt idx="4">
                  <c:v>1878</c:v>
                </c:pt>
                <c:pt idx="5" formatCode="General">
                  <c:v>1832</c:v>
                </c:pt>
                <c:pt idx="6" formatCode="General">
                  <c:v>1802</c:v>
                </c:pt>
                <c:pt idx="7" formatCode="General">
                  <c:v>1755</c:v>
                </c:pt>
                <c:pt idx="8" formatCode="General">
                  <c:v>1777</c:v>
                </c:pt>
                <c:pt idx="9" formatCode="General">
                  <c:v>1752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695280"/>
        <c:axId val="1572883056"/>
        <c:axId val="0"/>
      </c:bar3DChart>
      <c:catAx>
        <c:axId val="144669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3056"/>
        <c:crosses val="autoZero"/>
        <c:auto val="1"/>
        <c:lblAlgn val="ctr"/>
        <c:lblOffset val="100"/>
        <c:noMultiLvlLbl val="0"/>
      </c:catAx>
      <c:valAx>
        <c:axId val="157288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69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Лист1!$E$332</c:f>
              <c:strCache>
                <c:ptCount val="1"/>
                <c:pt idx="0">
                  <c:v>Численность лечившихся и отдыхавших в  санаторно-курортных организациях, тыс.чел.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Лист1!$F$331:$O$331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Лист1!$F$332:$O$332</c:f>
              <c:numCache>
                <c:formatCode>#,##0</c:formatCode>
                <c:ptCount val="10"/>
                <c:pt idx="0">
                  <c:v>6163</c:v>
                </c:pt>
                <c:pt idx="1">
                  <c:v>6174</c:v>
                </c:pt>
                <c:pt idx="2">
                  <c:v>6109</c:v>
                </c:pt>
                <c:pt idx="3">
                  <c:v>6641</c:v>
                </c:pt>
                <c:pt idx="4">
                  <c:v>6476</c:v>
                </c:pt>
                <c:pt idx="5">
                  <c:v>7119</c:v>
                </c:pt>
                <c:pt idx="6">
                  <c:v>6431</c:v>
                </c:pt>
                <c:pt idx="7">
                  <c:v>6880</c:v>
                </c:pt>
                <c:pt idx="8">
                  <c:v>7231</c:v>
                </c:pt>
                <c:pt idx="9">
                  <c:v>4479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72885232"/>
        <c:axId val="1572888496"/>
        <c:axId val="0"/>
      </c:area3DChart>
      <c:catAx>
        <c:axId val="157288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8496"/>
        <c:crosses val="autoZero"/>
        <c:auto val="1"/>
        <c:lblAlgn val="ctr"/>
        <c:lblOffset val="100"/>
        <c:noMultiLvlLbl val="0"/>
      </c:catAx>
      <c:valAx>
        <c:axId val="157288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5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Лист1!$E$350</c:f>
              <c:strCache>
                <c:ptCount val="1"/>
                <c:pt idx="0">
                  <c:v>Количество объектов общественного питания (в сфере туризма),ед.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Лист1!$F$349:$O$349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Лист1!$F$350:$O$350</c:f>
              <c:numCache>
                <c:formatCode>#,##0</c:formatCode>
                <c:ptCount val="10"/>
                <c:pt idx="0">
                  <c:v>93749</c:v>
                </c:pt>
                <c:pt idx="1">
                  <c:v>96812</c:v>
                </c:pt>
                <c:pt idx="2">
                  <c:v>101214</c:v>
                </c:pt>
                <c:pt idx="3">
                  <c:v>109033</c:v>
                </c:pt>
                <c:pt idx="4">
                  <c:v>111631</c:v>
                </c:pt>
                <c:pt idx="5">
                  <c:v>113791</c:v>
                </c:pt>
                <c:pt idx="6">
                  <c:v>115895</c:v>
                </c:pt>
                <c:pt idx="7">
                  <c:v>119217</c:v>
                </c:pt>
                <c:pt idx="8">
                  <c:v>122191</c:v>
                </c:pt>
                <c:pt idx="9">
                  <c:v>123279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2886864"/>
        <c:axId val="1572883600"/>
      </c:lineChart>
      <c:catAx>
        <c:axId val="157288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3600"/>
        <c:crosses val="autoZero"/>
        <c:auto val="1"/>
        <c:lblAlgn val="ctr"/>
        <c:lblOffset val="100"/>
        <c:noMultiLvlLbl val="0"/>
      </c:catAx>
      <c:valAx>
        <c:axId val="157288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Лист1!$E$374</c:f>
              <c:strCache>
                <c:ptCount val="1"/>
                <c:pt idx="0">
                  <c:v>Количество общедоступных столовых и закусочных, ед.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Лист1!$F$373:$O$373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Лист1!$F$374:$O$374</c:f>
              <c:numCache>
                <c:formatCode>#,##0</c:formatCode>
                <c:ptCount val="10"/>
                <c:pt idx="0">
                  <c:v>30244</c:v>
                </c:pt>
                <c:pt idx="1">
                  <c:v>30350</c:v>
                </c:pt>
                <c:pt idx="2">
                  <c:v>30939</c:v>
                </c:pt>
                <c:pt idx="3">
                  <c:v>32666</c:v>
                </c:pt>
                <c:pt idx="4">
                  <c:v>32970</c:v>
                </c:pt>
                <c:pt idx="5">
                  <c:v>33190</c:v>
                </c:pt>
                <c:pt idx="6">
                  <c:v>33466</c:v>
                </c:pt>
                <c:pt idx="7">
                  <c:v>33809</c:v>
                </c:pt>
                <c:pt idx="8">
                  <c:v>34141</c:v>
                </c:pt>
                <c:pt idx="9">
                  <c:v>33544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Лист1!$E$375</c:f>
              <c:strCache>
                <c:ptCount val="1"/>
                <c:pt idx="0">
                  <c:v>Количество ресторанов,кафе ,баров, ед.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lt1"/>
              </a:solidFill>
              <a:ln w="15875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Лист1!$F$373:$O$373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Лист1!$F$375:$O$375</c:f>
              <c:numCache>
                <c:formatCode>#,##0</c:formatCode>
                <c:ptCount val="10"/>
                <c:pt idx="0">
                  <c:v>63505</c:v>
                </c:pt>
                <c:pt idx="1">
                  <c:v>66462</c:v>
                </c:pt>
                <c:pt idx="2">
                  <c:v>70275</c:v>
                </c:pt>
                <c:pt idx="3">
                  <c:v>76367</c:v>
                </c:pt>
                <c:pt idx="4">
                  <c:v>78661</c:v>
                </c:pt>
                <c:pt idx="5">
                  <c:v>80601</c:v>
                </c:pt>
                <c:pt idx="6">
                  <c:v>82429</c:v>
                </c:pt>
                <c:pt idx="7">
                  <c:v>85408</c:v>
                </c:pt>
                <c:pt idx="8">
                  <c:v>88050</c:v>
                </c:pt>
                <c:pt idx="9">
                  <c:v>89735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2889040"/>
        <c:axId val="1572893392"/>
      </c:lineChart>
      <c:catAx>
        <c:axId val="15728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93392"/>
        <c:crosses val="autoZero"/>
        <c:auto val="1"/>
        <c:lblAlgn val="ctr"/>
        <c:lblOffset val="100"/>
        <c:noMultiLvlLbl val="0"/>
      </c:catAx>
      <c:valAx>
        <c:axId val="157289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Лист1!$E$397</c:f>
              <c:strCache>
                <c:ptCount val="1"/>
                <c:pt idx="0">
                  <c:v>Вклад туризма в ВВП страны,%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Лист1!$F$396:$N$396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Лист1!$F$397:$N$397</c:f>
              <c:numCache>
                <c:formatCode>General</c:formatCode>
                <c:ptCount val="9"/>
                <c:pt idx="0">
                  <c:v>3</c:v>
                </c:pt>
                <c:pt idx="1">
                  <c:v>3</c:v>
                </c:pt>
                <c:pt idx="2">
                  <c:v>3.2</c:v>
                </c:pt>
                <c:pt idx="3">
                  <c:v>3.4</c:v>
                </c:pt>
                <c:pt idx="4">
                  <c:v>3.3</c:v>
                </c:pt>
                <c:pt idx="5">
                  <c:v>3.4</c:v>
                </c:pt>
                <c:pt idx="6">
                  <c:v>3.9</c:v>
                </c:pt>
                <c:pt idx="7">
                  <c:v>3.9</c:v>
                </c:pt>
                <c:pt idx="8">
                  <c:v>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2887952"/>
        <c:axId val="1572891760"/>
        <c:axId val="0"/>
      </c:bar3DChart>
      <c:catAx>
        <c:axId val="157288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91760"/>
        <c:crosses val="autoZero"/>
        <c:auto val="1"/>
        <c:lblAlgn val="ctr"/>
        <c:lblOffset val="100"/>
        <c:noMultiLvlLbl val="0"/>
      </c:catAx>
      <c:valAx>
        <c:axId val="157289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Лист1!$E$425</c:f>
              <c:strCache>
                <c:ptCount val="1"/>
                <c:pt idx="0">
                  <c:v>Экспорт услуг по статье "Поездки" (млрд. долл.США)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Лист1!$F$424:$O$424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Лист1!$F$425:$O$425</c:f>
              <c:numCache>
                <c:formatCode>General</c:formatCode>
                <c:ptCount val="10"/>
                <c:pt idx="0">
                  <c:v>11.3</c:v>
                </c:pt>
                <c:pt idx="1">
                  <c:v>10.8</c:v>
                </c:pt>
                <c:pt idx="2">
                  <c:v>12</c:v>
                </c:pt>
                <c:pt idx="3">
                  <c:v>11.8</c:v>
                </c:pt>
                <c:pt idx="4">
                  <c:v>8.4</c:v>
                </c:pt>
                <c:pt idx="5">
                  <c:v>7.8</c:v>
                </c:pt>
                <c:pt idx="6">
                  <c:v>8.9</c:v>
                </c:pt>
                <c:pt idx="7">
                  <c:v>11.6</c:v>
                </c:pt>
                <c:pt idx="8">
                  <c:v>11</c:v>
                </c:pt>
                <c:pt idx="9">
                  <c:v>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72881968"/>
        <c:axId val="1572885776"/>
        <c:axId val="0"/>
      </c:area3DChart>
      <c:catAx>
        <c:axId val="157288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5776"/>
        <c:crosses val="autoZero"/>
        <c:auto val="1"/>
        <c:lblAlgn val="ctr"/>
        <c:lblOffset val="100"/>
        <c:noMultiLvlLbl val="0"/>
      </c:catAx>
      <c:valAx>
        <c:axId val="157288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8819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Лист1!$E$449</c:f>
              <c:strCache>
                <c:ptCount val="1"/>
                <c:pt idx="0">
                  <c:v>Количество туроператоров в Едином федеральном реестре, 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Лист1!$F$448:$O$448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Лист1!$F$449:$O$449</c:f>
              <c:numCache>
                <c:formatCode>#,##0</c:formatCode>
                <c:ptCount val="10"/>
                <c:pt idx="0">
                  <c:v>4479</c:v>
                </c:pt>
                <c:pt idx="1">
                  <c:v>4775</c:v>
                </c:pt>
                <c:pt idx="2">
                  <c:v>4608</c:v>
                </c:pt>
                <c:pt idx="3">
                  <c:v>4173</c:v>
                </c:pt>
                <c:pt idx="4">
                  <c:v>4110</c:v>
                </c:pt>
                <c:pt idx="5">
                  <c:v>4467</c:v>
                </c:pt>
                <c:pt idx="6">
                  <c:v>4553</c:v>
                </c:pt>
                <c:pt idx="7">
                  <c:v>4426</c:v>
                </c:pt>
                <c:pt idx="8">
                  <c:v>4613</c:v>
                </c:pt>
                <c:pt idx="9">
                  <c:v>4298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2884688"/>
        <c:axId val="1572886320"/>
        <c:axId val="0"/>
      </c:bar3DChart>
      <c:catAx>
        <c:axId val="157288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6320"/>
        <c:crosses val="autoZero"/>
        <c:auto val="1"/>
        <c:lblAlgn val="ctr"/>
        <c:lblOffset val="100"/>
        <c:noMultiLvlLbl val="0"/>
      </c:catAx>
      <c:valAx>
        <c:axId val="157288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288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Лист1!$J$63</c:f>
              <c:strCache>
                <c:ptCount val="1"/>
                <c:pt idx="0">
                  <c:v>Численность граждан РФ, размещеных в коллективных средствах размещения, млн.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Лист1!$K$62:$T$62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Лист1!$K$63:$T$63</c:f>
              <c:numCache>
                <c:formatCode>General</c:formatCode>
                <c:ptCount val="10"/>
                <c:pt idx="0">
                  <c:v>29.31</c:v>
                </c:pt>
                <c:pt idx="1">
                  <c:v>31.8</c:v>
                </c:pt>
                <c:pt idx="2">
                  <c:v>32.56</c:v>
                </c:pt>
                <c:pt idx="3">
                  <c:v>33.799999999999997</c:v>
                </c:pt>
                <c:pt idx="4">
                  <c:v>43.66</c:v>
                </c:pt>
                <c:pt idx="5">
                  <c:v>48.34</c:v>
                </c:pt>
                <c:pt idx="6">
                  <c:v>53.53</c:v>
                </c:pt>
                <c:pt idx="7">
                  <c:v>60.91</c:v>
                </c:pt>
                <c:pt idx="8">
                  <c:v>65.19</c:v>
                </c:pt>
                <c:pt idx="9">
                  <c:v>45.22</c:v>
                </c:pt>
              </c:numCache>
            </c:numRef>
          </c:val>
        </c:ser>
        <c:ser>
          <c:idx val="1"/>
          <c:order val="1"/>
          <c:tx>
            <c:strRef>
              <c:f>Лист1!$J$64</c:f>
              <c:strCache>
                <c:ptCount val="1"/>
                <c:pt idx="0">
                  <c:v>Численность иностранных граждан, размещенных в колективных средствах размещения, млн.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Лист1!$K$62:$T$62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Лист1!$K$64:$T$64</c:f>
              <c:numCache>
                <c:formatCode>General</c:formatCode>
                <c:ptCount val="10"/>
                <c:pt idx="0">
                  <c:v>3.87</c:v>
                </c:pt>
                <c:pt idx="1">
                  <c:v>4.21</c:v>
                </c:pt>
                <c:pt idx="2">
                  <c:v>4.4400000000000004</c:v>
                </c:pt>
                <c:pt idx="3">
                  <c:v>4.6100000000000003</c:v>
                </c:pt>
                <c:pt idx="4">
                  <c:v>5.63</c:v>
                </c:pt>
                <c:pt idx="5">
                  <c:v>6.09</c:v>
                </c:pt>
                <c:pt idx="6">
                  <c:v>8.0299999999999994</c:v>
                </c:pt>
                <c:pt idx="7">
                  <c:v>10.62</c:v>
                </c:pt>
                <c:pt idx="8">
                  <c:v>10.86</c:v>
                </c:pt>
                <c:pt idx="9">
                  <c:v>2.16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6690928"/>
        <c:axId val="1446696912"/>
        <c:axId val="0"/>
      </c:bar3DChart>
      <c:catAx>
        <c:axId val="144669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696912"/>
        <c:crosses val="autoZero"/>
        <c:auto val="1"/>
        <c:lblAlgn val="ctr"/>
        <c:lblOffset val="100"/>
        <c:noMultiLvlLbl val="0"/>
      </c:catAx>
      <c:valAx>
        <c:axId val="144669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6690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Лист1!$C$80</c:f>
              <c:strCache>
                <c:ptCount val="1"/>
                <c:pt idx="0">
                  <c:v>Площадь номерного фонда коллективных  средств размещения,тыс.кв. 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Лист1!$D$79:$M$79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Лист1!$D$80:$M$80</c:f>
              <c:numCache>
                <c:formatCode>#,##0.00</c:formatCode>
                <c:ptCount val="10"/>
                <c:pt idx="0">
                  <c:v>11776.5</c:v>
                </c:pt>
                <c:pt idx="1">
                  <c:v>11454.9</c:v>
                </c:pt>
                <c:pt idx="2">
                  <c:v>11515.6</c:v>
                </c:pt>
                <c:pt idx="3">
                  <c:v>13130.6</c:v>
                </c:pt>
                <c:pt idx="4">
                  <c:v>13343.8</c:v>
                </c:pt>
                <c:pt idx="5">
                  <c:v>18003.5</c:v>
                </c:pt>
                <c:pt idx="6">
                  <c:v>19451.7</c:v>
                </c:pt>
                <c:pt idx="7">
                  <c:v>21649.5</c:v>
                </c:pt>
                <c:pt idx="8">
                  <c:v>22215</c:v>
                </c:pt>
                <c:pt idx="9">
                  <c:v>21954.6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9498960"/>
        <c:axId val="1570480864"/>
        <c:axId val="0"/>
      </c:bar3DChart>
      <c:catAx>
        <c:axId val="12494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80864"/>
        <c:crosses val="autoZero"/>
        <c:auto val="1"/>
        <c:lblAlgn val="ctr"/>
        <c:lblOffset val="100"/>
        <c:noMultiLvlLbl val="0"/>
      </c:catAx>
      <c:valAx>
        <c:axId val="157048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9498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Лист1!$D$101</c:f>
              <c:strCache>
                <c:ptCount val="1"/>
                <c:pt idx="0">
                  <c:v>Инвестиции в основной капитал средств размещения (гостиницы и др.), млн.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Лист1!$E$100:$N$100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Лист1!$E$101:$N$101</c:f>
              <c:numCache>
                <c:formatCode>#,##0.00</c:formatCode>
                <c:ptCount val="10"/>
                <c:pt idx="0">
                  <c:v>41223.699999999997</c:v>
                </c:pt>
                <c:pt idx="1">
                  <c:v>27632.7</c:v>
                </c:pt>
                <c:pt idx="2">
                  <c:v>67449</c:v>
                </c:pt>
                <c:pt idx="3">
                  <c:v>80468.5</c:v>
                </c:pt>
                <c:pt idx="4">
                  <c:v>32653.5</c:v>
                </c:pt>
                <c:pt idx="5">
                  <c:v>30366.1</c:v>
                </c:pt>
                <c:pt idx="6">
                  <c:v>32483.4</c:v>
                </c:pt>
                <c:pt idx="7">
                  <c:v>42868.1</c:v>
                </c:pt>
                <c:pt idx="8">
                  <c:v>37074.5</c:v>
                </c:pt>
                <c:pt idx="9">
                  <c:v>46691.199999999997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0486848"/>
        <c:axId val="1570476512"/>
        <c:axId val="0"/>
      </c:bar3DChart>
      <c:catAx>
        <c:axId val="15704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76512"/>
        <c:crosses val="autoZero"/>
        <c:auto val="1"/>
        <c:lblAlgn val="ctr"/>
        <c:lblOffset val="100"/>
        <c:noMultiLvlLbl val="0"/>
      </c:catAx>
      <c:valAx>
        <c:axId val="15704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8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Лист1!$E$131</c:f>
              <c:strCache>
                <c:ptCount val="1"/>
                <c:pt idx="0">
                  <c:v>Количество койко-мест в коллективных средствах размещения, тыс. ед.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Лист1!$F$130:$O$130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Лист1!$F$131:$O$131</c:f>
              <c:numCache>
                <c:formatCode>#,##0</c:formatCode>
                <c:ptCount val="10"/>
                <c:pt idx="0">
                  <c:v>1294</c:v>
                </c:pt>
                <c:pt idx="1">
                  <c:v>1345</c:v>
                </c:pt>
                <c:pt idx="2">
                  <c:v>1387</c:v>
                </c:pt>
                <c:pt idx="3">
                  <c:v>1573</c:v>
                </c:pt>
                <c:pt idx="4">
                  <c:v>1763</c:v>
                </c:pt>
                <c:pt idx="5">
                  <c:v>1848</c:v>
                </c:pt>
                <c:pt idx="6">
                  <c:v>2167</c:v>
                </c:pt>
                <c:pt idx="7">
                  <c:v>2415</c:v>
                </c:pt>
                <c:pt idx="8">
                  <c:v>2496</c:v>
                </c:pt>
                <c:pt idx="9">
                  <c:v>2473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0477600"/>
        <c:axId val="1570481408"/>
      </c:lineChart>
      <c:catAx>
        <c:axId val="157047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81408"/>
        <c:crosses val="autoZero"/>
        <c:auto val="1"/>
        <c:lblAlgn val="ctr"/>
        <c:lblOffset val="100"/>
        <c:noMultiLvlLbl val="0"/>
      </c:catAx>
      <c:valAx>
        <c:axId val="157048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7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Лист1!$E$161</c:f>
              <c:strCache>
                <c:ptCount val="1"/>
                <c:pt idx="0">
                  <c:v>Количество лиц, работающих в коллективных средствах размещения, тыс.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Лист1!$F$160:$O$160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Лист1!$F$161:$O$161</c:f>
              <c:numCache>
                <c:formatCode>General</c:formatCode>
                <c:ptCount val="10"/>
                <c:pt idx="0">
                  <c:v>391.3</c:v>
                </c:pt>
                <c:pt idx="1">
                  <c:v>386.4</c:v>
                </c:pt>
                <c:pt idx="2">
                  <c:v>375.3</c:v>
                </c:pt>
                <c:pt idx="3">
                  <c:v>399.1</c:v>
                </c:pt>
                <c:pt idx="4">
                  <c:v>402.6</c:v>
                </c:pt>
                <c:pt idx="5">
                  <c:v>466.6</c:v>
                </c:pt>
                <c:pt idx="6">
                  <c:v>493.3</c:v>
                </c:pt>
                <c:pt idx="7">
                  <c:v>325</c:v>
                </c:pt>
                <c:pt idx="8">
                  <c:v>354.3</c:v>
                </c:pt>
                <c:pt idx="9">
                  <c:v>316.39999999999998</c:v>
                </c:pt>
              </c:numCache>
            </c:numRef>
          </c:val>
        </c:ser>
        <c:ser>
          <c:idx val="1"/>
          <c:order val="1"/>
          <c:tx>
            <c:strRef>
              <c:f>Лист1!$E$162</c:f>
              <c:strCache>
                <c:ptCount val="1"/>
                <c:pt idx="0">
                  <c:v>Количество лиц, работающих в туристских  фирмах, тыс.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Лист1!$F$160:$O$160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Лист1!$F$162:$O$162</c:f>
              <c:numCache>
                <c:formatCode>General</c:formatCode>
                <c:ptCount val="10"/>
                <c:pt idx="0">
                  <c:v>47.5</c:v>
                </c:pt>
                <c:pt idx="1">
                  <c:v>48.7</c:v>
                </c:pt>
                <c:pt idx="2">
                  <c:v>50.1</c:v>
                </c:pt>
                <c:pt idx="3">
                  <c:v>45.5</c:v>
                </c:pt>
                <c:pt idx="4">
                  <c:v>48.4</c:v>
                </c:pt>
                <c:pt idx="5">
                  <c:v>40</c:v>
                </c:pt>
                <c:pt idx="6">
                  <c:v>47.2</c:v>
                </c:pt>
                <c:pt idx="7">
                  <c:v>66.7</c:v>
                </c:pt>
                <c:pt idx="8">
                  <c:v>61.3</c:v>
                </c:pt>
                <c:pt idx="9">
                  <c:v>60.8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70485216"/>
        <c:axId val="1570484128"/>
        <c:axId val="0"/>
      </c:area3DChart>
      <c:catAx>
        <c:axId val="157048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84128"/>
        <c:crosses val="autoZero"/>
        <c:auto val="1"/>
        <c:lblAlgn val="ctr"/>
        <c:lblOffset val="100"/>
        <c:noMultiLvlLbl val="0"/>
      </c:catAx>
      <c:valAx>
        <c:axId val="157048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85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Лист1!$E$180</c:f>
              <c:strCache>
                <c:ptCount val="1"/>
                <c:pt idx="0">
                  <c:v>Объем платных туристких услуг оказанных населению, млрд.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Лист1!$F$179:$O$179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Лист1!$F$180:$O$180</c:f>
              <c:numCache>
                <c:formatCode>General</c:formatCode>
                <c:ptCount val="10"/>
                <c:pt idx="0">
                  <c:v>112.8</c:v>
                </c:pt>
                <c:pt idx="1">
                  <c:v>121.5</c:v>
                </c:pt>
                <c:pt idx="2">
                  <c:v>145.80000000000001</c:v>
                </c:pt>
                <c:pt idx="3">
                  <c:v>147.5</c:v>
                </c:pt>
                <c:pt idx="4">
                  <c:v>158.30000000000001</c:v>
                </c:pt>
                <c:pt idx="5">
                  <c:v>161.30000000000001</c:v>
                </c:pt>
                <c:pt idx="6">
                  <c:v>166.5</c:v>
                </c:pt>
                <c:pt idx="7">
                  <c:v>172.1</c:v>
                </c:pt>
                <c:pt idx="8">
                  <c:v>179.8</c:v>
                </c:pt>
                <c:pt idx="9">
                  <c:v>91.9</c:v>
                </c:pt>
              </c:numCache>
            </c:numRef>
          </c:val>
        </c:ser>
        <c:ser>
          <c:idx val="1"/>
          <c:order val="1"/>
          <c:tx>
            <c:strRef>
              <c:f>Лист1!$E$181</c:f>
              <c:strCache>
                <c:ptCount val="1"/>
                <c:pt idx="0">
                  <c:v>Объем платных услуг гостиниц и аналогичных средств размещения, млрд.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Лист1!$F$179:$O$179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Лист1!$F$181:$O$181</c:f>
              <c:numCache>
                <c:formatCode>General</c:formatCode>
                <c:ptCount val="10"/>
                <c:pt idx="0">
                  <c:v>125.5</c:v>
                </c:pt>
                <c:pt idx="1">
                  <c:v>141</c:v>
                </c:pt>
                <c:pt idx="2">
                  <c:v>162.4</c:v>
                </c:pt>
                <c:pt idx="3">
                  <c:v>175.7</c:v>
                </c:pt>
                <c:pt idx="4">
                  <c:v>189</c:v>
                </c:pt>
                <c:pt idx="5">
                  <c:v>213.3</c:v>
                </c:pt>
                <c:pt idx="6">
                  <c:v>219.9</c:v>
                </c:pt>
                <c:pt idx="7">
                  <c:v>255.7</c:v>
                </c:pt>
                <c:pt idx="8">
                  <c:v>247.3</c:v>
                </c:pt>
                <c:pt idx="9">
                  <c:v>181.6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0482496"/>
        <c:axId val="1570484672"/>
        <c:axId val="0"/>
      </c:bar3DChart>
      <c:catAx>
        <c:axId val="15704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84672"/>
        <c:crosses val="autoZero"/>
        <c:auto val="1"/>
        <c:lblAlgn val="ctr"/>
        <c:lblOffset val="100"/>
        <c:noMultiLvlLbl val="0"/>
      </c:catAx>
      <c:valAx>
        <c:axId val="157048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Лист1!$E$203</c:f>
              <c:strCache>
                <c:ptCount val="1"/>
                <c:pt idx="0">
                  <c:v>Число въездных поездок иностранных граждан, тыс.чел.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Лист1!$F$202:$O$202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Лист1!$F$203:$O$203</c:f>
              <c:numCache>
                <c:formatCode>#,##0</c:formatCode>
                <c:ptCount val="10"/>
                <c:pt idx="0">
                  <c:v>22674</c:v>
                </c:pt>
                <c:pt idx="1">
                  <c:v>25727</c:v>
                </c:pt>
                <c:pt idx="2">
                  <c:v>28356</c:v>
                </c:pt>
                <c:pt idx="3">
                  <c:v>25438</c:v>
                </c:pt>
                <c:pt idx="4">
                  <c:v>26852</c:v>
                </c:pt>
                <c:pt idx="5">
                  <c:v>24571</c:v>
                </c:pt>
                <c:pt idx="6">
                  <c:v>24390</c:v>
                </c:pt>
                <c:pt idx="7">
                  <c:v>24551</c:v>
                </c:pt>
                <c:pt idx="8">
                  <c:v>24419</c:v>
                </c:pt>
                <c:pt idx="9">
                  <c:v>6359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Лист1!$E$204</c:f>
              <c:strCache>
                <c:ptCount val="1"/>
                <c:pt idx="0">
                  <c:v>Число выездных поездок граждан России, тыс.чел.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Лист1!$F$202:$O$202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Лист1!$F$204:$O$204</c:f>
              <c:numCache>
                <c:formatCode>#,##0</c:formatCode>
                <c:ptCount val="10"/>
                <c:pt idx="0">
                  <c:v>41030</c:v>
                </c:pt>
                <c:pt idx="1">
                  <c:v>44921</c:v>
                </c:pt>
                <c:pt idx="2">
                  <c:v>51122</c:v>
                </c:pt>
                <c:pt idx="3">
                  <c:v>42921</c:v>
                </c:pt>
                <c:pt idx="4">
                  <c:v>34390</c:v>
                </c:pt>
                <c:pt idx="5">
                  <c:v>31659</c:v>
                </c:pt>
                <c:pt idx="6">
                  <c:v>39629</c:v>
                </c:pt>
                <c:pt idx="7">
                  <c:v>41964</c:v>
                </c:pt>
                <c:pt idx="8">
                  <c:v>45330</c:v>
                </c:pt>
                <c:pt idx="9">
                  <c:v>12361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0483584"/>
        <c:axId val="1570473248"/>
      </c:lineChart>
      <c:catAx>
        <c:axId val="157048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73248"/>
        <c:crosses val="autoZero"/>
        <c:auto val="1"/>
        <c:lblAlgn val="ctr"/>
        <c:lblOffset val="100"/>
        <c:noMultiLvlLbl val="0"/>
      </c:catAx>
      <c:valAx>
        <c:axId val="15704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8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Лист1!$E$228</c:f>
              <c:strCache>
                <c:ptCount val="1"/>
                <c:pt idx="0">
                  <c:v>Число коллективных средств размещения всего, 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Лист1!$F$227:$O$227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Лист1!$F$228:$O$228</c:f>
              <c:numCache>
                <c:formatCode>#,##0</c:formatCode>
                <c:ptCount val="10"/>
                <c:pt idx="0">
                  <c:v>13062</c:v>
                </c:pt>
                <c:pt idx="1">
                  <c:v>14019</c:v>
                </c:pt>
                <c:pt idx="2">
                  <c:v>14583</c:v>
                </c:pt>
                <c:pt idx="3">
                  <c:v>15590</c:v>
                </c:pt>
                <c:pt idx="4">
                  <c:v>20135</c:v>
                </c:pt>
                <c:pt idx="5">
                  <c:v>20534</c:v>
                </c:pt>
                <c:pt idx="6">
                  <c:v>25292</c:v>
                </c:pt>
                <c:pt idx="7">
                  <c:v>28074</c:v>
                </c:pt>
                <c:pt idx="8">
                  <c:v>28302</c:v>
                </c:pt>
                <c:pt idx="9">
                  <c:v>27328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70472704"/>
        <c:axId val="1570473792"/>
        <c:axId val="0"/>
      </c:area3DChart>
      <c:catAx>
        <c:axId val="15704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0473792"/>
        <c:crosses val="autoZero"/>
        <c:auto val="1"/>
        <c:lblAlgn val="ctr"/>
        <c:lblOffset val="100"/>
        <c:noMultiLvlLbl val="0"/>
      </c:catAx>
      <c:valAx>
        <c:axId val="15704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472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26.01.2022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26.01.2022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97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98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92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39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8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49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875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496221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974762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xmlns="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418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xmlns="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xmlns="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xmlns="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xmlns="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xmlns="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910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xmlns="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xmlns="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xmlns="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xmlns="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532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xmlns="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327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xmlns="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xmlns="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xmlns="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xmlns="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xmlns="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xmlns="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xmlns="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xmlns="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35021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xmlns="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xmlns="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xmlns="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xmlns="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xmlns="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xmlns="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xmlns="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xmlns="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xmlns="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xmlns="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xmlns="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xmlns="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xmlns="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xmlns="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xmlns="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xmlns="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xmlns="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xmlns="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xmlns="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xmlns="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xmlns="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xmlns="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xmlns="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xmlns="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9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6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0081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xmlns="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xmlns="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xmlns="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xmlns="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xmlns="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xmlns="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xmlns="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xmlns="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xmlns="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xmlns="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xmlns="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xmlns="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xmlns="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xmlns="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xmlns="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xmlns="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xmlns="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xmlns="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xmlns="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9">
            <a:extLst>
              <a:ext uri="{FF2B5EF4-FFF2-40B4-BE49-F238E27FC236}">
                <a16:creationId xmlns:a16="http://schemas.microsoft.com/office/drawing/2014/main" xmlns="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орма 24">
            <a:extLst>
              <a:ext uri="{FF2B5EF4-FFF2-40B4-BE49-F238E27FC236}">
                <a16:creationId xmlns:a16="http://schemas.microsoft.com/office/drawing/2014/main" xmlns="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442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1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2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6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3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4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xmlns="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311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9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Графический объект 19">
            <a:extLst>
              <a:ext uri="{FF2B5EF4-FFF2-40B4-BE49-F238E27FC236}">
                <a16:creationId xmlns:a16="http://schemas.microsoft.com/office/drawing/2014/main" xmlns="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3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xmlns="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2" name="Графический объект 39">
            <a:extLst>
              <a:ext uri="{FF2B5EF4-FFF2-40B4-BE49-F238E27FC236}">
                <a16:creationId xmlns:a16="http://schemas.microsoft.com/office/drawing/2014/main" xmlns="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3" name="Полилиния: Фигура 41">
              <a:extLst>
                <a:ext uri="{FF2B5EF4-FFF2-40B4-BE49-F238E27FC236}">
                  <a16:creationId xmlns:a16="http://schemas.microsoft.com/office/drawing/2014/main" xmlns="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2">
              <a:extLst>
                <a:ext uri="{FF2B5EF4-FFF2-40B4-BE49-F238E27FC236}">
                  <a16:creationId xmlns:a16="http://schemas.microsoft.com/office/drawing/2014/main" xmlns="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3">
              <a:extLst>
                <a:ext uri="{FF2B5EF4-FFF2-40B4-BE49-F238E27FC236}">
                  <a16:creationId xmlns:a16="http://schemas.microsoft.com/office/drawing/2014/main" xmlns="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4">
              <a:extLst>
                <a:ext uri="{FF2B5EF4-FFF2-40B4-BE49-F238E27FC236}">
                  <a16:creationId xmlns:a16="http://schemas.microsoft.com/office/drawing/2014/main" xmlns="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5">
              <a:extLst>
                <a:ext uri="{FF2B5EF4-FFF2-40B4-BE49-F238E27FC236}">
                  <a16:creationId xmlns:a16="http://schemas.microsoft.com/office/drawing/2014/main" xmlns="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46">
              <a:extLst>
                <a:ext uri="{FF2B5EF4-FFF2-40B4-BE49-F238E27FC236}">
                  <a16:creationId xmlns:a16="http://schemas.microsoft.com/office/drawing/2014/main" xmlns="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3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877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xmlns="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37">
            <a:extLst>
              <a:ext uri="{FF2B5EF4-FFF2-40B4-BE49-F238E27FC236}">
                <a16:creationId xmlns:a16="http://schemas.microsoft.com/office/drawing/2014/main" xmlns="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3" name="Графический объект 33">
            <a:extLst>
              <a:ext uri="{FF2B5EF4-FFF2-40B4-BE49-F238E27FC236}">
                <a16:creationId xmlns:a16="http://schemas.microsoft.com/office/drawing/2014/main" xmlns="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Полилиния: Фигура 32">
            <a:extLst>
              <a:ext uri="{FF2B5EF4-FFF2-40B4-BE49-F238E27FC236}">
                <a16:creationId xmlns:a16="http://schemas.microsoft.com/office/drawing/2014/main" xmlns="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40">
            <a:extLst>
              <a:ext uri="{FF2B5EF4-FFF2-40B4-BE49-F238E27FC236}">
                <a16:creationId xmlns:a16="http://schemas.microsoft.com/office/drawing/2014/main" xmlns="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283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2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4" r:id="rId15"/>
    <p:sldLayoutId id="2147483956" r:id="rId16"/>
    <p:sldLayoutId id="2147483651" r:id="rId17"/>
    <p:sldLayoutId id="2147483661" r:id="rId18"/>
    <p:sldLayoutId id="2147483652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64" r:id="rId27"/>
    <p:sldLayoutId id="2147483672" r:id="rId28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5074919"/>
            <a:ext cx="10113264" cy="1598835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туристического бизнеса России с 2011-2020гг.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0" b="199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5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20" y="82863"/>
            <a:ext cx="10265563" cy="1400812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коллективных средств размещения в России с 2011-2020гг., ед.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10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657984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0" b="14190"/>
          <a:stretch>
            <a:fillRect/>
          </a:stretch>
        </p:blipFill>
        <p:spPr/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483758"/>
              </p:ext>
            </p:extLst>
          </p:nvPr>
        </p:nvGraphicFramePr>
        <p:xfrm>
          <a:off x="0" y="1637732"/>
          <a:ext cx="5648325" cy="459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95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206" y="829679"/>
            <a:ext cx="6864824" cy="1504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числа гостиниц и аналогичных средств размещения в России с 2011-2020гг., ед.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11</a:t>
            </a:fld>
            <a:endParaRPr lang="ru-RU" noProof="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r="24458"/>
          <a:stretch>
            <a:fillRect/>
          </a:stretch>
        </p:blipFill>
        <p:spPr/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105614"/>
              </p:ext>
            </p:extLst>
          </p:nvPr>
        </p:nvGraphicFramePr>
        <p:xfrm>
          <a:off x="6084910" y="2226966"/>
          <a:ext cx="5925119" cy="405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6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32E77D8-ECEB-4D57-B734-A112EE20205F}"/>
              </a:ext>
            </a:extLst>
          </p:cNvPr>
          <p:cNvSpPr/>
          <p:nvPr/>
        </p:nvSpPr>
        <p:spPr>
          <a:xfrm>
            <a:off x="786258" y="2934270"/>
            <a:ext cx="3927410" cy="3884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70" y="78992"/>
            <a:ext cx="9512488" cy="1567006"/>
          </a:xfrm>
        </p:spPr>
        <p:txBody>
          <a:bodyPr rtlCol="0"/>
          <a:lstStyle/>
          <a:p>
            <a:pPr algn="ctr" rtl="0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числа ночевок в коллективных средствах размещения в России  с 2011-2020гг., тыс. ед.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8" y="2639340"/>
            <a:ext cx="3667756" cy="2640586"/>
          </a:xfrm>
        </p:spPr>
        <p:txBody>
          <a:bodyPr rtlCol="0">
            <a:normAutofit/>
          </a:bodyPr>
          <a:lstStyle/>
          <a:p>
            <a:pPr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E23BBFC5-9FD7-4E62-95C9-25805787143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7497" r="7497"/>
          <a:stretch>
            <a:fillRect/>
          </a:stretch>
        </p:blipFill>
        <p:spPr>
          <a:xfrm>
            <a:off x="4454014" y="78992"/>
            <a:ext cx="7746862" cy="5885079"/>
          </a:xfr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089714"/>
              </p:ext>
            </p:extLst>
          </p:nvPr>
        </p:nvGraphicFramePr>
        <p:xfrm>
          <a:off x="191070" y="2006221"/>
          <a:ext cx="6919415" cy="4267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5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12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613" y="908049"/>
            <a:ext cx="6745711" cy="14530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санаторно-курортных организаций(санатории, пансионаты с лечением) в России, тыс. мест коек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13</a:t>
            </a:fld>
            <a:endParaRPr lang="ru-RU" noProof="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881248"/>
              </p:ext>
            </p:extLst>
          </p:nvPr>
        </p:nvGraphicFramePr>
        <p:xfrm>
          <a:off x="6030883" y="2169994"/>
          <a:ext cx="6006442" cy="4012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2" r="28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00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1454"/>
          <a:stretch>
            <a:fillRect/>
          </a:stretch>
        </p:blipFill>
        <p:spPr/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14</a:t>
            </a:fld>
            <a:endParaRPr lang="ru-RU" noProof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1194" y="240485"/>
            <a:ext cx="5677469" cy="14427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лечившихся и отдыхавших в  санаторно-курортных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в России с 2011-2020гг.,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чел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232728"/>
              </p:ext>
            </p:extLst>
          </p:nvPr>
        </p:nvGraphicFramePr>
        <p:xfrm>
          <a:off x="0" y="2057400"/>
          <a:ext cx="8639033" cy="410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83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1" y="193742"/>
            <a:ext cx="10907463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объектов общественного питания (в сфере туризма)в России с 2011-2020гг., ед.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r="12664"/>
          <a:stretch>
            <a:fillRect/>
          </a:stretch>
        </p:blipFill>
        <p:spPr/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958790"/>
              </p:ext>
            </p:extLst>
          </p:nvPr>
        </p:nvGraphicFramePr>
        <p:xfrm>
          <a:off x="219814" y="1713046"/>
          <a:ext cx="7846013" cy="444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15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81" y="193742"/>
            <a:ext cx="10907463" cy="1325563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ресторанов, кафе, столовых, закусочных в России с 2011-2020гг., ед.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r="17090"/>
          <a:stretch>
            <a:fillRect/>
          </a:stretch>
        </p:blipFill>
        <p:spPr/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784457"/>
              </p:ext>
            </p:extLst>
          </p:nvPr>
        </p:nvGraphicFramePr>
        <p:xfrm>
          <a:off x="284647" y="1713047"/>
          <a:ext cx="7890361" cy="466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16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0063B257-6314-46AB-B895-A9B1E2DC9F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32969" b="32969"/>
          <a:stretch/>
        </p:blipFill>
        <p:spPr>
          <a:xfrm>
            <a:off x="912412" y="2340706"/>
            <a:ext cx="11271651" cy="2649861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16" y="690141"/>
            <a:ext cx="6277971" cy="655621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туризма в ВВП страны –России с 2011-2019гг.,%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17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992633"/>
              </p:ext>
            </p:extLst>
          </p:nvPr>
        </p:nvGraphicFramePr>
        <p:xfrm>
          <a:off x="6182435" y="69697"/>
          <a:ext cx="6293637" cy="20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D6EF2C6-9DD0-452C-857E-9293D4F83AB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t="9821" b="9821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4" y="196047"/>
            <a:ext cx="12096466" cy="1287628"/>
          </a:xfrm>
        </p:spPr>
        <p:txBody>
          <a:bodyPr rtlCol="0"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России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статье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«Поездки» с 2011-2020гг.,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долл. США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18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844864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621702"/>
              </p:ext>
            </p:extLst>
          </p:nvPr>
        </p:nvGraphicFramePr>
        <p:xfrm>
          <a:off x="450316" y="2470803"/>
          <a:ext cx="8005646" cy="373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3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66B41E7-20C3-4134-BC7C-7F3220E552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 l="9435" r="9435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050"/>
            <a:ext cx="11330544" cy="13255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туроператоров в Едином федеральном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 России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2011-2020гг.,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797229"/>
              </p:ext>
            </p:extLst>
          </p:nvPr>
        </p:nvGraphicFramePr>
        <p:xfrm>
          <a:off x="450375" y="1910687"/>
          <a:ext cx="7601803" cy="447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dirty="0" smtClean="0">
                <a:solidFill>
                  <a:schemeClr val="bg1"/>
                </a:solidFill>
              </a:rPr>
              <a:t>19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720" y="228413"/>
            <a:ext cx="6132394" cy="9446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числа лиц размещенных в коллективных средствах размещения в России с 2011-2020гг., млн. чел.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06916"/>
              </p:ext>
            </p:extLst>
          </p:nvPr>
        </p:nvGraphicFramePr>
        <p:xfrm>
          <a:off x="5305261" y="1910687"/>
          <a:ext cx="6605682" cy="408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r="27040"/>
          <a:stretch>
            <a:fillRect/>
          </a:stretch>
        </p:blipFill>
        <p:spPr>
          <a:xfrm>
            <a:off x="1410428" y="0"/>
            <a:ext cx="3894833" cy="5656330"/>
          </a:xfrm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pPr rtl="0"/>
            <a:r>
              <a:rPr lang="ru-RU" noProof="0" dirty="0" smtClean="0"/>
              <a:t>2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84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4" b="3304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21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r="1055"/>
          <a:stretch>
            <a:fillRect/>
          </a:stretch>
        </p:blipFill>
        <p:spPr>
          <a:xfrm>
            <a:off x="8106769" y="2084269"/>
            <a:ext cx="4085231" cy="274637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67" y="504968"/>
            <a:ext cx="11361933" cy="123801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и иностранных граждан, размещенных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коллективных средствах размещения в России с 2011-2020гг.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789563"/>
              </p:ext>
            </p:extLst>
          </p:nvPr>
        </p:nvGraphicFramePr>
        <p:xfrm>
          <a:off x="0" y="1866849"/>
          <a:ext cx="8215952" cy="445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7" r="27177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17911" y="109182"/>
            <a:ext cx="7074090" cy="15688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площади номерного фонда коллективных  средств размещения  в России с 2011-2020гг., тыс. кв. м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4</a:t>
            </a:fld>
            <a:endParaRPr lang="ru-RU" noProof="0" dirty="0"/>
          </a:p>
        </p:txBody>
      </p:sp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06580"/>
              </p:ext>
            </p:extLst>
          </p:nvPr>
        </p:nvGraphicFramePr>
        <p:xfrm>
          <a:off x="668740" y="1677987"/>
          <a:ext cx="11423177" cy="458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035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0" r="27040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501" y="405682"/>
            <a:ext cx="7019499" cy="1559595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средств размещения (гостиницы и др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в России с 2011-2020гг.,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177664"/>
              </p:ext>
            </p:extLst>
          </p:nvPr>
        </p:nvGraphicFramePr>
        <p:xfrm>
          <a:off x="5478580" y="2139286"/>
          <a:ext cx="6504153" cy="389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488617"/>
            <a:ext cx="10939527" cy="114396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койко-мест в коллективных средствах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в России с 2011-2020гг.,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ед.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18" name="Диаграмма 17"/>
          <p:cNvSpPr>
            <a:spLocks noGrp="1"/>
          </p:cNvSpPr>
          <p:nvPr>
            <p:ph type="chart" sz="quarter" idx="32"/>
          </p:nvPr>
        </p:nvSpPr>
        <p:spPr>
          <a:xfrm>
            <a:off x="812290" y="1714926"/>
            <a:ext cx="4284663" cy="4365625"/>
          </a:xfrm>
        </p:spPr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599069"/>
              </p:ext>
            </p:extLst>
          </p:nvPr>
        </p:nvGraphicFramePr>
        <p:xfrm>
          <a:off x="5649889" y="2511188"/>
          <a:ext cx="6087186" cy="353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3" y="1632583"/>
            <a:ext cx="5254388" cy="46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716" y="163773"/>
            <a:ext cx="10882725" cy="14559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работающих в туристических фирмах и коллективных средствах размещения в России с 2011-2020гг., тыс. чел.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7</a:t>
            </a:fld>
            <a:endParaRPr lang="ru-RU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917158"/>
              </p:ext>
            </p:extLst>
          </p:nvPr>
        </p:nvGraphicFramePr>
        <p:xfrm>
          <a:off x="409432" y="1897039"/>
          <a:ext cx="7137779" cy="4285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1774209"/>
            <a:ext cx="4814620" cy="44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4716" y="163774"/>
            <a:ext cx="10882725" cy="1091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объема платных туристических услуг, оказанных населению в России с 2011-2020гг., тыс. чел.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8</a:t>
            </a:fld>
            <a:endParaRPr lang="ru-RU" noProof="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970722"/>
              </p:ext>
            </p:extLst>
          </p:nvPr>
        </p:nvGraphicFramePr>
        <p:xfrm>
          <a:off x="4896585" y="1764376"/>
          <a:ext cx="7224808" cy="440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1764376"/>
            <a:ext cx="4804012" cy="425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269EBA-0AA8-463C-830E-2BE707C0730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t="9829" b="9829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67" y="382138"/>
            <a:ext cx="10265563" cy="982638"/>
          </a:xfrm>
        </p:spPr>
        <p:txBody>
          <a:bodyPr rtlCol="0">
            <a:noAutofit/>
          </a:bodyPr>
          <a:lstStyle/>
          <a:p>
            <a:pPr algn="ctr" rtl="0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числа въездных и выездных поездок в России с 2011-2020гг., тыс. чел.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657984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622756"/>
              </p:ext>
            </p:extLst>
          </p:nvPr>
        </p:nvGraphicFramePr>
        <p:xfrm>
          <a:off x="204716" y="1774209"/>
          <a:ext cx="5567054" cy="4408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51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schemas.openxmlformats.org/package/2006/metadata/core-properties"/>
    <ds:schemaRef ds:uri="http://schemas.microsoft.com/office/2006/documentManagement/types"/>
    <ds:schemaRef ds:uri="6dc4bcd6-49db-4c07-9060-8acfc67cef9f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321</TotalTime>
  <Words>320</Words>
  <Application>Microsoft Office PowerPoint</Application>
  <PresentationFormat>Широкоэкранный</PresentationFormat>
  <Paragraphs>53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Ретро</vt:lpstr>
      <vt:lpstr>Аналитика туристического бизнеса России с 2011-2020гг.</vt:lpstr>
      <vt:lpstr>Динамика числа лиц размещенных в коллективных средствах размещения в России с 2011-2020гг., млн. чел.</vt:lpstr>
      <vt:lpstr>Динамика числа российских и иностранных граждан, размещенных в коллективных средствах размещения в России с 2011-2020гг.</vt:lpstr>
      <vt:lpstr>Динамика площади номерного фонда коллективных  средств размещения  в России с 2011-2020гг., тыс. кв. м</vt:lpstr>
      <vt:lpstr>Инвестиции в основной капитал средств размещения (гостиницы и др.) в России с 2011-2020гг.,  млн. руб.</vt:lpstr>
      <vt:lpstr>Количество койко-мест в коллективных средствах размещения в России с 2011-2020гг., тыс. ед. </vt:lpstr>
      <vt:lpstr>Динамика количества работающих в туристических фирмах и коллективных средствах размещения в России с 2011-2020гг., тыс. чел.</vt:lpstr>
      <vt:lpstr>Динамика объема платных туристических услуг, оказанных населению в России с 2011-2020гг., тыс. чел.</vt:lpstr>
      <vt:lpstr>Динамика числа въездных и выездных поездок в России с 2011-2020гг., тыс. чел.</vt:lpstr>
      <vt:lpstr>Число коллективных средств размещения в России с 2011-2020гг., ед. </vt:lpstr>
      <vt:lpstr>Динамика числа гостиниц и аналогичных средств размещения в России с 2011-2020гг., ед.</vt:lpstr>
      <vt:lpstr>Динамика числа ночевок в коллективных средствах размещения в России  с 2011-2020гг., тыс. ед.</vt:lpstr>
      <vt:lpstr>Число санаторно-курортных организаций(санатории, пансионаты с лечением) в России, тыс. мест коек</vt:lpstr>
      <vt:lpstr>Численность лечившихся и отдыхавших в  санаторно-курортных организациях в России с 2011-2020гг., тыс. чел.</vt:lpstr>
      <vt:lpstr>Количество объектов общественного питания (в сфере туризма)в России с 2011-2020гг., ед.</vt:lpstr>
      <vt:lpstr> Количество ресторанов, кафе, столовых, закусочных в России с 2011-2020гг., ед.</vt:lpstr>
      <vt:lpstr>Вклад туризма в ВВП страны –России с 2011-2019гг.,%</vt:lpstr>
      <vt:lpstr>Экспорт услуг России по статье «Поездки» с 2011-2020гг., млрд. долл. США</vt:lpstr>
      <vt:lpstr>Количество туроператоров в Едином федеральном реестре России  с 2011-2020гг., ед.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ПАО «Аэрофлот»</dc:title>
  <dc:creator>днс</dc:creator>
  <cp:lastModifiedBy>Пользователь</cp:lastModifiedBy>
  <cp:revision>70</cp:revision>
  <dcterms:created xsi:type="dcterms:W3CDTF">2021-09-10T15:43:04Z</dcterms:created>
  <dcterms:modified xsi:type="dcterms:W3CDTF">2022-01-26T01:09:50Z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