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4"/>
  </p:sldMasterIdLst>
  <p:notesMasterIdLst>
    <p:notesMasterId r:id="rId25"/>
  </p:notesMasterIdLst>
  <p:handoutMasterIdLst>
    <p:handoutMasterId r:id="rId26"/>
  </p:handoutMasterIdLst>
  <p:sldIdLst>
    <p:sldId id="266" r:id="rId5"/>
    <p:sldId id="257" r:id="rId6"/>
    <p:sldId id="287" r:id="rId7"/>
    <p:sldId id="285" r:id="rId8"/>
    <p:sldId id="256" r:id="rId9"/>
    <p:sldId id="290" r:id="rId10"/>
    <p:sldId id="291" r:id="rId11"/>
    <p:sldId id="292" r:id="rId12"/>
    <p:sldId id="293" r:id="rId13"/>
    <p:sldId id="294" r:id="rId14"/>
    <p:sldId id="298" r:id="rId15"/>
    <p:sldId id="296" r:id="rId16"/>
    <p:sldId id="299" r:id="rId17"/>
    <p:sldId id="300" r:id="rId18"/>
    <p:sldId id="302" r:id="rId19"/>
    <p:sldId id="303" r:id="rId20"/>
    <p:sldId id="273" r:id="rId21"/>
    <p:sldId id="272" r:id="rId22"/>
    <p:sldId id="304" r:id="rId23"/>
    <p:sldId id="269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DC"/>
    <a:srgbClr val="7FC6ED"/>
    <a:srgbClr val="00FFFF"/>
    <a:srgbClr val="B2FFFF"/>
    <a:srgbClr val="D30F64"/>
    <a:srgbClr val="FA4606"/>
    <a:srgbClr val="D6840C"/>
    <a:srgbClr val="000000"/>
    <a:srgbClr val="1798DF"/>
    <a:srgbClr val="767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356" autoAdjust="0"/>
  </p:normalViewPr>
  <p:slideViewPr>
    <p:cSldViewPr snapToGrid="0" showGuides="1">
      <p:cViewPr varScale="1">
        <p:scale>
          <a:sx n="72" d="100"/>
          <a:sy n="72" d="100"/>
        </p:scale>
        <p:origin x="726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t>01.03.2022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276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893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16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001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177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499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93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91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363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03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52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46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32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474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882564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426223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074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xmlns="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xmlns="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xmlns="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875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xmlns="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xmlns="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3751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xmlns="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xmlns="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xmlns="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xmlns="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1384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:a16="http://schemas.microsoft.com/office/drawing/2014/main" xmlns="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:a16="http://schemas.microsoft.com/office/drawing/2014/main" xmlns="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:a16="http://schemas.microsoft.com/office/drawing/2014/main" xmlns="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xmlns="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:a16="http://schemas.microsoft.com/office/drawing/2014/main" xmlns="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:a16="http://schemas.microsoft.com/office/drawing/2014/main" xmlns="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xmlns="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:a16="http://schemas.microsoft.com/office/drawing/2014/main" xmlns="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2511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xmlns="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xmlns="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xmlns="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xmlns="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26824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xmlns="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xmlns="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xmlns="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xmlns="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xmlns="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xmlns="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xmlns="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xmlns="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xmlns="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xmlns="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9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0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6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4739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xmlns="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xmlns="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xmlns="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xmlns="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xmlns="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xmlns="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xmlns="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xmlns="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xmlns="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xmlns="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xmlns="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xmlns="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xmlns="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xmlns="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xmlns="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xmlns="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xmlns="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xmlns="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193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0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1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7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8127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2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3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852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8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9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Графический объект 19">
            <a:extLst>
              <a:ext uri="{FF2B5EF4-FFF2-40B4-BE49-F238E27FC236}">
                <a16:creationId xmlns:a16="http://schemas.microsoft.com/office/drawing/2014/main" xmlns="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5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7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8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385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1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370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1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930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076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7" r:id="rId15"/>
    <p:sldLayoutId id="2147483778" r:id="rId16"/>
    <p:sldLayoutId id="2147483779" r:id="rId17"/>
    <p:sldLayoutId id="2147483651" r:id="rId18"/>
    <p:sldLayoutId id="2147483661" r:id="rId19"/>
    <p:sldLayoutId id="2147483652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3" r:id="rId26"/>
    <p:sldLayoutId id="2147483674" r:id="rId27"/>
    <p:sldLayoutId id="2147483664" r:id="rId28"/>
    <p:sldLayoutId id="2147483672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7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1" y="78992"/>
            <a:ext cx="6878471" cy="2323014"/>
          </a:xfrm>
        </p:spPr>
        <p:txBody>
          <a:bodyPr rtlCol="0"/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  <a:r>
              <a:rPr lang="ru-RU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лидер на рынке </a:t>
            </a:r>
            <a:r>
              <a:rPr lang="ru-RU" sz="4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endParaRPr lang="ru-RU" sz="4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49963" y="6387152"/>
            <a:ext cx="7445039" cy="450324"/>
          </a:xfrm>
        </p:spPr>
        <p:txBody>
          <a:bodyPr rtlCol="0"/>
          <a:lstStyle/>
          <a:p>
            <a:pPr algn="ctr" rtl="0"/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251" y="4344719"/>
            <a:ext cx="4153763" cy="1604853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Выполнила:_____________________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ФИО____________________________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:__________________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ФИО____________________________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101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90" y="379689"/>
            <a:ext cx="9144000" cy="1940430"/>
          </a:xfrm>
        </p:spPr>
        <p:txBody>
          <a:bodyPr rtlCol="0">
            <a:noAutofit/>
          </a:bodyPr>
          <a:lstStyle/>
          <a:p>
            <a:pPr algn="ctr"/>
            <a:r>
              <a:rPr lang="ru-RU" alt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xmlns="" id="{51D32704-9ABB-4229-9C54-18C3B801DFFA}"/>
              </a:ext>
            </a:extLst>
          </p:cNvPr>
          <p:cNvSpPr txBox="1">
            <a:spLocks/>
          </p:cNvSpPr>
          <p:nvPr/>
        </p:nvSpPr>
        <p:spPr>
          <a:xfrm>
            <a:off x="368490" y="5909480"/>
            <a:ext cx="10372298" cy="948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307" y="1798247"/>
            <a:ext cx="6168789" cy="4990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появилась в 1998 году.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306" y="2306473"/>
            <a:ext cx="6155141" cy="627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 торгует более 9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товарных наименований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307" y="2934270"/>
            <a:ext cx="6168789" cy="11327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(Ozon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Holdings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PLC) - старейший российский универсальный интернет-магазин; по данным исследовательского агентства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второй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обороту онлайн-магазин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955" y="4053385"/>
            <a:ext cx="6155141" cy="66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Озоне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продвигать и продавать абсолютно все: от книг и канцтоваров до медицинской техники.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307" y="4726484"/>
            <a:ext cx="6168789" cy="8827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особенностей тарифа, сборы площадки составляют от 5 до 40 процентов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2955" y="5609230"/>
            <a:ext cx="6155141" cy="10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работает со следующими категориями предпринимателей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индивидуальные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предприниматели;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физические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</a:p>
        </p:txBody>
      </p:sp>
      <p:pic>
        <p:nvPicPr>
          <p:cNvPr id="15" name="Рисунок 12" descr="https://static-sl.insales.ru/files/1/4730/12243578/original/13_82a929ff480646f415307851e47ce7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9" y="198508"/>
            <a:ext cx="5545538" cy="31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3343701"/>
            <a:ext cx="5527341" cy="3409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" y="167834"/>
            <a:ext cx="1828803" cy="8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90" y="379689"/>
            <a:ext cx="9144000" cy="1203451"/>
          </a:xfrm>
        </p:spPr>
        <p:txBody>
          <a:bodyPr rtlCol="0">
            <a:noAutofit/>
          </a:bodyPr>
          <a:lstStyle/>
          <a:p>
            <a:r>
              <a:rPr lang="ru-RU" alt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Яндекс.Маркет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xmlns="" id="{51D32704-9ABB-4229-9C54-18C3B801DFFA}"/>
              </a:ext>
            </a:extLst>
          </p:cNvPr>
          <p:cNvSpPr txBox="1">
            <a:spLocks/>
          </p:cNvSpPr>
          <p:nvPr/>
        </p:nvSpPr>
        <p:spPr>
          <a:xfrm>
            <a:off x="368490" y="5909480"/>
            <a:ext cx="10372298" cy="948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306" y="3617439"/>
            <a:ext cx="6168789" cy="8441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дневная аудитория - порядка 7 миллионов человек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955" y="2961193"/>
            <a:ext cx="6168789" cy="5961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 30 ноября 2000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9307" y="4521700"/>
            <a:ext cx="11778018" cy="2111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маркетплейса продавцы могут работать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Яндекс.Маркетом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четырем моделям: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хранит товары у себя на складе и сам развозит заказы.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привозит упакованный заказ в сортировочный центр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доставляет 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передает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операционную работу.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комбинирует продажи со своего склада и склада маркетплейса.</a:t>
            </a:r>
          </a:p>
        </p:txBody>
      </p:sp>
      <p:pic>
        <p:nvPicPr>
          <p:cNvPr id="13" name="Рисунок 12" descr="https://static-sl.insales.ru/files/1/4733/12243581/original/11_3f49049890cad1b3845658797781dd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9" y="163774"/>
            <a:ext cx="5500045" cy="413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955" y="968991"/>
            <a:ext cx="6155141" cy="1932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компаний «Яндекс.Маркет»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компании «Яндекс» в сфере электронной коммерции. Состоит из сервиса для выбора товаров «Яндекс.Маркет» со своей сетью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постаматов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мобильного приложения для офлайн-покупок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Суперчек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сервиса для бизнеса «Яндекс.Маркет Аналитика».</a:t>
            </a:r>
          </a:p>
        </p:txBody>
      </p:sp>
    </p:spTree>
    <p:extLst>
      <p:ext uri="{BB962C8B-B14F-4D97-AF65-F5344CB8AC3E}">
        <p14:creationId xmlns:p14="http://schemas.microsoft.com/office/powerpoint/2010/main" val="5594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269" y="284155"/>
            <a:ext cx="9144000" cy="1203451"/>
          </a:xfrm>
        </p:spPr>
        <p:txBody>
          <a:bodyPr rtlCol="0">
            <a:noAutofit/>
          </a:bodyPr>
          <a:lstStyle/>
          <a:p>
            <a:r>
              <a:rPr lang="ru-RU" alt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СберМегаМаркет</a:t>
            </a:r>
            <a:r>
              <a:rPr lang="ru-RU" alt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307" y="1751368"/>
            <a:ext cx="6168789" cy="882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СберМегаМаркет (до 2021 года - Goods.ru) -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принадлежащий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Сбербанку(80%), Сеть магазинов М-Видео-Эльдорадо (20%)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55" y="2647666"/>
            <a:ext cx="6155141" cy="696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2016 году компанией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М.Видео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августе 2017 года было запущено бета-тестирование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307" y="3307118"/>
            <a:ext cx="6168789" cy="75991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2018 года состоялся полномасштабный запуск сервиса. В 2018 году ассортимент маркетплейса расширился до 600 000 позиций от 1500 продавцов.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955" y="4089459"/>
            <a:ext cx="6155141" cy="650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2021 года Сбербанк переименовал Goods.ru в «СберМегаМаркет». </a:t>
            </a:r>
          </a:p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307" y="4726485"/>
            <a:ext cx="6196083" cy="1479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собственных складов и не выкупает товары у продавцов. Получив заказ на определенный товар, goods.ru забирает его у продавца, транспортирует на сортировочный центр и формирует отправление клиенту.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41744" y="4546884"/>
            <a:ext cx="5622877" cy="77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лояльности позволяет копить бонусные рубли, полученные за покупки, и использовать их при следующих заказах. Экономия может достигать 50 %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55391" y="5324806"/>
            <a:ext cx="5609229" cy="8973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сервис получил премию «Большой Оборот», которая вручается за вклад в развитие электронной торговли. </a:t>
            </a:r>
          </a:p>
        </p:txBody>
      </p:sp>
      <p:pic>
        <p:nvPicPr>
          <p:cNvPr id="13" name="Рисунок 13" descr="СберМегаМарк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69" y="814446"/>
            <a:ext cx="5472752" cy="37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94681"/>
            <a:ext cx="2442949" cy="11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269" y="284155"/>
            <a:ext cx="9144000" cy="1203451"/>
          </a:xfrm>
        </p:spPr>
        <p:txBody>
          <a:bodyPr rtlCol="0"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зарубежные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-лидеры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955" y="1947270"/>
            <a:ext cx="2975212" cy="6960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55" y="2647666"/>
            <a:ext cx="2961565" cy="696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Zalando</a:t>
            </a:r>
            <a:endParaRPr lang="ru-RU" alt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955" y="3307118"/>
            <a:ext cx="2961565" cy="7599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955" y="4053385"/>
            <a:ext cx="2961565" cy="668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Allegro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2955" y="4726485"/>
            <a:ext cx="2961565" cy="59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Joom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955" y="5254388"/>
            <a:ext cx="2961565" cy="777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Aliexpress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955" y="5982079"/>
            <a:ext cx="2961565" cy="65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OnBuy</a:t>
            </a:r>
          </a:p>
        </p:txBody>
      </p:sp>
      <p:pic>
        <p:nvPicPr>
          <p:cNvPr id="13" name="Рисунок 23" descr="https://ecomhub.ru/wp-content/uploads/2019/05/OnBuy-Marketplace-900x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98" y="4176214"/>
            <a:ext cx="4223981" cy="24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5" descr="https://ecomhub.ru/wp-content/uploads/2019/05/Flubit-Marketplace-900x4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99" y="1978925"/>
            <a:ext cx="4107978" cy="208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23" y="1947270"/>
            <a:ext cx="4476465" cy="46470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45" y="209835"/>
            <a:ext cx="2552132" cy="1277771"/>
          </a:xfrm>
          <a:prstGeom prst="rect">
            <a:avLst/>
          </a:prstGeom>
        </p:spPr>
      </p:pic>
      <p:pic>
        <p:nvPicPr>
          <p:cNvPr id="17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9" y="207275"/>
            <a:ext cx="2100262" cy="103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464" y="284156"/>
            <a:ext cx="9856805" cy="1508630"/>
          </a:xfrm>
        </p:spPr>
        <p:txBody>
          <a:bodyPr rtlCol="0"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и перспективы развития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xmlns="" id="{51D32704-9ABB-4229-9C54-18C3B801DFFA}"/>
              </a:ext>
            </a:extLst>
          </p:cNvPr>
          <p:cNvSpPr txBox="1">
            <a:spLocks/>
          </p:cNvSpPr>
          <p:nvPr/>
        </p:nvSpPr>
        <p:spPr>
          <a:xfrm>
            <a:off x="368490" y="5909480"/>
            <a:ext cx="10372298" cy="948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0"/>
            <a:ext cx="1910686" cy="12648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7406" y="1789301"/>
            <a:ext cx="8874594" cy="11556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объем продаж четверки крупных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OZON, Яндекс.Маркет и AliExpress) составил чуть больше четверти всего рынка - 721 млн. рублей. Также растет количество заказов: в первой половине 2020 года оно составило 158 млн. штук, а в первой половине 2020-го - 330 млн. штук, то есть на 109,0% больше.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0955" y="3075437"/>
            <a:ext cx="8871045" cy="1417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Маркетплейсы сохраняют рост и среди магазинов рейтинга топ-100, то есть лидеров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интернет-торговли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России. В 2016 году их доля составляла 16,0%, в 2020 году – 37,0%.По данным 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Forrester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2022 году 67,0% всех онлайн-покупок в мире будет сделано через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7405" y="4634359"/>
            <a:ext cx="8871045" cy="1683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e-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растет и продолжит расти, по прогнозам динамика роста будет сохраняться. Наиболее большой прирост имеет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втором месте OZON, затем AliExpress и замыкает четверку Яндекс.Маркет. Интернет-магазинам выгоднее выбирать для сотрудничества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«большой четверки». Наиболее перспективны в плане онлайн-торговли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OZON.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2367150"/>
            <a:ext cx="1073064" cy="708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5" y="1927656"/>
            <a:ext cx="1897038" cy="20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5" y="4545746"/>
            <a:ext cx="21002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464" y="284155"/>
            <a:ext cx="9856805" cy="1943369"/>
          </a:xfrm>
        </p:spPr>
        <p:txBody>
          <a:bodyPr rtlCol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атрица БКГ (Бостонская консалтинговая группа) для товаров маркетплейса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0"/>
            <a:ext cx="1910686" cy="1264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0486" y="2398594"/>
            <a:ext cx="3103151" cy="1777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«ЗВЕЗДЫ»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4797" y="2398594"/>
            <a:ext cx="764274" cy="3689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объема спроса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         Высокий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5594" y="4176216"/>
            <a:ext cx="3084394" cy="1943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«ДОЙНЫЕ КОРОВЫ»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39988" y="2398594"/>
            <a:ext cx="2906973" cy="1777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КОШКИ»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39988" y="4176215"/>
            <a:ext cx="2906973" cy="19438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«СОБАКИ»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0486" y="1773948"/>
            <a:ext cx="5996475" cy="542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доля на рынке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                                   Низкая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49" y="3482502"/>
            <a:ext cx="1170874" cy="6709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30" y="2689087"/>
            <a:ext cx="1678675" cy="12487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53" y="2593144"/>
            <a:ext cx="1057841" cy="9940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35" y="4258363"/>
            <a:ext cx="1811452" cy="11895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89" y="4370764"/>
            <a:ext cx="1698867" cy="117541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338782" y="2866030"/>
            <a:ext cx="1910687" cy="107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17" y="1666562"/>
            <a:ext cx="4810254" cy="44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464" y="284156"/>
            <a:ext cx="9856805" cy="1508630"/>
          </a:xfrm>
        </p:spPr>
        <p:txBody>
          <a:bodyPr rtlCol="0"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МакКинзи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 Wildberries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xmlns="" id="{51D32704-9ABB-4229-9C54-18C3B801DFFA}"/>
              </a:ext>
            </a:extLst>
          </p:cNvPr>
          <p:cNvSpPr txBox="1">
            <a:spLocks/>
          </p:cNvSpPr>
          <p:nvPr/>
        </p:nvSpPr>
        <p:spPr>
          <a:xfrm>
            <a:off x="368490" y="5909480"/>
            <a:ext cx="10372298" cy="948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0"/>
            <a:ext cx="1910686" cy="12648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9241" y="6124362"/>
            <a:ext cx="9116705" cy="530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фирмы и товара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9241" y="1844117"/>
            <a:ext cx="3234520" cy="1358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1.Совместная предпринимательская деятельность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3761" y="1844117"/>
            <a:ext cx="3002508" cy="1358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2.Прямое инвестирование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9242" y="3202284"/>
            <a:ext cx="3234520" cy="1297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8.Экспорт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9240" y="4432904"/>
            <a:ext cx="3234521" cy="12330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7.Импорт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3761" y="4432905"/>
            <a:ext cx="3002508" cy="1220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6.Экспорт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3761" y="3202284"/>
            <a:ext cx="3002508" cy="12306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9.Совместная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предпринимательская деятельность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494" y="1792786"/>
            <a:ext cx="510076" cy="4307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 рынка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9240" y="5730602"/>
            <a:ext cx="3234521" cy="395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03761" y="5718413"/>
            <a:ext cx="3002507" cy="39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06267" y="5703520"/>
            <a:ext cx="2866031" cy="439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5067" y="4473266"/>
            <a:ext cx="390674" cy="1152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067" y="3202285"/>
            <a:ext cx="359113" cy="1230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5067" y="2023647"/>
            <a:ext cx="390674" cy="1109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6269" y="1844117"/>
            <a:ext cx="2866030" cy="1343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3.Прямое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06269" y="3187391"/>
            <a:ext cx="2879677" cy="1245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4.Прямое инвестирование. Торговое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06268" y="4432904"/>
            <a:ext cx="2879678" cy="1220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5.Совместная предпринимательская деятельность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13" y="1941661"/>
            <a:ext cx="1153238" cy="461572"/>
          </a:xfrm>
          <a:prstGeom prst="rect">
            <a:avLst/>
          </a:prstGeom>
        </p:spPr>
      </p:pic>
      <p:pic>
        <p:nvPicPr>
          <p:cNvPr id="2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75" y="2672460"/>
            <a:ext cx="1683225" cy="191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6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5504E3-7927-4DD9-8148-8DD5C33654B8}"/>
              </a:ext>
            </a:extLst>
          </p:cNvPr>
          <p:cNvSpPr txBox="1"/>
          <p:nvPr/>
        </p:nvSpPr>
        <p:spPr>
          <a:xfrm>
            <a:off x="2415654" y="6111580"/>
            <a:ext cx="8163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SWOT-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анализ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C60A5D0A-D22F-401E-84FB-E60AE3D72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990399"/>
              </p:ext>
            </p:extLst>
          </p:nvPr>
        </p:nvGraphicFramePr>
        <p:xfrm>
          <a:off x="218364" y="191069"/>
          <a:ext cx="11750723" cy="56966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49733">
                  <a:extLst>
                    <a:ext uri="{9D8B030D-6E8A-4147-A177-3AD203B41FA5}">
                      <a16:colId xmlns:a16="http://schemas.microsoft.com/office/drawing/2014/main" xmlns="" val="476326312"/>
                    </a:ext>
                  </a:extLst>
                </a:gridCol>
                <a:gridCol w="5800990">
                  <a:extLst>
                    <a:ext uri="{9D8B030D-6E8A-4147-A177-3AD203B41FA5}">
                      <a16:colId xmlns:a16="http://schemas.microsoft.com/office/drawing/2014/main" xmlns="" val="2776383528"/>
                    </a:ext>
                  </a:extLst>
                </a:gridCol>
              </a:tblGrid>
              <a:tr h="26282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798D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Обученные и высококвалифицированные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Развитое обслуживание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большинстве городов России в других странах (собственные пункты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выдачи товаров)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скорость доставки товаров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покупки товаров в кредит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 ассортимент товаров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скидки для постоянных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потребителей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Лидирующие позиции на рынке 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Большое количество потребителей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FC6E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7FC6E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с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множеством продавцов по расширению компании на рынке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маркетплейсов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 представительств в разных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странах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спроса на рынке электронной коммерции из-за пандемии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географического охвата, открытие новых точек выдачи товара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онлайн-продаж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существующих условий работы с платформой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327457"/>
                  </a:ext>
                </a:extLst>
              </a:tr>
              <a:tr h="30683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30F6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комиссия сервиса, составляет 19% (выше , чем в других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маркетплейсах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 предусмотрены.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Площадка штрафует поставщиков при нарушениях условий договора и правил работы с платформой.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вайлдберриз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покупателю допускается вернуть товар, который не понравился в течении трех недель. После таких возвратов вид у товара становится все хуже, и он со временем становится неликвидным. Таким образом поставщик не просто теряет товар, но еще оплачивает утилизацию.</a:t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BC7F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Обострение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международных отношений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конкуренции как на зарубежном, так и на российском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рынках электронной коммерции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наступления дефолта мировой экономики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платежеспособности населения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терроризм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конкуренции на рынке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96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5504E3-7927-4DD9-8148-8DD5C33654B8}"/>
              </a:ext>
            </a:extLst>
          </p:cNvPr>
          <p:cNvSpPr txBox="1"/>
          <p:nvPr/>
        </p:nvSpPr>
        <p:spPr>
          <a:xfrm>
            <a:off x="2786129" y="6138876"/>
            <a:ext cx="6619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SWOT-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анализ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C60A5D0A-D22F-401E-84FB-E60AE3D72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14271"/>
              </p:ext>
            </p:extLst>
          </p:nvPr>
        </p:nvGraphicFramePr>
        <p:xfrm>
          <a:off x="259306" y="191068"/>
          <a:ext cx="11668837" cy="59401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62631">
                  <a:extLst>
                    <a:ext uri="{9D8B030D-6E8A-4147-A177-3AD203B41FA5}">
                      <a16:colId xmlns:a16="http://schemas.microsoft.com/office/drawing/2014/main" xmlns="" val="476326312"/>
                    </a:ext>
                  </a:extLst>
                </a:gridCol>
                <a:gridCol w="6006206">
                  <a:extLst>
                    <a:ext uri="{9D8B030D-6E8A-4147-A177-3AD203B41FA5}">
                      <a16:colId xmlns:a16="http://schemas.microsoft.com/office/drawing/2014/main" xmlns="" val="2776383528"/>
                    </a:ext>
                  </a:extLst>
                </a:gridCol>
              </a:tblGrid>
              <a:tr h="26180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798D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 </a:t>
                      </a:r>
                      <a:r>
                        <a:rPr lang="ru-RU" sz="2000" dirty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000" dirty="0">
                          <a:solidFill>
                            <a:srgbClr val="1798D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7FC6E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</a:t>
                      </a:r>
                      <a:r>
                        <a:rPr lang="ru-RU" sz="2000" dirty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СиВ</a:t>
                      </a:r>
                      <a:r>
                        <a:rPr lang="ru-RU" sz="2000" dirty="0" smtClean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наилучшем сценарии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Wildberries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рассчитывать на дальнейшее доминирование на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рынке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маркетплейсов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тем,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открывая представительства в других странах , это приведет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расширению зарубежного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рынка.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8ED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 </a:t>
                      </a:r>
                      <a:r>
                        <a:rPr lang="ru-RU" sz="2000" dirty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000" dirty="0">
                          <a:solidFill>
                            <a:srgbClr val="7FC6E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BC7F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 </a:t>
                      </a:r>
                      <a:r>
                        <a:rPr lang="ru-RU" sz="2000" dirty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СиУ</a:t>
                      </a:r>
                      <a:r>
                        <a:rPr lang="ru-RU" sz="2000" dirty="0" smtClean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7677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Доминирующее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Wildberries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рынке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маркетплейсов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широкая география обслуживания  и собственные  точки  доставки товаров, развитие за рубежом, позволяет компании удерживать лидирующие позиции.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327457"/>
                  </a:ext>
                </a:extLst>
              </a:tr>
              <a:tr h="332214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D30F6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 </a:t>
                      </a:r>
                      <a:r>
                        <a:rPr lang="ru-RU" sz="2000" b="1" dirty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000" b="1" dirty="0">
                          <a:solidFill>
                            <a:srgbClr val="D30F6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7FC6E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</a:t>
                      </a:r>
                      <a:r>
                        <a:rPr lang="ru-RU" sz="2000" b="1" dirty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СлВ</a:t>
                      </a:r>
                      <a:r>
                        <a:rPr lang="ru-RU" sz="2000" b="1" dirty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b="1" dirty="0">
                        <a:solidFill>
                          <a:srgbClr val="7677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ощутимом влиянии слабых сторон на будущее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возможен отток некоторых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продавцов (из-за штрафов, высокие комиссии), но расширенная география, присутствие за рубежом, прогнозные значения роста рынка электронной коммерции, позволит увеличивать объемы продаж.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Проблему большого периода возврата товаров, можно решить путем сокращения данного периода и совершенствования работы с покупателями, так и с продавцами.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D30F6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 </a:t>
                      </a:r>
                      <a:r>
                        <a:rPr lang="ru-RU" sz="2000" b="1" dirty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000" b="1" dirty="0">
                          <a:solidFill>
                            <a:srgbClr val="BC7F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Угрозы </a:t>
                      </a:r>
                      <a:r>
                        <a:rPr lang="ru-RU" sz="2000" b="1" dirty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</a:t>
                      </a:r>
                      <a:r>
                        <a:rPr lang="ru-RU" sz="2000" b="1" dirty="0">
                          <a:solidFill>
                            <a:srgbClr val="7677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наихудшем сценарии развития событий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 может ждать роста конкуренции на рынке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маркетплейсов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развития уже существующих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маркетплейсов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того, снижение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платежеспособности населения может способствовать снижению потока потребителей.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96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9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622" y="405683"/>
            <a:ext cx="4168462" cy="114316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1242" y="2916981"/>
            <a:ext cx="6350759" cy="3728520"/>
          </a:xfrm>
        </p:spPr>
        <p:txBody>
          <a:bodyPr rtlCol="0"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«Wildberries 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и 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единственный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работает с Европой, а вход для поставщиков совсем простой, в отличии от других платформ.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cnews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за первое полугодие 2021 года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увеличил оборот на 70% по сравнению с тем же периодом 2020-го. За эти полгода выполнено более чем 300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заказов с маркетплейса, для сравнения за весь 2020 год тот же показатель составил почти </a:t>
            </a:r>
            <a:endParaRPr lang="ru-RU" sz="2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 млн. заказов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79725" y="2142699"/>
            <a:ext cx="1460311" cy="49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2" y="2053883"/>
            <a:ext cx="4599297" cy="774282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1" r="27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13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622" y="405683"/>
            <a:ext cx="4168462" cy="114316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компании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1242" y="2916981"/>
            <a:ext cx="6350759" cy="3728520"/>
          </a:xfrm>
        </p:spPr>
        <p:txBody>
          <a:bodyPr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крупнейший маркетплейс, интернет-магазин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 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году.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2015 года Wildberries стал самым популярным у россиян отечественным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интернет-магазином.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организована в форме ООО «ВАЙЛДБЕРРИЗ»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компании: www.wildberries.ru</a:t>
            </a: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7" r="28887"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8379725" y="2142699"/>
            <a:ext cx="1460311" cy="49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2" y="2053883"/>
            <a:ext cx="4599297" cy="7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E9C8A7-1D2A-454D-A4F4-EA733070238E}"/>
              </a:ext>
            </a:extLst>
          </p:cNvPr>
          <p:cNvSpPr txBox="1"/>
          <p:nvPr/>
        </p:nvSpPr>
        <p:spPr>
          <a:xfrm>
            <a:off x="814944" y="1931598"/>
            <a:ext cx="4685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5164326"/>
            <a:ext cx="3411940" cy="1264882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r="170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1178" y="199945"/>
            <a:ext cx="9561184" cy="78263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маркетплейса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354842" y="2374900"/>
            <a:ext cx="5021923" cy="364376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sz="40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</a:t>
            </a:r>
            <a:r>
              <a:rPr lang="ru-RU" sz="40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электронной коммерции, на которой выставляются товары разных продавцов</a:t>
            </a:r>
            <a:endParaRPr lang="ru-RU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7457" y="573206"/>
            <a:ext cx="928047" cy="245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95" y="153089"/>
            <a:ext cx="2449774" cy="998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0"/>
            <a:ext cx="1910686" cy="1264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65" y="5679511"/>
            <a:ext cx="5104715" cy="10965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77" y="912422"/>
            <a:ext cx="2226573" cy="7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70377" y="107145"/>
            <a:ext cx="4121623" cy="1107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Wildberries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r="7603"/>
          <a:stretch>
            <a:fillRect/>
          </a:stretch>
        </p:blipFill>
        <p:spPr>
          <a:xfrm>
            <a:off x="8234149" y="1119117"/>
            <a:ext cx="3803175" cy="2729552"/>
          </a:xfrm>
        </p:spPr>
      </p:pic>
      <p:sp>
        <p:nvSpPr>
          <p:cNvPr id="8" name="Прямоугольник 7"/>
          <p:cNvSpPr/>
          <p:nvPr/>
        </p:nvSpPr>
        <p:spPr>
          <a:xfrm>
            <a:off x="272954" y="107145"/>
            <a:ext cx="7820168" cy="6607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Интернет-магазин основан в 2004 году Владиславом и Татьяной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Бакальчук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2012 году Wildberries вышел на рынок Белоруссии, в 2014 году начал принимать заказы и осуществлять доставку в Казахстан.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2015 года Wildberries стал самым популярным у россиян отечественным интернет-магазином.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полугодии 2016 года Wildberries вышел на первое место по онлайн-продажам среди компаний РФ (интернет-магазинов и офлайн-сетей), что связывали с ростом числа собственных пунктов самовывоза.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2017 года под Подольском началось строительство нового распределительного центра компании, крупнейшего в РФ (на 145 тысяч м</a:t>
            </a:r>
            <a:r>
              <a:rPr lang="ru-RU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интернет-магазин начал продажу продуктов питания. Тогда же российский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очередном рейтинге самых дорогих компаний Рунета вновь определил ООО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Вайлдберриз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четвёртое место.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Wildberries вновь занял четвёртое место в рейтинге самых дорогих компаний Рунета, опубликованном на страницах журнала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2019 года Wildberries стал эксклюзивным онлайн-продавцом новых коллекций голландского бренда 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Mexx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признан крупнейшим торговцем мод России.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2021 года Wildberries начал работу в Германии. Это десятая страна присутствия Wildberries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маркетплейс запустился в Польше, Словакии, на Украине и в Израиле.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99" y="3957851"/>
            <a:ext cx="3798625" cy="2711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0"/>
            <a:ext cx="1424476" cy="5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269" y="284155"/>
            <a:ext cx="9144000" cy="655621"/>
          </a:xfrm>
        </p:spPr>
        <p:txBody>
          <a:bodyPr rtlCol="0"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xmlns="" id="{51D32704-9ABB-4229-9C54-18C3B801DFFA}"/>
              </a:ext>
            </a:extLst>
          </p:cNvPr>
          <p:cNvSpPr txBox="1">
            <a:spLocks/>
          </p:cNvSpPr>
          <p:nvPr/>
        </p:nvSpPr>
        <p:spPr>
          <a:xfrm>
            <a:off x="368490" y="5472752"/>
            <a:ext cx="11068334" cy="13852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7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иссия</a:t>
            </a: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магазина </a:t>
            </a:r>
            <a:r>
              <a:rPr lang="ru-RU" sz="7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чтобы российские женщины сделали свой гардероб более ярким и ушли от стандартных для нашей страны черного и серого, «потому что подо всё подходит</a:t>
            </a:r>
            <a:r>
              <a:rPr lang="ru-RU" sz="7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5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8" b="33108"/>
          <a:stretch>
            <a:fillRect/>
          </a:stretch>
        </p:blipFill>
        <p:spPr>
          <a:xfrm>
            <a:off x="920349" y="2373273"/>
            <a:ext cx="11271651" cy="254958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0"/>
            <a:ext cx="1910686" cy="126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269" y="284155"/>
            <a:ext cx="9144000" cy="1203451"/>
          </a:xfrm>
        </p:spPr>
        <p:txBody>
          <a:bodyPr rtlCol="0"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товаров компании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0"/>
            <a:ext cx="1910686" cy="12648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954" y="1937982"/>
            <a:ext cx="3657601" cy="6960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955" y="2647666"/>
            <a:ext cx="3657601" cy="696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954" y="3307118"/>
            <a:ext cx="3657602" cy="7599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955" y="4053385"/>
            <a:ext cx="3657601" cy="668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дома и дачи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2954" y="4726485"/>
            <a:ext cx="3657602" cy="59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осметика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955" y="5254388"/>
            <a:ext cx="3657601" cy="777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9307" y="5982079"/>
            <a:ext cx="3671249" cy="65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для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30556" y="1937982"/>
            <a:ext cx="3248166" cy="696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0554" y="2647666"/>
            <a:ext cx="3248167" cy="6594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30556" y="3307118"/>
            <a:ext cx="3275461" cy="7462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для дистанционной работы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30556" y="4053385"/>
            <a:ext cx="3275462" cy="668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Аксессуары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30555" y="4722125"/>
            <a:ext cx="3275463" cy="532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55" y="5645169"/>
            <a:ext cx="3105864" cy="7742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1410894"/>
            <a:ext cx="4900968" cy="5221918"/>
          </a:xfrm>
          <a:prstGeom prst="rect">
            <a:avLst/>
          </a:prstGeom>
        </p:spPr>
      </p:pic>
      <p:pic>
        <p:nvPicPr>
          <p:cNvPr id="20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618" y="53709"/>
            <a:ext cx="1381947" cy="12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269" y="284155"/>
            <a:ext cx="9144000" cy="1203451"/>
          </a:xfrm>
        </p:spPr>
        <p:txBody>
          <a:bodyPr rtlCol="0"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присутствия компании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xmlns="" id="{51D32704-9ABB-4229-9C54-18C3B801DFFA}"/>
              </a:ext>
            </a:extLst>
          </p:cNvPr>
          <p:cNvSpPr txBox="1">
            <a:spLocks/>
          </p:cNvSpPr>
          <p:nvPr/>
        </p:nvSpPr>
        <p:spPr>
          <a:xfrm>
            <a:off x="368490" y="5909480"/>
            <a:ext cx="10372298" cy="948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0"/>
            <a:ext cx="1910686" cy="12648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778" y="4317880"/>
            <a:ext cx="4003330" cy="6960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898" y="4990720"/>
            <a:ext cx="4028078" cy="735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778" y="5726558"/>
            <a:ext cx="4020260" cy="6482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70730" y="4331528"/>
            <a:ext cx="4028078" cy="668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8414" y="5699832"/>
            <a:ext cx="4038883" cy="686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89220" y="5037917"/>
            <a:ext cx="4028078" cy="6749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63922" y="4712550"/>
            <a:ext cx="3832460" cy="65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Словакия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3" y="17987"/>
            <a:ext cx="2086120" cy="12411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1806693"/>
            <a:ext cx="1910686" cy="23282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4" y="1806692"/>
            <a:ext cx="3534769" cy="23310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54" y="1738454"/>
            <a:ext cx="1828801" cy="23965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56" y="1455696"/>
            <a:ext cx="4213044" cy="2862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17298" y="5363283"/>
            <a:ext cx="3879084" cy="682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17297" y="6045958"/>
            <a:ext cx="3998646" cy="5595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269" y="284155"/>
            <a:ext cx="9144000" cy="1203451"/>
          </a:xfrm>
        </p:spPr>
        <p:txBody>
          <a:bodyPr rtlCol="0"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компании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xmlns="" id="{51D32704-9ABB-4229-9C54-18C3B801DFFA}"/>
              </a:ext>
            </a:extLst>
          </p:cNvPr>
          <p:cNvSpPr txBox="1">
            <a:spLocks/>
          </p:cNvSpPr>
          <p:nvPr/>
        </p:nvSpPr>
        <p:spPr>
          <a:xfrm>
            <a:off x="368490" y="5909480"/>
            <a:ext cx="10372298" cy="948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0"/>
            <a:ext cx="1910686" cy="12648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37277" y="839714"/>
            <a:ext cx="5654721" cy="6960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и бесплатная доставка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37279" y="1526257"/>
            <a:ext cx="5654721" cy="696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37278" y="3586235"/>
            <a:ext cx="5654721" cy="75991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товаров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91" y="5361248"/>
            <a:ext cx="6271146" cy="749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выдачи 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7279" y="2205656"/>
            <a:ext cx="5654721" cy="59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и акции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7279" y="2799469"/>
            <a:ext cx="5654721" cy="77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90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постоянным покупателям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491" y="4677531"/>
            <a:ext cx="6271146" cy="714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пункт выдачи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7278" y="4191365"/>
            <a:ext cx="5654721" cy="595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брендов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7278" y="5334665"/>
            <a:ext cx="5668369" cy="79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млн.+ </a:t>
            </a:r>
          </a:p>
          <a:p>
            <a:pPr lvl="0" algn="ctr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сутки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37278" y="4786432"/>
            <a:ext cx="5654721" cy="5755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посещаемость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9140" y="2365022"/>
            <a:ext cx="970979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1764258"/>
            <a:ext cx="3193576" cy="28651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782799"/>
            <a:ext cx="2770493" cy="28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464" y="284155"/>
            <a:ext cx="9856805" cy="1203451"/>
          </a:xfrm>
        </p:spPr>
        <p:txBody>
          <a:bodyPr rtlCol="0"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конкуренты компании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xmlns="" id="{51D32704-9ABB-4229-9C54-18C3B801DFFA}"/>
              </a:ext>
            </a:extLst>
          </p:cNvPr>
          <p:cNvSpPr txBox="1">
            <a:spLocks/>
          </p:cNvSpPr>
          <p:nvPr/>
        </p:nvSpPr>
        <p:spPr>
          <a:xfrm>
            <a:off x="368490" y="5909480"/>
            <a:ext cx="10372298" cy="948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0"/>
            <a:ext cx="1910686" cy="12648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1949450"/>
            <a:ext cx="4394580" cy="6960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2647666"/>
            <a:ext cx="4394581" cy="696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Яндекс.Маркет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9307" y="4176681"/>
            <a:ext cx="4394581" cy="545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СберМегаМаркет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307" y="4726485"/>
            <a:ext cx="4394581" cy="59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CDEK.Маркет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307" y="5254388"/>
            <a:ext cx="4394581" cy="777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Lamoda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9308" y="5982079"/>
            <a:ext cx="4394580" cy="6507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Леруа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Мерлен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40788" y="2101755"/>
            <a:ext cx="928048" cy="77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7" descr="https://static-sl.insales.ru/files/1/4735/12243583/original/4_754afd7a1bb3c39a8dba259804279f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17" y="1873927"/>
            <a:ext cx="3033511" cy="246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1" descr="https://static-sl.insales.ru/files/1/4733/12243581/original/11_3f49049890cad1b3845658797781dd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56" y="3239334"/>
            <a:ext cx="4187841" cy="353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0" descr="https://static-sl.insales.ru/files/1/4723/12243571/original/15_8b4056b012c802128029280a673df8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17" y="4378284"/>
            <a:ext cx="3033511" cy="239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9" descr="https://static-sl.insales.ru/files/1/4732/12243580/original/5_22e8d7cbc2191f34c4850dc0701402b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56" y="1392072"/>
            <a:ext cx="2446661" cy="176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https://static.insales-cdn.com/files/1/4730/12243578/original/13_82a929ff480646f415307851e47ce73b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18" y="1392072"/>
            <a:ext cx="1883390" cy="17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9307" y="3330054"/>
            <a:ext cx="4394580" cy="846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Robo.Market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6dc4bcd6-49db-4c07-9060-8acfc67cef9f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fb0879af-3eba-417a-a55a-ffe6dcd6ca77"/>
    <ds:schemaRef ds:uri="http://www.w3.org/XML/1998/namespace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1004</Words>
  <Application>Microsoft Office PowerPoint</Application>
  <PresentationFormat>Широкоэкранный</PresentationFormat>
  <Paragraphs>226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на тему: Wildberries-как лидер на рынке маркетплейсов</vt:lpstr>
      <vt:lpstr>Деятельность компании</vt:lpstr>
      <vt:lpstr>Понятие маркетплейса</vt:lpstr>
      <vt:lpstr>История Wildberries</vt:lpstr>
      <vt:lpstr>Миссия компании Wildberries</vt:lpstr>
      <vt:lpstr>Основные группы товаров компании Wildberries</vt:lpstr>
      <vt:lpstr>География присутствия компании Wildberries</vt:lpstr>
      <vt:lpstr>Преимущества компании Wildberries</vt:lpstr>
      <vt:lpstr>Российские маркетплейсы- конкуренты компании Wildberries</vt:lpstr>
      <vt:lpstr> Ozon </vt:lpstr>
      <vt:lpstr>Яндекс.Маркет </vt:lpstr>
      <vt:lpstr>СберМегаМаркет </vt:lpstr>
      <vt:lpstr>Крупные зарубежные маркетплейсы-лидеры</vt:lpstr>
      <vt:lpstr>Современное состояние и перспективы развития маркетплейсов </vt:lpstr>
      <vt:lpstr>Матрица БКГ (Бостонская консалтинговая группа) для товаров маркетплейса Wildberries </vt:lpstr>
      <vt:lpstr>Матрица МакКинзи для маркетплейса Wildberries </vt:lpstr>
      <vt:lpstr>Презентация PowerPoint</vt:lpstr>
      <vt:lpstr>Презентация PowerPoint</vt:lpstr>
      <vt:lpstr>Выводы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ПАО «Аэрофлот»</dc:title>
  <dc:creator>днс</dc:creator>
  <cp:lastModifiedBy>Пользователь</cp:lastModifiedBy>
  <cp:revision>90</cp:revision>
  <dcterms:created xsi:type="dcterms:W3CDTF">2021-09-10T15:43:04Z</dcterms:created>
  <dcterms:modified xsi:type="dcterms:W3CDTF">2022-03-01T10:25:09Z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