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6" r:id="rId2"/>
    <p:sldId id="277" r:id="rId3"/>
    <p:sldId id="278" r:id="rId4"/>
    <p:sldId id="279" r:id="rId5"/>
    <p:sldId id="270" r:id="rId6"/>
    <p:sldId id="283" r:id="rId7"/>
    <p:sldId id="284" r:id="rId8"/>
    <p:sldId id="282" r:id="rId9"/>
    <p:sldId id="285" r:id="rId10"/>
    <p:sldId id="286" r:id="rId11"/>
    <p:sldId id="287" r:id="rId12"/>
    <p:sldId id="263" r:id="rId13"/>
    <p:sldId id="292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Лист1!$G$1492</c:f>
              <c:strCache>
                <c:ptCount val="1"/>
                <c:pt idx="0">
                  <c:v>Численность, млн.чел.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Лист1!$F$1493:$F$1501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Лист1!$G$1493:$G$1501</c:f>
              <c:numCache>
                <c:formatCode>General</c:formatCode>
                <c:ptCount val="9"/>
                <c:pt idx="0">
                  <c:v>15.98</c:v>
                </c:pt>
                <c:pt idx="1">
                  <c:v>16.45</c:v>
                </c:pt>
                <c:pt idx="2">
                  <c:v>16.899999999999999</c:v>
                </c:pt>
                <c:pt idx="3">
                  <c:v>17.440000000000001</c:v>
                </c:pt>
                <c:pt idx="4">
                  <c:v>17.97</c:v>
                </c:pt>
                <c:pt idx="5">
                  <c:v>18.510000000000002</c:v>
                </c:pt>
                <c:pt idx="6">
                  <c:v>19.079999999999998</c:v>
                </c:pt>
                <c:pt idx="7">
                  <c:v>19.66</c:v>
                </c:pt>
                <c:pt idx="8">
                  <c:v>20.25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8640736"/>
        <c:axId val="768646720"/>
        <c:axId val="0"/>
      </c:bar3DChart>
      <c:catAx>
        <c:axId val="76864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8646720"/>
        <c:crosses val="autoZero"/>
        <c:auto val="1"/>
        <c:lblAlgn val="ctr"/>
        <c:lblOffset val="100"/>
        <c:noMultiLvlLbl val="0"/>
      </c:catAx>
      <c:valAx>
        <c:axId val="76864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864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Лист1!$H$1549</c:f>
              <c:strCache>
                <c:ptCount val="1"/>
                <c:pt idx="0">
                  <c:v>Государственный бюджет к ВВП,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Лист1!$G$1550:$G$1558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Лист1!$H$1550:$H$1558</c:f>
              <c:numCache>
                <c:formatCode>General</c:formatCode>
                <c:ptCount val="9"/>
                <c:pt idx="0">
                  <c:v>-1.3</c:v>
                </c:pt>
                <c:pt idx="1">
                  <c:v>-2.9</c:v>
                </c:pt>
                <c:pt idx="2">
                  <c:v>-3.5</c:v>
                </c:pt>
                <c:pt idx="3">
                  <c:v>-1.8</c:v>
                </c:pt>
                <c:pt idx="4">
                  <c:v>-3.9</c:v>
                </c:pt>
                <c:pt idx="5">
                  <c:v>-2.9</c:v>
                </c:pt>
                <c:pt idx="6">
                  <c:v>-2.5</c:v>
                </c:pt>
                <c:pt idx="7">
                  <c:v>-1.8</c:v>
                </c:pt>
                <c:pt idx="8">
                  <c:v>-6.1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8650528"/>
        <c:axId val="768635840"/>
        <c:axId val="0"/>
      </c:bar3DChart>
      <c:catAx>
        <c:axId val="7686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8635840"/>
        <c:crosses val="autoZero"/>
        <c:auto val="1"/>
        <c:lblAlgn val="ctr"/>
        <c:lblOffset val="100"/>
        <c:noMultiLvlLbl val="0"/>
      </c:catAx>
      <c:valAx>
        <c:axId val="76863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865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Конкрентоспособность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ранг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Лист1!$I$1573</c:f>
              <c:strCache>
                <c:ptCount val="1"/>
                <c:pt idx="0">
                  <c:v>Конкрентоспособность, ранг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Лист1!$H$1574:$H$1581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Лист1!$I$1574:$I$1581</c:f>
              <c:numCache>
                <c:formatCode>General</c:formatCode>
                <c:ptCount val="8"/>
                <c:pt idx="0">
                  <c:v>128</c:v>
                </c:pt>
                <c:pt idx="1">
                  <c:v>128</c:v>
                </c:pt>
                <c:pt idx="2">
                  <c:v>135</c:v>
                </c:pt>
                <c:pt idx="3">
                  <c:v>128</c:v>
                </c:pt>
                <c:pt idx="4">
                  <c:v>127</c:v>
                </c:pt>
                <c:pt idx="5">
                  <c:v>121</c:v>
                </c:pt>
                <c:pt idx="6">
                  <c:v>125</c:v>
                </c:pt>
                <c:pt idx="7">
                  <c:v>129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768636384"/>
        <c:axId val="768636928"/>
        <c:axId val="0"/>
      </c:area3DChart>
      <c:catAx>
        <c:axId val="76863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8636928"/>
        <c:crosses val="autoZero"/>
        <c:auto val="1"/>
        <c:lblAlgn val="ctr"/>
        <c:lblOffset val="100"/>
        <c:noMultiLvlLbl val="0"/>
      </c:catAx>
      <c:valAx>
        <c:axId val="76863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8636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ВВП, млрд. долл.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Лист1!$H$1602</c:f>
              <c:strCache>
                <c:ptCount val="1"/>
                <c:pt idx="0">
                  <c:v>ВВП, млрд. долл.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Лист1!$G$1603:$G$1611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Лист1!$H$1603:$H$1611</c:f>
              <c:numCache>
                <c:formatCode>General</c:formatCode>
                <c:ptCount val="9"/>
                <c:pt idx="0">
                  <c:v>12.44</c:v>
                </c:pt>
                <c:pt idx="1">
                  <c:v>13.22</c:v>
                </c:pt>
                <c:pt idx="2">
                  <c:v>14.36</c:v>
                </c:pt>
                <c:pt idx="3">
                  <c:v>13.1</c:v>
                </c:pt>
                <c:pt idx="4">
                  <c:v>14.03</c:v>
                </c:pt>
                <c:pt idx="5">
                  <c:v>15.37</c:v>
                </c:pt>
                <c:pt idx="6">
                  <c:v>17.07</c:v>
                </c:pt>
                <c:pt idx="7">
                  <c:v>17.28</c:v>
                </c:pt>
                <c:pt idx="8">
                  <c:v>17.39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08915616"/>
        <c:axId val="908903104"/>
        <c:axId val="0"/>
      </c:area3DChart>
      <c:catAx>
        <c:axId val="90891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8903104"/>
        <c:crosses val="autoZero"/>
        <c:auto val="1"/>
        <c:lblAlgn val="ctr"/>
        <c:lblOffset val="100"/>
        <c:noMultiLvlLbl val="0"/>
      </c:catAx>
      <c:valAx>
        <c:axId val="90890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8915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Лист1!$I$1653</c:f>
              <c:strCache>
                <c:ptCount val="1"/>
                <c:pt idx="0">
                  <c:v>Выручка, млн. евро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Лист1!$J$1652:$L$1652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Лист1!$J$1653:$L$1653</c:f>
              <c:numCache>
                <c:formatCode>General</c:formatCode>
                <c:ptCount val="3"/>
                <c:pt idx="0">
                  <c:v>17684</c:v>
                </c:pt>
                <c:pt idx="1">
                  <c:v>16687</c:v>
                </c:pt>
                <c:pt idx="2">
                  <c:v>19997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8906912"/>
        <c:axId val="908904192"/>
        <c:axId val="0"/>
      </c:bar3DChart>
      <c:catAx>
        <c:axId val="90890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904192"/>
        <c:crosses val="autoZero"/>
        <c:auto val="1"/>
        <c:lblAlgn val="ctr"/>
        <c:lblOffset val="100"/>
        <c:noMultiLvlLbl val="0"/>
      </c:catAx>
      <c:valAx>
        <c:axId val="90890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8906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Лист1!$H$1668</c:f>
              <c:strCache>
                <c:ptCount val="1"/>
                <c:pt idx="0">
                  <c:v>Чистая прибыль, млн. евро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numRef>
              <c:f>Лист1!$I$1667:$K$1667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Лист1!$I$1668:$K$1668</c:f>
              <c:numCache>
                <c:formatCode>General</c:formatCode>
                <c:ptCount val="3"/>
                <c:pt idx="0">
                  <c:v>27</c:v>
                </c:pt>
                <c:pt idx="1">
                  <c:v>426</c:v>
                </c:pt>
                <c:pt idx="2">
                  <c:v>6062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8907456"/>
        <c:axId val="908903648"/>
        <c:axId val="0"/>
      </c:bar3DChart>
      <c:catAx>
        <c:axId val="90890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903648"/>
        <c:crosses val="autoZero"/>
        <c:auto val="1"/>
        <c:lblAlgn val="ctr"/>
        <c:lblOffset val="100"/>
        <c:noMultiLvlLbl val="0"/>
      </c:catAx>
      <c:valAx>
        <c:axId val="90890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8907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Лист1!$I$1688</c:f>
              <c:strCache>
                <c:ptCount val="1"/>
                <c:pt idx="0">
                  <c:v>2021г.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Лист1!$H$1689:$H$1690</c:f>
              <c:strCache>
                <c:ptCount val="2"/>
                <c:pt idx="0">
                  <c:v>Собственный капитал,%</c:v>
                </c:pt>
                <c:pt idx="1">
                  <c:v>Заемный капитал,%</c:v>
                </c:pt>
              </c:strCache>
            </c:strRef>
          </c:cat>
          <c:val>
            <c:numRef>
              <c:f>Лист1!$I$1689:$I$1690</c:f>
              <c:numCache>
                <c:formatCode>General</c:formatCode>
                <c:ptCount val="2"/>
                <c:pt idx="0">
                  <c:v>90.94</c:v>
                </c:pt>
                <c:pt idx="1">
                  <c:v>9.06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Лист1!$H$1716</c:f>
              <c:strCache>
                <c:ptCount val="1"/>
                <c:pt idx="0">
                  <c:v>Чистая рентабельность продаж,%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Лист1!$I$1715:$K$1715</c:f>
              <c:strCache>
                <c:ptCount val="3"/>
                <c:pt idx="0">
                  <c:v>2019г.</c:v>
                </c:pt>
                <c:pt idx="1">
                  <c:v>2020г.</c:v>
                </c:pt>
                <c:pt idx="2">
                  <c:v>2021г.</c:v>
                </c:pt>
              </c:strCache>
            </c:strRef>
          </c:cat>
          <c:val>
            <c:numRef>
              <c:f>Лист1!$I$1716:$K$1716</c:f>
              <c:numCache>
                <c:formatCode>General</c:formatCode>
                <c:ptCount val="3"/>
                <c:pt idx="0">
                  <c:v>1.34</c:v>
                </c:pt>
                <c:pt idx="1">
                  <c:v>2.5499999999999998</c:v>
                </c:pt>
                <c:pt idx="2">
                  <c:v>30.66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8916704"/>
        <c:axId val="908905824"/>
        <c:axId val="0"/>
      </c:bar3DChart>
      <c:catAx>
        <c:axId val="9089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905824"/>
        <c:crosses val="autoZero"/>
        <c:auto val="1"/>
        <c:lblAlgn val="ctr"/>
        <c:lblOffset val="100"/>
        <c:noMultiLvlLbl val="0"/>
      </c:catAx>
      <c:valAx>
        <c:axId val="9089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8916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7"/>
            <a:extLst>
              <a:ext uri="{FF2B5EF4-FFF2-40B4-BE49-F238E27FC236}">
                <a16:creationId xmlns="" xmlns:a16="http://schemas.microsoft.com/office/drawing/2014/main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20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19066" y="-7267"/>
            <a:ext cx="6838933" cy="6858000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7008217" y="1674000"/>
            <a:ext cx="50127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«Транспортно-логистическая система Республики Мали»</a:t>
            </a:r>
          </a:p>
          <a:p>
            <a:endParaRPr lang="ru-RU" sz="5400" b="1" dirty="0">
              <a:solidFill>
                <a:schemeClr val="accent1"/>
              </a:solidFill>
            </a:endParaRPr>
          </a:p>
        </p:txBody>
      </p:sp>
      <p:sp>
        <p:nvSpPr>
          <p:cNvPr id="8" name="Блок-схема: задержка 7"/>
          <p:cNvSpPr/>
          <p:nvPr/>
        </p:nvSpPr>
        <p:spPr>
          <a:xfrm>
            <a:off x="39858" y="90543"/>
            <a:ext cx="6818141" cy="6662379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5938106" y="6348574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6770999" y="265832"/>
            <a:ext cx="5012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 УЧЕБНОГО ЗАВЕДЕНИЯ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8" y="90543"/>
            <a:ext cx="6672891" cy="6578457"/>
          </a:xfrm>
          <a:prstGeom prst="flowChartDelay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6999350" y="4114454"/>
            <a:ext cx="50127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Выполнил:__________________________________________________________________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Проверил:___________________________________________________________________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510" y="234000"/>
            <a:ext cx="110814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экономических показателей крупного международного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перевозчика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Bollor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2019-2021гг.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975235"/>
              </p:ext>
            </p:extLst>
          </p:nvPr>
        </p:nvGraphicFramePr>
        <p:xfrm>
          <a:off x="7851001" y="1179000"/>
          <a:ext cx="4334000" cy="165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95119"/>
              </p:ext>
            </p:extLst>
          </p:nvPr>
        </p:nvGraphicFramePr>
        <p:xfrm>
          <a:off x="5150999" y="3384000"/>
          <a:ext cx="6979093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01"/>
                <a:gridCol w="2562357"/>
                <a:gridCol w="935701"/>
                <a:gridCol w="850637"/>
                <a:gridCol w="882215"/>
                <a:gridCol w="1163182"/>
              </a:tblGrid>
              <a:tr h="316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прироста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 2019гг.,%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и логистика,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млн.евро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+23,13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Нефтяная Логистика, млн.евро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Коммуникация, млн.евро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8732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9567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+9,56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Хранение электроэнергии и системы, млн.евро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+12,46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(Сельскохозяйственные Активы, Холдинги), млн.евро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-64,71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сумма, млн. евро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+11,80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39643" y="2849313"/>
            <a:ext cx="7045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Таблица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Динамика выручки по видам деятельности компании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Bollor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é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Transport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Logistics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с 2019-2021 гг. </a:t>
            </a:r>
            <a:endParaRPr lang="ru-RU" sz="14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90088"/>
              </p:ext>
            </p:extLst>
          </p:nvPr>
        </p:nvGraphicFramePr>
        <p:xfrm>
          <a:off x="174242" y="4329000"/>
          <a:ext cx="4965401" cy="214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768669"/>
              </p:ext>
            </p:extLst>
          </p:nvPr>
        </p:nvGraphicFramePr>
        <p:xfrm>
          <a:off x="2991000" y="1899001"/>
          <a:ext cx="2503185" cy="236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356870"/>
              </p:ext>
            </p:extLst>
          </p:nvPr>
        </p:nvGraphicFramePr>
        <p:xfrm>
          <a:off x="-1" y="1764000"/>
          <a:ext cx="3261001" cy="244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8" descr="https://avatars.mds.yandex.net/get-entity_search/58808/223883422/S122x122Fit_2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00" y="1899001"/>
            <a:ext cx="2610000" cy="95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844" y="0"/>
            <a:ext cx="62751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6C55AF7-4EE2-40E0-9A11-AAFC42BFA583}"/>
              </a:ext>
            </a:extLst>
          </p:cNvPr>
          <p:cNvCxnSpPr>
            <a:cxnSpLocks/>
          </p:cNvCxnSpPr>
          <p:nvPr/>
        </p:nvCxnSpPr>
        <p:spPr>
          <a:xfrm>
            <a:off x="741000" y="0"/>
            <a:ext cx="39688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443188" y="1581306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465445" y="3138857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403257" y="4824431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E0E089-F94C-4DAD-9343-91982DD57BE4}"/>
              </a:ext>
            </a:extLst>
          </p:cNvPr>
          <p:cNvSpPr txBox="1"/>
          <p:nvPr/>
        </p:nvSpPr>
        <p:spPr>
          <a:xfrm>
            <a:off x="487702" y="315319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E0E089-F94C-4DAD-9343-91982DD57BE4}"/>
              </a:ext>
            </a:extLst>
          </p:cNvPr>
          <p:cNvSpPr txBox="1"/>
          <p:nvPr/>
        </p:nvSpPr>
        <p:spPr>
          <a:xfrm>
            <a:off x="465445" y="1595640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E0E089-F94C-4DAD-9343-91982DD57BE4}"/>
              </a:ext>
            </a:extLst>
          </p:cNvPr>
          <p:cNvSpPr txBox="1"/>
          <p:nvPr/>
        </p:nvSpPr>
        <p:spPr>
          <a:xfrm>
            <a:off x="425514" y="48531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12" y="0"/>
            <a:ext cx="6946788" cy="685800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152026"/>
            <a:ext cx="10710000" cy="1274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транспортно-логистической деятельности дочерней компании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Bollor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Республике Мали 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1166985" y="1575306"/>
            <a:ext cx="41190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осуществляются  мероприятия по развитию «зеленой логистики»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1260073" y="2997441"/>
            <a:ext cx="3858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роботизации на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складах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5D692638-F08C-4F8D-9B03-9504E505B54A}"/>
              </a:ext>
            </a:extLst>
          </p:cNvPr>
          <p:cNvSpPr txBox="1">
            <a:spLocks/>
          </p:cNvSpPr>
          <p:nvPr/>
        </p:nvSpPr>
        <p:spPr>
          <a:xfrm>
            <a:off x="1117333" y="4954147"/>
            <a:ext cx="40014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автономная доставка грузов с помощью беспилотных летательных аппаратов (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дронов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68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200" y="161094"/>
            <a:ext cx="10515600" cy="162471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совершенствование транспортно-логистической деятельностью международного перевозчика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Bollor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Республике Мали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278CD70-AE68-456F-9A2D-F172E7C1C639}"/>
              </a:ext>
            </a:extLst>
          </p:cNvPr>
          <p:cNvSpPr/>
          <p:nvPr/>
        </p:nvSpPr>
        <p:spPr>
          <a:xfrm>
            <a:off x="651000" y="1956793"/>
            <a:ext cx="5625000" cy="92549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6271743" y="1956793"/>
            <a:ext cx="5262057" cy="92549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381001" y="2888999"/>
            <a:ext cx="5867664" cy="35533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903BA20-74DF-4175-8B38-F54B17809472}"/>
              </a:ext>
            </a:extLst>
          </p:cNvPr>
          <p:cNvSpPr/>
          <p:nvPr/>
        </p:nvSpPr>
        <p:spPr>
          <a:xfrm>
            <a:off x="6267486" y="2879465"/>
            <a:ext cx="5813514" cy="3564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660412" y="6432333"/>
            <a:ext cx="5597663" cy="17382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E315B23-79CB-4805-92A3-59E8524F1B02}"/>
              </a:ext>
            </a:extLst>
          </p:cNvPr>
          <p:cNvSpPr/>
          <p:nvPr/>
        </p:nvSpPr>
        <p:spPr>
          <a:xfrm>
            <a:off x="6260204" y="6442356"/>
            <a:ext cx="5285134" cy="21554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50" y="2204554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686" y="2168483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749CFAA-B388-4CB3-BC51-1F2B35E862E1}"/>
              </a:ext>
            </a:extLst>
          </p:cNvPr>
          <p:cNvSpPr txBox="1"/>
          <p:nvPr/>
        </p:nvSpPr>
        <p:spPr>
          <a:xfrm>
            <a:off x="815419" y="1896858"/>
            <a:ext cx="5417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логистической деятельности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6218640" y="1883148"/>
            <a:ext cx="5285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логистической инфраструктуры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C9E907B-B846-4614-813A-FCA231AA11B1}"/>
              </a:ext>
            </a:extLst>
          </p:cNvPr>
          <p:cNvSpPr txBox="1"/>
          <p:nvPr/>
        </p:nvSpPr>
        <p:spPr>
          <a:xfrm>
            <a:off x="1022933" y="3339000"/>
            <a:ext cx="5010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а)повышение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поставок, с помощью продвижения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экодизайна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переработки желтого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глассина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пасту, которая далее будет использоваться для изготовления бумаги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б)внедрение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роботизации на складах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развитие автономной доставки грузов, с помощью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дронов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B36EF42-1ACF-4C74-A060-5A5AD9BEFE7F}"/>
              </a:ext>
            </a:extLst>
          </p:cNvPr>
          <p:cNvSpPr txBox="1"/>
          <p:nvPr/>
        </p:nvSpPr>
        <p:spPr>
          <a:xfrm>
            <a:off x="6335750" y="2872025"/>
            <a:ext cx="523395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оптимизация политики устойчивого развития недвижимости (строительство зданий, которые оказывают ограниченное воздействие на окружающую среду);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внедрение программы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поможет достичь целей по сокращению выбросов парниковых газов (использование возобновляемых источников энергии: соляризация зданий и складов, установление солнечной системы крыши; установка светодиодного освещения);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осуществление политики в пользу биоразнообразия (путем внедрения экологического управления зелеными насаждениями, создание экологических коридоров и заповедников дикой природы, защита и посадка деревьев и др.). 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8" descr="https://avatars.mds.yandex.net/get-entity_search/58808/223883422/S122x122Fit_2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21" y="4869000"/>
            <a:ext cx="2610000" cy="139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" b="7190"/>
          <a:stretch>
            <a:fillRect/>
          </a:stretch>
        </p:blipFill>
        <p:spPr>
          <a:xfrm>
            <a:off x="584051" y="593725"/>
            <a:ext cx="5489575" cy="24302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816000" y="1808862"/>
            <a:ext cx="5151437" cy="481488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Предложенные мероприятия, позволят дочерней компании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Bollor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расположенной в Республике Мали, снизить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вредных веществ, поступающих в атмосферу, тем самым позволив развиваться «зеленой логистике»; повысят качество обслуживания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потребителей, снизят затраты, создадут условия для увеличения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компании, тем самым повысят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на занимаемой нише.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25363" y="3024000"/>
            <a:ext cx="6006950" cy="292576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Республика Мали, является одной из самых слабых стран в развитии, однако, на государственном уровне делается все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отраслей экономики, не исключением является 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транспортно-логистическая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 Поэтому, эффективно разработанная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дочерней компании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Bollor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расположенной в Республике Мали, позволит ей подняться выше существующих уровней. А возможности для этого есть как у самой компании, так и в целом, ситуация регионе к этому располагает.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0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5">
            <a:extLst>
              <a:ext uri="{FF2B5EF4-FFF2-40B4-BE49-F238E27FC236}">
                <a16:creationId xmlns="" xmlns:a16="http://schemas.microsoft.com/office/drawing/2014/main" id="{AEC55727-BA37-4438-8ACD-551E0CC2D3B6}"/>
              </a:ext>
            </a:extLst>
          </p:cNvPr>
          <p:cNvSpPr txBox="1">
            <a:spLocks/>
          </p:cNvSpPr>
          <p:nvPr/>
        </p:nvSpPr>
        <p:spPr>
          <a:xfrm>
            <a:off x="201000" y="1269000"/>
            <a:ext cx="3081000" cy="32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0"/>
            <a:ext cx="87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01000" y="387494"/>
            <a:ext cx="5151949" cy="1038875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исследования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726000" y="1674000"/>
            <a:ext cx="5336501" cy="48148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управления процессами логистики;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логистики грузовых перевозок в Республике Мали;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логистическую деятельность международного логистического перевозчика Республики Мали;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мероприятий,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совершенствование и оптимизацию логистической деятельности международного перевозчика Республики Мали.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направленный на  оптимизацию логистической 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логистического перевозчика Республики Мали. </a:t>
            </a:r>
          </a:p>
          <a:p>
            <a:endParaRPr lang="ru-RU" dirty="0"/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6210451" y="2048675"/>
            <a:ext cx="488814" cy="465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6221306" y="2785619"/>
            <a:ext cx="488814" cy="465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6241496" y="3522565"/>
            <a:ext cx="488814" cy="465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6221305" y="4321959"/>
            <a:ext cx="488814" cy="465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6217887" y="202905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6213129" y="278735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6253175" y="35243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6224331" y="435536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10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56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0" y="-82747"/>
            <a:ext cx="7512001" cy="702349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54047" cy="396267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5454688" y="2818352"/>
            <a:ext cx="569591" cy="4362275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7175522" y="-305416"/>
            <a:ext cx="540000" cy="505579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139744" y="99000"/>
            <a:ext cx="679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исследования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CB0B55-440E-4270-872B-E946489FCA45}"/>
              </a:ext>
            </a:extLst>
          </p:cNvPr>
          <p:cNvSpPr/>
          <p:nvPr/>
        </p:nvSpPr>
        <p:spPr>
          <a:xfrm>
            <a:off x="215000" y="1505186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1385551" y="2302043"/>
            <a:ext cx="4384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Мали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1327995" y="3258547"/>
            <a:ext cx="4384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 логистический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перевозчик «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Bollor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215000" y="1741856"/>
            <a:ext cx="459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наблюдения-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187023" y="2696232"/>
            <a:ext cx="5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исследования-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168974" y="4378376"/>
            <a:ext cx="546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исследования-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-2" y="5012089"/>
            <a:ext cx="57868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ранспортно-логистическая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логистического перевозчика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Bollor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Мали</a:t>
            </a:r>
            <a:endParaRPr lang="ru-RU" sz="2400" dirty="0"/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79" y="189000"/>
            <a:ext cx="7020000" cy="6688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9414" y="1224000"/>
            <a:ext cx="6706065" cy="50400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логистика позволяет решать большую часть операций по транспортировке груза, а правильный подбор маршрута - это основа деятельности, позволяющая уменьшить затраты времени и финансов. Однако, в настоящее время пандемия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серьезно повлияла на положение логистических компаний во всем мире, поставила под угрозу существование многих игроков рынка. Были приостановлены поставки сырья и готовой продукции. Из-за изменения спроса и приостановки функционирования производственных объектов произошел дисбаланс грузопотоков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предприятия понесли серьезные финансовые убытки из-за простоя транспортных средств и фактической приостановки бизнеса. Некоторые организации, в основном малый и средний бизнес, обанкротились и были вынуждены покинуть рынок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предполагают, что рынок логистики после кризиса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40,0% и более. Во многих странах наблюдается нехватка товаров и продовольствия. Не исключением является и Республика Мали, которая и без пандемии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находилась в неблагоприятном для себя положении, так как является одной из слабо развитых стран. Военные действия в республике Мали, которые ведутся уже не первый год еще больше усугубляют ситуацию в логистической деятельности.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r="27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21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10814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55125" y="414000"/>
            <a:ext cx="5422312" cy="1038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 аспекты исследования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726000" y="1944688"/>
            <a:ext cx="5151437" cy="481488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логистика – представляет собой часть логистической науки, направленную на управление перевозками, поставками и доставкой товаров и компонентов. 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Функциями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логистики являются: планирование и организация доставки груза; оформление необходимых документов и юридическое сопровождение перевозки; погрузка и разгрузка товара; информационное сопровождение; оптимизация процесса с целью улучшения качества транспортировки и минимизации затрат, другие функции.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9" y="3519000"/>
            <a:ext cx="5489576" cy="29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45" y="67871"/>
            <a:ext cx="8387755" cy="790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Республики Мали </a:t>
            </a: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2012-2020гг.</a:t>
            </a: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4" r="28454"/>
          <a:stretch>
            <a:fillRect/>
          </a:stretch>
        </p:blipFill>
        <p:spPr>
          <a:xfrm>
            <a:off x="8121650" y="463550"/>
            <a:ext cx="3960813" cy="6127750"/>
          </a:xfr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478362"/>
              </p:ext>
            </p:extLst>
          </p:nvPr>
        </p:nvGraphicFramePr>
        <p:xfrm>
          <a:off x="3801001" y="3830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982284"/>
              </p:ext>
            </p:extLst>
          </p:nvPr>
        </p:nvGraphicFramePr>
        <p:xfrm>
          <a:off x="3792512" y="930012"/>
          <a:ext cx="4572000" cy="291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56396"/>
              </p:ext>
            </p:extLst>
          </p:nvPr>
        </p:nvGraphicFramePr>
        <p:xfrm>
          <a:off x="76428" y="4116644"/>
          <a:ext cx="38145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831113"/>
              </p:ext>
            </p:extLst>
          </p:nvPr>
        </p:nvGraphicFramePr>
        <p:xfrm>
          <a:off x="0" y="1102280"/>
          <a:ext cx="38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89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002"/>
            <a:ext cx="12132975" cy="5276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транспортно-логистической деятельности Республики Мали </a:t>
            </a:r>
          </a:p>
        </p:txBody>
      </p:sp>
      <p:pic>
        <p:nvPicPr>
          <p:cNvPr id="4098" name="Рисунок 13" descr="C:\Users\Пользователь\Desktop\img26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6" y="671602"/>
            <a:ext cx="5611270" cy="554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7622" y="5885533"/>
            <a:ext cx="5732314" cy="766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Рисунок-Схема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трансафриканских автомобильных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50998" y="645965"/>
            <a:ext cx="6795000" cy="67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Таблица-Прогнозные показатели Республики Мали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транспортном сектору до 2025 года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388450"/>
              </p:ext>
            </p:extLst>
          </p:nvPr>
        </p:nvGraphicFramePr>
        <p:xfrm>
          <a:off x="5879757" y="1320965"/>
          <a:ext cx="6224000" cy="250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00"/>
                <a:gridCol w="4073555"/>
                <a:gridCol w="765000"/>
                <a:gridCol w="755445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Протяженность дорог с твердым покрытием (км)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Повысить безопасность дорожного движения и среднее время, затрачиваемое на лечение жертв дорожно-транспортных происшествий (часы)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Время, необходимое грузовому автомобилю для пересечения границы Кот-д'Ивуара-Мали (часы)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в пути для легковых транспортных средств, между Буремом и Кидалем (часы)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в пути для тяжелых грузовиков между Буремом и Кидалем (часы)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9" name="Рисунок 58" descr="C:\Users\Пользователь\Desktop\для 2 главы МАли с рабочего  стола\Carte_géographique_de_la_Chemin_de_fer_Dakar-Nig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36" y="3924000"/>
            <a:ext cx="6171107" cy="24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46553" y="6398812"/>
            <a:ext cx="5732314" cy="459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Рисунок-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железной дороги Бамако-Дакар (страны Мали и Сенегал)</a:t>
            </a:r>
          </a:p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CB0B55-440E-4270-872B-E946489FCA45}"/>
              </a:ext>
            </a:extLst>
          </p:cNvPr>
          <p:cNvSpPr/>
          <p:nvPr/>
        </p:nvSpPr>
        <p:spPr>
          <a:xfrm>
            <a:off x="215000" y="1505186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-444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25082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76000" cy="6858000"/>
          </a:xfrm>
          <a:prstGeom prst="rect">
            <a:avLst/>
          </a:prstGeom>
        </p:spPr>
      </p:pic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26143"/>
              </p:ext>
            </p:extLst>
          </p:nvPr>
        </p:nvGraphicFramePr>
        <p:xfrm>
          <a:off x="3926000" y="307975"/>
          <a:ext cx="8128000" cy="624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Strengths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-Сильные стороны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Weaknesses -Слабые стороны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Молодое население;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Высокое сельскохозяйственное производство (первая страна-производитель хлопка в Африке, второе по величине поголовье скота в Западной Африке, продовольственная самообеспеченность зерновыми культурами);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потенциал для развития агропродовольственной промышленности;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Потенциал природных ресурсов (третья страна-производитель золота в Африке).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Слабое развитие производственно-сбытовой цепочки для поддержки местного продукта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переработка и создание рабочих мест с высокой добавленной стоимостью;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Недостаточная транспортная и энергетическая инфраструктура;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Неблагоприятная деловая среда и низкий уровень развития ГЧП(государственно-частное партнерство);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Низкий уровень квалификации кадров;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Социально-политическая нестабильность и ослабление социальной сплоченности;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 способность адаптироваться к изменению климата;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Природа страны, не имеющей выхода к морю.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Opportunities -Возможности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Тhreats, Défis - Угрозы, Вызовы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потенциал для развития цепочек создания добавленной стоимости в сельском хозяйстве, животноводстве и горнодобывающей промышленности;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неиспользованный потенциал сельскохозяйственного сектора (наличие неиспользованных пахотных земель и водных ресурсов);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горнодобывающих и энергетических ресурсов;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Неиспользованный рыночный потенциал для усиления региональной (Соглашение о свободной торговле ЭКОВАС) и африканской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AfCFTA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интеграции и содействия внешней торговле;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Культурные ценности Мали, которые могут быть использованы для развития динамичного туристического сектора в стране.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Сохраняющийся кризис в области безопасности и политическая нестабильность;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Ухудшение управления и коррупция;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Плохая диверсификация экономики;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уязвимость к изменению климата и внешним потрясениям;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концентрация внутренних долговых обязательств со сроком погашения 60,0% в период 2021-2023 годов;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 мобилизация внутренних ресурсов.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15000" y="122592"/>
            <a:ext cx="3496000" cy="9214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Республики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 </a:t>
            </a:r>
          </a:p>
        </p:txBody>
      </p:sp>
    </p:spTree>
    <p:extLst>
      <p:ext uri="{BB962C8B-B14F-4D97-AF65-F5344CB8AC3E}">
        <p14:creationId xmlns:p14="http://schemas.microsoft.com/office/powerpoint/2010/main" val="17565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23" y="111238"/>
            <a:ext cx="6706065" cy="9388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 объекта исследования- нидерландская транспортно- логистическая компания Bolloré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67223" y="4239026"/>
            <a:ext cx="1091422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4770" y="4179702"/>
            <a:ext cx="2891421" cy="479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6 770 сотрудников и 247 сайтов в 48 странах.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7999" y="2937392"/>
            <a:ext cx="1113002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001" y="3302020"/>
            <a:ext cx="9118086" cy="751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1112 сотрудников и 43 сайта в 8 странах.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в Майами, США, был открыт новый сайт площадью 20 000 кв. м, отвечающий потребностям индустрии беспошлинной торговли и путешествий.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5939" y="2753306"/>
            <a:ext cx="2792894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Ближний Восток - Южная Азия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8833" y="2489780"/>
            <a:ext cx="4746578" cy="7811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912 сотрудников и 37 площадок в 10 странах.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Bolloré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открыла консолидационный склад в свободной зоне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Джебель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-Али.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7998" y="4352266"/>
            <a:ext cx="3003002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Азиатско-Тихоокеанский регион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8157" y="4721522"/>
            <a:ext cx="9117930" cy="7324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4940 сотрудников и 120 объектов в 19 странах.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открыт в Сингапуре: объект площадью 50 000 кв. м, превосходящий своим оборудованием и передовыми технологиями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1087" y="5855617"/>
            <a:ext cx="9135000" cy="7289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5 785 сотрудников и 153 сайта в 24 странах.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Bolloré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расширила свое присутствие, приобретя шведскую компанию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Freight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ее финский филиал.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1087" y="5505428"/>
            <a:ext cx="1304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Рисунок 8" descr="https://avatars.mds.yandex.net/get-entity_search/58808/223883422/S122x122Fit_2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" y="0"/>
            <a:ext cx="805411" cy="49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10119667" y="2332344"/>
            <a:ext cx="2055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воздушного транспорта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10131732" y="3248084"/>
            <a:ext cx="1943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морских перевозок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10173415" y="3922538"/>
            <a:ext cx="1925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сухопутных перевозок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10149393" y="4873991"/>
            <a:ext cx="1925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океанские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10156726" y="5606562"/>
            <a:ext cx="1918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грузов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10166393" y="6373349"/>
            <a:ext cx="1518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9499610" y="2470979"/>
            <a:ext cx="497935" cy="4732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9520897" y="3277732"/>
            <a:ext cx="482646" cy="44871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9524300" y="4024621"/>
            <a:ext cx="448553" cy="43729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9553829" y="4839909"/>
            <a:ext cx="474928" cy="44317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9561426" y="5580839"/>
            <a:ext cx="446392" cy="45296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9517812" y="6231139"/>
            <a:ext cx="484973" cy="47117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500751" y="248921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528374" y="3274223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531755" y="4009527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552135" y="4829356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562179" y="5588803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552135" y="6228585"/>
            <a:ext cx="49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131F0AD-44EA-4018-B2C2-815E35B599CF}"/>
              </a:ext>
            </a:extLst>
          </p:cNvPr>
          <p:cNvSpPr/>
          <p:nvPr/>
        </p:nvSpPr>
        <p:spPr>
          <a:xfrm>
            <a:off x="248999" y="1238840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2131F0AD-44EA-4018-B2C2-815E35B599CF}"/>
              </a:ext>
            </a:extLst>
          </p:cNvPr>
          <p:cNvSpPr/>
          <p:nvPr/>
        </p:nvSpPr>
        <p:spPr>
          <a:xfrm>
            <a:off x="1939499" y="1238840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2131F0AD-44EA-4018-B2C2-815E35B599CF}"/>
              </a:ext>
            </a:extLst>
          </p:cNvPr>
          <p:cNvSpPr/>
          <p:nvPr/>
        </p:nvSpPr>
        <p:spPr>
          <a:xfrm>
            <a:off x="3629999" y="1241509"/>
            <a:ext cx="1690500" cy="7404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320499" y="864000"/>
            <a:ext cx="1765501" cy="149932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512677" y="127336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2165705" y="127336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3885705" y="129592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5434035" y="129592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422150" y="2076962"/>
            <a:ext cx="1292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основания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3630685" y="2036095"/>
            <a:ext cx="18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Исполнилось 200 лет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26978E3-B9FB-4F5D-8524-32D0CE62B411}"/>
              </a:ext>
            </a:extLst>
          </p:cNvPr>
          <p:cNvSpPr txBox="1"/>
          <p:nvPr/>
        </p:nvSpPr>
        <p:spPr>
          <a:xfrm>
            <a:off x="2023547" y="2058500"/>
            <a:ext cx="1522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в Мали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b="26042"/>
          <a:stretch>
            <a:fillRect/>
          </a:stretch>
        </p:blipFill>
        <p:spPr>
          <a:xfrm>
            <a:off x="7385506" y="189000"/>
            <a:ext cx="4641058" cy="2041862"/>
          </a:xfrm>
        </p:spPr>
      </p:pic>
    </p:spTree>
    <p:extLst>
      <p:ext uri="{BB962C8B-B14F-4D97-AF65-F5344CB8AC3E}">
        <p14:creationId xmlns:p14="http://schemas.microsoft.com/office/powerpoint/2010/main" val="422688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1110</Words>
  <Application>Microsoft Office PowerPoint</Application>
  <PresentationFormat>Широкоэкранный</PresentationFormat>
  <Paragraphs>205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 и задачи исследования </vt:lpstr>
      <vt:lpstr>Презентация PowerPoint</vt:lpstr>
      <vt:lpstr>Актуальность темы исследования </vt:lpstr>
      <vt:lpstr>Теоретические  аспекты исследования </vt:lpstr>
      <vt:lpstr>Основные показатели Республики Мали с  2012-2020гг.</vt:lpstr>
      <vt:lpstr>Система транспортно-логистической деятельности Республики Мали </vt:lpstr>
      <vt:lpstr>SWOT-анализ Республики Мали </vt:lpstr>
      <vt:lpstr>Характеристика  объекта исследования- нидерландская транспортно- логистическая компания Bolloré Transport &amp; Logistics </vt:lpstr>
      <vt:lpstr>Анализ экономических показателей крупного международного перевозчика Bolloré Transport &amp; Logistics с 2019-2021гг.</vt:lpstr>
      <vt:lpstr>Недостатки транспортно-логистической деятельности дочерней компании Bolloré Transport &amp; Logistics в Республике Мали </vt:lpstr>
      <vt:lpstr>Мероприятия, направленные на совершенствование транспортно-логистической деятельностью международного перевозчика Bolloré Transport &amp; Logistics в Республике Мали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84</cp:revision>
  <dcterms:created xsi:type="dcterms:W3CDTF">2020-11-01T12:52:57Z</dcterms:created>
  <dcterms:modified xsi:type="dcterms:W3CDTF">2022-05-01T16:49:40Z</dcterms:modified>
</cp:coreProperties>
</file>