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95" r:id="rId2"/>
    <p:sldId id="277" r:id="rId3"/>
    <p:sldId id="296" r:id="rId4"/>
    <p:sldId id="279" r:id="rId5"/>
    <p:sldId id="297" r:id="rId6"/>
    <p:sldId id="283" r:id="rId7"/>
    <p:sldId id="270" r:id="rId8"/>
    <p:sldId id="293" r:id="rId9"/>
    <p:sldId id="298" r:id="rId10"/>
    <p:sldId id="276" r:id="rId11"/>
    <p:sldId id="28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6" d="100"/>
          <a:sy n="76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Лист1!$I$2141:$I$2142</c:f>
              <c:strCache>
                <c:ptCount val="2"/>
                <c:pt idx="0">
                  <c:v>Региональные фестивали</c:v>
                </c:pt>
                <c:pt idx="1">
                  <c:v>Международные фестивали</c:v>
                </c:pt>
              </c:strCache>
            </c:strRef>
          </c:cat>
          <c:val>
            <c:numRef>
              <c:f>Лист1!$J$2141:$J$2142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507236787693324E-2"/>
          <c:y val="0.77306393486385494"/>
          <c:w val="0.86397775204697713"/>
          <c:h val="0.19727108916177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Лист1!$I$2165:$I$2166</c:f>
              <c:strCache>
                <c:ptCount val="2"/>
                <c:pt idx="0">
                  <c:v>Детско-юношеские фествали</c:v>
                </c:pt>
                <c:pt idx="1">
                  <c:v>Фестивали взрослых и детей</c:v>
                </c:pt>
              </c:strCache>
            </c:strRef>
          </c:cat>
          <c:val>
            <c:numRef>
              <c:f>Лист1!$J$2165:$J$2166</c:f>
              <c:numCache>
                <c:formatCode>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Лист1!$I$2190</c:f>
              <c:strCache>
                <c:ptCount val="1"/>
                <c:pt idx="0">
                  <c:v>Структура фестивалей-конкурсов ,%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Лист1!$H$2191:$H$2196</c:f>
              <c:strCache>
                <c:ptCount val="6"/>
                <c:pt idx="0">
                  <c:v>Творческий конкурс</c:v>
                </c:pt>
                <c:pt idx="1">
                  <c:v>Музыкальныйконкурс</c:v>
                </c:pt>
                <c:pt idx="2">
                  <c:v>Танцевальный конкурс</c:v>
                </c:pt>
                <c:pt idx="3">
                  <c:v>Литературный конкурс </c:v>
                </c:pt>
                <c:pt idx="4">
                  <c:v>Художественный конкурс</c:v>
                </c:pt>
                <c:pt idx="5">
                  <c:v>Другие конкурсы</c:v>
                </c:pt>
              </c:strCache>
            </c:strRef>
          </c:cat>
          <c:val>
            <c:numRef>
              <c:f>Лист1!$I$2191:$I$2196</c:f>
              <c:numCache>
                <c:formatCode>General</c:formatCode>
                <c:ptCount val="6"/>
                <c:pt idx="0">
                  <c:v>18</c:v>
                </c:pt>
                <c:pt idx="1">
                  <c:v>36</c:v>
                </c:pt>
                <c:pt idx="2">
                  <c:v>5</c:v>
                </c:pt>
                <c:pt idx="3">
                  <c:v>27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Лист1!$I$2222</c:f>
              <c:strCache>
                <c:ptCount val="1"/>
                <c:pt idx="0">
                  <c:v>Структура фестивалей по видам,%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Лист1!$H$2223:$H$2229</c:f>
              <c:strCache>
                <c:ptCount val="7"/>
                <c:pt idx="0">
                  <c:v>Фестивали конкурсы</c:v>
                </c:pt>
                <c:pt idx="1">
                  <c:v>Фестивали народного творчества</c:v>
                </c:pt>
                <c:pt idx="2">
                  <c:v>Фестивали культуры и традиций</c:v>
                </c:pt>
                <c:pt idx="3">
                  <c:v>Фестивали науки и технологий</c:v>
                </c:pt>
                <c:pt idx="4">
                  <c:v>Театральные фестивали</c:v>
                </c:pt>
                <c:pt idx="5">
                  <c:v>Музыкальные и фольклорные фестивали</c:v>
                </c:pt>
                <c:pt idx="6">
                  <c:v>Другие виды фестивалей</c:v>
                </c:pt>
              </c:strCache>
            </c:strRef>
          </c:cat>
          <c:val>
            <c:numRef>
              <c:f>Лист1!$I$2223:$I$2229</c:f>
              <c:numCache>
                <c:formatCode>General</c:formatCode>
                <c:ptCount val="7"/>
                <c:pt idx="0">
                  <c:v>60</c:v>
                </c:pt>
                <c:pt idx="1">
                  <c:v>7</c:v>
                </c:pt>
                <c:pt idx="2">
                  <c:v>11</c:v>
                </c:pt>
                <c:pt idx="3">
                  <c:v>4</c:v>
                </c:pt>
                <c:pt idx="4">
                  <c:v>4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7"/>
            <a:extLst>
              <a:ext uri="{FF2B5EF4-FFF2-40B4-BE49-F238E27FC236}">
                <a16:creationId xmlns:a16="http://schemas.microsoft.com/office/drawing/2014/main" xmlns="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3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-1" y="-82747"/>
            <a:ext cx="7543800" cy="702349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54047" cy="396267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54688" y="2818352"/>
            <a:ext cx="569591" cy="4362275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75522" y="-305416"/>
            <a:ext cx="540000" cy="505579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73873" y="1623367"/>
            <a:ext cx="62216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 на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 как вид активного семейного досуга на примере Одинцовского городского округа»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139744" y="99000"/>
            <a:ext cx="67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учебного заведения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133844" y="3981762"/>
            <a:ext cx="50127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Выполнил:__________________________________________________________________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Проверил:___________________________________________________________________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4296000" y="6428124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215000" y="1505186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0" y="0"/>
            <a:ext cx="6838933" cy="6858000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7086000" y="1087636"/>
            <a:ext cx="4725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фестиваля может осуществляться с помощью программы финансирования культурных мероприятий Одинцовского района Московской области или различных спонсоров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продвижения данного фестиваля целесообразно использовать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сайт московской области, Одинцовского городского округа, министерства культуры и туризма Московской области и другие тематические сайты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для рекламы и освящения фестиваля можно задействовать народный коллектив «Киностудию «Жаворонок». 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5106000" y="0"/>
            <a:ext cx="73444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продвижение фестиваля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«Семен-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Летопроводец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7"/>
            <a:ext cx="6838933" cy="6677025"/>
          </a:xfrm>
          <a:prstGeom prst="flowChartDelay">
            <a:avLst/>
          </a:prstGeom>
        </p:spPr>
      </p:pic>
    </p:spTree>
    <p:extLst>
      <p:ext uri="{BB962C8B-B14F-4D97-AF65-F5344CB8AC3E}">
        <p14:creationId xmlns:p14="http://schemas.microsoft.com/office/powerpoint/2010/main" val="23247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844" y="0"/>
            <a:ext cx="62751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81" y="79516"/>
            <a:ext cx="3555000" cy="82948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516000" y="3286586"/>
            <a:ext cx="567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включающая в себя игры, концерты, мастер – классы, хороводы, позволит фестивалю стать ярким семейным досуговым мероприятием на территории Одинцовского городского округа. Фестиваль «Семен-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Летопроводец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позволит детям и родителям получить заряд положительных эмоций, разнообразить семейный досуг, что положительно повлияет на морально-психологический климат в семье как между детьми, так и их родителями. 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1260073" y="2997441"/>
            <a:ext cx="3858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1117333" y="4954147"/>
            <a:ext cx="40014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00" y="0"/>
            <a:ext cx="602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5">
            <a:extLst>
              <a:ext uri="{FF2B5EF4-FFF2-40B4-BE49-F238E27FC236}">
                <a16:creationId xmlns:a16="http://schemas.microsoft.com/office/drawing/2014/main" xmlns="" id="{AEC55727-BA37-4438-8ACD-551E0CC2D3B6}"/>
              </a:ext>
            </a:extLst>
          </p:cNvPr>
          <p:cNvSpPr txBox="1">
            <a:spLocks/>
          </p:cNvSpPr>
          <p:nvPr/>
        </p:nvSpPr>
        <p:spPr>
          <a:xfrm>
            <a:off x="201000" y="1269000"/>
            <a:ext cx="3081000" cy="32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0"/>
            <a:ext cx="87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01000" y="387494"/>
            <a:ext cx="5151949" cy="1038875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исследования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726000" y="1674000"/>
            <a:ext cx="5336501" cy="48148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место в событийном туризме;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фестивали, проводимыми на территории Одинцовского городского округа как актуальный вид семейного досуга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программу нового фестиваля для Одинцовского городского округа.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82449" y="3499865"/>
            <a:ext cx="5591177" cy="3224806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 Одинцовского городского округа, создать программу фестиваля, направленную на знакомство с различными творческими методами, достижениями культуры, реализующую идею проведения активного семейного досуга.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6210451" y="2048675"/>
            <a:ext cx="488814" cy="465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6256594" y="3489024"/>
            <a:ext cx="488814" cy="465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6256593" y="5080346"/>
            <a:ext cx="488814" cy="465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6217887" y="202905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6253175" y="34907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6253175" y="508208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 b="37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56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-5500" y="-3500"/>
            <a:ext cx="75801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46C55AF7-4EE2-40E0-9A11-AAFC42BFA583}"/>
              </a:ext>
            </a:extLst>
          </p:cNvPr>
          <p:cNvCxnSpPr>
            <a:cxnSpLocks/>
          </p:cNvCxnSpPr>
          <p:nvPr/>
        </p:nvCxnSpPr>
        <p:spPr>
          <a:xfrm>
            <a:off x="741000" y="0"/>
            <a:ext cx="39688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423344" y="1807830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434472" y="4090941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434472" y="406888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0</a:t>
            </a:r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434472" y="1821624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01</a:t>
            </a:r>
            <a:endParaRPr lang="ru-RU" sz="3600" b="1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33" y="55439"/>
            <a:ext cx="5862008" cy="12746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</a:t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999646" y="1703401"/>
            <a:ext cx="5045553" cy="1887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фестивали на территории Одинцовского городского округа.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1173255" y="3699000"/>
            <a:ext cx="4663764" cy="2636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фестивали как вид семейного досуга.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0" y="-13000"/>
            <a:ext cx="5979459" cy="34760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39" y="3463031"/>
            <a:ext cx="5979460" cy="33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19" y="144000"/>
            <a:ext cx="7020000" cy="6688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исследования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9414" y="909000"/>
            <a:ext cx="6706065" cy="50400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 обусловлена тем, что на сегодняшний день фестивали являются крупнейшей формой творческой деятельности, вовлекающей в процесс активного общения большое количество как участников, так и зрителей. Программы фестивалей настолько широки и многогранны по тематике, что способны удовлетворить интересы различных целевых аудиторий, способствуют знакомству с различными традициями, видами, формами, жанрами традиционного и современного искусства.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 представляют собой активный процесс, выполняющий несколько значимых социальных функций, таких как: активизация творческой деятельности, развитие творческих способностей, удовлетворение эстетических культурных потребностей личности, поддержка и обеспечение полноценной жизнедеятельности творческих коллективов. Кроме того, фестивали дают возможность и зрителям, и участникам получить новый опыт, объединиться с другими людьми, испытать позитивные, яркие эмоции.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3" r="28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21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400"/>
            <a:ext cx="9144000" cy="6858000"/>
          </a:xfrm>
          <a:prstGeom prst="rect">
            <a:avLst/>
          </a:prstGeom>
        </p:spPr>
      </p:pic>
      <p:sp>
        <p:nvSpPr>
          <p:cNvPr id="4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19067" y="-13816"/>
            <a:ext cx="12192000" cy="692316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67" y="-7268"/>
            <a:ext cx="3028934" cy="69166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2887501" y="273606"/>
            <a:ext cx="936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аспекты исследования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369133" y="28949"/>
            <a:ext cx="2450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латинского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festivus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праздничный.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-3600" y="975810"/>
            <a:ext cx="318300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досуг-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времяпрепровождение, предполагающее совместное участие всех членов семьи в различных видах активной и пассивной деятельности, что способствует сплочению семьи, помогает подружиться и лучше узнать друг друга, является мощным средством для восстановления физических и духовных сил человека, формирование его личности.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15548"/>
              </p:ext>
            </p:extLst>
          </p:nvPr>
        </p:nvGraphicFramePr>
        <p:xfrm>
          <a:off x="3179401" y="1713362"/>
          <a:ext cx="87762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114"/>
                <a:gridCol w="2194618"/>
                <a:gridCol w="5931468"/>
              </a:tblGrid>
              <a:tr h="361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классификация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видам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театральные, музыкальные, кинофестивали, фотофестивали, фестивали изобразительного искусства, фольклорные, научные, гастрономические, фестивали цветов, парикмахерского искусства и визажа, фейерверков, конные,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воздухоплавания, фестивали йоги, фитнес-фестивали, экстремальных видов спорта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периодичности проведения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ежегодные;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биеннале(проводятся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 в два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года);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​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триеннале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(проводятся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 в три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года).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масштабу проведения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36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региональные; международные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республиканские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составу участников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фестивали детского творчества;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82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профессиональные; любительские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молодежные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продолжительности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60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краткосрочные, продолжаются не более 14 дней;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60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среднесрочные, продолжаются от 14 дней до 1 месяца;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60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долгосрочные, самые длительные, продолжаются от месяца до года.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3351000" y="1315080"/>
            <a:ext cx="85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1-Классификация фестивалей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07400" cy="1021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фестивалей Одинцовского городского округа Московской области 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5" r="28435"/>
          <a:stretch>
            <a:fillRect/>
          </a:stretch>
        </p:blipFill>
        <p:spPr>
          <a:xfrm>
            <a:off x="8230958" y="369000"/>
            <a:ext cx="3961042" cy="6127750"/>
          </a:xfr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127454"/>
              </p:ext>
            </p:extLst>
          </p:nvPr>
        </p:nvGraphicFramePr>
        <p:xfrm>
          <a:off x="0" y="2712201"/>
          <a:ext cx="3450583" cy="299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304027"/>
              </p:ext>
            </p:extLst>
          </p:nvPr>
        </p:nvGraphicFramePr>
        <p:xfrm>
          <a:off x="0" y="1310254"/>
          <a:ext cx="3606583" cy="151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031445"/>
              </p:ext>
            </p:extLst>
          </p:nvPr>
        </p:nvGraphicFramePr>
        <p:xfrm>
          <a:off x="3215052" y="928125"/>
          <a:ext cx="5192348" cy="218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947582"/>
              </p:ext>
            </p:extLst>
          </p:nvPr>
        </p:nvGraphicFramePr>
        <p:xfrm>
          <a:off x="471000" y="3144346"/>
          <a:ext cx="9180000" cy="371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89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96000" y="93199"/>
            <a:ext cx="6979600" cy="1038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«Семен-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Летопроводец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597031" y="658356"/>
            <a:ext cx="6186437" cy="1484312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 - торжества по поводу приближения осени: накануне заканчивалось лето и начинался новый год. В этот день совершаются обряды: новоселье,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засидки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возжигание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огня, обряд пострига, похороны мух, предание о воробьях.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" y="143999"/>
            <a:ext cx="5143500" cy="6612075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01387"/>
              </p:ext>
            </p:extLst>
          </p:nvPr>
        </p:nvGraphicFramePr>
        <p:xfrm>
          <a:off x="5394100" y="1772394"/>
          <a:ext cx="6781500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900"/>
                <a:gridCol w="59236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Приметы и поверья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сентябрь сухой и теплый, то зима еще не скоро придет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Всегда этот день по-особенному праздновали. Те, кто побогаче, раздавали угощение и вещи первой необходимости нуждающимся. А те, кто победнее, давали просто милостыню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28 ноября доброе время для свадеб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Бабье лето сухое - осень мокрая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этот день ясно - осень теплая будет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Луга в паутине - осень долгой будет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этот день на Руси начинался охотничий сезон. Считалось, что лошади набираются особой смелости, а охотничьи собаки добреют и не болеют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приравнивался к началу нового года, поэтому было много начинаний. Например, в этот день постригали и сажали мальчиков трех-четырех лет на коня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этот день мух и тараканов хоронили, по приметам они были главной причиной всех ссор и неурядиц в семье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Был обычай гасить старый огонь, а наутро получали новый живой огонь. Тлеющее дерево раздувала девушка, а потом от вспыхнувшего огня зажигала свечу. От этого огня растапливали печь. А наутро угли снова раздували огонь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Гости дарили хлеб-соль, тесть присылал коня зятю, а теща - корову для внучат. Кум с кумой дарили мыло и полотенце, а сваты - птицу домашнюю. Всех благодарили и приглашали за стол. Праздник длился до самого вечера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2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67" y="-7267"/>
            <a:ext cx="234515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30" y="-7267"/>
            <a:ext cx="9827770" cy="6858000"/>
          </a:xfrm>
          <a:prstGeom prst="rect">
            <a:avLst/>
          </a:prstGeom>
        </p:spPr>
      </p:pic>
      <p:sp>
        <p:nvSpPr>
          <p:cNvPr id="13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2364227" y="-7269"/>
            <a:ext cx="9827771" cy="685800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2091000" y="0"/>
            <a:ext cx="999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задачи фестивального праздника «Семен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Летопроводец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27F8736-D3AC-431F-8BBE-11645CBFC1B7}"/>
              </a:ext>
            </a:extLst>
          </p:cNvPr>
          <p:cNvSpPr txBox="1"/>
          <p:nvPr/>
        </p:nvSpPr>
        <p:spPr>
          <a:xfrm>
            <a:off x="2362223" y="1833729"/>
            <a:ext cx="875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-сохранение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русской народной культуры.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27F8736-D3AC-431F-8BBE-11645CBFC1B7}"/>
              </a:ext>
            </a:extLst>
          </p:cNvPr>
          <p:cNvSpPr txBox="1"/>
          <p:nvPr/>
        </p:nvSpPr>
        <p:spPr>
          <a:xfrm>
            <a:off x="2362225" y="2396897"/>
            <a:ext cx="962877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гостей с народными традициями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 творчества, укрепить семейно-родственные связи поколений на основе общности интересов и увлечений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лучшие коллективы, работающие в народном жанре и отдельных участников;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семейный досуг; приобщить подрастающее поколение к духовному, культурному и историческому наследию русского народа.</a:t>
            </a:r>
          </a:p>
          <a:p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46C55AF7-4EE2-40E0-9A11-AAFC42BFA583}"/>
              </a:ext>
            </a:extLst>
          </p:cNvPr>
          <p:cNvCxnSpPr>
            <a:cxnSpLocks/>
          </p:cNvCxnSpPr>
          <p:nvPr/>
        </p:nvCxnSpPr>
        <p:spPr>
          <a:xfrm>
            <a:off x="1840121" y="0"/>
            <a:ext cx="1" cy="685073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1502621" y="2934000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1502621" y="3691518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1492347" y="4449036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1489233" y="5219561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1508482" y="2933999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1532972" y="3707180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1508482" y="4469874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1484107" y="5190891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3913" y="25426"/>
            <a:ext cx="11024481" cy="495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фестиваля «Семен-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Летопроводец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571650" y="2790887"/>
            <a:ext cx="5489575" cy="406711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сделать фестиваль ежегодным.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14 сентября каждого года, перенос праздника на ближайшую субботу от указанной даты.  Время проведения с 10:00 до 20:00 часов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фестиваля рассчитано на 2 дня, субботу и воскресенье.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площадки предполагается использовать центральной площадь у администрации Одинцовского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всего фестиваля на площадке будут работать пункты питания, где будет возможно попробовать различные блюда русской кухни. Зона мероприятий блока – центральная аллея от Дома офицеров до Ледового дворца Армада.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160606"/>
              </p:ext>
            </p:extLst>
          </p:nvPr>
        </p:nvGraphicFramePr>
        <p:xfrm>
          <a:off x="6116153" y="557213"/>
          <a:ext cx="5860592" cy="5832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69"/>
                <a:gridCol w="1068443"/>
                <a:gridCol w="4229480"/>
              </a:tblGrid>
              <a:tr h="482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Блоки фестиваля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Характеристика мероприятий фестиваля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81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Первый блок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Выступление творческих коллективов. Завершением программы станет гала-концерт и награждение участников. Место проведения мероприятий первого блока – главная сцена фестиваля, на площади у памятника Ленину.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2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Второй блок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игр, основанных на традициях празднования Семенова дня на Руси: «Собери мух», «Охотники», игра «Воробушки», русская народная игра «Бояре». Проведение игр предполагается в специальных зонах, на газоне вокруг центральной площади. Проведение различных мастер-классов, в том числе по созданию куклы, которая принесет в дом достаток и благополучие – «Солнечный конь».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6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Третий блок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 выставки-ярмарки сельскохозяйственной продукции,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выставки-продажи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изделий мастеров, продажа сувениров, книг, тканей для пошива традиционных русских костюмов, «барановских» платков.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b="10979"/>
          <a:stretch>
            <a:fillRect/>
          </a:stretch>
        </p:blipFill>
        <p:spPr>
          <a:xfrm>
            <a:off x="584051" y="593725"/>
            <a:ext cx="5489575" cy="2197162"/>
          </a:xfrm>
        </p:spPr>
      </p:pic>
    </p:spTree>
    <p:extLst>
      <p:ext uri="{BB962C8B-B14F-4D97-AF65-F5344CB8AC3E}">
        <p14:creationId xmlns:p14="http://schemas.microsoft.com/office/powerpoint/2010/main" val="42724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1097</Words>
  <Application>Microsoft Office PowerPoint</Application>
  <PresentationFormat>Широкоэкранный</PresentationFormat>
  <Paragraphs>118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 и задачи исследования </vt:lpstr>
      <vt:lpstr>Объект и предмет исследования</vt:lpstr>
      <vt:lpstr>Актуальность темы исследования </vt:lpstr>
      <vt:lpstr>Презентация PowerPoint</vt:lpstr>
      <vt:lpstr> Анализ фестивалей Одинцовского городского округа Московской области </vt:lpstr>
      <vt:lpstr>Особенности праздника   «Семен-Летопроводец»  </vt:lpstr>
      <vt:lpstr>Презентация PowerPoint</vt:lpstr>
      <vt:lpstr>Программа фестиваля «Семен-Летопроводец» 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132</cp:revision>
  <dcterms:created xsi:type="dcterms:W3CDTF">2020-11-01T12:52:57Z</dcterms:created>
  <dcterms:modified xsi:type="dcterms:W3CDTF">2022-06-03T10:58:27Z</dcterms:modified>
</cp:coreProperties>
</file>