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76" r:id="rId2"/>
    <p:sldId id="277" r:id="rId3"/>
    <p:sldId id="278" r:id="rId4"/>
    <p:sldId id="279" r:id="rId5"/>
    <p:sldId id="272" r:id="rId6"/>
    <p:sldId id="280" r:id="rId7"/>
    <p:sldId id="281" r:id="rId8"/>
    <p:sldId id="282" r:id="rId9"/>
    <p:sldId id="283" r:id="rId10"/>
    <p:sldId id="284" r:id="rId11"/>
    <p:sldId id="261" r:id="rId12"/>
    <p:sldId id="271" r:id="rId13"/>
    <p:sldId id="270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85" d="100"/>
          <a:sy n="85" d="100"/>
        </p:scale>
        <p:origin x="3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910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F2F7B378-F3C3-41B8-8DD0-C5D620DAFC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901C03F-57BC-48E8-9722-8F93BB1458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3EABC-888E-45EE-8863-6B9DADE81BC7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8DD4E16-63A7-46D4-965F-DFEDEEC2FF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F3C3E9B-2E8C-428D-BB7E-0AA702DDA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C2CC4-1C78-404B-A098-5CACD23DF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001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5A776-3F97-4299-AFB8-9607DF94E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DABD1B4-9E57-4BD4-81F5-AD9997A23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4F6626D-2242-4C34-83D2-02E98BEF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8123AF0-EA6C-459B-B732-DB2D79C0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1CC6188-CFB6-43C2-9349-FD96859C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82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83FAD6-11EA-489A-A363-BEDC63A3A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CD500A0-4AAC-4067-B9F1-2003436DB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3AAABCB-729C-43E9-800C-52465EA1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439AD69-049B-4695-82B6-90F26809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63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798DA06-64B5-4510-A27E-BE7B3BC5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A58C18A-6119-4890-A99B-6AEF6E5A0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8A9E183-1F9C-4A45-93C6-002A250A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2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9ECF8D-844C-4207-BAFA-BADE0FBA7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6426469-404D-401F-95F6-E0C98645D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895BDFE-B10E-4FAF-A15D-F4FFD9782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B9061DF-27D3-42F9-9FB4-651396A7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F6BC1DC-F4E9-4874-BE0B-D6D6744D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1E5B1EA-92C7-47FC-BC38-1FAB347C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634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16B7A6-6EAC-4BBF-948C-C8D5733C1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6D5E4AE-9B2E-46CA-8717-200A217D0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893BE01-4769-4E6A-8960-83538B200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7349CE3-EA6D-4380-B1AE-193EFD616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17A502A-D4FD-4860-9BFE-4FB90CE4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B6699D3-C1D9-45F6-B369-7F88E8BA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96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2E499A-B1C5-45D5-BA03-DB7D34F1B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72902A6-0545-4C86-AEB4-D4D2026CD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0818021-F016-46DF-9876-A3BF58A4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75377C4-5A91-434C-9B36-D20BBE5AE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0D638BE-7E3D-4F28-AB07-F72F16CC6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6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9977926-8E4F-4CE6-A757-91CAAD5EE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4434D3B-A7EE-494D-9948-39B8B4F12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02B6CD-1749-42A2-86BD-A05BF5EA9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7030530-D506-4099-A747-AB201739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8CCE513-E3FF-416C-BA50-7558E370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39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E870FD-F4C7-49CF-B581-7F35094F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CC936A2-3190-4A74-A7F5-9A69B38EA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8E91E77-A7CC-4598-930C-DC667BE90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F197651-1A0A-4FF5-B49F-690FFDD8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87301F7-4AC7-44A9-9959-6C078369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4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A6F5AD-EA4A-4DB8-8427-F2BAC2EE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6D600F0-D511-4EA6-8E66-4B74E302D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E521C7B-7A88-453B-8B33-0751D78C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E60E05E-D298-4F3D-A9B1-75C011790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801BB4F-9B21-431B-8FA1-C79A9C20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3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C4698B-97E6-474E-B597-819E37C5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AA650EA-3B6A-4EFF-8B9E-5975F7661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30CA183-0D2A-4ED2-9DBA-5BE63CE07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5640056-3AB9-4C72-A36D-A44812C8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BA5C592-8D9A-4EFD-BDAF-004FADE0C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6BF0E49-99AE-476F-BF3C-ACE56106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6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96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4459DED-C11A-4511-A847-493005395558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B541E7-5B4D-43E5-8F59-EBDE70BC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2081C85-17C3-4494-ADC5-41279F506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FDFDBC3-9040-454D-921A-8EFEBEB7EFA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EEF441D-A1A1-48BA-B9DE-0AAA8224B7D0}"/>
              </a:ext>
            </a:extLst>
          </p:cNvPr>
          <p:cNvSpPr/>
          <p:nvPr userDrawn="1"/>
        </p:nvSpPr>
        <p:spPr>
          <a:xfrm>
            <a:off x="0" y="0"/>
            <a:ext cx="59188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5701238B-17B1-4DAB-9C27-FC7BE9B87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02" y="1359000"/>
            <a:ext cx="5280898" cy="1325563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3DE9FB9-DAE3-47AB-A980-0F966C738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6000" y="3538581"/>
            <a:ext cx="4461587" cy="330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8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EE3F739-19A4-4190-A1FA-67EFCD502D1C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4051" y="593725"/>
            <a:ext cx="5489575" cy="2857398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43751F-5479-412E-84EF-955FC9844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0" y="593725"/>
            <a:ext cx="5151949" cy="10388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9A74BD7-8B5C-49BC-B03B-A549B6105B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6363" y="1944688"/>
            <a:ext cx="5151437" cy="481488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E2C0238A-CE92-48A9-B41C-AC423CC575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3833813"/>
            <a:ext cx="5489575" cy="29257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D3B8627-E627-4634-B66D-3D27D79305E7}"/>
              </a:ext>
            </a:extLst>
          </p:cNvPr>
          <p:cNvSpPr/>
          <p:nvPr userDrawn="1"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9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FA29F9-23BA-4ECB-82B3-298CF1487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0B0088F-4F61-4CA9-8363-CD4244056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83FC360-5B08-4CF4-A526-AB2CCE9F3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588615A-2070-42C4-B6D8-FBF878A10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DFECA10-3085-492F-995A-86D656093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C31F736-D24A-4001-B690-35E7524C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A27D62C-DA1D-45F4-81AB-08FB00448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BC030DF-F60C-4C5C-9AFC-1EFD8EB1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51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1FBEC2-919E-4102-894D-6DB41EC7A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4FB6738-3D94-4778-815D-9A8651015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BAC02A4-B7C1-4153-BB05-1E4CDE679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CA107-8654-43C3-BF7C-DB81E0A9004F}" type="datetimeFigureOut">
              <a:rPr lang="ru-RU" smtClean="0"/>
              <a:t>01.05.2022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0DF5F0C-3923-461E-8DC7-F30C6710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7866F7A-327E-44B1-B5F8-E9DA7BB9D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hlinkClick r:id="rId17"/>
            <a:extLst>
              <a:ext uri="{FF2B5EF4-FFF2-40B4-BE49-F238E27FC236}">
                <a16:creationId xmlns="" xmlns:a16="http://schemas.microsoft.com/office/drawing/2014/main" id="{70F833F9-0231-4EE9-AFEB-F77CEF52A2B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1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3" r:id="rId6"/>
    <p:sldLayoutId id="2147483661" r:id="rId7"/>
    <p:sldLayoutId id="214748366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sv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jp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адержка 1"/>
          <p:cNvSpPr/>
          <p:nvPr/>
        </p:nvSpPr>
        <p:spPr>
          <a:xfrm>
            <a:off x="19066" y="-7267"/>
            <a:ext cx="6838933" cy="6858000"/>
          </a:xfrm>
          <a:prstGeom prst="flowChartDelay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B72969-8567-490C-A9E2-92C86A6A4966}"/>
              </a:ext>
            </a:extLst>
          </p:cNvPr>
          <p:cNvSpPr txBox="1"/>
          <p:nvPr/>
        </p:nvSpPr>
        <p:spPr>
          <a:xfrm>
            <a:off x="6661671" y="1674000"/>
            <a:ext cx="55303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ВКР: Анализ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рекламной деятельности туристской фирмы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«Любо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dirty="0"/>
          </a:p>
        </p:txBody>
      </p:sp>
      <p:sp>
        <p:nvSpPr>
          <p:cNvPr id="8" name="Блок-схема: задержка 7"/>
          <p:cNvSpPr/>
          <p:nvPr/>
        </p:nvSpPr>
        <p:spPr>
          <a:xfrm>
            <a:off x="39858" y="90543"/>
            <a:ext cx="6818141" cy="6662379"/>
          </a:xfrm>
          <a:prstGeom prst="flowChartDelay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54E4D73-4589-41AA-94BF-7C7BF48A8614}"/>
              </a:ext>
            </a:extLst>
          </p:cNvPr>
          <p:cNvSpPr txBox="1"/>
          <p:nvPr/>
        </p:nvSpPr>
        <p:spPr>
          <a:xfrm>
            <a:off x="6186001" y="6388167"/>
            <a:ext cx="1125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54E4D73-4589-41AA-94BF-7C7BF48A8614}"/>
              </a:ext>
            </a:extLst>
          </p:cNvPr>
          <p:cNvSpPr txBox="1"/>
          <p:nvPr/>
        </p:nvSpPr>
        <p:spPr>
          <a:xfrm>
            <a:off x="6770999" y="265832"/>
            <a:ext cx="5012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УЧЕБНОГО ЗАВЕДЕНИЯ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" y="189000"/>
            <a:ext cx="6818141" cy="6480000"/>
          </a:xfrm>
          <a:prstGeom prst="flowChartDelay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54E4D73-4589-41AA-94BF-7C7BF48A8614}"/>
              </a:ext>
            </a:extLst>
          </p:cNvPr>
          <p:cNvSpPr txBox="1"/>
          <p:nvPr/>
        </p:nvSpPr>
        <p:spPr>
          <a:xfrm>
            <a:off x="7180251" y="4104000"/>
            <a:ext cx="501277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Выполнил:____________________________________________________________________________________________________________________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Проверил:_____________________________________________________________________________________________________________________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70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692638-F08C-4F8D-9B03-9504E505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совершенствованию рекламной деятельности туристической компании ООО «ЛЮБО»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278CD70-AE68-456F-9A2D-F172E7C1C639}"/>
              </a:ext>
            </a:extLst>
          </p:cNvPr>
          <p:cNvSpPr/>
          <p:nvPr/>
        </p:nvSpPr>
        <p:spPr>
          <a:xfrm>
            <a:off x="1776000" y="2117288"/>
            <a:ext cx="2250000" cy="765000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F43594E-EA7A-4F97-BCA1-401A9417ED2B}"/>
              </a:ext>
            </a:extLst>
          </p:cNvPr>
          <p:cNvSpPr/>
          <p:nvPr/>
        </p:nvSpPr>
        <p:spPr>
          <a:xfrm>
            <a:off x="4026000" y="2113932"/>
            <a:ext cx="4428882" cy="765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DC37128-6F00-4AB4-8AAA-4170C7C3204C}"/>
              </a:ext>
            </a:extLst>
          </p:cNvPr>
          <p:cNvSpPr/>
          <p:nvPr/>
        </p:nvSpPr>
        <p:spPr>
          <a:xfrm>
            <a:off x="8454882" y="2123359"/>
            <a:ext cx="2172030" cy="765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28F29BA-918B-4A41-8A1A-B69D91D4149D}"/>
              </a:ext>
            </a:extLst>
          </p:cNvPr>
          <p:cNvSpPr/>
          <p:nvPr/>
        </p:nvSpPr>
        <p:spPr>
          <a:xfrm>
            <a:off x="344450" y="2888999"/>
            <a:ext cx="3681550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903BA20-74DF-4175-8B38-F54B17809472}"/>
              </a:ext>
            </a:extLst>
          </p:cNvPr>
          <p:cNvSpPr/>
          <p:nvPr/>
        </p:nvSpPr>
        <p:spPr>
          <a:xfrm>
            <a:off x="4025999" y="2885643"/>
            <a:ext cx="4424626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«Лемма» занимает первую позицию среди местных радиостанций по аудитории за неделю и за месяц. </a:t>
            </a:r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9EAE80E-E19B-44C6-9B1E-F051F02E8D54}"/>
              </a:ext>
            </a:extLst>
          </p:cNvPr>
          <p:cNvSpPr/>
          <p:nvPr/>
        </p:nvSpPr>
        <p:spPr>
          <a:xfrm>
            <a:off x="8454882" y="2892800"/>
            <a:ext cx="3356118" cy="29176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70FF005F-61F2-49AE-8CB4-AF51E1A9F40C}"/>
              </a:ext>
            </a:extLst>
          </p:cNvPr>
          <p:cNvSpPr/>
          <p:nvPr/>
        </p:nvSpPr>
        <p:spPr>
          <a:xfrm>
            <a:off x="1780257" y="5675644"/>
            <a:ext cx="2250000" cy="183356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E315B23-79CB-4805-92A3-59E8524F1B02}"/>
              </a:ext>
            </a:extLst>
          </p:cNvPr>
          <p:cNvSpPr/>
          <p:nvPr/>
        </p:nvSpPr>
        <p:spPr>
          <a:xfrm>
            <a:off x="4031156" y="5672288"/>
            <a:ext cx="4419469" cy="19006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FB84378-37E0-48C6-AC83-DB980657FB1F}"/>
              </a:ext>
            </a:extLst>
          </p:cNvPr>
          <p:cNvSpPr/>
          <p:nvPr/>
        </p:nvSpPr>
        <p:spPr>
          <a:xfrm>
            <a:off x="8450625" y="5649668"/>
            <a:ext cx="2250000" cy="18335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A6308B9-E683-4F1E-8FDD-F724A456BB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1000" y="3078418"/>
            <a:ext cx="540000" cy="54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B64707C2-A63E-4FE3-B3D5-15DBE1C19E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55343" y="3078418"/>
            <a:ext cx="540000" cy="54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749CFAA-B388-4CB3-BC51-1F2B35E862E1}"/>
              </a:ext>
            </a:extLst>
          </p:cNvPr>
          <p:cNvSpPr txBox="1"/>
          <p:nvPr/>
        </p:nvSpPr>
        <p:spPr>
          <a:xfrm>
            <a:off x="2583041" y="2123359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432D61C-A194-4BC2-A150-02064C6F20A5}"/>
              </a:ext>
            </a:extLst>
          </p:cNvPr>
          <p:cNvSpPr txBox="1"/>
          <p:nvPr/>
        </p:nvSpPr>
        <p:spPr>
          <a:xfrm>
            <a:off x="5742417" y="2119112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AF0990C-D25B-4140-9E41-E49497C4AD81}"/>
              </a:ext>
            </a:extLst>
          </p:cNvPr>
          <p:cNvSpPr txBox="1"/>
          <p:nvPr/>
        </p:nvSpPr>
        <p:spPr>
          <a:xfrm>
            <a:off x="9163229" y="2087761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87BFE96-1958-4AA3-8AD5-2ECDD6036267}"/>
              </a:ext>
            </a:extLst>
          </p:cNvPr>
          <p:cNvSpPr txBox="1"/>
          <p:nvPr/>
        </p:nvSpPr>
        <p:spPr>
          <a:xfrm>
            <a:off x="651000" y="3634051"/>
            <a:ext cx="319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рекламы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маркетинга</a:t>
            </a:r>
            <a:endParaRPr lang="ru-RU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C9E907B-B846-4614-813A-FCA231AA11B1}"/>
              </a:ext>
            </a:extLst>
          </p:cNvPr>
          <p:cNvSpPr txBox="1"/>
          <p:nvPr/>
        </p:nvSpPr>
        <p:spPr>
          <a:xfrm>
            <a:off x="470782" y="4544439"/>
            <a:ext cx="3375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рием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штатной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единицы-маркетолога 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возложить на него обязанности по рекламной деятельности и оценке ее эффективности.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4F6228A-F222-4601-A759-6444314D577D}"/>
              </a:ext>
            </a:extLst>
          </p:cNvPr>
          <p:cNvSpPr txBox="1"/>
          <p:nvPr/>
        </p:nvSpPr>
        <p:spPr>
          <a:xfrm>
            <a:off x="4053756" y="3614520"/>
            <a:ext cx="4286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родвижение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компании по радио «Лемма»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Владивостока</a:t>
            </a:r>
            <a:endParaRPr lang="ru-RU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8109962-44F7-4376-9FD4-48388D22B2BE}"/>
              </a:ext>
            </a:extLst>
          </p:cNvPr>
          <p:cNvSpPr txBox="1"/>
          <p:nvPr/>
        </p:nvSpPr>
        <p:spPr>
          <a:xfrm>
            <a:off x="8746482" y="3479515"/>
            <a:ext cx="2821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рекламной деятельности в сети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  <a:endParaRPr lang="ru-RU" sz="2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B9FB7B9-4FBE-41A7-AFEC-1A1A055B6290}"/>
              </a:ext>
            </a:extLst>
          </p:cNvPr>
          <p:cNvSpPr txBox="1"/>
          <p:nvPr/>
        </p:nvSpPr>
        <p:spPr>
          <a:xfrm>
            <a:off x="8679838" y="4436718"/>
            <a:ext cx="29062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утем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различных скидок и акций и публикации данных акций на собственном сайте компании, а также на туристических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A6308B9-E683-4F1E-8FDD-F724A456BB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78564" y="3074520"/>
            <a:ext cx="540000" cy="540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4F6228A-F222-4601-A759-6444314D577D}"/>
              </a:ext>
            </a:extLst>
          </p:cNvPr>
          <p:cNvSpPr txBox="1"/>
          <p:nvPr/>
        </p:nvSpPr>
        <p:spPr>
          <a:xfrm>
            <a:off x="4133156" y="4436718"/>
            <a:ext cx="42865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Лемма» занимает первую позицию среди местных радиостанций по аудитории за неделю и за месяц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Лемма» – одна из самых известных и популярных среди 16-ти радиостанций, вещающих в краевом центре.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44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0FF82343-202A-4D4B-8BA3-D03966DE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106" y="414000"/>
            <a:ext cx="5691949" cy="10388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рекламы в сети Интернет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CDD73BD5-62A0-4940-808F-7C6724B8A7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7106" y="2889000"/>
            <a:ext cx="5804894" cy="48148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рекламодателю самый эффективный по возможностям и стоимости способ фокусированного воздействия на целевую аудиторию и конкретных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пользователей.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Базируясь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современных компьютерных технологиях, Интернет предоставляет новые возможности оперативного, четкого и глубокого анализа рекламных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низким «порогом входа», что особенно важно для малого и среднего бизнеса.</a:t>
            </a:r>
          </a:p>
          <a:p>
            <a:endParaRPr lang="ru-RU" sz="2200" dirty="0"/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EE876D53-9175-4A4B-AD82-D040A0F424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87106" y="2124000"/>
            <a:ext cx="5602626" cy="585000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средой максимально эффективного и полного представления объекта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рекламы.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0" b="3730"/>
          <a:stretch>
            <a:fillRect/>
          </a:stretch>
        </p:blipFill>
        <p:spPr/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50" y="3609000"/>
            <a:ext cx="5489575" cy="27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9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адержка 1"/>
          <p:cNvSpPr/>
          <p:nvPr/>
        </p:nvSpPr>
        <p:spPr>
          <a:xfrm rot="10800000">
            <a:off x="4877576" y="-9645"/>
            <a:ext cx="7299799" cy="6877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196000" y="144000"/>
            <a:ext cx="6984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Туристические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маркетплейсы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 инновации в продвижении турпродукта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3" y="19289"/>
            <a:ext cx="4880999" cy="23400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4490" t="6274" r="2511" b="9316"/>
          <a:stretch/>
        </p:blipFill>
        <p:spPr bwMode="auto">
          <a:xfrm>
            <a:off x="0" y="2214000"/>
            <a:ext cx="4877577" cy="230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8000"/>
            <a:ext cx="4877576" cy="2340000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46C55AF7-4EE2-40E0-9A11-AAFC42BFA583}"/>
              </a:ext>
            </a:extLst>
          </p:cNvPr>
          <p:cNvCxnSpPr>
            <a:cxnSpLocks/>
          </p:cNvCxnSpPr>
          <p:nvPr/>
        </p:nvCxnSpPr>
        <p:spPr>
          <a:xfrm>
            <a:off x="5376000" y="0"/>
            <a:ext cx="45000" cy="68580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CAD916AD-4EBF-4C46-9DF3-879EE784F6A5}"/>
              </a:ext>
            </a:extLst>
          </p:cNvPr>
          <p:cNvSpPr/>
          <p:nvPr/>
        </p:nvSpPr>
        <p:spPr>
          <a:xfrm>
            <a:off x="5083500" y="1540689"/>
            <a:ext cx="675000" cy="675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CAD916AD-4EBF-4C46-9DF3-879EE784F6A5}"/>
              </a:ext>
            </a:extLst>
          </p:cNvPr>
          <p:cNvSpPr/>
          <p:nvPr/>
        </p:nvSpPr>
        <p:spPr>
          <a:xfrm>
            <a:off x="5083500" y="3131808"/>
            <a:ext cx="675000" cy="675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CAD916AD-4EBF-4C46-9DF3-879EE784F6A5}"/>
              </a:ext>
            </a:extLst>
          </p:cNvPr>
          <p:cNvSpPr/>
          <p:nvPr/>
        </p:nvSpPr>
        <p:spPr>
          <a:xfrm>
            <a:off x="5083500" y="4722928"/>
            <a:ext cx="675000" cy="675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616889" y="1189289"/>
            <a:ext cx="644183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нынешних обстоятельствах главным фактором конкурентоспособности на туристском рынке является широкое внедрение инноваций на всех этапах создания и продвижения турпродукта. В условиях активно развивающихся информационных технологий следует рассмотреть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важнейшую инновационную технологию продвижения туристических услуг.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31246" y="3173633"/>
            <a:ext cx="6441833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 это онлайн-платформа, которая связывает продавцов и покупателей, позволяя им совершать сделки через нее. На сайте 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размещается информация о предоставляемых продавцами товарах или услугах, а покупатели получают возможность сделать заказ.</a:t>
            </a:r>
          </a:p>
          <a:p>
            <a:pPr algn="ctr"/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06828" y="4757830"/>
            <a:ext cx="6441833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туристического рынка – за «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маркетплейсами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отдыха». Поэтому целесообразно выбрать именно этот вид продвижения. На сегодняшний день, туристических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маркетплейсов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так много, но они есть, например,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ЯТурист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AvinG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другие.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5164485" y="164054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5179088" y="3231662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5179088" y="4829595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10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олилиния: фигура 19">
            <a:extLst>
              <a:ext uri="{FF2B5EF4-FFF2-40B4-BE49-F238E27FC236}">
                <a16:creationId xmlns="" xmlns:a16="http://schemas.microsoft.com/office/drawing/2014/main" id="{0C370953-F495-4EB6-B835-70A5E7B3F6EE}"/>
              </a:ext>
            </a:extLst>
          </p:cNvPr>
          <p:cNvSpPr/>
          <p:nvPr/>
        </p:nvSpPr>
        <p:spPr>
          <a:xfrm rot="10800000">
            <a:off x="-26582" y="-92026"/>
            <a:ext cx="7512001" cy="7031026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ED43E661-D69B-4EC6-8FFE-EB226B9C184A}"/>
              </a:ext>
            </a:extLst>
          </p:cNvPr>
          <p:cNvSpPr/>
          <p:nvPr/>
        </p:nvSpPr>
        <p:spPr>
          <a:xfrm rot="1363364">
            <a:off x="5436303" y="2831537"/>
            <a:ext cx="569591" cy="4315404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69591"/>
              <a:gd name="connsiteY0" fmla="*/ 222006 h 5400000"/>
              <a:gd name="connsiteX1" fmla="*/ 540000 w 569591"/>
              <a:gd name="connsiteY1" fmla="*/ 0 h 5400000"/>
              <a:gd name="connsiteX2" fmla="*/ 569591 w 569591"/>
              <a:gd name="connsiteY2" fmla="*/ 5094866 h 5400000"/>
              <a:gd name="connsiteX3" fmla="*/ 0 w 569591"/>
              <a:gd name="connsiteY3" fmla="*/ 5400000 h 5400000"/>
              <a:gd name="connsiteX4" fmla="*/ 32 w 569591"/>
              <a:gd name="connsiteY4" fmla="*/ 222006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591" h="5400000">
                <a:moveTo>
                  <a:pt x="32" y="222006"/>
                </a:moveTo>
                <a:lnTo>
                  <a:pt x="540000" y="0"/>
                </a:lnTo>
                <a:lnTo>
                  <a:pt x="569591" y="5094866"/>
                </a:lnTo>
                <a:lnTo>
                  <a:pt x="0" y="5400000"/>
                </a:lnTo>
                <a:cubicBezTo>
                  <a:pt x="11" y="3674002"/>
                  <a:pt x="21" y="1948004"/>
                  <a:pt x="32" y="2220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5">
            <a:extLst>
              <a:ext uri="{FF2B5EF4-FFF2-40B4-BE49-F238E27FC236}">
                <a16:creationId xmlns="" xmlns:a16="http://schemas.microsoft.com/office/drawing/2014/main" id="{0E6B8E0E-916E-446C-8132-93622B2B0F73}"/>
              </a:ext>
            </a:extLst>
          </p:cNvPr>
          <p:cNvSpPr/>
          <p:nvPr/>
        </p:nvSpPr>
        <p:spPr>
          <a:xfrm rot="1363364">
            <a:off x="7174900" y="-302318"/>
            <a:ext cx="540000" cy="5052567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15764 w 540000"/>
              <a:gd name="connsiteY0" fmla="*/ 219317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15764 w 540000"/>
              <a:gd name="connsiteY4" fmla="*/ 219317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0">
                <a:moveTo>
                  <a:pt x="15764" y="219317"/>
                </a:moveTo>
                <a:lnTo>
                  <a:pt x="540000" y="0"/>
                </a:lnTo>
                <a:lnTo>
                  <a:pt x="465692" y="5204060"/>
                </a:lnTo>
                <a:lnTo>
                  <a:pt x="0" y="5400000"/>
                </a:lnTo>
                <a:cubicBezTo>
                  <a:pt x="5255" y="3673106"/>
                  <a:pt x="10509" y="1946211"/>
                  <a:pt x="15764" y="2193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=""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10458063" y="2888998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7B0A06D-BE18-42F6-B6FD-5711770E378C}"/>
              </a:ext>
            </a:extLst>
          </p:cNvPr>
          <p:cNvSpPr txBox="1"/>
          <p:nvPr/>
        </p:nvSpPr>
        <p:spPr>
          <a:xfrm>
            <a:off x="1449368" y="414000"/>
            <a:ext cx="30618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6ECB0B55-440E-4270-872B-E946489FCA45}"/>
              </a:ext>
            </a:extLst>
          </p:cNvPr>
          <p:cNvSpPr/>
          <p:nvPr/>
        </p:nvSpPr>
        <p:spPr>
          <a:xfrm>
            <a:off x="201000" y="1989000"/>
            <a:ext cx="2025000" cy="74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5B2A515E-8994-46E5-928C-D269B443311E}"/>
              </a:ext>
            </a:extLst>
          </p:cNvPr>
          <p:cNvSpPr/>
          <p:nvPr/>
        </p:nvSpPr>
        <p:spPr>
          <a:xfrm>
            <a:off x="349102" y="1989000"/>
            <a:ext cx="438459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Предложенные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позволят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туристической компании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«ЛЮБО» активизировать и улучшить рекламную деятельность, а это положительно повлияет на увеличение географического охвата, тем самым повысив объемы продаж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туристических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продуктов; что  в свою очередь вызовет рост прибыли и рентабельности.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9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AEC55727-BA37-4438-8ACD-551E0CC2D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178" y="0"/>
            <a:ext cx="627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8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578" y="147338"/>
            <a:ext cx="6706065" cy="66888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исследования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91000" y="911213"/>
            <a:ext cx="6706065" cy="89955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-совершенствование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рекламной деятельности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туристского предприятия.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8" r="33378"/>
          <a:stretch>
            <a:fillRect/>
          </a:stretch>
        </p:blipFill>
        <p:spPr/>
      </p:pic>
      <p:sp>
        <p:nvSpPr>
          <p:cNvPr id="6" name="Текст 2"/>
          <p:cNvSpPr txBox="1">
            <a:spLocks/>
          </p:cNvSpPr>
          <p:nvPr/>
        </p:nvSpPr>
        <p:spPr>
          <a:xfrm>
            <a:off x="291000" y="1819320"/>
            <a:ext cx="6706065" cy="606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15">
            <a:extLst>
              <a:ext uri="{FF2B5EF4-FFF2-40B4-BE49-F238E27FC236}">
                <a16:creationId xmlns=""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275120" y="2499745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15">
            <a:extLst>
              <a:ext uri="{FF2B5EF4-FFF2-40B4-BE49-F238E27FC236}">
                <a16:creationId xmlns=""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267742" y="3401168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=""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267741" y="4332122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15">
            <a:extLst>
              <a:ext uri="{FF2B5EF4-FFF2-40B4-BE49-F238E27FC236}">
                <a16:creationId xmlns=""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282343" y="5200013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5">
            <a:extLst>
              <a:ext uri="{FF2B5EF4-FFF2-40B4-BE49-F238E27FC236}">
                <a16:creationId xmlns=""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275120" y="6067903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87301" y="336298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методы оценки экономической эффективности рекламной деятельности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предприятия;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77268" y="427159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дать характеристику туристскому предприятию ООО «ЛЮБО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02512" y="512451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рассмотреть рекламную деятельность туристского предприятия ООО «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ЛЮБО»;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26881" y="605158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предложить рекомендации по совершенствованию рекламной деятельности ООО «ЛЮБО»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03235" y="255315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раскрыть понятия и виды рекламной деятельности туристского предприятия;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334142" y="254804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323389" y="343586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328404" y="441266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341365" y="526823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327922" y="617469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00" y="594000"/>
            <a:ext cx="4627800" cy="543875"/>
          </a:xfrm>
        </p:spPr>
        <p:txBody>
          <a:bodyPr>
            <a:normAutofit fontScale="90000"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задержка 1"/>
          <p:cNvSpPr/>
          <p:nvPr/>
        </p:nvSpPr>
        <p:spPr>
          <a:xfrm>
            <a:off x="0" y="0"/>
            <a:ext cx="6624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1000" y="322062"/>
            <a:ext cx="5079634" cy="543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 предмет исследования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800" y="4194000"/>
            <a:ext cx="5567200" cy="266400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556" y="0"/>
            <a:ext cx="5527168" cy="4194000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46C55AF7-4EE2-40E0-9A11-AAFC42BFA583}"/>
              </a:ext>
            </a:extLst>
          </p:cNvPr>
          <p:cNvCxnSpPr>
            <a:cxnSpLocks/>
          </p:cNvCxnSpPr>
          <p:nvPr/>
        </p:nvCxnSpPr>
        <p:spPr>
          <a:xfrm>
            <a:off x="5646000" y="0"/>
            <a:ext cx="0" cy="68580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CAD916AD-4EBF-4C46-9DF3-879EE784F6A5}"/>
              </a:ext>
            </a:extLst>
          </p:cNvPr>
          <p:cNvSpPr/>
          <p:nvPr/>
        </p:nvSpPr>
        <p:spPr>
          <a:xfrm>
            <a:off x="5308794" y="1827184"/>
            <a:ext cx="675000" cy="675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CAD916AD-4EBF-4C46-9DF3-879EE784F6A5}"/>
              </a:ext>
            </a:extLst>
          </p:cNvPr>
          <p:cNvSpPr/>
          <p:nvPr/>
        </p:nvSpPr>
        <p:spPr>
          <a:xfrm>
            <a:off x="5308500" y="4399062"/>
            <a:ext cx="675000" cy="675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CA5DA415-52AA-4D2E-825B-CC3A7FF79E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1367" y="4556562"/>
            <a:ext cx="360000" cy="36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B7DF595-4E7D-4050-A783-5064361A062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66000" y="1984684"/>
            <a:ext cx="360000" cy="360000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189515" y="1890589"/>
            <a:ext cx="5186485" cy="1380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исследования-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туристическая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«ЛЮБО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Владивостока.</a:t>
            </a:r>
          </a:p>
          <a:p>
            <a:pPr algn="ctr"/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88378" y="4226216"/>
            <a:ext cx="5186485" cy="1380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исследования-рекламная деятельность туристической  компании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«ЛЮБО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Владивостока.</a:t>
            </a:r>
          </a:p>
          <a:p>
            <a:pPr algn="ctr"/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619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задержка 1"/>
          <p:cNvSpPr/>
          <p:nvPr/>
        </p:nvSpPr>
        <p:spPr>
          <a:xfrm rot="10800000">
            <a:off x="0" y="0"/>
            <a:ext cx="7266000" cy="6858000"/>
          </a:xfrm>
          <a:prstGeom prst="flowChartInputOutp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задержка 1"/>
          <p:cNvSpPr/>
          <p:nvPr/>
        </p:nvSpPr>
        <p:spPr>
          <a:xfrm rot="10800000">
            <a:off x="-2" y="1687"/>
            <a:ext cx="1461002" cy="6856311"/>
          </a:xfrm>
          <a:custGeom>
            <a:avLst/>
            <a:gdLst>
              <a:gd name="connsiteX0" fmla="*/ 0 w 2124800"/>
              <a:gd name="connsiteY0" fmla="*/ 6858000 h 6858000"/>
              <a:gd name="connsiteX1" fmla="*/ 1062400 w 2124800"/>
              <a:gd name="connsiteY1" fmla="*/ 0 h 6858000"/>
              <a:gd name="connsiteX2" fmla="*/ 2124800 w 2124800"/>
              <a:gd name="connsiteY2" fmla="*/ 6858000 h 6858000"/>
              <a:gd name="connsiteX3" fmla="*/ 0 w 2124800"/>
              <a:gd name="connsiteY3" fmla="*/ 6858000 h 6858000"/>
              <a:gd name="connsiteX0" fmla="*/ 0 w 2157423"/>
              <a:gd name="connsiteY0" fmla="*/ 6801556 h 6801556"/>
              <a:gd name="connsiteX1" fmla="*/ 2157423 w 2157423"/>
              <a:gd name="connsiteY1" fmla="*/ 0 h 6801556"/>
              <a:gd name="connsiteX2" fmla="*/ 2124800 w 2157423"/>
              <a:gd name="connsiteY2" fmla="*/ 6801556 h 6801556"/>
              <a:gd name="connsiteX3" fmla="*/ 0 w 2157423"/>
              <a:gd name="connsiteY3" fmla="*/ 6801556 h 6801556"/>
              <a:gd name="connsiteX0" fmla="*/ 0 w 2124800"/>
              <a:gd name="connsiteY0" fmla="*/ 6812845 h 6812845"/>
              <a:gd name="connsiteX1" fmla="*/ 2112268 w 2124800"/>
              <a:gd name="connsiteY1" fmla="*/ 0 h 6812845"/>
              <a:gd name="connsiteX2" fmla="*/ 2124800 w 2124800"/>
              <a:gd name="connsiteY2" fmla="*/ 6812845 h 6812845"/>
              <a:gd name="connsiteX3" fmla="*/ 0 w 2124800"/>
              <a:gd name="connsiteY3" fmla="*/ 6812845 h 681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4800" h="6812845">
                <a:moveTo>
                  <a:pt x="0" y="6812845"/>
                </a:moveTo>
                <a:lnTo>
                  <a:pt x="2112268" y="0"/>
                </a:lnTo>
                <a:cubicBezTo>
                  <a:pt x="2116445" y="2270948"/>
                  <a:pt x="2120623" y="4541897"/>
                  <a:pt x="2124800" y="6812845"/>
                </a:cubicBezTo>
                <a:lnTo>
                  <a:pt x="0" y="681284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99" y="2"/>
            <a:ext cx="7020000" cy="6857998"/>
          </a:xfrm>
          <a:prstGeom prst="flowChartInputOutpu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B72969-8567-490C-A9E2-92C86A6A4966}"/>
              </a:ext>
            </a:extLst>
          </p:cNvPr>
          <p:cNvSpPr txBox="1"/>
          <p:nvPr/>
        </p:nvSpPr>
        <p:spPr>
          <a:xfrm>
            <a:off x="7282510" y="93747"/>
            <a:ext cx="49526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 </a:t>
            </a:r>
          </a:p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</a:t>
            </a:r>
            <a:endParaRPr lang="ru-RU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96000" y="1397675"/>
            <a:ext cx="495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дни сложно представить себе успешную деятельность туристского предприятия без хорошо организованного маркетинга и должного уровня рекламного продвижения продуктов. Роль рекламы в деятельности предприятия стала ключевым моментом современной торговли.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46000" y="2967335"/>
            <a:ext cx="55027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Реклама –</a:t>
            </a: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непрямая форма убеждения, базирующаяся на информационном или эмоциональном описании преимуществ продукта. Ее задача – создать у потребителей благоприятное впечатление о продукте и «сосредоточить их мысли» на совершении покупки.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Именно благодаря рекламе становится возможным выделение товара среди множества схожих аналогов на рынке сбыта.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7911" y="4912667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Благодаря рекламе можно сформировать и укрепить положительное представление потребителя о качестве и ценных свойствах товаров и услуг. Главная функция рекламы – убедить потенциального клиента в необходимости его приобретения. Она выступает как источник информации и фактор психологического воздействия на потенциальных потребителей. Иными словами, реклама влияет на спрос и может управлять им.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91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адержка 1"/>
          <p:cNvSpPr/>
          <p:nvPr/>
        </p:nvSpPr>
        <p:spPr>
          <a:xfrm rot="10800000">
            <a:off x="6726000" y="4764"/>
            <a:ext cx="54688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B72969-8567-490C-A9E2-92C86A6A4966}"/>
              </a:ext>
            </a:extLst>
          </p:cNvPr>
          <p:cNvSpPr txBox="1"/>
          <p:nvPr/>
        </p:nvSpPr>
        <p:spPr>
          <a:xfrm>
            <a:off x="-4756" y="32779"/>
            <a:ext cx="6687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видов рекламы</a:t>
            </a:r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990714"/>
              </p:ext>
            </p:extLst>
          </p:nvPr>
        </p:nvGraphicFramePr>
        <p:xfrm>
          <a:off x="246000" y="617554"/>
          <a:ext cx="6300288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287"/>
                <a:gridCol w="2565000"/>
                <a:gridCol w="3105001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Признак классификации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 рекламы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Объект рекламирования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Товарная, престижная 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Направленность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Реклама возможностей и потребностей 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 и особенности рекламного обращения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Информативная, убеждающая, напоминающая 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Способ воздействия на целевую аудиторию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Рациональная, эмоциональная 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Сконцентрированность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определенном сегменте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Селективная, массовая  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Охватываемая территория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Локальная, региональная, общенациональная, международная 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Средства распространения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прессе, печатная, радио и телереклама, рекламные сувениры, наружная, выставки и ярмарки, компьютеризованная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00" y="4493594"/>
            <a:ext cx="3420000" cy="225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000" y="4647381"/>
            <a:ext cx="2910758" cy="20962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44" y="50124"/>
            <a:ext cx="5283956" cy="342387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44" y="3519360"/>
            <a:ext cx="5299756" cy="32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3" y="158558"/>
            <a:ext cx="8146065" cy="66888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</a:t>
            </a:r>
            <a:r>
              <a:rPr lang="ru-RU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исследования 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D9A72FB7-17C1-4E76-9663-C9DBAB48A2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6001" y="729000"/>
            <a:ext cx="8711110" cy="167056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ООО «ЛЮБО»  (г. Владивостока),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на рынке туристических услуг  уже 27 лет и имеет заслуженную репутацию одной из самых надежных компаний приморской туриндустрии. 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видами услуг компании ООО «ЛЮБО» являются: бронирование билетов, бронирование отелей, предоставление туристам необходимой и достоверной информации о турпродукте; страхование, реализация туристского продукта.</a:t>
            </a:r>
          </a:p>
          <a:p>
            <a:endParaRPr lang="ru-RU" sz="1400" dirty="0"/>
          </a:p>
        </p:txBody>
      </p:sp>
      <p:sp>
        <p:nvSpPr>
          <p:cNvPr id="37" name="Блок-схема: задержка 1"/>
          <p:cNvSpPr/>
          <p:nvPr/>
        </p:nvSpPr>
        <p:spPr>
          <a:xfrm rot="10800000">
            <a:off x="9013534" y="0"/>
            <a:ext cx="592465" cy="687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: скругленные углы 17">
            <a:extLst>
              <a:ext uri="{FF2B5EF4-FFF2-40B4-BE49-F238E27FC236}">
                <a16:creationId xmlns=""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759345">
            <a:off x="9784332" y="560741"/>
            <a:ext cx="496200" cy="5495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AF9E557-6DB4-4D75-A7F3-7C22DD2BB921}"/>
              </a:ext>
            </a:extLst>
          </p:cNvPr>
          <p:cNvSpPr txBox="1"/>
          <p:nvPr/>
        </p:nvSpPr>
        <p:spPr>
          <a:xfrm>
            <a:off x="10272433" y="435447"/>
            <a:ext cx="1948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Таиланд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: скругленные углы 17">
            <a:extLst>
              <a:ext uri="{FF2B5EF4-FFF2-40B4-BE49-F238E27FC236}">
                <a16:creationId xmlns=""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759345">
            <a:off x="9784332" y="1314874"/>
            <a:ext cx="496200" cy="549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: скругленные углы 17">
            <a:extLst>
              <a:ext uri="{FF2B5EF4-FFF2-40B4-BE49-F238E27FC236}">
                <a16:creationId xmlns=""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759345">
            <a:off x="9796934" y="2053590"/>
            <a:ext cx="496200" cy="5495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: скругленные углы 17">
            <a:extLst>
              <a:ext uri="{FF2B5EF4-FFF2-40B4-BE49-F238E27FC236}">
                <a16:creationId xmlns=""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759345">
            <a:off x="9803369" y="2807723"/>
            <a:ext cx="496200" cy="549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: скругленные углы 17">
            <a:extLst>
              <a:ext uri="{FF2B5EF4-FFF2-40B4-BE49-F238E27FC236}">
                <a16:creationId xmlns=""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759345">
            <a:off x="9766344" y="3536895"/>
            <a:ext cx="496200" cy="5495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: скругленные углы 17">
            <a:extLst>
              <a:ext uri="{FF2B5EF4-FFF2-40B4-BE49-F238E27FC236}">
                <a16:creationId xmlns=""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759345">
            <a:off x="9784332" y="4291027"/>
            <a:ext cx="496200" cy="549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: скругленные углы 17">
            <a:extLst>
              <a:ext uri="{FF2B5EF4-FFF2-40B4-BE49-F238E27FC236}">
                <a16:creationId xmlns=""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759345">
            <a:off x="9776508" y="5060331"/>
            <a:ext cx="496200" cy="5495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: скругленные углы 17">
            <a:extLst>
              <a:ext uri="{FF2B5EF4-FFF2-40B4-BE49-F238E27FC236}">
                <a16:creationId xmlns=""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759345">
            <a:off x="9727909" y="5814461"/>
            <a:ext cx="496200" cy="549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9797209" y="60469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9760531" y="135558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ru-RU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9803644" y="2112889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9758734" y="357326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9803644" y="510428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9802606" y="283949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ru-RU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9776783" y="434252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ru-RU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9736865" y="585841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ru-RU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DAF9E557-6DB4-4D75-A7F3-7C22DD2BB921}"/>
              </a:ext>
            </a:extLst>
          </p:cNvPr>
          <p:cNvSpPr txBox="1"/>
          <p:nvPr/>
        </p:nvSpPr>
        <p:spPr>
          <a:xfrm>
            <a:off x="10262479" y="1186420"/>
            <a:ext cx="1948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42453" y="1928700"/>
            <a:ext cx="1739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Турция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42453" y="2691473"/>
            <a:ext cx="1665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Египет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10622" y="3493446"/>
            <a:ext cx="1692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Греция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394618" y="4214311"/>
            <a:ext cx="13083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Кипр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334030" y="5001955"/>
            <a:ext cx="2028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Испания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338125" y="5836334"/>
            <a:ext cx="17861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Италия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Блок-схема: задержка 1"/>
          <p:cNvSpPr/>
          <p:nvPr/>
        </p:nvSpPr>
        <p:spPr>
          <a:xfrm rot="10800000">
            <a:off x="115134" y="4804187"/>
            <a:ext cx="8898399" cy="2071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: скругленные углы 17">
            <a:extLst>
              <a:ext uri="{FF2B5EF4-FFF2-40B4-BE49-F238E27FC236}">
                <a16:creationId xmlns=""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759345">
            <a:off x="341846" y="5060330"/>
            <a:ext cx="496200" cy="5495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: скругленные углы 17">
            <a:extLst>
              <a:ext uri="{FF2B5EF4-FFF2-40B4-BE49-F238E27FC236}">
                <a16:creationId xmlns=""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759345">
            <a:off x="275370" y="5960617"/>
            <a:ext cx="496200" cy="5495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: скругленные углы 17">
            <a:extLst>
              <a:ext uri="{FF2B5EF4-FFF2-40B4-BE49-F238E27FC236}">
                <a16:creationId xmlns=""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759345">
            <a:off x="3242774" y="5106015"/>
            <a:ext cx="496200" cy="5495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: скругленные углы 17">
            <a:extLst>
              <a:ext uri="{FF2B5EF4-FFF2-40B4-BE49-F238E27FC236}">
                <a16:creationId xmlns=""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759345">
            <a:off x="3232631" y="5999152"/>
            <a:ext cx="496200" cy="5495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: скругленные углы 17">
            <a:extLst>
              <a:ext uri="{FF2B5EF4-FFF2-40B4-BE49-F238E27FC236}">
                <a16:creationId xmlns=""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759345">
            <a:off x="5988694" y="5106016"/>
            <a:ext cx="496200" cy="5495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: скругленные углы 17">
            <a:extLst>
              <a:ext uri="{FF2B5EF4-FFF2-40B4-BE49-F238E27FC236}">
                <a16:creationId xmlns="" xmlns:a16="http://schemas.microsoft.com/office/drawing/2014/main" id="{F8D4F419-C985-4128-A704-3C52C365C35A}"/>
              </a:ext>
            </a:extLst>
          </p:cNvPr>
          <p:cNvSpPr/>
          <p:nvPr/>
        </p:nvSpPr>
        <p:spPr>
          <a:xfrm rot="2759345">
            <a:off x="5988694" y="5999152"/>
            <a:ext cx="496200" cy="54958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E45FF915-C8A5-4583-8183-5F355A51380B}"/>
              </a:ext>
            </a:extLst>
          </p:cNvPr>
          <p:cNvSpPr txBox="1"/>
          <p:nvPr/>
        </p:nvSpPr>
        <p:spPr>
          <a:xfrm>
            <a:off x="1006099" y="5011446"/>
            <a:ext cx="2006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E45FF915-C8A5-4583-8183-5F355A51380B}"/>
              </a:ext>
            </a:extLst>
          </p:cNvPr>
          <p:cNvSpPr txBox="1"/>
          <p:nvPr/>
        </p:nvSpPr>
        <p:spPr>
          <a:xfrm>
            <a:off x="1142776" y="5999378"/>
            <a:ext cx="2583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Грузия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E45FF915-C8A5-4583-8183-5F355A51380B}"/>
              </a:ext>
            </a:extLst>
          </p:cNvPr>
          <p:cNvSpPr txBox="1"/>
          <p:nvPr/>
        </p:nvSpPr>
        <p:spPr>
          <a:xfrm>
            <a:off x="3945496" y="5085081"/>
            <a:ext cx="2042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Вьетнам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E45FF915-C8A5-4583-8183-5F355A51380B}"/>
              </a:ext>
            </a:extLst>
          </p:cNvPr>
          <p:cNvSpPr txBox="1"/>
          <p:nvPr/>
        </p:nvSpPr>
        <p:spPr>
          <a:xfrm>
            <a:off x="3954504" y="5916319"/>
            <a:ext cx="199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E45FF915-C8A5-4583-8183-5F355A51380B}"/>
              </a:ext>
            </a:extLst>
          </p:cNvPr>
          <p:cNvSpPr txBox="1"/>
          <p:nvPr/>
        </p:nvSpPr>
        <p:spPr>
          <a:xfrm>
            <a:off x="6864970" y="5100941"/>
            <a:ext cx="1747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ОАЭ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E45FF915-C8A5-4583-8183-5F355A51380B}"/>
              </a:ext>
            </a:extLst>
          </p:cNvPr>
          <p:cNvSpPr txBox="1"/>
          <p:nvPr/>
        </p:nvSpPr>
        <p:spPr>
          <a:xfrm>
            <a:off x="6745316" y="5922869"/>
            <a:ext cx="1966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Индия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326381" y="5100941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241607" y="6043083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3235887" y="5164688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3218463" y="6073861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5898458" y="5164687"/>
            <a:ext cx="676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5973753" y="6043083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" y="2327276"/>
            <a:ext cx="2932156" cy="2376894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205" y="2327275"/>
            <a:ext cx="2765700" cy="2371852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586" y="2327275"/>
            <a:ext cx="2924034" cy="237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4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000" y="375112"/>
            <a:ext cx="7109999" cy="66888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структура туристической компании ООО «ЛЮБО» 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1" r="25751"/>
          <a:stretch>
            <a:fillRect/>
          </a:stretch>
        </p:blipFill>
        <p:spPr/>
      </p:pic>
      <p:sp>
        <p:nvSpPr>
          <p:cNvPr id="34" name="Прямоугольник 33"/>
          <p:cNvSpPr/>
          <p:nvPr/>
        </p:nvSpPr>
        <p:spPr>
          <a:xfrm>
            <a:off x="2316000" y="1449000"/>
            <a:ext cx="2835000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Генеральный директор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316000" y="2173490"/>
            <a:ext cx="2835000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генерального директора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924" y="2170226"/>
            <a:ext cx="2115000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Юрист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297001" y="2178250"/>
            <a:ext cx="2025000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бухгалтер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09753" y="3087735"/>
            <a:ext cx="2790000" cy="6112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Управляющий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работе с клиентами</a:t>
            </a:r>
          </a:p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881026" y="3084470"/>
            <a:ext cx="2831950" cy="6145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визовой поддержки</a:t>
            </a:r>
          </a:p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297001" y="4104000"/>
            <a:ext cx="2025000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210352" y="4164711"/>
            <a:ext cx="2025000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210352" y="5067581"/>
            <a:ext cx="2025000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192253" y="5928926"/>
            <a:ext cx="2025000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рьер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Прямая соединительная линия 44"/>
          <p:cNvCxnSpPr>
            <a:endCxn id="34" idx="1"/>
          </p:cNvCxnSpPr>
          <p:nvPr/>
        </p:nvCxnSpPr>
        <p:spPr>
          <a:xfrm>
            <a:off x="1078424" y="1719000"/>
            <a:ext cx="12375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36" idx="0"/>
          </p:cNvCxnSpPr>
          <p:nvPr/>
        </p:nvCxnSpPr>
        <p:spPr>
          <a:xfrm>
            <a:off x="1078424" y="1719000"/>
            <a:ext cx="0" cy="4512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34" idx="3"/>
          </p:cNvCxnSpPr>
          <p:nvPr/>
        </p:nvCxnSpPr>
        <p:spPr>
          <a:xfrm>
            <a:off x="5151000" y="1719000"/>
            <a:ext cx="11585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endCxn id="37" idx="0"/>
          </p:cNvCxnSpPr>
          <p:nvPr/>
        </p:nvCxnSpPr>
        <p:spPr>
          <a:xfrm>
            <a:off x="6309501" y="1719000"/>
            <a:ext cx="0" cy="4592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6906000" y="2718250"/>
            <a:ext cx="0" cy="13857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34" idx="2"/>
            <a:endCxn id="35" idx="0"/>
          </p:cNvCxnSpPr>
          <p:nvPr/>
        </p:nvCxnSpPr>
        <p:spPr>
          <a:xfrm>
            <a:off x="3733500" y="1989000"/>
            <a:ext cx="0" cy="1844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4656000" y="2710226"/>
            <a:ext cx="0" cy="3742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2766000" y="2710226"/>
            <a:ext cx="0" cy="3742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921000" y="3699000"/>
            <a:ext cx="0" cy="2385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endCxn id="41" idx="1"/>
          </p:cNvCxnSpPr>
          <p:nvPr/>
        </p:nvCxnSpPr>
        <p:spPr>
          <a:xfrm>
            <a:off x="921000" y="4434711"/>
            <a:ext cx="28935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endCxn id="42" idx="1"/>
          </p:cNvCxnSpPr>
          <p:nvPr/>
        </p:nvCxnSpPr>
        <p:spPr>
          <a:xfrm>
            <a:off x="921000" y="5337581"/>
            <a:ext cx="28935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921000" y="6084000"/>
            <a:ext cx="28935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8" name="Рисунок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999" y="4891500"/>
            <a:ext cx="3073177" cy="162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1000" y="144000"/>
            <a:ext cx="1125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Рекламная деятельность туристического предприятия ООО «ЛЮБО»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673654"/>
              </p:ext>
            </p:extLst>
          </p:nvPr>
        </p:nvGraphicFramePr>
        <p:xfrm>
          <a:off x="2226000" y="1514667"/>
          <a:ext cx="3200311" cy="1959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344"/>
                <a:gridCol w="2113967"/>
              </a:tblGrid>
              <a:tr h="468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 рекламы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Компоненты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8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Интернет-реклама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Баннеры на сайтах, личный сайт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8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Печатная реклама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Буклеты, листовки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3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Наружная  реклама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Штендер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480048"/>
              </p:ext>
            </p:extLst>
          </p:nvPr>
        </p:nvGraphicFramePr>
        <p:xfrm>
          <a:off x="2226001" y="3654000"/>
          <a:ext cx="9675001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914"/>
                <a:gridCol w="1722086"/>
                <a:gridCol w="1612500"/>
                <a:gridCol w="1612500"/>
                <a:gridCol w="1852548"/>
                <a:gridCol w="1372453"/>
              </a:tblGrid>
              <a:tr h="37084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 рекламы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Печатная реклама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Визитки, листовки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Визитки, листовки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Визитки,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листовки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Визитки, листовки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Визитки, листовки, буклеты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Наружная реклама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Реклама на ТВ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Рекламный ролик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Интернет реклама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Сайт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Сайт, баннеры на сайтах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Сайт,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инстаграм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баннеры на сайтах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Сайт,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инстаграм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баннеры на сайтах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Реклама на радио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Рекламный ролик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−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243700"/>
              </p:ext>
            </p:extLst>
          </p:nvPr>
        </p:nvGraphicFramePr>
        <p:xfrm>
          <a:off x="5511000" y="1514667"/>
          <a:ext cx="6390000" cy="1928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3954"/>
                <a:gridCol w="813687"/>
                <a:gridCol w="884442"/>
                <a:gridCol w="778310"/>
                <a:gridCol w="849607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 рекламы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Итого, руб.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Наружная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11468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10683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4788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26939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Печатная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5684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7478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5739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18901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Реклама в Интернете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53874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76877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210751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97152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72035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87404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256591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1" y="4509001"/>
            <a:ext cx="2115000" cy="21777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0" y="2337166"/>
            <a:ext cx="2115000" cy="203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489" y="247183"/>
            <a:ext cx="1305000" cy="11155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1" y="751608"/>
            <a:ext cx="177128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0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00" y="594000"/>
            <a:ext cx="4627800" cy="543875"/>
          </a:xfrm>
        </p:spPr>
        <p:txBody>
          <a:bodyPr>
            <a:normAutofit fontScale="90000"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задержка 1"/>
          <p:cNvSpPr/>
          <p:nvPr/>
        </p:nvSpPr>
        <p:spPr>
          <a:xfrm>
            <a:off x="0" y="8001"/>
            <a:ext cx="6624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0689" y="226510"/>
            <a:ext cx="5760000" cy="972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рекламной деятельности туристической компании ООО «ЛЮБО»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46C55AF7-4EE2-40E0-9A11-AAFC42BFA583}"/>
              </a:ext>
            </a:extLst>
          </p:cNvPr>
          <p:cNvCxnSpPr>
            <a:cxnSpLocks/>
          </p:cNvCxnSpPr>
          <p:nvPr/>
        </p:nvCxnSpPr>
        <p:spPr>
          <a:xfrm>
            <a:off x="5646000" y="0"/>
            <a:ext cx="0" cy="68580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CAD916AD-4EBF-4C46-9DF3-879EE784F6A5}"/>
              </a:ext>
            </a:extLst>
          </p:cNvPr>
          <p:cNvSpPr/>
          <p:nvPr/>
        </p:nvSpPr>
        <p:spPr>
          <a:xfrm>
            <a:off x="5308794" y="1827184"/>
            <a:ext cx="675000" cy="675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CAD916AD-4EBF-4C46-9DF3-879EE784F6A5}"/>
              </a:ext>
            </a:extLst>
          </p:cNvPr>
          <p:cNvSpPr/>
          <p:nvPr/>
        </p:nvSpPr>
        <p:spPr>
          <a:xfrm>
            <a:off x="5308500" y="4399062"/>
            <a:ext cx="675000" cy="675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11117" y="1474338"/>
            <a:ext cx="5186485" cy="1909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предприятии отдела рекламы и оценки эффективности рекламной деятельности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800" y="1"/>
            <a:ext cx="5580000" cy="6866000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307382" y="2764623"/>
            <a:ext cx="5186485" cy="1909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года не осуществляется реклама  на радио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86246" y="4812012"/>
            <a:ext cx="5186485" cy="19096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Слабая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 в сети Интернет (только через собственный сайт  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банеры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различных сайтах), ранее в социальной сети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Инстаграмм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в настоящее время не  работает  в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CAD916AD-4EBF-4C46-9DF3-879EE784F6A5}"/>
              </a:ext>
            </a:extLst>
          </p:cNvPr>
          <p:cNvSpPr/>
          <p:nvPr/>
        </p:nvSpPr>
        <p:spPr>
          <a:xfrm>
            <a:off x="5275579" y="3078920"/>
            <a:ext cx="675000" cy="675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5401126" y="196914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5397559" y="3198167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5408518" y="4488171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753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955</Words>
  <Application>Microsoft Office PowerPoint</Application>
  <PresentationFormat>Широкоэкранный</PresentationFormat>
  <Paragraphs>210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Цель и задачи исследования</vt:lpstr>
      <vt:lpstr>Презентация PowerPoint</vt:lpstr>
      <vt:lpstr>Презентация PowerPoint</vt:lpstr>
      <vt:lpstr>Презентация PowerPoint</vt:lpstr>
      <vt:lpstr>Характеристика объекта исследования </vt:lpstr>
      <vt:lpstr>Организационная структура туристической компании ООО «ЛЮБО» </vt:lpstr>
      <vt:lpstr>Презентация PowerPoint</vt:lpstr>
      <vt:lpstr>Презентация PowerPoint</vt:lpstr>
      <vt:lpstr>Мероприятия по совершенствованию рекламной деятельности туристической компании ООО «ЛЮБО»</vt:lpstr>
      <vt:lpstr> Преимущества рекламы в сети Интернет 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Пользователь</cp:lastModifiedBy>
  <cp:revision>77</cp:revision>
  <dcterms:created xsi:type="dcterms:W3CDTF">2020-11-01T12:52:57Z</dcterms:created>
  <dcterms:modified xsi:type="dcterms:W3CDTF">2022-05-01T07:54:56Z</dcterms:modified>
</cp:coreProperties>
</file>