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93" r:id="rId2"/>
    <p:sldId id="294" r:id="rId3"/>
    <p:sldId id="296" r:id="rId4"/>
    <p:sldId id="295" r:id="rId5"/>
    <p:sldId id="297" r:id="rId6"/>
    <p:sldId id="298" r:id="rId7"/>
    <p:sldId id="299" r:id="rId8"/>
    <p:sldId id="300" r:id="rId9"/>
    <p:sldId id="277" r:id="rId10"/>
    <p:sldId id="302" r:id="rId11"/>
    <p:sldId id="303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Лист1!$H$1923</c:f>
              <c:strCache>
                <c:ptCount val="1"/>
                <c:pt idx="0">
                  <c:v>Бюджет, манат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Лист1!$I$1921:$N$1922</c:f>
              <c:multiLvlStrCache>
                <c:ptCount val="6"/>
                <c:lvl>
                  <c:pt idx="0">
                    <c:v>Проект  Горячая линия</c:v>
                  </c:pt>
                  <c:pt idx="1">
                    <c:v>Проект Горячая линия</c:v>
                  </c:pt>
                  <c:pt idx="2">
                    <c:v>Проект Информационная кампания</c:v>
                  </c:pt>
                  <c:pt idx="3">
                    <c:v>Проект Горячая линия</c:v>
                  </c:pt>
                  <c:pt idx="4">
                    <c:v>Проект Информационная кампания</c:v>
                  </c:pt>
                  <c:pt idx="5">
                    <c:v>Проект Информационная кампания</c:v>
                  </c:pt>
                </c:lvl>
                <c:lvl>
                  <c:pt idx="0">
                    <c:v>2017</c:v>
                  </c:pt>
                  <c:pt idx="1">
                    <c:v>2018</c:v>
                  </c:pt>
                  <c:pt idx="3">
                    <c:v>2019</c:v>
                  </c:pt>
                  <c:pt idx="5">
                    <c:v>2020</c:v>
                  </c:pt>
                </c:lvl>
              </c:multiLvlStrCache>
            </c:multiLvlStrRef>
          </c:cat>
          <c:val>
            <c:numRef>
              <c:f>Лист1!$I$1923:$N$1923</c:f>
              <c:numCache>
                <c:formatCode>General</c:formatCode>
                <c:ptCount val="6"/>
                <c:pt idx="0">
                  <c:v>31200</c:v>
                </c:pt>
                <c:pt idx="1">
                  <c:v>29900</c:v>
                </c:pt>
                <c:pt idx="2">
                  <c:v>14350</c:v>
                </c:pt>
                <c:pt idx="3">
                  <c:v>42000</c:v>
                </c:pt>
                <c:pt idx="4">
                  <c:v>17500</c:v>
                </c:pt>
                <c:pt idx="5">
                  <c:v>42000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939083056"/>
        <c:axId val="-1939079248"/>
        <c:axId val="0"/>
      </c:bar3DChart>
      <c:catAx>
        <c:axId val="-193908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39079248"/>
        <c:crosses val="autoZero"/>
        <c:auto val="1"/>
        <c:lblAlgn val="ctr"/>
        <c:lblOffset val="100"/>
        <c:noMultiLvlLbl val="0"/>
      </c:catAx>
      <c:valAx>
        <c:axId val="-193907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39083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Лист1!$H$1950</c:f>
              <c:strCache>
                <c:ptCount val="1"/>
                <c:pt idx="0">
                  <c:v>Общий объем проектов бюджета, долл. США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Лист1!$I$1949:$K$1949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Лист1!$I$1950:$K$1950</c:f>
              <c:numCache>
                <c:formatCode>General</c:formatCode>
                <c:ptCount val="3"/>
                <c:pt idx="0">
                  <c:v>28800</c:v>
                </c:pt>
                <c:pt idx="1">
                  <c:v>28800</c:v>
                </c:pt>
                <c:pt idx="2">
                  <c:v>40728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849883472"/>
        <c:axId val="-1849881296"/>
        <c:axId val="0"/>
      </c:bar3DChart>
      <c:catAx>
        <c:axId val="-184988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849881296"/>
        <c:crosses val="autoZero"/>
        <c:auto val="1"/>
        <c:lblAlgn val="ctr"/>
        <c:lblOffset val="100"/>
        <c:noMultiLvlLbl val="0"/>
      </c:catAx>
      <c:valAx>
        <c:axId val="-184988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84988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вклада НПО и полученной по гранту на проекты </a:t>
            </a: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Лист1!$G$1967</c:f>
              <c:strCache>
                <c:ptCount val="1"/>
                <c:pt idx="0">
                  <c:v>Вклад НПО, долл. США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Лист1!$H$1966:$J$1966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Лист1!$H$1967:$J$1967</c:f>
              <c:numCache>
                <c:formatCode>General</c:formatCode>
                <c:ptCount val="3"/>
                <c:pt idx="0">
                  <c:v>16800</c:v>
                </c:pt>
                <c:pt idx="1">
                  <c:v>16800</c:v>
                </c:pt>
                <c:pt idx="2">
                  <c:v>23928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1856499936"/>
        <c:axId val="-1856502112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Лист1!$G$1968</c:f>
              <c:strCache>
                <c:ptCount val="1"/>
                <c:pt idx="0">
                  <c:v>Всего по гранту, долл.США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Лист1!$H$1966:$J$1966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Лист1!$H$1968:$J$1968</c:f>
              <c:numCache>
                <c:formatCode>General</c:formatCode>
                <c:ptCount val="3"/>
                <c:pt idx="0">
                  <c:v>12000</c:v>
                </c:pt>
                <c:pt idx="1">
                  <c:v>12000</c:v>
                </c:pt>
                <c:pt idx="2">
                  <c:v>16800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856499936"/>
        <c:axId val="-1856502112"/>
      </c:barChart>
      <c:catAx>
        <c:axId val="-185649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856502112"/>
        <c:crosses val="autoZero"/>
        <c:auto val="1"/>
        <c:lblAlgn val="ctr"/>
        <c:lblOffset val="100"/>
        <c:noMultiLvlLbl val="0"/>
      </c:catAx>
      <c:valAx>
        <c:axId val="-185650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85649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Лист1!$G$1986</c:f>
              <c:strCache>
                <c:ptCount val="1"/>
                <c:pt idx="0">
                  <c:v>Вклад НПО,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Лист1!$H$1985:$J$1985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Лист1!$H$1986:$J$1986</c:f>
              <c:numCache>
                <c:formatCode>General</c:formatCode>
                <c:ptCount val="3"/>
                <c:pt idx="0">
                  <c:v>58</c:v>
                </c:pt>
                <c:pt idx="1">
                  <c:v>58</c:v>
                </c:pt>
                <c:pt idx="2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Лист1!$G$1987</c:f>
              <c:strCache>
                <c:ptCount val="1"/>
                <c:pt idx="0">
                  <c:v>Всего по гранту,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Лист1!$H$1985:$J$1985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Лист1!$H$1987:$J$1987</c:f>
              <c:numCache>
                <c:formatCode>General</c:formatCode>
                <c:ptCount val="3"/>
                <c:pt idx="0">
                  <c:v>42</c:v>
                </c:pt>
                <c:pt idx="1">
                  <c:v>42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939078160"/>
        <c:axId val="-1939085232"/>
        <c:axId val="0"/>
      </c:bar3DChart>
      <c:catAx>
        <c:axId val="-193907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39085232"/>
        <c:crosses val="autoZero"/>
        <c:auto val="1"/>
        <c:lblAlgn val="ctr"/>
        <c:lblOffset val="100"/>
        <c:noMultiLvlLbl val="0"/>
      </c:catAx>
      <c:valAx>
        <c:axId val="-19390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3907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82747"/>
            <a:ext cx="7512001" cy="702349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54047" cy="396267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75522" y="-305416"/>
            <a:ext cx="540000" cy="505579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54688" y="2818352"/>
            <a:ext cx="569591" cy="4362275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15000" y="1505186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876310" y="198595"/>
            <a:ext cx="5012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 УЧЕБНОГО ЗАВЕДЕНИЯ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215000" y="4508494"/>
            <a:ext cx="54857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:_________________________________________________________________________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:_________________________________________________________________________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4205494" y="6488668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-105423" y="1579919"/>
            <a:ext cx="64308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 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методик разработки и составления социальных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программ»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материалах ОО «Ашхабадский клуб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0" y="0"/>
            <a:ext cx="6675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46C55AF7-4EE2-40E0-9A11-AAFC42BFA583}"/>
              </a:ext>
            </a:extLst>
          </p:cNvPr>
          <p:cNvCxnSpPr>
            <a:cxnSpLocks/>
          </p:cNvCxnSpPr>
          <p:nvPr/>
        </p:nvCxnSpPr>
        <p:spPr>
          <a:xfrm>
            <a:off x="741000" y="0"/>
            <a:ext cx="39688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443188" y="1581306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465445" y="3138857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403257" y="4824431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487702" y="315319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465445" y="1595640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425514" y="48531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1296785" y="1443433"/>
            <a:ext cx="52440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получении дополнительного обучения компьютерной грамотности и наиболее востребованным вакансиям в сети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1193502" y="3003101"/>
            <a:ext cx="53382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интеллекта (робота-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промоутора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целью информирования населения о развитии и опасности миграционного рабства в различных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1018172" y="4957622"/>
            <a:ext cx="54643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совместного проекта «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(перевод-мы), направленного на поиск потенциальных работников и работодателей, с целью дополнительного обучения и создания рабочих мест в реальном секторе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27" y="0"/>
            <a:ext cx="5530874" cy="6857999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921000" y="-11305"/>
            <a:ext cx="11385000" cy="119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социальной прогр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аммы ОО «Ашхабадского клуба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направленные на со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вершенствование системы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  миг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рационного рабства 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50" y="161094"/>
            <a:ext cx="11473450" cy="162471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социальная эффективность социальной программы ОО «Ашхабадский клуб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направленная на совершенствование системы предотвращения миграционного рабства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569830" y="2235571"/>
            <a:ext cx="5625000" cy="11377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559749" y="3379074"/>
            <a:ext cx="5613661" cy="1222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660412" y="6432333"/>
            <a:ext cx="5597663" cy="17382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6260204" y="6442356"/>
            <a:ext cx="5285134" cy="215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9" y="2451302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28700" y="3673594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749CFAA-B388-4CB3-BC51-1F2B35E862E1}"/>
              </a:ext>
            </a:extLst>
          </p:cNvPr>
          <p:cNvSpPr txBox="1"/>
          <p:nvPr/>
        </p:nvSpPr>
        <p:spPr>
          <a:xfrm>
            <a:off x="712705" y="2250112"/>
            <a:ext cx="5339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населения, получивших востребованные интернет-вакансии, произойдет рост занятости населения в среде онлайн, повысятся показатели доходности населения, снизится миграционный отток.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9E907B-B846-4614-813A-FCA231AA11B1}"/>
              </a:ext>
            </a:extLst>
          </p:cNvPr>
          <p:cNvSpPr txBox="1"/>
          <p:nvPr/>
        </p:nvSpPr>
        <p:spPr>
          <a:xfrm>
            <a:off x="815419" y="3528096"/>
            <a:ext cx="501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Улучшится система информирования о миграционном рабстве, это снизит риски возникновения миграционной преступности.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03029"/>
              </p:ext>
            </p:extLst>
          </p:nvPr>
        </p:nvGraphicFramePr>
        <p:xfrm>
          <a:off x="6546000" y="2668629"/>
          <a:ext cx="5518700" cy="338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00"/>
                <a:gridCol w="3060000"/>
                <a:gridCol w="1693700"/>
              </a:tblGrid>
              <a:tr h="897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 долл. США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98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в получении дополнительного обучения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3034142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98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искусственного интеллекта (робота-промоутора) 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93333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97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совместного проекта «Biz» 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57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3147595,00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529668" y="4601685"/>
            <a:ext cx="5625000" cy="183064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количество населения, получивших востребованные вакансии в реальном секторе экономики Таджикистана,  произойдет рост занятости населения в необходимых вакансиях, повысятся показатели доходности населения, снизится уровень безработицы, работодатели обеспечат пополняемость рабочих мест, снизится миграционный отток.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364" y="4977008"/>
            <a:ext cx="540000" cy="5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00" y="1854768"/>
            <a:ext cx="1620000" cy="7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5">
            <a:extLst>
              <a:ext uri="{FF2B5EF4-FFF2-40B4-BE49-F238E27FC236}">
                <a16:creationId xmlns:a16="http://schemas.microsoft.com/office/drawing/2014/main" xmlns="" id="{AEC55727-BA37-4438-8ACD-551E0CC2D3B6}"/>
              </a:ext>
            </a:extLst>
          </p:cNvPr>
          <p:cNvSpPr txBox="1">
            <a:spLocks/>
          </p:cNvSpPr>
          <p:nvPr/>
        </p:nvSpPr>
        <p:spPr>
          <a:xfrm>
            <a:off x="201000" y="1269000"/>
            <a:ext cx="3960000" cy="32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0"/>
            <a:ext cx="753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15000" y="1505186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-44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25082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0"/>
            <a:ext cx="4475998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0"/>
            <a:ext cx="7716000" cy="6857998"/>
          </a:xfrm>
          <a:prstGeom prst="rect">
            <a:avLst/>
          </a:prstGeom>
        </p:spPr>
      </p:pic>
      <p:sp>
        <p:nvSpPr>
          <p:cNvPr id="15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4436001" y="0"/>
            <a:ext cx="7756000" cy="6865882"/>
          </a:xfrm>
          <a:prstGeom prst="rect">
            <a:avLst/>
          </a:prstGeom>
          <a:solidFill>
            <a:schemeClr val="bg2">
              <a:lumMod val="9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9997" y="332693"/>
            <a:ext cx="4396000" cy="9214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093838" y="22472"/>
            <a:ext cx="6660000" cy="92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87999" y="3996639"/>
            <a:ext cx="3496000" cy="90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9998" y="2164057"/>
            <a:ext cx="3496000" cy="90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4851424" y="1284406"/>
            <a:ext cx="675432" cy="660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4834104" y="2600911"/>
            <a:ext cx="675432" cy="660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4825077" y="3943281"/>
            <a:ext cx="675432" cy="660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4952194" y="137969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4949601" y="2739055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4914819" y="404598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4825077" y="5230062"/>
            <a:ext cx="675432" cy="660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4941451" y="5357181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79997" y="4088120"/>
            <a:ext cx="4356003" cy="904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программы, направленной на совершенствование системы противодействия миграционного рабства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200019" y="1013487"/>
            <a:ext cx="6938279" cy="133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аспекты разработки методик социальных программ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437248" y="2508201"/>
            <a:ext cx="6660000" cy="92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организации, направленной на борьбу с торговлей людьми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437248" y="4038912"/>
            <a:ext cx="6660000" cy="92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внедрение методик разработки и составления социальных программ в организации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502002" y="5428061"/>
            <a:ext cx="6660000" cy="92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экономическую эффективность предложенных мероприятий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19066" y="-7267"/>
            <a:ext cx="6686251" cy="6858000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39859" y="90543"/>
            <a:ext cx="6551142" cy="6662379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 r="21453"/>
          <a:stretch/>
        </p:blipFill>
        <p:spPr>
          <a:xfrm>
            <a:off x="39858" y="164343"/>
            <a:ext cx="6416142" cy="6543675"/>
          </a:xfrm>
          <a:prstGeom prst="flowChartDelay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856" y="205413"/>
            <a:ext cx="4301143" cy="1260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6428874" y="827626"/>
            <a:ext cx="5745126" cy="327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«Ашхабадский клуб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основным видом деятельности которого является предоставление бесплатных консультаций по телефону и при личном собеседовании населению по вопросам въезда и выезда, с целью противодействия торговлей людьми, а также предоставлением бесплатных консультаций психологической и юридической помощи.  </a:t>
            </a:r>
          </a:p>
          <a:p>
            <a:endParaRPr lang="ru-RU" sz="2400" dirty="0"/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6276000" y="4687278"/>
            <a:ext cx="5771069" cy="211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ОО «Ашхабадский клуб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направленная на предотвращение преступлений в миграционном рабстве.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27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2719"/>
            <a:ext cx="8227757" cy="6688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381000" y="858006"/>
            <a:ext cx="7695000" cy="585599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настоящий момент деятельность неправительственных организаций представляют особую важность во всех аспектах жизни современных людей. Ежедневно человечество противостоит преступлениям, оказывающим деструктивное влияние как на отдельного человека, так и на общество в целом. В соответствии с Конституцией Туркменистана каждому человеку гарантирована защита прав и свобод, а также соблюдения гражданского и социального права. Права и свободы человека неприкосновенны и неотчуждаемы – Конституция Туркменистана (статьи 26, 27, 31).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 – это преступление против человека, последствия которых затрагивают непосредственно каждую сферу деятельности и социум. Методы борьбы с подобным видом преступления развиваются, вовлекая в работу не только государства и международные сообщества, а также неправительственные организации, объединяя общие усилия с целью предотвратить данный вид преступления. По данным международных организаций торговля людьми является третьей в мире по масштабам видом преступной деятельностью после незаконного оборота наркотиков и оружия.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 обусловлена тем, что в основе деятельности неправительственных организаций лежит эффективная работа социальных программ. Накопление опыта и разработка новых методик, и их последующая реализация играет решающую роль в успехе в организации, которая работает в сфере, где требуется стратегия, работающая на межгосударственном уровне.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8" r="34858"/>
          <a:stretch>
            <a:fillRect/>
          </a:stretch>
        </p:blipFill>
        <p:spPr>
          <a:xfrm>
            <a:off x="8231188" y="323850"/>
            <a:ext cx="3960812" cy="6127750"/>
          </a:xfrm>
        </p:spPr>
      </p:pic>
    </p:spTree>
    <p:extLst>
      <p:ext uri="{BB962C8B-B14F-4D97-AF65-F5344CB8AC3E}">
        <p14:creationId xmlns:p14="http://schemas.microsoft.com/office/powerpoint/2010/main" val="11861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1238"/>
            <a:ext cx="7874718" cy="9388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 объекта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исследования-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«Ашхабадский клуб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9884048" y="2178657"/>
            <a:ext cx="2289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9596012" y="3270732"/>
            <a:ext cx="271055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торговле людьми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9719451" y="4504937"/>
            <a:ext cx="243839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 в личной и общественной жизни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10680796" y="2827422"/>
            <a:ext cx="482646" cy="44871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88400" y="5339301"/>
            <a:ext cx="448553" cy="43729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10704238" y="4084606"/>
            <a:ext cx="446392" cy="4529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26038" y="6091085"/>
            <a:ext cx="484973" cy="47117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10705065" y="282464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10678832" y="4061015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260644" y="5317539"/>
            <a:ext cx="4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2131F0AD-44EA-4018-B2C2-815E35B599CF}"/>
              </a:ext>
            </a:extLst>
          </p:cNvPr>
          <p:cNvSpPr/>
          <p:nvPr/>
        </p:nvSpPr>
        <p:spPr>
          <a:xfrm>
            <a:off x="248999" y="1238840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131F0AD-44EA-4018-B2C2-815E35B599CF}"/>
              </a:ext>
            </a:extLst>
          </p:cNvPr>
          <p:cNvSpPr/>
          <p:nvPr/>
        </p:nvSpPr>
        <p:spPr>
          <a:xfrm>
            <a:off x="1939499" y="1238840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131F0AD-44EA-4018-B2C2-815E35B599CF}"/>
              </a:ext>
            </a:extLst>
          </p:cNvPr>
          <p:cNvSpPr/>
          <p:nvPr/>
        </p:nvSpPr>
        <p:spPr>
          <a:xfrm>
            <a:off x="3629999" y="1241509"/>
            <a:ext cx="1690500" cy="7404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8026746" y="864000"/>
            <a:ext cx="1913201" cy="149932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512677" y="127336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2165705" y="127336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3885705" y="129592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8226269" y="127215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407997" y="2201922"/>
            <a:ext cx="1292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основания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3487415" y="1968948"/>
            <a:ext cx="2015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Посольством Великобритании был подарен офис, мебель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1865378" y="2101713"/>
            <a:ext cx="1723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регистрация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 descr="http://ynam.info/old/images/Logo_g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70" y="178930"/>
            <a:ext cx="17430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 descr="http://ynam.info/old/image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98" y="298787"/>
            <a:ext cx="1264955" cy="77112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260644" y="3748620"/>
            <a:ext cx="9363165" cy="938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«Ашхабадский клуб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находится в городе Ашхабад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Туркменистана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осуществляет деятельность согласно закону Туркменистана «Об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объединениях»  и иных действующих нормативно-правовых актов страны.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объединение «Ашхабадский Клуб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это неправительственная общественная организация, которая работает по принципу некоммерческой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сформированной по инициативе граждан, объединенных на добровольной основе для оказания безвозмездной консультативной помощи гражданам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Туркменистана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вопросам.</a:t>
            </a:r>
            <a:r>
              <a:rPr lang="ru-RU" sz="1800" dirty="0"/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и цель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Уставу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социальной защищенности и гражданских прав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  <a:p>
            <a:pPr>
              <a:lnSpc>
                <a:spcPct val="10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2131F0AD-44EA-4018-B2C2-815E35B599CF}"/>
              </a:ext>
            </a:extLst>
          </p:cNvPr>
          <p:cNvSpPr/>
          <p:nvPr/>
        </p:nvSpPr>
        <p:spPr>
          <a:xfrm>
            <a:off x="5320498" y="1238840"/>
            <a:ext cx="2704325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6017420" y="129592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5404398" y="1980803"/>
            <a:ext cx="3932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членом рабочей группы по разработке и выполнению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действий Туркменистана по противодействию торговле людьми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4722322" y="5339301"/>
            <a:ext cx="448553" cy="43729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4735185" y="6122250"/>
            <a:ext cx="448553" cy="43729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5054905" y="5169656"/>
            <a:ext cx="455189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знания физическим лицам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674661" y="5132463"/>
            <a:ext cx="41035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подготовке и осуществлении национальных м международных концепций, направленных на повышение уровня социальной защищенности и гражданских прав граждан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5234062" y="5765845"/>
            <a:ext cx="42729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бесплатных консультаций для разрешения частных и общественных проблем, через телефон доверия, а также методом проведения личных собеседований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579764" y="6086118"/>
            <a:ext cx="42472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уязвимые стороны общества и повышать уровень осведомленности по вопросам прав граждан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4670322" y="5317539"/>
            <a:ext cx="4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4711118" y="6102767"/>
            <a:ext cx="4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214554" y="6117122"/>
            <a:ext cx="4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00" y="189000"/>
            <a:ext cx="9315000" cy="66888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показатели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«Ашхабадский клуб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 2017-2021гг.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4" r="36494"/>
          <a:stretch>
            <a:fillRect/>
          </a:stretch>
        </p:blipFill>
        <p:spPr>
          <a:xfrm>
            <a:off x="9696450" y="365125"/>
            <a:ext cx="2482850" cy="6127750"/>
          </a:xfr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409351"/>
              </p:ext>
            </p:extLst>
          </p:nvPr>
        </p:nvGraphicFramePr>
        <p:xfrm>
          <a:off x="3441000" y="3788586"/>
          <a:ext cx="6543675" cy="304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339133"/>
              </p:ext>
            </p:extLst>
          </p:nvPr>
        </p:nvGraphicFramePr>
        <p:xfrm>
          <a:off x="0" y="8847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158933"/>
              </p:ext>
            </p:extLst>
          </p:nvPr>
        </p:nvGraphicFramePr>
        <p:xfrm>
          <a:off x="4386000" y="1066986"/>
          <a:ext cx="5034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121293"/>
              </p:ext>
            </p:extLst>
          </p:nvPr>
        </p:nvGraphicFramePr>
        <p:xfrm>
          <a:off x="111000" y="3627943"/>
          <a:ext cx="4572000" cy="305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900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15000" y="1505186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-44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25082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25298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33100" y="36497"/>
            <a:ext cx="8470500" cy="6387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Ашхабадский Клуб «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0605"/>
              </p:ext>
            </p:extLst>
          </p:nvPr>
        </p:nvGraphicFramePr>
        <p:xfrm>
          <a:off x="215000" y="576797"/>
          <a:ext cx="11776000" cy="618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000"/>
                <a:gridCol w="5888000"/>
              </a:tblGrid>
              <a:tr h="341267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СИЛЬНЫЕ СТОРОНЫ+ВОЗМОЖНОСТИ (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СиВ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)-Стратегия прорыва</a:t>
                      </a:r>
                    </a:p>
                    <a:p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связи с ростом интереса потребителей к получению услуг в сети Интернет, а также развития электронной коммерции, необходимо усиление услуг организации в онлайн среде.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Постоянное спонсорское финансирование способствует развитию организации по оказанию социальных услуг.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финансирования в 2022 году рекламы на видеомониторах (в аэропортах) позволит больше проинформировать и привлечь внимание потенциальных потребителей социальных услуг.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СИЛЬНЫЕ СТОРОНЫ+ УГРОЗЫ(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СиУ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)-Стратегия переходного периода № 1</a:t>
                      </a:r>
                    </a:p>
                    <a:p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собственного Интернет сайта, активное продвижение в СМИ, в аэропортах на видеомониторах, распространение раздаточного материала в виде буклетов, 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календариков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флаеров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среди населения, позволят повышать информированность населения в части миграционного рабства и преступности.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финансовых ресурсов( спонсорство) позволяет организации развиваться и оказывать социальные услуги.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телефона «Доверия», «горячей лини» по вопросам миграции, которая работает круглосуточно, позволяют сдерживать миграционную преступность и повышать информированность населения, которые желают уехать на заработки в другие страны.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7953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СЛАБЫЕ СТОРОНЫ+ ВОЗМОЖНОСТИ(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СлВ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 Стратегия переходного периода № 2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Привлечение дополнительных необходимых специалистов в организацию, в том числе и маркетолога, позволит наиболее полно заниматься продвижением услуг организации в сети Интернет и не только.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Фактические расходы могут превышать запланированный бюджет, необходимо наиболее эффективное распределение финансовых ресурсов. Продвижение услуг организации в онлайн среде позволит сократить расходы на бумагу и канцелярию, а также может существенно увеличить географических охват потребителей.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СЛАБЫЕ СТОРОНЫ+УГРОЗЫ(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)-Стратегия выживания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Если организация не будет развиваться в сети Интернет и увеличивать информатизацию общества,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пандемийный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кризис будет только способствовать развитию миграционной преступности в онлайн среде.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маркетолога, не  своевременная разработка и совершенствование маркетинговых стратегий по продвижению социальных услуг, вызовут снижение информатизации общества по части миграционной преступности и рабства.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00" y="144001"/>
            <a:ext cx="9720000" cy="855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управления социальной деятельностью в организации ОО «Ашхабадский Клуб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67232"/>
              </p:ext>
            </p:extLst>
          </p:nvPr>
        </p:nvGraphicFramePr>
        <p:xfrm>
          <a:off x="223500" y="1449000"/>
          <a:ext cx="11767499" cy="5104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22"/>
                <a:gridCol w="3245808"/>
                <a:gridCol w="4017870"/>
                <a:gridCol w="4049999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мероприятий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Краткое описание мероприятий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44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проекта: «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 human trafficking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по проведению информационной кампании среди населения по вопросам миграции, торговлей людьми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Производить и обеспечивать регулярное, ежедневное размещение и аренду социальной рекламы в виде краткосрочных видеоклипов работы круглосуточной справочно-информационной службы горячей линии по вопросам миграции на широкоэкранные интерактивные видеомониторы, расположенные во всех аэропортах и кассы агентства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Туркменховаеллары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во всех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велаятах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страны;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заключение соглашения с рекламодателями; подготовка и размещение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Заключение Соглашения с рекламодателями;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Заключение Контрактов с рекламодателями на размещение социальной рекламы работы Горячей Линии.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Подготовлены видеоролики и объявления с социальной рекламой Горячей Линии.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проекта: «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 human trafficking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по повышению уровня информированности выезжающих за границу людей за счет работы службы горячей линии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круглосуточной Информационно-Справочной Службы телефон «Горячая Линия» по вопросам миграции; регистрация звонков;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статистика и анализ статистических данных; подготовка и предоставление отчётности и др.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Работают 2 оператора Горячей Линии; операторы Горячей Линии регистрируют звонки; производится подсчёт звонков и анализ их в зависимости от количества, качества, вопросов, гендерной, этнической принадлежности прочих показателей; бухгалтер и руководитель проекта подготавливают финансовый, описательный отчёты, другую необходимую отчётную документацию по выполнению проектной работы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проекта: «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 human trafficking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по проведению первичной идентификации жертв торговли людьми при необходимости, их перенаправление в соответствующие государственные органы.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Выявление потенциальных и реальных жертв торговли людьми.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Контактируем с соответствующими государственными органами и общественными организациями для оказания жертвам всех видов помощи.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http://ynam.info/old/images/Logo_g_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00" y="144001"/>
            <a:ext cx="1329130" cy="113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ynam.info/old/image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00" y="2844000"/>
            <a:ext cx="1264955" cy="77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18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7154" y="518602"/>
            <a:ext cx="10911949" cy="103887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 и этапы разработки усовершенствованной социальной программы ОО «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Ашхабадского клуба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Ынам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726000" y="1674000"/>
            <a:ext cx="5336501" cy="4814887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уязвимые места, которые способствуют оттоку населения из Туркменистана в другие страны с целью поиска работы, тем самым подвергая себя опасности попасть в неблагоприятную ситуацию;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предпочтительные направления решения проблемы и разработать проект мероприятий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финансирования и эффективности социальной программы.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04652" y="1857889"/>
            <a:ext cx="5489575" cy="1302037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противодействия торговли людьми.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6182800" y="2461664"/>
            <a:ext cx="488814" cy="465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6227536" y="4384901"/>
            <a:ext cx="488814" cy="465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6182801" y="5618286"/>
            <a:ext cx="488814" cy="465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6179382" y="244736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6224118" y="438664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6179382" y="562002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9" descr="https://rbot100.ru/wp-content/uploads/2016/05/time-d-0-e15060658228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265" y="2788319"/>
            <a:ext cx="959675" cy="149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16103"/>
              </p:ext>
            </p:extLst>
          </p:nvPr>
        </p:nvGraphicFramePr>
        <p:xfrm>
          <a:off x="252939" y="2725442"/>
          <a:ext cx="5675500" cy="400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156"/>
                <a:gridCol w="378634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этапа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этапа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Проблемно-концептуальный этап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программа направлена на снижение нежелательной миграции населения в другие страны, с целью предотвращения попадания в рабство. Проведение экспертного анализа заключается в оценке ситуации на рынке труда в Туркменистане, а  также социально-экономического уровня развития в стране.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планирования и прогнозирования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реализации  социальной программы на данном этапе включает в себя следующие разделы: мероприятия, сроки мероприятий, ответственные исполнители.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критерий и эффективности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данном этапе  определяется объем финансирования, ожидаемые результаты социальной программы.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8" name="Рисунок 17" descr="http://ynam.info/old/images/Logo_g_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" y="797008"/>
            <a:ext cx="1059130" cy="87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6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1386</Words>
  <Application>Microsoft Office PowerPoint</Application>
  <PresentationFormat>Широкоэкранный</PresentationFormat>
  <Paragraphs>151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 и задачи исследования </vt:lpstr>
      <vt:lpstr>Презентация PowerPoint</vt:lpstr>
      <vt:lpstr>Актуальность темы исследования </vt:lpstr>
      <vt:lpstr>Характеристика  объекта исследования-ОО «Ашхабадский клуб Ынам»</vt:lpstr>
      <vt:lpstr>Экономические показатели ОО «Ашхабадский клуб Ынам» с 2017-2021гг.</vt:lpstr>
      <vt:lpstr>SWOT-анализ ОО Ашхабадский Клуб «Ынам»</vt:lpstr>
      <vt:lpstr>Оценка управления социальной деятельностью в организации ОО «Ашхабадский Клуб «Ынам» </vt:lpstr>
      <vt:lpstr>Цель, задачи и этапы разработки усовершенствованной социальной программы ОО «Ашхабадского клуба Ынам»  </vt:lpstr>
      <vt:lpstr>Презентация PowerPoint</vt:lpstr>
      <vt:lpstr>Экономическая и социальная эффективность социальной программы ОО «Ашхабадский клуб Ынам», направленная на совершенствование системы предотвращения миграционного рабства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126</cp:revision>
  <dcterms:created xsi:type="dcterms:W3CDTF">2020-11-01T12:52:57Z</dcterms:created>
  <dcterms:modified xsi:type="dcterms:W3CDTF">2022-05-29T06:11:44Z</dcterms:modified>
</cp:coreProperties>
</file>