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73" r:id="rId4"/>
    <p:sldId id="259" r:id="rId5"/>
    <p:sldId id="258" r:id="rId6"/>
    <p:sldId id="276" r:id="rId7"/>
    <p:sldId id="282" r:id="rId8"/>
    <p:sldId id="268" r:id="rId9"/>
    <p:sldId id="275" r:id="rId10"/>
    <p:sldId id="281" r:id="rId11"/>
    <p:sldId id="280" r:id="rId12"/>
    <p:sldId id="262" r:id="rId13"/>
    <p:sldId id="263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6" d="100"/>
          <a:sy n="76" d="100"/>
        </p:scale>
        <p:origin x="576" y="108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Лист3!$G$430</c:f>
              <c:strCache>
                <c:ptCount val="1"/>
                <c:pt idx="0">
                  <c:v>Оборот электронной коммерции,трлн.руб.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Лист3!$H$429:$N$429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Лист3!$H$430:$N$430</c:f>
              <c:numCache>
                <c:formatCode>General</c:formatCode>
                <c:ptCount val="7"/>
                <c:pt idx="0">
                  <c:v>1.3</c:v>
                </c:pt>
                <c:pt idx="1">
                  <c:v>1.7</c:v>
                </c:pt>
                <c:pt idx="2">
                  <c:v>2.5</c:v>
                </c:pt>
                <c:pt idx="3">
                  <c:v>3.3</c:v>
                </c:pt>
                <c:pt idx="4">
                  <c:v>4.4000000000000004</c:v>
                </c:pt>
                <c:pt idx="5">
                  <c:v>5.7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521494144"/>
        <c:axId val="-521501760"/>
        <c:axId val="0"/>
      </c:bar3DChart>
      <c:catAx>
        <c:axId val="-5214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21501760"/>
        <c:crosses val="autoZero"/>
        <c:auto val="1"/>
        <c:lblAlgn val="ctr"/>
        <c:lblOffset val="100"/>
        <c:noMultiLvlLbl val="0"/>
      </c:catAx>
      <c:valAx>
        <c:axId val="-52150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214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Лист3!$L$1150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Лист3!$K$1151:$K$1152</c:f>
              <c:strCache>
                <c:ptCount val="2"/>
                <c:pt idx="0">
                  <c:v>Валовая прибыль, тыс. руб.</c:v>
                </c:pt>
                <c:pt idx="1">
                  <c:v>Прибыль продаж, тыс. руб.</c:v>
                </c:pt>
              </c:strCache>
            </c:strRef>
          </c:cat>
          <c:val>
            <c:numRef>
              <c:f>Лист3!$L$1151:$L$1152</c:f>
              <c:numCache>
                <c:formatCode>General</c:formatCode>
                <c:ptCount val="2"/>
                <c:pt idx="0">
                  <c:v>123738365</c:v>
                </c:pt>
                <c:pt idx="1">
                  <c:v>31974430</c:v>
                </c:pt>
              </c:numCache>
            </c:numRef>
          </c:val>
        </c:ser>
        <c:ser>
          <c:idx val="1"/>
          <c:order val="1"/>
          <c:tx>
            <c:strRef>
              <c:f>Лист3!$M$1150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Лист3!$K$1151:$K$1152</c:f>
              <c:strCache>
                <c:ptCount val="2"/>
                <c:pt idx="0">
                  <c:v>Валовая прибыль, тыс. руб.</c:v>
                </c:pt>
                <c:pt idx="1">
                  <c:v>Прибыль продаж, тыс. руб.</c:v>
                </c:pt>
              </c:strCache>
            </c:strRef>
          </c:cat>
          <c:val>
            <c:numRef>
              <c:f>Лист3!$M$1151:$M$1152</c:f>
              <c:numCache>
                <c:formatCode>General</c:formatCode>
                <c:ptCount val="2"/>
                <c:pt idx="0">
                  <c:v>136089151</c:v>
                </c:pt>
                <c:pt idx="1">
                  <c:v>39325216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494479248"/>
        <c:axId val="-494479792"/>
        <c:axId val="0"/>
      </c:bar3DChart>
      <c:catAx>
        <c:axId val="-49447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94479792"/>
        <c:crosses val="autoZero"/>
        <c:auto val="1"/>
        <c:lblAlgn val="ctr"/>
        <c:lblOffset val="100"/>
        <c:noMultiLvlLbl val="0"/>
      </c:catAx>
      <c:valAx>
        <c:axId val="-49447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4944792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Лист3!$K$1171</c:f>
              <c:strCache>
                <c:ptCount val="1"/>
                <c:pt idx="0">
                  <c:v>Рентабельность продаж, %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Лист3!$L$1170:$M$1170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Лист3!$L$1171:$M$1171</c:f>
              <c:numCache>
                <c:formatCode>General</c:formatCode>
                <c:ptCount val="2"/>
                <c:pt idx="0">
                  <c:v>14.2</c:v>
                </c:pt>
                <c:pt idx="1">
                  <c:v>15.89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494478160"/>
        <c:axId val="-377801056"/>
        <c:axId val="0"/>
      </c:bar3DChart>
      <c:catAx>
        <c:axId val="-49447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377801056"/>
        <c:crosses val="autoZero"/>
        <c:auto val="1"/>
        <c:lblAlgn val="ctr"/>
        <c:lblOffset val="100"/>
        <c:noMultiLvlLbl val="0"/>
      </c:catAx>
      <c:valAx>
        <c:axId val="-37780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4944781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Лист3!$E$415</c:f>
              <c:strCache>
                <c:ptCount val="1"/>
                <c:pt idx="0">
                  <c:v>Объем возвратов на рынке электронной коммерции, млрд. долл. США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Лист3!$F$414:$O$414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Лист3!$F$415:$O$415</c:f>
              <c:numCache>
                <c:formatCode>General</c:formatCode>
                <c:ptCount val="10"/>
                <c:pt idx="0">
                  <c:v>80</c:v>
                </c:pt>
                <c:pt idx="1">
                  <c:v>88</c:v>
                </c:pt>
                <c:pt idx="2">
                  <c:v>104</c:v>
                </c:pt>
                <c:pt idx="3">
                  <c:v>121</c:v>
                </c:pt>
                <c:pt idx="4">
                  <c:v>143</c:v>
                </c:pt>
                <c:pt idx="5">
                  <c:v>171</c:v>
                </c:pt>
                <c:pt idx="6">
                  <c:v>205</c:v>
                </c:pt>
                <c:pt idx="7">
                  <c:v>242</c:v>
                </c:pt>
                <c:pt idx="8">
                  <c:v>290</c:v>
                </c:pt>
                <c:pt idx="9">
                  <c:v>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21493600"/>
        <c:axId val="-521496864"/>
        <c:axId val="0"/>
      </c:bar3DChart>
      <c:catAx>
        <c:axId val="-52149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21496864"/>
        <c:crosses val="autoZero"/>
        <c:auto val="1"/>
        <c:lblAlgn val="ctr"/>
        <c:lblOffset val="100"/>
        <c:noMultiLvlLbl val="0"/>
      </c:catAx>
      <c:valAx>
        <c:axId val="-5214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21493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Лист3!$E$367</c:f>
              <c:strCache>
                <c:ptCount val="1"/>
                <c:pt idx="0">
                  <c:v>Оборот розничной электронной торговли, млн. долл. США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Лист3!$F$366:$O$366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Лист3!$F$367:$O$367</c:f>
              <c:numCache>
                <c:formatCode>General</c:formatCode>
                <c:ptCount val="10"/>
                <c:pt idx="0">
                  <c:v>1336</c:v>
                </c:pt>
                <c:pt idx="1">
                  <c:v>1548</c:v>
                </c:pt>
                <c:pt idx="2">
                  <c:v>1845</c:v>
                </c:pt>
                <c:pt idx="3">
                  <c:v>2382</c:v>
                </c:pt>
                <c:pt idx="4">
                  <c:v>2982</c:v>
                </c:pt>
                <c:pt idx="5">
                  <c:v>3535</c:v>
                </c:pt>
                <c:pt idx="6">
                  <c:v>4206</c:v>
                </c:pt>
                <c:pt idx="7">
                  <c:v>4927</c:v>
                </c:pt>
                <c:pt idx="8">
                  <c:v>5695</c:v>
                </c:pt>
                <c:pt idx="9">
                  <c:v>6542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21498496"/>
        <c:axId val="-521505024"/>
        <c:axId val="0"/>
      </c:bar3DChart>
      <c:catAx>
        <c:axId val="-5214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21505024"/>
        <c:crosses val="autoZero"/>
        <c:auto val="1"/>
        <c:lblAlgn val="ctr"/>
        <c:lblOffset val="100"/>
        <c:noMultiLvlLbl val="0"/>
      </c:catAx>
      <c:valAx>
        <c:axId val="-52150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21498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Лист3!$E$393</c:f>
              <c:strCache>
                <c:ptCount val="1"/>
                <c:pt idx="0">
                  <c:v>Оборот розничной электронной торговли, млн. долл. США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Лист3!$F$392:$N$392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Лист3!$F$393:$N$393</c:f>
              <c:numCache>
                <c:formatCode>General</c:formatCode>
                <c:ptCount val="9"/>
                <c:pt idx="0">
                  <c:v>1911.2</c:v>
                </c:pt>
                <c:pt idx="1">
                  <c:v>2285.3000000000002</c:v>
                </c:pt>
                <c:pt idx="2">
                  <c:v>2710.2</c:v>
                </c:pt>
                <c:pt idx="3">
                  <c:v>3167</c:v>
                </c:pt>
                <c:pt idx="4">
                  <c:v>3932.4</c:v>
                </c:pt>
                <c:pt idx="5">
                  <c:v>4629.1000000000004</c:v>
                </c:pt>
                <c:pt idx="6">
                  <c:v>5360.3</c:v>
                </c:pt>
                <c:pt idx="7">
                  <c:v>6065.9</c:v>
                </c:pt>
                <c:pt idx="8">
                  <c:v>6820.7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21493056"/>
        <c:axId val="-521504480"/>
        <c:axId val="0"/>
      </c:bar3DChart>
      <c:catAx>
        <c:axId val="-52149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21504480"/>
        <c:crosses val="autoZero"/>
        <c:auto val="1"/>
        <c:lblAlgn val="ctr"/>
        <c:lblOffset val="100"/>
        <c:noMultiLvlLbl val="0"/>
      </c:catAx>
      <c:valAx>
        <c:axId val="-52150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521493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Лист3!$G$1030</c:f>
              <c:strCache>
                <c:ptCount val="1"/>
                <c:pt idx="0">
                  <c:v>Выручка,тыс.руб.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numRef>
              <c:f>Лист3!$H$1029:$L$1029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Лист3!$H$1030:$L$1030</c:f>
              <c:numCache>
                <c:formatCode>General</c:formatCode>
                <c:ptCount val="5"/>
                <c:pt idx="0">
                  <c:v>2715673</c:v>
                </c:pt>
                <c:pt idx="1">
                  <c:v>6953899</c:v>
                </c:pt>
                <c:pt idx="2">
                  <c:v>116946049</c:v>
                </c:pt>
                <c:pt idx="3">
                  <c:v>169773813</c:v>
                </c:pt>
                <c:pt idx="4">
                  <c:v>224940746</c:v>
                </c:pt>
              </c:numCache>
            </c:numRef>
          </c:val>
        </c:ser>
        <c:ser>
          <c:idx val="1"/>
          <c:order val="1"/>
          <c:tx>
            <c:strRef>
              <c:f>Лист3!$G$1031</c:f>
              <c:strCache>
                <c:ptCount val="1"/>
                <c:pt idx="0">
                  <c:v>Себестоимость,тыс.руб.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numRef>
              <c:f>Лист3!$H$1029:$L$1029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Лист3!$H$1031:$L$1031</c:f>
              <c:numCache>
                <c:formatCode>General</c:formatCode>
                <c:ptCount val="5"/>
                <c:pt idx="0">
                  <c:v>1913740</c:v>
                </c:pt>
                <c:pt idx="1">
                  <c:v>4781980</c:v>
                </c:pt>
                <c:pt idx="2">
                  <c:v>44801266</c:v>
                </c:pt>
                <c:pt idx="3">
                  <c:v>103362889</c:v>
                </c:pt>
                <c:pt idx="4">
                  <c:v>101202381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15911152"/>
        <c:axId val="-515914416"/>
        <c:axId val="0"/>
      </c:bar3DChart>
      <c:catAx>
        <c:axId val="-51591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5914416"/>
        <c:crosses val="autoZero"/>
        <c:auto val="1"/>
        <c:lblAlgn val="ctr"/>
        <c:lblOffset val="100"/>
        <c:noMultiLvlLbl val="0"/>
      </c:catAx>
      <c:valAx>
        <c:axId val="-5159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15911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Лист3!$I$1052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Лист3!$H$1053:$H$1055</c:f>
              <c:strCache>
                <c:ptCount val="3"/>
                <c:pt idx="0">
                  <c:v>рентабельность  продаж,%</c:v>
                </c:pt>
                <c:pt idx="1">
                  <c:v>рентабельность собственного капитала,%</c:v>
                </c:pt>
                <c:pt idx="2">
                  <c:v>рентабельность активов,%</c:v>
                </c:pt>
              </c:strCache>
            </c:strRef>
          </c:cat>
          <c:val>
            <c:numRef>
              <c:f>Лист3!$I$1053:$I$1055</c:f>
              <c:numCache>
                <c:formatCode>General</c:formatCode>
                <c:ptCount val="3"/>
                <c:pt idx="0">
                  <c:v>5.7</c:v>
                </c:pt>
                <c:pt idx="1">
                  <c:v>24</c:v>
                </c:pt>
                <c:pt idx="2">
                  <c:v>5.6</c:v>
                </c:pt>
              </c:numCache>
            </c:numRef>
          </c:val>
        </c:ser>
        <c:ser>
          <c:idx val="1"/>
          <c:order val="1"/>
          <c:tx>
            <c:strRef>
              <c:f>Лист3!$J$1052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Лист3!$H$1053:$H$1055</c:f>
              <c:strCache>
                <c:ptCount val="3"/>
                <c:pt idx="0">
                  <c:v>рентабельность  продаж,%</c:v>
                </c:pt>
                <c:pt idx="1">
                  <c:v>рентабельность собственного капитала,%</c:v>
                </c:pt>
                <c:pt idx="2">
                  <c:v>рентабельность активов,%</c:v>
                </c:pt>
              </c:strCache>
            </c:strRef>
          </c:cat>
          <c:val>
            <c:numRef>
              <c:f>Лист3!$J$1053:$J$1055</c:f>
              <c:numCache>
                <c:formatCode>General</c:formatCode>
                <c:ptCount val="3"/>
                <c:pt idx="0">
                  <c:v>14.2</c:v>
                </c:pt>
                <c:pt idx="1">
                  <c:v>85</c:v>
                </c:pt>
                <c:pt idx="2">
                  <c:v>14.9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515913328"/>
        <c:axId val="-515912240"/>
        <c:axId val="0"/>
      </c:bar3DChart>
      <c:catAx>
        <c:axId val="-51591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15912240"/>
        <c:crosses val="autoZero"/>
        <c:auto val="1"/>
        <c:lblAlgn val="ctr"/>
        <c:lblOffset val="100"/>
        <c:noMultiLvlLbl val="0"/>
      </c:catAx>
      <c:valAx>
        <c:axId val="-5159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1591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Лист3!$I$1076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Лист3!$H$1077:$H$1078</c:f>
              <c:strCache>
                <c:ptCount val="2"/>
                <c:pt idx="0">
                  <c:v>Чистая прибыль, тыс. руб.</c:v>
                </c:pt>
                <c:pt idx="1">
                  <c:v>Прибыль отпродаж, тыс. руб.</c:v>
                </c:pt>
              </c:strCache>
            </c:strRef>
          </c:cat>
          <c:val>
            <c:numRef>
              <c:f>Лист3!$I$1077:$I$1078</c:f>
              <c:numCache>
                <c:formatCode>General</c:formatCode>
                <c:ptCount val="2"/>
                <c:pt idx="0">
                  <c:v>4414832</c:v>
                </c:pt>
                <c:pt idx="1">
                  <c:v>9872284</c:v>
                </c:pt>
              </c:numCache>
            </c:numRef>
          </c:val>
        </c:ser>
        <c:ser>
          <c:idx val="1"/>
          <c:order val="1"/>
          <c:tx>
            <c:strRef>
              <c:f>Лист3!$J$1076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Лист3!$H$1077:$H$1078</c:f>
              <c:strCache>
                <c:ptCount val="2"/>
                <c:pt idx="0">
                  <c:v>Чистая прибыль, тыс. руб.</c:v>
                </c:pt>
                <c:pt idx="1">
                  <c:v>Прибыль отпродаж, тыс. руб.</c:v>
                </c:pt>
              </c:strCache>
            </c:strRef>
          </c:cat>
          <c:val>
            <c:numRef>
              <c:f>Лист3!$J$1077:$J$1078</c:f>
              <c:numCache>
                <c:formatCode>General</c:formatCode>
                <c:ptCount val="2"/>
                <c:pt idx="0">
                  <c:v>2113772</c:v>
                </c:pt>
                <c:pt idx="1">
                  <c:v>9695071</c:v>
                </c:pt>
              </c:numCache>
            </c:numRef>
          </c:val>
        </c:ser>
        <c:ser>
          <c:idx val="2"/>
          <c:order val="2"/>
          <c:tx>
            <c:strRef>
              <c:f>Лист3!$K$1076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Лист3!$H$1077:$H$1078</c:f>
              <c:strCache>
                <c:ptCount val="2"/>
                <c:pt idx="0">
                  <c:v>Чистая прибыль, тыс. руб.</c:v>
                </c:pt>
                <c:pt idx="1">
                  <c:v>Прибыль отпродаж, тыс. руб.</c:v>
                </c:pt>
              </c:strCache>
            </c:strRef>
          </c:cat>
          <c:val>
            <c:numRef>
              <c:f>Лист3!$K$1077:$K$1078</c:f>
              <c:numCache>
                <c:formatCode>General</c:formatCode>
                <c:ptCount val="2"/>
                <c:pt idx="0">
                  <c:v>14062117</c:v>
                </c:pt>
                <c:pt idx="1">
                  <c:v>31974430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79517792"/>
        <c:axId val="-379518880"/>
        <c:axId val="0"/>
      </c:bar3DChart>
      <c:catAx>
        <c:axId val="-3795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79518880"/>
        <c:crosses val="autoZero"/>
        <c:auto val="1"/>
        <c:lblAlgn val="ctr"/>
        <c:lblOffset val="100"/>
        <c:noMultiLvlLbl val="0"/>
      </c:catAx>
      <c:valAx>
        <c:axId val="-379518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379517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Лист3!$I$1100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rgbClr val="7030A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Лист3!$H$1101:$H$1102</c:f>
              <c:strCache>
                <c:ptCount val="2"/>
                <c:pt idx="0">
                  <c:v>Собственные средства, тыс. руб.</c:v>
                </c:pt>
                <c:pt idx="1">
                  <c:v>Заемные средства, тыс. руб.</c:v>
                </c:pt>
              </c:strCache>
            </c:strRef>
          </c:cat>
          <c:val>
            <c:numRef>
              <c:f>Лист3!$I$1101:$I$1102</c:f>
              <c:numCache>
                <c:formatCode>General</c:formatCode>
                <c:ptCount val="2"/>
                <c:pt idx="0">
                  <c:v>23413665</c:v>
                </c:pt>
                <c:pt idx="1">
                  <c:v>90003336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Лист3!$L$1131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Лист3!$K$1132:$K$1133</c:f>
              <c:strCache>
                <c:ptCount val="2"/>
                <c:pt idx="0">
                  <c:v>Выручка продаж, тыс. руб.</c:v>
                </c:pt>
                <c:pt idx="1">
                  <c:v>Себестоимость продаж, тыс. руб.</c:v>
                </c:pt>
              </c:strCache>
            </c:strRef>
          </c:cat>
          <c:val>
            <c:numRef>
              <c:f>Лист3!$L$1132:$L$1133</c:f>
              <c:numCache>
                <c:formatCode>General</c:formatCode>
                <c:ptCount val="2"/>
                <c:pt idx="0">
                  <c:v>224940746</c:v>
                </c:pt>
                <c:pt idx="1">
                  <c:v>101202381</c:v>
                </c:pt>
              </c:numCache>
            </c:numRef>
          </c:val>
        </c:ser>
        <c:ser>
          <c:idx val="1"/>
          <c:order val="1"/>
          <c:tx>
            <c:strRef>
              <c:f>Лист3!$M$1131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Лист3!$K$1132:$K$1133</c:f>
              <c:strCache>
                <c:ptCount val="2"/>
                <c:pt idx="0">
                  <c:v>Выручка продаж, тыс. руб.</c:v>
                </c:pt>
                <c:pt idx="1">
                  <c:v>Себестоимость продаж, тыс. руб.</c:v>
                </c:pt>
              </c:strCache>
            </c:strRef>
          </c:cat>
          <c:val>
            <c:numRef>
              <c:f>Лист3!$M$1132:$M$1133</c:f>
              <c:numCache>
                <c:formatCode>General</c:formatCode>
                <c:ptCount val="2"/>
                <c:pt idx="0">
                  <c:v>247434820</c:v>
                </c:pt>
                <c:pt idx="1">
                  <c:v>111345669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94477072"/>
        <c:axId val="-494476528"/>
        <c:axId val="0"/>
      </c:bar3DChart>
      <c:catAx>
        <c:axId val="-49447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94476528"/>
        <c:crosses val="autoZero"/>
        <c:auto val="1"/>
        <c:lblAlgn val="ctr"/>
        <c:lblOffset val="100"/>
        <c:noMultiLvlLbl val="0"/>
      </c:catAx>
      <c:valAx>
        <c:axId val="-49447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494477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=""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=""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=""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00" y="0"/>
            <a:ext cx="9201000" cy="6858000"/>
          </a:xfrm>
          <a:prstGeom prst="rect">
            <a:avLst/>
          </a:prstGeom>
        </p:spPr>
      </p:pic>
      <p:sp>
        <p:nvSpPr>
          <p:cNvPr id="9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-26583" y="-92026"/>
            <a:ext cx="8417581" cy="6950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-26581" y="0"/>
            <a:ext cx="301758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1733558" y="184270"/>
            <a:ext cx="469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учебного заведения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201000" y="1989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6201" y="2058099"/>
            <a:ext cx="716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ВКР: «Сравнительный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условий и стратегий развития российских и зарубежных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B2A515E-8994-46E5-928C-D269B443311E}"/>
              </a:ext>
            </a:extLst>
          </p:cNvPr>
          <p:cNvSpPr/>
          <p:nvPr/>
        </p:nvSpPr>
        <p:spPr>
          <a:xfrm>
            <a:off x="1488509" y="3744000"/>
            <a:ext cx="4384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54047" cy="3962679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B2A515E-8994-46E5-928C-D269B443311E}"/>
              </a:ext>
            </a:extLst>
          </p:cNvPr>
          <p:cNvSpPr/>
          <p:nvPr/>
        </p:nvSpPr>
        <p:spPr>
          <a:xfrm>
            <a:off x="2541001" y="6304003"/>
            <a:ext cx="175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681868F-DE4C-4D86-9554-898A22B044F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7030A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36009"/>
              </p:ext>
            </p:extLst>
          </p:nvPr>
        </p:nvGraphicFramePr>
        <p:xfrm>
          <a:off x="167699" y="864000"/>
          <a:ext cx="11856600" cy="582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301"/>
                <a:gridCol w="2565000"/>
                <a:gridCol w="2887929"/>
                <a:gridCol w="4570370"/>
              </a:tblGrid>
              <a:tr h="537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Политические факторы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поддержка в развитии цифровой экономики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Многие зарубежные компании уходят с российского рынка и отказываются сотрудничать по различным направлениям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новых географических регионов и развитие компании на территории дружественных стран.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0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Экономические факторы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Пандемия увеличила спрос на товары, реализуемые в сети Интернет. Рост рынка электронной коммерции 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Падение экономики, введение санкций со стороны стран Запада, снижение покупательской способности населения, развитие конкуренции на рынке электронной коммерции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Разрабатывать стратегию ценообразования наиболее благоприятную в условиях кризиса. Совершенствовать существующие стратегии. Усилить реализацию товаров по оптовой цене в сети Интернет, путем создания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маркетплейса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рынке В2В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Социокультурные факторы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активности потребителей на рынке электронной коммерции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миграции населения, снижение доходов населения, снижение численности населения из-за пандемии и других факторов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Развиваться на данном рынке ,  с учетом антикризисного ценообразования, увеличение географии присутствия  с дружественными странами.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0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Технологические факторы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электронной коммерции, рост спроса на покупки в сети Интернет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 электронной коммерции и маркетплейсов в России медленнее, чем в мире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Развиваться на рынке электронной коммерции с помощью собственных сайтов на рынке В2С и В2В, совершенствовать стратегии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Заголовок 4">
            <a:extLst>
              <a:ext uri="{FF2B5EF4-FFF2-40B4-BE49-F238E27FC236}">
                <a16:creationId xmlns="" xmlns:a16="http://schemas.microsoft.com/office/drawing/2014/main" id="{1C5B6D61-EF81-4F2D-B5E2-C0D72A8A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00" y="99001"/>
            <a:ext cx="11046601" cy="765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PEST-анализ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Wildberries </a:t>
            </a:r>
          </a:p>
        </p:txBody>
      </p:sp>
    </p:spTree>
    <p:extLst>
      <p:ext uri="{BB962C8B-B14F-4D97-AF65-F5344CB8AC3E}">
        <p14:creationId xmlns:p14="http://schemas.microsoft.com/office/powerpoint/2010/main" val="10085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4285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681868F-DE4C-4D86-9554-898A22B044F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7030A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64680"/>
              </p:ext>
            </p:extLst>
          </p:nvPr>
        </p:nvGraphicFramePr>
        <p:xfrm>
          <a:off x="290999" y="815326"/>
          <a:ext cx="11610000" cy="5905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333"/>
                <a:gridCol w="5521667"/>
              </a:tblGrid>
              <a:tr h="23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СТОРОНЫ+ВОЗМОЖНОСТИ (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)-Стратегия прорыва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Развиваясь на оптовых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маркетплейсах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(В2В), которые ориентированы на российского зарубежного потребителя, приведет к увеличению объемов продаж и доли компании, занимаемой на рынке.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продвижения на рынке электронной коммерции, путем улучшения собственного сайта (улучшить функции в карточках товара, добавить функции связаться с представителем компании –производителя- «Закажите обратный звонок»; добавить функцию- сообщить о снижении цены, функцию размещения 3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модели и др.), будет способствовать увеличению объемов продаж.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финансовых ресурсов позволяет компании развиваться и направлять средства необходимые мероприятия, есть также возможности развития доставки товаров с помощью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дронов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СТОРОНЫ+ УГРОЗЫ(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СиУ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)-Стратегия переходного периода №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Широкая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обслуживания, развитие в России и в мире , позволяют компании увеличивать долю на рынке, однако, в связи с тем, что  развитие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мире, происходит быстрее, чем в России, существует угроза развития конкуренции, и уход потребителей на другие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маркетплейсы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товары, большой ассортимент на любой кошелек, позволяет компании увеличивать объемы продаж, однако ухудшение международных отношений, трудности с переводом денежных средств из России в другие страны и наоборот, создают препятствия в международной торговле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2480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СТОРОНЫ+ ВОЗМОЖНОСТИ(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 Стратегия переходного периода №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некоторых функций в карточке товара, способствуют снижение конкурентоспособности, но совершенствование существующей системы карточки товара и различных функций, позволят компании укрепить свои позиции.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 работает только на рынке В2С(бизнес-потребителю), а развитие в сегмента В2В (бизнес-бизнесу), позволит занять наибольшую долю рынка.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СТОРОНЫ+УГРОЗЫ(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)-Стратегия выживания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платежеспособности населения спровоцируют снижение спроса на  рынке электронной коммерции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неудачном сценарии развития, компания может ожидать рост конкуренции на рынке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маркетплейсов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электронной коммерции.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товаров на рынках электронной коммерции, позволяют формировать убыток для продавца и приводят товар в не презентабельный вид.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</a:tbl>
          </a:graphicData>
        </a:graphic>
      </p:graphicFrame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00" y="75800"/>
            <a:ext cx="9180900" cy="594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Wildberries</a:t>
            </a:r>
          </a:p>
        </p:txBody>
      </p:sp>
    </p:spTree>
    <p:extLst>
      <p:ext uri="{BB962C8B-B14F-4D97-AF65-F5344CB8AC3E}">
        <p14:creationId xmlns:p14="http://schemas.microsoft.com/office/powerpoint/2010/main" val="13842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5E47AAB-5A8D-4FBF-B015-BC39FB1ACF12}"/>
              </a:ext>
            </a:extLst>
          </p:cNvPr>
          <p:cNvSpPr/>
          <p:nvPr/>
        </p:nvSpPr>
        <p:spPr>
          <a:xfrm>
            <a:off x="222762" y="4730699"/>
            <a:ext cx="11636074" cy="18259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Wildberries 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736000" y="1316952"/>
            <a:ext cx="6122836" cy="177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стратегии качества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интеллекта (голосового помощника, интеллектуальный анализ данных, компьютерное зрение, чат-боты),  улучшения различных функций в карточках товара(например, сообщить о снижении цены, связаться с производителем товара и др.). 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=""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5736000" y="3563303"/>
            <a:ext cx="5987837" cy="134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стратегии продвижения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беспилотной доставки товаров с помощью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20" name="Текст 9">
            <a:extLst>
              <a:ext uri="{FF2B5EF4-FFF2-40B4-BE49-F238E27FC236}">
                <a16:creationId xmlns="" xmlns:a16="http://schemas.microsoft.com/office/drawing/2014/main" id="{813CC92B-947A-4691-AFBF-D51BB3AE53CE}"/>
              </a:ext>
            </a:extLst>
          </p:cNvPr>
          <p:cNvSpPr txBox="1">
            <a:spLocks/>
          </p:cNvSpPr>
          <p:nvPr/>
        </p:nvSpPr>
        <p:spPr>
          <a:xfrm>
            <a:off x="5720500" y="4932321"/>
            <a:ext cx="5222836" cy="134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стратегии слияния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сегменте  В2В и иных аналогичных компаний.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679E59-5F16-4C8D-B6EB-0972F3E550A5}"/>
              </a:ext>
            </a:extLst>
          </p:cNvPr>
          <p:cNvSpPr txBox="1"/>
          <p:nvPr/>
        </p:nvSpPr>
        <p:spPr>
          <a:xfrm flipH="1">
            <a:off x="4794426" y="1420234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073F908-3840-41C5-8E7E-A086C11F69F5}"/>
              </a:ext>
            </a:extLst>
          </p:cNvPr>
          <p:cNvSpPr txBox="1"/>
          <p:nvPr/>
        </p:nvSpPr>
        <p:spPr>
          <a:xfrm flipH="1">
            <a:off x="4809926" y="3544284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5ABB86F-034C-44F1-83D0-242E60A39134}"/>
              </a:ext>
            </a:extLst>
          </p:cNvPr>
          <p:cNvSpPr txBox="1"/>
          <p:nvPr/>
        </p:nvSpPr>
        <p:spPr>
          <a:xfrm flipH="1">
            <a:off x="4794426" y="5023086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r="24652"/>
          <a:stretch>
            <a:fillRect/>
          </a:stretch>
        </p:blipFill>
        <p:spPr>
          <a:xfrm>
            <a:off x="612775" y="909001"/>
            <a:ext cx="4046652" cy="5373320"/>
          </a:xfrm>
        </p:spPr>
      </p:pic>
      <p:pic>
        <p:nvPicPr>
          <p:cNvPr id="28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000" y="696974"/>
            <a:ext cx="2181038" cy="69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383E961-A5D5-4091-B787-54B76CAE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28" y="99000"/>
            <a:ext cx="7643072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предложенных мероприятий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Wildberries </a:t>
            </a:r>
            <a:endParaRPr lang="ru-RU" sz="3200" dirty="0">
              <a:solidFill>
                <a:srgbClr val="246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790687"/>
              </p:ext>
            </p:extLst>
          </p:nvPr>
        </p:nvGraphicFramePr>
        <p:xfrm>
          <a:off x="6906000" y="99000"/>
          <a:ext cx="5286001" cy="30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085800"/>
              </p:ext>
            </p:extLst>
          </p:nvPr>
        </p:nvGraphicFramePr>
        <p:xfrm>
          <a:off x="7278816" y="3294000"/>
          <a:ext cx="4572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453753"/>
              </p:ext>
            </p:extLst>
          </p:nvPr>
        </p:nvGraphicFramePr>
        <p:xfrm>
          <a:off x="4460650" y="1539000"/>
          <a:ext cx="3165349" cy="375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>
          <a:xfrm>
            <a:off x="471263" y="1539000"/>
            <a:ext cx="3989387" cy="4679999"/>
          </a:xfrm>
        </p:spPr>
      </p:pic>
    </p:spTree>
    <p:extLst>
      <p:ext uri="{BB962C8B-B14F-4D97-AF65-F5344CB8AC3E}">
        <p14:creationId xmlns:p14="http://schemas.microsoft.com/office/powerpoint/2010/main" val="3054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00" y="0"/>
            <a:ext cx="9920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681868F-DE4C-4D86-9554-898A22B044F0}"/>
              </a:ext>
            </a:extLst>
          </p:cNvPr>
          <p:cNvSpPr/>
          <p:nvPr/>
        </p:nvSpPr>
        <p:spPr>
          <a:xfrm>
            <a:off x="2271000" y="0"/>
            <a:ext cx="9920999" cy="6858000"/>
          </a:xfrm>
          <a:prstGeom prst="rect">
            <a:avLst/>
          </a:prstGeom>
          <a:solidFill>
            <a:srgbClr val="7030A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044CEE-BA68-4E82-A12C-F8ECC2F1AEE6}"/>
              </a:ext>
            </a:extLst>
          </p:cNvPr>
          <p:cNvSpPr txBox="1"/>
          <p:nvPr/>
        </p:nvSpPr>
        <p:spPr>
          <a:xfrm>
            <a:off x="111000" y="189000"/>
            <a:ext cx="477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внимание!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9ED4D9B-E4A9-465D-A548-1D244669C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00" y="864001"/>
            <a:ext cx="6852098" cy="1395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рекомендаций, направленных на совершенствование стратегий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71619"/>
            <a:ext cx="6438248" cy="7923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исследования</a:t>
            </a:r>
            <a:endParaRPr lang="ru-RU" sz="3200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CE79E367-B88E-4332-BFB2-B671CCD50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348" y="2147056"/>
            <a:ext cx="6517600" cy="139112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246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условий и стратегий развития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246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428648" y="3569380"/>
            <a:ext cx="6384404" cy="1657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246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</a:t>
            </a:r>
            <a:endParaRPr lang="ru-RU" sz="2400" b="1" dirty="0">
              <a:solidFill>
                <a:srgbClr val="246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развития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цифровой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трансформации;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A47D31EC-05DA-4DD7-BF22-5C3DA92A40E7}"/>
              </a:ext>
            </a:extLst>
          </p:cNvPr>
          <p:cNvSpPr txBox="1">
            <a:spLocks/>
          </p:cNvSpPr>
          <p:nvPr/>
        </p:nvSpPr>
        <p:spPr>
          <a:xfrm>
            <a:off x="392498" y="5060159"/>
            <a:ext cx="6815300" cy="1553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2460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3:</a:t>
            </a:r>
            <a:endParaRPr lang="ru-RU" sz="2400" b="1" dirty="0">
              <a:solidFill>
                <a:srgbClr val="246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пути совершения стратегий развития российского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Wildberries.</a:t>
            </a: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r="7070"/>
          <a:stretch>
            <a:fillRect/>
          </a:stretch>
        </p:blipFill>
        <p:spPr>
          <a:xfrm>
            <a:off x="7281936" y="3569380"/>
            <a:ext cx="4635001" cy="300962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725"/>
          <a:stretch>
            <a:fillRect/>
          </a:stretch>
        </p:blipFill>
        <p:spPr/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6200000">
            <a:off x="8975342" y="3654658"/>
            <a:ext cx="4612317" cy="1821002"/>
          </a:xfrm>
          <a:prstGeom prst="triangle">
            <a:avLst>
              <a:gd name="adj" fmla="val 790"/>
            </a:avLst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1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" y="213166"/>
            <a:ext cx="1052203" cy="69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971000" y="864000"/>
            <a:ext cx="6906255" cy="30296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стратегии развития российских и зарубежных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Wildberries.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1000" y="54000"/>
            <a:ext cx="7246555" cy="720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8474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r="24739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b="3042"/>
          <a:stretch>
            <a:fillRect/>
          </a:stretch>
        </p:blipFill>
        <p:spPr/>
      </p:pic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000" y="1314000"/>
            <a:ext cx="1821038" cy="69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5788721-D4F1-4AAF-A2ED-5A0C61418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5800" y="448100"/>
            <a:ext cx="7064999" cy="2157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каждый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понимает, что главным ключом долгосрочного и успешного бизнеса, является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контента, товара, услуги. В мире, где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стремительным образом, с таким же оборотом появляются и предприятия, желающие захватить онлайн пространство. Для того, чтобы компании быть конкурентоспособной, ей требуется прогрессивная стратегия, которая дает возможность удержать себя на плову, непрерывно расти, а также быть независимой от других развивающихся фирм.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C5B6D61-EF81-4F2D-B5E2-C0D72A8A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000" y="53737"/>
            <a:ext cx="8819999" cy="4502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8022" y="2483019"/>
            <a:ext cx="5458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выбранной темы состоит в том, что исследование условий российских и зарубежных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маркетплейсов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позволяет  выстроить четкую стратегию развития в той или иной стране. В настоящий момент, после пандемии, интернет торговля стала более популярной, и это способствовало изменению стратегии поведения на рынке. Так как рынок электронной коммерции 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маркетплейсов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имеет большой потенциал роста, который уже вот, вот не за горами, это в свою очередь способствует усилению развития конкуренции на данном рынке.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8022" y="4915082"/>
            <a:ext cx="54581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В2С началось развитие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В2В,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услуг пока только на стадии зарождения, но рост им также будет обеспечен. Привлекательность рынка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рост конкуренции подталкивает бизнес работать еще лучше, еще эффективней, а без успешно разработанной стратегии сделать это будет не возможно.</a:t>
            </a:r>
          </a:p>
          <a:p>
            <a:pPr algn="ctr"/>
            <a:endParaRPr lang="ru-RU" sz="1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r="19948"/>
          <a:stretch>
            <a:fillRect/>
          </a:stretch>
        </p:blipFill>
        <p:spPr>
          <a:xfrm>
            <a:off x="487628" y="448100"/>
            <a:ext cx="4263549" cy="4432680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r="26940"/>
          <a:stretch>
            <a:fillRect/>
          </a:stretch>
        </p:blipFill>
        <p:spPr>
          <a:xfrm>
            <a:off x="1971685" y="2214000"/>
            <a:ext cx="4264025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55" y="223601"/>
            <a:ext cx="6705600" cy="77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экономики -как важнейшее направление развития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232F7-546C-4947-B7B2-9346E17A6273}"/>
              </a:ext>
            </a:extLst>
          </p:cNvPr>
          <p:cNvSpPr/>
          <p:nvPr/>
        </p:nvSpPr>
        <p:spPr>
          <a:xfrm>
            <a:off x="393255" y="1179000"/>
            <a:ext cx="6726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– это повсеместное внедрение цифровых технологий в экономику. Это явление вызвано стремительным развитием информационных технологий, микроэлектроники и коммуникаций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мира.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цифровую экономику один из главных приоритетов развития России, ведь именно уровень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показывать конкурентоспособность страны в новом технологическом укладе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Правительством РФ разработана программа  «Цифровая  экономика  Российской Федерации» от 28 июля 2017 г.  № 1632-р. В  целях  управления  развитием  цифровой  экономики  настоящая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цели и задачи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  развития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 экономики  в  РФ  на  период   до 2024 года.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экономики обеспечивается за счет автоматизации всех процессов и технологий обработки данных. Такие инструменты как интернет вещей, большие данные, искусственный интеллект, машинное обучение,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киберфизические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системы, системы мониторинга,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нейронные сети, робототехника, 3D-моделирование, виртуальная реальность, облачные вычисления и многие другие способствуют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интеграции всех потоков данных для создания информационного общества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r="24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6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000" y="6501"/>
            <a:ext cx="11115000" cy="5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развития рынка электронной коммерции в России и в мире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6039000"/>
            <a:ext cx="5985000" cy="63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перспективы развития российского рынка электронной коммерции с 2018-2024гг.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202412"/>
              </p:ext>
            </p:extLst>
          </p:nvPr>
        </p:nvGraphicFramePr>
        <p:xfrm>
          <a:off x="155800" y="3290950"/>
          <a:ext cx="5805200" cy="274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970430"/>
              </p:ext>
            </p:extLst>
          </p:nvPr>
        </p:nvGraphicFramePr>
        <p:xfrm>
          <a:off x="6375000" y="3508650"/>
          <a:ext cx="5337000" cy="253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827238"/>
              </p:ext>
            </p:extLst>
          </p:nvPr>
        </p:nvGraphicFramePr>
        <p:xfrm>
          <a:off x="155800" y="547751"/>
          <a:ext cx="5805200" cy="234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239520"/>
              </p:ext>
            </p:extLst>
          </p:nvPr>
        </p:nvGraphicFramePr>
        <p:xfrm>
          <a:off x="6129000" y="486051"/>
          <a:ext cx="5805000" cy="240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41000" y="6038999"/>
            <a:ext cx="5805000" cy="630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объема возвратов товаров на рынке электронной коммерции в мире с 2014-2023гг.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800" y="2888999"/>
            <a:ext cx="5961200" cy="5175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экспертов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развитию рынка электронной коммерции в мире до 2023г.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7000" y="2888999"/>
            <a:ext cx="5829000" cy="5175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электронной коммерции в мире по данным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 до 2024г.</a:t>
            </a:r>
          </a:p>
        </p:txBody>
      </p:sp>
    </p:spTree>
    <p:extLst>
      <p:ext uri="{BB962C8B-B14F-4D97-AF65-F5344CB8AC3E}">
        <p14:creationId xmlns:p14="http://schemas.microsoft.com/office/powerpoint/2010/main" val="39670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681868F-DE4C-4D86-9554-898A22B044F0}"/>
              </a:ext>
            </a:extLst>
          </p:cNvPr>
          <p:cNvSpPr/>
          <p:nvPr/>
        </p:nvSpPr>
        <p:spPr>
          <a:xfrm>
            <a:off x="0" y="-12700"/>
            <a:ext cx="12191999" cy="6858000"/>
          </a:xfrm>
          <a:prstGeom prst="rect">
            <a:avLst/>
          </a:prstGeom>
          <a:solidFill>
            <a:srgbClr val="7030A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06117"/>
              </p:ext>
            </p:extLst>
          </p:nvPr>
        </p:nvGraphicFramePr>
        <p:xfrm>
          <a:off x="290997" y="414000"/>
          <a:ext cx="11610004" cy="625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04"/>
                <a:gridCol w="6480000"/>
                <a:gridCol w="2619999"/>
                <a:gridCol w="1440001"/>
              </a:tblGrid>
              <a:tr h="46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присутствия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прибыли 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рентабельности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Wildberries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 и мир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собственных складов, высокая скорость доставки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комиссия 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маркетплейса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 и 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дронами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голосовой помощник, развивается по нескольким направлениям, применяет стратегию слияния и поглощения, есть онлайн аптека, осуществляет производство и обслуживание своих мобильных роботизированных систем исполнения и др.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Озон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Качественная «последняя миля», бурное развитие логистики по России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Продажи есть, прибыли 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отрицательные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Функция: «Закажите обратный звонок»; сообщить о снижении цены, функция «Кредит», голосовой помощник Алиса   и др.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Продажи есть, прибыли 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отрицательные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СДЭК.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Своя логистика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Продажи есть, прибыли 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отрицательные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СберМегаМаркет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 покупки в рассрочку от «Покупай со 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Сбером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а в приложении «Салют» можно заказать товары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маркетплейса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помощью голосового помощника. Существует несколько схем работы: витрина+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фулфилмент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витрина+доставка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закажи и забери, доставка силами продавца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Walmart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Голосовой  помощник, кнопка «купить прямо сейчас»-товар по очень низкой цене, доставка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дронами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Работает только с американскими юридическими лицами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419100" y="65340"/>
            <a:ext cx="11520000" cy="6973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развития российских и зарубежных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48" y="700"/>
            <a:ext cx="8929852" cy="7238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Wildberriеs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Рисунок 1" descr="C:\Users\ольга\Desktop\Маркетплейсы Михаил\Презентация Валдбериз в цифрах грузить\Презентация Маркетплейс Wildberries в цифрах 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29" b="4167"/>
          <a:stretch/>
        </p:blipFill>
        <p:spPr bwMode="auto">
          <a:xfrm>
            <a:off x="7716000" y="570914"/>
            <a:ext cx="4390026" cy="30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2" descr="C:\Users\ольга\Desktop\Маркетплейсы Михаил\Презентация Валдбериз в цифрах грузить\Презентация Маркетплейс Wildberries в цифрах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" b="3144"/>
          <a:stretch/>
        </p:blipFill>
        <p:spPr bwMode="auto">
          <a:xfrm>
            <a:off x="7716000" y="3658569"/>
            <a:ext cx="4391226" cy="30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461098"/>
              </p:ext>
            </p:extLst>
          </p:nvPr>
        </p:nvGraphicFramePr>
        <p:xfrm>
          <a:off x="1911000" y="4007804"/>
          <a:ext cx="6034852" cy="27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458724"/>
              </p:ext>
            </p:extLst>
          </p:nvPr>
        </p:nvGraphicFramePr>
        <p:xfrm>
          <a:off x="25500" y="570914"/>
          <a:ext cx="4630500" cy="320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804281"/>
              </p:ext>
            </p:extLst>
          </p:nvPr>
        </p:nvGraphicFramePr>
        <p:xfrm>
          <a:off x="3981000" y="737675"/>
          <a:ext cx="39648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814331"/>
              </p:ext>
            </p:extLst>
          </p:nvPr>
        </p:nvGraphicFramePr>
        <p:xfrm>
          <a:off x="25500" y="3761587"/>
          <a:ext cx="3955500" cy="236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817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150501"/>
            <a:ext cx="6705600" cy="9835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 матрица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Ансоффа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Wildberries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1000" y="1134001"/>
            <a:ext cx="5940600" cy="2564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8100" y="3818466"/>
            <a:ext cx="5940600" cy="279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32100" y="2011499"/>
            <a:ext cx="1924550" cy="74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6550" y="2011499"/>
            <a:ext cx="1957200" cy="74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4800" y="2745599"/>
            <a:ext cx="1899350" cy="76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64587" y="2745599"/>
            <a:ext cx="1957200" cy="77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2100" y="1269000"/>
            <a:ext cx="388165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доля на рынке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2100" y="1587500"/>
            <a:ext cx="1891700" cy="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3800" y="1584000"/>
            <a:ext cx="1989950" cy="33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1000" y="1516500"/>
            <a:ext cx="587875" cy="193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объема спроса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11750" y="2720500"/>
            <a:ext cx="405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06075" y="1921500"/>
            <a:ext cx="405000" cy="79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903875" y="2835435"/>
            <a:ext cx="1371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ДОЙНЫЕ КОРОВЫ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50" y="2842277"/>
            <a:ext cx="889550" cy="5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25" y="2823175"/>
            <a:ext cx="824832" cy="61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84" y="2116612"/>
            <a:ext cx="772416" cy="4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92" y="2077759"/>
            <a:ext cx="42318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25" y="2112630"/>
            <a:ext cx="577076" cy="5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815725" y="3912199"/>
            <a:ext cx="388165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5725" y="4292559"/>
            <a:ext cx="1891700" cy="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07425" y="4292559"/>
            <a:ext cx="1989950" cy="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08075" y="4681464"/>
            <a:ext cx="1899350" cy="76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проникновения на рынок (увеличение рыночной доли)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23799" y="4691919"/>
            <a:ext cx="1973575" cy="76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продукта (новые или улучшенные продукты)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792849" y="5452919"/>
            <a:ext cx="1930949" cy="930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рынка (новые покупатели, новые рыночные сегменты или новые страны для существующей продукции)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38050" y="5452919"/>
            <a:ext cx="1959324" cy="930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Диверсификация (новые продукты для новых рынков)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15212" y="4081499"/>
            <a:ext cx="587875" cy="2301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25962" y="5415965"/>
            <a:ext cx="405000" cy="96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33375" y="4227199"/>
            <a:ext cx="405000" cy="117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75" y="4767621"/>
            <a:ext cx="485025" cy="46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r="25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18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1101</Words>
  <Application>Microsoft Office PowerPoint</Application>
  <PresentationFormat>Широкоэкранный</PresentationFormat>
  <Paragraphs>160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и задачи исследования</vt:lpstr>
      <vt:lpstr>Объект и предмет исследования</vt:lpstr>
      <vt:lpstr>Актуальность темы исследования </vt:lpstr>
      <vt:lpstr>Цифровизация экономики -как важнейшее направление развития </vt:lpstr>
      <vt:lpstr>Анализ развития рынка электронной коммерции в России и в мире </vt:lpstr>
      <vt:lpstr>Презентация PowerPoint</vt:lpstr>
      <vt:lpstr>Характеристика маркетплейса «Wildberriеs»</vt:lpstr>
      <vt:lpstr>Матрица BCG и  матрица Ансоффа маркетплейса Wildberries </vt:lpstr>
      <vt:lpstr>PEST-анализ маркетплейса Wildberries </vt:lpstr>
      <vt:lpstr>SWOT-анализ маркетплейса Wildberries</vt:lpstr>
      <vt:lpstr>Совершенствование стратегий маркетплейса Wildberries </vt:lpstr>
      <vt:lpstr>Экономическая эффективность предложенных мероприятий маркетплейса  Wildberries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93</cp:revision>
  <dcterms:created xsi:type="dcterms:W3CDTF">2020-04-20T12:13:29Z</dcterms:created>
  <dcterms:modified xsi:type="dcterms:W3CDTF">2022-07-15T02:41:37Z</dcterms:modified>
</cp:coreProperties>
</file>