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70" r:id="rId3"/>
    <p:sldId id="267" r:id="rId4"/>
    <p:sldId id="261" r:id="rId5"/>
    <p:sldId id="271" r:id="rId6"/>
    <p:sldId id="272" r:id="rId7"/>
    <p:sldId id="258" r:id="rId8"/>
    <p:sldId id="277" r:id="rId9"/>
    <p:sldId id="278" r:id="rId10"/>
    <p:sldId id="273" r:id="rId11"/>
    <p:sldId id="274" r:id="rId12"/>
    <p:sldId id="275" r:id="rId13"/>
    <p:sldId id="27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Лист1!$H$1313</c:f>
              <c:strCache>
                <c:ptCount val="1"/>
                <c:pt idx="0">
                  <c:v>количество единиц товара, шт.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Лист1!$G$1314:$G$1322</c:f>
              <c:strCache>
                <c:ptCount val="9"/>
                <c:pt idx="0">
                  <c:v>Электроника</c:v>
                </c:pt>
                <c:pt idx="1">
                  <c:v>Бытовая техника</c:v>
                </c:pt>
                <c:pt idx="2">
                  <c:v>Спорт и отдых </c:v>
                </c:pt>
                <c:pt idx="3">
                  <c:v>Товары для дачи</c:v>
                </c:pt>
                <c:pt idx="4">
                  <c:v>Одежда и обувь</c:v>
                </c:pt>
                <c:pt idx="5">
                  <c:v>Строительство и ремонт</c:v>
                </c:pt>
                <c:pt idx="6">
                  <c:v>Товары для животных</c:v>
                </c:pt>
                <c:pt idx="7">
                  <c:v>Красота и здоровье</c:v>
                </c:pt>
                <c:pt idx="8">
                  <c:v>Автотовары</c:v>
                </c:pt>
              </c:strCache>
            </c:strRef>
          </c:cat>
          <c:val>
            <c:numRef>
              <c:f>Лист1!$H$1314:$H$1322</c:f>
              <c:numCache>
                <c:formatCode>General</c:formatCode>
                <c:ptCount val="9"/>
                <c:pt idx="0">
                  <c:v>37000</c:v>
                </c:pt>
                <c:pt idx="1">
                  <c:v>9000</c:v>
                </c:pt>
                <c:pt idx="2">
                  <c:v>28000</c:v>
                </c:pt>
                <c:pt idx="3">
                  <c:v>7000</c:v>
                </c:pt>
                <c:pt idx="4">
                  <c:v>135000</c:v>
                </c:pt>
                <c:pt idx="5">
                  <c:v>35000</c:v>
                </c:pt>
                <c:pt idx="6">
                  <c:v>2000</c:v>
                </c:pt>
                <c:pt idx="7">
                  <c:v>14000</c:v>
                </c:pt>
                <c:pt idx="8">
                  <c:v>52000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49635056"/>
        <c:axId val="-1949630704"/>
        <c:axId val="0"/>
      </c:bar3DChart>
      <c:catAx>
        <c:axId val="-19496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49630704"/>
        <c:crosses val="autoZero"/>
        <c:auto val="1"/>
        <c:lblAlgn val="ctr"/>
        <c:lblOffset val="100"/>
        <c:noMultiLvlLbl val="0"/>
      </c:catAx>
      <c:valAx>
        <c:axId val="-19496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4963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Лист1!$D$11</c:f>
              <c:strCache>
                <c:ptCount val="1"/>
                <c:pt idx="0">
                  <c:v>Капитал, тыс. руб.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Лист1!$E$10:$F$10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Лист1!$E$11:$F$11</c:f>
              <c:numCache>
                <c:formatCode>General</c:formatCode>
                <c:ptCount val="2"/>
                <c:pt idx="0">
                  <c:v>5714</c:v>
                </c:pt>
                <c:pt idx="1">
                  <c:v>6510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54214512"/>
        <c:axId val="-54210704"/>
        <c:axId val="0"/>
      </c:bar3DChart>
      <c:catAx>
        <c:axId val="-5421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4210704"/>
        <c:crosses val="autoZero"/>
        <c:auto val="1"/>
        <c:lblAlgn val="ctr"/>
        <c:lblOffset val="100"/>
        <c:noMultiLvlLbl val="0"/>
      </c:catAx>
      <c:valAx>
        <c:axId val="-5421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4214512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Лист1!$E$64</c:f>
              <c:strCache>
                <c:ptCount val="1"/>
                <c:pt idx="0">
                  <c:v>Запасы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Лист1!$F$63:$G$63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Лист1!$F$64:$G$64</c:f>
              <c:numCache>
                <c:formatCode>#,##0</c:formatCode>
                <c:ptCount val="2"/>
                <c:pt idx="0">
                  <c:v>4194</c:v>
                </c:pt>
                <c:pt idx="1">
                  <c:v>5505</c:v>
                </c:pt>
              </c:numCache>
            </c:numRef>
          </c:val>
        </c:ser>
        <c:ser>
          <c:idx val="1"/>
          <c:order val="1"/>
          <c:tx>
            <c:strRef>
              <c:f>Лист1!$E$65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Лист1!$F$63:$G$63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Лист1!$F$65:$G$65</c:f>
              <c:numCache>
                <c:formatCode>General</c:formatCode>
                <c:ptCount val="2"/>
                <c:pt idx="0">
                  <c:v>221</c:v>
                </c:pt>
                <c:pt idx="1">
                  <c:v>607</c:v>
                </c:pt>
              </c:numCache>
            </c:numRef>
          </c:val>
        </c:ser>
        <c:ser>
          <c:idx val="2"/>
          <c:order val="2"/>
          <c:tx>
            <c:strRef>
              <c:f>Лист1!$E$66</c:f>
              <c:strCache>
                <c:ptCount val="1"/>
                <c:pt idx="0">
                  <c:v>Денежные средства и денежные эквиваленты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Лист1!$F$63:$G$63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Лист1!$F$66:$G$66</c:f>
              <c:numCache>
                <c:formatCode>General</c:formatCode>
                <c:ptCount val="2"/>
                <c:pt idx="0">
                  <c:v>243</c:v>
                </c:pt>
                <c:pt idx="1">
                  <c:v>398</c:v>
                </c:pt>
              </c:numCache>
            </c:numRef>
          </c:val>
        </c:ser>
        <c:ser>
          <c:idx val="3"/>
          <c:order val="3"/>
          <c:tx>
            <c:strRef>
              <c:f>Лист1!$E$67</c:f>
              <c:strCache>
                <c:ptCount val="1"/>
                <c:pt idx="0">
                  <c:v>Прочие оборотные активы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Лист1!$F$63:$G$63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Лист1!$F$67:$G$67</c:f>
              <c:numCache>
                <c:formatCode>General</c:formatCode>
                <c:ptCount val="2"/>
                <c:pt idx="0" formatCode="#,##0">
                  <c:v>1056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03713696"/>
        <c:axId val="-2003713152"/>
        <c:axId val="0"/>
      </c:bar3DChart>
      <c:catAx>
        <c:axId val="-200371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03713152"/>
        <c:crosses val="autoZero"/>
        <c:auto val="1"/>
        <c:lblAlgn val="ctr"/>
        <c:lblOffset val="100"/>
        <c:noMultiLvlLbl val="0"/>
      </c:catAx>
      <c:valAx>
        <c:axId val="-2003713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03713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Лист1!$F$99</c:f>
              <c:strCache>
                <c:ptCount val="1"/>
                <c:pt idx="0">
                  <c:v>Уставный капитал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Лист1!$G$98:$H$98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Лист1!$G$99:$H$99</c:f>
              <c:numCache>
                <c:formatCode>#,##0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Лист1!$F$100</c:f>
              <c:strCache>
                <c:ptCount val="1"/>
                <c:pt idx="0">
                  <c:v>Нераспределенная прибыль (непокрытый убыток)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Лист1!$G$98:$H$98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Лист1!$G$100:$H$100</c:f>
              <c:numCache>
                <c:formatCode>General</c:formatCode>
                <c:ptCount val="2"/>
                <c:pt idx="0">
                  <c:v>-786</c:v>
                </c:pt>
                <c:pt idx="1">
                  <c:v>-5481</c:v>
                </c:pt>
              </c:numCache>
            </c:numRef>
          </c:val>
        </c:ser>
        <c:ser>
          <c:idx val="2"/>
          <c:order val="2"/>
          <c:tx>
            <c:strRef>
              <c:f>Лист1!$F$101</c:f>
              <c:strCache>
                <c:ptCount val="1"/>
                <c:pt idx="0">
                  <c:v>Долгосрочные заемные обязательства</c:v>
                </c:pt>
              </c:strCache>
            </c:strRef>
          </c:tx>
          <c:invertIfNegative val="0"/>
          <c:cat>
            <c:strRef>
              <c:f>Лист1!$G$98:$H$98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Лист1!$G$101:$H$101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Лист1!$F$102</c:f>
              <c:strCache>
                <c:ptCount val="1"/>
                <c:pt idx="0">
                  <c:v>Краткосрочные заемные обязательства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Лист1!$G$98:$H$98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Лист1!$G$102:$H$102</c:f>
              <c:numCache>
                <c:formatCode>General</c:formatCode>
                <c:ptCount val="2"/>
                <c:pt idx="0">
                  <c:v>5337</c:v>
                </c:pt>
                <c:pt idx="1">
                  <c:v>10304</c:v>
                </c:pt>
              </c:numCache>
            </c:numRef>
          </c:val>
        </c:ser>
        <c:ser>
          <c:idx val="4"/>
          <c:order val="4"/>
          <c:tx>
            <c:strRef>
              <c:f>Лист1!$F$103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Лист1!$G$98:$H$98</c:f>
              <c:strCache>
                <c:ptCount val="2"/>
                <c:pt idx="0">
                  <c:v>2019г., тыс. руб.</c:v>
                </c:pt>
                <c:pt idx="1">
                  <c:v>2020г., тыс. руб.</c:v>
                </c:pt>
              </c:strCache>
            </c:strRef>
          </c:cat>
          <c:val>
            <c:numRef>
              <c:f>Лист1!$G$103:$H$103</c:f>
              <c:numCache>
                <c:formatCode>General</c:formatCode>
                <c:ptCount val="2"/>
                <c:pt idx="0">
                  <c:v>163</c:v>
                </c:pt>
                <c:pt idx="1">
                  <c:v>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49640496"/>
        <c:axId val="-1949633424"/>
        <c:axId val="0"/>
      </c:bar3DChart>
      <c:catAx>
        <c:axId val="-194964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9633424"/>
        <c:crosses val="autoZero"/>
        <c:auto val="1"/>
        <c:lblAlgn val="ctr"/>
        <c:lblOffset val="100"/>
        <c:noMultiLvlLbl val="0"/>
      </c:catAx>
      <c:valAx>
        <c:axId val="-1949633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49640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>
                <a:latin typeface="Times New Roman" pitchFamily="18" charset="0"/>
                <a:cs typeface="Times New Roman" pitchFamily="18" charset="0"/>
              </a:rPr>
              <a:t>2020г.,%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Лист1!$F$137</c:f>
              <c:strCache>
                <c:ptCount val="1"/>
                <c:pt idx="0">
                  <c:v>2020г.,%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Лист1!$E$138:$E$140</c:f>
              <c:strCache>
                <c:ptCount val="3"/>
                <c:pt idx="0">
                  <c:v>запасы</c:v>
                </c:pt>
                <c:pt idx="1">
                  <c:v>дебиторская задолженность </c:v>
                </c:pt>
                <c:pt idx="2">
                  <c:v>денежные средства </c:v>
                </c:pt>
              </c:strCache>
            </c:strRef>
          </c:cat>
          <c:val>
            <c:numRef>
              <c:f>Лист1!$F$138:$F$140</c:f>
              <c:numCache>
                <c:formatCode>General</c:formatCode>
                <c:ptCount val="3"/>
                <c:pt idx="0">
                  <c:v>84.56</c:v>
                </c:pt>
                <c:pt idx="1">
                  <c:v>9.32</c:v>
                </c:pt>
                <c:pt idx="2">
                  <c:v>6.1099999999999985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Лист1!$I$1356</c:f>
              <c:strCache>
                <c:ptCount val="1"/>
                <c:pt idx="0">
                  <c:v>Рентабельность продаж 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Лист1!$J$1355:$K$1355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Лист1!$J$1356:$K$1356</c:f>
              <c:numCache>
                <c:formatCode>General</c:formatCode>
                <c:ptCount val="2"/>
                <c:pt idx="0">
                  <c:v>-604.4</c:v>
                </c:pt>
                <c:pt idx="1">
                  <c:v>-73.900000000000006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9639952"/>
        <c:axId val="-1949639408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Лист1!$I$1357</c:f>
              <c:strCache>
                <c:ptCount val="1"/>
                <c:pt idx="0">
                  <c:v>Рентабельность оборотных активов 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Лист1!$J$1355:$K$1355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Лист1!$J$1357:$K$1357</c:f>
              <c:numCache>
                <c:formatCode>General</c:formatCode>
                <c:ptCount val="2"/>
                <c:pt idx="0">
                  <c:v>-13.74</c:v>
                </c:pt>
                <c:pt idx="1">
                  <c:v>-72.12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9639952"/>
        <c:axId val="-1949639408"/>
      </c:barChart>
      <c:catAx>
        <c:axId val="-19496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49639408"/>
        <c:crosses val="autoZero"/>
        <c:auto val="1"/>
        <c:lblAlgn val="ctr"/>
        <c:lblOffset val="100"/>
        <c:noMultiLvlLbl val="0"/>
      </c:catAx>
      <c:valAx>
        <c:axId val="-19496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4963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52667489634623"/>
          <c:y val="4.7971325932353197E-2"/>
          <c:w val="0.65378201859728691"/>
          <c:h val="0.60631056545326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Лист1!$F$160</c:f>
              <c:strCache>
                <c:ptCount val="1"/>
                <c:pt idx="0">
                  <c:v>Коэффициент текущей ликвидности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Лист1!$G$159:$H$159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Лист1!$G$160:$H$160</c:f>
              <c:numCache>
                <c:formatCode>General</c:formatCode>
                <c:ptCount val="2"/>
                <c:pt idx="0">
                  <c:v>1</c:v>
                </c:pt>
                <c:pt idx="1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Лист1!$F$161</c:f>
              <c:strCache>
                <c:ptCount val="1"/>
                <c:pt idx="0">
                  <c:v>Коэффициент срочной ликвидности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Лист1!$G$159:$H$159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Лист1!$G$161:$H$161</c:f>
              <c:numCache>
                <c:formatCode>General</c:formatCode>
                <c:ptCount val="2"/>
                <c:pt idx="0">
                  <c:v>0.27</c:v>
                </c:pt>
                <c:pt idx="1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03715328"/>
        <c:axId val="-2003719136"/>
        <c:axId val="0"/>
      </c:bar3DChart>
      <c:catAx>
        <c:axId val="-20037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03719136"/>
        <c:crosses val="autoZero"/>
        <c:auto val="1"/>
        <c:lblAlgn val="ctr"/>
        <c:lblOffset val="100"/>
        <c:noMultiLvlLbl val="0"/>
      </c:catAx>
      <c:valAx>
        <c:axId val="-200371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03715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Лист1!$D$8</c:f>
              <c:strCache>
                <c:ptCount val="1"/>
                <c:pt idx="0">
                  <c:v>Коэффициент автономии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Лист1!$E$7:$F$7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Лист1!$E$8:$F$8</c:f>
              <c:numCache>
                <c:formatCode>General</c:formatCode>
                <c:ptCount val="2"/>
                <c:pt idx="0">
                  <c:v>4.0000000000000022E-2</c:v>
                </c:pt>
                <c:pt idx="1">
                  <c:v>-0.69000000000000028</c:v>
                </c:pt>
              </c:numCache>
            </c:numRef>
          </c:val>
        </c:ser>
        <c:ser>
          <c:idx val="1"/>
          <c:order val="1"/>
          <c:tx>
            <c:strRef>
              <c:f>Лист1!$D$9</c:f>
              <c:strCache>
                <c:ptCount val="1"/>
                <c:pt idx="0">
                  <c:v>Коэффициент финансовой зависимости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Лист1!$E$7:$F$7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Лист1!$E$9:$F$9</c:f>
              <c:numCache>
                <c:formatCode>General</c:formatCode>
                <c:ptCount val="2"/>
                <c:pt idx="0">
                  <c:v>-0.9600000000000003</c:v>
                </c:pt>
                <c:pt idx="1">
                  <c:v>1.6800000000000006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861248432"/>
        <c:axId val="-1861254416"/>
        <c:axId val="0"/>
      </c:bar3DChart>
      <c:catAx>
        <c:axId val="-186124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861254416"/>
        <c:crosses val="autoZero"/>
        <c:auto val="1"/>
        <c:lblAlgn val="ctr"/>
        <c:lblOffset val="100"/>
        <c:noMultiLvlLbl val="0"/>
      </c:catAx>
      <c:valAx>
        <c:axId val="-186125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861248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409735" y="1835317"/>
            <a:ext cx="4749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endParaRPr lang="ru-RU" sz="3200" b="1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СДЭК. </a:t>
            </a:r>
            <a:r>
              <a:rPr lang="ru-RU" sz="3200" b="1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развитие</a:t>
            </a:r>
            <a:endParaRPr lang="ru-RU" sz="32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492542" y="1241697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121165" y="29114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3206519" y="6106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4572996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95447" y="3645704"/>
            <a:ext cx="5012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__________________________________________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3663722" y="6435483"/>
            <a:ext cx="5012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1244" y="202207"/>
            <a:ext cx="1845000" cy="1582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14" y="3534011"/>
            <a:ext cx="5512586" cy="2149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54" y="143125"/>
            <a:ext cx="3640561" cy="3502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3" y="341028"/>
            <a:ext cx="2444365" cy="9399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27" y="153730"/>
            <a:ext cx="2380314" cy="16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" b="8802"/>
          <a:stretch>
            <a:fillRect/>
          </a:stretch>
        </p:blipFill>
        <p:spPr>
          <a:xfrm>
            <a:off x="201000" y="234001"/>
            <a:ext cx="6435000" cy="26996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1000" y="234001"/>
            <a:ext cx="5624999" cy="1398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01000" y="3159000"/>
            <a:ext cx="7695000" cy="3240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посещают более 1,5 миллионов людей в месяц.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более 5000 точек доставки товаров по России, а  также есть возможность оформления доставки в любую страну мира.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00" y="1944688"/>
            <a:ext cx="4049998" cy="43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28" y="2217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маркетлейса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обслуживания продавцов и покупателей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056000" y="2888999"/>
            <a:ext cx="2970000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026000" y="2885643"/>
            <a:ext cx="2250000" cy="329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879564" cy="329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76000" y="61931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50628" y="6193144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90743" y="6183077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76743" y="3078418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397237" y="3087727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595563" y="3818978"/>
            <a:ext cx="242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 покупателей, предоставив обучающие материалы и инструкции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183820" y="3815492"/>
            <a:ext cx="193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продавцам больше инструментов для взаимодействия с покупателем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109962-44F7-4376-9FD4-48388D22B2BE}"/>
              </a:ext>
            </a:extLst>
          </p:cNvPr>
          <p:cNvSpPr txBox="1"/>
          <p:nvPr/>
        </p:nvSpPr>
        <p:spPr>
          <a:xfrm>
            <a:off x="6343323" y="3657668"/>
            <a:ext cx="2746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продавцов за счёт предоставления передовых методов: «коллективные покупки», «безопасные сделки» и т.п.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6000" y="2259000"/>
            <a:ext cx="1485000" cy="61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26" y="2068355"/>
            <a:ext cx="2812822" cy="15893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26" y="3501040"/>
            <a:ext cx="2858985" cy="26820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1908727"/>
            <a:ext cx="1120743" cy="8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развития интернет-бизнеса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61C03-119D-4D01-9DE9-41877984F883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03A5CE-C57E-459E-8D5A-B6D596CB3361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3A9E84-6FC3-4A89-937C-CA58C41AC63A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07769-5E7A-44A5-8769-9C6993022F20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EFF70D3-AE62-4612-BEF3-3E785242B4F9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DFE8862-6624-4F5C-BB62-FBC1165E9ECD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AA6C0A4-C023-4BC1-9888-0AF9B54B3DC0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8D32582-3C34-4F29-966A-5D46757767E8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4E48807-2061-427A-8CE7-A6BC37B73B5C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500" y="4894666"/>
            <a:ext cx="119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создан, чтобы развивать интернет-бизнес передовыми методами!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6" y="375112"/>
            <a:ext cx="4344086" cy="66888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001" y="1037592"/>
            <a:ext cx="4523021" cy="182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Шопинг в интернете - это удобно, комфортно, выгодно и безопасно, если следовать всем правилам.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0" y="375112"/>
            <a:ext cx="7117500" cy="61544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1000" y="4464000"/>
            <a:ext cx="4523022" cy="19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прибыльным бизнесом, если процессы защиты и контроля настроены и автоматизированы верно.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0" y="2866499"/>
            <a:ext cx="2812822" cy="1589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22" y="3058773"/>
            <a:ext cx="1671343" cy="13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3735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6000" y="1359000"/>
            <a:ext cx="1530000" cy="76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00"/>
            <a:ext cx="5961000" cy="315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0" y="5094000"/>
            <a:ext cx="2700000" cy="14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3" b="23973"/>
          <a:stretch>
            <a:fillRect/>
          </a:stretch>
        </p:blipFill>
        <p:spPr>
          <a:xfrm>
            <a:off x="204936" y="3519000"/>
            <a:ext cx="6060132" cy="28573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56000" y="593725"/>
            <a:ext cx="5580000" cy="10388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94285" y="2124000"/>
            <a:ext cx="5641715" cy="42523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был зарегистрирован в форме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22.07.2019г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городе Ростов-На-Дону.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наименование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выросла из логистического оператора, а потом занялась созданием собственной торговой площадки. Именно за счет доставки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большую часть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для продавцов.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торговая площадка с множеством магазинов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работает по принципу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Aliexpress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25999" y="481807"/>
            <a:ext cx="5760001" cy="27671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89000"/>
            <a:ext cx="6047354" cy="32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572"/>
            <a:ext cx="7586823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товарные группы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308" y="1060043"/>
            <a:ext cx="6706065" cy="56920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реализует множество товаров, основными группами товаров являются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4423886" y="2715052"/>
            <a:ext cx="297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техника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926125" y="2675592"/>
            <a:ext cx="258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отдых 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93242" y="2620648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52264" y="271505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766338" y="2684066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28247" y="277374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4454625" y="3521181"/>
            <a:ext cx="2984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869469" y="3445147"/>
            <a:ext cx="258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72191" y="3589661"/>
            <a:ext cx="616580" cy="58393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31953" y="36384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759934" y="367365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793411" y="374966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4619943" y="4694416"/>
            <a:ext cx="258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Автотовары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869469" y="4449919"/>
            <a:ext cx="258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и здоровье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64169" y="4519808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23191" y="46328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734388" y="466323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793411" y="47788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22286" y="173622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774134" y="1739255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81308" y="181526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825359" y="182975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116021" y="1820473"/>
            <a:ext cx="258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346391" y="1815269"/>
            <a:ext cx="305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для дачи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264168" y="554044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36776" y="56164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893447" y="5454691"/>
            <a:ext cx="258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для животных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5525717"/>
            <a:ext cx="3373031" cy="939972"/>
          </a:xfrm>
          <a:prstGeom prst="rect">
            <a:avLst/>
          </a:prstGeom>
        </p:spPr>
      </p:pic>
      <p:graphicFrame>
        <p:nvGraphicFramePr>
          <p:cNvPr id="64" name="Диаграм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13003"/>
              </p:ext>
            </p:extLst>
          </p:nvPr>
        </p:nvGraphicFramePr>
        <p:xfrm>
          <a:off x="7438757" y="140868"/>
          <a:ext cx="4753243" cy="648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414000"/>
            <a:ext cx="11835000" cy="10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81000" y="1922025"/>
            <a:ext cx="4417900" cy="5644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абонентской платы и комиссий с продаж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81000" y="2597605"/>
            <a:ext cx="4410000" cy="63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самостоятельно устанавливает оптовые и розничные цены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81000" y="3338719"/>
            <a:ext cx="4410000" cy="720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Продавцы получают полную информацию о покупателях, оформивших заказ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1000" y="4170115"/>
            <a:ext cx="4402100" cy="5638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не конкурирует с магазинами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022" y="1922025"/>
            <a:ext cx="4438822" cy="776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платформе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подключиться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существует простота работы с товаром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2178" y="2799000"/>
            <a:ext cx="4438822" cy="5397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обеспечивает полное кассовое обслуживание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2178" y="3540114"/>
            <a:ext cx="4438822" cy="5613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за проданный товаров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3022" y="4262510"/>
            <a:ext cx="4437978" cy="471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документооборота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2178" y="4897649"/>
            <a:ext cx="4438822" cy="5401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размещения рекламы и продвижения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22" y="5601486"/>
            <a:ext cx="4424978" cy="7075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партнёрские и маркетинговые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81000" y="4918952"/>
            <a:ext cx="4402100" cy="5188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родавцам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необходимости иметь свой сайт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8822" y="5685242"/>
            <a:ext cx="4410000" cy="5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быстро запустить и увеличить продажи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96000" y="2486491"/>
            <a:ext cx="1350000" cy="8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67" y="2058795"/>
            <a:ext cx="2812822" cy="20201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11" y="3778252"/>
            <a:ext cx="2785778" cy="24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572"/>
            <a:ext cx="9471000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1140015"/>
            <a:ext cx="7739999" cy="13013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3 месяца плата за заказы переданные в доставку не берётся. После первых 3-х бесплатных месяцев, берётся плата в размере 25 руб. за каждый отправленный заказ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предлагает 3 варианта тарифов:</a:t>
            </a:r>
          </a:p>
          <a:p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63078" y="244788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«Старт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293240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73221" y="381168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«Базовый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63079" y="4227878"/>
            <a:ext cx="69679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«Старта» лишь дополнительной фиксированной комиссией в 25 рублей за каждую отправленный заказ. Фактически для российских предпринимателей предусмотрено всего два тарифных плана.</a:t>
            </a:r>
          </a:p>
          <a:p>
            <a:endParaRPr lang="ru-RU" sz="20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429620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63078" y="5218687"/>
            <a:ext cx="408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81308" y="181526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44635" y="2826794"/>
            <a:ext cx="685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всем новым российским клиентам на первые три месяца, после чего переходит в тарифный план «Базовый». Продавец оплачивает только 4% комиссии от каждой сделки и больше ничего.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3220" y="5618797"/>
            <a:ext cx="698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вариант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маркетплейс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продавцов из других стран. Они могут размещать свои товары на площадке и отправлять в Россию через фирменную доставку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компании.</a:t>
            </a:r>
            <a:endParaRPr lang="ru-RU" sz="16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85" y="1140015"/>
            <a:ext cx="4123266" cy="55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572"/>
            <a:ext cx="8931000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лозунговой форме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56273" y="2288528"/>
            <a:ext cx="848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ставим своей целью предоставить покупателям возможность совершать безопасные дистанционные покупки максимально простым способом с удобной и выгодной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доставкой.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38751" y="2492046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97773" y="25770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30346" y="3387059"/>
            <a:ext cx="860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стремимся предлагать продавцам передовые технологии в области онлайн-продаж и внедряем современные инструменты для совершения сделок купли-продажи с наименьшими издержками как для крупного так и для стартующего бизнеса.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317527" y="370978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87916" y="380424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72572" y="518047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61445" y="4671383"/>
            <a:ext cx="8442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обеспечиваем круглосуточный сервис для покупателей, помогая им оформлять покупки, одновременно открывая широкие каналы для взаимодействия с продавцами по любым вопросам, относящихся к качеству и характеристикам выбираемых товаров.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17526" y="4898852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76550" y="499566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03278" y="5954035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62300" y="605669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38751" y="1430192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87916" y="150209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903105" y="18297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79545" y="1460377"/>
            <a:ext cx="845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тем, что первыми в мире создали торговую площадку на базе крупнейшего логистического оператора, с доставкой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319" y="5985386"/>
            <a:ext cx="8426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наших планах «расширить границы» и помочь продавцам и покупателям оформлять покупки во всех странах присутствия компании СДЭК.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00" y="196472"/>
            <a:ext cx="2672787" cy="9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10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капитала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2019-2020гг.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86662344"/>
              </p:ext>
            </p:extLst>
          </p:nvPr>
        </p:nvGraphicFramePr>
        <p:xfrm>
          <a:off x="668338" y="1540347"/>
          <a:ext cx="4011588" cy="19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87171669"/>
              </p:ext>
            </p:extLst>
          </p:nvPr>
        </p:nvGraphicFramePr>
        <p:xfrm>
          <a:off x="6115400" y="1825625"/>
          <a:ext cx="5783580" cy="47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2694373"/>
              </p:ext>
            </p:extLst>
          </p:nvPr>
        </p:nvGraphicFramePr>
        <p:xfrm>
          <a:off x="18100" y="3247693"/>
          <a:ext cx="6229400" cy="34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99827439"/>
              </p:ext>
            </p:extLst>
          </p:nvPr>
        </p:nvGraphicFramePr>
        <p:xfrm>
          <a:off x="4574869" y="1756422"/>
          <a:ext cx="3337663" cy="184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0" y="282143"/>
            <a:ext cx="11989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доходности, прибыли и рентабельности ООО «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2019-2020гг.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000" y="1825625"/>
            <a:ext cx="417780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1568"/>
              </p:ext>
            </p:extLst>
          </p:nvPr>
        </p:nvGraphicFramePr>
        <p:xfrm>
          <a:off x="101500" y="1893110"/>
          <a:ext cx="7974498" cy="467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778"/>
                <a:gridCol w="1867388"/>
                <a:gridCol w="1329083"/>
                <a:gridCol w="1187638"/>
                <a:gridCol w="1324504"/>
                <a:gridCol w="14751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2019г., 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2020г.,тыс.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Отклонение , 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Отклонение,%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+6162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5405,2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продаж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+8639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1153,4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(убыток)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-3 112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+1475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2731,4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(убыток) от продаж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-4 641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-97,19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(убыток) до налогообложения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-4 623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1340,0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(убыток)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-4 695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19233"/>
              </p:ext>
            </p:extLst>
          </p:nvPr>
        </p:nvGraphicFramePr>
        <p:xfrm>
          <a:off x="8075998" y="1893109"/>
          <a:ext cx="4014502" cy="467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4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финансовой устойчивости предприятия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СДЭК.Маркет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2019-2020гг.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1249428"/>
              </p:ext>
            </p:extLst>
          </p:nvPr>
        </p:nvGraphicFramePr>
        <p:xfrm>
          <a:off x="5781000" y="3387345"/>
          <a:ext cx="6291660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7070387"/>
              </p:ext>
            </p:extLst>
          </p:nvPr>
        </p:nvGraphicFramePr>
        <p:xfrm>
          <a:off x="291001" y="1825625"/>
          <a:ext cx="5489999" cy="464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51000" y="2034000"/>
            <a:ext cx="117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89" y="1938110"/>
            <a:ext cx="2812822" cy="1328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41" y="2057213"/>
            <a:ext cx="1826389" cy="13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831</Words>
  <Application>Microsoft Office PowerPoint</Application>
  <PresentationFormat>Широкоэкранный</PresentationFormat>
  <Paragraphs>175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История возникновения  маркетплейса «СДЭК.Маркет» </vt:lpstr>
      <vt:lpstr>Основные товарные группы маркетплейса «СДЭК.Маркет»</vt:lpstr>
      <vt:lpstr>Основные преимущества маркетплейса «СДЭК.Маркет» </vt:lpstr>
      <vt:lpstr>Тарифы маркетплейса «СДЭК.Маркет»</vt:lpstr>
      <vt:lpstr>Миссия маркетплейса «СДЭК.Маркет» в лозунговой форме</vt:lpstr>
      <vt:lpstr>Показатели капитала маркетплейса ООО «СДЭК.Маркет» с 2019-2020гг.</vt:lpstr>
      <vt:lpstr>Показатели доходности, прибыли и рентабельности ООО «СДЭК.Маркет» с 2019-2020гг.</vt:lpstr>
      <vt:lpstr>Показатели ликвидности  и финансовой устойчивости предприятия  ООО «СДЭК.Маркет» с 2019-2020гг. </vt:lpstr>
      <vt:lpstr>Посещаемость маркетплейса «СДЭК.Маркет»</vt:lpstr>
      <vt:lpstr>Основные направления маркетлейса «СДЭК.Маркет» для повышения качества обслуживания продавцов и покупателей</vt:lpstr>
      <vt:lpstr>Пути развития интернет-бизнеса маркетплейса «СДЭК.Маркет»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69</cp:revision>
  <dcterms:created xsi:type="dcterms:W3CDTF">2020-11-01T12:52:57Z</dcterms:created>
  <dcterms:modified xsi:type="dcterms:W3CDTF">2022-04-04T16:42:17Z</dcterms:modified>
</cp:coreProperties>
</file>