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3" r:id="rId4"/>
    <p:sldId id="276" r:id="rId5"/>
    <p:sldId id="277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58" r:id="rId17"/>
    <p:sldId id="291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34B"/>
    <a:srgbClr val="F053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-562" y="-82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25338510738269293"/>
          <c:y val="2.3560745403293511E-2"/>
          <c:w val="0.68021642829893447"/>
          <c:h val="0.85984746399017498"/>
        </c:manualLayout>
      </c:layout>
      <c:bar3DChart>
        <c:barDir val="bar"/>
        <c:grouping val="clustered"/>
        <c:ser>
          <c:idx val="0"/>
          <c:order val="0"/>
          <c:tx>
            <c:strRef>
              <c:f>Лист1!$K$2018</c:f>
              <c:strCache>
                <c:ptCount val="1"/>
                <c:pt idx="0">
                  <c:v>количество сайтов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Лист1!$J$2019:$J$2049</c:f>
              <c:strCache>
                <c:ptCount val="31"/>
                <c:pt idx="0">
                  <c:v>WordPress</c:v>
                </c:pt>
                <c:pt idx="1">
                  <c:v>1C-Bitrix</c:v>
                </c:pt>
                <c:pt idx="2">
                  <c:v>Tilda</c:v>
                </c:pt>
                <c:pt idx="3">
                  <c:v>Joomla</c:v>
                </c:pt>
                <c:pt idx="4">
                  <c:v>MODX</c:v>
                </c:pt>
                <c:pt idx="5">
                  <c:v>Drupal</c:v>
                </c:pt>
                <c:pt idx="6">
                  <c:v>Wix</c:v>
                </c:pt>
                <c:pt idx="7">
                  <c:v>WebAsyst Shop-Script</c:v>
                </c:pt>
                <c:pt idx="8">
                  <c:v>Site.pro</c:v>
                </c:pt>
                <c:pt idx="9">
                  <c:v>DataLife Engine</c:v>
                </c:pt>
                <c:pt idx="10">
                  <c:v>uCoz</c:v>
                </c:pt>
                <c:pt idx="11">
                  <c:v>REG.RU WebSiteBuilder</c:v>
                </c:pt>
                <c:pt idx="12">
                  <c:v>uKit</c:v>
                </c:pt>
                <c:pt idx="13">
                  <c:v>Nethouse</c:v>
                </c:pt>
                <c:pt idx="14">
                  <c:v>Платформа LP</c:v>
                </c:pt>
                <c:pt idx="15">
                  <c:v>UMI.CMS</c:v>
                </c:pt>
                <c:pt idx="16">
                  <c:v>InSales</c:v>
                </c:pt>
                <c:pt idx="17">
                  <c:v>NetCat</c:v>
                </c:pt>
                <c:pt idx="18">
                  <c:v>Setup.ru</c:v>
                </c:pt>
                <c:pt idx="19">
                  <c:v>Parallels WPB</c:v>
                </c:pt>
                <c:pt idx="20">
                  <c:v>HostCMS</c:v>
                </c:pt>
                <c:pt idx="21">
                  <c:v>StoreLand</c:v>
                </c:pt>
                <c:pt idx="22">
                  <c:v>AdVantShop.NET</c:v>
                </c:pt>
                <c:pt idx="23">
                  <c:v>CS-Cart</c:v>
                </c:pt>
                <c:pt idx="24">
                  <c:v>October CMS</c:v>
                </c:pt>
                <c:pt idx="25">
                  <c:v>Vigbo</c:v>
                </c:pt>
                <c:pt idx="26">
                  <c:v>Moguta.CMS</c:v>
                </c:pt>
                <c:pt idx="27">
                  <c:v>InstantCMS</c:v>
                </c:pt>
                <c:pt idx="28">
                  <c:v>PHPShop</c:v>
                </c:pt>
                <c:pt idx="29">
                  <c:v>DIAFAN.CMS</c:v>
                </c:pt>
                <c:pt idx="30">
                  <c:v>Прочие</c:v>
                </c:pt>
              </c:strCache>
            </c:strRef>
          </c:cat>
          <c:val>
            <c:numRef>
              <c:f>Лист1!$K$2019:$K$2049</c:f>
              <c:numCache>
                <c:formatCode>General</c:formatCode>
                <c:ptCount val="31"/>
                <c:pt idx="0">
                  <c:v>510940</c:v>
                </c:pt>
                <c:pt idx="1">
                  <c:v>132135</c:v>
                </c:pt>
                <c:pt idx="2">
                  <c:v>91255</c:v>
                </c:pt>
                <c:pt idx="3">
                  <c:v>75476</c:v>
                </c:pt>
                <c:pt idx="4">
                  <c:v>48757</c:v>
                </c:pt>
                <c:pt idx="5">
                  <c:v>24981</c:v>
                </c:pt>
                <c:pt idx="6">
                  <c:v>17511</c:v>
                </c:pt>
                <c:pt idx="7">
                  <c:v>13200</c:v>
                </c:pt>
                <c:pt idx="8">
                  <c:v>10563</c:v>
                </c:pt>
                <c:pt idx="9">
                  <c:v>9543</c:v>
                </c:pt>
                <c:pt idx="10">
                  <c:v>9131</c:v>
                </c:pt>
                <c:pt idx="11">
                  <c:v>7814</c:v>
                </c:pt>
                <c:pt idx="12">
                  <c:v>7703</c:v>
                </c:pt>
                <c:pt idx="13">
                  <c:v>7676</c:v>
                </c:pt>
                <c:pt idx="14">
                  <c:v>6359</c:v>
                </c:pt>
                <c:pt idx="15">
                  <c:v>5971</c:v>
                </c:pt>
                <c:pt idx="16">
                  <c:v>5059</c:v>
                </c:pt>
                <c:pt idx="17">
                  <c:v>4779</c:v>
                </c:pt>
                <c:pt idx="18">
                  <c:v>4382</c:v>
                </c:pt>
                <c:pt idx="19">
                  <c:v>4020</c:v>
                </c:pt>
                <c:pt idx="20">
                  <c:v>3566</c:v>
                </c:pt>
                <c:pt idx="21">
                  <c:v>2630</c:v>
                </c:pt>
                <c:pt idx="22">
                  <c:v>2563</c:v>
                </c:pt>
                <c:pt idx="23">
                  <c:v>2488</c:v>
                </c:pt>
                <c:pt idx="24">
                  <c:v>2215</c:v>
                </c:pt>
                <c:pt idx="25">
                  <c:v>1755</c:v>
                </c:pt>
                <c:pt idx="26">
                  <c:v>1694</c:v>
                </c:pt>
                <c:pt idx="27">
                  <c:v>1572</c:v>
                </c:pt>
                <c:pt idx="28">
                  <c:v>1307</c:v>
                </c:pt>
                <c:pt idx="29">
                  <c:v>1230</c:v>
                </c:pt>
                <c:pt idx="30">
                  <c:v>9911</c:v>
                </c:pt>
              </c:numCache>
            </c:numRef>
          </c:val>
        </c:ser>
        <c:dLbls>
          <c:showVal val="1"/>
        </c:dLbls>
        <c:shape val="box"/>
        <c:axId val="131995904"/>
        <c:axId val="132355200"/>
        <c:axId val="0"/>
      </c:bar3DChart>
      <c:catAx>
        <c:axId val="13199590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355200"/>
        <c:crosses val="autoZero"/>
        <c:auto val="1"/>
        <c:lblAlgn val="ctr"/>
        <c:lblOffset val="100"/>
      </c:catAx>
      <c:valAx>
        <c:axId val="132355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9959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0">
                <a:latin typeface="Times New Roman" pitchFamily="18" charset="0"/>
                <a:cs typeface="Times New Roman" pitchFamily="18" charset="0"/>
              </a:rPr>
              <a:t>Доля,%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Лист1!$K$2103</c:f>
              <c:strCache>
                <c:ptCount val="1"/>
                <c:pt idx="0">
                  <c:v>Доля,%</c:v>
                </c:pt>
              </c:strCache>
            </c:strRef>
          </c:tx>
          <c:explosion val="25"/>
          <c:dLbls>
            <c:dLbl>
              <c:idx val="0"/>
              <c:spPr>
                <a:solidFill>
                  <a:schemeClr val="lt1"/>
                </a:solidFill>
                <a:ln w="12700" cap="flat" cmpd="sng" algn="ctr">
                  <a:solidFill>
                    <a:schemeClr val="accent6"/>
                  </a:solidFill>
                  <a:prstDash val="solid"/>
                  <a:miter lim="800000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Лист1!$J$2104:$J$2134</c:f>
              <c:strCache>
                <c:ptCount val="31"/>
                <c:pt idx="0">
                  <c:v>WordPress</c:v>
                </c:pt>
                <c:pt idx="1">
                  <c:v>1C-Bitrix</c:v>
                </c:pt>
                <c:pt idx="2">
                  <c:v>Tilda</c:v>
                </c:pt>
                <c:pt idx="3">
                  <c:v>Joomla</c:v>
                </c:pt>
                <c:pt idx="4">
                  <c:v>MODX</c:v>
                </c:pt>
                <c:pt idx="5">
                  <c:v>Drupal</c:v>
                </c:pt>
                <c:pt idx="6">
                  <c:v>Wix</c:v>
                </c:pt>
                <c:pt idx="7">
                  <c:v>WebAsyst Shop-Script</c:v>
                </c:pt>
                <c:pt idx="8">
                  <c:v>Site.pro</c:v>
                </c:pt>
                <c:pt idx="9">
                  <c:v>DataLife Engine</c:v>
                </c:pt>
                <c:pt idx="10">
                  <c:v>uCoz</c:v>
                </c:pt>
                <c:pt idx="11">
                  <c:v>REG.RU WebSiteBuilder</c:v>
                </c:pt>
                <c:pt idx="12">
                  <c:v>uKit</c:v>
                </c:pt>
                <c:pt idx="13">
                  <c:v>Nethouse</c:v>
                </c:pt>
                <c:pt idx="14">
                  <c:v>Платформа LP</c:v>
                </c:pt>
                <c:pt idx="15">
                  <c:v>UMI.CMS</c:v>
                </c:pt>
                <c:pt idx="16">
                  <c:v>InSales</c:v>
                </c:pt>
                <c:pt idx="17">
                  <c:v>NetCat</c:v>
                </c:pt>
                <c:pt idx="18">
                  <c:v>Setup.ru</c:v>
                </c:pt>
                <c:pt idx="19">
                  <c:v>Parallels WPB</c:v>
                </c:pt>
                <c:pt idx="20">
                  <c:v>HostCMS</c:v>
                </c:pt>
                <c:pt idx="21">
                  <c:v>StoreLand</c:v>
                </c:pt>
                <c:pt idx="22">
                  <c:v>AdVantShop.NET</c:v>
                </c:pt>
                <c:pt idx="23">
                  <c:v>CS-Cart</c:v>
                </c:pt>
                <c:pt idx="24">
                  <c:v>October CMS</c:v>
                </c:pt>
                <c:pt idx="25">
                  <c:v>Vigbo</c:v>
                </c:pt>
                <c:pt idx="26">
                  <c:v>Moguta.CMS</c:v>
                </c:pt>
                <c:pt idx="27">
                  <c:v>InstantCMS</c:v>
                </c:pt>
                <c:pt idx="28">
                  <c:v>PHPShop</c:v>
                </c:pt>
                <c:pt idx="29">
                  <c:v>DIAFAN.CMS</c:v>
                </c:pt>
                <c:pt idx="30">
                  <c:v>Прочие</c:v>
                </c:pt>
              </c:strCache>
            </c:strRef>
          </c:cat>
          <c:val>
            <c:numRef>
              <c:f>Лист1!$K$2104:$K$2134</c:f>
              <c:numCache>
                <c:formatCode>0.00%</c:formatCode>
                <c:ptCount val="31"/>
                <c:pt idx="0">
                  <c:v>0.49690000000000001</c:v>
                </c:pt>
                <c:pt idx="1">
                  <c:v>0.1285</c:v>
                </c:pt>
                <c:pt idx="2">
                  <c:v>8.8800000000000004E-2</c:v>
                </c:pt>
                <c:pt idx="3">
                  <c:v>7.3400000000000007E-2</c:v>
                </c:pt>
                <c:pt idx="4">
                  <c:v>4.7399999999999998E-2</c:v>
                </c:pt>
                <c:pt idx="5">
                  <c:v>2.4299999999999999E-2</c:v>
                </c:pt>
                <c:pt idx="6">
                  <c:v>1.7000000000000001E-2</c:v>
                </c:pt>
                <c:pt idx="7">
                  <c:v>1.2800000000000001E-2</c:v>
                </c:pt>
                <c:pt idx="8">
                  <c:v>1.03E-2</c:v>
                </c:pt>
                <c:pt idx="9">
                  <c:v>9.2999999999999992E-3</c:v>
                </c:pt>
                <c:pt idx="10">
                  <c:v>8.8999999999999999E-3</c:v>
                </c:pt>
                <c:pt idx="11">
                  <c:v>7.6E-3</c:v>
                </c:pt>
                <c:pt idx="12">
                  <c:v>7.4999999999999997E-3</c:v>
                </c:pt>
                <c:pt idx="13">
                  <c:v>7.4999999999999997E-3</c:v>
                </c:pt>
                <c:pt idx="14">
                  <c:v>6.1999999999999998E-3</c:v>
                </c:pt>
                <c:pt idx="15">
                  <c:v>5.7999999999999996E-3</c:v>
                </c:pt>
                <c:pt idx="16">
                  <c:v>4.8999999999999998E-3</c:v>
                </c:pt>
                <c:pt idx="17">
                  <c:v>4.5999999999999999E-3</c:v>
                </c:pt>
                <c:pt idx="18">
                  <c:v>4.3E-3</c:v>
                </c:pt>
                <c:pt idx="19">
                  <c:v>3.8999999999999998E-3</c:v>
                </c:pt>
                <c:pt idx="20">
                  <c:v>3.5000000000000001E-3</c:v>
                </c:pt>
                <c:pt idx="21">
                  <c:v>2.5999999999999999E-3</c:v>
                </c:pt>
                <c:pt idx="22">
                  <c:v>2.5000000000000001E-3</c:v>
                </c:pt>
                <c:pt idx="23">
                  <c:v>2.3999999999999998E-3</c:v>
                </c:pt>
                <c:pt idx="24">
                  <c:v>2.2000000000000001E-3</c:v>
                </c:pt>
                <c:pt idx="25">
                  <c:v>1.6999999999999999E-3</c:v>
                </c:pt>
                <c:pt idx="26">
                  <c:v>1.6000000000000001E-3</c:v>
                </c:pt>
                <c:pt idx="27">
                  <c:v>1.5E-3</c:v>
                </c:pt>
                <c:pt idx="28">
                  <c:v>1.2999999999999999E-3</c:v>
                </c:pt>
                <c:pt idx="29">
                  <c:v>1.1999999999999999E-3</c:v>
                </c:pt>
                <c:pt idx="30">
                  <c:v>9.5999999999999992E-3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.14505801906340654"/>
          <c:y val="0.55877733230122717"/>
          <c:w val="0.79551470539866731"/>
          <c:h val="0.42736995080285767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D835C-6E8B-4AEB-8E54-ADAE4DBC7BDA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F6C1-F0CB-46B3-BA8D-36EC68A96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2252B-1635-4ADB-A414-576F9CE05C9F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63AB-93B3-4946-8B59-36ED7F41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FE1E0-1A03-47B1-8D41-451116770BEE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FFCC-D199-48C2-9F8C-F10E482ED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>
            <a:extLst>
              <a:ext uri="{FF2B5EF4-FFF2-40B4-BE49-F238E27FC236}"/>
            </a:extLst>
          </p:cNvPr>
          <p:cNvSpPr/>
          <p:nvPr userDrawn="1"/>
        </p:nvSpPr>
        <p:spPr>
          <a:xfrm>
            <a:off x="8210550" y="1809750"/>
            <a:ext cx="404813" cy="3492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: фигура 17">
            <a:extLst>
              <a:ext uri="{FF2B5EF4-FFF2-40B4-BE49-F238E27FC236}"/>
            </a:extLst>
          </p:cNvPr>
          <p:cNvSpPr/>
          <p:nvPr userDrawn="1"/>
        </p:nvSpPr>
        <p:spPr>
          <a:xfrm>
            <a:off x="6875463" y="4686300"/>
            <a:ext cx="577850" cy="468313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: фигура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9525"/>
            <a:ext cx="9245600" cy="6867525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: фигура 13">
            <a:extLst>
              <a:ext uri="{FF2B5EF4-FFF2-40B4-BE49-F238E27FC236}"/>
            </a:extLst>
          </p:cNvPr>
          <p:cNvSpPr/>
          <p:nvPr userDrawn="1"/>
        </p:nvSpPr>
        <p:spPr>
          <a:xfrm>
            <a:off x="835025" y="2159000"/>
            <a:ext cx="7780338" cy="2530475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21" name="Текст 2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30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4149725"/>
            <a:ext cx="8975725" cy="2709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6861175" y="0"/>
            <a:ext cx="532606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5184775"/>
            <a:ext cx="3530600" cy="1674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562451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1588"/>
            <a:ext cx="532606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6861175" y="0"/>
            <a:ext cx="532606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469900" y="4149725"/>
            <a:ext cx="8505825" cy="1798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731B4-2C3E-4629-91CA-A1676725EE8A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3D3C9-395B-407F-BA61-9FD2B644E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1588"/>
            <a:ext cx="6096000" cy="6859588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9605963" y="0"/>
            <a:ext cx="28067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163A-13DA-4BC1-9853-0131260D7247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8C652-57AA-4FBD-9F76-445F818CD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7339-C77B-4C55-9B66-31BCA5BE4A74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8604-B33F-4C51-9920-7BA5FEAE1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11908-29BB-472F-B51E-746C6D9C87AB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1AEA-74CD-4417-B1F6-B1EB2F3D2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F1581-BE79-4ACF-99A4-C1B4150E8357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6195-E591-4C71-9008-E94CA4938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C5208-A617-40EF-9DFC-ECAA7E6CFA7E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FB73-E7EE-4C13-8715-34DA3D964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88BC2-5E8D-4846-B030-2402E34DE2E4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DD583-1179-4F6E-90B4-04262A67A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F86B-7787-42AA-BFA8-6DE9F02DC2F1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04D3-EA35-40CF-9B7B-BAB5CCEAA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973669-A3D2-4559-98DE-2DFFC469F924}" type="datetimeFigureOut">
              <a:rPr lang="ru-RU"/>
              <a:pPr>
                <a:defRPr/>
              </a:pPr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EBBDFC-9EAF-4F8D-80EE-DE81C7CA0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>
            <a:hlinkClick r:id="rId23"/>
          </p:cNvPr>
          <p:cNvPicPr>
            <a:picLocks noChangeAspect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-1193800" y="366713"/>
            <a:ext cx="7572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agento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imagecms.net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ypo3.org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msmadesimple.org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oncrete5.org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10" y="0"/>
            <a:ext cx="6453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лилиния: фигура 8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6810380" cy="6867525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666713" y="1000108"/>
            <a:ext cx="48577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WordPress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самая </a:t>
            </a:r>
          </a:p>
          <a:p>
            <a:pPr lvl="0"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популярная 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CMS в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мире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 l="8772" r="19298"/>
          <a:stretch>
            <a:fillRect/>
          </a:stretch>
        </p:blipFill>
        <p:spPr bwMode="auto">
          <a:xfrm>
            <a:off x="4952992" y="5572140"/>
            <a:ext cx="150019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AC7E645-B635-42AE-8A02-A5BFE3290158}"/>
              </a:ext>
            </a:extLst>
          </p:cNvPr>
          <p:cNvSpPr/>
          <p:nvPr/>
        </p:nvSpPr>
        <p:spPr>
          <a:xfrm>
            <a:off x="6453190" y="0"/>
            <a:ext cx="5738810" cy="6858000"/>
          </a:xfrm>
          <a:prstGeom prst="rect">
            <a:avLst/>
          </a:prstGeom>
          <a:solidFill>
            <a:schemeClr val="accent2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309522" y="142852"/>
            <a:ext cx="6143668" cy="669925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Плюсы и минусы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Magento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Мадженто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Рисунок 21"/>
          <p:cNvGraphicFramePr>
            <a:graphicFrameLocks/>
          </p:cNvGraphicFramePr>
          <p:nvPr/>
        </p:nvGraphicFramePr>
        <p:xfrm>
          <a:off x="309522" y="1142984"/>
          <a:ext cx="60007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300039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Официальный сайт: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Magento.com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основания: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Страна: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США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Сложность: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Средняя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</a:tbl>
          </a:graphicData>
        </a:graphic>
      </p:graphicFrame>
      <p:sp>
        <p:nvSpPr>
          <p:cNvPr id="8" name="Заголовок 4"/>
          <p:cNvSpPr txBox="1">
            <a:spLocks/>
          </p:cNvSpPr>
          <p:nvPr/>
        </p:nvSpPr>
        <p:spPr>
          <a:xfrm>
            <a:off x="6524628" y="3571876"/>
            <a:ext cx="5667372" cy="66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Минусы:</a:t>
            </a:r>
            <a:r>
              <a:rPr lang="ru-RU" dirty="0"/>
              <a:t>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качеству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хостинга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Сложность использования, начиная с процесса установки и заканчивая доработками кода;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Относительно малое количество готовых расширений, а услуги квалифицированных разработчиков стоят очень дорого;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Общая высокая себестоимость магазинов, несмотря на формальное наличие бесплатной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версии.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524628" y="142852"/>
            <a:ext cx="5357850" cy="66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Плюсы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>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функциональность из коробки, подходит для создания огромных магазинов;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Множество шаблонов, хотя большинство из них платные и не дешёвые;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Эффективная система кэширования, здорово повышающая скорость загрузки страниц;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Из одной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админки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можно управлять несколькими магазинами;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Хорошо реализовано всё, что связано с оптимизацией под поисковые системы и безопасностью работы сайта.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https://uguide.ru/_nw/2/47359264.pn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22" y="2643182"/>
            <a:ext cx="6000792" cy="402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AC7E645-B635-42AE-8A02-A5BFE3290158}"/>
              </a:ext>
            </a:extLst>
          </p:cNvPr>
          <p:cNvSpPr/>
          <p:nvPr/>
        </p:nvSpPr>
        <p:spPr>
          <a:xfrm>
            <a:off x="6453190" y="0"/>
            <a:ext cx="5738810" cy="6858000"/>
          </a:xfrm>
          <a:prstGeom prst="rect">
            <a:avLst/>
          </a:prstGeom>
          <a:solidFill>
            <a:schemeClr val="accent2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309522" y="142852"/>
            <a:ext cx="6143668" cy="669925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Плюсы и минусы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ImageCMS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ИмиджCMS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Рисунок 21"/>
          <p:cNvGraphicFramePr>
            <a:graphicFrameLocks/>
          </p:cNvGraphicFramePr>
          <p:nvPr/>
        </p:nvGraphicFramePr>
        <p:xfrm>
          <a:off x="452398" y="1142984"/>
          <a:ext cx="57578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932"/>
                <a:gridCol w="287893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Официальный сайт: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Imagecms.net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основания: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Страна: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Украина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Сложность: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Простая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</a:tbl>
          </a:graphicData>
        </a:graphic>
      </p:graphicFrame>
      <p:sp>
        <p:nvSpPr>
          <p:cNvPr id="8" name="Заголовок 4"/>
          <p:cNvSpPr txBox="1">
            <a:spLocks/>
          </p:cNvSpPr>
          <p:nvPr/>
        </p:nvSpPr>
        <p:spPr>
          <a:xfrm>
            <a:off x="6524628" y="2786058"/>
            <a:ext cx="5572164" cy="66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Минусы: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расширений мало, программиста найти непросто, а стоимость услуг будет завышенной;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Нельзя вручную настроить порядок вывода отдельных товаров и прочие полезные мелочи;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Мало готовых шаблонов, а индивидуальный дизайн от разработчика стоит от $2000;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Высокая нагрузка на сервер, низкая производительность при большом объёме базы данных;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Слабая экосистема – информации по продукту, обсуждений и прочего довольно мало.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524628" y="142852"/>
            <a:ext cx="5357850" cy="66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Плюсы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Ядро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системы – всем известный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WordPress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понятный и удобный;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Богатый встроенный набор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плагинов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закрывающий большинство требований к ведению магазина;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Полный арсенал возможностей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WooCommerce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наличии;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Есть качественный встроенный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https://uguide.ru/_nw/2/66832598.pn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6" y="2786058"/>
            <a:ext cx="6215106" cy="366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AC7E645-B635-42AE-8A02-A5BFE3290158}"/>
              </a:ext>
            </a:extLst>
          </p:cNvPr>
          <p:cNvSpPr/>
          <p:nvPr/>
        </p:nvSpPr>
        <p:spPr>
          <a:xfrm>
            <a:off x="6453190" y="0"/>
            <a:ext cx="5738810" cy="6858000"/>
          </a:xfrm>
          <a:prstGeom prst="rect">
            <a:avLst/>
          </a:prstGeom>
          <a:solidFill>
            <a:schemeClr val="accent2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309522" y="142852"/>
            <a:ext cx="6143668" cy="669925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Плюсы и минусы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TYPO3 /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ТайпоТри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Рисунок 21"/>
          <p:cNvGraphicFramePr>
            <a:graphicFrameLocks/>
          </p:cNvGraphicFramePr>
          <p:nvPr/>
        </p:nvGraphicFramePr>
        <p:xfrm>
          <a:off x="452398" y="1142984"/>
          <a:ext cx="57578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932"/>
                <a:gridCol w="287893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Официальный сайт: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Typo3.org</a:t>
                      </a: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основания: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Страна: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Сложность: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Высокая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</a:tbl>
          </a:graphicData>
        </a:graphic>
      </p:graphicFrame>
      <p:sp>
        <p:nvSpPr>
          <p:cNvPr id="8" name="Заголовок 4"/>
          <p:cNvSpPr txBox="1">
            <a:spLocks/>
          </p:cNvSpPr>
          <p:nvPr/>
        </p:nvSpPr>
        <p:spPr>
          <a:xfrm>
            <a:off x="6524628" y="3286124"/>
            <a:ext cx="5429288" cy="66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Минусы: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Сообщество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преимущественно англоязычное, русифицированной документации мало;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Создаёт большую нагрузку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хостинг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занимает много места;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Сложна в изучении, категорически не подходит новичкам;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Подходит для создания сайтов, в которых публиковать информацию будет только администратор, то есть проектов без пользовательского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Высокая стоимость поддержания работоспособности сайта.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524628" y="214290"/>
            <a:ext cx="5357850" cy="66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Плюсы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Качественная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локализация интерфейса движка;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Использование связки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Templavoila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TypoScript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позволяет вытворять с дизайном что угодно;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Высокая степень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масштабируемости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сайтов;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Поддержка кэширования страниц, что значительно ускоряет их загрузку;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Достаточный набор расширений, собранных в надёжном едином источнике – TYPO3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Extension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Repository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Отлично подходит для создания сайтов крупных корпораций, отраслевых гигантов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https://uguide.ru/_nw/2/78993035.pn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398" y="2786058"/>
            <a:ext cx="578647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AC7E645-B635-42AE-8A02-A5BFE3290158}"/>
              </a:ext>
            </a:extLst>
          </p:cNvPr>
          <p:cNvSpPr/>
          <p:nvPr/>
        </p:nvSpPr>
        <p:spPr>
          <a:xfrm>
            <a:off x="6453190" y="0"/>
            <a:ext cx="5738810" cy="6858000"/>
          </a:xfrm>
          <a:prstGeom prst="rect">
            <a:avLst/>
          </a:prstGeom>
          <a:solidFill>
            <a:schemeClr val="accent2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166646" y="142852"/>
            <a:ext cx="6286544" cy="669925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Плюсы и минусы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Drupal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Друпал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Рисунок 21"/>
          <p:cNvGraphicFramePr>
            <a:graphicFrameLocks/>
          </p:cNvGraphicFramePr>
          <p:nvPr/>
        </p:nvGraphicFramePr>
        <p:xfrm>
          <a:off x="452398" y="1142984"/>
          <a:ext cx="57578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932"/>
                <a:gridCol w="287893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Официальный сайт: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Drupal.org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основания: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Страна: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Бельгия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Сложность: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Высокая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</a:tbl>
          </a:graphicData>
        </a:graphic>
      </p:graphicFrame>
      <p:sp>
        <p:nvSpPr>
          <p:cNvPr id="8" name="Заголовок 4"/>
          <p:cNvSpPr txBox="1">
            <a:spLocks/>
          </p:cNvSpPr>
          <p:nvPr/>
        </p:nvSpPr>
        <p:spPr>
          <a:xfrm>
            <a:off x="238084" y="3714752"/>
            <a:ext cx="6143668" cy="66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Минусы:</a:t>
            </a:r>
            <a:r>
              <a:rPr lang="ru-RU" sz="2000" dirty="0"/>
              <a:t> </a:t>
            </a:r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обычных пользователей не подходит из-за явной сложности освоения и использования;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знаний программирования настроить большинство модулей не получится;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стабильной и быстрой работы сайта нужен мощный сервер.</a:t>
            </a:r>
          </a:p>
          <a:p>
            <a:r>
              <a:rPr lang="ru-RU" sz="2000" dirty="0"/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524628" y="357166"/>
            <a:ext cx="5357850" cy="66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Плюсы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Подлинная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универсальность, гибкость по всем направлениям;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Возможность создания и внедрения бесконечного количества типов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коробки мощные SEO, безопасность и скромные аппетиты к железу;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Обширное сообщество, много руководств, документации и грамотных разработчиков внутри экосистемы;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Богатый набор модулей, расширяющих базовую функциональность;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Возможность использования хуков – модификаторов обработки процедур для упрощения внесения масштабных изменений в алгоритмы движка;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Высокий уровень стандартизации – почти весь код пишется разработчиками в едином стиле, сообществу удобно с ним работать.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20" y="2857496"/>
            <a:ext cx="43577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AC7E645-B635-42AE-8A02-A5BFE3290158}"/>
              </a:ext>
            </a:extLst>
          </p:cNvPr>
          <p:cNvSpPr/>
          <p:nvPr/>
        </p:nvSpPr>
        <p:spPr>
          <a:xfrm>
            <a:off x="6453190" y="0"/>
            <a:ext cx="5738810" cy="6858000"/>
          </a:xfrm>
          <a:prstGeom prst="rect">
            <a:avLst/>
          </a:prstGeom>
          <a:solidFill>
            <a:schemeClr val="accent2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166646" y="142852"/>
            <a:ext cx="6286544" cy="669925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Плюсы и минусы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CMS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Мейд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Симпл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Рисунок 21"/>
          <p:cNvGraphicFramePr>
            <a:graphicFrameLocks/>
          </p:cNvGraphicFramePr>
          <p:nvPr/>
        </p:nvGraphicFramePr>
        <p:xfrm>
          <a:off x="452398" y="1142984"/>
          <a:ext cx="57578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932"/>
                <a:gridCol w="287893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Официальный сайт: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Cmsmadesimple.org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основания: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Страна: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США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Сложность: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Средняя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</a:tbl>
          </a:graphicData>
        </a:graphic>
      </p:graphicFrame>
      <p:sp>
        <p:nvSpPr>
          <p:cNvPr id="8" name="Заголовок 4"/>
          <p:cNvSpPr txBox="1">
            <a:spLocks/>
          </p:cNvSpPr>
          <p:nvPr/>
        </p:nvSpPr>
        <p:spPr>
          <a:xfrm>
            <a:off x="6596066" y="3000372"/>
            <a:ext cx="5143536" cy="669925"/>
          </a:xfrm>
          <a:prstGeom prst="rect">
            <a:avLst/>
          </a:prstGeom>
        </p:spPr>
        <p:txBody>
          <a:bodyPr/>
          <a:lstStyle/>
          <a:p>
            <a:pPr lvl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Минусы: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Малочисленное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и, в основном, англоязычное сообщество;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Скудное количество обучающих материалов, в том числе, и видео-уроков на русском языке;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 вмешательства в код получить уникальный дизайн невозможно;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Иногда при обновлениях «отваливаются» до этого прекрасно работавшие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плагины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 знаний английского языка и, как минимум, основ программирования раскрыть потенциал системы не получится.</a:t>
            </a:r>
          </a:p>
          <a:p>
            <a:r>
              <a:rPr lang="ru-RU" sz="2000" dirty="0"/>
              <a:t> </a:t>
            </a:r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r>
              <a:rPr lang="ru-RU" sz="2000" dirty="0"/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524628" y="357166"/>
            <a:ext cx="5357850" cy="66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Плюсы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Относительная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простота панели управления;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Удобство внесения косметических изменений в шаблоны;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Хороший уровень SEO-оптимизации и безопасности;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Выгодно использовать для создания небольших магазинов при ограниченном бюджете;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Низкие требования к качеству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хостинга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Достаточный набор готовых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плагинов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решения типичных задач;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Регулярные обновления.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https://uguide.ru/_nw/2/22362735.pn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2786058"/>
            <a:ext cx="5857916" cy="347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AC7E645-B635-42AE-8A02-A5BFE3290158}"/>
              </a:ext>
            </a:extLst>
          </p:cNvPr>
          <p:cNvSpPr/>
          <p:nvPr/>
        </p:nvSpPr>
        <p:spPr>
          <a:xfrm>
            <a:off x="6453190" y="0"/>
            <a:ext cx="5738810" cy="6858000"/>
          </a:xfrm>
          <a:prstGeom prst="rect">
            <a:avLst/>
          </a:prstGeom>
          <a:solidFill>
            <a:schemeClr val="accent2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166646" y="142852"/>
            <a:ext cx="6286544" cy="669925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Плюсы и минусы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Concrete5 /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Конкрит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Рисунок 21"/>
          <p:cNvGraphicFramePr>
            <a:graphicFrameLocks/>
          </p:cNvGraphicFramePr>
          <p:nvPr/>
        </p:nvGraphicFramePr>
        <p:xfrm>
          <a:off x="452398" y="1142984"/>
          <a:ext cx="57578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932"/>
                <a:gridCol w="287893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Официальный сайт: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Concrete5.org</a:t>
                      </a: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основания: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Страна: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США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Сложность: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Простая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</a:tbl>
          </a:graphicData>
        </a:graphic>
      </p:graphicFrame>
      <p:sp>
        <p:nvSpPr>
          <p:cNvPr id="8" name="Заголовок 4"/>
          <p:cNvSpPr txBox="1">
            <a:spLocks/>
          </p:cNvSpPr>
          <p:nvPr/>
        </p:nvSpPr>
        <p:spPr>
          <a:xfrm>
            <a:off x="6524628" y="3857628"/>
            <a:ext cx="5500726" cy="669925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Минусы: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Слабая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адаптация системы к потребностям Рунета: мало расширений с важными для нас интеграциями сервисов, малочисленное сообщество, вялые обсуждения на форумах, мёртвые группы в социальных сетях, документация на английском.</a:t>
            </a:r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r>
              <a:rPr lang="ru-RU" sz="2000" dirty="0"/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524628" y="285728"/>
            <a:ext cx="5357850" cy="66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Плюсы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Интерфейс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манере конструкторов с визуальным редактором;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Подходит для использования новичками;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Централизованные магазины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плагинов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тем оформления, в которых много бесплатных вариантов;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Умеренная средняя стоимость шаблонов и платных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плагинов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Движок поддерживает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мультиязычность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https://uguide.ru/_nw/2/17245461.pn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22" y="2714620"/>
            <a:ext cx="6000792" cy="387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5667372" y="369888"/>
            <a:ext cx="6524628" cy="773096"/>
          </a:xfrm>
        </p:spPr>
        <p:txBody>
          <a:bodyPr/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WordPress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– как самая популярная CMS в мире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/>
          </a:p>
        </p:txBody>
      </p:sp>
      <p:sp>
        <p:nvSpPr>
          <p:cNvPr id="15364" name="Текст 4"/>
          <p:cNvSpPr>
            <a:spLocks noGrp="1"/>
          </p:cNvSpPr>
          <p:nvPr>
            <p:ph type="body" sz="quarter" idx="11"/>
          </p:nvPr>
        </p:nvSpPr>
        <p:spPr>
          <a:xfrm>
            <a:off x="5881686" y="1214422"/>
            <a:ext cx="6000792" cy="18367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WordPress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– самая известная и популярная CMS в мире, своего рода символ ниши. Писалась для создания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блогов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но в процессе превратилась в универсальный движок благодаря разработчикам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плагинов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шаблонов и активности сообщества. В панель управления встроены библиотеки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плагинов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шаблонов с необъятным ассортиментом. Ко всему есть отзывы, оценки, инструкции, рейтинги. Можно сортировать по различным признакам – выбирать несложно. Многие студии рисуют шаблоны под эту систему.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Существует очень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 видео с уроками и 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форумов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обсуждений.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Научиться пользоваться ею проще, чем многими другими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WordPress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оперирует двумя типами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страница и статья. Кнопка создания записи вынесена отдельно, можно прямо с сайта опубликовать пост – всё заточено на удобство и скорость публикаций новостной ленты. SEO реализовано через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плагины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как и оптимизация скорости работы, безопасность и много чего ещё. Для создания магазинов,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лендингов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форумов и прочего существует множество специализированных, мощных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плагинов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 объёму возможностей напоминающих отдельное взятое, полноценное ПО. </a:t>
            </a:r>
          </a:p>
        </p:txBody>
      </p:sp>
      <p:sp>
        <p:nvSpPr>
          <p:cNvPr id="15376" name="TextBox 18"/>
          <p:cNvSpPr txBox="1">
            <a:spLocks noChangeArrowheads="1"/>
          </p:cNvSpPr>
          <p:nvPr/>
        </p:nvSpPr>
        <p:spPr bwMode="auto">
          <a:xfrm>
            <a:off x="5894388" y="5292725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5378" name="TextBox 20"/>
          <p:cNvSpPr txBox="1">
            <a:spLocks noChangeArrowheads="1"/>
          </p:cNvSpPr>
          <p:nvPr/>
        </p:nvSpPr>
        <p:spPr bwMode="auto">
          <a:xfrm>
            <a:off x="9039225" y="3979863"/>
            <a:ext cx="301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0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3" name="Рисунок 22" descr="Wordpress_1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035" r="2603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0" y="0"/>
            <a:ext cx="889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лилиния: фигура 8">
            <a:extLst>
              <a:ext uri="{FF2B5EF4-FFF2-40B4-BE49-F238E27FC236}"/>
            </a:extLst>
          </p:cNvPr>
          <p:cNvSpPr/>
          <p:nvPr/>
        </p:nvSpPr>
        <p:spPr>
          <a:xfrm>
            <a:off x="0" y="-9525"/>
            <a:ext cx="5381620" cy="6867525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309522" y="857232"/>
            <a:ext cx="41434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лилиния: фигура 8">
            <a:extLst>
              <a:ext uri="{FF2B5EF4-FFF2-40B4-BE49-F238E27FC236}"/>
            </a:extLst>
          </p:cNvPr>
          <p:cNvSpPr/>
          <p:nvPr/>
        </p:nvSpPr>
        <p:spPr>
          <a:xfrm>
            <a:off x="0" y="-9525"/>
            <a:ext cx="9245600" cy="6867525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олилиния: фигура 9">
            <a:extLst>
              <a:ext uri="{FF2B5EF4-FFF2-40B4-BE49-F238E27FC236}"/>
            </a:extLst>
          </p:cNvPr>
          <p:cNvSpPr/>
          <p:nvPr/>
        </p:nvSpPr>
        <p:spPr>
          <a:xfrm>
            <a:off x="380960" y="2143116"/>
            <a:ext cx="8208966" cy="2571768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238084" y="2214554"/>
            <a:ext cx="7715303" cy="234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WordPress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это свободно распространяемая система управления содержимым сайта (CMS) с открытым исходным кодом. CMS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ВордПресс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написана на PHP, сервер базы данных -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WordPress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используют как для создания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блогов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так и достаточно сложных новостных ресурсов или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интернет-магазинов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Равнобедренный треугольник 9">
            <a:extLst>
              <a:ext uri="{FF2B5EF4-FFF2-40B4-BE49-F238E27FC236}"/>
            </a:extLst>
          </p:cNvPr>
          <p:cNvSpPr/>
          <p:nvPr/>
        </p:nvSpPr>
        <p:spPr>
          <a:xfrm>
            <a:off x="8210550" y="1809750"/>
            <a:ext cx="404813" cy="3492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олилиния: фигура 6">
            <a:extLst>
              <a:ext uri="{FF2B5EF4-FFF2-40B4-BE49-F238E27FC236}"/>
            </a:extLst>
          </p:cNvPr>
          <p:cNvSpPr/>
          <p:nvPr/>
        </p:nvSpPr>
        <p:spPr>
          <a:xfrm>
            <a:off x="6875463" y="4686300"/>
            <a:ext cx="577850" cy="468313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38084" y="142852"/>
            <a:ext cx="87868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Понятие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CMS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WordPress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48" y="370235"/>
            <a:ext cx="5961539" cy="66888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WordPress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log5f352fc3b2393_w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035" r="2603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Старинная русская поговорка гласит: «Если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слышали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WordPress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значит,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попросту нет собственного сайта»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215106" y="6143644"/>
            <a:ext cx="597689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 Что стоит за популярностью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WordPress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[Электронная версия][Ресурс: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https://timeweb.com/ru/community/articles/chto-stoit-za-populyarnostyu-wordpress-1]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 l="26591" t="10494"/>
          <a:stretch>
            <a:fillRect/>
          </a:stretch>
        </p:blipFill>
        <p:spPr bwMode="auto">
          <a:xfrm>
            <a:off x="5810248" y="3714752"/>
            <a:ext cx="6262658" cy="218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2398" y="142852"/>
            <a:ext cx="6643734" cy="526035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WordPress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в рейтинге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CMS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сайтах зоны 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RU в июле 2022 года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      </a:t>
            </a:r>
            <a:r>
              <a:rPr lang="ru-RU" sz="1400" dirty="0"/>
              <a:t>  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024562" y="142852"/>
          <a:ext cx="5929354" cy="650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66646" y="928670"/>
          <a:ext cx="622363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738282" y="6331965"/>
            <a:ext cx="6643734" cy="52603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: CMS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сайтах зоны .RU [Электронная версия][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Ресурс:https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statonline.ru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metrics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/webapp_cms?tld=ru&amp;month=2022-07]</a:t>
            </a:r>
          </a:p>
          <a:p>
            <a:pPr lvl="0" algn="ctr">
              <a:lnSpc>
                <a:spcPct val="9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ru-RU" sz="1400" dirty="0"/>
              <a:t>  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8772" r="19298"/>
          <a:stretch>
            <a:fillRect/>
          </a:stretch>
        </p:blipFill>
        <p:spPr bwMode="auto">
          <a:xfrm>
            <a:off x="8310579" y="500042"/>
            <a:ext cx="378621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" y="285728"/>
            <a:ext cx="7643866" cy="6699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Лучшие бесплатные движки для сайта 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4667240" y="2143116"/>
            <a:ext cx="25828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ImageCMS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платная CMS для магазина</a:t>
            </a:r>
          </a:p>
          <a:p>
            <a:r>
              <a:rPr lang="ru-RU" sz="2000" b="1" dirty="0" smtClean="0">
                <a:latin typeface="Calibri" pitchFamily="34" charset="0"/>
              </a:rPr>
              <a:t> 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952464" y="1214422"/>
            <a:ext cx="27146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WordPress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самая популярная CMS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/>
            </a:extLst>
          </p:cNvPr>
          <p:cNvSpPr/>
          <p:nvPr/>
        </p:nvSpPr>
        <p:spPr>
          <a:xfrm rot="2689455">
            <a:off x="293882" y="3127609"/>
            <a:ext cx="614363" cy="614362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4" name="TextBox 16"/>
          <p:cNvSpPr txBox="1">
            <a:spLocks noChangeArrowheads="1"/>
          </p:cNvSpPr>
          <p:nvPr/>
        </p:nvSpPr>
        <p:spPr bwMode="auto">
          <a:xfrm>
            <a:off x="380960" y="3214686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/>
            </a:extLst>
          </p:cNvPr>
          <p:cNvSpPr/>
          <p:nvPr/>
        </p:nvSpPr>
        <p:spPr>
          <a:xfrm rot="2689455">
            <a:off x="3865782" y="3199047"/>
            <a:ext cx="614363" cy="614362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6" name="TextBox 18"/>
          <p:cNvSpPr txBox="1">
            <a:spLocks noChangeArrowheads="1"/>
          </p:cNvSpPr>
          <p:nvPr/>
        </p:nvSpPr>
        <p:spPr bwMode="auto">
          <a:xfrm>
            <a:off x="3952860" y="3286124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7" name="TextBox 19"/>
          <p:cNvSpPr txBox="1">
            <a:spLocks noChangeArrowheads="1"/>
          </p:cNvSpPr>
          <p:nvPr/>
        </p:nvSpPr>
        <p:spPr bwMode="auto">
          <a:xfrm>
            <a:off x="4595802" y="4071942"/>
            <a:ext cx="2857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цмс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рассчитана на новичков</a:t>
            </a:r>
          </a:p>
          <a:p>
            <a:r>
              <a:rPr lang="ru-RU" sz="2000" b="1" dirty="0" smtClean="0">
                <a:latin typeface="Calibri" pitchFamily="34" charset="0"/>
              </a:rPr>
              <a:t> 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21519" name="TextBox 21"/>
          <p:cNvSpPr txBox="1">
            <a:spLocks noChangeArrowheads="1"/>
          </p:cNvSpPr>
          <p:nvPr/>
        </p:nvSpPr>
        <p:spPr bwMode="auto">
          <a:xfrm>
            <a:off x="1023902" y="3071810"/>
            <a:ext cx="25844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Drupal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движок для опытных разработчиков</a:t>
            </a:r>
          </a:p>
          <a:p>
            <a:r>
              <a:rPr lang="ru-RU" sz="2000" b="1" dirty="0" smtClean="0">
                <a:latin typeface="Calibri" pitchFamily="34" charset="0"/>
              </a:rPr>
              <a:t> 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/>
            </a:extLst>
          </p:cNvPr>
          <p:cNvSpPr/>
          <p:nvPr/>
        </p:nvSpPr>
        <p:spPr>
          <a:xfrm rot="2689455">
            <a:off x="294113" y="4198619"/>
            <a:ext cx="612775" cy="614363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22" name="TextBox 24"/>
          <p:cNvSpPr txBox="1">
            <a:spLocks noChangeArrowheads="1"/>
          </p:cNvSpPr>
          <p:nvPr/>
        </p:nvSpPr>
        <p:spPr bwMode="auto">
          <a:xfrm>
            <a:off x="380960" y="4286256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/>
            </a:extLst>
          </p:cNvPr>
          <p:cNvSpPr/>
          <p:nvPr/>
        </p:nvSpPr>
        <p:spPr>
          <a:xfrm rot="2689455">
            <a:off x="3866014" y="4270057"/>
            <a:ext cx="612775" cy="614363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>
            <a:off x="3952860" y="4357694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09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7" name="TextBox 29"/>
          <p:cNvSpPr txBox="1">
            <a:spLocks noChangeArrowheads="1"/>
          </p:cNvSpPr>
          <p:nvPr/>
        </p:nvSpPr>
        <p:spPr bwMode="auto">
          <a:xfrm>
            <a:off x="952465" y="5218113"/>
            <a:ext cx="2694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MODX – гибкая система на базе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фреймворка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Calibri" pitchFamily="34" charset="0"/>
              </a:rPr>
              <a:t> 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/>
            </a:extLst>
          </p:cNvPr>
          <p:cNvSpPr/>
          <p:nvPr/>
        </p:nvSpPr>
        <p:spPr>
          <a:xfrm rot="2689455">
            <a:off x="293323" y="5270980"/>
            <a:ext cx="614363" cy="612775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30" name="TextBox 32"/>
          <p:cNvSpPr txBox="1">
            <a:spLocks noChangeArrowheads="1"/>
          </p:cNvSpPr>
          <p:nvPr/>
        </p:nvSpPr>
        <p:spPr bwMode="auto">
          <a:xfrm>
            <a:off x="380960" y="5357826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/>
            </a:extLst>
          </p:cNvPr>
          <p:cNvSpPr/>
          <p:nvPr/>
        </p:nvSpPr>
        <p:spPr>
          <a:xfrm rot="2689455">
            <a:off x="3865223" y="5342417"/>
            <a:ext cx="614363" cy="612775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32" name="TextBox 34"/>
          <p:cNvSpPr txBox="1">
            <a:spLocks noChangeArrowheads="1"/>
          </p:cNvSpPr>
          <p:nvPr/>
        </p:nvSpPr>
        <p:spPr bwMode="auto">
          <a:xfrm>
            <a:off x="3952860" y="5429264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: скругленные углы 15">
            <a:extLst>
              <a:ext uri="{FF2B5EF4-FFF2-40B4-BE49-F238E27FC236}"/>
            </a:extLst>
          </p:cNvPr>
          <p:cNvSpPr/>
          <p:nvPr/>
        </p:nvSpPr>
        <p:spPr>
          <a:xfrm rot="2689455">
            <a:off x="293883" y="1198783"/>
            <a:ext cx="614363" cy="614362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: скругленные углы 15">
            <a:extLst>
              <a:ext uri="{FF2B5EF4-FFF2-40B4-BE49-F238E27FC236}"/>
            </a:extLst>
          </p:cNvPr>
          <p:cNvSpPr/>
          <p:nvPr/>
        </p:nvSpPr>
        <p:spPr>
          <a:xfrm rot="2689455">
            <a:off x="3865783" y="1270221"/>
            <a:ext cx="614363" cy="614362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: скругленные углы 15">
            <a:extLst>
              <a:ext uri="{FF2B5EF4-FFF2-40B4-BE49-F238E27FC236}"/>
            </a:extLst>
          </p:cNvPr>
          <p:cNvSpPr/>
          <p:nvPr/>
        </p:nvSpPr>
        <p:spPr>
          <a:xfrm rot="2689455">
            <a:off x="293883" y="2127476"/>
            <a:ext cx="614363" cy="614362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: скругленные углы 15">
            <a:extLst>
              <a:ext uri="{FF2B5EF4-FFF2-40B4-BE49-F238E27FC236}"/>
            </a:extLst>
          </p:cNvPr>
          <p:cNvSpPr/>
          <p:nvPr/>
        </p:nvSpPr>
        <p:spPr>
          <a:xfrm rot="2689455">
            <a:off x="3865782" y="2198916"/>
            <a:ext cx="614363" cy="614362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4595802" y="1214422"/>
            <a:ext cx="27860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Magento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магазинный движок от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Adobe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16"/>
          <p:cNvSpPr txBox="1">
            <a:spLocks noChangeArrowheads="1"/>
          </p:cNvSpPr>
          <p:nvPr/>
        </p:nvSpPr>
        <p:spPr bwMode="auto">
          <a:xfrm>
            <a:off x="380960" y="1285860"/>
            <a:ext cx="49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38" name="TextBox 16"/>
          <p:cNvSpPr txBox="1">
            <a:spLocks noChangeArrowheads="1"/>
          </p:cNvSpPr>
          <p:nvPr/>
        </p:nvSpPr>
        <p:spPr bwMode="auto">
          <a:xfrm>
            <a:off x="3952860" y="1357298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380960" y="2214554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16"/>
          <p:cNvSpPr txBox="1">
            <a:spLocks noChangeArrowheads="1"/>
          </p:cNvSpPr>
          <p:nvPr/>
        </p:nvSpPr>
        <p:spPr bwMode="auto">
          <a:xfrm>
            <a:off x="3952860" y="2285992"/>
            <a:ext cx="49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1023902" y="2214554"/>
            <a:ext cx="25828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Joomla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вторая по использовании CMS</a:t>
            </a:r>
          </a:p>
          <a:p>
            <a:r>
              <a:rPr lang="ru-RU" sz="2000" b="1" dirty="0" smtClean="0">
                <a:latin typeface="Calibri" pitchFamily="34" charset="0"/>
              </a:rPr>
              <a:t> 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4667240" y="3071810"/>
            <a:ext cx="27860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TYPO3 – мощная среда разработки для профи</a:t>
            </a:r>
          </a:p>
          <a:p>
            <a:r>
              <a:rPr lang="ru-RU" sz="2000" b="1" dirty="0" smtClean="0">
                <a:latin typeface="Calibri" pitchFamily="34" charset="0"/>
              </a:rPr>
              <a:t> 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>
            <a:off x="1023902" y="4357694"/>
            <a:ext cx="25828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OpenCart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топовая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E-commerce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платформа</a:t>
            </a:r>
          </a:p>
          <a:p>
            <a:r>
              <a:rPr lang="ru-RU" sz="2000" b="1" dirty="0" smtClean="0">
                <a:latin typeface="Calibri" pitchFamily="34" charset="0"/>
              </a:rPr>
              <a:t> 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4595802" y="5214950"/>
            <a:ext cx="30003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Concrete5 – на базе визуального редактора</a:t>
            </a:r>
          </a:p>
          <a:p>
            <a:pPr lv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 smtClean="0">
                <a:latin typeface="Calibri" pitchFamily="34" charset="0"/>
              </a:rPr>
              <a:t> 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46" name="Рисунок 45" descr="рек 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9389" r="29389"/>
          <a:stretch>
            <a:fillRect/>
          </a:stretch>
        </p:blipFill>
        <p:spPr>
          <a:xfrm>
            <a:off x="7810512" y="357166"/>
            <a:ext cx="3961042" cy="6127750"/>
          </a:xfrm>
        </p:spPr>
      </p:pic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809588" y="6143644"/>
            <a:ext cx="67866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Сравнение бесплатных CMS: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Wordpress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Joomla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Drupal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др. [Электронная версия][Ресурс: https://uguide.ru/sravnenie-besplatnyh-cms-wordpress-joomla-drupal?ysclid=l6jd65bo2g278472052]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 smtClean="0">
                <a:latin typeface="Calibri" pitchFamily="34" charset="0"/>
              </a:rPr>
              <a:t> 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AC7E645-B635-42AE-8A02-A5BFE3290158}"/>
              </a:ext>
            </a:extLst>
          </p:cNvPr>
          <p:cNvSpPr/>
          <p:nvPr/>
        </p:nvSpPr>
        <p:spPr>
          <a:xfrm>
            <a:off x="6453190" y="0"/>
            <a:ext cx="5738810" cy="6858000"/>
          </a:xfrm>
          <a:prstGeom prst="rect">
            <a:avLst/>
          </a:prstGeom>
          <a:solidFill>
            <a:schemeClr val="accent2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309522" y="142852"/>
            <a:ext cx="6143668" cy="6699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Плюсы и минусы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WordPress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/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ВордПресс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Рисунок 21"/>
          <p:cNvGraphicFramePr>
            <a:graphicFrameLocks/>
          </p:cNvGraphicFramePr>
          <p:nvPr/>
        </p:nvGraphicFramePr>
        <p:xfrm>
          <a:off x="452398" y="1142984"/>
          <a:ext cx="57578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932"/>
                <a:gridCol w="287893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Официальный сайт: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ru.wordpress.org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основания: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2003</a:t>
                      </a: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Страна: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Весь мир</a:t>
                      </a: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Сложность: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Простая</a:t>
                      </a:r>
                    </a:p>
                  </a:txBody>
                  <a:tcPr marL="45720" marR="0" marT="7620" marB="762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96066" y="428604"/>
            <a:ext cx="559593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Плюсы: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Популярность: в экосистеме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WordPress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трудится большое количество разработчиков, постоянно расширяя/совершенствуя ассортимент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плагинов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шаблонов;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много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хостингов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которых есть отдельный тариф с настройками, оптимизированными под эту CMS;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Огромное количество доступных обучающих материалов любых форматов;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Относительная простота освоения, более-менее подходит новичкам;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Большое количество качественных и полезных бесплатных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плагинов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большинства шаблонов довольно подробные настройки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кастомизации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без необходимости правки кода;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Способен выдерживать огромный трафик при достойном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хостинге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Универсальность за счёт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плагинов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подходит для создания объёмных сайтов.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38084" y="3643314"/>
            <a:ext cx="6143668" cy="669925"/>
          </a:xfrm>
          <a:prstGeom prst="rect">
            <a:avLst/>
          </a:prstGeo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Минусы: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Более трети всех сайтов мира работают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Вордпрессе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делает эту систему одной из основных мишеней для злоумышленников и неопытных разработчиков;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Из коробки система подходит для создания простого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блога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визитки;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Создаёт немалую нагрузку на сервер,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хостинг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должен быть хорошим;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Продуцирует дубли страниц, хотя это можно решить при помощи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плагина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8772" r="19298"/>
          <a:stretch>
            <a:fillRect/>
          </a:stretch>
        </p:blipFill>
        <p:spPr bwMode="auto">
          <a:xfrm>
            <a:off x="2595538" y="2643182"/>
            <a:ext cx="150019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AC7E645-B635-42AE-8A02-A5BFE3290158}"/>
              </a:ext>
            </a:extLst>
          </p:cNvPr>
          <p:cNvSpPr/>
          <p:nvPr/>
        </p:nvSpPr>
        <p:spPr>
          <a:xfrm>
            <a:off x="6453190" y="0"/>
            <a:ext cx="5738810" cy="6858000"/>
          </a:xfrm>
          <a:prstGeom prst="rect">
            <a:avLst/>
          </a:prstGeom>
          <a:solidFill>
            <a:schemeClr val="accent2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309522" y="142852"/>
            <a:ext cx="6143668" cy="669925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Плюсы и минусы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Joomla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Джумла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Рисунок 21"/>
          <p:cNvGraphicFramePr>
            <a:graphicFrameLocks/>
          </p:cNvGraphicFramePr>
          <p:nvPr/>
        </p:nvGraphicFramePr>
        <p:xfrm>
          <a:off x="452398" y="1142984"/>
          <a:ext cx="57578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932"/>
                <a:gridCol w="287893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Официальный сайт: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Joomla.org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основания: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Страна: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Весь мир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Сложность: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Средняя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</a:tbl>
          </a:graphicData>
        </a:graphic>
      </p:graphicFrame>
      <p:sp>
        <p:nvSpPr>
          <p:cNvPr id="8" name="Заголовок 4"/>
          <p:cNvSpPr txBox="1">
            <a:spLocks/>
          </p:cNvSpPr>
          <p:nvPr/>
        </p:nvSpPr>
        <p:spPr>
          <a:xfrm>
            <a:off x="309522" y="2786058"/>
            <a:ext cx="6143668" cy="669925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Минусы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Панель управления запутанная, в глазах среднестатистического новичка выглядит сложной;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Скорость работы средняя, хотя этот пробел восполняется быстрым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хостингом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оптимизацией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плагинами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настройками;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Мощные экземпляры шаблонов трудно настроить – редко получается обойтись без чтения инструкции;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Уровень безопасности из коробки посредственный, требует доработки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плагинами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руками;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Обновления движка не всегда работают корректно, могут приводить ко сбоям вплоть до невозможности войти в панель управления или потери данных.</a:t>
            </a: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524628" y="357166"/>
            <a:ext cx="5357850" cy="669925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Плюсы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Подходит для создания любых типов сайтов, главное – не перегрузить движок модулями и объёмом базы данных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иначе при слабом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хостинге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точно будут проблемы со скоростью загрузки страниц;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Приспособленность для запуска социальных сетей достойного уровня – не так уж много движков это могут;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Мощная экосистема, информации и опытных разработчиков в избытке;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Шаблонов множество, плюс в них заложен огромный диапазон функциональности;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Богатейший выбор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плагинов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компонентов, среди которых значительная часть – бесплатные;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Полный доступ к коду, необходим минимальный набор навыков для редактирования.</a:t>
            </a: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AC7E645-B635-42AE-8A02-A5BFE3290158}"/>
              </a:ext>
            </a:extLst>
          </p:cNvPr>
          <p:cNvSpPr/>
          <p:nvPr/>
        </p:nvSpPr>
        <p:spPr>
          <a:xfrm>
            <a:off x="6453190" y="0"/>
            <a:ext cx="5738810" cy="6858000"/>
          </a:xfrm>
          <a:prstGeom prst="rect">
            <a:avLst/>
          </a:prstGeom>
          <a:solidFill>
            <a:schemeClr val="accent2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238084" y="71414"/>
            <a:ext cx="6143668" cy="669925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Плюсы и минусы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OpenCart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ОпенКарт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Рисунок 21"/>
          <p:cNvGraphicFramePr>
            <a:graphicFrameLocks/>
          </p:cNvGraphicFramePr>
          <p:nvPr/>
        </p:nvGraphicFramePr>
        <p:xfrm>
          <a:off x="380960" y="1000108"/>
          <a:ext cx="57578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932"/>
                <a:gridCol w="287893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Официальный сайт: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Opencart.com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основания: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Страна: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Великобритания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Сложность: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Средняя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</a:tbl>
          </a:graphicData>
        </a:graphic>
      </p:graphicFrame>
      <p:sp>
        <p:nvSpPr>
          <p:cNvPr id="8" name="Заголовок 4"/>
          <p:cNvSpPr txBox="1">
            <a:spLocks/>
          </p:cNvSpPr>
          <p:nvPr/>
        </p:nvSpPr>
        <p:spPr>
          <a:xfrm>
            <a:off x="309522" y="2571744"/>
            <a:ext cx="6143668" cy="66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Минусы: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Слабое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SEO из коробки (мало настроек, проблемы индексацией страниц, производство их дублей, ошибки при формировании ЧПУ), проблема решается установкой расширений;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Неудобный загрузчик изображений;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Нет быстрого оформления заказа из коробки;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Отсутствует живой поиск товаров (по первым буквам названия);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Нельзя сортировать статьи по категориям для оформления их новостной лентой, к примеру;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Обновления движка довольно редко выходят;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Достаточно большое количество мелких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неудобств (например, кнопка добавления в корзину отсутствующих в наличии товаров всегда активна).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524628" y="357166"/>
            <a:ext cx="5357850" cy="669925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Плюсы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Может быть изучена и эффективно использована новичком;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Продвинутая функциональность – почти всё важное для магазина есть из коробки;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Удобный пользовательский интерфейс для совершения покупок;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Высокая производительность и сравнительно низкие требования ко скорости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хостинга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Множество качественных шаблонов и полезных модулей;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Развитая экосистема: много информации и действующих разработчиков;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Подробная встроенная статистика продаж и посещаемости магазина;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Простой код, что упрощает внесение доработок;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Присутствует подробная настройка прав доступа (для менеджеров, например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AC7E645-B635-42AE-8A02-A5BFE3290158}"/>
              </a:ext>
            </a:extLst>
          </p:cNvPr>
          <p:cNvSpPr/>
          <p:nvPr/>
        </p:nvSpPr>
        <p:spPr>
          <a:xfrm>
            <a:off x="6453190" y="0"/>
            <a:ext cx="5738810" cy="6858000"/>
          </a:xfrm>
          <a:prstGeom prst="rect">
            <a:avLst/>
          </a:prstGeom>
          <a:solidFill>
            <a:schemeClr val="accent2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309522" y="142852"/>
            <a:ext cx="6143668" cy="669925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Плюсы и минусы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MODX / МОДЭКС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Рисунок 21"/>
          <p:cNvGraphicFramePr>
            <a:graphicFrameLocks/>
          </p:cNvGraphicFramePr>
          <p:nvPr/>
        </p:nvGraphicFramePr>
        <p:xfrm>
          <a:off x="452398" y="1142984"/>
          <a:ext cx="57578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932"/>
                <a:gridCol w="287893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Официальный сайт: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Modx.com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основания: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Страна: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США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Сложность:</a:t>
                      </a:r>
                    </a:p>
                  </a:txBody>
                  <a:tcPr marL="45720" marR="45720" marT="7620" marB="76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42424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Выше среднего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720" marR="0" marT="7620" marB="7620" anchor="ctr"/>
                </a:tc>
              </a:tr>
            </a:tbl>
          </a:graphicData>
        </a:graphic>
      </p:graphicFrame>
      <p:sp>
        <p:nvSpPr>
          <p:cNvPr id="8" name="Заголовок 4"/>
          <p:cNvSpPr txBox="1">
            <a:spLocks/>
          </p:cNvSpPr>
          <p:nvPr/>
        </p:nvSpPr>
        <p:spPr>
          <a:xfrm>
            <a:off x="309522" y="2786058"/>
            <a:ext cx="6143668" cy="66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Минусы:</a:t>
            </a:r>
            <a:r>
              <a:rPr lang="ru-RU" sz="2000" dirty="0"/>
              <a:t> </a:t>
            </a:r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Неудобный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подход к установке шаблонов;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Нестандартный синтаксис движка;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навыков программирования продуктивно работать с движком невозможно;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Мало адаптированных шаблонов, обычно требуются доработки руками и кодом для оптимизации HTML-макетов и их корректного отображения;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Обучающих материалов на порядок меньше, чем у более популярных CMS.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524628" y="142852"/>
            <a:ext cx="5357850" cy="66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Плюсы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/>
              <a:t> </a:t>
            </a:r>
            <a:endParaRPr lang="ru-RU" sz="2000" dirty="0" smtClean="0"/>
          </a:p>
          <a:p>
            <a:pPr lvl="0"/>
            <a:endParaRPr lang="ru-RU" sz="2000" dirty="0"/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уровень гибкости, можно построить структуры и элементы любой сложности;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Отличная оптимизация кода и настроек для соответствия требованиям поисковых систем;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Нетребовательность к качеству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хостинга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высокая производительность сайтов;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Высокий уровень безопасности, гибкие настройки авторизации групп пользователей;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Хорошая реализация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мультиязычности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высокое качество русской локализации элементов интерфейса;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Достаточный набор готовых модулей, доступных для установки прямо из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админки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Приятный на глаз и более-менее понятный изначально интерфейс;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Подробная официальная документация на русском языке.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66" y="2714620"/>
            <a:ext cx="17859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1638</Words>
  <Application>Microsoft Office PowerPoint</Application>
  <PresentationFormat>Произвольный</PresentationFormat>
  <Paragraphs>313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Arial</vt:lpstr>
      <vt:lpstr>Calibri Light</vt:lpstr>
      <vt:lpstr>Тема Office</vt:lpstr>
      <vt:lpstr>Слайд 1</vt:lpstr>
      <vt:lpstr>Слайд 2</vt:lpstr>
      <vt:lpstr>Известность WordPress</vt:lpstr>
      <vt:lpstr>Слайд 4</vt:lpstr>
      <vt:lpstr>Лучшие бесплатные движки для сайта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Вывод: WordPress – как самая популярная CMS в мире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Ольга</cp:lastModifiedBy>
  <cp:revision>75</cp:revision>
  <dcterms:created xsi:type="dcterms:W3CDTF">2020-06-15T10:11:26Z</dcterms:created>
  <dcterms:modified xsi:type="dcterms:W3CDTF">2022-08-08T14:45:08Z</dcterms:modified>
</cp:coreProperties>
</file>