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79" r:id="rId3"/>
    <p:sldId id="274" r:id="rId4"/>
    <p:sldId id="278" r:id="rId5"/>
    <p:sldId id="268" r:id="rId6"/>
    <p:sldId id="259" r:id="rId7"/>
    <p:sldId id="276" r:id="rId8"/>
    <p:sldId id="277" r:id="rId9"/>
    <p:sldId id="264" r:id="rId10"/>
    <p:sldId id="270"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CD1D6"/>
    <a:srgbClr val="D5DAE2"/>
    <a:srgbClr val="C76100"/>
    <a:srgbClr val="6D5B47"/>
    <a:srgbClr val="A9A192"/>
    <a:srgbClr val="B67D47"/>
    <a:srgbClr val="BB875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204" autoAdjust="0"/>
    <p:restoredTop sz="94660"/>
  </p:normalViewPr>
  <p:slideViewPr>
    <p:cSldViewPr snapToGrid="0">
      <p:cViewPr varScale="1">
        <p:scale>
          <a:sx n="83" d="100"/>
          <a:sy n="83" d="100"/>
        </p:scale>
        <p:origin x="-91" y="-13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3082" y="7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Лист1!$J$2251</c:f>
              <c:strCache>
                <c:ptCount val="1"/>
                <c:pt idx="0">
                  <c:v>Стоимость бренда, млрд.руб.</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Лист1!$I$2252:$I$2256</c:f>
              <c:strCache>
                <c:ptCount val="5"/>
                <c:pt idx="0">
                  <c:v>Сбербанк</c:v>
                </c:pt>
                <c:pt idx="1">
                  <c:v>Газпром</c:v>
                </c:pt>
                <c:pt idx="2">
                  <c:v>Лукойл</c:v>
                </c:pt>
                <c:pt idx="3">
                  <c:v>Роснефть</c:v>
                </c:pt>
                <c:pt idx="4">
                  <c:v>РЖД</c:v>
                </c:pt>
              </c:strCache>
            </c:strRef>
          </c:cat>
          <c:val>
            <c:numRef>
              <c:f>Лист1!$J$2252:$J$2256</c:f>
              <c:numCache>
                <c:formatCode>General</c:formatCode>
                <c:ptCount val="5"/>
                <c:pt idx="0">
                  <c:v>730.6</c:v>
                </c:pt>
                <c:pt idx="1">
                  <c:v>496</c:v>
                </c:pt>
                <c:pt idx="2">
                  <c:v>423.4</c:v>
                </c:pt>
                <c:pt idx="3">
                  <c:v>272.8</c:v>
                </c:pt>
                <c:pt idx="4">
                  <c:v>237.5</c:v>
                </c:pt>
              </c:numCache>
            </c:numRef>
          </c:val>
        </c:ser>
        <c:dLbls>
          <c:showVal val="1"/>
        </c:dLbls>
        <c:shape val="box"/>
        <c:axId val="115917184"/>
        <c:axId val="115918720"/>
        <c:axId val="0"/>
      </c:bar3DChart>
      <c:catAx>
        <c:axId val="11591718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15918720"/>
        <c:crosses val="autoZero"/>
        <c:auto val="1"/>
        <c:lblAlgn val="ctr"/>
        <c:lblOffset val="100"/>
      </c:catAx>
      <c:valAx>
        <c:axId val="1159187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15917184"/>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87682841-2DBA-4CD5-BC09-58A2456C5E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E33C7E43-6ADD-44CF-978A-5C1A62E9AC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A0F67-E526-4363-B6FB-D390EB1B1386}" type="datetimeFigureOut">
              <a:rPr lang="ru-RU" smtClean="0"/>
              <a:pPr/>
              <a:t>27.09.2022</a:t>
            </a:fld>
            <a:endParaRPr lang="ru-RU"/>
          </a:p>
        </p:txBody>
      </p:sp>
      <p:sp>
        <p:nvSpPr>
          <p:cNvPr id="4" name="Нижний колонтитул 3">
            <a:extLst>
              <a:ext uri="{FF2B5EF4-FFF2-40B4-BE49-F238E27FC236}">
                <a16:creationId xmlns:a16="http://schemas.microsoft.com/office/drawing/2014/main" xmlns="" id="{5FB7EFB1-2A81-4F4D-B42B-2871F0B23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31CFE36C-2A00-4BE3-8365-CD4AB75F7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7E8A6-3FA7-4ED3-9B10-A3DD942209B2}" type="slidenum">
              <a:rPr lang="ru-RU" smtClean="0"/>
              <a:pPr/>
              <a:t>‹#›</a:t>
            </a:fld>
            <a:endParaRPr lang="ru-RU"/>
          </a:p>
        </p:txBody>
      </p:sp>
    </p:spTree>
    <p:extLst>
      <p:ext uri="{BB962C8B-B14F-4D97-AF65-F5344CB8AC3E}">
        <p14:creationId xmlns="" xmlns:p14="http://schemas.microsoft.com/office/powerpoint/2010/main" val="24910000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70031E27-6426-47A4-8AE9-F714D46D55D4}"/>
              </a:ext>
              <a:ext uri="{C183D7F6-B498-43B3-948B-1728B52AA6E4}">
                <adec:decorative xmlns:adec="http://schemas.microsoft.com/office/drawing/2017/decorative" xmlns="" val="0"/>
              </a:ext>
            </a:extLst>
          </p:cNvPr>
          <p:cNvPicPr>
            <a:picLocks noChangeAspect="1"/>
          </p:cNvPicPr>
          <p:nvPr userDrawn="1"/>
        </p:nvPicPr>
        <p:blipFill rotWithShape="1">
          <a:blip r:embed="rId2">
            <a:extLst>
              <a:ext uri="{28A0092B-C50C-407E-A947-70E740481C1C}">
                <a14:useLocalDpi xmlns="" xmlns:a14="http://schemas.microsoft.com/office/drawing/2010/main" val="0"/>
              </a:ext>
            </a:extLst>
          </a:blip>
          <a:srcRect t="19056"/>
          <a:stretch/>
        </p:blipFill>
        <p:spPr>
          <a:xfrm>
            <a:off x="0" y="136525"/>
            <a:ext cx="13112335" cy="7075733"/>
          </a:xfrm>
          <a:prstGeom prst="rect">
            <a:avLst/>
          </a:prstGeom>
          <a:solidFill>
            <a:schemeClr val="accent1"/>
          </a:solidFill>
          <a:ln>
            <a:noFill/>
          </a:ln>
        </p:spPr>
      </p:pic>
      <p:sp>
        <p:nvSpPr>
          <p:cNvPr id="4" name="Дата 3">
            <a:extLst>
              <a:ext uri="{FF2B5EF4-FFF2-40B4-BE49-F238E27FC236}">
                <a16:creationId xmlns:a16="http://schemas.microsoft.com/office/drawing/2014/main" xmlns="" id="{5D6E145D-C49E-4C3C-912A-3BB3E9E5F764}"/>
              </a:ext>
              <a:ext uri="{C183D7F6-B498-43B3-948B-1728B52AA6E4}">
                <adec:decorative xmlns:adec="http://schemas.microsoft.com/office/drawing/2017/decorative" xmlns="" val="0"/>
              </a:ext>
            </a:extLst>
          </p:cNvPr>
          <p:cNvSpPr>
            <a:spLocks noGrp="1"/>
          </p:cNvSpPr>
          <p:nvPr>
            <p:ph type="dt" sz="half" idx="10"/>
          </p:nvPr>
        </p:nvSpPr>
        <p:spPr/>
        <p:txBody>
          <a:bodyPr/>
          <a:lstStyle>
            <a:lvl1pPr>
              <a:defRPr>
                <a:solidFill>
                  <a:schemeClr val="accent1"/>
                </a:solidFill>
              </a:defRPr>
            </a:lvl1pPr>
          </a:lstStyle>
          <a:p>
            <a:fld id="{18187482-321B-4091-AF48-1FA5705C2782}" type="datetimeFigureOut">
              <a:rPr lang="ru-RU" smtClean="0"/>
              <a:pPr/>
              <a:t>27.09.2022</a:t>
            </a:fld>
            <a:endParaRPr lang="ru-RU"/>
          </a:p>
        </p:txBody>
      </p:sp>
      <p:sp>
        <p:nvSpPr>
          <p:cNvPr id="5" name="Нижний колонтитул 4">
            <a:extLst>
              <a:ext uri="{FF2B5EF4-FFF2-40B4-BE49-F238E27FC236}">
                <a16:creationId xmlns:a16="http://schemas.microsoft.com/office/drawing/2014/main" xmlns="" id="{AE640FC7-84E7-4FF7-A3D4-D389DBE02ABC}"/>
              </a:ext>
              <a:ext uri="{C183D7F6-B498-43B3-948B-1728B52AA6E4}">
                <adec:decorative xmlns:adec="http://schemas.microsoft.com/office/drawing/2017/decorative" xmlns="" val="0"/>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Номер слайда 5">
            <a:extLst>
              <a:ext uri="{FF2B5EF4-FFF2-40B4-BE49-F238E27FC236}">
                <a16:creationId xmlns:a16="http://schemas.microsoft.com/office/drawing/2014/main" xmlns="" id="{28F142D5-2441-4DF5-9519-F16DF42443BE}"/>
              </a:ext>
              <a:ext uri="{C183D7F6-B498-43B3-948B-1728B52AA6E4}">
                <adec:decorative xmlns:adec="http://schemas.microsoft.com/office/drawing/2017/decorative" xmlns="" val="0"/>
              </a:ext>
            </a:extLst>
          </p:cNvPr>
          <p:cNvSpPr>
            <a:spLocks noGrp="1"/>
          </p:cNvSpPr>
          <p:nvPr>
            <p:ph type="sldNum" sz="quarter" idx="12"/>
          </p:nvPr>
        </p:nvSpPr>
        <p:spPr/>
        <p:txBody>
          <a:bodyPr/>
          <a:lstStyle>
            <a:lvl1pPr>
              <a:defRPr>
                <a:solidFill>
                  <a:schemeClr val="accent1"/>
                </a:solidFill>
              </a:defRPr>
            </a:lvl1pPr>
          </a:lstStyle>
          <a:p>
            <a:fld id="{FCF1633D-A3A4-41EC-81EB-EC4253811ADA}" type="slidenum">
              <a:rPr lang="ru-RU" smtClean="0"/>
              <a:pPr/>
              <a:t>‹#›</a:t>
            </a:fld>
            <a:endParaRPr lang="ru-RU"/>
          </a:p>
        </p:txBody>
      </p:sp>
      <p:sp>
        <p:nvSpPr>
          <p:cNvPr id="3" name="Подзаголовок 2">
            <a:extLst>
              <a:ext uri="{FF2B5EF4-FFF2-40B4-BE49-F238E27FC236}">
                <a16:creationId xmlns:a16="http://schemas.microsoft.com/office/drawing/2014/main" xmlns="" id="{66063ECF-DBB9-46AB-A0A5-55BF6FFC02A3}"/>
              </a:ext>
              <a:ext uri="{C183D7F6-B498-43B3-948B-1728B52AA6E4}">
                <adec:decorative xmlns:adec="http://schemas.microsoft.com/office/drawing/2017/decorative" xmlns="" val="0"/>
              </a:ext>
            </a:extLst>
          </p:cNvPr>
          <p:cNvSpPr>
            <a:spLocks noGrp="1"/>
          </p:cNvSpPr>
          <p:nvPr>
            <p:ph type="subTitle" idx="1"/>
          </p:nvPr>
        </p:nvSpPr>
        <p:spPr>
          <a:xfrm>
            <a:off x="3012348" y="1844492"/>
            <a:ext cx="6421947" cy="77002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2" name="Заголовок 1">
            <a:extLst>
              <a:ext uri="{FF2B5EF4-FFF2-40B4-BE49-F238E27FC236}">
                <a16:creationId xmlns:a16="http://schemas.microsoft.com/office/drawing/2014/main" xmlns="" id="{4E1AB59E-8A64-4966-AB51-2A06AFAEA29F}"/>
              </a:ext>
              <a:ext uri="{C183D7F6-B498-43B3-948B-1728B52AA6E4}">
                <adec:decorative xmlns:adec="http://schemas.microsoft.com/office/drawing/2017/decorative" xmlns="" val="0"/>
              </a:ext>
            </a:extLst>
          </p:cNvPr>
          <p:cNvSpPr>
            <a:spLocks noGrp="1"/>
          </p:cNvSpPr>
          <p:nvPr>
            <p:ph type="ctrTitle"/>
          </p:nvPr>
        </p:nvSpPr>
        <p:spPr>
          <a:xfrm>
            <a:off x="-92597" y="-115746"/>
            <a:ext cx="9884779" cy="1717040"/>
          </a:xfrm>
        </p:spPr>
        <p:txBody>
          <a:bodyPr anchor="b"/>
          <a:lstStyle>
            <a:lvl1pPr algn="ctr">
              <a:defRPr sz="6000" b="1">
                <a:solidFill>
                  <a:schemeClr val="accent1"/>
                </a:solidFill>
              </a:defRPr>
            </a:lvl1pPr>
          </a:lstStyle>
          <a:p>
            <a:r>
              <a:rPr lang="ru-RU" dirty="0"/>
              <a:t>Образец заголовка</a:t>
            </a:r>
          </a:p>
        </p:txBody>
      </p:sp>
    </p:spTree>
    <p:extLst>
      <p:ext uri="{BB962C8B-B14F-4D97-AF65-F5344CB8AC3E}">
        <p14:creationId xmlns="" xmlns:p14="http://schemas.microsoft.com/office/powerpoint/2010/main" val="38046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FB9ABC-23C5-4DC5-9C46-D06D7833FF3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76C501B-FF3F-488E-85AE-8AE8CB18F2A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03997DF-F562-4798-B7C7-79F0E6FD865D}"/>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5" name="Нижний колонтитул 4">
            <a:extLst>
              <a:ext uri="{FF2B5EF4-FFF2-40B4-BE49-F238E27FC236}">
                <a16:creationId xmlns:a16="http://schemas.microsoft.com/office/drawing/2014/main" xmlns="" id="{67769044-84EC-4A28-8A95-81C55F38C0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25FBBD5-9151-460C-9A1B-19345AE5997A}"/>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9255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95FD227-B215-4F36-81AB-F7985216FF6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D138D31-461F-4886-A5D5-71C186100B8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05017FA-5558-4FDF-A6DB-49B5491FF519}"/>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5" name="Нижний колонтитул 4">
            <a:extLst>
              <a:ext uri="{FF2B5EF4-FFF2-40B4-BE49-F238E27FC236}">
                <a16:creationId xmlns:a16="http://schemas.microsoft.com/office/drawing/2014/main" xmlns="" id="{3C4E06B0-652F-4D1A-8B8E-3E31AFCC65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61BE7DA-FEF2-4D4A-AD7D-83AA0124373B}"/>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17187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rgbClr val="BCD1D6"/>
        </a:solidFill>
        <a:effectLst/>
      </p:bgPr>
    </p:bg>
    <p:spTree>
      <p:nvGrpSpPr>
        <p:cNvPr id="1" name=""/>
        <p:cNvGrpSpPr/>
        <p:nvPr/>
      </p:nvGrpSpPr>
      <p:grpSpPr>
        <a:xfrm>
          <a:off x="0" y="0"/>
          <a:ext cx="0" cy="0"/>
          <a:chOff x="0" y="0"/>
          <a:chExt cx="0" cy="0"/>
        </a:xfrm>
      </p:grpSpPr>
      <p:pic>
        <p:nvPicPr>
          <p:cNvPr id="8" name="Рисунок 7" descr="Изображение выглядит как стол&#10;&#10;Автоматически созданное описание">
            <a:extLst>
              <a:ext uri="{FF2B5EF4-FFF2-40B4-BE49-F238E27FC236}">
                <a16:creationId xmlns:a16="http://schemas.microsoft.com/office/drawing/2014/main" xmlns="" id="{7C633517-5312-41D6-8D60-C1D9FDC54768}"/>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5250" y="0"/>
            <a:ext cx="12001500" cy="6858000"/>
          </a:xfrm>
          <a:prstGeom prst="rect">
            <a:avLst/>
          </a:prstGeom>
        </p:spPr>
      </p:pic>
      <p:sp>
        <p:nvSpPr>
          <p:cNvPr id="3" name="Объект 2">
            <a:extLst>
              <a:ext uri="{FF2B5EF4-FFF2-40B4-BE49-F238E27FC236}">
                <a16:creationId xmlns:a16="http://schemas.microsoft.com/office/drawing/2014/main" xmlns="" id="{1C186169-EFD6-4891-A340-79A0C17E41A4}"/>
              </a:ext>
            </a:extLst>
          </p:cNvPr>
          <p:cNvSpPr>
            <a:spLocks noGrp="1"/>
          </p:cNvSpPr>
          <p:nvPr>
            <p:ph idx="1"/>
          </p:nvPr>
        </p:nvSpPr>
        <p:spPr>
          <a:xfrm>
            <a:off x="462988" y="1825625"/>
            <a:ext cx="9410217"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xmlns="" id="{2ED48C28-A5B5-4B21-BC37-DCD692C56F43}"/>
              </a:ext>
            </a:extLst>
          </p:cNvPr>
          <p:cNvSpPr>
            <a:spLocks noGrp="1"/>
          </p:cNvSpPr>
          <p:nvPr>
            <p:ph type="dt" sz="half" idx="10"/>
          </p:nvPr>
        </p:nvSpPr>
        <p:spPr/>
        <p:txBody>
          <a:bodyPr/>
          <a:lstStyle>
            <a:lvl1pPr>
              <a:defRPr>
                <a:solidFill>
                  <a:schemeClr val="accent1"/>
                </a:solidFill>
              </a:defRPr>
            </a:lvl1pPr>
          </a:lstStyle>
          <a:p>
            <a:fld id="{18187482-321B-4091-AF48-1FA5705C2782}" type="datetimeFigureOut">
              <a:rPr lang="ru-RU" smtClean="0"/>
              <a:pPr/>
              <a:t>27.09.2022</a:t>
            </a:fld>
            <a:endParaRPr lang="ru-RU"/>
          </a:p>
        </p:txBody>
      </p:sp>
      <p:sp>
        <p:nvSpPr>
          <p:cNvPr id="6" name="Номер слайда 5">
            <a:extLst>
              <a:ext uri="{FF2B5EF4-FFF2-40B4-BE49-F238E27FC236}">
                <a16:creationId xmlns:a16="http://schemas.microsoft.com/office/drawing/2014/main" xmlns="" id="{6A774FC0-4042-42D1-BE12-B4A22135C968}"/>
              </a:ext>
            </a:extLst>
          </p:cNvPr>
          <p:cNvSpPr>
            <a:spLocks noGrp="1"/>
          </p:cNvSpPr>
          <p:nvPr>
            <p:ph type="sldNum" sz="quarter" idx="12"/>
          </p:nvPr>
        </p:nvSpPr>
        <p:spPr/>
        <p:txBody>
          <a:bodyPr/>
          <a:lstStyle>
            <a:lvl1pPr>
              <a:defRPr>
                <a:solidFill>
                  <a:schemeClr val="accent1"/>
                </a:solidFill>
              </a:defRPr>
            </a:lvl1pPr>
          </a:lstStyle>
          <a:p>
            <a:fld id="{FCF1633D-A3A4-41EC-81EB-EC4253811ADA}" type="slidenum">
              <a:rPr lang="ru-RU" smtClean="0"/>
              <a:pPr/>
              <a:t>‹#›</a:t>
            </a:fld>
            <a:endParaRPr lang="ru-RU"/>
          </a:p>
        </p:txBody>
      </p:sp>
      <p:sp>
        <p:nvSpPr>
          <p:cNvPr id="2" name="Заголовок 1">
            <a:extLst>
              <a:ext uri="{FF2B5EF4-FFF2-40B4-BE49-F238E27FC236}">
                <a16:creationId xmlns:a16="http://schemas.microsoft.com/office/drawing/2014/main" xmlns="" id="{AF64ACE1-2465-4316-9B0A-D80C55FA8120}"/>
              </a:ext>
            </a:extLst>
          </p:cNvPr>
          <p:cNvSpPr>
            <a:spLocks noGrp="1"/>
          </p:cNvSpPr>
          <p:nvPr>
            <p:ph type="title"/>
          </p:nvPr>
        </p:nvSpPr>
        <p:spPr>
          <a:xfrm>
            <a:off x="462988" y="365125"/>
            <a:ext cx="8854632" cy="1325563"/>
          </a:xfrm>
        </p:spPr>
        <p:txBody>
          <a:bodyPr/>
          <a:lstStyle>
            <a:lvl1pPr>
              <a:defRPr b="1">
                <a:solidFill>
                  <a:schemeClr val="accent1"/>
                </a:solidFill>
              </a:defRPr>
            </a:lvl1pPr>
          </a:lstStyle>
          <a:p>
            <a:r>
              <a:rPr lang="ru-RU" dirty="0"/>
              <a:t>Образец заголовка</a:t>
            </a:r>
          </a:p>
        </p:txBody>
      </p:sp>
      <p:sp>
        <p:nvSpPr>
          <p:cNvPr id="5" name="Нижний колонтитул 4">
            <a:extLst>
              <a:ext uri="{FF2B5EF4-FFF2-40B4-BE49-F238E27FC236}">
                <a16:creationId xmlns:a16="http://schemas.microsoft.com/office/drawing/2014/main" xmlns="" id="{EC165084-25E8-4DD7-B98C-260CEFB23F3B}"/>
              </a:ext>
            </a:extLst>
          </p:cNvPr>
          <p:cNvSpPr>
            <a:spLocks noGrp="1"/>
          </p:cNvSpPr>
          <p:nvPr>
            <p:ph type="ftr" sz="quarter" idx="11"/>
          </p:nvPr>
        </p:nvSpPr>
        <p:spPr/>
        <p:txBody>
          <a:bodyPr/>
          <a:lstStyle>
            <a:lvl1pPr>
              <a:defRPr>
                <a:solidFill>
                  <a:schemeClr val="accent1"/>
                </a:solidFill>
              </a:defRPr>
            </a:lvl1pPr>
          </a:lstStyle>
          <a:p>
            <a:endParaRPr lang="ru-RU"/>
          </a:p>
        </p:txBody>
      </p:sp>
    </p:spTree>
    <p:extLst>
      <p:ext uri="{BB962C8B-B14F-4D97-AF65-F5344CB8AC3E}">
        <p14:creationId xmlns="" xmlns:p14="http://schemas.microsoft.com/office/powerpoint/2010/main" val="263252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7E416A-62D4-4025-9EE6-A0A7FE3DAD0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3776A41-E2CE-45E4-9C81-D836ED667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820465FB-1293-4706-900E-F1EDA25E5DC2}"/>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5" name="Нижний колонтитул 4">
            <a:extLst>
              <a:ext uri="{FF2B5EF4-FFF2-40B4-BE49-F238E27FC236}">
                <a16:creationId xmlns:a16="http://schemas.microsoft.com/office/drawing/2014/main" xmlns="" id="{A41DB2DD-E67E-4EAB-948F-26EE5DDB05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82AEEC5-F46A-4214-A9EF-D846442698A0}"/>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363108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D7B924-4E57-4A13-BA12-E5464E5F34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9C216FD-C95A-4D15-90D6-BDE63D38FAB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47970405-5235-4C13-9834-6141D9181A2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53AC2F08-7521-42B2-899A-3D33650CD640}"/>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6" name="Нижний колонтитул 5">
            <a:extLst>
              <a:ext uri="{FF2B5EF4-FFF2-40B4-BE49-F238E27FC236}">
                <a16:creationId xmlns:a16="http://schemas.microsoft.com/office/drawing/2014/main" xmlns="" id="{613718C7-E594-4621-9725-79B9F54580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BB0DD03-C5CC-409E-A3CA-641721ABCB81}"/>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310994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2C89B8-907D-408D-B908-B49FBE0880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77982E82-4325-4EAD-B571-ACFB07853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725ACBF0-B777-4E68-AF12-C37B0D700AC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080F27D-7DFE-4C35-AB8D-423369138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113D5F1-FD9A-4B9F-9FEF-670AEB34EDD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12EBD00-E804-42D3-A0AE-B6B39D163E73}"/>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8" name="Нижний колонтитул 7">
            <a:extLst>
              <a:ext uri="{FF2B5EF4-FFF2-40B4-BE49-F238E27FC236}">
                <a16:creationId xmlns:a16="http://schemas.microsoft.com/office/drawing/2014/main" xmlns="" id="{02513C4E-94AE-4D57-9F06-3586D55FF70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93185AC-FC30-4065-A64C-38CACC913E3A}"/>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33610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7E1687-05AE-4269-8F49-B9FB98290F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9DF81DB-F9CD-4E55-BF07-56B30E152699}"/>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4" name="Нижний колонтитул 3">
            <a:extLst>
              <a:ext uri="{FF2B5EF4-FFF2-40B4-BE49-F238E27FC236}">
                <a16:creationId xmlns:a16="http://schemas.microsoft.com/office/drawing/2014/main" xmlns="" id="{5596D66A-1D4D-4865-BF14-9C4A355DE0E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352997B8-E4F7-4FFE-AD0B-5325DB71D31C}"/>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142623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0C317D4-42FB-4B26-BB81-3800603A88E5}"/>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3" name="Нижний колонтитул 2">
            <a:extLst>
              <a:ext uri="{FF2B5EF4-FFF2-40B4-BE49-F238E27FC236}">
                <a16:creationId xmlns:a16="http://schemas.microsoft.com/office/drawing/2014/main" xmlns="" id="{2635930D-FD28-4DD9-A759-6BF0EB0A48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023C6EB2-89AC-4DCD-BB77-4D3635950CFC}"/>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124807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AAE14E-4149-48EB-9324-048DA5D1F3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608466C0-11C5-44F1-92B2-7AACD214A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B317597C-C55F-42B8-968C-9A9F669E4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179847F-229B-4CEF-879E-0E07E16E2A19}"/>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6" name="Нижний колонтитул 5">
            <a:extLst>
              <a:ext uri="{FF2B5EF4-FFF2-40B4-BE49-F238E27FC236}">
                <a16:creationId xmlns:a16="http://schemas.microsoft.com/office/drawing/2014/main" xmlns="" id="{51F94929-3663-4C0C-932A-2034A0725D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231C0D9-E176-47FE-8050-A5D1EA6E48E0}"/>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14516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1D3FDC-323E-4C2C-A690-64F2EAB908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1A14831-C110-4079-B9B5-18FCA8CBF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A2735E01-7792-4563-B4C8-3A73F1719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DA58838-2DD7-4918-B895-BF9A65053F00}"/>
              </a:ext>
            </a:extLst>
          </p:cNvPr>
          <p:cNvSpPr>
            <a:spLocks noGrp="1"/>
          </p:cNvSpPr>
          <p:nvPr>
            <p:ph type="dt" sz="half" idx="10"/>
          </p:nvPr>
        </p:nvSpPr>
        <p:spPr/>
        <p:txBody>
          <a:bodyPr/>
          <a:lstStyle/>
          <a:p>
            <a:fld id="{18187482-321B-4091-AF48-1FA5705C2782}" type="datetimeFigureOut">
              <a:rPr lang="ru-RU" smtClean="0"/>
              <a:pPr/>
              <a:t>27.09.2022</a:t>
            </a:fld>
            <a:endParaRPr lang="ru-RU"/>
          </a:p>
        </p:txBody>
      </p:sp>
      <p:sp>
        <p:nvSpPr>
          <p:cNvPr id="6" name="Нижний колонтитул 5">
            <a:extLst>
              <a:ext uri="{FF2B5EF4-FFF2-40B4-BE49-F238E27FC236}">
                <a16:creationId xmlns:a16="http://schemas.microsoft.com/office/drawing/2014/main" xmlns="" id="{1ADF5B9B-56B7-4863-AF17-B73948309F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A63C416-C561-4953-BA54-A84B0905E737}"/>
              </a:ext>
            </a:extLst>
          </p:cNvPr>
          <p:cNvSpPr>
            <a:spLocks noGrp="1"/>
          </p:cNvSpPr>
          <p:nvPr>
            <p:ph type="sldNum" sz="quarter" idx="12"/>
          </p:nvPr>
        </p:nvSpPr>
        <p:spPr/>
        <p:txBody>
          <a:bodyPr/>
          <a:lstStyle/>
          <a:p>
            <a:fld id="{FCF1633D-A3A4-41EC-81EB-EC4253811ADA}" type="slidenum">
              <a:rPr lang="ru-RU" smtClean="0"/>
              <a:pPr/>
              <a:t>‹#›</a:t>
            </a:fld>
            <a:endParaRPr lang="ru-RU"/>
          </a:p>
        </p:txBody>
      </p:sp>
    </p:spTree>
    <p:extLst>
      <p:ext uri="{BB962C8B-B14F-4D97-AF65-F5344CB8AC3E}">
        <p14:creationId xmlns="" xmlns:p14="http://schemas.microsoft.com/office/powerpoint/2010/main" val="104474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E6E76A-A78B-4FC6-813D-98C391C2D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5A3159E-E7DC-41B0-BD68-0E1723393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EDC1779-9597-4858-9967-1BAB2D011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87482-321B-4091-AF48-1FA5705C2782}" type="datetimeFigureOut">
              <a:rPr lang="ru-RU" smtClean="0"/>
              <a:pPr/>
              <a:t>27.09.2022</a:t>
            </a:fld>
            <a:endParaRPr lang="ru-RU"/>
          </a:p>
        </p:txBody>
      </p:sp>
      <p:sp>
        <p:nvSpPr>
          <p:cNvPr id="5" name="Нижний колонтитул 4">
            <a:extLst>
              <a:ext uri="{FF2B5EF4-FFF2-40B4-BE49-F238E27FC236}">
                <a16:creationId xmlns:a16="http://schemas.microsoft.com/office/drawing/2014/main" xmlns="" id="{25207217-3E7F-417D-86BC-92AD72E66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FDEEC94-F336-4D12-BC00-4AFAAD331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1633D-A3A4-41EC-81EB-EC4253811ADA}" type="slidenum">
              <a:rPr lang="ru-RU" smtClean="0"/>
              <a:pPr/>
              <a:t>‹#›</a:t>
            </a:fld>
            <a:endParaRPr lang="ru-RU"/>
          </a:p>
        </p:txBody>
      </p:sp>
      <p:pic>
        <p:nvPicPr>
          <p:cNvPr id="7" name="Рисунок 6">
            <a:hlinkClick r:id="rId13"/>
            <a:extLst>
              <a:ext uri="{FF2B5EF4-FFF2-40B4-BE49-F238E27FC236}">
                <a16:creationId xmlns:a16="http://schemas.microsoft.com/office/drawing/2014/main" xmlns="" id="{20A0D2A4-53D5-41DC-BCC0-16892214C296}"/>
              </a:ext>
            </a:extLst>
          </p:cNvPr>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1194000" y="367393"/>
            <a:ext cx="757762" cy="757762"/>
          </a:xfrm>
          <a:prstGeom prst="rect">
            <a:avLst/>
          </a:prstGeom>
        </p:spPr>
      </p:pic>
    </p:spTree>
    <p:extLst>
      <p:ext uri="{BB962C8B-B14F-4D97-AF65-F5344CB8AC3E}">
        <p14:creationId xmlns="" xmlns:p14="http://schemas.microsoft.com/office/powerpoint/2010/main" val="414499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img.advertology.ru/aimages/2020/09/24/sber5.jpg" TargetMode="External"/><Relationship Id="rId13" Type="http://schemas.openxmlformats.org/officeDocument/2006/relationships/image" Target="../media/image19.jpeg"/><Relationship Id="rId3" Type="http://schemas.openxmlformats.org/officeDocument/2006/relationships/image" Target="../media/image5.svg"/><Relationship Id="rId7" Type="http://schemas.openxmlformats.org/officeDocument/2006/relationships/image" Target="../media/image16.jpeg"/><Relationship Id="rId12" Type="http://schemas.openxmlformats.org/officeDocument/2006/relationships/hyperlink" Target="http://img.advertology.ru/aimages/2020/09/24/sber4.jpg"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sostav.ru/images/news/2021/03/12/s3saxheh.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img.advertology.ru/aimages/2020/09/24/sber1.jpg" TargetMode="External"/><Relationship Id="rId4" Type="http://schemas.openxmlformats.org/officeDocument/2006/relationships/hyperlink" Target="https://www.sostav.ru/images/news/2021/03/12/5foewom2.jpg" TargetMode="Externa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hyperlink" Target="https://www.sostav.ru/images/news/2021/03/12/zcfdwa6k.jpg"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6.jpeg"/><Relationship Id="rId5" Type="http://schemas.openxmlformats.org/officeDocument/2006/relationships/image" Target="../media/image22.jpeg"/><Relationship Id="rId10" Type="http://schemas.openxmlformats.org/officeDocument/2006/relationships/hyperlink" Target="https://www.sostav.ru/images/news/2021/03/12/s3saxheh.jpg" TargetMode="External"/><Relationship Id="rId4" Type="http://schemas.openxmlformats.org/officeDocument/2006/relationships/hyperlink" Target="https://www.sostav.ru/images/news/2021/03/12/cgblcl5e.jpg" TargetMode="Externa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xmlns="" id="{34849875-1BA2-4C67-92AA-79B5F0C63494}"/>
              </a:ext>
            </a:extLst>
          </p:cNvPr>
          <p:cNvSpPr>
            <a:spLocks noGrp="1"/>
          </p:cNvSpPr>
          <p:nvPr>
            <p:ph type="ctrTitle"/>
          </p:nvPr>
        </p:nvSpPr>
        <p:spPr>
          <a:xfrm>
            <a:off x="4468969" y="68759"/>
            <a:ext cx="7543801" cy="1717040"/>
          </a:xfrm>
        </p:spPr>
        <p:txBody>
          <a:bodyPr>
            <a:normAutofit/>
          </a:bodyPr>
          <a:lstStyle/>
          <a:p>
            <a:r>
              <a:rPr lang="ru-RU" sz="3600" dirty="0" smtClean="0">
                <a:latin typeface="Times New Roman" panose="02020603050405020304" pitchFamily="18" charset="0"/>
                <a:cs typeface="Times New Roman" panose="02020603050405020304" pitchFamily="18" charset="0"/>
              </a:rPr>
              <a:t>Брендинг и ребрендинг ПАО «Сбербанк России»</a:t>
            </a:r>
            <a:endParaRPr lang="ru-RU" sz="3600" dirty="0">
              <a:latin typeface="Times New Roman" panose="02020603050405020304" pitchFamily="18" charset="0"/>
              <a:cs typeface="Times New Roman" panose="02020603050405020304" pitchFamily="18" charset="0"/>
            </a:endParaRPr>
          </a:p>
        </p:txBody>
      </p:sp>
      <p:pic>
        <p:nvPicPr>
          <p:cNvPr id="15" name="Объект 5">
            <a:extLst>
              <a:ext uri="{FF2B5EF4-FFF2-40B4-BE49-F238E27FC236}">
                <a16:creationId xmlns:a16="http://schemas.microsoft.com/office/drawing/2014/main" xmlns="" id="{92C2C4F7-F272-40A5-9322-4A73C9ABAD59}"/>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p:blipFill>
        <p:spPr>
          <a:xfrm>
            <a:off x="9642736" y="3920991"/>
            <a:ext cx="2549264" cy="2549264"/>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4468969" cy="2260600"/>
          </a:xfrm>
          <a:prstGeom prst="rect">
            <a:avLst/>
          </a:prstGeom>
        </p:spPr>
      </p:pic>
      <p:pic>
        <p:nvPicPr>
          <p:cNvPr id="3" name="Рисунок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5910" y="3861658"/>
            <a:ext cx="1493949" cy="651153"/>
          </a:xfrm>
          <a:prstGeom prst="rect">
            <a:avLst/>
          </a:prstGeom>
        </p:spPr>
      </p:pic>
      <p:pic>
        <p:nvPicPr>
          <p:cNvPr id="4" name="Рисунок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2260600"/>
            <a:ext cx="2654300" cy="1435100"/>
          </a:xfrm>
          <a:prstGeom prst="rect">
            <a:avLst/>
          </a:prstGeom>
        </p:spPr>
      </p:pic>
      <p:sp>
        <p:nvSpPr>
          <p:cNvPr id="9" name="Прямоугольник 8">
            <a:extLst>
              <a:ext uri="{FF2B5EF4-FFF2-40B4-BE49-F238E27FC236}">
                <a16:creationId xmlns:a16="http://schemas.microsoft.com/office/drawing/2014/main" xmlns="" id="{01D80F55-55DC-4407-82C1-96456F1687E4}"/>
              </a:ext>
            </a:extLst>
          </p:cNvPr>
          <p:cNvSpPr/>
          <p:nvPr/>
        </p:nvSpPr>
        <p:spPr>
          <a:xfrm>
            <a:off x="5964418" y="6473785"/>
            <a:ext cx="1158967" cy="36933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2022 год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792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Прямоугольник 5">
            <a:extLst>
              <a:ext uri="{FF2B5EF4-FFF2-40B4-BE49-F238E27FC236}">
                <a16:creationId xmlns="" xmlns:a16="http://schemas.microsoft.com/office/drawing/2014/main" id="{9AC7E645-B635-42AE-8A02-A5BFE3290158}"/>
              </a:ext>
            </a:extLst>
          </p:cNvPr>
          <p:cNvSpPr/>
          <p:nvPr/>
        </p:nvSpPr>
        <p:spPr>
          <a:xfrm>
            <a:off x="0" y="0"/>
            <a:ext cx="12192000" cy="685800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9">
            <a:extLst>
              <a:ext uri="{FF2B5EF4-FFF2-40B4-BE49-F238E27FC236}">
                <a16:creationId xmlns:a16="http://schemas.microsoft.com/office/drawing/2014/main" xmlns="" id="{C27409B7-F90B-44CF-B4DE-1EA48FBB13C6}"/>
              </a:ext>
            </a:extLst>
          </p:cNvPr>
          <p:cNvSpPr txBox="1">
            <a:spLocks/>
          </p:cNvSpPr>
          <p:nvPr/>
        </p:nvSpPr>
        <p:spPr>
          <a:xfrm>
            <a:off x="1930399" y="293097"/>
            <a:ext cx="8877299" cy="959767"/>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600" b="1"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6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20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xEl>
                                              <p:pRg st="0" end="0"/>
                                            </p:txEl>
                                          </p:spTgt>
                                        </p:tgtEl>
                                        <p:attrNameLst>
                                          <p:attrName>ppt_x</p:attrName>
                                          <p:attrName>ppt_y</p:attrName>
                                        </p:attrNameLst>
                                      </p:cBhvr>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DF29FB0-2825-4E75-80D6-FDFD8999BD20}"/>
              </a:ext>
            </a:extLst>
          </p:cNvPr>
          <p:cNvSpPr/>
          <p:nvPr/>
        </p:nvSpPr>
        <p:spPr>
          <a:xfrm>
            <a:off x="-1" y="0"/>
            <a:ext cx="72264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a:extLst>
              <a:ext uri="{FF2B5EF4-FFF2-40B4-BE49-F238E27FC236}">
                <a16:creationId xmlns:a16="http://schemas.microsoft.com/office/drawing/2014/main" xmlns="" id="{7D4D375C-98E8-40E5-AB4D-CAC0FE771770}"/>
              </a:ext>
            </a:extLst>
          </p:cNvPr>
          <p:cNvSpPr txBox="1">
            <a:spLocks/>
          </p:cNvSpPr>
          <p:nvPr/>
        </p:nvSpPr>
        <p:spPr>
          <a:xfrm>
            <a:off x="454110" y="115657"/>
            <a:ext cx="6221897" cy="1104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smtClean="0">
                <a:latin typeface="Times New Roman" panose="02020603050405020304" pitchFamily="18" charset="0"/>
                <a:cs typeface="Times New Roman" panose="02020603050405020304" pitchFamily="18" charset="0"/>
              </a:rPr>
              <a:t>История компании ПАО «Сбербанк России»</a:t>
            </a:r>
            <a:endParaRPr lang="ru-RU" sz="3600" dirty="0">
              <a:solidFill>
                <a:schemeClr val="bg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a:extLst>
              <a:ext uri="{28A0092B-C50C-407E-A947-70E740481C1C}">
                <a14:useLocalDpi xmlns="" xmlns:a14="http://schemas.microsoft.com/office/drawing/2010/main" val="0"/>
              </a:ext>
            </a:extLst>
          </a:blip>
          <a:srcRect l="14741" r="25817"/>
          <a:stretch/>
        </p:blipFill>
        <p:spPr>
          <a:xfrm>
            <a:off x="7211627" y="0"/>
            <a:ext cx="4980373" cy="6858000"/>
          </a:xfrm>
          <a:prstGeom prst="rect">
            <a:avLst/>
          </a:prstGeom>
        </p:spPr>
      </p:pic>
      <p:sp>
        <p:nvSpPr>
          <p:cNvPr id="7" name="Заголовок 1">
            <a:extLst>
              <a:ext uri="{FF2B5EF4-FFF2-40B4-BE49-F238E27FC236}">
                <a16:creationId xmlns:a16="http://schemas.microsoft.com/office/drawing/2014/main" xmlns="" id="{B075129E-7316-451B-9800-228F8DED4D50}"/>
              </a:ext>
            </a:extLst>
          </p:cNvPr>
          <p:cNvSpPr txBox="1">
            <a:spLocks/>
          </p:cNvSpPr>
          <p:nvPr/>
        </p:nvSpPr>
        <p:spPr>
          <a:xfrm>
            <a:off x="162510" y="1082658"/>
            <a:ext cx="6904115"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smtClean="0">
                <a:solidFill>
                  <a:schemeClr val="bg1"/>
                </a:solidFill>
                <a:latin typeface="Times New Roman" panose="02020603050405020304" pitchFamily="18" charset="0"/>
                <a:cs typeface="Times New Roman" panose="02020603050405020304" pitchFamily="18" charset="0"/>
              </a:rPr>
              <a:t>Неофициальная </a:t>
            </a:r>
            <a:r>
              <a:rPr lang="ru-RU" sz="1600" dirty="0">
                <a:solidFill>
                  <a:schemeClr val="bg1"/>
                </a:solidFill>
                <a:latin typeface="Times New Roman" panose="02020603050405020304" pitchFamily="18" charset="0"/>
                <a:cs typeface="Times New Roman" panose="02020603050405020304" pitchFamily="18" charset="0"/>
              </a:rPr>
              <a:t>история фирмы начинается с 1841 года </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именно тогда в Российской Империи появились первые сберегательные кассы. Примерно в это же время был создан старый логотип Сбербанка.</a:t>
            </a:r>
          </a:p>
          <a:p>
            <a:pPr algn="ct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xmlns="" id="{B075129E-7316-451B-9800-228F8DED4D50}"/>
              </a:ext>
            </a:extLst>
          </p:cNvPr>
          <p:cNvSpPr txBox="1">
            <a:spLocks/>
          </p:cNvSpPr>
          <p:nvPr/>
        </p:nvSpPr>
        <p:spPr>
          <a:xfrm>
            <a:off x="168676" y="1857674"/>
            <a:ext cx="6915705"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1922 года по 1987 год в СССР работала система Государственных трудовых сберегательных касс. До 1963 года она находилась в подчинении Министерства финансов СССР, после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принадлежала Государственному банку СССР.</a:t>
            </a:r>
          </a:p>
          <a:p>
            <a:pPr algn="ctr"/>
            <a:endParaRPr lang="ru-RU" sz="2000" dirty="0" smtClean="0">
              <a:latin typeface="Times New Roman" panose="02020603050405020304" pitchFamily="18" charset="0"/>
              <a:cs typeface="Times New Roman" panose="02020603050405020304" pitchFamily="18" charset="0"/>
            </a:endParaRPr>
          </a:p>
          <a:p>
            <a:pPr algn="ctr"/>
            <a:r>
              <a:rPr lang="ru-RU" sz="5400" dirty="0" smtClean="0">
                <a:latin typeface="Times New Roman" panose="02020603050405020304" pitchFamily="18" charset="0"/>
                <a:cs typeface="Times New Roman" panose="02020603050405020304" pitchFamily="18" charset="0"/>
              </a:rPr>
              <a:t/>
            </a:r>
            <a:br>
              <a:rPr lang="ru-RU" sz="5400" dirty="0" smtClean="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sp>
        <p:nvSpPr>
          <p:cNvPr id="10" name="Заголовок 1">
            <a:extLst>
              <a:ext uri="{FF2B5EF4-FFF2-40B4-BE49-F238E27FC236}">
                <a16:creationId xmlns:a16="http://schemas.microsoft.com/office/drawing/2014/main" xmlns="" id="{B075129E-7316-451B-9800-228F8DED4D50}"/>
              </a:ext>
            </a:extLst>
          </p:cNvPr>
          <p:cNvSpPr txBox="1">
            <a:spLocks/>
          </p:cNvSpPr>
          <p:nvPr/>
        </p:nvSpPr>
        <p:spPr>
          <a:xfrm>
            <a:off x="142043" y="4111484"/>
            <a:ext cx="6968971"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smtClean="0">
                <a:latin typeface="Times New Roman" panose="02020603050405020304" pitchFamily="18" charset="0"/>
                <a:cs typeface="Times New Roman" panose="02020603050405020304" pitchFamily="18" charset="0"/>
              </a:rPr>
              <a:t>За </a:t>
            </a:r>
            <a:r>
              <a:rPr lang="ru-RU" sz="1600" dirty="0">
                <a:latin typeface="Times New Roman" panose="02020603050405020304" pitchFamily="18" charset="0"/>
                <a:cs typeface="Times New Roman" panose="02020603050405020304" pitchFamily="18" charset="0"/>
              </a:rPr>
              <a:t>время своего существования компания несколько раз меняла название. В сентябре 2010 года к полному наименованию «Сбербанк России» добавились буквы ОАО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открытое акционерное общество»). А к 2015 году ОАО сменилось на ПАО (публичное акционерное общество</a:t>
            </a:r>
            <a:r>
              <a:rPr lang="ru-RU" sz="1600" dirty="0" smtClean="0">
                <a:latin typeface="Times New Roman" panose="02020603050405020304" pitchFamily="18" charset="0"/>
                <a:cs typeface="Times New Roman" panose="02020603050405020304" pitchFamily="18" charset="0"/>
              </a:rPr>
              <a:t>).</a:t>
            </a:r>
          </a:p>
        </p:txBody>
      </p:sp>
      <p:sp>
        <p:nvSpPr>
          <p:cNvPr id="11" name="Заголовок 1">
            <a:extLst>
              <a:ext uri="{FF2B5EF4-FFF2-40B4-BE49-F238E27FC236}">
                <a16:creationId xmlns:a16="http://schemas.microsoft.com/office/drawing/2014/main" xmlns="" id="{B075129E-7316-451B-9800-228F8DED4D50}"/>
              </a:ext>
            </a:extLst>
          </p:cNvPr>
          <p:cNvSpPr txBox="1">
            <a:spLocks/>
          </p:cNvSpPr>
          <p:nvPr/>
        </p:nvSpPr>
        <p:spPr>
          <a:xfrm>
            <a:off x="166703" y="2800319"/>
            <a:ext cx="6908800"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smtClean="0">
                <a:solidFill>
                  <a:schemeClr val="bg1"/>
                </a:solidFill>
                <a:latin typeface="Times New Roman" panose="02020603050405020304" pitchFamily="18" charset="0"/>
                <a:cs typeface="Times New Roman" panose="02020603050405020304" pitchFamily="18" charset="0"/>
              </a:rPr>
              <a:t>1987 год стал для Сбербанка особенным - система Государственных трудовых сберегательных касс была упразднена. На смену пришёл Банк трудовых сбережений и кредитования населения СССР (Сберегательный банк СССР). В 1989 году он становится первым банком-членом платежной системы </a:t>
            </a:r>
            <a:r>
              <a:rPr lang="ru-RU" sz="1600" dirty="0" err="1" smtClean="0">
                <a:solidFill>
                  <a:schemeClr val="bg1"/>
                </a:solidFill>
                <a:latin typeface="Times New Roman" panose="02020603050405020304" pitchFamily="18" charset="0"/>
                <a:cs typeface="Times New Roman" panose="02020603050405020304" pitchFamily="18" charset="0"/>
              </a:rPr>
              <a:t>Visa</a:t>
            </a:r>
            <a:r>
              <a:rPr lang="ru-RU" sz="1600" dirty="0" smtClean="0">
                <a:solidFill>
                  <a:schemeClr val="bg1"/>
                </a:solidFill>
                <a:latin typeface="Times New Roman" panose="02020603050405020304" pitchFamily="18" charset="0"/>
                <a:cs typeface="Times New Roman" panose="02020603050405020304" pitchFamily="18" charset="0"/>
              </a:rPr>
              <a:t> в СССР.</a:t>
            </a:r>
          </a:p>
          <a:p>
            <a:pPr algn="just">
              <a:lnSpc>
                <a:spcPct val="100000"/>
              </a:lnSpc>
            </a:pPr>
            <a:endParaRPr lang="ru-RU" sz="1600" dirty="0" smtClean="0">
              <a:latin typeface="Times New Roman" panose="02020603050405020304" pitchFamily="18" charset="0"/>
              <a:cs typeface="Times New Roman" panose="02020603050405020304" pitchFamily="18" charset="0"/>
            </a:endParaRPr>
          </a:p>
        </p:txBody>
      </p:sp>
      <p:sp>
        <p:nvSpPr>
          <p:cNvPr id="12" name="Заголовок 1">
            <a:extLst>
              <a:ext uri="{FF2B5EF4-FFF2-40B4-BE49-F238E27FC236}">
                <a16:creationId xmlns:a16="http://schemas.microsoft.com/office/drawing/2014/main" xmlns="" id="{B075129E-7316-451B-9800-228F8DED4D50}"/>
              </a:ext>
            </a:extLst>
          </p:cNvPr>
          <p:cNvSpPr txBox="1">
            <a:spLocks/>
          </p:cNvSpPr>
          <p:nvPr/>
        </p:nvSpPr>
        <p:spPr>
          <a:xfrm>
            <a:off x="150920" y="5180141"/>
            <a:ext cx="6968971"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a:solidFill>
                  <a:schemeClr val="bg1"/>
                </a:solidFill>
                <a:latin typeface="Times New Roman" panose="02020603050405020304" pitchFamily="18" charset="0"/>
                <a:cs typeface="Times New Roman" panose="02020603050405020304" pitchFamily="18" charset="0"/>
              </a:rPr>
              <a:t>В</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апреле 2019 года Сбербанк регистрирует собственный товарный знак «Сбер». В это же время шло обсуждение того, что скоро компания сменит название, избавившись от слова «банк».</a:t>
            </a:r>
          </a:p>
          <a:p>
            <a:pPr algn="ctr"/>
            <a:r>
              <a:rPr lang="ru-RU" sz="5400" dirty="0" smtClean="0">
                <a:solidFill>
                  <a:schemeClr val="bg1"/>
                </a:solidFill>
                <a:latin typeface="Times New Roman" panose="02020603050405020304" pitchFamily="18" charset="0"/>
                <a:cs typeface="Times New Roman" panose="02020603050405020304" pitchFamily="18" charset="0"/>
              </a:rPr>
              <a:t/>
            </a:r>
            <a:br>
              <a:rPr lang="ru-RU" sz="5400" dirty="0" smtClean="0">
                <a:solidFill>
                  <a:schemeClr val="bg1"/>
                </a:solidFill>
                <a:latin typeface="Times New Roman" panose="02020603050405020304" pitchFamily="18" charset="0"/>
                <a:cs typeface="Times New Roman" panose="02020603050405020304" pitchFamily="18" charset="0"/>
              </a:rPr>
            </a:br>
            <a:endParaRPr lang="ru-RU" sz="5400" dirty="0">
              <a:solidFill>
                <a:schemeClr val="bg1"/>
              </a:solidFill>
              <a:latin typeface="Times New Roman" panose="02020603050405020304" pitchFamily="18" charset="0"/>
              <a:cs typeface="Times New Roman" panose="02020603050405020304" pitchFamily="18" charset="0"/>
            </a:endParaRPr>
          </a:p>
        </p:txBody>
      </p:sp>
      <p:sp>
        <p:nvSpPr>
          <p:cNvPr id="13" name="Заголовок 1">
            <a:extLst>
              <a:ext uri="{FF2B5EF4-FFF2-40B4-BE49-F238E27FC236}">
                <a16:creationId xmlns:a16="http://schemas.microsoft.com/office/drawing/2014/main" xmlns="" id="{B075129E-7316-451B-9800-228F8DED4D50}"/>
              </a:ext>
            </a:extLst>
          </p:cNvPr>
          <p:cNvSpPr txBox="1">
            <a:spLocks/>
          </p:cNvSpPr>
          <p:nvPr/>
        </p:nvSpPr>
        <p:spPr>
          <a:xfrm>
            <a:off x="142043" y="5880890"/>
            <a:ext cx="7022237" cy="879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ru-RU" sz="1600" dirty="0" smtClean="0">
                <a:latin typeface="Times New Roman" panose="02020603050405020304" pitchFamily="18" charset="0"/>
                <a:cs typeface="Times New Roman" panose="02020603050405020304" pitchFamily="18" charset="0"/>
              </a:rPr>
              <a:t>Данная </a:t>
            </a:r>
            <a:r>
              <a:rPr lang="ru-RU" sz="1600" dirty="0">
                <a:latin typeface="Times New Roman" panose="02020603050405020304" pitchFamily="18" charset="0"/>
                <a:cs typeface="Times New Roman" panose="02020603050405020304" pitchFamily="18" charset="0"/>
              </a:rPr>
              <a:t>идея реализовалась только в сентябре 2020 года. За сменой названия последовал ребрендинг, коснувшийся логотипа. Обновленный фирменный знак Сбер представил 24 сентября.</a:t>
            </a:r>
          </a:p>
          <a:p>
            <a:pPr algn="ct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992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FF65F7F0-2AAF-45E4-933C-0610C6A75184}"/>
              </a:ext>
            </a:extLst>
          </p:cNvPr>
          <p:cNvSpPr>
            <a:spLocks noGrp="1"/>
          </p:cNvSpPr>
          <p:nvPr>
            <p:ph type="title"/>
          </p:nvPr>
        </p:nvSpPr>
        <p:spPr>
          <a:xfrm>
            <a:off x="335988" y="121672"/>
            <a:ext cx="9976412" cy="1325563"/>
          </a:xfrm>
        </p:spPr>
        <p:txBody>
          <a:bodyPr>
            <a:normAutofit fontScale="90000"/>
          </a:bodyPr>
          <a:lstStyle/>
          <a:p>
            <a:r>
              <a:rPr lang="ru-RU" dirty="0">
                <a:latin typeface="Times New Roman" panose="02020603050405020304" pitchFamily="18" charset="0"/>
                <a:cs typeface="Times New Roman" panose="02020603050405020304" pitchFamily="18" charset="0"/>
              </a:rPr>
              <a:t>История изменения логотипа </a:t>
            </a:r>
            <a:r>
              <a:rPr lang="ru-RU" dirty="0" err="1">
                <a:latin typeface="Times New Roman" panose="02020603050405020304" pitchFamily="18" charset="0"/>
                <a:cs typeface="Times New Roman" panose="02020603050405020304" pitchFamily="18" charset="0"/>
              </a:rPr>
              <a:t>СберБанка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874039E9-465F-4ACB-AD27-A380F3471FCB}"/>
              </a:ext>
            </a:extLst>
          </p:cNvPr>
          <p:cNvSpPr/>
          <p:nvPr/>
        </p:nvSpPr>
        <p:spPr>
          <a:xfrm>
            <a:off x="241300" y="1093439"/>
            <a:ext cx="3591148" cy="736295"/>
          </a:xfrm>
          <a:prstGeom prst="rect">
            <a:avLst/>
          </a:prstGeom>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9037DE13-9D0C-4230-9649-7C3E73691AD9}"/>
              </a:ext>
            </a:extLst>
          </p:cNvPr>
          <p:cNvSpPr/>
          <p:nvPr/>
        </p:nvSpPr>
        <p:spPr>
          <a:xfrm>
            <a:off x="3832448" y="1099017"/>
            <a:ext cx="2250000" cy="765000"/>
          </a:xfrm>
          <a:prstGeom prst="rect">
            <a:avLst/>
          </a:prstGeom>
          <a:solidFill>
            <a:schemeClr val="accent2"/>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xmlns="" id="{C5AD0C66-3734-489C-9ADC-C0E3818B4271}"/>
              </a:ext>
            </a:extLst>
          </p:cNvPr>
          <p:cNvSpPr/>
          <p:nvPr/>
        </p:nvSpPr>
        <p:spPr>
          <a:xfrm>
            <a:off x="6069193" y="1083361"/>
            <a:ext cx="2270847" cy="765000"/>
          </a:xfrm>
          <a:prstGeom prst="rect">
            <a:avLst/>
          </a:prstGeom>
          <a:solidFill>
            <a:schemeClr val="accent3"/>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936378A2-7D68-420A-B755-DCBE5AAC524D}"/>
              </a:ext>
            </a:extLst>
          </p:cNvPr>
          <p:cNvSpPr/>
          <p:nvPr/>
        </p:nvSpPr>
        <p:spPr>
          <a:xfrm>
            <a:off x="8355979" y="1064735"/>
            <a:ext cx="3566194" cy="765000"/>
          </a:xfrm>
          <a:prstGeom prst="rect">
            <a:avLst/>
          </a:prstGeom>
          <a:solidFill>
            <a:schemeClr val="accent4"/>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xmlns="" id="{18708E1B-F518-49E3-900F-A8FC8BF1F28D}"/>
              </a:ext>
            </a:extLst>
          </p:cNvPr>
          <p:cNvSpPr/>
          <p:nvPr/>
        </p:nvSpPr>
        <p:spPr>
          <a:xfrm>
            <a:off x="241300" y="1856171"/>
            <a:ext cx="3589095" cy="3999486"/>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xmlns="" id="{84F7795D-9C1C-4B32-8464-6A7C5B9E5D7F}"/>
              </a:ext>
            </a:extLst>
          </p:cNvPr>
          <p:cNvSpPr/>
          <p:nvPr/>
        </p:nvSpPr>
        <p:spPr>
          <a:xfrm>
            <a:off x="3839188" y="1838163"/>
            <a:ext cx="2262661" cy="4036905"/>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xmlns="" id="{174FF884-CBDC-4760-8D39-F1E1CAEF29AA}"/>
              </a:ext>
            </a:extLst>
          </p:cNvPr>
          <p:cNvSpPr/>
          <p:nvPr/>
        </p:nvSpPr>
        <p:spPr>
          <a:xfrm>
            <a:off x="6096781" y="1851730"/>
            <a:ext cx="2259198" cy="4136276"/>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AACE5C47-789A-485B-84AB-41F078C8EE75}"/>
              </a:ext>
            </a:extLst>
          </p:cNvPr>
          <p:cNvSpPr/>
          <p:nvPr/>
        </p:nvSpPr>
        <p:spPr>
          <a:xfrm>
            <a:off x="8355980" y="1829734"/>
            <a:ext cx="3566194" cy="4153412"/>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xmlns="" id="{38B40D2C-2207-45F1-A4BC-C6E051032842}"/>
              </a:ext>
            </a:extLst>
          </p:cNvPr>
          <p:cNvSpPr/>
          <p:nvPr/>
        </p:nvSpPr>
        <p:spPr>
          <a:xfrm>
            <a:off x="241300" y="5808859"/>
            <a:ext cx="3569313" cy="261610"/>
          </a:xfrm>
          <a:prstGeom prst="rect">
            <a:avLst/>
          </a:prstGeom>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xmlns="" id="{753C580E-A471-4837-A9C3-B1D98CFA2A25}"/>
              </a:ext>
            </a:extLst>
          </p:cNvPr>
          <p:cNvSpPr/>
          <p:nvPr/>
        </p:nvSpPr>
        <p:spPr>
          <a:xfrm>
            <a:off x="3824595" y="5844591"/>
            <a:ext cx="2244599" cy="225878"/>
          </a:xfrm>
          <a:prstGeom prst="rect">
            <a:avLst/>
          </a:prstGeom>
          <a:solidFill>
            <a:schemeClr val="accent2"/>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xmlns="" id="{5CC47585-0FDE-4085-9B9F-BD24CD38BC43}"/>
              </a:ext>
            </a:extLst>
          </p:cNvPr>
          <p:cNvSpPr/>
          <p:nvPr/>
        </p:nvSpPr>
        <p:spPr>
          <a:xfrm>
            <a:off x="6108589" y="5864174"/>
            <a:ext cx="2261372" cy="234353"/>
          </a:xfrm>
          <a:prstGeom prst="rect">
            <a:avLst/>
          </a:prstGeom>
          <a:solidFill>
            <a:schemeClr val="accent3"/>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xmlns="" id="{8AB433CF-390F-46AF-BCFB-6630FF3862C1}"/>
              </a:ext>
            </a:extLst>
          </p:cNvPr>
          <p:cNvSpPr/>
          <p:nvPr/>
        </p:nvSpPr>
        <p:spPr>
          <a:xfrm>
            <a:off x="8355980" y="5855658"/>
            <a:ext cx="3566194" cy="242869"/>
          </a:xfrm>
          <a:prstGeom prst="rect">
            <a:avLst/>
          </a:prstGeom>
          <a:solidFill>
            <a:schemeClr val="accent4"/>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xmlns="" id="{2C3622DD-CD1F-4965-BFE8-B7E22E8F1EBE}"/>
              </a:ext>
            </a:extLst>
          </p:cNvPr>
          <p:cNvSpPr txBox="1"/>
          <p:nvPr/>
        </p:nvSpPr>
        <p:spPr>
          <a:xfrm>
            <a:off x="1303426" y="1096796"/>
            <a:ext cx="1326004" cy="769441"/>
          </a:xfrm>
          <a:prstGeom prst="rect">
            <a:avLst/>
          </a:prstGeom>
          <a:noFill/>
        </p:spPr>
        <p:txBody>
          <a:bodyPr wrap="none" rtlCol="0">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1841</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2B6BBC5B-AAAA-47B1-A9A6-9B2659CEC9C8}"/>
              </a:ext>
            </a:extLst>
          </p:cNvPr>
          <p:cNvSpPr txBox="1"/>
          <p:nvPr/>
        </p:nvSpPr>
        <p:spPr>
          <a:xfrm>
            <a:off x="469644" y="3519911"/>
            <a:ext cx="3149589" cy="2339102"/>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Создаётся </a:t>
            </a:r>
            <a:r>
              <a:rPr lang="ru-RU" sz="1200" dirty="0">
                <a:latin typeface="Times New Roman" panose="02020603050405020304" pitchFamily="18" charset="0"/>
                <a:cs typeface="Times New Roman" panose="02020603050405020304" pitchFamily="18" charset="0"/>
              </a:rPr>
              <a:t>первый логотип </a:t>
            </a:r>
            <a:r>
              <a:rPr lang="ru-RU" sz="1200" dirty="0" err="1">
                <a:latin typeface="Times New Roman" panose="02020603050405020304" pitchFamily="18" charset="0"/>
                <a:cs typeface="Times New Roman" panose="02020603050405020304" pitchFamily="18" charset="0"/>
              </a:rPr>
              <a:t>СберБанка</a:t>
            </a:r>
            <a:r>
              <a:rPr lang="ru-RU" sz="1200" dirty="0">
                <a:latin typeface="Times New Roman" panose="02020603050405020304" pitchFamily="18" charset="0"/>
                <a:cs typeface="Times New Roman" panose="02020603050405020304" pitchFamily="18" charset="0"/>
              </a:rPr>
              <a:t>. Композиция имеет изумрудно-малахитовый цвет. Верхнюю часть логотипа занимает круг</a:t>
            </a:r>
            <a:r>
              <a:rPr lang="ru-RU" sz="1200" u="sng"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дополненный необычной деталью: из него сверху будто вырезаны три белые центрированные по вертикали галочки. Под данным элементом на эмблеме расположена небольшая линия изумрудного цвета. А под ней — надпись «Основан в 1841 году» и наименование банка заглавными буквами «Сбербанк России».</a:t>
            </a:r>
          </a:p>
          <a:p>
            <a:pPr algn="ctr"/>
            <a:endParaRPr lang="en-US" sz="1400" dirty="0"/>
          </a:p>
        </p:txBody>
      </p:sp>
      <p:sp>
        <p:nvSpPr>
          <p:cNvPr id="27" name="TextBox 26">
            <a:extLst>
              <a:ext uri="{FF2B5EF4-FFF2-40B4-BE49-F238E27FC236}">
                <a16:creationId xmlns:a16="http://schemas.microsoft.com/office/drawing/2014/main" xmlns="" id="{9B638DBA-46AE-4B5A-96F7-5A32992A4C98}"/>
              </a:ext>
            </a:extLst>
          </p:cNvPr>
          <p:cNvSpPr txBox="1"/>
          <p:nvPr/>
        </p:nvSpPr>
        <p:spPr>
          <a:xfrm>
            <a:off x="3996752" y="3236205"/>
            <a:ext cx="1939257" cy="2862322"/>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Облик </a:t>
            </a:r>
            <a:r>
              <a:rPr lang="ru-RU" sz="1200" dirty="0">
                <a:latin typeface="Times New Roman" panose="02020603050405020304" pitchFamily="18" charset="0"/>
                <a:cs typeface="Times New Roman" panose="02020603050405020304" pitchFamily="18" charset="0"/>
              </a:rPr>
              <a:t>эмблемы остался практически неизменным. Из логотипа пропадает надпись, в которой указан год основания банка. Расцветка фирменного знака также немного меняется: изумрудный цвет заменяется зеленым. В остальном все элементы лого сохраняются, включая шрифтовой стиль надписи.</a:t>
            </a:r>
          </a:p>
          <a:p>
            <a:pPr algn="ctr"/>
            <a:endParaRPr lang="en-US" sz="1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80DB4DC3-E13D-45D0-B3F3-EBFACF00A5C7}"/>
              </a:ext>
            </a:extLst>
          </p:cNvPr>
          <p:cNvSpPr txBox="1"/>
          <p:nvPr/>
        </p:nvSpPr>
        <p:spPr>
          <a:xfrm>
            <a:off x="6178061" y="2915759"/>
            <a:ext cx="2096304" cy="2893100"/>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Галочки </a:t>
            </a:r>
            <a:r>
              <a:rPr lang="ru-RU" sz="1200" dirty="0">
                <a:latin typeface="Times New Roman" panose="02020603050405020304" pitchFamily="18" charset="0"/>
                <a:cs typeface="Times New Roman" panose="02020603050405020304" pitchFamily="18" charset="0"/>
              </a:rPr>
              <a:t>стали центрироваться по диагонали влево под небольшим углом. Также изменяется оттенок композиции: теперь он более тёплый. Сам круг приобрёл объём, а галочки стали выглядеть более очерченными. Графическая составляющая стала располагаться слева, а надпись «Сбербанк» — справа.</a:t>
            </a:r>
          </a:p>
          <a:p>
            <a:pPr algn="ctr"/>
            <a:endParaRPr lang="en-US" sz="1400" dirty="0"/>
          </a:p>
        </p:txBody>
      </p:sp>
      <p:sp>
        <p:nvSpPr>
          <p:cNvPr id="31" name="TextBox 30">
            <a:extLst>
              <a:ext uri="{FF2B5EF4-FFF2-40B4-BE49-F238E27FC236}">
                <a16:creationId xmlns:a16="http://schemas.microsoft.com/office/drawing/2014/main" xmlns="" id="{E979BFBA-9ACD-4C1B-998A-3ADE21ED7A35}"/>
              </a:ext>
            </a:extLst>
          </p:cNvPr>
          <p:cNvSpPr txBox="1"/>
          <p:nvPr/>
        </p:nvSpPr>
        <p:spPr>
          <a:xfrm>
            <a:off x="8651133" y="2620704"/>
            <a:ext cx="3187700" cy="3416320"/>
          </a:xfrm>
          <a:prstGeom prst="rect">
            <a:avLst/>
          </a:prstGeom>
          <a:noFill/>
        </p:spPr>
        <p:txBody>
          <a:bodyPr wrap="square" rtlCol="0">
            <a:spAutoFit/>
          </a:bodyPr>
          <a:lstStyle/>
          <a:p>
            <a:pPr algn="ctr"/>
            <a:r>
              <a:rPr lang="ru-RU" sz="1200" dirty="0">
                <a:latin typeface="Times New Roman" panose="02020603050405020304" pitchFamily="18" charset="0"/>
                <a:cs typeface="Times New Roman" panose="02020603050405020304" pitchFamily="18" charset="0"/>
              </a:rPr>
              <a:t>П</a:t>
            </a:r>
            <a:r>
              <a:rPr lang="ru-RU" sz="1200" dirty="0" smtClean="0">
                <a:latin typeface="Times New Roman" panose="02020603050405020304" pitchFamily="18" charset="0"/>
                <a:cs typeface="Times New Roman" panose="02020603050405020304" pitchFamily="18" charset="0"/>
              </a:rPr>
              <a:t>оявляется </a:t>
            </a:r>
            <a:r>
              <a:rPr lang="ru-RU" sz="1200" dirty="0">
                <a:latin typeface="Times New Roman" panose="02020603050405020304" pitchFamily="18" charset="0"/>
                <a:cs typeface="Times New Roman" panose="02020603050405020304" pitchFamily="18" charset="0"/>
              </a:rPr>
              <a:t>новый логотип </a:t>
            </a:r>
            <a:r>
              <a:rPr lang="ru-RU" sz="1200" dirty="0" err="1">
                <a:latin typeface="Times New Roman" panose="02020603050405020304" pitchFamily="18" charset="0"/>
                <a:cs typeface="Times New Roman" panose="02020603050405020304" pitchFamily="18" charset="0"/>
              </a:rPr>
              <a:t>СберБанка</a:t>
            </a:r>
            <a:r>
              <a:rPr lang="ru-RU" sz="1200" dirty="0">
                <a:latin typeface="Times New Roman" panose="02020603050405020304" pitchFamily="18" charset="0"/>
                <a:cs typeface="Times New Roman" panose="02020603050405020304" pitchFamily="18" charset="0"/>
              </a:rPr>
              <a:t>. Компания избавилась от слова «Банк» не только в наименовании, но и в логотипе. На эмблеме осталось только «Сбер», справа от иконки. Объемная зеленая сфера, которая была на прошлом лого бренда, была заменена на незамкнутую окружность. Дополнена фигура внутри галочкой, одна из граней которой значительно длиннее с правой стороны</a:t>
            </a: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Зеленая окраска иконки меняется на градиентную заливку (синего, зеленого и желтого цветов). Само же слово «Сбер» остается однородного оттенка.</a:t>
            </a:r>
          </a:p>
          <a:p>
            <a:pPr algn="ctr"/>
            <a:r>
              <a:rPr lang="ru-RU" sz="1200" dirty="0">
                <a:latin typeface="Times New Roman" panose="02020603050405020304" pitchFamily="18" charset="0"/>
                <a:cs typeface="Times New Roman" panose="02020603050405020304" pitchFamily="18" charset="0"/>
              </a:rPr>
              <a:t>Меняется и шрифт надписи: убираются засечки, а буквы становятся шире. Также добавились скошенные углы на гранях букв. Пробел между буквами лого стал больше.</a:t>
            </a:r>
          </a:p>
          <a:p>
            <a:pPr algn="ctr"/>
            <a:endParaRPr lang="en-US" sz="12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2C3622DD-CD1F-4965-BFE8-B7E22E8F1EBE}"/>
              </a:ext>
            </a:extLst>
          </p:cNvPr>
          <p:cNvSpPr txBox="1"/>
          <p:nvPr/>
        </p:nvSpPr>
        <p:spPr>
          <a:xfrm>
            <a:off x="4298260" y="1086729"/>
            <a:ext cx="1313181" cy="769441"/>
          </a:xfrm>
          <a:prstGeom prst="rect">
            <a:avLst/>
          </a:prstGeom>
          <a:noFill/>
        </p:spPr>
        <p:txBody>
          <a:bodyPr wrap="none" rtlCol="0">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1994</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2C3622DD-CD1F-4965-BFE8-B7E22E8F1EBE}"/>
              </a:ext>
            </a:extLst>
          </p:cNvPr>
          <p:cNvSpPr txBox="1"/>
          <p:nvPr/>
        </p:nvSpPr>
        <p:spPr>
          <a:xfrm>
            <a:off x="6579126" y="1086730"/>
            <a:ext cx="1313180" cy="769441"/>
          </a:xfrm>
          <a:prstGeom prst="rect">
            <a:avLst/>
          </a:prstGeom>
          <a:noFill/>
        </p:spPr>
        <p:txBody>
          <a:bodyPr wrap="none" rtlCol="0">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2009</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2C3622DD-CD1F-4965-BFE8-B7E22E8F1EBE}"/>
              </a:ext>
            </a:extLst>
          </p:cNvPr>
          <p:cNvSpPr txBox="1"/>
          <p:nvPr/>
        </p:nvSpPr>
        <p:spPr>
          <a:xfrm>
            <a:off x="9486881" y="1033249"/>
            <a:ext cx="1313181" cy="769441"/>
          </a:xfrm>
          <a:prstGeom prst="rect">
            <a:avLst/>
          </a:prstGeom>
          <a:noFill/>
        </p:spPr>
        <p:txBody>
          <a:bodyPr wrap="none" rtlCol="0">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2020</a:t>
            </a:r>
            <a:endParaRPr lang="ru-RU" sz="4400" b="1" dirty="0">
              <a:solidFill>
                <a:schemeClr val="bg1"/>
              </a:solidFill>
              <a:latin typeface="Times New Roman" panose="02020603050405020304" pitchFamily="18" charset="0"/>
              <a:cs typeface="Times New Roman" panose="02020603050405020304" pitchFamily="18" charset="0"/>
            </a:endParaRPr>
          </a:p>
        </p:txBody>
      </p:sp>
      <p:pic>
        <p:nvPicPr>
          <p:cNvPr id="39" name="Рисунок 38" descr="Ребрендинг Сбербанка – Сбер, бренд вселенной сервисов"/>
          <p:cNvPicPr/>
          <p:nvPr/>
        </p:nvPicPr>
        <p:blipFill rotWithShape="1">
          <a:blip r:embed="rId2">
            <a:extLst>
              <a:ext uri="{28A0092B-C50C-407E-A947-70E740481C1C}">
                <a14:useLocalDpi xmlns="" xmlns:a14="http://schemas.microsoft.com/office/drawing/2010/main" val="0"/>
              </a:ext>
            </a:extLst>
          </a:blip>
          <a:srcRect t="20535" b="23935"/>
          <a:stretch/>
        </p:blipFill>
        <p:spPr bwMode="auto">
          <a:xfrm>
            <a:off x="9009869" y="1854778"/>
            <a:ext cx="2286000" cy="736600"/>
          </a:xfrm>
          <a:prstGeom prst="rect">
            <a:avLst/>
          </a:prstGeom>
          <a:noFill/>
          <a:ln>
            <a:noFill/>
          </a:ln>
        </p:spPr>
      </p:pic>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63795" y="1933999"/>
            <a:ext cx="2081642" cy="920188"/>
          </a:xfrm>
          <a:prstGeom prst="rect">
            <a:avLst/>
          </a:prstGeom>
        </p:spPr>
      </p:pic>
      <p:pic>
        <p:nvPicPr>
          <p:cNvPr id="40" name="Рисунок 39"/>
          <p:cNvPicPr>
            <a:picLocks noChangeAspect="1"/>
          </p:cNvPicPr>
          <p:nvPr/>
        </p:nvPicPr>
        <p:blipFill rotWithShape="1">
          <a:blip r:embed="rId4">
            <a:extLst>
              <a:ext uri="{28A0092B-C50C-407E-A947-70E740481C1C}">
                <a14:useLocalDpi xmlns="" xmlns:a14="http://schemas.microsoft.com/office/drawing/2010/main" val="0"/>
              </a:ext>
            </a:extLst>
          </a:blip>
          <a:srcRect l="13021" t="14445" r="52500" b="29259"/>
          <a:stretch/>
        </p:blipFill>
        <p:spPr>
          <a:xfrm>
            <a:off x="3991167" y="1908813"/>
            <a:ext cx="1965028" cy="1331489"/>
          </a:xfrm>
          <a:prstGeom prst="rect">
            <a:avLst/>
          </a:prstGeom>
        </p:spPr>
      </p:pic>
      <p:pic>
        <p:nvPicPr>
          <p:cNvPr id="41" name="Рисунок 4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69644" y="1961409"/>
            <a:ext cx="3149589" cy="1555145"/>
          </a:xfrm>
          <a:prstGeom prst="rect">
            <a:avLst/>
          </a:prstGeom>
        </p:spPr>
      </p:pic>
    </p:spTree>
    <p:extLst>
      <p:ext uri="{BB962C8B-B14F-4D97-AF65-F5344CB8AC3E}">
        <p14:creationId xmlns="" xmlns:p14="http://schemas.microsoft.com/office/powerpoint/2010/main" val="11793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20">
                                            <p:txEl>
                                              <p:pRg st="0" end="0"/>
                                            </p:txEl>
                                          </p:spTgt>
                                        </p:tgtEl>
                                        <p:attrNameLst>
                                          <p:attrName>r</p:attrName>
                                        </p:attrNameLst>
                                      </p:cBhvr>
                                    </p:animRot>
                                  </p:childTnLst>
                                </p:cTn>
                              </p:par>
                            </p:childTnLst>
                          </p:cTn>
                        </p:par>
                        <p:par>
                          <p:cTn id="11" fill="hold">
                            <p:stCondLst>
                              <p:cond delay="2500"/>
                            </p:stCondLst>
                            <p:childTnLst>
                              <p:par>
                                <p:cTn id="12" presetID="8" presetClass="emph" presetSubtype="0" fill="hold" nodeType="afterEffect">
                                  <p:stCondLst>
                                    <p:cond delay="0"/>
                                  </p:stCondLst>
                                  <p:childTnLst>
                                    <p:animRot by="21600000">
                                      <p:cBhvr>
                                        <p:cTn id="13" dur="2000" fill="hold"/>
                                        <p:tgtEl>
                                          <p:spTgt spid="33">
                                            <p:txEl>
                                              <p:pRg st="0" end="0"/>
                                            </p:txEl>
                                          </p:spTgt>
                                        </p:tgtEl>
                                        <p:attrNameLst>
                                          <p:attrName>r</p:attrName>
                                        </p:attrNameLst>
                                      </p:cBhvr>
                                    </p:animRot>
                                  </p:childTnLst>
                                </p:cTn>
                              </p:par>
                            </p:childTnLst>
                          </p:cTn>
                        </p:par>
                        <p:par>
                          <p:cTn id="14" fill="hold">
                            <p:stCondLst>
                              <p:cond delay="4500"/>
                            </p:stCondLst>
                            <p:childTnLst>
                              <p:par>
                                <p:cTn id="15" presetID="8" presetClass="emph" presetSubtype="0" fill="hold" nodeType="afterEffect">
                                  <p:stCondLst>
                                    <p:cond delay="0"/>
                                  </p:stCondLst>
                                  <p:childTnLst>
                                    <p:animRot by="21600000">
                                      <p:cBhvr>
                                        <p:cTn id="16" dur="2000" fill="hold"/>
                                        <p:tgtEl>
                                          <p:spTgt spid="34">
                                            <p:txEl>
                                              <p:pRg st="0" end="0"/>
                                            </p:txEl>
                                          </p:spTgt>
                                        </p:tgtEl>
                                        <p:attrNameLst>
                                          <p:attrName>r</p:attrName>
                                        </p:attrNameLst>
                                      </p:cBhvr>
                                    </p:animRot>
                                  </p:childTnLst>
                                </p:cTn>
                              </p:par>
                            </p:childTnLst>
                          </p:cTn>
                        </p:par>
                        <p:par>
                          <p:cTn id="17" fill="hold">
                            <p:stCondLst>
                              <p:cond delay="6500"/>
                            </p:stCondLst>
                            <p:childTnLst>
                              <p:par>
                                <p:cTn id="18" presetID="8" presetClass="emph" presetSubtype="0" fill="hold" nodeType="afterEffect">
                                  <p:stCondLst>
                                    <p:cond delay="0"/>
                                  </p:stCondLst>
                                  <p:childTnLst>
                                    <p:animRot by="21600000">
                                      <p:cBhvr>
                                        <p:cTn id="19" dur="2000" fill="hold"/>
                                        <p:tgtEl>
                                          <p:spTgt spid="3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Прямоугольник 2">
            <a:extLst>
              <a:ext uri="{FF2B5EF4-FFF2-40B4-BE49-F238E27FC236}">
                <a16:creationId xmlns="" xmlns:a16="http://schemas.microsoft.com/office/drawing/2014/main" id="{9AC7E645-B635-42AE-8A02-A5BFE3290158}"/>
              </a:ext>
            </a:extLst>
          </p:cNvPr>
          <p:cNvSpPr/>
          <p:nvPr/>
        </p:nvSpPr>
        <p:spPr>
          <a:xfrm>
            <a:off x="0" y="0"/>
            <a:ext cx="12192000" cy="685800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1">
            <a:extLst>
              <a:ext uri="{FF2B5EF4-FFF2-40B4-BE49-F238E27FC236}">
                <a16:creationId xmlns:a16="http://schemas.microsoft.com/office/drawing/2014/main" xmlns="" id="{E13497D1-9BB8-447F-8D8E-C2B4B7CD0B25}"/>
              </a:ext>
            </a:extLst>
          </p:cNvPr>
          <p:cNvSpPr txBox="1">
            <a:spLocks/>
          </p:cNvSpPr>
          <p:nvPr/>
        </p:nvSpPr>
        <p:spPr>
          <a:xfrm>
            <a:off x="292100" y="125022"/>
            <a:ext cx="11760200" cy="739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smtClean="0">
                <a:latin typeface="Times New Roman" panose="02020603050405020304" pitchFamily="18" charset="0"/>
                <a:cs typeface="Times New Roman" panose="02020603050405020304" pitchFamily="18" charset="0"/>
              </a:rPr>
              <a:t>Характеристика элементов бренда ПАО «Сбербанк России»</a:t>
            </a:r>
            <a:br>
              <a:rPr lang="ru-RU" sz="3200" b="1" dirty="0" smtClean="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2893296494"/>
              </p:ext>
            </p:extLst>
          </p:nvPr>
        </p:nvGraphicFramePr>
        <p:xfrm>
          <a:off x="412749" y="1264175"/>
          <a:ext cx="11499850" cy="5439283"/>
        </p:xfrm>
        <a:graphic>
          <a:graphicData uri="http://schemas.openxmlformats.org/drawingml/2006/table">
            <a:tbl>
              <a:tblPr firstRow="1" bandRow="1">
                <a:tableStyleId>{5C22544A-7EE6-4342-B048-85BDC9FD1C3A}</a:tableStyleId>
              </a:tblPr>
              <a:tblGrid>
                <a:gridCol w="790996"/>
                <a:gridCol w="1186492"/>
                <a:gridCol w="9522362"/>
              </a:tblGrid>
              <a:tr h="370840">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п/п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Элемент бренда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smtClean="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Характеристика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Нейм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Сбербанк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Логотип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Слоган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Сбер. Всегда рядом!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Философия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Миссия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b="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Мы даем людям уверенность и надежность, мы делаем их жизнь лучше, помогая реализовывать устремления и мечты.​​​​​​​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Наша миссия определяет смысл и содержание деятельности </a:t>
                      </a:r>
                      <a:r>
                        <a:rPr lang="ru-RU" sz="1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СберБанка</a:t>
                      </a: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подчеркивая его важнейшую роль в экономике России.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Наши клиенты, их потребности, мечты и цели есть основа всей деятельности банка как организации.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Миссия банка также устанавливает амбициозную цель наших устремлений - стать одной из лучших финансовых компаний мира - и подчеркивает, насколько важны для </a:t>
                      </a:r>
                      <a:r>
                        <a:rPr lang="ru-RU" sz="1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СберБанка</a:t>
                      </a: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его сотрудники, и насколько реализация его целей невозможна без реализации их личных и профессиональных целей.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Высокие цели достигаются командой единомышленников, которых объединяет общая система ценностей.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ru-RU" sz="12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Ценности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200" b="1" dirty="0">
                          <a:solidFill>
                            <a:srgbClr val="262626"/>
                          </a:solidFill>
                          <a:effectLst/>
                          <a:latin typeface="Times New Roman" panose="02020603050405020304" pitchFamily="18" charset="0"/>
                          <a:ea typeface="Times New Roman" panose="02020603050405020304" pitchFamily="18" charset="0"/>
                        </a:rPr>
                        <a:t>Я - лидер:</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Я принимаю ответственность за себя и за то, что происходит вокруг.</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Я честен с собой, коллегами и клиентами.</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Я совершенствую себя, наш банк и наше окружение, делая лучшее на что способен.</a:t>
                      </a:r>
                      <a:endParaRPr lang="ru-RU" sz="1200" dirty="0">
                        <a:effectLst/>
                        <a:latin typeface="Times New Roman" panose="02020603050405020304" pitchFamily="18" charset="0"/>
                        <a:ea typeface="Times New Roman" panose="02020603050405020304" pitchFamily="18" charset="0"/>
                      </a:endParaRPr>
                    </a:p>
                    <a:p>
                      <a:pPr>
                        <a:spcAft>
                          <a:spcPts val="0"/>
                        </a:spcAft>
                      </a:pPr>
                      <a:r>
                        <a:rPr lang="ru-RU" sz="1200" b="1" dirty="0">
                          <a:solidFill>
                            <a:srgbClr val="262626"/>
                          </a:solidFill>
                          <a:effectLst/>
                          <a:latin typeface="Times New Roman" panose="02020603050405020304" pitchFamily="18" charset="0"/>
                          <a:ea typeface="Times New Roman" panose="02020603050405020304" pitchFamily="18" charset="0"/>
                        </a:rPr>
                        <a:t>Мы - команда:</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Мы с готовностью помогаем друг другу, работая на общий результат.</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Мы помогаем расти и развиваться нашим коллегам.</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Мы открыты, уважаем коллег и доверяем друг другу.</a:t>
                      </a:r>
                      <a:endParaRPr lang="ru-RU" sz="1200" dirty="0">
                        <a:effectLst/>
                        <a:latin typeface="Times New Roman" panose="02020603050405020304" pitchFamily="18" charset="0"/>
                        <a:ea typeface="Times New Roman" panose="02020603050405020304" pitchFamily="18" charset="0"/>
                      </a:endParaRPr>
                    </a:p>
                    <a:p>
                      <a:pPr>
                        <a:spcAft>
                          <a:spcPts val="0"/>
                        </a:spcAft>
                      </a:pPr>
                      <a:r>
                        <a:rPr lang="ru-RU" sz="1200" b="1" dirty="0">
                          <a:solidFill>
                            <a:srgbClr val="262626"/>
                          </a:solidFill>
                          <a:effectLst/>
                          <a:latin typeface="Times New Roman" panose="02020603050405020304" pitchFamily="18" charset="0"/>
                          <a:ea typeface="Times New Roman" panose="02020603050405020304" pitchFamily="18" charset="0"/>
                        </a:rPr>
                        <a:t>Всё - для клиента:</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Вся наша деятельность построена вокруг и ради интересов клиентов.</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Мы хотим удивлять и радовать клиентов качеством услуг и отношением.</a:t>
                      </a:r>
                      <a:endParaRPr lang="ru-RU" sz="1200" dirty="0">
                        <a:effectLst/>
                        <a:latin typeface="Times New Roman" panose="02020603050405020304" pitchFamily="18" charset="0"/>
                        <a:ea typeface="Times New Roman" panose="02020603050405020304" pitchFamily="18" charset="0"/>
                      </a:endParaRPr>
                    </a:p>
                    <a:p>
                      <a:pPr algn="l">
                        <a:spcAft>
                          <a:spcPts val="0"/>
                        </a:spcAft>
                      </a:pPr>
                      <a:r>
                        <a:rPr lang="ru-RU" sz="1200" dirty="0">
                          <a:solidFill>
                            <a:srgbClr val="262626"/>
                          </a:solidFill>
                          <a:effectLst/>
                          <a:latin typeface="Times New Roman" panose="02020603050405020304" pitchFamily="18" charset="0"/>
                          <a:ea typeface="Times New Roman" panose="02020603050405020304" pitchFamily="18" charset="0"/>
                        </a:rPr>
                        <a:t>Мы превосходим ожидания клиентов.</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6" name="Рисунок 5" descr="Ребрендинг Сбербанка – Сбер, бренд вселенной сервисов"/>
          <p:cNvPicPr/>
          <p:nvPr/>
        </p:nvPicPr>
        <p:blipFill rotWithShape="1">
          <a:blip r:embed="rId3">
            <a:extLst>
              <a:ext uri="{28A0092B-C50C-407E-A947-70E740481C1C}">
                <a14:useLocalDpi xmlns="" xmlns:a14="http://schemas.microsoft.com/office/drawing/2010/main" val="0"/>
              </a:ext>
            </a:extLst>
          </a:blip>
          <a:srcRect t="20535" b="23935"/>
          <a:stretch/>
        </p:blipFill>
        <p:spPr bwMode="auto">
          <a:xfrm>
            <a:off x="2405869" y="2062930"/>
            <a:ext cx="1302531" cy="288413"/>
          </a:xfrm>
          <a:prstGeom prst="rect">
            <a:avLst/>
          </a:prstGeom>
          <a:noFill/>
          <a:ln>
            <a:noFill/>
          </a:ln>
        </p:spPr>
      </p:pic>
    </p:spTree>
    <p:extLst>
      <p:ext uri="{BB962C8B-B14F-4D97-AF65-F5344CB8AC3E}">
        <p14:creationId xmlns="" xmlns:p14="http://schemas.microsoft.com/office/powerpoint/2010/main" val="42880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3D91AC-101D-44C5-82F8-EE1819E19D46}"/>
              </a:ext>
            </a:extLst>
          </p:cNvPr>
          <p:cNvSpPr>
            <a:spLocks noGrp="1"/>
          </p:cNvSpPr>
          <p:nvPr>
            <p:ph type="title"/>
          </p:nvPr>
        </p:nvSpPr>
        <p:spPr>
          <a:xfrm>
            <a:off x="132788" y="63736"/>
            <a:ext cx="11068612" cy="930855"/>
          </a:xfrm>
        </p:spPr>
        <p:txBody>
          <a:bodyPr>
            <a:normAutofit fontScale="90000"/>
          </a:bodyPr>
          <a:lstStyle/>
          <a:p>
            <a:pPr algn="ctr"/>
            <a:r>
              <a:rPr lang="ru-RU" sz="4000" dirty="0" err="1" smtClean="0">
                <a:latin typeface="Times New Roman" panose="02020603050405020304" pitchFamily="18" charset="0"/>
                <a:cs typeface="Times New Roman" panose="02020603050405020304" pitchFamily="18" charset="0"/>
              </a:rPr>
              <a:t>Ребрендинг</a:t>
            </a:r>
            <a:r>
              <a:rPr lang="ru-RU" sz="4000" dirty="0" smtClean="0">
                <a:latin typeface="Times New Roman" panose="02020603050405020304" pitchFamily="18" charset="0"/>
                <a:cs typeface="Times New Roman" panose="02020603050405020304" pitchFamily="18" charset="0"/>
              </a:rPr>
              <a:t> Сбербанка и значение </a:t>
            </a:r>
            <a:r>
              <a:rPr lang="ru-RU" sz="4000" dirty="0">
                <a:latin typeface="Times New Roman" panose="02020603050405020304" pitchFamily="18" charset="0"/>
                <a:cs typeface="Times New Roman" panose="02020603050405020304" pitchFamily="18" charset="0"/>
              </a:rPr>
              <a:t>логотипа Сбера</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xmlns="" id="{CFC0280E-BCD7-4656-AF20-8305498B50F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p:blipFill>
        <p:spPr>
          <a:xfrm>
            <a:off x="10916343" y="71728"/>
            <a:ext cx="1059757" cy="782512"/>
          </a:xfrm>
        </p:spPr>
      </p:pic>
      <p:sp>
        <p:nvSpPr>
          <p:cNvPr id="4" name="Объект 2">
            <a:extLst>
              <a:ext uri="{FF2B5EF4-FFF2-40B4-BE49-F238E27FC236}">
                <a16:creationId xmlns:a16="http://schemas.microsoft.com/office/drawing/2014/main" xmlns="" id="{CC899B59-6B93-41A8-9279-7BEBC97DF71D}"/>
              </a:ext>
            </a:extLst>
          </p:cNvPr>
          <p:cNvSpPr txBox="1">
            <a:spLocks/>
          </p:cNvSpPr>
          <p:nvPr/>
        </p:nvSpPr>
        <p:spPr>
          <a:xfrm>
            <a:off x="132788" y="1718953"/>
            <a:ext cx="11843312" cy="11303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ru-RU" sz="6400" dirty="0">
                <a:latin typeface="Times New Roman" panose="02020603050405020304" pitchFamily="18" charset="0"/>
                <a:cs typeface="Times New Roman" panose="02020603050405020304" pitchFamily="18" charset="0"/>
              </a:rPr>
              <a:t>Логотип Сбербанка олицетворяет стабильность и </a:t>
            </a:r>
            <a:r>
              <a:rPr lang="ru-RU" sz="6400" dirty="0" smtClean="0">
                <a:latin typeface="Times New Roman" panose="02020603050405020304" pitchFamily="18" charset="0"/>
                <a:cs typeface="Times New Roman" panose="02020603050405020304" pitchFamily="18" charset="0"/>
              </a:rPr>
              <a:t>доверие. Визуально </a:t>
            </a:r>
            <a:r>
              <a:rPr lang="ru-RU" sz="6400" dirty="0">
                <a:latin typeface="Times New Roman" panose="02020603050405020304" pitchFamily="18" charset="0"/>
                <a:cs typeface="Times New Roman" panose="02020603050405020304" pitchFamily="18" charset="0"/>
              </a:rPr>
              <a:t>новый бренд </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это символ эволюции экосистемы и присущего ей разнообразия. </a:t>
            </a:r>
            <a:r>
              <a:rPr lang="ru-RU" sz="6400" dirty="0" smtClean="0">
                <a:latin typeface="Times New Roman" panose="02020603050405020304" pitchFamily="18" charset="0"/>
                <a:cs typeface="Times New Roman" panose="02020603050405020304" pitchFamily="18" charset="0"/>
              </a:rPr>
              <a:t>Круг-это символ </a:t>
            </a:r>
            <a:r>
              <a:rPr lang="ru-RU" sz="6400" dirty="0" err="1" smtClean="0">
                <a:latin typeface="Times New Roman" panose="02020603050405020304" pitchFamily="18" charset="0"/>
                <a:cs typeface="Times New Roman" panose="02020603050405020304" pitchFamily="18" charset="0"/>
              </a:rPr>
              <a:t>сфокусированности</a:t>
            </a:r>
            <a:r>
              <a:rPr lang="ru-RU" sz="6400" dirty="0" smtClean="0">
                <a:latin typeface="Times New Roman" panose="02020603050405020304" pitchFamily="18" charset="0"/>
                <a:cs typeface="Times New Roman" panose="02020603050405020304" pitchFamily="18" charset="0"/>
              </a:rPr>
              <a:t> на потребностях людей и создание возможностей и комфорта для них. Круг </a:t>
            </a:r>
            <a:r>
              <a:rPr lang="ru-RU" sz="6400" dirty="0">
                <a:latin typeface="Times New Roman" panose="02020603050405020304" pitchFamily="18" charset="0"/>
                <a:cs typeface="Times New Roman" panose="02020603050405020304" pitchFamily="18" charset="0"/>
              </a:rPr>
              <a:t>служит основой и сохраняет преемственность с предыдущим логотипом «Сбербанка», а градиентный переход цвета отображает полный спектр услуг</a:t>
            </a:r>
            <a:r>
              <a:rPr lang="ru-RU" sz="6400" dirty="0" smtClean="0">
                <a:latin typeface="Times New Roman" panose="02020603050405020304" pitchFamily="18" charset="0"/>
                <a:cs typeface="Times New Roman" panose="02020603050405020304" pitchFamily="18" charset="0"/>
              </a:rPr>
              <a:t>. Зеленый </a:t>
            </a:r>
            <a:r>
              <a:rPr lang="ru-RU" sz="6400" dirty="0">
                <a:latin typeface="Times New Roman" panose="02020603050405020304" pitchFamily="18" charset="0"/>
                <a:cs typeface="Times New Roman" panose="02020603050405020304" pitchFamily="18" charset="0"/>
              </a:rPr>
              <a:t>цвет, по мнению Германа Грефа, означает финансы. Добавление других цветов в градиент обусловлено расширением сервисов Сбера</a:t>
            </a:r>
            <a:r>
              <a:rPr lang="ru-RU" sz="6400" dirty="0" smtClean="0">
                <a:latin typeface="Times New Roman" panose="02020603050405020304" pitchFamily="18" charset="0"/>
                <a:cs typeface="Times New Roman" panose="02020603050405020304" pitchFamily="18" charset="0"/>
              </a:rPr>
              <a:t>.</a:t>
            </a:r>
            <a:r>
              <a:rPr lang="ru-RU" sz="6400" dirty="0">
                <a:latin typeface="Times New Roman" panose="02020603050405020304" pitchFamily="18" charset="0"/>
                <a:cs typeface="Times New Roman" panose="02020603050405020304" pitchFamily="18" charset="0"/>
              </a:rPr>
              <a:t> «Мы остались зелёным финансовым брендом, но добавили немного разнообразия в то, чем мы занимаемся и чем полезны для клиента», </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прокомментировал Герман Греф</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Теперь это не просто банк, а целая экосистема.</a:t>
            </a:r>
            <a:endParaRPr lang="ru-RU" sz="6400" dirty="0" smtClean="0">
              <a:latin typeface="Times New Roman" panose="02020603050405020304" pitchFamily="18" charset="0"/>
              <a:cs typeface="Times New Roman" panose="02020603050405020304" pitchFamily="18" charset="0"/>
            </a:endParaRPr>
          </a:p>
          <a:p>
            <a:pPr>
              <a:lnSpc>
                <a:spcPct val="120000"/>
              </a:lnSpc>
              <a:spcBef>
                <a:spcPts val="0"/>
              </a:spcBef>
            </a:pPr>
            <a:endParaRPr lang="ru-RU" sz="5600" dirty="0">
              <a:latin typeface="Times New Roman" panose="02020603050405020304" pitchFamily="18" charset="0"/>
              <a:cs typeface="Times New Roman" panose="02020603050405020304" pitchFamily="18" charset="0"/>
            </a:endParaRPr>
          </a:p>
          <a:p>
            <a:pPr marL="0" indent="0">
              <a:buNone/>
            </a:pPr>
            <a:endParaRPr lang="ru-RU" sz="6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sz="64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sz="6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ru-RU" sz="11100" dirty="0">
              <a:latin typeface="Times New Roman" panose="02020603050405020304" pitchFamily="18" charset="0"/>
              <a:cs typeface="Times New Roman" panose="02020603050405020304" pitchFamily="18" charset="0"/>
            </a:endParaRPr>
          </a:p>
          <a:p>
            <a:pPr marL="0" indent="0">
              <a:buNone/>
            </a:pPr>
            <a:endParaRPr lang="ru-RU" dirty="0">
              <a:solidFill>
                <a:schemeClr val="accent1"/>
              </a:solidFill>
            </a:endParaRPr>
          </a:p>
        </p:txBody>
      </p:sp>
      <p:sp>
        <p:nvSpPr>
          <p:cNvPr id="7" name="Заголовок 1">
            <a:extLst>
              <a:ext uri="{FF2B5EF4-FFF2-40B4-BE49-F238E27FC236}">
                <a16:creationId xmlns:a16="http://schemas.microsoft.com/office/drawing/2014/main" xmlns="" id="{5D3D91AC-101D-44C5-82F8-EE1819E19D46}"/>
              </a:ext>
            </a:extLst>
          </p:cNvPr>
          <p:cNvSpPr txBox="1">
            <a:spLocks/>
          </p:cNvSpPr>
          <p:nvPr/>
        </p:nvSpPr>
        <p:spPr>
          <a:xfrm>
            <a:off x="132788" y="3257525"/>
            <a:ext cx="115951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00000"/>
              </a:lnSpc>
            </a:pPr>
            <a:r>
              <a:rPr lang="ru-RU" sz="1600" b="0" dirty="0" smtClean="0">
                <a:solidFill>
                  <a:schemeClr val="tx1"/>
                </a:solidFill>
                <a:latin typeface="Times New Roman" panose="02020603050405020304" pitchFamily="18" charset="0"/>
                <a:cs typeface="Times New Roman" panose="02020603050405020304" pitchFamily="18" charset="0"/>
              </a:rPr>
              <a:t>Второй </a:t>
            </a:r>
            <a:r>
              <a:rPr lang="ru-RU" sz="1600" b="0" dirty="0">
                <a:solidFill>
                  <a:schemeClr val="tx1"/>
                </a:solidFill>
                <a:latin typeface="Times New Roman" panose="02020603050405020304" pitchFamily="18" charset="0"/>
                <a:cs typeface="Times New Roman" panose="02020603050405020304" pitchFamily="18" charset="0"/>
              </a:rPr>
              <a:t>элемент, галочка, одновременно сохраняет узнаваемость и символизирует процесс поиска и создания нового, простоту решения задач, экономию времени, наполнения его новым смыслом и содержанием, расширение возможностей как каждого человека, так и общества в целом. </a:t>
            </a:r>
            <a:r>
              <a:rPr lang="ru-RU" sz="1600" b="0" dirty="0" smtClean="0">
                <a:solidFill>
                  <a:schemeClr val="tx1"/>
                </a:solidFill>
                <a:latin typeface="Times New Roman" panose="02020603050405020304" pitchFamily="18" charset="0"/>
                <a:cs typeface="Times New Roman" panose="02020603050405020304" pitchFamily="18" charset="0"/>
              </a:rPr>
              <a:t>Галочка-это символ целеустремленности и ориентированности на пользу человека, она </a:t>
            </a:r>
            <a:r>
              <a:rPr lang="ru-RU" sz="1600" b="0" dirty="0">
                <a:solidFill>
                  <a:schemeClr val="tx1"/>
                </a:solidFill>
                <a:latin typeface="Times New Roman" panose="02020603050405020304" pitchFamily="18" charset="0"/>
                <a:cs typeface="Times New Roman" panose="02020603050405020304" pitchFamily="18" charset="0"/>
              </a:rPr>
              <a:t>указывает на качество и надежность бренда</a:t>
            </a:r>
            <a:r>
              <a:rPr lang="ru-RU" sz="1600" b="0" dirty="0" smtClean="0">
                <a:solidFill>
                  <a:schemeClr val="tx1"/>
                </a:solidFill>
                <a:latin typeface="Times New Roman" panose="02020603050405020304" pitchFamily="18" charset="0"/>
                <a:cs typeface="Times New Roman" panose="02020603050405020304" pitchFamily="18" charset="0"/>
              </a:rPr>
              <a:t>.</a:t>
            </a:r>
            <a:br>
              <a:rPr lang="ru-RU" sz="1600" b="0" dirty="0" smtClean="0">
                <a:solidFill>
                  <a:schemeClr val="tx1"/>
                </a:solidFill>
                <a:latin typeface="Times New Roman" panose="02020603050405020304" pitchFamily="18" charset="0"/>
                <a:cs typeface="Times New Roman" panose="02020603050405020304" pitchFamily="18" charset="0"/>
              </a:rPr>
            </a:br>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32788" y="1201083"/>
            <a:ext cx="11719206" cy="584775"/>
          </a:xfrm>
          <a:prstGeom prst="rect">
            <a:avLst/>
          </a:prstGeom>
        </p:spPr>
        <p:txBody>
          <a:bodyPr wrap="square">
            <a:spAutoFit/>
          </a:bodyPr>
          <a:lstStyle/>
          <a:p>
            <a:r>
              <a:rPr lang="ru-RU" sz="1600" dirty="0" err="1">
                <a:latin typeface="Times New Roman" panose="02020603050405020304" pitchFamily="18" charset="0"/>
                <a:cs typeface="Times New Roman" panose="02020603050405020304" pitchFamily="18" charset="0"/>
              </a:rPr>
              <a:t>Ребрендинг</a:t>
            </a:r>
            <a:r>
              <a:rPr lang="ru-RU" sz="1600" dirty="0">
                <a:latin typeface="Times New Roman" panose="02020603050405020304" pitchFamily="18" charset="0"/>
                <a:cs typeface="Times New Roman" panose="02020603050405020304" pitchFamily="18" charset="0"/>
              </a:rPr>
              <a:t> символизирует превращение Сбербанка в полноценную технологическую компанию, на создание которой потребовалось несколько лет.</a:t>
            </a:r>
          </a:p>
        </p:txBody>
      </p:sp>
      <p:pic>
        <p:nvPicPr>
          <p:cNvPr id="10" name="Рисунок 9" descr="https://www.sostav.ru/images/news/2021/03/12/5foewom2_md.jpg">
            <a:hlinkClick r:id="rId4" tgtFrame="&quot;_blank&quot;" tooltip="&quot;&quot;"/>
          </p:cNvPr>
          <p:cNvPicPr/>
          <p:nvPr/>
        </p:nvPicPr>
        <p:blipFill>
          <a:blip r:embed="rId5">
            <a:extLst>
              <a:ext uri="{28A0092B-C50C-407E-A947-70E740481C1C}">
                <a14:useLocalDpi xmlns="" xmlns:a14="http://schemas.microsoft.com/office/drawing/2010/main" val="0"/>
              </a:ext>
            </a:extLst>
          </a:blip>
          <a:srcRect/>
          <a:stretch>
            <a:fillRect/>
          </a:stretch>
        </p:blipFill>
        <p:spPr bwMode="auto">
          <a:xfrm>
            <a:off x="132789" y="4320920"/>
            <a:ext cx="2839011" cy="2397380"/>
          </a:xfrm>
          <a:prstGeom prst="rect">
            <a:avLst/>
          </a:prstGeom>
          <a:noFill/>
          <a:ln>
            <a:noFill/>
          </a:ln>
        </p:spPr>
      </p:pic>
      <p:pic>
        <p:nvPicPr>
          <p:cNvPr id="11" name="Рисунок 10" descr="https://www.sostav.ru/images/news/2021/03/12/s3saxheh_md.jpg">
            <a:hlinkClick r:id="rId6" tgtFrame="&quot;_blank&quot;" tooltip="&quot;&quot;"/>
          </p:cNvPr>
          <p:cNvPicPr/>
          <p:nvPr/>
        </p:nvPicPr>
        <p:blipFill>
          <a:blip r:embed="rId7">
            <a:extLst>
              <a:ext uri="{28A0092B-C50C-407E-A947-70E740481C1C}">
                <a14:useLocalDpi xmlns="" xmlns:a14="http://schemas.microsoft.com/office/drawing/2010/main" val="0"/>
              </a:ext>
            </a:extLst>
          </a:blip>
          <a:srcRect/>
          <a:stretch>
            <a:fillRect/>
          </a:stretch>
        </p:blipFill>
        <p:spPr bwMode="auto">
          <a:xfrm>
            <a:off x="3086103" y="4336540"/>
            <a:ext cx="3041647" cy="2397380"/>
          </a:xfrm>
          <a:prstGeom prst="rect">
            <a:avLst/>
          </a:prstGeom>
          <a:noFill/>
          <a:ln>
            <a:noFill/>
          </a:ln>
        </p:spPr>
      </p:pic>
      <p:pic>
        <p:nvPicPr>
          <p:cNvPr id="12" name="Рисунок 11" descr="http://img.advertology.ru/aimages/2020/09/24/sber5.jpg">
            <a:hlinkClick r:id="rId8" tgtFrame="&quot;_balnk&quot;" tooltip="&quot;&quot;"/>
          </p:cNvPr>
          <p:cNvPicPr/>
          <p:nvPr/>
        </p:nvPicPr>
        <p:blipFill rotWithShape="1">
          <a:blip r:embed="rId9">
            <a:extLst>
              <a:ext uri="{28A0092B-C50C-407E-A947-70E740481C1C}">
                <a14:useLocalDpi xmlns="" xmlns:a14="http://schemas.microsoft.com/office/drawing/2010/main" val="0"/>
              </a:ext>
            </a:extLst>
          </a:blip>
          <a:srcRect l="26236" t="35876" r="6370"/>
          <a:stretch/>
        </p:blipFill>
        <p:spPr bwMode="auto">
          <a:xfrm>
            <a:off x="9283701" y="4320920"/>
            <a:ext cx="2692398" cy="2413000"/>
          </a:xfrm>
          <a:prstGeom prst="rect">
            <a:avLst/>
          </a:prstGeom>
          <a:noFill/>
          <a:ln>
            <a:noFill/>
          </a:ln>
        </p:spPr>
      </p:pic>
      <p:pic>
        <p:nvPicPr>
          <p:cNvPr id="13" name="Рисунок 12" descr="http://img.advertology.ru/aimages/2020/09/24/sber1.jpg">
            <a:hlinkClick r:id="rId10" tgtFrame="&quot;_balnk&quot;" tooltip="&quot;&quot;"/>
          </p:cNvPr>
          <p:cNvPicPr/>
          <p:nvPr/>
        </p:nvPicPr>
        <p:blipFill rotWithShape="1">
          <a:blip r:embed="rId11" cstate="print">
            <a:extLst>
              <a:ext uri="{28A0092B-C50C-407E-A947-70E740481C1C}">
                <a14:useLocalDpi xmlns="" xmlns:a14="http://schemas.microsoft.com/office/drawing/2010/main" val="0"/>
              </a:ext>
            </a:extLst>
          </a:blip>
          <a:srcRect l="18728" t="29720" r="17515" b="30582"/>
          <a:stretch/>
        </p:blipFill>
        <p:spPr bwMode="auto">
          <a:xfrm>
            <a:off x="4914901" y="529163"/>
            <a:ext cx="1816099" cy="756941"/>
          </a:xfrm>
          <a:prstGeom prst="rect">
            <a:avLst/>
          </a:prstGeom>
          <a:noFill/>
          <a:ln>
            <a:noFill/>
          </a:ln>
        </p:spPr>
      </p:pic>
      <p:pic>
        <p:nvPicPr>
          <p:cNvPr id="14" name="Рисунок 13" descr="http://img.advertology.ru/aimages/2020/09/24/sber4.jpg">
            <a:hlinkClick r:id="rId12" tgtFrame="&quot;_balnk&quot;" tooltip="&quot;&quot;"/>
          </p:cNvPr>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222999" y="4320920"/>
            <a:ext cx="2946399" cy="2397380"/>
          </a:xfrm>
          <a:prstGeom prst="rect">
            <a:avLst/>
          </a:prstGeom>
          <a:noFill/>
          <a:ln>
            <a:noFill/>
          </a:ln>
        </p:spPr>
      </p:pic>
    </p:spTree>
    <p:extLst>
      <p:ext uri="{BB962C8B-B14F-4D97-AF65-F5344CB8AC3E}">
        <p14:creationId xmlns="" xmlns:p14="http://schemas.microsoft.com/office/powerpoint/2010/main" val="42730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3497D1-9BB8-447F-8D8E-C2B4B7CD0B25}"/>
              </a:ext>
            </a:extLst>
          </p:cNvPr>
          <p:cNvSpPr>
            <a:spLocks noGrp="1"/>
          </p:cNvSpPr>
          <p:nvPr>
            <p:ph type="title"/>
          </p:nvPr>
        </p:nvSpPr>
        <p:spPr>
          <a:xfrm>
            <a:off x="1038668" y="258744"/>
            <a:ext cx="8854632" cy="739775"/>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Дизайн-система логотипа Сбера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2988" y="691246"/>
            <a:ext cx="8775700" cy="1015663"/>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Вся дизайн-система </a:t>
            </a:r>
            <a:r>
              <a:rPr lang="ru-RU" sz="2000" dirty="0">
                <a:latin typeface="Times New Roman" panose="02020603050405020304" pitchFamily="18" charset="0"/>
                <a:cs typeface="Times New Roman" panose="02020603050405020304" pitchFamily="18" charset="0"/>
              </a:rPr>
              <a:t>«Сбера» </a:t>
            </a:r>
            <a:r>
              <a:rPr lang="ru-RU" sz="2000" dirty="0" smtClean="0">
                <a:latin typeface="Times New Roman" panose="02020603050405020304" pitchFamily="18" charset="0"/>
                <a:cs typeface="Times New Roman" panose="02020603050405020304" pitchFamily="18" charset="0"/>
              </a:rPr>
              <a:t>построена </a:t>
            </a:r>
            <a:r>
              <a:rPr lang="ru-RU" sz="2000" dirty="0">
                <a:latin typeface="Times New Roman" panose="02020603050405020304" pitchFamily="18" charset="0"/>
                <a:cs typeface="Times New Roman" panose="02020603050405020304" pitchFamily="18" charset="0"/>
              </a:rPr>
              <a:t>на пяти элементах. Каждый из них обладает определенной гибкостью и используется в коммуникациях всех </a:t>
            </a:r>
            <a:r>
              <a:rPr lang="ru-RU" sz="2000" dirty="0" err="1">
                <a:latin typeface="Times New Roman" panose="02020603050405020304" pitchFamily="18" charset="0"/>
                <a:cs typeface="Times New Roman" panose="02020603050405020304" pitchFamily="18" charset="0"/>
              </a:rPr>
              <a:t>суббрендов</a:t>
            </a:r>
            <a:r>
              <a:rPr lang="ru-RU" sz="2000" dirty="0">
                <a:latin typeface="Times New Roman" panose="02020603050405020304" pitchFamily="18" charset="0"/>
                <a:cs typeface="Times New Roman" panose="02020603050405020304" pitchFamily="18" charset="0"/>
              </a:rPr>
              <a:t> и мастер-бренда экосистемы.</a:t>
            </a:r>
          </a:p>
        </p:txBody>
      </p:sp>
      <p:sp>
        <p:nvSpPr>
          <p:cNvPr id="4" name="Прямоугольник 3"/>
          <p:cNvSpPr/>
          <p:nvPr/>
        </p:nvSpPr>
        <p:spPr>
          <a:xfrm>
            <a:off x="152400" y="1739939"/>
            <a:ext cx="5854700" cy="487569"/>
          </a:xfrm>
          <a:prstGeom prst="rect">
            <a:avLst/>
          </a:prstGeom>
        </p:spPr>
        <p:txBody>
          <a:bodyPr wrap="square">
            <a:spAutoFit/>
          </a:bodyPr>
          <a:lstStyle/>
          <a:p>
            <a:pPr>
              <a:lnSpc>
                <a:spcPct val="107000"/>
              </a:lnSpc>
              <a:spcAft>
                <a:spcPts val="800"/>
              </a:spcAft>
            </a:pPr>
            <a:r>
              <a:rPr lang="ru-RU" sz="1200" b="1" i="1" dirty="0" smtClean="0">
                <a:latin typeface="Times New Roman" panose="02020603050405020304" pitchFamily="18" charset="0"/>
                <a:cs typeface="Times New Roman" panose="02020603050405020304" pitchFamily="18" charset="0"/>
              </a:rPr>
              <a:t>Логотип</a:t>
            </a:r>
            <a:r>
              <a:rPr lang="ru-RU" sz="1200"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наиболее узнаваемый и сильный актив экосистемы. Он стал константой всех элементов дизайн-системы</a:t>
            </a:r>
            <a:r>
              <a:rPr lang="ru-RU" sz="1200" dirty="0" smtClean="0">
                <a:latin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52400" y="5658888"/>
            <a:ext cx="5638800" cy="1213281"/>
          </a:xfrm>
          <a:prstGeom prst="rect">
            <a:avLst/>
          </a:prstGeom>
        </p:spPr>
        <p:txBody>
          <a:bodyPr wrap="square">
            <a:spAutoFit/>
          </a:bodyPr>
          <a:lstStyle/>
          <a:p>
            <a:pPr lvl="0"/>
            <a:r>
              <a:rPr lang="ru-RU" sz="1200" b="1" i="1" dirty="0" smtClean="0">
                <a:latin typeface="Times New Roman" panose="02020603050405020304" pitchFamily="18" charset="0"/>
                <a:cs typeface="Times New Roman" panose="02020603050405020304" pitchFamily="18" charset="0"/>
              </a:rPr>
              <a:t>Иллюстрации </a:t>
            </a:r>
            <a:r>
              <a:rPr lang="ru-RU" sz="1200" b="1" i="1" dirty="0">
                <a:latin typeface="Times New Roman" panose="02020603050405020304" pitchFamily="18" charset="0"/>
                <a:cs typeface="Times New Roman" panose="02020603050405020304" pitchFamily="18" charset="0"/>
              </a:rPr>
              <a:t>и поддерживающая графика</a:t>
            </a:r>
            <a:r>
              <a:rPr lang="ru-RU" sz="1200" dirty="0">
                <a:latin typeface="Times New Roman" panose="02020603050405020304" pitchFamily="18" charset="0"/>
                <a:cs typeface="Times New Roman" panose="02020603050405020304" pitchFamily="18" charset="0"/>
              </a:rPr>
              <a:t> не только дополняют визуальную систему, но также помогают рассказывать историю бренда.</a:t>
            </a:r>
          </a:p>
          <a:p>
            <a:r>
              <a:rPr lang="ru-RU" sz="1200" dirty="0">
                <a:latin typeface="Times New Roman" panose="02020603050405020304" pitchFamily="18" charset="0"/>
                <a:cs typeface="Times New Roman" panose="02020603050405020304" pitchFamily="18" charset="0"/>
              </a:rPr>
              <a:t>Этот контент меняется от стиля к стилю и охватывает визуализацию данных. Он также помогает пользователям легко ориентироваться в брендах, продуктах и услугах экосистемы как в физическом, так и в цифровом пространстве.</a:t>
            </a:r>
          </a:p>
          <a:p>
            <a:pPr>
              <a:lnSpc>
                <a:spcPct val="107000"/>
              </a:lnSpc>
              <a:spcAft>
                <a:spcPts val="8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791200" y="1728341"/>
            <a:ext cx="6096000" cy="1582613"/>
          </a:xfrm>
          <a:prstGeom prst="rect">
            <a:avLst/>
          </a:prstGeom>
        </p:spPr>
        <p:txBody>
          <a:bodyPr>
            <a:spAutoFit/>
          </a:bodyPr>
          <a:lstStyle/>
          <a:p>
            <a:pPr lvl="0"/>
            <a:r>
              <a:rPr lang="ru-RU" sz="1200" b="1" i="1" dirty="0" smtClean="0">
                <a:latin typeface="Times New Roman" panose="02020603050405020304" pitchFamily="18" charset="0"/>
                <a:cs typeface="Times New Roman" panose="02020603050405020304" pitchFamily="18" charset="0"/>
              </a:rPr>
              <a:t>Цвета </a:t>
            </a:r>
            <a:r>
              <a:rPr lang="ru-RU" sz="1200" b="1" i="1" dirty="0">
                <a:latin typeface="Times New Roman" panose="02020603050405020304" pitchFamily="18" charset="0"/>
                <a:cs typeface="Times New Roman" panose="02020603050405020304" pitchFamily="18" charset="0"/>
              </a:rPr>
              <a:t>и градиенты </a:t>
            </a:r>
            <a:r>
              <a:rPr lang="ru-RU" sz="1200" dirty="0">
                <a:latin typeface="Times New Roman" panose="02020603050405020304" pitchFamily="18" charset="0"/>
                <a:cs typeface="Times New Roman" panose="02020603050405020304" pitchFamily="18" charset="0"/>
              </a:rPr>
              <a:t>помогли отличить </a:t>
            </a:r>
            <a:r>
              <a:rPr lang="ru-RU" sz="1200" dirty="0" err="1">
                <a:latin typeface="Times New Roman" panose="02020603050405020304" pitchFamily="18" charset="0"/>
                <a:cs typeface="Times New Roman" panose="02020603050405020304" pitchFamily="18" charset="0"/>
              </a:rPr>
              <a:t>суббренды</a:t>
            </a:r>
            <a:r>
              <a:rPr lang="ru-RU" sz="1200" dirty="0">
                <a:latin typeface="Times New Roman" panose="02020603050405020304" pitchFamily="18" charset="0"/>
                <a:cs typeface="Times New Roman" panose="02020603050405020304" pitchFamily="18" charset="0"/>
              </a:rPr>
              <a:t> друг от друга. Они зависят от стиля и уровня предложения бизнеса.</a:t>
            </a:r>
          </a:p>
          <a:p>
            <a:r>
              <a:rPr lang="ru-RU" sz="1200" dirty="0">
                <a:latin typeface="Times New Roman" panose="02020603050405020304" pitchFamily="18" charset="0"/>
                <a:cs typeface="Times New Roman" panose="02020603050405020304" pitchFamily="18" charset="0"/>
              </a:rPr>
              <a:t>Например, визуальные коммуникации </a:t>
            </a:r>
            <a:r>
              <a:rPr lang="ru-RU" sz="1200" dirty="0" err="1">
                <a:latin typeface="Times New Roman" panose="02020603050405020304" pitchFamily="18" charset="0"/>
                <a:cs typeface="Times New Roman" panose="02020603050405020304" pitchFamily="18" charset="0"/>
              </a:rPr>
              <a:t>суббрендов</a:t>
            </a:r>
            <a:r>
              <a:rPr lang="ru-RU" sz="1200" dirty="0">
                <a:latin typeface="Times New Roman" panose="02020603050405020304" pitchFamily="18" charset="0"/>
                <a:cs typeface="Times New Roman" panose="02020603050405020304" pitchFamily="18" charset="0"/>
              </a:rPr>
              <a:t>, которые работают на универсальном уровне предложения, будут выполнены в ярких цветах и градиентах, у </a:t>
            </a:r>
            <a:r>
              <a:rPr lang="ru-RU" sz="1200" dirty="0" err="1">
                <a:latin typeface="Times New Roman" panose="02020603050405020304" pitchFamily="18" charset="0"/>
                <a:cs typeface="Times New Roman" panose="02020603050405020304" pitchFamily="18" charset="0"/>
              </a:rPr>
              <a:t>суббрендов</a:t>
            </a:r>
            <a:r>
              <a:rPr lang="ru-RU" sz="1200" dirty="0">
                <a:latin typeface="Times New Roman" panose="02020603050405020304" pitchFamily="18" charset="0"/>
                <a:cs typeface="Times New Roman" panose="02020603050405020304" pitchFamily="18" charset="0"/>
              </a:rPr>
              <a:t> премиального сегмента — в более темных тонах и в некоторых случаях в сочетании с черным цветом, а у тех компаний, которые работают на персональном уровне, белый цвет будет основным.</a:t>
            </a:r>
          </a:p>
          <a:p>
            <a:pPr>
              <a:lnSpc>
                <a:spcPct val="107000"/>
              </a:lnSpc>
              <a:spcAft>
                <a:spcPts val="8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70887" y="3271180"/>
            <a:ext cx="5537201" cy="1397947"/>
          </a:xfrm>
          <a:prstGeom prst="rect">
            <a:avLst/>
          </a:prstGeom>
        </p:spPr>
        <p:txBody>
          <a:bodyPr wrap="square">
            <a:spAutoFit/>
          </a:bodyPr>
          <a:lstStyle/>
          <a:p>
            <a:pPr lvl="0"/>
            <a:r>
              <a:rPr lang="ru-RU" sz="1200" b="1" i="1" dirty="0" smtClean="0">
                <a:latin typeface="Times New Roman" panose="02020603050405020304" pitchFamily="18" charset="0"/>
                <a:cs typeface="Times New Roman" panose="02020603050405020304" pitchFamily="18" charset="0"/>
              </a:rPr>
              <a:t>Шрифт</a:t>
            </a:r>
            <a:r>
              <a:rPr lang="ru-RU" sz="1200" b="1"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разрабатывался специально для «Сбера» компанией </a:t>
            </a:r>
            <a:r>
              <a:rPr lang="ru-RU" sz="1200" dirty="0" err="1">
                <a:latin typeface="Times New Roman" panose="02020603050405020304" pitchFamily="18" charset="0"/>
                <a:cs typeface="Times New Roman" panose="02020603050405020304" pitchFamily="18" charset="0"/>
              </a:rPr>
              <a:t>Paratype</a:t>
            </a:r>
            <a:r>
              <a:rPr lang="ru-RU" sz="1200" dirty="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Он представляет собой </a:t>
            </a:r>
            <a:r>
              <a:rPr lang="ru-RU" sz="1200" dirty="0" err="1">
                <a:latin typeface="Times New Roman" panose="02020603050405020304" pitchFamily="18" charset="0"/>
                <a:cs typeface="Times New Roman" panose="02020603050405020304" pitchFamily="18" charset="0"/>
              </a:rPr>
              <a:t>суперсемейство</a:t>
            </a:r>
            <a:r>
              <a:rPr lang="ru-RU" sz="1200" dirty="0">
                <a:latin typeface="Times New Roman" panose="02020603050405020304" pitchFamily="18" charset="0"/>
                <a:cs typeface="Times New Roman" panose="02020603050405020304" pitchFamily="18" charset="0"/>
              </a:rPr>
              <a:t> из 42 начертаний. Использование шрифта SB зависит от остальных элементов выбранного стиля</a:t>
            </a: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Разработка шрифта велась с учетом </a:t>
            </a:r>
            <a:r>
              <a:rPr lang="ru-RU" sz="1200" dirty="0" err="1">
                <a:latin typeface="Times New Roman" panose="02020603050405020304" pitchFamily="18" charset="0"/>
                <a:cs typeface="Times New Roman" panose="02020603050405020304" pitchFamily="18" charset="0"/>
              </a:rPr>
              <a:t>digital</a:t>
            </a:r>
            <a:r>
              <a:rPr lang="ru-RU" sz="1200" dirty="0">
                <a:latin typeface="Times New Roman" panose="02020603050405020304" pitchFamily="18" charset="0"/>
                <a:cs typeface="Times New Roman" panose="02020603050405020304" pitchFamily="18" charset="0"/>
              </a:rPr>
              <a:t>-технологий, поэтому SB оптимизирован под разные носители.</a:t>
            </a:r>
          </a:p>
          <a:p>
            <a:endParaRPr lang="ru-RU" sz="1200" dirty="0"/>
          </a:p>
          <a:p>
            <a:pPr>
              <a:lnSpc>
                <a:spcPct val="107000"/>
              </a:lnSpc>
              <a:spcAft>
                <a:spcPts val="8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5890067" y="4755272"/>
            <a:ext cx="6327333" cy="1213281"/>
          </a:xfrm>
          <a:prstGeom prst="rect">
            <a:avLst/>
          </a:prstGeom>
        </p:spPr>
        <p:txBody>
          <a:bodyPr wrap="square">
            <a:spAutoFit/>
          </a:bodyPr>
          <a:lstStyle/>
          <a:p>
            <a:pPr lvl="0"/>
            <a:r>
              <a:rPr lang="ru-RU" sz="1200" b="1" i="1" dirty="0" smtClean="0"/>
              <a:t> </a:t>
            </a:r>
            <a:r>
              <a:rPr lang="ru-RU" sz="1200" b="1" i="1" dirty="0">
                <a:latin typeface="Times New Roman" panose="02020603050405020304" pitchFamily="18" charset="0"/>
                <a:cs typeface="Times New Roman" panose="02020603050405020304" pitchFamily="18" charset="0"/>
              </a:rPr>
              <a:t>Локатор</a:t>
            </a:r>
            <a:r>
              <a:rPr lang="ru-RU" sz="1200" dirty="0">
                <a:latin typeface="Times New Roman" panose="02020603050405020304" pitchFamily="18" charset="0"/>
                <a:cs typeface="Times New Roman" panose="02020603050405020304" pitchFamily="18" charset="0"/>
              </a:rPr>
              <a:t> — графический элемент, который используется в коммуникациях и помогает унифицировать </a:t>
            </a:r>
            <a:r>
              <a:rPr lang="ru-RU" sz="1200" dirty="0" err="1">
                <a:latin typeface="Times New Roman" panose="02020603050405020304" pitchFamily="18" charset="0"/>
                <a:cs typeface="Times New Roman" panose="02020603050405020304" pitchFamily="18" charset="0"/>
              </a:rPr>
              <a:t>визуал</a:t>
            </a:r>
            <a:r>
              <a:rPr lang="ru-RU" sz="1200" dirty="0">
                <a:latin typeface="Times New Roman" panose="02020603050405020304" pitchFamily="18" charset="0"/>
                <a:cs typeface="Times New Roman" panose="02020603050405020304" pitchFamily="18" charset="0"/>
              </a:rPr>
              <a:t> нового бренда.</a:t>
            </a:r>
          </a:p>
          <a:p>
            <a:r>
              <a:rPr lang="ru-RU" sz="1200" dirty="0">
                <a:latin typeface="Times New Roman" panose="02020603050405020304" pitchFamily="18" charset="0"/>
                <a:cs typeface="Times New Roman" panose="02020603050405020304" pitchFamily="18" charset="0"/>
              </a:rPr>
              <a:t>Одним из его постоянных компонентов стала стрелка — она дала старт градиентному переходу, пока остальные составляющие локатора меняют цвета, чтобы соответствовать </a:t>
            </a:r>
            <a:r>
              <a:rPr lang="ru-RU" sz="1200" dirty="0" err="1">
                <a:latin typeface="Times New Roman" panose="02020603050405020304" pitchFamily="18" charset="0"/>
                <a:cs typeface="Times New Roman" panose="02020603050405020304" pitchFamily="18" charset="0"/>
              </a:rPr>
              <a:t>айдентике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суббренда</a:t>
            </a:r>
            <a:r>
              <a:rPr lang="ru-RU" sz="1200" dirty="0">
                <a:latin typeface="Times New Roman" panose="02020603050405020304" pitchFamily="18" charset="0"/>
                <a:cs typeface="Times New Roman" panose="02020603050405020304" pitchFamily="18" charset="0"/>
              </a:rPr>
              <a:t>.</a:t>
            </a:r>
          </a:p>
          <a:p>
            <a:pPr>
              <a:lnSpc>
                <a:spcPct val="107000"/>
              </a:lnSpc>
              <a:spcAft>
                <a:spcPts val="80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descr="https://www.sostav.ru/images/news/2021/03/12/lx5lcgqq.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7768" y="4343195"/>
            <a:ext cx="2387600" cy="1264487"/>
          </a:xfrm>
          <a:prstGeom prst="rect">
            <a:avLst/>
          </a:prstGeom>
          <a:noFill/>
          <a:ln>
            <a:noFill/>
          </a:ln>
        </p:spPr>
      </p:pic>
      <p:pic>
        <p:nvPicPr>
          <p:cNvPr id="12" name="Рисунок 11" descr="https://www.sostav.ru/images/news/2021/03/12/cfg8p691.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5369" y="4343195"/>
            <a:ext cx="3114232" cy="1290090"/>
          </a:xfrm>
          <a:prstGeom prst="rect">
            <a:avLst/>
          </a:prstGeom>
          <a:noFill/>
          <a:ln>
            <a:noFill/>
          </a:ln>
        </p:spPr>
      </p:pic>
      <p:pic>
        <p:nvPicPr>
          <p:cNvPr id="13" name="Рисунок 12" descr="https://www.sostav.ru/images/news/2021/03/12/cgblcl5e_md.jpg">
            <a:hlinkClick r:id="rId4" tgtFrame="&quot;_blank&quot;" tooltip="&quot;&quot;"/>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90068" y="3044510"/>
            <a:ext cx="4130232" cy="1614292"/>
          </a:xfrm>
          <a:prstGeom prst="rect">
            <a:avLst/>
          </a:prstGeom>
          <a:noFill/>
          <a:ln>
            <a:noFill/>
          </a:ln>
        </p:spPr>
      </p:pic>
      <p:pic>
        <p:nvPicPr>
          <p:cNvPr id="15" name="Рисунок 14" descr="https://www.sostav.ru/images/news/2021/03/12/oxghdfe9.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5868" y="2192100"/>
            <a:ext cx="2349500" cy="1098805"/>
          </a:xfrm>
          <a:prstGeom prst="rect">
            <a:avLst/>
          </a:prstGeom>
          <a:noFill/>
          <a:ln>
            <a:noFill/>
          </a:ln>
        </p:spPr>
      </p:pic>
      <p:pic>
        <p:nvPicPr>
          <p:cNvPr id="16" name="Рисунок 15" descr="https://www.sostav.ru/images/news/2021/03/12/zcfdwa6k_md.jpg">
            <a:hlinkClick r:id="rId7" tgtFrame="&quot;_blank&quot;" tooltip="&quot;&quot;"/>
          </p:cNvPr>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890067" y="5806909"/>
            <a:ext cx="2098233" cy="949491"/>
          </a:xfrm>
          <a:prstGeom prst="rect">
            <a:avLst/>
          </a:prstGeom>
          <a:noFill/>
          <a:ln>
            <a:noFill/>
          </a:ln>
        </p:spPr>
      </p:pic>
      <p:pic>
        <p:nvPicPr>
          <p:cNvPr id="17" name="Рисунок 16" descr="https://www.sostav.ru/images/news/2021/03/12/0faddpik_md.jp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087167" y="5607682"/>
            <a:ext cx="2593534" cy="1193319"/>
          </a:xfrm>
          <a:prstGeom prst="rect">
            <a:avLst/>
          </a:prstGeom>
          <a:noFill/>
          <a:ln>
            <a:noFill/>
          </a:ln>
        </p:spPr>
      </p:pic>
      <p:pic>
        <p:nvPicPr>
          <p:cNvPr id="18" name="Рисунок 17" descr="https://www.sostav.ru/images/news/2021/03/12/s3saxheh_md.jpg">
            <a:hlinkClick r:id="rId10" tgtFrame="&quot;_blank&quot;" tooltip="&quot;&quot;"/>
          </p:cNvPr>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757347" y="1988279"/>
            <a:ext cx="2932253" cy="1322675"/>
          </a:xfrm>
          <a:prstGeom prst="rect">
            <a:avLst/>
          </a:prstGeom>
          <a:noFill/>
          <a:ln>
            <a:noFill/>
          </a:ln>
        </p:spPr>
      </p:pic>
    </p:spTree>
    <p:extLst>
      <p:ext uri="{BB962C8B-B14F-4D97-AF65-F5344CB8AC3E}">
        <p14:creationId xmlns="" xmlns:p14="http://schemas.microsoft.com/office/powerpoint/2010/main" val="970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DF29FB0-2825-4E75-80D6-FDFD8999BD20}"/>
              </a:ext>
            </a:extLst>
          </p:cNvPr>
          <p:cNvSpPr/>
          <p:nvPr/>
        </p:nvSpPr>
        <p:spPr>
          <a:xfrm>
            <a:off x="0" y="0"/>
            <a:ext cx="7531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Заголовок 1">
            <a:extLst>
              <a:ext uri="{FF2B5EF4-FFF2-40B4-BE49-F238E27FC236}">
                <a16:creationId xmlns:a16="http://schemas.microsoft.com/office/drawing/2014/main" xmlns="" id="{6C6C5E85-3E26-427E-B6CD-FDA264CC12EC}"/>
              </a:ext>
            </a:extLst>
          </p:cNvPr>
          <p:cNvSpPr txBox="1">
            <a:spLocks/>
          </p:cNvSpPr>
          <p:nvPr/>
        </p:nvSpPr>
        <p:spPr>
          <a:xfrm>
            <a:off x="153847" y="0"/>
            <a:ext cx="72234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smtClean="0">
                <a:solidFill>
                  <a:schemeClr val="bg1"/>
                </a:solidFill>
                <a:latin typeface="Times New Roman" panose="02020603050405020304" pitchFamily="18" charset="0"/>
                <a:cs typeface="Times New Roman" panose="02020603050405020304" pitchFamily="18" charset="0"/>
              </a:rPr>
              <a:t>Место бренда Сбер в банковской системе мира в 2021 году</a:t>
            </a:r>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xmlns="" id="{6C6C5E85-3E26-427E-B6CD-FDA264CC12EC}"/>
              </a:ext>
            </a:extLst>
          </p:cNvPr>
          <p:cNvSpPr txBox="1">
            <a:spLocks/>
          </p:cNvSpPr>
          <p:nvPr/>
        </p:nvSpPr>
        <p:spPr>
          <a:xfrm>
            <a:off x="230771" y="1020763"/>
            <a:ext cx="72234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ru-RU" sz="1800" dirty="0" smtClean="0">
                <a:latin typeface="Times New Roman" panose="02020603050405020304" pitchFamily="18" charset="0"/>
                <a:cs typeface="Times New Roman" panose="02020603050405020304" pitchFamily="18" charset="0"/>
              </a:rPr>
              <a:t>Сбер </a:t>
            </a:r>
            <a:r>
              <a:rPr lang="ru-RU" sz="1800" dirty="0">
                <a:latin typeface="Times New Roman" panose="02020603050405020304" pitchFamily="18" charset="0"/>
                <a:cs typeface="Times New Roman" panose="02020603050405020304" pitchFamily="18" charset="0"/>
              </a:rPr>
              <a:t>вошел в топ-3 сильнейших банковских брендов мира. Банк занял третье место по показателю «Сила бренда» (</a:t>
            </a:r>
            <a:r>
              <a:rPr lang="ru-RU" sz="1800" dirty="0" err="1">
                <a:latin typeface="Times New Roman" panose="02020603050405020304" pitchFamily="18" charset="0"/>
                <a:cs typeface="Times New Roman" panose="02020603050405020304" pitchFamily="18" charset="0"/>
              </a:rPr>
              <a:t>Brand</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Strength</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Index</a:t>
            </a:r>
            <a:r>
              <a:rPr lang="ru-RU" sz="1800" dirty="0">
                <a:latin typeface="Times New Roman" panose="02020603050405020304" pitchFamily="18" charset="0"/>
                <a:cs typeface="Times New Roman" panose="02020603050405020304" pitchFamily="18" charset="0"/>
              </a:rPr>
              <a:t>, BSI), набрав 92,3 пункта из 100 возможных. Также Сбер получил наивысший рейтинг ААА</a:t>
            </a:r>
            <a:r>
              <a:rPr lang="ru-RU" sz="1800" dirty="0" smtClean="0">
                <a:latin typeface="Times New Roman" panose="02020603050405020304" pitchFamily="18" charset="0"/>
                <a:cs typeface="Times New Roman" panose="02020603050405020304" pitchFamily="18" charset="0"/>
              </a:rPr>
              <a:t>+. Несмотря </a:t>
            </a:r>
            <a:r>
              <a:rPr lang="ru-RU" sz="1800" dirty="0">
                <a:latin typeface="Times New Roman" panose="02020603050405020304" pitchFamily="18" charset="0"/>
                <a:cs typeface="Times New Roman" panose="02020603050405020304" pitchFamily="18" charset="0"/>
              </a:rPr>
              <a:t>на пандемию </a:t>
            </a:r>
            <a:r>
              <a:rPr lang="ru-RU" sz="1800" dirty="0" err="1">
                <a:latin typeface="Times New Roman" panose="02020603050405020304" pitchFamily="18" charset="0"/>
                <a:cs typeface="Times New Roman" panose="02020603050405020304" pitchFamily="18" charset="0"/>
              </a:rPr>
              <a:t>коронавируса</a:t>
            </a:r>
            <a:r>
              <a:rPr lang="ru-RU" sz="1800" dirty="0">
                <a:latin typeface="Times New Roman" panose="02020603050405020304" pitchFamily="18" charset="0"/>
                <a:cs typeface="Times New Roman" panose="02020603050405020304" pitchFamily="18" charset="0"/>
              </a:rPr>
              <a:t> Сбер увеличил данный показатель на 0,3 процентного пункта за прошедший год.</a:t>
            </a:r>
            <a:br>
              <a:rPr lang="ru-RU" sz="1800" dirty="0">
                <a:latin typeface="Times New Roman" panose="02020603050405020304" pitchFamily="18" charset="0"/>
                <a:cs typeface="Times New Roman" panose="02020603050405020304" pitchFamily="18" charset="0"/>
              </a:rPr>
            </a:br>
            <a:endParaRPr lang="ru-RU" sz="1800" dirty="0" smtClean="0">
              <a:latin typeface="Times New Roman" panose="02020603050405020304" pitchFamily="18" charset="0"/>
              <a:cs typeface="Times New Roman" panose="02020603050405020304" pitchFamily="18" charset="0"/>
            </a:endParaRPr>
          </a:p>
          <a:p>
            <a:pPr fontAlgn="base"/>
            <a:r>
              <a:rPr lang="ru-RU" sz="1800" dirty="0" smtClean="0">
                <a:latin typeface="Times New Roman" panose="02020603050405020304" pitchFamily="18" charset="0"/>
                <a:cs typeface="Times New Roman" panose="02020603050405020304" pitchFamily="18" charset="0"/>
              </a:rPr>
              <a:t>Кроме </a:t>
            </a:r>
            <a:r>
              <a:rPr lang="ru-RU" sz="1800" dirty="0">
                <a:latin typeface="Times New Roman" panose="02020603050405020304" pitchFamily="18" charset="0"/>
                <a:cs typeface="Times New Roman" panose="02020603050405020304" pitchFamily="18" charset="0"/>
              </a:rPr>
              <a:t>того, за год Сбер значительно улучшил свои позиции по стоимости бренда (</a:t>
            </a:r>
            <a:r>
              <a:rPr lang="ru-RU" sz="1800" dirty="0" err="1">
                <a:latin typeface="Times New Roman" panose="02020603050405020304" pitchFamily="18" charset="0"/>
                <a:cs typeface="Times New Roman" panose="02020603050405020304" pitchFamily="18" charset="0"/>
              </a:rPr>
              <a:t>Brand</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Value</a:t>
            </a:r>
            <a:r>
              <a:rPr lang="ru-RU" sz="1800" dirty="0">
                <a:latin typeface="Times New Roman" panose="02020603050405020304" pitchFamily="18" charset="0"/>
                <a:cs typeface="Times New Roman" panose="02020603050405020304" pitchFamily="18" charset="0"/>
              </a:rPr>
              <a:t>), поднявшись на 9 пунктов. </a:t>
            </a:r>
            <a:r>
              <a:rPr lang="ru-RU" sz="1800" dirty="0" err="1">
                <a:latin typeface="Times New Roman" panose="02020603050405020304" pitchFamily="18" charset="0"/>
                <a:cs typeface="Times New Roman" panose="02020603050405020304" pitchFamily="18" charset="0"/>
              </a:rPr>
              <a:t>Brand</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Finance</a:t>
            </a:r>
            <a:r>
              <a:rPr lang="ru-RU" sz="1800" dirty="0">
                <a:latin typeface="Times New Roman" panose="02020603050405020304" pitchFamily="18" charset="0"/>
                <a:cs typeface="Times New Roman" panose="02020603050405020304" pitchFamily="18" charset="0"/>
              </a:rPr>
              <a:t> оценил бренд ведущего банка и экосистемы страны в 12,8 миллиарда долларов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на </a:t>
            </a:r>
            <a:r>
              <a:rPr lang="ru-RU" sz="1800" dirty="0" smtClean="0">
                <a:latin typeface="Times New Roman" panose="02020603050405020304" pitchFamily="18" charset="0"/>
                <a:cs typeface="Times New Roman" panose="02020603050405020304" pitchFamily="18" charset="0"/>
              </a:rPr>
              <a:t>36,0% </a:t>
            </a:r>
            <a:r>
              <a:rPr lang="ru-RU" sz="1800" dirty="0">
                <a:latin typeface="Times New Roman" panose="02020603050405020304" pitchFamily="18" charset="0"/>
                <a:cs typeface="Times New Roman" panose="02020603050405020304" pitchFamily="18" charset="0"/>
              </a:rPr>
              <a:t>больше, чем </a:t>
            </a:r>
            <a:r>
              <a:rPr lang="ru-RU" sz="1800" dirty="0" smtClean="0">
                <a:latin typeface="Times New Roman" panose="02020603050405020304" pitchFamily="18" charset="0"/>
                <a:cs typeface="Times New Roman" panose="02020603050405020304" pitchFamily="18" charset="0"/>
              </a:rPr>
              <a:t>2020 году, </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что позволило </a:t>
            </a:r>
            <a:r>
              <a:rPr lang="ru-RU" sz="1800" dirty="0" err="1">
                <a:latin typeface="Times New Roman" panose="02020603050405020304" pitchFamily="18" charset="0"/>
                <a:cs typeface="Times New Roman" panose="02020603050405020304" pitchFamily="18" charset="0"/>
              </a:rPr>
              <a:t>Сберу</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в2021году занять </a:t>
            </a:r>
            <a:r>
              <a:rPr lang="ru-RU" sz="1800" dirty="0">
                <a:latin typeface="Times New Roman" panose="02020603050405020304" pitchFamily="18" charset="0"/>
                <a:cs typeface="Times New Roman" panose="02020603050405020304" pitchFamily="18" charset="0"/>
              </a:rPr>
              <a:t>20-ю строчку в рейтинге самых дорогих банковских брендов мира. Годом ранее банк находился на 29-м месте.</a:t>
            </a:r>
          </a:p>
          <a:p>
            <a:pPr fontAlgn="base"/>
            <a:endParaRPr lang="ru-RU" sz="1800" dirty="0" smtClean="0">
              <a:latin typeface="Times New Roman" panose="02020603050405020304" pitchFamily="18" charset="0"/>
              <a:cs typeface="Times New Roman" panose="02020603050405020304" pitchFamily="18" charset="0"/>
            </a:endParaRPr>
          </a:p>
          <a:p>
            <a:pPr fontAlgn="base"/>
            <a:r>
              <a:rPr lang="ru-RU" sz="1800" dirty="0" smtClean="0">
                <a:latin typeface="Times New Roman" panose="02020603050405020304" pitchFamily="18" charset="0"/>
                <a:cs typeface="Times New Roman" panose="02020603050405020304" pitchFamily="18" charset="0"/>
              </a:rPr>
              <a:t>Ранее </a:t>
            </a:r>
            <a:r>
              <a:rPr lang="ru-RU" sz="1800" dirty="0">
                <a:latin typeface="Times New Roman" panose="02020603050405020304" pitchFamily="18" charset="0"/>
                <a:cs typeface="Times New Roman" panose="02020603050405020304" pitchFamily="18" charset="0"/>
              </a:rPr>
              <a:t>Сбер был признан сильнейшим брендом Европы (согласно отчету </a:t>
            </a:r>
            <a:r>
              <a:rPr lang="ru-RU" sz="1800" dirty="0" err="1">
                <a:latin typeface="Times New Roman" panose="02020603050405020304" pitchFamily="18" charset="0"/>
                <a:cs typeface="Times New Roman" panose="02020603050405020304" pitchFamily="18" charset="0"/>
              </a:rPr>
              <a:t>Global</a:t>
            </a:r>
            <a:r>
              <a:rPr lang="ru-RU" sz="1800" dirty="0">
                <a:latin typeface="Times New Roman" panose="02020603050405020304" pitchFamily="18" charset="0"/>
                <a:cs typeface="Times New Roman" panose="02020603050405020304" pitchFamily="18" charset="0"/>
              </a:rPr>
              <a:t> 500 2022), опередив Ferrari. По итогам года сохранил за собой позиции как самого дорогого, так и самого сильного бренда России.</a:t>
            </a:r>
          </a:p>
          <a:p>
            <a:pPr fontAlgn="base"/>
            <a:endParaRPr lang="ru-RU" sz="1800" dirty="0" smtClean="0">
              <a:latin typeface="Times New Roman" panose="02020603050405020304" pitchFamily="18" charset="0"/>
              <a:cs typeface="Times New Roman" panose="02020603050405020304" pitchFamily="18" charset="0"/>
            </a:endParaRPr>
          </a:p>
          <a:p>
            <a:pPr fontAlgn="base"/>
            <a:r>
              <a:rPr lang="ru-RU" sz="1800" dirty="0" smtClean="0">
                <a:latin typeface="Times New Roman" panose="02020603050405020304" pitchFamily="18" charset="0"/>
                <a:cs typeface="Times New Roman" panose="02020603050405020304" pitchFamily="18" charset="0"/>
              </a:rPr>
              <a:t>Показатель </a:t>
            </a:r>
            <a:r>
              <a:rPr lang="ru-RU" sz="1800" dirty="0">
                <a:latin typeface="Times New Roman" panose="02020603050405020304" pitchFamily="18" charset="0"/>
                <a:cs typeface="Times New Roman" panose="02020603050405020304" pitchFamily="18" charset="0"/>
              </a:rPr>
              <a:t>«Сила бренда» рассчитывается с помощью сбалансированной системы показателей, которая включает в себя оценку инвестиций в маркетинг, акционерный капитал и эффективность ведения бизнеса.</a:t>
            </a:r>
          </a:p>
          <a:p>
            <a:pPr algn="ctr"/>
            <a:endParaRPr lang="ru-RU" sz="1800"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extLst>
              <a:ext uri="{28A0092B-C50C-407E-A947-70E740481C1C}">
                <a14:useLocalDpi xmlns="" xmlns:a14="http://schemas.microsoft.com/office/drawing/2010/main" val="0"/>
              </a:ext>
            </a:extLst>
          </a:blip>
          <a:srcRect l="16939" r="15864"/>
          <a:stretch/>
        </p:blipFill>
        <p:spPr>
          <a:xfrm>
            <a:off x="7454176" y="0"/>
            <a:ext cx="4737823" cy="6858000"/>
          </a:xfrm>
          <a:prstGeom prst="rect">
            <a:avLst/>
          </a:prstGeom>
        </p:spPr>
      </p:pic>
      <p:sp>
        <p:nvSpPr>
          <p:cNvPr id="8" name="Текст 11">
            <a:extLst>
              <a:ext uri="{FF2B5EF4-FFF2-40B4-BE49-F238E27FC236}">
                <a16:creationId xmlns:a16="http://schemas.microsoft.com/office/drawing/2014/main" xmlns="" id="{827B6095-7140-44BA-BFB7-053151F7A04B}"/>
              </a:ext>
            </a:extLst>
          </p:cNvPr>
          <p:cNvSpPr txBox="1">
            <a:spLocks/>
          </p:cNvSpPr>
          <p:nvPr/>
        </p:nvSpPr>
        <p:spPr>
          <a:xfrm>
            <a:off x="10451592" y="5565974"/>
            <a:ext cx="1627632" cy="642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600" dirty="0" smtClean="0"/>
              <a:t> </a:t>
            </a:r>
            <a:r>
              <a:rPr lang="ru-RU" sz="1000" dirty="0">
                <a:solidFill>
                  <a:schemeClr val="bg1"/>
                </a:solidFill>
                <a:latin typeface="Times New Roman" panose="02020603050405020304" pitchFamily="18" charset="0"/>
                <a:cs typeface="Times New Roman" panose="02020603050405020304" pitchFamily="18" charset="0"/>
              </a:rPr>
              <a:t>Сбер вошел в тройку сильнейших банковских брендов мира[Электронная версия][Ресурс: https://lenta.ru/news/2022/02/02/banking500/](дата публикации 02.02.2022)</a:t>
            </a:r>
          </a:p>
          <a:p>
            <a:pPr marL="0" indent="0" algn="ctr">
              <a:buNone/>
            </a:pPr>
            <a:r>
              <a:rPr lang="en-US" sz="1600" dirty="0" smtClean="0">
                <a:solidFill>
                  <a:schemeClr val="accent1"/>
                </a:solidFill>
              </a:rPr>
              <a:t> </a:t>
            </a:r>
            <a:endParaRPr lang="ru-RU" sz="1600" dirty="0">
              <a:solidFill>
                <a:schemeClr val="accent1"/>
              </a:solidFill>
            </a:endParaRPr>
          </a:p>
        </p:txBody>
      </p:sp>
    </p:spTree>
    <p:extLst>
      <p:ext uri="{BB962C8B-B14F-4D97-AF65-F5344CB8AC3E}">
        <p14:creationId xmlns="" xmlns:p14="http://schemas.microsoft.com/office/powerpoint/2010/main" val="15191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4)">
                                      <p:cBhvr>
                                        <p:cTn id="15" dur="2000"/>
                                        <p:tgtEl>
                                          <p:spTgt spid="4">
                                            <p:txEl>
                                              <p:pRg st="1" end="1"/>
                                            </p:txEl>
                                          </p:spTgt>
                                        </p:tgtEl>
                                      </p:cBhvr>
                                    </p:animEffect>
                                  </p:childTnLst>
                                </p:cTn>
                              </p:par>
                            </p:childTnLst>
                          </p:cTn>
                        </p:par>
                        <p:par>
                          <p:cTn id="16" fill="hold">
                            <p:stCondLst>
                              <p:cond delay="4500"/>
                            </p:stCondLst>
                            <p:childTnLst>
                              <p:par>
                                <p:cTn id="17" presetID="21" presetClass="entr" presetSubtype="4"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heel(4)">
                                      <p:cBhvr>
                                        <p:cTn id="19" dur="2000"/>
                                        <p:tgtEl>
                                          <p:spTgt spid="4">
                                            <p:txEl>
                                              <p:pRg st="3" end="3"/>
                                            </p:txEl>
                                          </p:spTgt>
                                        </p:tgtEl>
                                      </p:cBhvr>
                                    </p:animEffect>
                                  </p:childTnLst>
                                </p:cTn>
                              </p:par>
                            </p:childTnLst>
                          </p:cTn>
                        </p:par>
                        <p:par>
                          <p:cTn id="20" fill="hold">
                            <p:stCondLst>
                              <p:cond delay="6500"/>
                            </p:stCondLst>
                            <p:childTnLst>
                              <p:par>
                                <p:cTn id="21" presetID="21" presetClass="entr" presetSubtype="4"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heel(4)">
                                      <p:cBhvr>
                                        <p:cTn id="23"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DF29FB0-2825-4E75-80D6-FDFD8999BD20}"/>
              </a:ext>
            </a:extLst>
          </p:cNvPr>
          <p:cNvSpPr/>
          <p:nvPr/>
        </p:nvSpPr>
        <p:spPr>
          <a:xfrm>
            <a:off x="4965700" y="0"/>
            <a:ext cx="7226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latin typeface="Times New Roman" panose="02020603050405020304" pitchFamily="18" charset="0"/>
              <a:cs typeface="Times New Roman" panose="02020603050405020304" pitchFamily="18" charset="0"/>
            </a:endParaRPr>
          </a:p>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Консалтинговая компания </a:t>
            </a:r>
            <a:r>
              <a:rPr lang="ru-RU" sz="2000" dirty="0" err="1" smtClean="0">
                <a:latin typeface="Times New Roman" panose="02020603050405020304" pitchFamily="18" charset="0"/>
                <a:cs typeface="Times New Roman" panose="02020603050405020304" pitchFamily="18" charset="0"/>
              </a:rPr>
              <a:t>Brand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Finance</a:t>
            </a:r>
            <a:r>
              <a:rPr lang="ru-RU" sz="2000" dirty="0" smtClean="0">
                <a:latin typeface="Times New Roman" panose="02020603050405020304" pitchFamily="18" charset="0"/>
                <a:cs typeface="Times New Roman" panose="02020603050405020304" pitchFamily="18" charset="0"/>
              </a:rPr>
              <a:t> опубликовала свой ежегодный</a:t>
            </a:r>
            <a:r>
              <a:rPr lang="ru-RU" sz="2000" u="sng"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рейтинг самых дорогих российских брендов. Первое место в </a:t>
            </a:r>
            <a:r>
              <a:rPr lang="ru-RU" sz="2000" dirty="0" err="1" smtClean="0">
                <a:latin typeface="Times New Roman" panose="02020603050405020304" pitchFamily="18" charset="0"/>
                <a:cs typeface="Times New Roman" panose="02020603050405020304" pitchFamily="18" charset="0"/>
              </a:rPr>
              <a:t>Brand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Finance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Russia</a:t>
            </a:r>
            <a:r>
              <a:rPr lang="ru-RU" sz="2000" dirty="0" smtClean="0">
                <a:latin typeface="Times New Roman" panose="02020603050405020304" pitchFamily="18" charset="0"/>
                <a:cs typeface="Times New Roman" panose="02020603050405020304" pitchFamily="18" charset="0"/>
              </a:rPr>
              <a:t> 50 2021 сохранил за собой банк </a:t>
            </a:r>
            <a:r>
              <a:rPr lang="ru-RU" sz="2000" b="1" dirty="0" smtClean="0">
                <a:latin typeface="Times New Roman" panose="02020603050405020304" pitchFamily="18" charset="0"/>
                <a:cs typeface="Times New Roman" panose="02020603050405020304" pitchFamily="18" charset="0"/>
              </a:rPr>
              <a:t>«Сбер»</a:t>
            </a:r>
            <a:r>
              <a:rPr lang="ru-RU" sz="2000" dirty="0" smtClean="0">
                <a:latin typeface="Times New Roman" panose="02020603050405020304" pitchFamily="18" charset="0"/>
                <a:cs typeface="Times New Roman" panose="02020603050405020304" pitchFamily="18" charset="0"/>
              </a:rPr>
              <a:t> - даже притом, что по версии составителей рейтинга стоимость бренда снизилась на 13,0% и составляет сейчас 730,6 млрд руб. </a:t>
            </a:r>
          </a:p>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За «</a:t>
            </a:r>
            <a:r>
              <a:rPr lang="ru-RU" sz="2000" dirty="0" err="1" smtClean="0">
                <a:latin typeface="Times New Roman" panose="02020603050405020304" pitchFamily="18" charset="0"/>
                <a:cs typeface="Times New Roman" panose="02020603050405020304" pitchFamily="18" charset="0"/>
              </a:rPr>
              <a:t>Сбером</a:t>
            </a:r>
            <a:r>
              <a:rPr lang="ru-RU" sz="2000" dirty="0" smtClean="0">
                <a:latin typeface="Times New Roman" panose="02020603050405020304" pitchFamily="18" charset="0"/>
                <a:cs typeface="Times New Roman" panose="02020603050405020304" pitchFamily="18" charset="0"/>
              </a:rPr>
              <a:t>» следуют три нефтегазовые компании - </a:t>
            </a:r>
            <a:r>
              <a:rPr lang="ru-RU" sz="2000" b="1" dirty="0" smtClean="0">
                <a:latin typeface="Times New Roman" panose="02020603050405020304" pitchFamily="18" charset="0"/>
                <a:cs typeface="Times New Roman" panose="02020603050405020304" pitchFamily="18" charset="0"/>
              </a:rPr>
              <a:t>«Газпром»</a:t>
            </a:r>
            <a:r>
              <a:rPr lang="ru-RU" sz="2000" dirty="0" smtClean="0">
                <a:latin typeface="Times New Roman" panose="02020603050405020304" pitchFamily="18" charset="0"/>
                <a:cs typeface="Times New Roman" panose="02020603050405020304" pitchFamily="18" charset="0"/>
              </a:rPr>
              <a:t> (496 млрд руб., рост на 3,1%), </a:t>
            </a:r>
            <a:r>
              <a:rPr lang="ru-RU" sz="2000" b="1" dirty="0" smtClean="0">
                <a:latin typeface="Times New Roman" panose="02020603050405020304" pitchFamily="18" charset="0"/>
                <a:cs typeface="Times New Roman" panose="02020603050405020304" pitchFamily="18" charset="0"/>
              </a:rPr>
              <a:t>ЛУКОЙЛ</a:t>
            </a:r>
            <a:r>
              <a:rPr lang="ru-RU" sz="2000" dirty="0" smtClean="0">
                <a:latin typeface="Times New Roman" panose="02020603050405020304" pitchFamily="18" charset="0"/>
                <a:cs typeface="Times New Roman" panose="02020603050405020304" pitchFamily="18" charset="0"/>
              </a:rPr>
              <a:t> (423,4 млрд руб., рост на 14,2%) и </a:t>
            </a:r>
            <a:r>
              <a:rPr lang="ru-RU" sz="2000" b="1" dirty="0" smtClean="0">
                <a:latin typeface="Times New Roman" panose="02020603050405020304" pitchFamily="18" charset="0"/>
                <a:cs typeface="Times New Roman" panose="02020603050405020304" pitchFamily="18" charset="0"/>
              </a:rPr>
              <a:t>«Роснефть»</a:t>
            </a:r>
            <a:r>
              <a:rPr lang="ru-RU" sz="2000" dirty="0" smtClean="0">
                <a:latin typeface="Times New Roman" panose="02020603050405020304" pitchFamily="18" charset="0"/>
                <a:cs typeface="Times New Roman" panose="02020603050405020304" pitchFamily="18" charset="0"/>
              </a:rPr>
              <a:t> (272,8 млрд руб., рост на 11,2%). Пятое место занимает </a:t>
            </a:r>
            <a:r>
              <a:rPr lang="ru-RU" sz="2000" b="1" dirty="0" smtClean="0">
                <a:latin typeface="Times New Roman" panose="02020603050405020304" pitchFamily="18" charset="0"/>
                <a:cs typeface="Times New Roman" panose="02020603050405020304" pitchFamily="18" charset="0"/>
              </a:rPr>
              <a:t>РЖД</a:t>
            </a:r>
            <a:r>
              <a:rPr lang="ru-RU" sz="2000" dirty="0" smtClean="0">
                <a:latin typeface="Times New Roman" panose="02020603050405020304" pitchFamily="18" charset="0"/>
                <a:cs typeface="Times New Roman" panose="02020603050405020304" pitchFamily="18" charset="0"/>
              </a:rPr>
              <a:t> (237,5 млрд руб., рост на 19,4%).</a:t>
            </a:r>
          </a:p>
          <a:p>
            <a:pPr algn="ctr"/>
            <a:endParaRPr lang="ru-RU" sz="2000" dirty="0" smtClean="0">
              <a:latin typeface="Times New Roman" panose="02020603050405020304" pitchFamily="18" charset="0"/>
              <a:cs typeface="Times New Roman" panose="02020603050405020304" pitchFamily="18" charset="0"/>
            </a:endParaRPr>
          </a:p>
          <a:p>
            <a:pPr algn="ctr"/>
            <a:r>
              <a:rPr lang="ru-RU" sz="2000" i="1" dirty="0" smtClean="0">
                <a:latin typeface="Times New Roman" panose="02020603050405020304" pitchFamily="18" charset="0"/>
                <a:cs typeface="Times New Roman" panose="02020603050405020304" pitchFamily="18" charset="0"/>
              </a:rPr>
              <a:t>При подсчете стоимости бренда </a:t>
            </a:r>
            <a:r>
              <a:rPr lang="ru-RU" sz="2000" i="1" dirty="0" err="1" smtClean="0">
                <a:latin typeface="Times New Roman" panose="02020603050405020304" pitchFamily="18" charset="0"/>
                <a:cs typeface="Times New Roman" panose="02020603050405020304" pitchFamily="18" charset="0"/>
              </a:rPr>
              <a:t>Brand</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Finance</a:t>
            </a:r>
            <a:r>
              <a:rPr lang="ru-RU" sz="2000" i="1" dirty="0" smtClean="0">
                <a:latin typeface="Times New Roman" panose="02020603050405020304" pitchFamily="18" charset="0"/>
                <a:cs typeface="Times New Roman" panose="02020603050405020304" pitchFamily="18" charset="0"/>
              </a:rPr>
              <a:t> оценивает целый ряд параметров, среди которых стоимость предприятия, стоимость принадлежащих компании торговых марок, маркетинговые инвестиции, узнаваемость бренда и др. </a:t>
            </a:r>
            <a:endParaRPr lang="ru-RU" sz="2000" dirty="0">
              <a:latin typeface="Times New Roman" panose="02020603050405020304" pitchFamily="18" charset="0"/>
              <a:cs typeface="Times New Roman" panose="02020603050405020304" pitchFamily="18" charset="0"/>
            </a:endParaRPr>
          </a:p>
        </p:txBody>
      </p:sp>
      <p:sp>
        <p:nvSpPr>
          <p:cNvPr id="3" name="Заголовок 1">
            <a:extLst>
              <a:ext uri="{FF2B5EF4-FFF2-40B4-BE49-F238E27FC236}">
                <a16:creationId xmlns:a16="http://schemas.microsoft.com/office/drawing/2014/main" xmlns="" id="{6C6C5E85-3E26-427E-B6CD-FDA264CC12EC}"/>
              </a:ext>
            </a:extLst>
          </p:cNvPr>
          <p:cNvSpPr txBox="1">
            <a:spLocks/>
          </p:cNvSpPr>
          <p:nvPr/>
        </p:nvSpPr>
        <p:spPr>
          <a:xfrm>
            <a:off x="4967147" y="25400"/>
            <a:ext cx="72234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smtClean="0">
                <a:latin typeface="Times New Roman" panose="02020603050405020304" pitchFamily="18" charset="0"/>
                <a:cs typeface="Times New Roman" panose="02020603050405020304" pitchFamily="18" charset="0"/>
              </a:rPr>
              <a:t>Место бренда Сбер среди российских компаний в 2021 году</a:t>
            </a:r>
            <a:endParaRPr lang="ru-RU" sz="3600" b="1" dirty="0">
              <a:latin typeface="Times New Roman" panose="02020603050405020304" pitchFamily="18" charset="0"/>
              <a:cs typeface="Times New Roman" panose="02020603050405020304" pitchFamily="18" charset="0"/>
            </a:endParaRPr>
          </a:p>
        </p:txBody>
      </p:sp>
      <p:sp>
        <p:nvSpPr>
          <p:cNvPr id="5" name="Текст 11">
            <a:extLst>
              <a:ext uri="{FF2B5EF4-FFF2-40B4-BE49-F238E27FC236}">
                <a16:creationId xmlns:a16="http://schemas.microsoft.com/office/drawing/2014/main" xmlns="" id="{827B6095-7140-44BA-BFB7-053151F7A04B}"/>
              </a:ext>
            </a:extLst>
          </p:cNvPr>
          <p:cNvSpPr txBox="1">
            <a:spLocks/>
          </p:cNvSpPr>
          <p:nvPr/>
        </p:nvSpPr>
        <p:spPr>
          <a:xfrm>
            <a:off x="5215551" y="6436752"/>
            <a:ext cx="6975002" cy="4466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200" dirty="0" smtClean="0">
                <a:latin typeface="Times New Roman" panose="02020603050405020304" pitchFamily="18" charset="0"/>
                <a:cs typeface="Times New Roman" panose="02020603050405020304" pitchFamily="18" charset="0"/>
              </a:rPr>
              <a:t>Источник: Самыми </a:t>
            </a:r>
            <a:r>
              <a:rPr lang="ru-RU" sz="1200" dirty="0">
                <a:latin typeface="Times New Roman" panose="02020603050405020304" pitchFamily="18" charset="0"/>
                <a:cs typeface="Times New Roman" panose="02020603050405020304" pitchFamily="18" charset="0"/>
              </a:rPr>
              <a:t>дорогими брендами России оказались «Сбер» и нефтегазовые[Электронная версия][Ресурс: https://</a:t>
            </a:r>
            <a:r>
              <a:rPr lang="ru-RU" sz="1200" dirty="0" smtClean="0">
                <a:latin typeface="Times New Roman" panose="02020603050405020304" pitchFamily="18" charset="0"/>
                <a:cs typeface="Times New Roman" panose="02020603050405020304" pitchFamily="18" charset="0"/>
              </a:rPr>
              <a:t>www.kommersant.ru/doc/4929000]</a:t>
            </a:r>
            <a:endParaRPr lang="ru-RU" sz="1200" dirty="0">
              <a:latin typeface="Times New Roman" panose="02020603050405020304" pitchFamily="18" charset="0"/>
              <a:cs typeface="Times New Roman" panose="02020603050405020304" pitchFamily="18" charset="0"/>
            </a:endParaRPr>
          </a:p>
          <a:p>
            <a:pPr marL="0" indent="0" algn="ctr">
              <a:buNone/>
            </a:pPr>
            <a:r>
              <a:rPr lang="en-US"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pic>
        <p:nvPicPr>
          <p:cNvPr id="6" name="Рисунок 5" descr="Ребрендинг Сбербанка – Сбер, бренд вселенной сервисов"/>
          <p:cNvPicPr/>
          <p:nvPr/>
        </p:nvPicPr>
        <p:blipFill rotWithShape="1">
          <a:blip r:embed="rId2">
            <a:extLst>
              <a:ext uri="{28A0092B-C50C-407E-A947-70E740481C1C}">
                <a14:useLocalDpi xmlns="" xmlns:a14="http://schemas.microsoft.com/office/drawing/2010/main" val="0"/>
              </a:ext>
            </a:extLst>
          </a:blip>
          <a:srcRect t="20535" b="23935"/>
          <a:stretch/>
        </p:blipFill>
        <p:spPr bwMode="auto">
          <a:xfrm>
            <a:off x="2770674" y="183141"/>
            <a:ext cx="2021374" cy="820159"/>
          </a:xfrm>
          <a:prstGeom prst="rect">
            <a:avLst/>
          </a:prstGeom>
          <a:noFill/>
          <a:ln>
            <a:noFill/>
          </a:ln>
        </p:spPr>
      </p:pic>
      <p:pic>
        <p:nvPicPr>
          <p:cNvPr id="7" name="Рисунок 6"/>
          <p:cNvPicPr>
            <a:picLocks noChangeAspect="1"/>
          </p:cNvPicPr>
          <p:nvPr/>
        </p:nvPicPr>
        <p:blipFill rotWithShape="1">
          <a:blip r:embed="rId3" cstate="print">
            <a:extLst>
              <a:ext uri="{28A0092B-C50C-407E-A947-70E740481C1C}">
                <a14:useLocalDpi xmlns="" xmlns:a14="http://schemas.microsoft.com/office/drawing/2010/main" val="0"/>
              </a:ext>
            </a:extLst>
          </a:blip>
          <a:srcRect l="23518" t="35555" r="20926" b="33148"/>
          <a:stretch/>
        </p:blipFill>
        <p:spPr>
          <a:xfrm>
            <a:off x="114300" y="81541"/>
            <a:ext cx="2554774" cy="921759"/>
          </a:xfrm>
          <a:prstGeom prst="rect">
            <a:avLst/>
          </a:prstGeom>
        </p:spPr>
      </p:pic>
      <p:pic>
        <p:nvPicPr>
          <p:cNvPr id="8" name="Рисунок 7"/>
          <p:cNvPicPr>
            <a:picLocks noChangeAspect="1"/>
          </p:cNvPicPr>
          <p:nvPr/>
        </p:nvPicPr>
        <p:blipFill rotWithShape="1">
          <a:blip r:embed="rId4">
            <a:extLst>
              <a:ext uri="{28A0092B-C50C-407E-A947-70E740481C1C}">
                <a14:useLocalDpi xmlns="" xmlns:a14="http://schemas.microsoft.com/office/drawing/2010/main" val="0"/>
              </a:ext>
            </a:extLst>
          </a:blip>
          <a:srcRect l="14463" t="31128" r="15427" b="34069"/>
          <a:stretch/>
        </p:blipFill>
        <p:spPr>
          <a:xfrm>
            <a:off x="215900" y="901700"/>
            <a:ext cx="4114800" cy="1130300"/>
          </a:xfrm>
          <a:prstGeom prst="rect">
            <a:avLst/>
          </a:prstGeom>
        </p:spPr>
      </p:pic>
      <p:pic>
        <p:nvPicPr>
          <p:cNvPr id="9" name="Рисунок 8"/>
          <p:cNvPicPr>
            <a:picLocks noChangeAspect="1"/>
          </p:cNvPicPr>
          <p:nvPr/>
        </p:nvPicPr>
        <p:blipFill rotWithShape="1">
          <a:blip r:embed="rId5" cstate="print">
            <a:extLst>
              <a:ext uri="{28A0092B-C50C-407E-A947-70E740481C1C}">
                <a14:useLocalDpi xmlns="" xmlns:a14="http://schemas.microsoft.com/office/drawing/2010/main" val="0"/>
              </a:ext>
            </a:extLst>
          </a:blip>
          <a:srcRect l="27361" t="18395" r="24444" b="24321"/>
          <a:stretch/>
        </p:blipFill>
        <p:spPr>
          <a:xfrm>
            <a:off x="2743200" y="2032000"/>
            <a:ext cx="1905000" cy="1219200"/>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 xmlns:a14="http://schemas.microsoft.com/office/drawing/2010/main" val="0"/>
              </a:ext>
            </a:extLst>
          </a:blip>
          <a:srcRect l="10445" t="6013" r="12667" b="16481"/>
          <a:stretch/>
        </p:blipFill>
        <p:spPr>
          <a:xfrm>
            <a:off x="173524" y="2032000"/>
            <a:ext cx="2252176" cy="1219200"/>
          </a:xfrm>
          <a:prstGeom prst="rect">
            <a:avLst/>
          </a:prstGeom>
        </p:spPr>
      </p:pic>
      <p:graphicFrame>
        <p:nvGraphicFramePr>
          <p:cNvPr id="11" name="Диаграмма 10"/>
          <p:cNvGraphicFramePr>
            <a:graphicFrameLocks/>
          </p:cNvGraphicFramePr>
          <p:nvPr>
            <p:extLst>
              <p:ext uri="{D42A27DB-BD31-4B8C-83A1-F6EECF244321}">
                <p14:modId xmlns="" xmlns:p14="http://schemas.microsoft.com/office/powerpoint/2010/main" val="246627295"/>
              </p:ext>
            </p:extLst>
          </p:nvPr>
        </p:nvGraphicFramePr>
        <p:xfrm>
          <a:off x="215900" y="3479800"/>
          <a:ext cx="4572000" cy="31369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1333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3D91AC-101D-44C5-82F8-EE1819E19D46}"/>
              </a:ext>
            </a:extLst>
          </p:cNvPr>
          <p:cNvSpPr>
            <a:spLocks noGrp="1"/>
          </p:cNvSpPr>
          <p:nvPr>
            <p:ph type="title"/>
          </p:nvPr>
        </p:nvSpPr>
        <p:spPr>
          <a:xfrm>
            <a:off x="462988" y="365125"/>
            <a:ext cx="8854632" cy="676275"/>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Выводы</a:t>
            </a:r>
            <a:endParaRPr lang="ru-RU" sz="5400" dirty="0">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xmlns="" id="{CFC0280E-BCD7-4656-AF20-8305498B50F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p:blipFill>
        <p:spPr>
          <a:xfrm>
            <a:off x="7618115" y="99741"/>
            <a:ext cx="1424285" cy="941659"/>
          </a:xfrm>
        </p:spPr>
      </p:pic>
      <p:sp>
        <p:nvSpPr>
          <p:cNvPr id="4" name="Объект 2">
            <a:extLst>
              <a:ext uri="{FF2B5EF4-FFF2-40B4-BE49-F238E27FC236}">
                <a16:creationId xmlns:a16="http://schemas.microsoft.com/office/drawing/2014/main" xmlns="" id="{CC899B59-6B93-41A8-9279-7BEBC97DF71D}"/>
              </a:ext>
            </a:extLst>
          </p:cNvPr>
          <p:cNvSpPr txBox="1">
            <a:spLocks/>
          </p:cNvSpPr>
          <p:nvPr/>
        </p:nvSpPr>
        <p:spPr>
          <a:xfrm>
            <a:off x="208988" y="1092200"/>
            <a:ext cx="9824012" cy="1526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smtClean="0">
                <a:latin typeface="Times New Roman" panose="02020603050405020304" pitchFamily="18" charset="0"/>
                <a:cs typeface="Times New Roman" panose="02020603050405020304" pitchFamily="18" charset="0"/>
              </a:rPr>
              <a:t>Сбербанк </a:t>
            </a:r>
            <a:r>
              <a:rPr lang="ru-RU" sz="2000" dirty="0">
                <a:latin typeface="Times New Roman" panose="02020603050405020304" pitchFamily="18" charset="0"/>
                <a:cs typeface="Times New Roman" panose="02020603050405020304" pitchFamily="18" charset="0"/>
              </a:rPr>
              <a:t>лого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это не только символ компании с богатейшей историей: эмблема рассказывает об эпохах, важных как для экономической системы государства, так и для народа в целом. Хотя дизайн</a:t>
            </a:r>
            <a:r>
              <a:rPr lang="ru-RU" sz="2000" u="sng"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логотипа несколько раз изменялся, основная идея сохранялась. Благодаря этому компания смогла сохранить свой уникальный стиль и укрепить свою репутацию стабильной и надежной организации.</a:t>
            </a:r>
          </a:p>
          <a:p>
            <a:pPr marL="0" indent="0">
              <a:buNone/>
            </a:pPr>
            <a:endParaRPr lang="ru-RU" dirty="0">
              <a:solidFill>
                <a:schemeClr val="accent1"/>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89370791"/>
              </p:ext>
            </p:extLst>
          </p:nvPr>
        </p:nvGraphicFramePr>
        <p:xfrm>
          <a:off x="462988" y="2618734"/>
          <a:ext cx="9570012" cy="4028440"/>
        </p:xfrm>
        <a:graphic>
          <a:graphicData uri="http://schemas.openxmlformats.org/drawingml/2006/table">
            <a:tbl>
              <a:tblPr firstRow="1" bandRow="1">
                <a:tableStyleId>{5C22544A-7EE6-4342-B048-85BDC9FD1C3A}</a:tableStyleId>
              </a:tblPr>
              <a:tblGrid>
                <a:gridCol w="682827"/>
                <a:gridCol w="2909764"/>
                <a:gridCol w="5977421"/>
              </a:tblGrid>
              <a:tr h="370840">
                <a:tc>
                  <a:txBody>
                    <a:bodyPr/>
                    <a:lstStyle/>
                    <a:p>
                      <a:r>
                        <a:rPr lang="ru-RU" sz="1400" b="0" dirty="0" smtClean="0">
                          <a:latin typeface="Times New Roman" panose="02020603050405020304" pitchFamily="18" charset="0"/>
                          <a:cs typeface="Times New Roman" panose="02020603050405020304" pitchFamily="18" charset="0"/>
                        </a:rPr>
                        <a:t>№п/п</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latin typeface="Times New Roman" panose="02020603050405020304" pitchFamily="18" charset="0"/>
                          <a:cs typeface="Times New Roman" panose="02020603050405020304" pitchFamily="18" charset="0"/>
                        </a:rPr>
                        <a:t>Важные моменты </a:t>
                      </a:r>
                      <a:r>
                        <a:rPr lang="ru-RU" sz="1400" b="0" dirty="0" err="1" smtClean="0">
                          <a:latin typeface="Times New Roman" panose="02020603050405020304" pitchFamily="18" charset="0"/>
                          <a:cs typeface="Times New Roman" panose="02020603050405020304" pitchFamily="18" charset="0"/>
                        </a:rPr>
                        <a:t>брендинга</a:t>
                      </a:r>
                      <a:r>
                        <a:rPr lang="ru-RU" sz="1400" b="0" baseline="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latin typeface="Times New Roman" panose="02020603050405020304" pitchFamily="18" charset="0"/>
                          <a:cs typeface="Times New Roman" panose="02020603050405020304" pitchFamily="18" charset="0"/>
                        </a:rPr>
                        <a:t>характеристика</a:t>
                      </a:r>
                      <a:endParaRPr lang="ru-RU" sz="1400" b="0" dirty="0">
                        <a:latin typeface="Times New Roman" panose="02020603050405020304" pitchFamily="18" charset="0"/>
                        <a:cs typeface="Times New Roman" panose="02020603050405020304" pitchFamily="18" charset="0"/>
                      </a:endParaRPr>
                    </a:p>
                  </a:txBody>
                  <a:tcPr/>
                </a:tc>
              </a:tr>
              <a:tr h="370840">
                <a:tc>
                  <a:txBody>
                    <a:bodyPr/>
                    <a:lstStyle/>
                    <a:p>
                      <a:r>
                        <a:rPr lang="ru-RU" sz="1400" b="0" dirty="0" smtClean="0">
                          <a:latin typeface="Times New Roman" panose="02020603050405020304" pitchFamily="18" charset="0"/>
                          <a:cs typeface="Times New Roman" panose="02020603050405020304" pitchFamily="18" charset="0"/>
                        </a:rPr>
                        <a:t>1</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Дата появления первого логотипа Сбербанка</a:t>
                      </a:r>
                      <a:endParaRPr lang="ru-RU" sz="14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Первый знак Сбербанка был обнародован в 1841 году.</a:t>
                      </a:r>
                    </a:p>
                    <a:p>
                      <a:endParaRPr lang="ru-RU" sz="1400" b="0" dirty="0">
                        <a:latin typeface="Times New Roman" panose="02020603050405020304" pitchFamily="18" charset="0"/>
                        <a:cs typeface="Times New Roman" panose="02020603050405020304" pitchFamily="18" charset="0"/>
                      </a:endParaRPr>
                    </a:p>
                  </a:txBody>
                  <a:tcPr/>
                </a:tc>
              </a:tr>
              <a:tr h="370840">
                <a:tc>
                  <a:txBody>
                    <a:bodyPr/>
                    <a:lstStyle/>
                    <a:p>
                      <a:r>
                        <a:rPr lang="ru-RU" sz="1400" b="0" dirty="0" smtClean="0">
                          <a:latin typeface="Times New Roman" panose="02020603050405020304" pitchFamily="18" charset="0"/>
                          <a:cs typeface="Times New Roman" panose="02020603050405020304" pitchFamily="18" charset="0"/>
                        </a:rPr>
                        <a:t>2</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Значения символов на логотипе Сбербанка</a:t>
                      </a:r>
                      <a:endParaRPr lang="ru-RU" sz="14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На старых версиях лого Сбербанка изображался схематичный образ кошелька. Однако в 2020 году компания избавилась от данного символа на логотипе. Кошелек заменила зеленая незамкнутая окружность с галочкой в правой части.</a:t>
                      </a:r>
                      <a:endParaRPr lang="ru-RU" sz="1400" b="0" dirty="0">
                        <a:latin typeface="Times New Roman" panose="02020603050405020304" pitchFamily="18" charset="0"/>
                        <a:cs typeface="Times New Roman" panose="02020603050405020304" pitchFamily="18" charset="0"/>
                      </a:endParaRPr>
                    </a:p>
                  </a:txBody>
                  <a:tcPr/>
                </a:tc>
              </a:tr>
              <a:tr h="370840">
                <a:tc>
                  <a:txBody>
                    <a:bodyPr/>
                    <a:lstStyle/>
                    <a:p>
                      <a:r>
                        <a:rPr lang="ru-RU" sz="1400" b="0" dirty="0" smtClean="0">
                          <a:latin typeface="Times New Roman" panose="02020603050405020304" pitchFamily="18" charset="0"/>
                          <a:cs typeface="Times New Roman" panose="02020603050405020304" pitchFamily="18" charset="0"/>
                        </a:rPr>
                        <a:t>3</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Автор нового логотипа Сбера</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Разработкой актуальной версии знака Сбера занималось агентство </a:t>
                      </a:r>
                      <a:r>
                        <a:rPr lang="ru-RU" sz="1400" b="0" kern="1200" dirty="0" err="1" smtClean="0">
                          <a:solidFill>
                            <a:schemeClr val="dk1"/>
                          </a:solidFill>
                          <a:effectLst/>
                          <a:latin typeface="Times New Roman" panose="02020603050405020304" pitchFamily="18" charset="0"/>
                          <a:ea typeface="+mn-ea"/>
                          <a:cs typeface="Times New Roman" panose="02020603050405020304" pitchFamily="18" charset="0"/>
                        </a:rPr>
                        <a:t>Landor&amp;Fitch</a:t>
                      </a:r>
                      <a:endParaRPr lang="ru-RU" sz="1400" b="0" dirty="0">
                        <a:latin typeface="Times New Roman" panose="02020603050405020304" pitchFamily="18" charset="0"/>
                        <a:cs typeface="Times New Roman" panose="02020603050405020304" pitchFamily="18" charset="0"/>
                      </a:endParaRPr>
                    </a:p>
                  </a:txBody>
                  <a:tcPr/>
                </a:tc>
              </a:tr>
              <a:tr h="370840">
                <a:tc>
                  <a:txBody>
                    <a:bodyPr/>
                    <a:lstStyle/>
                    <a:p>
                      <a:r>
                        <a:rPr lang="ru-RU" sz="1400" b="0" dirty="0" smtClean="0">
                          <a:latin typeface="Times New Roman" panose="02020603050405020304" pitchFamily="18" charset="0"/>
                          <a:cs typeface="Times New Roman" panose="02020603050405020304" pitchFamily="18" charset="0"/>
                        </a:rPr>
                        <a:t>4</a:t>
                      </a:r>
                      <a:endParaRPr lang="ru-RU" sz="1400" b="0" dirty="0">
                        <a:latin typeface="Times New Roman" panose="02020603050405020304" pitchFamily="18" charset="0"/>
                        <a:cs typeface="Times New Roman" panose="02020603050405020304" pitchFamily="18" charset="0"/>
                      </a:endParaRPr>
                    </a:p>
                  </a:txBody>
                  <a:tcPr/>
                </a:tc>
                <a:tc>
                  <a:txBody>
                    <a:bodyPr/>
                    <a:lstStyle/>
                    <a:p>
                      <a:r>
                        <a:rPr lang="ru-RU" sz="1400" b="0" dirty="0" smtClean="0">
                          <a:latin typeface="Times New Roman" panose="02020603050405020304" pitchFamily="18" charset="0"/>
                          <a:cs typeface="Times New Roman" panose="02020603050405020304" pitchFamily="18" charset="0"/>
                        </a:rPr>
                        <a:t>Причина </a:t>
                      </a:r>
                      <a:r>
                        <a:rPr lang="ru-RU" sz="1400" b="0" dirty="0" err="1" smtClean="0">
                          <a:latin typeface="Times New Roman" panose="02020603050405020304" pitchFamily="18" charset="0"/>
                          <a:cs typeface="Times New Roman" panose="02020603050405020304" pitchFamily="18" charset="0"/>
                        </a:rPr>
                        <a:t>ребрендинга</a:t>
                      </a:r>
                      <a:r>
                        <a:rPr lang="ru-RU" sz="1400" b="0" dirty="0" smtClean="0">
                          <a:latin typeface="Times New Roman" panose="02020603050405020304" pitchFamily="18" charset="0"/>
                          <a:cs typeface="Times New Roman" panose="02020603050405020304" pitchFamily="18" charset="0"/>
                        </a:rPr>
                        <a:t> Сбербанка</a:t>
                      </a:r>
                      <a:endParaRPr lang="ru-RU" sz="14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Потребность в </a:t>
                      </a:r>
                      <a:r>
                        <a:rPr lang="ru-RU" sz="1400" b="0" kern="1200" dirty="0" err="1" smtClean="0">
                          <a:solidFill>
                            <a:schemeClr val="dk1"/>
                          </a:solidFill>
                          <a:effectLst/>
                          <a:latin typeface="Times New Roman" panose="02020603050405020304" pitchFamily="18" charset="0"/>
                          <a:ea typeface="+mn-ea"/>
                          <a:cs typeface="Times New Roman" panose="02020603050405020304" pitchFamily="18" charset="0"/>
                        </a:rPr>
                        <a:t>ребрендинге</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 возникла из-за расширения деятельности компании. Сбербанк - теперь не просто банк, а целая экосистема с множеством продуктов.</a:t>
                      </a:r>
                    </a:p>
                    <a:p>
                      <a:endParaRPr lang="ru-RU" sz="1400" b="0" dirty="0">
                        <a:latin typeface="Times New Roman" panose="02020603050405020304" pitchFamily="18" charset="0"/>
                        <a:cs typeface="Times New Roman" panose="02020603050405020304" pitchFamily="18" charset="0"/>
                      </a:endParaRPr>
                    </a:p>
                  </a:txBody>
                  <a:tcPr/>
                </a:tc>
              </a:tr>
              <a:tr h="370840">
                <a:tc>
                  <a:txBody>
                    <a:bodyPr/>
                    <a:lstStyle/>
                    <a:p>
                      <a:r>
                        <a:rPr lang="ru-RU" sz="1400" b="0" dirty="0" smtClean="0">
                          <a:latin typeface="Times New Roman" panose="02020603050405020304" pitchFamily="18" charset="0"/>
                          <a:cs typeface="Times New Roman" panose="02020603050405020304" pitchFamily="18" charset="0"/>
                        </a:rPr>
                        <a:t>5</a:t>
                      </a:r>
                      <a:endParaRPr lang="ru-RU" sz="14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Дата появления нового логотипа Сбербанка</a:t>
                      </a:r>
                      <a:endParaRPr lang="ru-RU" sz="1400" b="0" dirty="0" smtClean="0">
                        <a:latin typeface="Times New Roman" panose="02020603050405020304" pitchFamily="18" charset="0"/>
                        <a:cs typeface="Times New Roman" panose="02020603050405020304" pitchFamily="18" charset="0"/>
                      </a:endParaRPr>
                    </a:p>
                    <a:p>
                      <a:endParaRPr lang="ru-RU" sz="14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Новая версия фирменного знака </a:t>
                      </a:r>
                      <a:r>
                        <a:rPr lang="ru-RU" sz="1400" b="0" kern="1200" dirty="0" err="1" smtClean="0">
                          <a:solidFill>
                            <a:schemeClr val="dk1"/>
                          </a:solidFill>
                          <a:effectLst/>
                          <a:latin typeface="Times New Roman" panose="02020603050405020304" pitchFamily="18" charset="0"/>
                          <a:ea typeface="+mn-ea"/>
                          <a:cs typeface="Times New Roman" panose="02020603050405020304" pitchFamily="18" charset="0"/>
                        </a:rPr>
                        <a:t>СберБанка</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 была представлена 19 сентября 2020 года.</a:t>
                      </a:r>
                    </a:p>
                    <a:p>
                      <a:endParaRPr lang="ru-RU" sz="1400" b="0" dirty="0">
                        <a:latin typeface="Times New Roman" panose="02020603050405020304" pitchFamily="18" charset="0"/>
                        <a:cs typeface="Times New Roman" panose="02020603050405020304" pitchFamily="18" charset="0"/>
                      </a:endParaRPr>
                    </a:p>
                  </a:txBody>
                  <a:tcPr/>
                </a:tc>
              </a:tr>
            </a:tbl>
          </a:graphicData>
        </a:graphic>
      </p:graphicFrame>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2988" y="24470"/>
            <a:ext cx="2514600" cy="1092200"/>
          </a:xfrm>
          <a:prstGeom prst="rect">
            <a:avLst/>
          </a:prstGeom>
        </p:spPr>
      </p:pic>
    </p:spTree>
    <p:extLst>
      <p:ext uri="{BB962C8B-B14F-4D97-AF65-F5344CB8AC3E}">
        <p14:creationId xmlns="" xmlns:p14="http://schemas.microsoft.com/office/powerpoint/2010/main" val="3397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978</Words>
  <Application>Microsoft Office PowerPoint</Application>
  <PresentationFormat>Произвольный</PresentationFormat>
  <Paragraphs>121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Брендинг и ребрендинг ПАО «Сбербанк России»</vt:lpstr>
      <vt:lpstr>Слайд 2</vt:lpstr>
      <vt:lpstr>История изменения логотипа СберБанка </vt:lpstr>
      <vt:lpstr>Слайд 4</vt:lpstr>
      <vt:lpstr>Ребрендинг Сбербанка и значение логотипа Сбера </vt:lpstr>
      <vt:lpstr>Дизайн-система логотипа Сбера </vt:lpstr>
      <vt:lpstr>Слайд 7</vt:lpstr>
      <vt:lpstr>Слайд 8</vt:lpstr>
      <vt:lpstr>Выводы</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Ольга</cp:lastModifiedBy>
  <cp:revision>86</cp:revision>
  <dcterms:created xsi:type="dcterms:W3CDTF">2021-08-22T09:33:20Z</dcterms:created>
  <dcterms:modified xsi:type="dcterms:W3CDTF">2022-09-27T14:31:43Z</dcterms:modified>
</cp:coreProperties>
</file>