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8" r:id="rId3"/>
    <p:sldId id="286" r:id="rId4"/>
    <p:sldId id="287" r:id="rId5"/>
    <p:sldId id="290" r:id="rId6"/>
    <p:sldId id="292" r:id="rId7"/>
    <p:sldId id="289" r:id="rId8"/>
    <p:sldId id="291" r:id="rId9"/>
    <p:sldId id="273" r:id="rId10"/>
    <p:sldId id="28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4608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99" autoAdjust="0"/>
    <p:restoredTop sz="94660"/>
  </p:normalViewPr>
  <p:slideViewPr>
    <p:cSldViewPr showGuides="1">
      <p:cViewPr varScale="1">
        <p:scale>
          <a:sx n="88" d="100"/>
          <a:sy n="88" d="100"/>
        </p:scale>
        <p:origin x="-461" y="-77"/>
      </p:cViewPr>
      <p:guideLst>
        <p:guide orient="horz" pos="2160"/>
        <p:guide pos="38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1CD5F7-8557-4432-821A-A1F481F39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1920729-B5B4-4DD9-A85D-1C636D5C0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A041C73-1ED3-4634-9BFF-BB291B040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81CF95-04AA-4118-A6C9-2D20D1B9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DEC913-7783-4A61-9084-24F38A477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415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3239D1A-830E-4511-8530-200C3758FF39}"/>
              </a:ext>
            </a:extLst>
          </p:cNvPr>
          <p:cNvSpPr/>
          <p:nvPr userDrawn="1"/>
        </p:nvSpPr>
        <p:spPr>
          <a:xfrm>
            <a:off x="263501" y="5467682"/>
            <a:ext cx="7047499" cy="10889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1944001"/>
            <a:ext cx="6582403" cy="4268698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01" y="301319"/>
            <a:ext cx="7047499" cy="1325563"/>
          </a:xfrm>
        </p:spPr>
        <p:txBody>
          <a:bodyPr/>
          <a:lstStyle>
            <a:lvl1pPr algn="ctr"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9">
            <a:extLst>
              <a:ext uri="{FF2B5EF4-FFF2-40B4-BE49-F238E27FC236}">
                <a16:creationId xmlns:a16="http://schemas.microsoft.com/office/drawing/2014/main" xmlns="" id="{7FAEBC53-3853-4752-B109-1382391CD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37451" y="301319"/>
            <a:ext cx="3970500" cy="591137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a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20717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A1764CA-5E79-41D7-B5C3-C4B8A4DD5D0B}"/>
              </a:ext>
            </a:extLst>
          </p:cNvPr>
          <p:cNvSpPr/>
          <p:nvPr userDrawn="1"/>
        </p:nvSpPr>
        <p:spPr>
          <a:xfrm>
            <a:off x="8976000" y="0"/>
            <a:ext cx="3216000" cy="6858000"/>
          </a:xfrm>
          <a:prstGeom prst="rect">
            <a:avLst/>
          </a:prstGeom>
          <a:solidFill>
            <a:srgbClr val="246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66000" y="346319"/>
            <a:ext cx="4635001" cy="3037681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148" y="2034000"/>
            <a:ext cx="6705600" cy="211499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48" y="365125"/>
            <a:ext cx="6705600" cy="1325563"/>
          </a:xfrm>
        </p:spPr>
        <p:txBody>
          <a:bodyPr/>
          <a:lstStyle>
            <a:lvl1pPr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xmlns="" id="{33940538-1326-4C42-99A7-06766F7828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81936" y="3541318"/>
            <a:ext cx="4635001" cy="3037682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5E926142-FF87-471A-B783-9FD65D53B3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148" y="4377876"/>
            <a:ext cx="6705600" cy="211499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4267868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9DE27A-5E96-4444-B00D-028ED3F1E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1048C76-039D-453A-95C1-4BA434FC5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0DB9222-2BE1-4A13-94CB-1F4368EAE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A457048-5121-425B-B26E-C3717F12C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1576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8DF231-B2FD-4B7A-B5CD-374161562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C2CE17A-4D73-43D1-9238-E55442AC7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D071E0-7EB3-40A2-834A-C33286844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A721D76-9456-42DE-B419-578A3770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18B713-4814-45C6-ADA7-381FA52D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7616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1D3400-B609-4CC3-B66D-E76DFE11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B45629-3E29-40E5-8D1C-D83F64512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4C316CE-1E89-4067-906D-D955DC82C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5D7CD3B-A164-489E-8079-77267EB71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1A799DA-4CD2-44B8-B3F3-9DBEBE7E4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A491B69-656A-4383-9000-9A7E9B68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9058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F945E6-2268-4D3C-8E6F-90769DC80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C2655F3-D84F-415F-8632-838B525AE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6A04799-5C04-4B36-9B8E-83241FDE1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DB2CB76-814C-47B2-A5EB-C50DAE18B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91D1FDA-8421-4C7C-B290-EAC4205BFF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13B7BC3-923A-43DC-990D-FC7F860D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A40D7DC-956C-4F9B-B004-BD9ADF8B6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4B52A20-89D3-497E-B4C8-A6DEAD40A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158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E35A4E-1AF7-490D-BFE4-E21F52918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3044C47-08CD-4A17-8247-E956A3FB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F1C9E3E-6EAE-4AD4-A15B-6C828F404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FCAFD59-ED56-4A32-8C20-46C1731A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9246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2572F9C-B2A4-46CB-BBC4-C617C6C6F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608DAC5-2905-4CA3-877F-BA4AC764F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3370B56-7DD0-4BC0-8F26-1D0F8572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6285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718839-1342-4439-A018-3380A6CA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C97762-1975-4144-9B88-5AD398CCF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DF1533F-E47D-4A88-ADB7-07F217267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0C9B5F5-B73D-4A98-90C9-02F8ADF0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75E6426-D146-47C7-A5FA-BC58B1BFD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65106CF-4A4D-4ECF-88A0-58C96EC8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7583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3A2618-217A-416A-8D6B-6F35900D1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2C6FCF0-FDFE-44AB-BBFB-3C687CA35B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DD11030-36B0-427A-9452-72D852306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14753E7-511E-4912-9469-370A0C9C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A32D637-BD75-4661-835A-3B18A4160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22EEFFA-4E61-4FB2-9961-01D99CB9C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198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4AA6A93-D06D-4918-9B25-DDA3493DB4A7}"/>
              </a:ext>
            </a:extLst>
          </p:cNvPr>
          <p:cNvSpPr/>
          <p:nvPr userDrawn="1"/>
        </p:nvSpPr>
        <p:spPr>
          <a:xfrm>
            <a:off x="-1" y="-9184"/>
            <a:ext cx="12192001" cy="6867183"/>
          </a:xfrm>
          <a:prstGeom prst="rect">
            <a:avLst/>
          </a:prstGeom>
          <a:solidFill>
            <a:srgbClr val="246086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BDE7DA0-E59A-4865-A07D-FFF8B680804C}"/>
              </a:ext>
            </a:extLst>
          </p:cNvPr>
          <p:cNvSpPr/>
          <p:nvPr userDrawn="1"/>
        </p:nvSpPr>
        <p:spPr>
          <a:xfrm>
            <a:off x="966000" y="2371500"/>
            <a:ext cx="10260000" cy="2115000"/>
          </a:xfrm>
          <a:prstGeom prst="rect">
            <a:avLst/>
          </a:prstGeom>
          <a:solidFill>
            <a:schemeClr val="bg2">
              <a:lumMod val="2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82FC1B94-B0B9-4B6A-8218-C8C00BEA1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400" y="2761625"/>
            <a:ext cx="9807600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471004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9BBDBE-4C52-4AB5-84F8-7D002BA10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90B7FAC-A260-48C5-B763-359CCB172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579448-BF74-4A5D-AD70-AC946F63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514F16B-EA66-4FB2-9ADE-B68E8FEDF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685347-8C92-4AC1-9238-55EBC38ED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6967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52B8122-9C8F-41AA-A5DA-190D3DBDDC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02ADBF3-D461-4082-A004-55F24B8F6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C41B9A-A3CA-4BD2-90E5-A598B376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D52E78-F48F-4182-91F6-2D5B38E0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14ADC1-244C-413F-B65E-77EDC5E7B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1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FBBB08D-5216-4008-B97A-09B99910BFB1}"/>
              </a:ext>
            </a:extLst>
          </p:cNvPr>
          <p:cNvSpPr/>
          <p:nvPr userDrawn="1"/>
        </p:nvSpPr>
        <p:spPr>
          <a:xfrm>
            <a:off x="-1" y="-9184"/>
            <a:ext cx="12192001" cy="6867183"/>
          </a:xfrm>
          <a:prstGeom prst="rect">
            <a:avLst/>
          </a:prstGeom>
          <a:solidFill>
            <a:srgbClr val="24608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ECDB09-5E83-4275-BBB8-3B192F647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505EF8-7397-4F79-980E-40C6A6C82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EDE99C-96B4-4B0C-9EB0-499540BA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98D351D-1F0C-4528-9A60-306C03970BCB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366E90-CF4C-4196-BD9F-ADF8E357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97619A-D243-4547-AA3F-00C07B374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3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0079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A1764CA-5E79-41D7-B5C3-C4B8A4DD5D0B}"/>
              </a:ext>
            </a:extLst>
          </p:cNvPr>
          <p:cNvSpPr/>
          <p:nvPr userDrawn="1"/>
        </p:nvSpPr>
        <p:spPr>
          <a:xfrm>
            <a:off x="8976000" y="0"/>
            <a:ext cx="3216000" cy="6858000"/>
          </a:xfrm>
          <a:prstGeom prst="rect">
            <a:avLst/>
          </a:prstGeom>
          <a:solidFill>
            <a:srgbClr val="246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66000" y="234000"/>
            <a:ext cx="4635001" cy="639000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148" y="2034000"/>
            <a:ext cx="6705600" cy="4432681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48" y="365125"/>
            <a:ext cx="6705600" cy="1325563"/>
          </a:xfrm>
        </p:spPr>
        <p:txBody>
          <a:bodyPr/>
          <a:lstStyle>
            <a:lvl1pPr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9690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414000"/>
            <a:ext cx="4263549" cy="443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171" y="2124000"/>
            <a:ext cx="5246830" cy="4432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999" y="414000"/>
            <a:ext cx="5220001" cy="1325563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xmlns="" id="{BB29ED9D-CDAC-4808-BE7B-7CC3EE732C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32451" y="2124000"/>
            <a:ext cx="4263549" cy="443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026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414000"/>
            <a:ext cx="4263549" cy="562500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30425" y="2003614"/>
            <a:ext cx="5246830" cy="188999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425" y="414000"/>
            <a:ext cx="5270575" cy="1325563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7">
            <a:extLst>
              <a:ext uri="{FF2B5EF4-FFF2-40B4-BE49-F238E27FC236}">
                <a16:creationId xmlns:a16="http://schemas.microsoft.com/office/drawing/2014/main" xmlns="" id="{CE73CE77-5725-4BF9-B0D0-82F43637CB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6584" y="4157664"/>
            <a:ext cx="5246830" cy="236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xmlns="" id="{5CEA7C33-69FF-4818-80C5-9F75952361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1000" y="4157664"/>
            <a:ext cx="5246830" cy="236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498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414000"/>
            <a:ext cx="5625000" cy="301500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171" y="4599000"/>
            <a:ext cx="5246830" cy="1957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999" y="414000"/>
            <a:ext cx="5220001" cy="1755000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xmlns="" id="{BB29ED9D-CDAC-4808-BE7B-7CC3EE732C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1000" y="3609002"/>
            <a:ext cx="5625000" cy="2947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7229475-E52D-403F-9B4E-200CE735EF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3500" y="2472659"/>
            <a:ext cx="3847500" cy="195768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xmlns="" id="{54C73A8B-E972-449C-AC10-5C28C8A7F4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79285" y="2450159"/>
            <a:ext cx="3847500" cy="195768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0304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51000" y="1764000"/>
            <a:ext cx="3386451" cy="4453243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25" y="144001"/>
            <a:ext cx="11655000" cy="1192680"/>
          </a:xfrm>
        </p:spPr>
        <p:txBody>
          <a:bodyPr/>
          <a:lstStyle>
            <a:lvl1pPr algn="ctr"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9">
            <a:extLst>
              <a:ext uri="{FF2B5EF4-FFF2-40B4-BE49-F238E27FC236}">
                <a16:creationId xmlns:a16="http://schemas.microsoft.com/office/drawing/2014/main" xmlns="" id="{7FAEBC53-3853-4752-B109-1382391CD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549" y="1764001"/>
            <a:ext cx="3386451" cy="4432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C45916BE-0C45-47CC-8160-2965B499C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2451" y="1784562"/>
            <a:ext cx="3386451" cy="4432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755682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B74117-4A74-4DDF-BFDB-43187E615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BDA6DDD-D297-4D14-BF4B-188B2F5F6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D6C25E1-AA19-49F4-AFE1-1C403F1C2E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D351D-1F0C-4528-9A60-306C03970BCB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9CBCF4-82C3-4287-AC75-939F9082C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1AC836-7E53-4EE2-A446-E6CE83F33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285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9" r:id="rId4"/>
    <p:sldLayoutId id="2147483661" r:id="rId5"/>
    <p:sldLayoutId id="2147483663" r:id="rId6"/>
    <p:sldLayoutId id="2147483665" r:id="rId7"/>
    <p:sldLayoutId id="2147483666" r:id="rId8"/>
    <p:sldLayoutId id="2147483664" r:id="rId9"/>
    <p:sldLayoutId id="2147483667" r:id="rId10"/>
    <p:sldLayoutId id="2147483668" r:id="rId11"/>
    <p:sldLayoutId id="2147483662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5" Type="http://schemas.openxmlformats.org/officeDocument/2006/relationships/image" Target="../media/image4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Полилиния: фигура 19">
            <a:extLst>
              <a:ext uri="{FF2B5EF4-FFF2-40B4-BE49-F238E27FC236}">
                <a16:creationId xmlns="" xmlns:a16="http://schemas.microsoft.com/office/drawing/2014/main" id="{0C370953-F495-4EB6-B835-70A5E7B3F6EE}"/>
              </a:ext>
            </a:extLst>
          </p:cNvPr>
          <p:cNvSpPr/>
          <p:nvPr/>
        </p:nvSpPr>
        <p:spPr>
          <a:xfrm rot="10800000">
            <a:off x="-26581" y="-92026"/>
            <a:ext cx="7512001" cy="7031026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2">
              <a:lumMod val="5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=""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10454195" y="2394000"/>
            <a:ext cx="1733937" cy="4464000"/>
          </a:xfrm>
          <a:prstGeom prst="triangle">
            <a:avLst>
              <a:gd name="adj" fmla="val 10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ED43E661-D69B-4EC6-8FFE-EB226B9C184A}"/>
              </a:ext>
            </a:extLst>
          </p:cNvPr>
          <p:cNvSpPr/>
          <p:nvPr/>
        </p:nvSpPr>
        <p:spPr>
          <a:xfrm rot="1363364">
            <a:off x="5418998" y="2832084"/>
            <a:ext cx="569591" cy="4298022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69591"/>
              <a:gd name="connsiteY0" fmla="*/ 222006 h 5400000"/>
              <a:gd name="connsiteX1" fmla="*/ 540000 w 569591"/>
              <a:gd name="connsiteY1" fmla="*/ 0 h 5400000"/>
              <a:gd name="connsiteX2" fmla="*/ 569591 w 569591"/>
              <a:gd name="connsiteY2" fmla="*/ 5094866 h 5400000"/>
              <a:gd name="connsiteX3" fmla="*/ 0 w 569591"/>
              <a:gd name="connsiteY3" fmla="*/ 5400000 h 5400000"/>
              <a:gd name="connsiteX4" fmla="*/ 32 w 569591"/>
              <a:gd name="connsiteY4" fmla="*/ 222006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591" h="5400000">
                <a:moveTo>
                  <a:pt x="32" y="222006"/>
                </a:moveTo>
                <a:lnTo>
                  <a:pt x="540000" y="0"/>
                </a:lnTo>
                <a:lnTo>
                  <a:pt x="569591" y="5094866"/>
                </a:lnTo>
                <a:lnTo>
                  <a:pt x="0" y="5400000"/>
                </a:lnTo>
                <a:cubicBezTo>
                  <a:pt x="11" y="3674002"/>
                  <a:pt x="21" y="1948004"/>
                  <a:pt x="32" y="22200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5">
            <a:extLst>
              <a:ext uri="{FF2B5EF4-FFF2-40B4-BE49-F238E27FC236}">
                <a16:creationId xmlns="" xmlns:a16="http://schemas.microsoft.com/office/drawing/2014/main" id="{0E6B8E0E-916E-446C-8132-93622B2B0F73}"/>
              </a:ext>
            </a:extLst>
          </p:cNvPr>
          <p:cNvSpPr/>
          <p:nvPr/>
        </p:nvSpPr>
        <p:spPr>
          <a:xfrm rot="1363364">
            <a:off x="7148505" y="-298351"/>
            <a:ext cx="540000" cy="5052567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15764 w 540000"/>
              <a:gd name="connsiteY0" fmla="*/ 219317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15764 w 540000"/>
              <a:gd name="connsiteY4" fmla="*/ 219317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0">
                <a:moveTo>
                  <a:pt x="15764" y="219317"/>
                </a:moveTo>
                <a:lnTo>
                  <a:pt x="540000" y="0"/>
                </a:lnTo>
                <a:lnTo>
                  <a:pt x="465692" y="5204060"/>
                </a:lnTo>
                <a:lnTo>
                  <a:pt x="0" y="5400000"/>
                </a:lnTo>
                <a:cubicBezTo>
                  <a:pt x="5255" y="3673106"/>
                  <a:pt x="10509" y="1946211"/>
                  <a:pt x="15764" y="219317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1D80F55-55DC-4407-82C1-96456F1687E4}"/>
              </a:ext>
            </a:extLst>
          </p:cNvPr>
          <p:cNvSpPr/>
          <p:nvPr/>
        </p:nvSpPr>
        <p:spPr>
          <a:xfrm>
            <a:off x="166646" y="0"/>
            <a:ext cx="735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Оффер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партнеров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«KIKI RoboLab» по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производству роботов –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промоутеров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ECB0B55-440E-4270-872B-E946489FCA45}"/>
              </a:ext>
            </a:extLst>
          </p:cNvPr>
          <p:cNvSpPr/>
          <p:nvPr/>
        </p:nvSpPr>
        <p:spPr>
          <a:xfrm>
            <a:off x="201000" y="1136761"/>
            <a:ext cx="2025000" cy="74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7B0A06D-BE18-42F6-B6FD-5711770E378C}"/>
              </a:ext>
            </a:extLst>
          </p:cNvPr>
          <p:cNvSpPr txBox="1"/>
          <p:nvPr/>
        </p:nvSpPr>
        <p:spPr>
          <a:xfrm>
            <a:off x="0" y="1357298"/>
            <a:ext cx="63579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«Роботизация бизнеса –как эффективное направление повышения конкурентоспособности организации»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1D80F55-55DC-4407-82C1-96456F1687E4}"/>
              </a:ext>
            </a:extLst>
          </p:cNvPr>
          <p:cNvSpPr/>
          <p:nvPr/>
        </p:nvSpPr>
        <p:spPr>
          <a:xfrm>
            <a:off x="5238744" y="6488668"/>
            <a:ext cx="1158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42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D03C1512-468D-4363-995A-5D766A368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57166"/>
            <a:ext cx="6006000" cy="1080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«KIKI RoboLab» по производству человеко подобных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роботов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EB96A67-2CCE-483E-9E7B-A7AC1E215580}"/>
              </a:ext>
            </a:extLst>
          </p:cNvPr>
          <p:cNvSpPr txBox="1"/>
          <p:nvPr/>
        </p:nvSpPr>
        <p:spPr>
          <a:xfrm>
            <a:off x="3094219" y="2337334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>
                    <a:lumMod val="65000"/>
                  </a:schemeClr>
                </a:solidFill>
              </a:rPr>
              <a:t>01</a:t>
            </a:r>
          </a:p>
        </p:txBody>
      </p:sp>
      <p:sp>
        <p:nvSpPr>
          <p:cNvPr id="10" name="Заголовок 6">
            <a:extLst>
              <a:ext uri="{FF2B5EF4-FFF2-40B4-BE49-F238E27FC236}">
                <a16:creationId xmlns:a16="http://schemas.microsoft.com/office/drawing/2014/main" xmlns="" id="{D03C1512-468D-4363-995A-5D766A3688CD}"/>
              </a:ext>
            </a:extLst>
          </p:cNvPr>
          <p:cNvSpPr txBox="1">
            <a:spLocks/>
          </p:cNvSpPr>
          <p:nvPr/>
        </p:nvSpPr>
        <p:spPr>
          <a:xfrm>
            <a:off x="6167438" y="2643182"/>
            <a:ext cx="5694400" cy="28158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крупного контракта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поставке, в страны ближнего, дальнего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зарубежья до 30 июня 2022 года-</a:t>
            </a:r>
          </a:p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особую скидку в размере 40,0% плюс </a:t>
            </a:r>
          </a:p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БЕСПЛАТНАЯ ДОСТАВКА!</a:t>
            </a: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Свяжитесь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нашим менеджером для получения дополнительной информации!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Наши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контакты: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Телефон: 8-888-888-88-88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компании:ХХХХХХХ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59" b="6459"/>
          <a:stretch>
            <a:fillRect/>
          </a:stretch>
        </p:blipFill>
        <p:spPr/>
      </p:pic>
      <p:pic>
        <p:nvPicPr>
          <p:cNvPr id="8" name="Рисунок 7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10" b="3410"/>
          <a:stretch>
            <a:fillRect/>
          </a:stretch>
        </p:blipFill>
        <p:spPr/>
      </p:pic>
      <p:sp>
        <p:nvSpPr>
          <p:cNvPr id="9" name="Прямоугольник 8"/>
          <p:cNvSpPr/>
          <p:nvPr/>
        </p:nvSpPr>
        <p:spPr>
          <a:xfrm>
            <a:off x="7239008" y="6286520"/>
            <a:ext cx="3776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Электронная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почта:ХХХХХХ</a:t>
            </a:r>
            <a:r>
              <a:rPr lang="ru-RU" sz="2000" dirty="0" smtClean="0"/>
              <a:t>  </a:t>
            </a:r>
            <a:endParaRPr lang="ru-RU" sz="2000" dirty="0"/>
          </a:p>
        </p:txBody>
      </p:sp>
      <p:grpSp>
        <p:nvGrpSpPr>
          <p:cNvPr id="11" name="그룹 419">
            <a:extLst>
              <a:ext uri="{FF2B5EF4-FFF2-40B4-BE49-F238E27FC236}">
                <a16:creationId xmlns="" xmlns:a16="http://schemas.microsoft.com/office/drawing/2014/main" id="{36120E4E-9EC3-4402-9051-95804D7DB476}"/>
              </a:ext>
            </a:extLst>
          </p:cNvPr>
          <p:cNvGrpSpPr/>
          <p:nvPr/>
        </p:nvGrpSpPr>
        <p:grpSpPr>
          <a:xfrm>
            <a:off x="6881818" y="5286388"/>
            <a:ext cx="388596" cy="391668"/>
            <a:chOff x="5469746" y="892968"/>
            <a:chExt cx="388596" cy="391668"/>
          </a:xfrm>
          <a:solidFill>
            <a:srgbClr val="246086"/>
          </a:solidFill>
        </p:grpSpPr>
        <p:sp>
          <p:nvSpPr>
            <p:cNvPr id="12" name="자유형: 도형 420">
              <a:extLst>
                <a:ext uri="{FF2B5EF4-FFF2-40B4-BE49-F238E27FC236}">
                  <a16:creationId xmlns="" xmlns:a16="http://schemas.microsoft.com/office/drawing/2014/main" id="{88D4A6F5-5741-4F85-961D-C52C618E4304}"/>
                </a:ext>
              </a:extLst>
            </p:cNvPr>
            <p:cNvSpPr/>
            <p:nvPr/>
          </p:nvSpPr>
          <p:spPr>
            <a:xfrm>
              <a:off x="5469746" y="913161"/>
              <a:ext cx="371475" cy="371475"/>
            </a:xfrm>
            <a:custGeom>
              <a:avLst/>
              <a:gdLst>
                <a:gd name="connsiteX0" fmla="*/ 357831 w 371475"/>
                <a:gd name="connsiteY0" fmla="*/ 267938 h 371475"/>
                <a:gd name="connsiteX1" fmla="*/ 310968 w 371475"/>
                <a:gd name="connsiteY1" fmla="*/ 219456 h 371475"/>
                <a:gd name="connsiteX2" fmla="*/ 310872 w 371475"/>
                <a:gd name="connsiteY2" fmla="*/ 219361 h 371475"/>
                <a:gd name="connsiteX3" fmla="*/ 263819 w 371475"/>
                <a:gd name="connsiteY3" fmla="*/ 219361 h 371475"/>
                <a:gd name="connsiteX4" fmla="*/ 242388 w 371475"/>
                <a:gd name="connsiteY4" fmla="*/ 240792 h 371475"/>
                <a:gd name="connsiteX5" fmla="*/ 206669 w 371475"/>
                <a:gd name="connsiteY5" fmla="*/ 240792 h 371475"/>
                <a:gd name="connsiteX6" fmla="*/ 206669 w 371475"/>
                <a:gd name="connsiteY6" fmla="*/ 240792 h 371475"/>
                <a:gd name="connsiteX7" fmla="*/ 132183 w 371475"/>
                <a:gd name="connsiteY7" fmla="*/ 168116 h 371475"/>
                <a:gd name="connsiteX8" fmla="*/ 132183 w 371475"/>
                <a:gd name="connsiteY8" fmla="*/ 132398 h 371475"/>
                <a:gd name="connsiteX9" fmla="*/ 153615 w 371475"/>
                <a:gd name="connsiteY9" fmla="*/ 110966 h 371475"/>
                <a:gd name="connsiteX10" fmla="*/ 153615 w 371475"/>
                <a:gd name="connsiteY10" fmla="*/ 63913 h 371475"/>
                <a:gd name="connsiteX11" fmla="*/ 106561 w 371475"/>
                <a:gd name="connsiteY11" fmla="*/ 16859 h 371475"/>
                <a:gd name="connsiteX12" fmla="*/ 59508 w 371475"/>
                <a:gd name="connsiteY12" fmla="*/ 16859 h 371475"/>
                <a:gd name="connsiteX13" fmla="*/ 43791 w 371475"/>
                <a:gd name="connsiteY13" fmla="*/ 32576 h 371475"/>
                <a:gd name="connsiteX14" fmla="*/ 42362 w 371475"/>
                <a:gd name="connsiteY14" fmla="*/ 34004 h 371475"/>
                <a:gd name="connsiteX15" fmla="*/ 42362 w 371475"/>
                <a:gd name="connsiteY15" fmla="*/ 203835 h 371475"/>
                <a:gd name="connsiteX16" fmla="*/ 171046 w 371475"/>
                <a:gd name="connsiteY16" fmla="*/ 330803 h 371475"/>
                <a:gd name="connsiteX17" fmla="*/ 340686 w 371475"/>
                <a:gd name="connsiteY17" fmla="*/ 330803 h 371475"/>
                <a:gd name="connsiteX18" fmla="*/ 357831 w 371475"/>
                <a:gd name="connsiteY18" fmla="*/ 314992 h 371475"/>
                <a:gd name="connsiteX19" fmla="*/ 357831 w 371475"/>
                <a:gd name="connsiteY19" fmla="*/ 267938 h 371475"/>
                <a:gd name="connsiteX20" fmla="*/ 75128 w 371475"/>
                <a:gd name="connsiteY20" fmla="*/ 32480 h 371475"/>
                <a:gd name="connsiteX21" fmla="*/ 90845 w 371475"/>
                <a:gd name="connsiteY21" fmla="*/ 32480 h 371475"/>
                <a:gd name="connsiteX22" fmla="*/ 137898 w 371475"/>
                <a:gd name="connsiteY22" fmla="*/ 79534 h 371475"/>
                <a:gd name="connsiteX23" fmla="*/ 137898 w 371475"/>
                <a:gd name="connsiteY23" fmla="*/ 95250 h 371475"/>
                <a:gd name="connsiteX24" fmla="*/ 130088 w 371475"/>
                <a:gd name="connsiteY24" fmla="*/ 103060 h 371475"/>
                <a:gd name="connsiteX25" fmla="*/ 67318 w 371475"/>
                <a:gd name="connsiteY25" fmla="*/ 40291 h 371475"/>
                <a:gd name="connsiteX26" fmla="*/ 75128 w 371475"/>
                <a:gd name="connsiteY26" fmla="*/ 32480 h 371475"/>
                <a:gd name="connsiteX27" fmla="*/ 186666 w 371475"/>
                <a:gd name="connsiteY27" fmla="*/ 314992 h 371475"/>
                <a:gd name="connsiteX28" fmla="*/ 57984 w 371475"/>
                <a:gd name="connsiteY28" fmla="*/ 188024 h 371475"/>
                <a:gd name="connsiteX29" fmla="*/ 51887 w 371475"/>
                <a:gd name="connsiteY29" fmla="*/ 56293 h 371475"/>
                <a:gd name="connsiteX30" fmla="*/ 114467 w 371475"/>
                <a:gd name="connsiteY30" fmla="*/ 118872 h 371475"/>
                <a:gd name="connsiteX31" fmla="*/ 116562 w 371475"/>
                <a:gd name="connsiteY31" fmla="*/ 183737 h 371475"/>
                <a:gd name="connsiteX32" fmla="*/ 191048 w 371475"/>
                <a:gd name="connsiteY32" fmla="*/ 256413 h 371475"/>
                <a:gd name="connsiteX33" fmla="*/ 255913 w 371475"/>
                <a:gd name="connsiteY33" fmla="*/ 258509 h 371475"/>
                <a:gd name="connsiteX34" fmla="*/ 318492 w 371475"/>
                <a:gd name="connsiteY34" fmla="*/ 321088 h 371475"/>
                <a:gd name="connsiteX35" fmla="*/ 186666 w 371475"/>
                <a:gd name="connsiteY35" fmla="*/ 314992 h 371475"/>
                <a:gd name="connsiteX36" fmla="*/ 342210 w 371475"/>
                <a:gd name="connsiteY36" fmla="*/ 299180 h 371475"/>
                <a:gd name="connsiteX37" fmla="*/ 334780 w 371475"/>
                <a:gd name="connsiteY37" fmla="*/ 306038 h 371475"/>
                <a:gd name="connsiteX38" fmla="*/ 271630 w 371475"/>
                <a:gd name="connsiteY38" fmla="*/ 242888 h 371475"/>
                <a:gd name="connsiteX39" fmla="*/ 279439 w 371475"/>
                <a:gd name="connsiteY39" fmla="*/ 235077 h 371475"/>
                <a:gd name="connsiteX40" fmla="*/ 295061 w 371475"/>
                <a:gd name="connsiteY40" fmla="*/ 234982 h 371475"/>
                <a:gd name="connsiteX41" fmla="*/ 342019 w 371475"/>
                <a:gd name="connsiteY41" fmla="*/ 283655 h 371475"/>
                <a:gd name="connsiteX42" fmla="*/ 342210 w 371475"/>
                <a:gd name="connsiteY42" fmla="*/ 29918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71475" h="371475">
                  <a:moveTo>
                    <a:pt x="357831" y="267938"/>
                  </a:moveTo>
                  <a:lnTo>
                    <a:pt x="310968" y="219456"/>
                  </a:lnTo>
                  <a:cubicBezTo>
                    <a:pt x="310968" y="219456"/>
                    <a:pt x="310872" y="219361"/>
                    <a:pt x="310872" y="219361"/>
                  </a:cubicBezTo>
                  <a:cubicBezTo>
                    <a:pt x="297823" y="206312"/>
                    <a:pt x="276773" y="206312"/>
                    <a:pt x="263819" y="219361"/>
                  </a:cubicBezTo>
                  <a:lnTo>
                    <a:pt x="242388" y="240792"/>
                  </a:lnTo>
                  <a:cubicBezTo>
                    <a:pt x="232481" y="250698"/>
                    <a:pt x="216575" y="250698"/>
                    <a:pt x="206669" y="240792"/>
                  </a:cubicBezTo>
                  <a:cubicBezTo>
                    <a:pt x="206669" y="240792"/>
                    <a:pt x="206669" y="240792"/>
                    <a:pt x="206669" y="240792"/>
                  </a:cubicBezTo>
                  <a:lnTo>
                    <a:pt x="132183" y="168116"/>
                  </a:lnTo>
                  <a:cubicBezTo>
                    <a:pt x="122277" y="158210"/>
                    <a:pt x="122277" y="142304"/>
                    <a:pt x="132183" y="132398"/>
                  </a:cubicBezTo>
                  <a:lnTo>
                    <a:pt x="153615" y="110966"/>
                  </a:lnTo>
                  <a:cubicBezTo>
                    <a:pt x="166568" y="98012"/>
                    <a:pt x="166568" y="76867"/>
                    <a:pt x="153615" y="63913"/>
                  </a:cubicBezTo>
                  <a:lnTo>
                    <a:pt x="106561" y="16859"/>
                  </a:lnTo>
                  <a:cubicBezTo>
                    <a:pt x="93607" y="3905"/>
                    <a:pt x="72461" y="3905"/>
                    <a:pt x="59508" y="16859"/>
                  </a:cubicBezTo>
                  <a:cubicBezTo>
                    <a:pt x="59508" y="16859"/>
                    <a:pt x="43791" y="32576"/>
                    <a:pt x="43791" y="32576"/>
                  </a:cubicBezTo>
                  <a:cubicBezTo>
                    <a:pt x="43791" y="32576"/>
                    <a:pt x="42362" y="34004"/>
                    <a:pt x="42362" y="34004"/>
                  </a:cubicBezTo>
                  <a:cubicBezTo>
                    <a:pt x="-4596" y="80963"/>
                    <a:pt x="-4596" y="156877"/>
                    <a:pt x="42362" y="203835"/>
                  </a:cubicBezTo>
                  <a:lnTo>
                    <a:pt x="171046" y="330803"/>
                  </a:lnTo>
                  <a:cubicBezTo>
                    <a:pt x="217813" y="377476"/>
                    <a:pt x="293632" y="377666"/>
                    <a:pt x="340686" y="330803"/>
                  </a:cubicBezTo>
                  <a:cubicBezTo>
                    <a:pt x="340971" y="330613"/>
                    <a:pt x="357545" y="315278"/>
                    <a:pt x="357831" y="314992"/>
                  </a:cubicBezTo>
                  <a:cubicBezTo>
                    <a:pt x="370785" y="302038"/>
                    <a:pt x="370785" y="280988"/>
                    <a:pt x="357831" y="267938"/>
                  </a:cubicBezTo>
                  <a:close/>
                  <a:moveTo>
                    <a:pt x="75128" y="32480"/>
                  </a:moveTo>
                  <a:cubicBezTo>
                    <a:pt x="79415" y="28194"/>
                    <a:pt x="86463" y="28194"/>
                    <a:pt x="90845" y="32480"/>
                  </a:cubicBezTo>
                  <a:lnTo>
                    <a:pt x="137898" y="79534"/>
                  </a:lnTo>
                  <a:cubicBezTo>
                    <a:pt x="142280" y="83915"/>
                    <a:pt x="142280" y="90869"/>
                    <a:pt x="137898" y="95250"/>
                  </a:cubicBezTo>
                  <a:lnTo>
                    <a:pt x="130088" y="103060"/>
                  </a:lnTo>
                  <a:lnTo>
                    <a:pt x="67318" y="40291"/>
                  </a:lnTo>
                  <a:lnTo>
                    <a:pt x="75128" y="32480"/>
                  </a:lnTo>
                  <a:close/>
                  <a:moveTo>
                    <a:pt x="186666" y="314992"/>
                  </a:moveTo>
                  <a:lnTo>
                    <a:pt x="57984" y="188024"/>
                  </a:lnTo>
                  <a:cubicBezTo>
                    <a:pt x="21693" y="151733"/>
                    <a:pt x="19979" y="94583"/>
                    <a:pt x="51887" y="56293"/>
                  </a:cubicBezTo>
                  <a:lnTo>
                    <a:pt x="114467" y="118872"/>
                  </a:lnTo>
                  <a:cubicBezTo>
                    <a:pt x="98084" y="137446"/>
                    <a:pt x="98751" y="165926"/>
                    <a:pt x="116562" y="183737"/>
                  </a:cubicBezTo>
                  <a:lnTo>
                    <a:pt x="191048" y="256413"/>
                  </a:lnTo>
                  <a:cubicBezTo>
                    <a:pt x="208859" y="274225"/>
                    <a:pt x="237244" y="274892"/>
                    <a:pt x="255913" y="258509"/>
                  </a:cubicBezTo>
                  <a:lnTo>
                    <a:pt x="318492" y="321088"/>
                  </a:lnTo>
                  <a:cubicBezTo>
                    <a:pt x="279726" y="353187"/>
                    <a:pt x="222956" y="351187"/>
                    <a:pt x="186666" y="314992"/>
                  </a:cubicBezTo>
                  <a:close/>
                  <a:moveTo>
                    <a:pt x="342210" y="299180"/>
                  </a:moveTo>
                  <a:lnTo>
                    <a:pt x="334780" y="306038"/>
                  </a:lnTo>
                  <a:lnTo>
                    <a:pt x="271630" y="242888"/>
                  </a:lnTo>
                  <a:lnTo>
                    <a:pt x="279439" y="235077"/>
                  </a:lnTo>
                  <a:cubicBezTo>
                    <a:pt x="283726" y="230791"/>
                    <a:pt x="290774" y="230696"/>
                    <a:pt x="295061" y="234982"/>
                  </a:cubicBezTo>
                  <a:cubicBezTo>
                    <a:pt x="295156" y="235077"/>
                    <a:pt x="342019" y="283559"/>
                    <a:pt x="342019" y="283655"/>
                  </a:cubicBezTo>
                  <a:cubicBezTo>
                    <a:pt x="346401" y="287846"/>
                    <a:pt x="346401" y="294799"/>
                    <a:pt x="342210" y="299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421">
              <a:extLst>
                <a:ext uri="{FF2B5EF4-FFF2-40B4-BE49-F238E27FC236}">
                  <a16:creationId xmlns="" xmlns:a16="http://schemas.microsoft.com/office/drawing/2014/main" id="{838DD10C-105B-4783-8B2A-BFDD1A7E66D8}"/>
                </a:ext>
              </a:extLst>
            </p:cNvPr>
            <p:cNvSpPr/>
            <p:nvPr/>
          </p:nvSpPr>
          <p:spPr>
            <a:xfrm>
              <a:off x="5648792" y="892968"/>
              <a:ext cx="209550" cy="209550"/>
            </a:xfrm>
            <a:custGeom>
              <a:avLst/>
              <a:gdLst>
                <a:gd name="connsiteX0" fmla="*/ 18288 w 209550"/>
                <a:gd name="connsiteY0" fmla="*/ 7144 h 209550"/>
                <a:gd name="connsiteX1" fmla="*/ 7144 w 209550"/>
                <a:gd name="connsiteY1" fmla="*/ 18288 h 209550"/>
                <a:gd name="connsiteX2" fmla="*/ 18288 w 209550"/>
                <a:gd name="connsiteY2" fmla="*/ 29432 h 209550"/>
                <a:gd name="connsiteX3" fmla="*/ 184785 w 209550"/>
                <a:gd name="connsiteY3" fmla="*/ 195929 h 209550"/>
                <a:gd name="connsiteX4" fmla="*/ 195929 w 209550"/>
                <a:gd name="connsiteY4" fmla="*/ 207074 h 209550"/>
                <a:gd name="connsiteX5" fmla="*/ 207073 w 209550"/>
                <a:gd name="connsiteY5" fmla="*/ 195929 h 209550"/>
                <a:gd name="connsiteX6" fmla="*/ 18288 w 209550"/>
                <a:gd name="connsiteY6" fmla="*/ 71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09550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110109" y="29432"/>
                    <a:pt x="184785" y="104108"/>
                    <a:pt x="184785" y="195929"/>
                  </a:cubicBezTo>
                  <a:cubicBezTo>
                    <a:pt x="184785" y="202025"/>
                    <a:pt x="189738" y="207074"/>
                    <a:pt x="195929" y="207074"/>
                  </a:cubicBezTo>
                  <a:cubicBezTo>
                    <a:pt x="202025" y="207074"/>
                    <a:pt x="207073" y="202121"/>
                    <a:pt x="207073" y="195929"/>
                  </a:cubicBezTo>
                  <a:cubicBezTo>
                    <a:pt x="206978" y="91535"/>
                    <a:pt x="122587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422">
              <a:extLst>
                <a:ext uri="{FF2B5EF4-FFF2-40B4-BE49-F238E27FC236}">
                  <a16:creationId xmlns="" xmlns:a16="http://schemas.microsoft.com/office/drawing/2014/main" id="{A035BF9F-7698-4B74-8890-05390EA6173E}"/>
                </a:ext>
              </a:extLst>
            </p:cNvPr>
            <p:cNvSpPr/>
            <p:nvPr/>
          </p:nvSpPr>
          <p:spPr>
            <a:xfrm>
              <a:off x="5648792" y="937355"/>
              <a:ext cx="161925" cy="161925"/>
            </a:xfrm>
            <a:custGeom>
              <a:avLst/>
              <a:gdLst>
                <a:gd name="connsiteX0" fmla="*/ 18288 w 161925"/>
                <a:gd name="connsiteY0" fmla="*/ 7144 h 161925"/>
                <a:gd name="connsiteX1" fmla="*/ 7144 w 161925"/>
                <a:gd name="connsiteY1" fmla="*/ 18288 h 161925"/>
                <a:gd name="connsiteX2" fmla="*/ 18288 w 161925"/>
                <a:gd name="connsiteY2" fmla="*/ 29432 h 161925"/>
                <a:gd name="connsiteX3" fmla="*/ 140398 w 161925"/>
                <a:gd name="connsiteY3" fmla="*/ 151543 h 161925"/>
                <a:gd name="connsiteX4" fmla="*/ 151543 w 161925"/>
                <a:gd name="connsiteY4" fmla="*/ 162687 h 161925"/>
                <a:gd name="connsiteX5" fmla="*/ 162687 w 161925"/>
                <a:gd name="connsiteY5" fmla="*/ 151543 h 161925"/>
                <a:gd name="connsiteX6" fmla="*/ 18288 w 161925"/>
                <a:gd name="connsiteY6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16192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85630" y="29432"/>
                    <a:pt x="140398" y="84201"/>
                    <a:pt x="140398" y="151543"/>
                  </a:cubicBezTo>
                  <a:cubicBezTo>
                    <a:pt x="140398" y="157639"/>
                    <a:pt x="145352" y="162687"/>
                    <a:pt x="151543" y="162687"/>
                  </a:cubicBezTo>
                  <a:cubicBezTo>
                    <a:pt x="157639" y="162687"/>
                    <a:pt x="162687" y="157734"/>
                    <a:pt x="162687" y="151543"/>
                  </a:cubicBezTo>
                  <a:cubicBezTo>
                    <a:pt x="162592" y="71914"/>
                    <a:pt x="97822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423">
              <a:extLst>
                <a:ext uri="{FF2B5EF4-FFF2-40B4-BE49-F238E27FC236}">
                  <a16:creationId xmlns="" xmlns:a16="http://schemas.microsoft.com/office/drawing/2014/main" id="{2CAE7F98-C00B-4D7C-A3B6-6203A17E85A1}"/>
                </a:ext>
              </a:extLst>
            </p:cNvPr>
            <p:cNvSpPr/>
            <p:nvPr/>
          </p:nvSpPr>
          <p:spPr>
            <a:xfrm>
              <a:off x="5648792" y="981741"/>
              <a:ext cx="123825" cy="123825"/>
            </a:xfrm>
            <a:custGeom>
              <a:avLst/>
              <a:gdLst>
                <a:gd name="connsiteX0" fmla="*/ 18288 w 123825"/>
                <a:gd name="connsiteY0" fmla="*/ 7144 h 123825"/>
                <a:gd name="connsiteX1" fmla="*/ 7144 w 123825"/>
                <a:gd name="connsiteY1" fmla="*/ 18288 h 123825"/>
                <a:gd name="connsiteX2" fmla="*/ 18288 w 123825"/>
                <a:gd name="connsiteY2" fmla="*/ 29432 h 123825"/>
                <a:gd name="connsiteX3" fmla="*/ 96012 w 123825"/>
                <a:gd name="connsiteY3" fmla="*/ 107156 h 123825"/>
                <a:gd name="connsiteX4" fmla="*/ 107156 w 123825"/>
                <a:gd name="connsiteY4" fmla="*/ 118301 h 123825"/>
                <a:gd name="connsiteX5" fmla="*/ 118300 w 123825"/>
                <a:gd name="connsiteY5" fmla="*/ 107156 h 123825"/>
                <a:gd name="connsiteX6" fmla="*/ 18288 w 123825"/>
                <a:gd name="connsiteY6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12382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61150" y="29432"/>
                    <a:pt x="96012" y="64294"/>
                    <a:pt x="96012" y="107156"/>
                  </a:cubicBezTo>
                  <a:cubicBezTo>
                    <a:pt x="96012" y="113252"/>
                    <a:pt x="100965" y="118301"/>
                    <a:pt x="107156" y="118301"/>
                  </a:cubicBezTo>
                  <a:cubicBezTo>
                    <a:pt x="113252" y="118301"/>
                    <a:pt x="118300" y="113348"/>
                    <a:pt x="118300" y="107156"/>
                  </a:cubicBezTo>
                  <a:cubicBezTo>
                    <a:pt x="118206" y="52007"/>
                    <a:pt x="73343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424">
              <a:extLst>
                <a:ext uri="{FF2B5EF4-FFF2-40B4-BE49-F238E27FC236}">
                  <a16:creationId xmlns="" xmlns:a16="http://schemas.microsoft.com/office/drawing/2014/main" id="{A09E2490-1979-4D6D-8ABF-A865014137B2}"/>
                </a:ext>
              </a:extLst>
            </p:cNvPr>
            <p:cNvSpPr/>
            <p:nvPr/>
          </p:nvSpPr>
          <p:spPr>
            <a:xfrm>
              <a:off x="5648792" y="1026223"/>
              <a:ext cx="76200" cy="76200"/>
            </a:xfrm>
            <a:custGeom>
              <a:avLst/>
              <a:gdLst>
                <a:gd name="connsiteX0" fmla="*/ 18288 w 76200"/>
                <a:gd name="connsiteY0" fmla="*/ 7144 h 76200"/>
                <a:gd name="connsiteX1" fmla="*/ 7144 w 76200"/>
                <a:gd name="connsiteY1" fmla="*/ 18288 h 76200"/>
                <a:gd name="connsiteX2" fmla="*/ 18288 w 76200"/>
                <a:gd name="connsiteY2" fmla="*/ 29432 h 76200"/>
                <a:gd name="connsiteX3" fmla="*/ 51625 w 76200"/>
                <a:gd name="connsiteY3" fmla="*/ 62770 h 76200"/>
                <a:gd name="connsiteX4" fmla="*/ 62770 w 76200"/>
                <a:gd name="connsiteY4" fmla="*/ 73914 h 76200"/>
                <a:gd name="connsiteX5" fmla="*/ 73914 w 76200"/>
                <a:gd name="connsiteY5" fmla="*/ 62770 h 76200"/>
                <a:gd name="connsiteX6" fmla="*/ 18288 w 76200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76200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36672" y="29432"/>
                    <a:pt x="51625" y="44387"/>
                    <a:pt x="51625" y="62770"/>
                  </a:cubicBezTo>
                  <a:cubicBezTo>
                    <a:pt x="51625" y="68866"/>
                    <a:pt x="56579" y="73914"/>
                    <a:pt x="62770" y="73914"/>
                  </a:cubicBezTo>
                  <a:cubicBezTo>
                    <a:pt x="68866" y="73914"/>
                    <a:pt x="73914" y="68961"/>
                    <a:pt x="73914" y="62770"/>
                  </a:cubicBezTo>
                  <a:cubicBezTo>
                    <a:pt x="73723" y="32004"/>
                    <a:pt x="48863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8" name="자유형: 도형 304">
            <a:extLst>
              <a:ext uri="{FF2B5EF4-FFF2-40B4-BE49-F238E27FC236}">
                <a16:creationId xmlns="" xmlns:a16="http://schemas.microsoft.com/office/drawing/2014/main" id="{772DCDF6-A4CF-43AE-A344-12AC661CAB8D}"/>
              </a:ext>
            </a:extLst>
          </p:cNvPr>
          <p:cNvSpPr/>
          <p:nvPr/>
        </p:nvSpPr>
        <p:spPr>
          <a:xfrm>
            <a:off x="6881818" y="6286520"/>
            <a:ext cx="361950" cy="390525"/>
          </a:xfrm>
          <a:custGeom>
            <a:avLst/>
            <a:gdLst>
              <a:gd name="connsiteX0" fmla="*/ 329089 w 361950"/>
              <a:gd name="connsiteY0" fmla="*/ 97441 h 390525"/>
              <a:gd name="connsiteX1" fmla="*/ 273558 w 361950"/>
              <a:gd name="connsiteY1" fmla="*/ 97441 h 390525"/>
              <a:gd name="connsiteX2" fmla="*/ 273558 w 361950"/>
              <a:gd name="connsiteY2" fmla="*/ 40481 h 390525"/>
              <a:gd name="connsiteX3" fmla="*/ 240221 w 361950"/>
              <a:gd name="connsiteY3" fmla="*/ 7144 h 390525"/>
              <a:gd name="connsiteX4" fmla="*/ 40481 w 361950"/>
              <a:gd name="connsiteY4" fmla="*/ 7144 h 390525"/>
              <a:gd name="connsiteX5" fmla="*/ 7144 w 361950"/>
              <a:gd name="connsiteY5" fmla="*/ 40481 h 390525"/>
              <a:gd name="connsiteX6" fmla="*/ 7144 w 361950"/>
              <a:gd name="connsiteY6" fmla="*/ 352806 h 390525"/>
              <a:gd name="connsiteX7" fmla="*/ 40481 w 361950"/>
              <a:gd name="connsiteY7" fmla="*/ 386144 h 390525"/>
              <a:gd name="connsiteX8" fmla="*/ 240316 w 361950"/>
              <a:gd name="connsiteY8" fmla="*/ 386144 h 390525"/>
              <a:gd name="connsiteX9" fmla="*/ 273653 w 361950"/>
              <a:gd name="connsiteY9" fmla="*/ 352806 h 390525"/>
              <a:gd name="connsiteX10" fmla="*/ 273653 w 361950"/>
              <a:gd name="connsiteY10" fmla="*/ 275082 h 390525"/>
              <a:gd name="connsiteX11" fmla="*/ 329184 w 361950"/>
              <a:gd name="connsiteY11" fmla="*/ 275082 h 390525"/>
              <a:gd name="connsiteX12" fmla="*/ 362522 w 361950"/>
              <a:gd name="connsiteY12" fmla="*/ 241745 h 390525"/>
              <a:gd name="connsiteX13" fmla="*/ 362522 w 361950"/>
              <a:gd name="connsiteY13" fmla="*/ 130683 h 390525"/>
              <a:gd name="connsiteX14" fmla="*/ 329089 w 361950"/>
              <a:gd name="connsiteY14" fmla="*/ 97441 h 390525"/>
              <a:gd name="connsiteX15" fmla="*/ 324612 w 361950"/>
              <a:gd name="connsiteY15" fmla="*/ 119634 h 390525"/>
              <a:gd name="connsiteX16" fmla="*/ 248222 w 361950"/>
              <a:gd name="connsiteY16" fmla="*/ 196025 h 390525"/>
              <a:gd name="connsiteX17" fmla="*/ 232505 w 361950"/>
              <a:gd name="connsiteY17" fmla="*/ 196025 h 390525"/>
              <a:gd name="connsiteX18" fmla="*/ 156115 w 361950"/>
              <a:gd name="connsiteY18" fmla="*/ 119634 h 390525"/>
              <a:gd name="connsiteX19" fmla="*/ 324612 w 361950"/>
              <a:gd name="connsiteY19" fmla="*/ 119634 h 390525"/>
              <a:gd name="connsiteX20" fmla="*/ 191262 w 361950"/>
              <a:gd name="connsiteY20" fmla="*/ 186309 h 390525"/>
              <a:gd name="connsiteX21" fmla="*/ 140399 w 361950"/>
              <a:gd name="connsiteY21" fmla="*/ 237173 h 390525"/>
              <a:gd name="connsiteX22" fmla="*/ 140399 w 361950"/>
              <a:gd name="connsiteY22" fmla="*/ 135350 h 390525"/>
              <a:gd name="connsiteX23" fmla="*/ 191262 w 361950"/>
              <a:gd name="connsiteY23" fmla="*/ 186309 h 390525"/>
              <a:gd name="connsiteX24" fmla="*/ 40481 w 361950"/>
              <a:gd name="connsiteY24" fmla="*/ 29337 h 390525"/>
              <a:gd name="connsiteX25" fmla="*/ 240316 w 361950"/>
              <a:gd name="connsiteY25" fmla="*/ 29337 h 390525"/>
              <a:gd name="connsiteX26" fmla="*/ 251460 w 361950"/>
              <a:gd name="connsiteY26" fmla="*/ 40481 h 390525"/>
              <a:gd name="connsiteX27" fmla="*/ 251460 w 361950"/>
              <a:gd name="connsiteY27" fmla="*/ 51625 h 390525"/>
              <a:gd name="connsiteX28" fmla="*/ 29337 w 361950"/>
              <a:gd name="connsiteY28" fmla="*/ 51625 h 390525"/>
              <a:gd name="connsiteX29" fmla="*/ 29337 w 361950"/>
              <a:gd name="connsiteY29" fmla="*/ 40481 h 390525"/>
              <a:gd name="connsiteX30" fmla="*/ 40481 w 361950"/>
              <a:gd name="connsiteY30" fmla="*/ 29337 h 390525"/>
              <a:gd name="connsiteX31" fmla="*/ 240316 w 361950"/>
              <a:gd name="connsiteY31" fmla="*/ 363950 h 390525"/>
              <a:gd name="connsiteX32" fmla="*/ 40481 w 361950"/>
              <a:gd name="connsiteY32" fmla="*/ 363950 h 390525"/>
              <a:gd name="connsiteX33" fmla="*/ 29337 w 361950"/>
              <a:gd name="connsiteY33" fmla="*/ 352806 h 390525"/>
              <a:gd name="connsiteX34" fmla="*/ 29337 w 361950"/>
              <a:gd name="connsiteY34" fmla="*/ 319469 h 390525"/>
              <a:gd name="connsiteX35" fmla="*/ 251365 w 361950"/>
              <a:gd name="connsiteY35" fmla="*/ 319469 h 390525"/>
              <a:gd name="connsiteX36" fmla="*/ 251365 w 361950"/>
              <a:gd name="connsiteY36" fmla="*/ 352806 h 390525"/>
              <a:gd name="connsiteX37" fmla="*/ 240316 w 361950"/>
              <a:gd name="connsiteY37" fmla="*/ 363950 h 390525"/>
              <a:gd name="connsiteX38" fmla="*/ 251365 w 361950"/>
              <a:gd name="connsiteY38" fmla="*/ 297275 h 390525"/>
              <a:gd name="connsiteX39" fmla="*/ 29337 w 361950"/>
              <a:gd name="connsiteY39" fmla="*/ 297275 h 390525"/>
              <a:gd name="connsiteX40" fmla="*/ 29337 w 361950"/>
              <a:gd name="connsiteY40" fmla="*/ 73819 h 390525"/>
              <a:gd name="connsiteX41" fmla="*/ 251365 w 361950"/>
              <a:gd name="connsiteY41" fmla="*/ 73819 h 390525"/>
              <a:gd name="connsiteX42" fmla="*/ 251365 w 361950"/>
              <a:gd name="connsiteY42" fmla="*/ 97536 h 390525"/>
              <a:gd name="connsiteX43" fmla="*/ 151448 w 361950"/>
              <a:gd name="connsiteY43" fmla="*/ 97536 h 390525"/>
              <a:gd name="connsiteX44" fmla="*/ 118110 w 361950"/>
              <a:gd name="connsiteY44" fmla="*/ 130874 h 390525"/>
              <a:gd name="connsiteX45" fmla="*/ 118110 w 361950"/>
              <a:gd name="connsiteY45" fmla="*/ 241935 h 390525"/>
              <a:gd name="connsiteX46" fmla="*/ 151448 w 361950"/>
              <a:gd name="connsiteY46" fmla="*/ 275273 h 390525"/>
              <a:gd name="connsiteX47" fmla="*/ 251365 w 361950"/>
              <a:gd name="connsiteY47" fmla="*/ 275273 h 390525"/>
              <a:gd name="connsiteX48" fmla="*/ 251365 w 361950"/>
              <a:gd name="connsiteY48" fmla="*/ 297275 h 390525"/>
              <a:gd name="connsiteX49" fmla="*/ 156115 w 361950"/>
              <a:gd name="connsiteY49" fmla="*/ 252889 h 390525"/>
              <a:gd name="connsiteX50" fmla="*/ 206978 w 361950"/>
              <a:gd name="connsiteY50" fmla="*/ 202025 h 390525"/>
              <a:gd name="connsiteX51" fmla="*/ 216694 w 361950"/>
              <a:gd name="connsiteY51" fmla="*/ 211741 h 390525"/>
              <a:gd name="connsiteX52" fmla="*/ 263747 w 361950"/>
              <a:gd name="connsiteY52" fmla="*/ 211741 h 390525"/>
              <a:gd name="connsiteX53" fmla="*/ 273463 w 361950"/>
              <a:gd name="connsiteY53" fmla="*/ 202025 h 390525"/>
              <a:gd name="connsiteX54" fmla="*/ 324326 w 361950"/>
              <a:gd name="connsiteY54" fmla="*/ 252889 h 390525"/>
              <a:gd name="connsiteX55" fmla="*/ 156115 w 361950"/>
              <a:gd name="connsiteY55" fmla="*/ 252889 h 390525"/>
              <a:gd name="connsiteX56" fmla="*/ 340233 w 361950"/>
              <a:gd name="connsiteY56" fmla="*/ 237173 h 390525"/>
              <a:gd name="connsiteX57" fmla="*/ 289370 w 361950"/>
              <a:gd name="connsiteY57" fmla="*/ 186309 h 390525"/>
              <a:gd name="connsiteX58" fmla="*/ 340233 w 361950"/>
              <a:gd name="connsiteY58" fmla="*/ 135446 h 390525"/>
              <a:gd name="connsiteX59" fmla="*/ 340233 w 361950"/>
              <a:gd name="connsiteY59" fmla="*/ 237173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61950" h="390525">
                <a:moveTo>
                  <a:pt x="329089" y="97441"/>
                </a:moveTo>
                <a:lnTo>
                  <a:pt x="273558" y="97441"/>
                </a:lnTo>
                <a:lnTo>
                  <a:pt x="273558" y="40481"/>
                </a:lnTo>
                <a:cubicBezTo>
                  <a:pt x="273558" y="22098"/>
                  <a:pt x="258604" y="7144"/>
                  <a:pt x="240221" y="7144"/>
                </a:cubicBezTo>
                <a:lnTo>
                  <a:pt x="40481" y="7144"/>
                </a:lnTo>
                <a:cubicBezTo>
                  <a:pt x="22098" y="7144"/>
                  <a:pt x="7144" y="22098"/>
                  <a:pt x="7144" y="40481"/>
                </a:cubicBezTo>
                <a:lnTo>
                  <a:pt x="7144" y="352806"/>
                </a:lnTo>
                <a:cubicBezTo>
                  <a:pt x="7144" y="371189"/>
                  <a:pt x="22098" y="386144"/>
                  <a:pt x="40481" y="386144"/>
                </a:cubicBezTo>
                <a:lnTo>
                  <a:pt x="240316" y="386144"/>
                </a:lnTo>
                <a:cubicBezTo>
                  <a:pt x="258699" y="386144"/>
                  <a:pt x="273653" y="371189"/>
                  <a:pt x="273653" y="352806"/>
                </a:cubicBezTo>
                <a:lnTo>
                  <a:pt x="273653" y="275082"/>
                </a:lnTo>
                <a:lnTo>
                  <a:pt x="329184" y="275082"/>
                </a:lnTo>
                <a:cubicBezTo>
                  <a:pt x="347472" y="275082"/>
                  <a:pt x="362522" y="260223"/>
                  <a:pt x="362522" y="241745"/>
                </a:cubicBezTo>
                <a:lnTo>
                  <a:pt x="362522" y="130683"/>
                </a:lnTo>
                <a:cubicBezTo>
                  <a:pt x="362426" y="112490"/>
                  <a:pt x="347472" y="97441"/>
                  <a:pt x="329089" y="97441"/>
                </a:cubicBezTo>
                <a:close/>
                <a:moveTo>
                  <a:pt x="324612" y="119634"/>
                </a:moveTo>
                <a:lnTo>
                  <a:pt x="248222" y="196025"/>
                </a:lnTo>
                <a:cubicBezTo>
                  <a:pt x="243935" y="200311"/>
                  <a:pt x="236887" y="200311"/>
                  <a:pt x="232505" y="196025"/>
                </a:cubicBezTo>
                <a:lnTo>
                  <a:pt x="156115" y="119634"/>
                </a:lnTo>
                <a:lnTo>
                  <a:pt x="324612" y="119634"/>
                </a:lnTo>
                <a:close/>
                <a:moveTo>
                  <a:pt x="191262" y="186309"/>
                </a:moveTo>
                <a:lnTo>
                  <a:pt x="140399" y="237173"/>
                </a:lnTo>
                <a:lnTo>
                  <a:pt x="140399" y="135350"/>
                </a:lnTo>
                <a:lnTo>
                  <a:pt x="191262" y="186309"/>
                </a:lnTo>
                <a:close/>
                <a:moveTo>
                  <a:pt x="40481" y="29337"/>
                </a:moveTo>
                <a:lnTo>
                  <a:pt x="240316" y="29337"/>
                </a:lnTo>
                <a:cubicBezTo>
                  <a:pt x="246412" y="29337"/>
                  <a:pt x="251460" y="34290"/>
                  <a:pt x="251460" y="40481"/>
                </a:cubicBezTo>
                <a:lnTo>
                  <a:pt x="251460" y="51625"/>
                </a:lnTo>
                <a:lnTo>
                  <a:pt x="29337" y="51625"/>
                </a:lnTo>
                <a:lnTo>
                  <a:pt x="29337" y="40481"/>
                </a:lnTo>
                <a:cubicBezTo>
                  <a:pt x="29337" y="34385"/>
                  <a:pt x="34290" y="29337"/>
                  <a:pt x="40481" y="29337"/>
                </a:cubicBezTo>
                <a:close/>
                <a:moveTo>
                  <a:pt x="240316" y="363950"/>
                </a:moveTo>
                <a:lnTo>
                  <a:pt x="40481" y="363950"/>
                </a:lnTo>
                <a:cubicBezTo>
                  <a:pt x="34385" y="363950"/>
                  <a:pt x="29337" y="358997"/>
                  <a:pt x="29337" y="352806"/>
                </a:cubicBezTo>
                <a:lnTo>
                  <a:pt x="29337" y="319469"/>
                </a:lnTo>
                <a:lnTo>
                  <a:pt x="251365" y="319469"/>
                </a:lnTo>
                <a:lnTo>
                  <a:pt x="251365" y="352806"/>
                </a:lnTo>
                <a:cubicBezTo>
                  <a:pt x="251365" y="358902"/>
                  <a:pt x="246412" y="363950"/>
                  <a:pt x="240316" y="363950"/>
                </a:cubicBezTo>
                <a:close/>
                <a:moveTo>
                  <a:pt x="251365" y="297275"/>
                </a:moveTo>
                <a:lnTo>
                  <a:pt x="29337" y="297275"/>
                </a:lnTo>
                <a:lnTo>
                  <a:pt x="29337" y="73819"/>
                </a:lnTo>
                <a:lnTo>
                  <a:pt x="251365" y="73819"/>
                </a:lnTo>
                <a:lnTo>
                  <a:pt x="251365" y="97536"/>
                </a:lnTo>
                <a:lnTo>
                  <a:pt x="151448" y="97536"/>
                </a:lnTo>
                <a:cubicBezTo>
                  <a:pt x="133160" y="97536"/>
                  <a:pt x="118110" y="112395"/>
                  <a:pt x="118110" y="130874"/>
                </a:cubicBezTo>
                <a:lnTo>
                  <a:pt x="118110" y="241935"/>
                </a:lnTo>
                <a:cubicBezTo>
                  <a:pt x="118110" y="260223"/>
                  <a:pt x="132969" y="275273"/>
                  <a:pt x="151448" y="275273"/>
                </a:cubicBezTo>
                <a:lnTo>
                  <a:pt x="251365" y="275273"/>
                </a:lnTo>
                <a:lnTo>
                  <a:pt x="251365" y="297275"/>
                </a:lnTo>
                <a:close/>
                <a:moveTo>
                  <a:pt x="156115" y="252889"/>
                </a:moveTo>
                <a:lnTo>
                  <a:pt x="206978" y="202025"/>
                </a:lnTo>
                <a:lnTo>
                  <a:pt x="216694" y="211741"/>
                </a:lnTo>
                <a:cubicBezTo>
                  <a:pt x="229648" y="224695"/>
                  <a:pt x="250793" y="224695"/>
                  <a:pt x="263747" y="211741"/>
                </a:cubicBezTo>
                <a:lnTo>
                  <a:pt x="273463" y="202025"/>
                </a:lnTo>
                <a:lnTo>
                  <a:pt x="324326" y="252889"/>
                </a:lnTo>
                <a:lnTo>
                  <a:pt x="156115" y="252889"/>
                </a:lnTo>
                <a:close/>
                <a:moveTo>
                  <a:pt x="340233" y="237173"/>
                </a:moveTo>
                <a:lnTo>
                  <a:pt x="289370" y="186309"/>
                </a:lnTo>
                <a:lnTo>
                  <a:pt x="340233" y="135446"/>
                </a:lnTo>
                <a:lnTo>
                  <a:pt x="340233" y="237173"/>
                </a:lnTo>
                <a:close/>
              </a:path>
            </a:pathLst>
          </a:custGeom>
          <a:solidFill>
            <a:srgbClr val="24608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9" name="그룹 108">
            <a:extLst>
              <a:ext uri="{FF2B5EF4-FFF2-40B4-BE49-F238E27FC236}">
                <a16:creationId xmlns="" xmlns:a16="http://schemas.microsoft.com/office/drawing/2014/main" id="{6E38F4FD-B064-420E-B82B-08E1CDB1D503}"/>
              </a:ext>
            </a:extLst>
          </p:cNvPr>
          <p:cNvGrpSpPr/>
          <p:nvPr/>
        </p:nvGrpSpPr>
        <p:grpSpPr>
          <a:xfrm>
            <a:off x="6881818" y="5786454"/>
            <a:ext cx="390525" cy="352425"/>
            <a:chOff x="4790113" y="2291143"/>
            <a:chExt cx="390525" cy="352425"/>
          </a:xfrm>
          <a:solidFill>
            <a:srgbClr val="246086"/>
          </a:solidFill>
        </p:grpSpPr>
        <p:sp>
          <p:nvSpPr>
            <p:cNvPr id="20" name="자유형: 도형 109">
              <a:extLst>
                <a:ext uri="{FF2B5EF4-FFF2-40B4-BE49-F238E27FC236}">
                  <a16:creationId xmlns="" xmlns:a16="http://schemas.microsoft.com/office/drawing/2014/main" id="{05E67C62-FA47-4A04-8FA8-DBA3D492CBF5}"/>
                </a:ext>
              </a:extLst>
            </p:cNvPr>
            <p:cNvSpPr/>
            <p:nvPr/>
          </p:nvSpPr>
          <p:spPr>
            <a:xfrm>
              <a:off x="4790113" y="2291143"/>
              <a:ext cx="390525" cy="352425"/>
            </a:xfrm>
            <a:custGeom>
              <a:avLst/>
              <a:gdLst>
                <a:gd name="connsiteX0" fmla="*/ 356140 w 390525"/>
                <a:gd name="connsiteY0" fmla="*/ 7144 h 352425"/>
                <a:gd name="connsiteX1" fmla="*/ 37052 w 390525"/>
                <a:gd name="connsiteY1" fmla="*/ 7144 h 352425"/>
                <a:gd name="connsiteX2" fmla="*/ 7144 w 390525"/>
                <a:gd name="connsiteY2" fmla="*/ 37052 h 352425"/>
                <a:gd name="connsiteX3" fmla="*/ 7144 w 390525"/>
                <a:gd name="connsiteY3" fmla="*/ 263652 h 352425"/>
                <a:gd name="connsiteX4" fmla="*/ 37052 w 390525"/>
                <a:gd name="connsiteY4" fmla="*/ 293561 h 352425"/>
                <a:gd name="connsiteX5" fmla="*/ 152210 w 390525"/>
                <a:gd name="connsiteY5" fmla="*/ 293561 h 352425"/>
                <a:gd name="connsiteX6" fmla="*/ 152210 w 390525"/>
                <a:gd name="connsiteY6" fmla="*/ 325374 h 352425"/>
                <a:gd name="connsiteX7" fmla="*/ 128969 w 390525"/>
                <a:gd name="connsiteY7" fmla="*/ 325374 h 352425"/>
                <a:gd name="connsiteX8" fmla="*/ 117538 w 390525"/>
                <a:gd name="connsiteY8" fmla="*/ 335947 h 352425"/>
                <a:gd name="connsiteX9" fmla="*/ 128683 w 390525"/>
                <a:gd name="connsiteY9" fmla="*/ 347567 h 352425"/>
                <a:gd name="connsiteX10" fmla="*/ 264890 w 390525"/>
                <a:gd name="connsiteY10" fmla="*/ 347567 h 352425"/>
                <a:gd name="connsiteX11" fmla="*/ 276320 w 390525"/>
                <a:gd name="connsiteY11" fmla="*/ 336995 h 352425"/>
                <a:gd name="connsiteX12" fmla="*/ 265176 w 390525"/>
                <a:gd name="connsiteY12" fmla="*/ 325374 h 352425"/>
                <a:gd name="connsiteX13" fmla="*/ 241745 w 390525"/>
                <a:gd name="connsiteY13" fmla="*/ 325374 h 352425"/>
                <a:gd name="connsiteX14" fmla="*/ 241745 w 390525"/>
                <a:gd name="connsiteY14" fmla="*/ 293561 h 352425"/>
                <a:gd name="connsiteX15" fmla="*/ 356140 w 390525"/>
                <a:gd name="connsiteY15" fmla="*/ 293561 h 352425"/>
                <a:gd name="connsiteX16" fmla="*/ 386048 w 390525"/>
                <a:gd name="connsiteY16" fmla="*/ 263652 h 352425"/>
                <a:gd name="connsiteX17" fmla="*/ 386048 w 390525"/>
                <a:gd name="connsiteY17" fmla="*/ 37052 h 352425"/>
                <a:gd name="connsiteX18" fmla="*/ 356140 w 390525"/>
                <a:gd name="connsiteY18" fmla="*/ 7144 h 352425"/>
                <a:gd name="connsiteX19" fmla="*/ 37529 w 390525"/>
                <a:gd name="connsiteY19" fmla="*/ 29337 h 352425"/>
                <a:gd name="connsiteX20" fmla="*/ 356330 w 390525"/>
                <a:gd name="connsiteY20" fmla="*/ 29337 h 352425"/>
                <a:gd name="connsiteX21" fmla="*/ 363855 w 390525"/>
                <a:gd name="connsiteY21" fmla="*/ 36862 h 352425"/>
                <a:gd name="connsiteX22" fmla="*/ 363855 w 390525"/>
                <a:gd name="connsiteY22" fmla="*/ 198120 h 352425"/>
                <a:gd name="connsiteX23" fmla="*/ 30099 w 390525"/>
                <a:gd name="connsiteY23" fmla="*/ 198120 h 352425"/>
                <a:gd name="connsiteX24" fmla="*/ 30099 w 390525"/>
                <a:gd name="connsiteY24" fmla="*/ 36767 h 352425"/>
                <a:gd name="connsiteX25" fmla="*/ 37529 w 390525"/>
                <a:gd name="connsiteY25" fmla="*/ 29337 h 352425"/>
                <a:gd name="connsiteX26" fmla="*/ 219456 w 390525"/>
                <a:gd name="connsiteY26" fmla="*/ 325374 h 352425"/>
                <a:gd name="connsiteX27" fmla="*/ 174307 w 390525"/>
                <a:gd name="connsiteY27" fmla="*/ 325374 h 352425"/>
                <a:gd name="connsiteX28" fmla="*/ 174307 w 390525"/>
                <a:gd name="connsiteY28" fmla="*/ 293561 h 352425"/>
                <a:gd name="connsiteX29" fmla="*/ 219456 w 390525"/>
                <a:gd name="connsiteY29" fmla="*/ 293561 h 352425"/>
                <a:gd name="connsiteX30" fmla="*/ 219456 w 390525"/>
                <a:gd name="connsiteY30" fmla="*/ 325374 h 352425"/>
                <a:gd name="connsiteX31" fmla="*/ 355568 w 390525"/>
                <a:gd name="connsiteY31" fmla="*/ 271272 h 352425"/>
                <a:gd name="connsiteX32" fmla="*/ 36767 w 390525"/>
                <a:gd name="connsiteY32" fmla="*/ 271272 h 352425"/>
                <a:gd name="connsiteX33" fmla="*/ 29242 w 390525"/>
                <a:gd name="connsiteY33" fmla="*/ 263747 h 352425"/>
                <a:gd name="connsiteX34" fmla="*/ 29242 w 390525"/>
                <a:gd name="connsiteY34" fmla="*/ 220123 h 352425"/>
                <a:gd name="connsiteX35" fmla="*/ 362998 w 390525"/>
                <a:gd name="connsiteY35" fmla="*/ 220123 h 352425"/>
                <a:gd name="connsiteX36" fmla="*/ 362998 w 390525"/>
                <a:gd name="connsiteY36" fmla="*/ 263747 h 352425"/>
                <a:gd name="connsiteX37" fmla="*/ 355568 w 390525"/>
                <a:gd name="connsiteY37" fmla="*/ 271272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90525" h="352425">
                  <a:moveTo>
                    <a:pt x="356140" y="7144"/>
                  </a:moveTo>
                  <a:lnTo>
                    <a:pt x="37052" y="7144"/>
                  </a:lnTo>
                  <a:cubicBezTo>
                    <a:pt x="20574" y="7144"/>
                    <a:pt x="7144" y="20574"/>
                    <a:pt x="7144" y="37052"/>
                  </a:cubicBezTo>
                  <a:lnTo>
                    <a:pt x="7144" y="263652"/>
                  </a:lnTo>
                  <a:cubicBezTo>
                    <a:pt x="7144" y="280130"/>
                    <a:pt x="20574" y="293561"/>
                    <a:pt x="37052" y="293561"/>
                  </a:cubicBezTo>
                  <a:lnTo>
                    <a:pt x="152210" y="293561"/>
                  </a:lnTo>
                  <a:lnTo>
                    <a:pt x="152210" y="325374"/>
                  </a:lnTo>
                  <a:lnTo>
                    <a:pt x="128969" y="325374"/>
                  </a:lnTo>
                  <a:cubicBezTo>
                    <a:pt x="122968" y="325374"/>
                    <a:pt x="117824" y="329946"/>
                    <a:pt x="117538" y="335947"/>
                  </a:cubicBezTo>
                  <a:cubicBezTo>
                    <a:pt x="117253" y="342329"/>
                    <a:pt x="122396" y="347567"/>
                    <a:pt x="128683" y="347567"/>
                  </a:cubicBezTo>
                  <a:lnTo>
                    <a:pt x="264890" y="347567"/>
                  </a:lnTo>
                  <a:cubicBezTo>
                    <a:pt x="270891" y="347567"/>
                    <a:pt x="276035" y="342995"/>
                    <a:pt x="276320" y="336995"/>
                  </a:cubicBezTo>
                  <a:cubicBezTo>
                    <a:pt x="276606" y="330613"/>
                    <a:pt x="271463" y="325374"/>
                    <a:pt x="265176" y="325374"/>
                  </a:cubicBezTo>
                  <a:lnTo>
                    <a:pt x="241745" y="325374"/>
                  </a:lnTo>
                  <a:lnTo>
                    <a:pt x="241745" y="293561"/>
                  </a:lnTo>
                  <a:lnTo>
                    <a:pt x="356140" y="293561"/>
                  </a:lnTo>
                  <a:cubicBezTo>
                    <a:pt x="372618" y="293561"/>
                    <a:pt x="386048" y="280130"/>
                    <a:pt x="386048" y="263652"/>
                  </a:cubicBezTo>
                  <a:lnTo>
                    <a:pt x="386048" y="37052"/>
                  </a:lnTo>
                  <a:cubicBezTo>
                    <a:pt x="386048" y="20479"/>
                    <a:pt x="372618" y="7144"/>
                    <a:pt x="356140" y="7144"/>
                  </a:cubicBezTo>
                  <a:close/>
                  <a:moveTo>
                    <a:pt x="37529" y="29337"/>
                  </a:moveTo>
                  <a:lnTo>
                    <a:pt x="356330" y="29337"/>
                  </a:lnTo>
                  <a:cubicBezTo>
                    <a:pt x="360426" y="29337"/>
                    <a:pt x="363855" y="32671"/>
                    <a:pt x="363855" y="36862"/>
                  </a:cubicBezTo>
                  <a:lnTo>
                    <a:pt x="363855" y="198120"/>
                  </a:lnTo>
                  <a:lnTo>
                    <a:pt x="30099" y="198120"/>
                  </a:lnTo>
                  <a:lnTo>
                    <a:pt x="30099" y="36767"/>
                  </a:lnTo>
                  <a:cubicBezTo>
                    <a:pt x="30004" y="32671"/>
                    <a:pt x="33433" y="29337"/>
                    <a:pt x="37529" y="29337"/>
                  </a:cubicBezTo>
                  <a:close/>
                  <a:moveTo>
                    <a:pt x="219456" y="325374"/>
                  </a:moveTo>
                  <a:lnTo>
                    <a:pt x="174307" y="325374"/>
                  </a:lnTo>
                  <a:lnTo>
                    <a:pt x="174307" y="293561"/>
                  </a:lnTo>
                  <a:lnTo>
                    <a:pt x="219456" y="293561"/>
                  </a:lnTo>
                  <a:lnTo>
                    <a:pt x="219456" y="325374"/>
                  </a:lnTo>
                  <a:close/>
                  <a:moveTo>
                    <a:pt x="355568" y="271272"/>
                  </a:moveTo>
                  <a:lnTo>
                    <a:pt x="36767" y="271272"/>
                  </a:lnTo>
                  <a:cubicBezTo>
                    <a:pt x="32671" y="271272"/>
                    <a:pt x="29242" y="267938"/>
                    <a:pt x="29242" y="263747"/>
                  </a:cubicBezTo>
                  <a:lnTo>
                    <a:pt x="29242" y="220123"/>
                  </a:lnTo>
                  <a:lnTo>
                    <a:pt x="362998" y="220123"/>
                  </a:lnTo>
                  <a:lnTo>
                    <a:pt x="362998" y="263747"/>
                  </a:lnTo>
                  <a:cubicBezTo>
                    <a:pt x="363093" y="267938"/>
                    <a:pt x="359759" y="271272"/>
                    <a:pt x="355568" y="2712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110">
              <a:extLst>
                <a:ext uri="{FF2B5EF4-FFF2-40B4-BE49-F238E27FC236}">
                  <a16:creationId xmlns="" xmlns:a16="http://schemas.microsoft.com/office/drawing/2014/main" id="{82C929F8-9D05-49CD-BCA8-43E6DB45FCF0}"/>
                </a:ext>
              </a:extLst>
            </p:cNvPr>
            <p:cNvSpPr/>
            <p:nvPr/>
          </p:nvSpPr>
          <p:spPr>
            <a:xfrm>
              <a:off x="4948494" y="2519076"/>
              <a:ext cx="76200" cy="28575"/>
            </a:xfrm>
            <a:custGeom>
              <a:avLst/>
              <a:gdLst>
                <a:gd name="connsiteX0" fmla="*/ 18213 w 76200"/>
                <a:gd name="connsiteY0" fmla="*/ 29337 h 28575"/>
                <a:gd name="connsiteX1" fmla="*/ 57837 w 76200"/>
                <a:gd name="connsiteY1" fmla="*/ 29337 h 28575"/>
                <a:gd name="connsiteX2" fmla="*/ 69267 w 76200"/>
                <a:gd name="connsiteY2" fmla="*/ 18764 h 28575"/>
                <a:gd name="connsiteX3" fmla="*/ 58218 w 76200"/>
                <a:gd name="connsiteY3" fmla="*/ 7144 h 28575"/>
                <a:gd name="connsiteX4" fmla="*/ 18593 w 76200"/>
                <a:gd name="connsiteY4" fmla="*/ 7144 h 28575"/>
                <a:gd name="connsiteX5" fmla="*/ 7164 w 76200"/>
                <a:gd name="connsiteY5" fmla="*/ 17717 h 28575"/>
                <a:gd name="connsiteX6" fmla="*/ 18213 w 76200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18213" y="29337"/>
                  </a:moveTo>
                  <a:lnTo>
                    <a:pt x="57837" y="29337"/>
                  </a:lnTo>
                  <a:cubicBezTo>
                    <a:pt x="63837" y="29337"/>
                    <a:pt x="68981" y="24765"/>
                    <a:pt x="69267" y="18764"/>
                  </a:cubicBezTo>
                  <a:cubicBezTo>
                    <a:pt x="69552" y="12383"/>
                    <a:pt x="64504" y="7144"/>
                    <a:pt x="58218" y="7144"/>
                  </a:cubicBezTo>
                  <a:lnTo>
                    <a:pt x="18593" y="7144"/>
                  </a:lnTo>
                  <a:cubicBezTo>
                    <a:pt x="12593" y="7144"/>
                    <a:pt x="7449" y="11716"/>
                    <a:pt x="7164" y="17717"/>
                  </a:cubicBezTo>
                  <a:cubicBezTo>
                    <a:pt x="6783" y="24098"/>
                    <a:pt x="11926" y="29337"/>
                    <a:pt x="18213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61510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47100" y="1310845"/>
            <a:ext cx="8583900" cy="2114999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2014 года, компания «KIKI RoboLab» начала вести разработки и подготовку, к производству человекоподобных сервисных роботов, которые могут не только поддерживать беседу и передвигаться, но и жестикулировать, проявлять эмоции и обучаться.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Роботехническое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направление, компания взяла неслучайно – начало положили системные решения, которые предназначались проекту по роботам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телеприсутствия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которыми заинтересовались руководство компании.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000" y="24555"/>
            <a:ext cx="90000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нашей компании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KIKI RoboLab»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403200" y="3249000"/>
            <a:ext cx="8190600" cy="33300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KIKI RoboLab сегодня – это: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технологии и инновации для бизнеса;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высококвалифицированные инженеры-разработчики;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в сфере робототехники.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Флагманским продуктом компании является сервисный робот KIKI, которого можно купить и взять в аренду на мероприятие или выставку. Также ведется производство и продажа роботизированной кассы самообслуживания ARC 70.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 нашей компании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таких инструментов, которые позволят Вам эффективно продвигать свои товары и услуги, а также увеличивать продажи. Таким инструментом и стал робот KIKI. Этому способствовала и команда из высококвалифицированных инженеров, и возможности производств подразделений в Праге, Китае и Москве.</a:t>
            </a:r>
          </a:p>
          <a:p>
            <a:endParaRPr lang="ru-RU" dirty="0"/>
          </a:p>
        </p:txBody>
      </p:sp>
      <p:pic>
        <p:nvPicPr>
          <p:cNvPr id="7" name="Рисунок 6" descr="inst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1000" y="517371"/>
            <a:ext cx="2647950" cy="26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inst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1725" y="3566062"/>
            <a:ext cx="2647950" cy="2695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5238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5E47AAB-5A8D-4FBF-B015-BC39FB1ACF12}"/>
              </a:ext>
            </a:extLst>
          </p:cNvPr>
          <p:cNvSpPr/>
          <p:nvPr/>
        </p:nvSpPr>
        <p:spPr>
          <a:xfrm>
            <a:off x="232790" y="4706418"/>
            <a:ext cx="11636074" cy="182598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6EA14C05-4F82-42E7-98A4-1F76BD1DE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25" y="144001"/>
            <a:ext cx="11655000" cy="413295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роботов-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промотеров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Вашего бизнеса оптом и в розницу!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45900A46-F0CE-4232-837A-11B0DEB5A1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3147" y="1214745"/>
            <a:ext cx="3825000" cy="62124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ОТЕЛЬ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300" b="1" dirty="0" smtClean="0"/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xmlns="" id="{83AE3D76-0966-44D4-8B06-05582FAE37D9}"/>
              </a:ext>
            </a:extLst>
          </p:cNvPr>
          <p:cNvSpPr txBox="1">
            <a:spLocks/>
          </p:cNvSpPr>
          <p:nvPr/>
        </p:nvSpPr>
        <p:spPr>
          <a:xfrm>
            <a:off x="292448" y="1951984"/>
            <a:ext cx="4066561" cy="16166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dirty="0"/>
          </a:p>
        </p:txBody>
      </p:sp>
      <p:sp>
        <p:nvSpPr>
          <p:cNvPr id="13" name="Текст 9">
            <a:extLst>
              <a:ext uri="{FF2B5EF4-FFF2-40B4-BE49-F238E27FC236}">
                <a16:creationId xmlns:a16="http://schemas.microsoft.com/office/drawing/2014/main" xmlns="" id="{087E6038-2220-4742-9F75-77CBE1C8217B}"/>
              </a:ext>
            </a:extLst>
          </p:cNvPr>
          <p:cNvSpPr txBox="1">
            <a:spLocks/>
          </p:cNvSpPr>
          <p:nvPr/>
        </p:nvSpPr>
        <p:spPr>
          <a:xfrm>
            <a:off x="516000" y="4781192"/>
            <a:ext cx="3723547" cy="157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endParaRPr lang="ru-RU" sz="54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6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5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300" b="1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2A9E93A-32E1-48B7-911C-1BA9FB1EAD2F}"/>
              </a:ext>
            </a:extLst>
          </p:cNvPr>
          <p:cNvSpPr txBox="1"/>
          <p:nvPr/>
        </p:nvSpPr>
        <p:spPr>
          <a:xfrm flipH="1">
            <a:off x="54410" y="1410440"/>
            <a:ext cx="47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9" name="Текст 9">
            <a:extLst>
              <a:ext uri="{FF2B5EF4-FFF2-40B4-BE49-F238E27FC236}">
                <a16:creationId xmlns:a16="http://schemas.microsoft.com/office/drawing/2014/main" xmlns="" id="{A5979DC9-316A-4AAA-9207-444074D67C47}"/>
              </a:ext>
            </a:extLst>
          </p:cNvPr>
          <p:cNvSpPr txBox="1">
            <a:spLocks/>
          </p:cNvSpPr>
          <p:nvPr/>
        </p:nvSpPr>
        <p:spPr>
          <a:xfrm>
            <a:off x="7875976" y="1384594"/>
            <a:ext cx="4099456" cy="494352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официальные производители робота KIKI ,который работает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управлением «комбинированного интеллекта». </a:t>
            </a: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компания предлагает Вам продажу роботов для Вашего бизнеса!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заказе от двух роботов-скидка 10,0%.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Отсрочка оплаты до 30 дней!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Доставка в течении  7 дней!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8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2A9E93A-32E1-48B7-911C-1BA9FB1EAD2F}"/>
              </a:ext>
            </a:extLst>
          </p:cNvPr>
          <p:cNvSpPr txBox="1"/>
          <p:nvPr/>
        </p:nvSpPr>
        <p:spPr>
          <a:xfrm flipH="1">
            <a:off x="26887" y="2258970"/>
            <a:ext cx="47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2A9E93A-32E1-48B7-911C-1BA9FB1EAD2F}"/>
              </a:ext>
            </a:extLst>
          </p:cNvPr>
          <p:cNvSpPr txBox="1"/>
          <p:nvPr/>
        </p:nvSpPr>
        <p:spPr>
          <a:xfrm flipH="1">
            <a:off x="108057" y="4811158"/>
            <a:ext cx="47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2A9E93A-32E1-48B7-911C-1BA9FB1EAD2F}"/>
              </a:ext>
            </a:extLst>
          </p:cNvPr>
          <p:cNvSpPr txBox="1"/>
          <p:nvPr/>
        </p:nvSpPr>
        <p:spPr>
          <a:xfrm flipH="1">
            <a:off x="26886" y="3157393"/>
            <a:ext cx="47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2A9E93A-32E1-48B7-911C-1BA9FB1EAD2F}"/>
              </a:ext>
            </a:extLst>
          </p:cNvPr>
          <p:cNvSpPr txBox="1"/>
          <p:nvPr/>
        </p:nvSpPr>
        <p:spPr>
          <a:xfrm flipH="1">
            <a:off x="54410" y="3931905"/>
            <a:ext cx="47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7">
            <a:extLst>
              <a:ext uri="{FF2B5EF4-FFF2-40B4-BE49-F238E27FC236}">
                <a16:creationId xmlns:a16="http://schemas.microsoft.com/office/drawing/2014/main" xmlns="" id="{6EA14C05-4F82-42E7-98A4-1F76BD1DED65}"/>
              </a:ext>
            </a:extLst>
          </p:cNvPr>
          <p:cNvSpPr txBox="1">
            <a:spLocks/>
          </p:cNvSpPr>
          <p:nvPr/>
        </p:nvSpPr>
        <p:spPr>
          <a:xfrm>
            <a:off x="108058" y="737320"/>
            <a:ext cx="11711058" cy="670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Робот-промоутер – новый эффектный формат на рынке продвижения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рекламы!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робот KIKI- это 5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 для вашего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Текст 9">
            <a:extLst>
              <a:ext uri="{FF2B5EF4-FFF2-40B4-BE49-F238E27FC236}">
                <a16:creationId xmlns:a16="http://schemas.microsoft.com/office/drawing/2014/main" xmlns="" id="{A5979DC9-316A-4AAA-9207-444074D67C47}"/>
              </a:ext>
            </a:extLst>
          </p:cNvPr>
          <p:cNvSpPr txBox="1">
            <a:spLocks/>
          </p:cNvSpPr>
          <p:nvPr/>
        </p:nvSpPr>
        <p:spPr>
          <a:xfrm>
            <a:off x="357894" y="2789295"/>
            <a:ext cx="3671074" cy="111086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ОФИС</a:t>
            </a:r>
            <a:endParaRPr lang="ru-RU" sz="2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22" name="Текст 9">
            <a:extLst>
              <a:ext uri="{FF2B5EF4-FFF2-40B4-BE49-F238E27FC236}">
                <a16:creationId xmlns:a16="http://schemas.microsoft.com/office/drawing/2014/main" xmlns="" id="{A5979DC9-316A-4AAA-9207-444074D67C47}"/>
              </a:ext>
            </a:extLst>
          </p:cNvPr>
          <p:cNvSpPr txBox="1">
            <a:spLocks/>
          </p:cNvSpPr>
          <p:nvPr/>
        </p:nvSpPr>
        <p:spPr>
          <a:xfrm>
            <a:off x="359684" y="3699922"/>
            <a:ext cx="3880804" cy="1321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</a:t>
            </a:r>
            <a:endParaRPr lang="en-US" sz="16600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23" name="Рисунок 22" descr="inst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4570" y="1230474"/>
            <a:ext cx="3092201" cy="2485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inst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3655" y="3789000"/>
            <a:ext cx="3123115" cy="2622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2505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F383E961-A5D5-4091-B787-54B76CAE1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интерактивного робота KIKI </a:t>
            </a:r>
            <a:endParaRPr lang="ru-RU" dirty="0">
              <a:solidFill>
                <a:srgbClr val="2460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D0270EB-56A5-465A-90F6-FB67849A2B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1000" y="144000"/>
            <a:ext cx="4554548" cy="132556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KIKI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под управлением «комбинированного интеллекта». Это сочетание самообучающейся нейронной сети и человека, который «помогает» нейронной сети принимать правильные решения, выдавать правильные ответы, соответствующие контексту в сложных вопросах. Таким образом, сеть обучается и при возникновении аналогичной ситуации уже справляется самостоятельно, без участия человека.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степеней свободы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 мм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клиренс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колес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 кг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масса робота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8" name="Рисунок 17" descr="inst7"/>
          <p:cNvPicPr>
            <a:picLocks noGrp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144" b="1814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2902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5E47AAB-5A8D-4FBF-B015-BC39FB1ACF12}"/>
              </a:ext>
            </a:extLst>
          </p:cNvPr>
          <p:cNvSpPr/>
          <p:nvPr/>
        </p:nvSpPr>
        <p:spPr>
          <a:xfrm>
            <a:off x="232790" y="4706418"/>
            <a:ext cx="11636074" cy="182598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6EA14C05-4F82-42E7-98A4-1F76BD1DE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25" y="144001"/>
            <a:ext cx="11655000" cy="64732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интерактивного робота КИКИ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45900A46-F0CE-4232-837A-11B0DEB5A1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0858" y="745320"/>
            <a:ext cx="3825000" cy="1739079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управляемая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детекции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препятствий и их объезда – ультра звуковые датчики по периметру робота позволяют точно детектировать препятствия, останавливаться и запускать систему их автоматического объезда.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80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300" b="1" dirty="0" smtClean="0"/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xmlns="" id="{83AE3D76-0966-44D4-8B06-05582FAE37D9}"/>
              </a:ext>
            </a:extLst>
          </p:cNvPr>
          <p:cNvSpPr txBox="1">
            <a:spLocks/>
          </p:cNvSpPr>
          <p:nvPr/>
        </p:nvSpPr>
        <p:spPr>
          <a:xfrm>
            <a:off x="461043" y="2606840"/>
            <a:ext cx="4066561" cy="181622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Вмонтированная 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голову 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камера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распознавания лиц. Фиксирует попадание лица человека в поле зрения робота и запускает систему автоматического диалога. Позволяет узнавать постоянных клиентов и приветствовать их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dirty="0"/>
          </a:p>
        </p:txBody>
      </p:sp>
      <p:sp>
        <p:nvSpPr>
          <p:cNvPr id="13" name="Текст 9">
            <a:extLst>
              <a:ext uri="{FF2B5EF4-FFF2-40B4-BE49-F238E27FC236}">
                <a16:creationId xmlns:a16="http://schemas.microsoft.com/office/drawing/2014/main" xmlns="" id="{087E6038-2220-4742-9F75-77CBE1C8217B}"/>
              </a:ext>
            </a:extLst>
          </p:cNvPr>
          <p:cNvSpPr txBox="1">
            <a:spLocks/>
          </p:cNvSpPr>
          <p:nvPr/>
        </p:nvSpPr>
        <p:spPr>
          <a:xfrm>
            <a:off x="525524" y="4663791"/>
            <a:ext cx="3723547" cy="1571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Multitouch</a:t>
            </a:r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нагрудного </a:t>
            </a: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монитора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Высококачественный </a:t>
            </a:r>
            <a:r>
              <a:rPr lang="ru-RU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тачскрин</a:t>
            </a: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дисплей HD разрешения позволяет отображать любую необходимую информацию, позволяет например выводить электронное меня ресторана для выбора клиентом блюд для заказа ФОТО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5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300" b="1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2A9E93A-32E1-48B7-911C-1BA9FB1EAD2F}"/>
              </a:ext>
            </a:extLst>
          </p:cNvPr>
          <p:cNvSpPr txBox="1"/>
          <p:nvPr/>
        </p:nvSpPr>
        <p:spPr>
          <a:xfrm flipH="1">
            <a:off x="152021" y="1042595"/>
            <a:ext cx="47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B9F91E5A-8B89-45CF-B369-BB680341570F}"/>
              </a:ext>
            </a:extLst>
          </p:cNvPr>
          <p:cNvSpPr txBox="1">
            <a:spLocks/>
          </p:cNvSpPr>
          <p:nvPr/>
        </p:nvSpPr>
        <p:spPr>
          <a:xfrm>
            <a:off x="8119246" y="715182"/>
            <a:ext cx="3749618" cy="15717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общения с клиентом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распознавания речи. Благодаря когнитивному ядру и заложенным в него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нейросетевым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технологиям робот восприимчив к глубокому машинному обучению и способен работать с большими объёмами информации. Количество консультационных модулей может достигать 10 000.</a:t>
            </a:r>
          </a:p>
          <a:p>
            <a:pPr marL="0" indent="0" algn="ctr">
              <a:buNone/>
            </a:pP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300" b="1" dirty="0"/>
          </a:p>
        </p:txBody>
      </p:sp>
      <p:sp>
        <p:nvSpPr>
          <p:cNvPr id="19" name="Текст 9">
            <a:extLst>
              <a:ext uri="{FF2B5EF4-FFF2-40B4-BE49-F238E27FC236}">
                <a16:creationId xmlns:a16="http://schemas.microsoft.com/office/drawing/2014/main" xmlns="" id="{A5979DC9-316A-4AAA-9207-444074D67C47}"/>
              </a:ext>
            </a:extLst>
          </p:cNvPr>
          <p:cNvSpPr txBox="1">
            <a:spLocks/>
          </p:cNvSpPr>
          <p:nvPr/>
        </p:nvSpPr>
        <p:spPr>
          <a:xfrm>
            <a:off x="8173141" y="2940053"/>
            <a:ext cx="3671074" cy="205629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Габариты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Kiki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состоянии покоя)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ВхШхГ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1600 х 570 х 700 мм. Корпус состоит из несущего металлического каркаса и декоративной пластиковой облицовки, при этом вес робота составляет – 80 кг.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2A9E93A-32E1-48B7-911C-1BA9FB1EAD2F}"/>
              </a:ext>
            </a:extLst>
          </p:cNvPr>
          <p:cNvSpPr txBox="1"/>
          <p:nvPr/>
        </p:nvSpPr>
        <p:spPr>
          <a:xfrm flipH="1">
            <a:off x="172986" y="3105002"/>
            <a:ext cx="47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2A9E93A-32E1-48B7-911C-1BA9FB1EAD2F}"/>
              </a:ext>
            </a:extLst>
          </p:cNvPr>
          <p:cNvSpPr txBox="1"/>
          <p:nvPr/>
        </p:nvSpPr>
        <p:spPr>
          <a:xfrm flipH="1">
            <a:off x="220306" y="4800884"/>
            <a:ext cx="47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2A9E93A-32E1-48B7-911C-1BA9FB1EAD2F}"/>
              </a:ext>
            </a:extLst>
          </p:cNvPr>
          <p:cNvSpPr txBox="1"/>
          <p:nvPr/>
        </p:nvSpPr>
        <p:spPr>
          <a:xfrm flipH="1">
            <a:off x="7792638" y="853240"/>
            <a:ext cx="47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2A9E93A-32E1-48B7-911C-1BA9FB1EAD2F}"/>
              </a:ext>
            </a:extLst>
          </p:cNvPr>
          <p:cNvSpPr txBox="1"/>
          <p:nvPr/>
        </p:nvSpPr>
        <p:spPr>
          <a:xfrm flipH="1">
            <a:off x="7828337" y="3035808"/>
            <a:ext cx="47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Текст 9">
            <a:extLst>
              <a:ext uri="{FF2B5EF4-FFF2-40B4-BE49-F238E27FC236}">
                <a16:creationId xmlns:a16="http://schemas.microsoft.com/office/drawing/2014/main" xmlns="" id="{A5979DC9-316A-4AAA-9207-444074D67C47}"/>
              </a:ext>
            </a:extLst>
          </p:cNvPr>
          <p:cNvSpPr txBox="1">
            <a:spLocks/>
          </p:cNvSpPr>
          <p:nvPr/>
        </p:nvSpPr>
        <p:spPr>
          <a:xfrm>
            <a:off x="8148492" y="4739138"/>
            <a:ext cx="3671074" cy="205629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5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</a:t>
            </a:r>
            <a:r>
              <a:rPr lang="ru-RU" sz="5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платежей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5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приема платежей – встроенный </a:t>
            </a:r>
            <a:r>
              <a:rPr lang="ru-RU" sz="5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пинпад</a:t>
            </a:r>
            <a:r>
              <a:rPr lang="ru-RU" sz="5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приема оплаты картой </a:t>
            </a:r>
            <a:r>
              <a:rPr lang="ru-RU" sz="5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эпл</a:t>
            </a:r>
            <a:r>
              <a:rPr lang="ru-RU" sz="5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пеем</a:t>
            </a:r>
            <a:r>
              <a:rPr lang="ru-RU" sz="5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самсунг</a:t>
            </a:r>
            <a:r>
              <a:rPr lang="ru-RU" sz="5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пеем</a:t>
            </a:r>
            <a:r>
              <a:rPr lang="ru-RU" sz="5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чековый принтер для распечатки чека и номера заказа. Автоматическая передача заказа в систему ресторанного ПО.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649216" y="4285482"/>
            <a:ext cx="2569037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25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распознавания речи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A9E93A-32E1-48B7-911C-1BA9FB1EAD2F}"/>
              </a:ext>
            </a:extLst>
          </p:cNvPr>
          <p:cNvSpPr txBox="1"/>
          <p:nvPr/>
        </p:nvSpPr>
        <p:spPr>
          <a:xfrm flipH="1">
            <a:off x="7809701" y="4294459"/>
            <a:ext cx="47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2A9E93A-32E1-48B7-911C-1BA9FB1EAD2F}"/>
              </a:ext>
            </a:extLst>
          </p:cNvPr>
          <p:cNvSpPr txBox="1"/>
          <p:nvPr/>
        </p:nvSpPr>
        <p:spPr>
          <a:xfrm flipH="1">
            <a:off x="7828337" y="4854311"/>
            <a:ext cx="47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 descr="система навигаци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415" y="643667"/>
            <a:ext cx="3423009" cy="2761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автономная работ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1723" y="3405140"/>
            <a:ext cx="3311074" cy="3070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5270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Отзывы об интерактивном роботе КИКИ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46000" y="301319"/>
            <a:ext cx="4545000" cy="623268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Гефест Капитал - это лидер на рынке производителей интерактивной, проекционной и голографической рекламы, активно развивается в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сегменте и занимает высокую позицию среди компаний по застройке эксклюзивных выставочных стендов.</a:t>
            </a:r>
          </a:p>
        </p:txBody>
      </p:sp>
      <p:pic>
        <p:nvPicPr>
          <p:cNvPr id="6" name="Рисунок 5"/>
          <p:cNvPicPr>
            <a:picLocks noGrp="1"/>
          </p:cNvPicPr>
          <p:nvPr>
            <p:ph type="pic" sz="quarter" idx="10"/>
          </p:nvPr>
        </p:nvPicPr>
        <p:blipFill rotWithShape="1">
          <a:blip r:embed="rId2"/>
          <a:srcRect l="6657" r="6657" b="6177"/>
          <a:stretch/>
        </p:blipFill>
        <p:spPr bwMode="auto">
          <a:xfrm>
            <a:off x="471000" y="1944001"/>
            <a:ext cx="6582403" cy="4004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57554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000" y="999000"/>
            <a:ext cx="11385000" cy="4545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C7E645-B635-42AE-8A02-A5BFE3290158}"/>
              </a:ext>
            </a:extLst>
          </p:cNvPr>
          <p:cNvSpPr/>
          <p:nvPr/>
        </p:nvSpPr>
        <p:spPr>
          <a:xfrm>
            <a:off x="7500" y="0"/>
            <a:ext cx="12192000" cy="6858000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044CEE-BA68-4E82-A12C-F8ECC2F1AEE6}"/>
              </a:ext>
            </a:extLst>
          </p:cNvPr>
          <p:cNvSpPr txBox="1"/>
          <p:nvPr/>
        </p:nvSpPr>
        <p:spPr>
          <a:xfrm>
            <a:off x="876000" y="121837"/>
            <a:ext cx="1048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работы с нами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044CEE-BA68-4E82-A12C-F8ECC2F1AEE6}"/>
              </a:ext>
            </a:extLst>
          </p:cNvPr>
          <p:cNvSpPr txBox="1"/>
          <p:nvPr/>
        </p:nvSpPr>
        <p:spPr>
          <a:xfrm>
            <a:off x="712039" y="6025050"/>
            <a:ext cx="109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Начните свой бизнес с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компанией «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KIKI RoboLab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»!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Прибыльный бизнес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900" y="1318259"/>
            <a:ext cx="17526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Текст 9">
            <a:extLst>
              <a:ext uri="{FF2B5EF4-FFF2-40B4-BE49-F238E27FC236}">
                <a16:creationId xmlns:a16="http://schemas.microsoft.com/office/drawing/2014/main" xmlns="" id="{45900A46-F0CE-4232-837A-11B0DEB5A1A9}"/>
              </a:ext>
            </a:extLst>
          </p:cNvPr>
          <p:cNvSpPr txBox="1">
            <a:spLocks/>
          </p:cNvSpPr>
          <p:nvPr/>
        </p:nvSpPr>
        <p:spPr>
          <a:xfrm>
            <a:off x="1764888" y="1086572"/>
            <a:ext cx="4086862" cy="2565000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7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ПРИБЫЛЬНЫЙ </a:t>
            </a:r>
            <a:r>
              <a:rPr lang="ru-RU" sz="7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</a:t>
            </a:r>
            <a:endParaRPr lang="ru-RU" sz="7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Отличный шанс начать собственный бизнес при поддержке и под маркой одной из ведущих робототехнических компаний России.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3300" b="1" dirty="0" smtClean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45900A46-F0CE-4232-837A-11B0DEB5A1A9}"/>
              </a:ext>
            </a:extLst>
          </p:cNvPr>
          <p:cNvSpPr txBox="1">
            <a:spLocks/>
          </p:cNvSpPr>
          <p:nvPr/>
        </p:nvSpPr>
        <p:spPr>
          <a:xfrm>
            <a:off x="1764888" y="3465550"/>
            <a:ext cx="3985751" cy="2706285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7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7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КОНКУРЕНЦИИ</a:t>
            </a:r>
            <a:endParaRPr lang="ru-RU" sz="7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Рынок коммерческой робототехники, в настоящее время находится в начальной стадии развития, поэтому конкуренция незначительная.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3300" b="1" dirty="0" smtClean="0"/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45900A46-F0CE-4232-837A-11B0DEB5A1A9}"/>
              </a:ext>
            </a:extLst>
          </p:cNvPr>
          <p:cNvSpPr txBox="1">
            <a:spLocks/>
          </p:cNvSpPr>
          <p:nvPr/>
        </p:nvSpPr>
        <p:spPr>
          <a:xfrm>
            <a:off x="7700001" y="1086572"/>
            <a:ext cx="4275000" cy="223134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9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РУБЕЖОМ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 и ИП из стран СНГ, Европы и Азии могут стать дилерами. Развитие собственной сети за рубежом является одним из приоритетных направлений.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3300" b="1" dirty="0" smtClean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45900A46-F0CE-4232-837A-11B0DEB5A1A9}"/>
              </a:ext>
            </a:extLst>
          </p:cNvPr>
          <p:cNvSpPr txBox="1">
            <a:spLocks/>
          </p:cNvSpPr>
          <p:nvPr/>
        </p:nvSpPr>
        <p:spPr>
          <a:xfrm>
            <a:off x="7613875" y="3798968"/>
            <a:ext cx="4361126" cy="217965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9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sz="9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БУДУЩЕГО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9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сегодня, компанией продано свыше 1000 роботов, согласовано свыше 500 крупных контрактов по поставке, в страны ближнего, дальнего зарубежья.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3300" b="1" dirty="0" smtClean="0"/>
          </a:p>
        </p:txBody>
      </p:sp>
      <p:pic>
        <p:nvPicPr>
          <p:cNvPr id="11" name="Рисунок 10" descr="Отсутствие конкуренци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400" y="3575766"/>
            <a:ext cx="17526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работа за рубежом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2050" y="1245931"/>
            <a:ext cx="17526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технологии будущего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1750" y="3999732"/>
            <a:ext cx="1762125" cy="17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5754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10999" y="144001"/>
            <a:ext cx="10908925" cy="62999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наших работ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6000" y="2934000"/>
            <a:ext cx="4005000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Автономный </a:t>
            </a:r>
            <a:r>
              <a:rPr lang="ru-RU" sz="1200" b="1" dirty="0" err="1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</a:t>
            </a:r>
            <a:r>
              <a:rPr lang="ru-RU" sz="1200" b="1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-киоск KIKI-</a:t>
            </a:r>
            <a:r>
              <a:rPr lang="ru-RU" sz="1200" b="1" dirty="0" err="1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iceСream</a:t>
            </a:r>
            <a:r>
              <a:rPr lang="ru-RU" sz="1200" b="1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запущен в Нижнем Новгороде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500"/>
              </a:spcAft>
            </a:pPr>
            <a:r>
              <a:rPr lang="ru-RU" sz="1200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Автономный </a:t>
            </a:r>
            <a:r>
              <a:rPr lang="ru-RU" sz="1200" dirty="0" err="1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</a:t>
            </a:r>
            <a:r>
              <a:rPr lang="ru-RU" sz="1200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-киоск KIKI-</a:t>
            </a:r>
            <a:r>
              <a:rPr lang="ru-RU" sz="1200" dirty="0" err="1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iceСream</a:t>
            </a:r>
            <a:r>
              <a:rPr lang="ru-RU" sz="1200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отгружен и запущен в </a:t>
            </a:r>
            <a:r>
              <a:rPr lang="ru-RU" sz="1200" dirty="0" err="1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г.Нижнем</a:t>
            </a:r>
            <a:r>
              <a:rPr lang="ru-RU" sz="1200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Новгород ТРК </a:t>
            </a:r>
            <a:r>
              <a:rPr lang="ru-RU" sz="1200" dirty="0" smtClean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«Небо».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Автономный робо-киоск KIKI-iceСream запущен в Нижнем Новгород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462" y="3924000"/>
            <a:ext cx="3656538" cy="26955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8228225" y="3609000"/>
            <a:ext cx="3963775" cy="1278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KIKI успешно обслуживает гостей в </a:t>
            </a:r>
            <a:r>
              <a:rPr lang="ru-RU" sz="1200" b="1" dirty="0" smtClean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«Теремке»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Робот, получивший имя «Маруся», умеет предоставлять информацию о блюдах, принимать заказы, оплату банковскими картами или смартфонами без установки дополнительных приложений, а также поддерживать диалог с гостями на разные темы.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 Автономный робо-киоск KIKI-iceСream запущен в Рязан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1001" y="774000"/>
            <a:ext cx="3354624" cy="269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381000" y="894531"/>
            <a:ext cx="3555000" cy="167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KIKI приготовит вам мороженое на VendExpo-2019!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«KIKI RoboLab» представила на выставке </a:t>
            </a:r>
            <a:r>
              <a:rPr lang="ru-RU" sz="1200" dirty="0" err="1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робо-киоск</a:t>
            </a:r>
            <a:r>
              <a:rPr lang="ru-RU" sz="1200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десятком сортов мягкого мороженого. Заказ у вас примет </a:t>
            </a:r>
            <a:r>
              <a:rPr lang="ru-RU" sz="1200" dirty="0" err="1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андроид</a:t>
            </a:r>
            <a:r>
              <a:rPr lang="ru-RU" sz="1200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(через </a:t>
            </a:r>
            <a:r>
              <a:rPr lang="ru-RU" sz="1200" dirty="0" err="1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тач-скрин</a:t>
            </a:r>
            <a:r>
              <a:rPr lang="ru-RU" sz="1200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в ходе беседы), а наполнит и отдаст рожок рука-манипулятор. Оплачивается заказ банковской картой или наличными.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15225" y="894531"/>
            <a:ext cx="4083000" cy="1278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KIKI провела детский праздник для «Дочек-сыночков</a:t>
            </a:r>
            <a:r>
              <a:rPr lang="ru-RU" sz="1200" b="1" dirty="0" smtClean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 KIKI встречала маленьких гостей на детском празднике, организованном сетью магазинов «Дочки-сыночки». KIKI помогала ведущему праздника развлекать детишек, пока их родители спокойно совершали покупки.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KIKI приготовит вам мороженое на VendExpo-2019!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5991" y="4509152"/>
            <a:ext cx="2115001" cy="209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inst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6010" y="4509152"/>
            <a:ext cx="2029991" cy="207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inst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3626" y="2293104"/>
            <a:ext cx="2077366" cy="2074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inst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6010" y="2286691"/>
            <a:ext cx="2029992" cy="208695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8420896" y="5015067"/>
            <a:ext cx="3668209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Автономный </a:t>
            </a:r>
            <a:r>
              <a:rPr lang="ru-RU" sz="1200" b="1" dirty="0" err="1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</a:t>
            </a:r>
            <a:r>
              <a:rPr lang="ru-RU" sz="1200" b="1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-киоск KIKI-</a:t>
            </a:r>
            <a:r>
              <a:rPr lang="ru-RU" sz="1200" b="1" dirty="0" err="1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iceСream</a:t>
            </a:r>
            <a:r>
              <a:rPr lang="ru-RU" sz="1200" b="1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запущен в Рязани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Автономный </a:t>
            </a:r>
            <a:r>
              <a:rPr lang="ru-RU" sz="1200" dirty="0" err="1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</a:t>
            </a:r>
            <a:r>
              <a:rPr lang="ru-RU" sz="1200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-киоск KIKI-</a:t>
            </a:r>
            <a:r>
              <a:rPr lang="ru-RU" sz="1200" dirty="0" err="1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iceСream</a:t>
            </a:r>
            <a:r>
              <a:rPr lang="ru-RU" sz="1200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отгружен и запущен в </a:t>
            </a:r>
            <a:r>
              <a:rPr lang="ru-RU" sz="1200" dirty="0" err="1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г.Рязань</a:t>
            </a:r>
            <a:r>
              <a:rPr lang="ru-RU" sz="1200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ТЦ </a:t>
            </a:r>
            <a:r>
              <a:rPr lang="ru-RU" sz="1200" dirty="0" smtClean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«Барс».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автономная работа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1268" y="97871"/>
            <a:ext cx="1152914" cy="860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243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10E18E6C-70B1-45A2-ABA3-E8103AF8C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98" y="1"/>
            <a:ext cx="8493502" cy="81899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Клиенты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xmlns="" id="{C8BEA3FC-2A9D-4522-A3B1-702B5A3557F5}"/>
              </a:ext>
            </a:extLst>
          </p:cNvPr>
          <p:cNvSpPr txBox="1">
            <a:spLocks/>
          </p:cNvSpPr>
          <p:nvPr/>
        </p:nvSpPr>
        <p:spPr>
          <a:xfrm>
            <a:off x="9516000" y="-51918"/>
            <a:ext cx="2295000" cy="355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ВТБ24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xmlns="" id="{C8BEA3FC-2A9D-4522-A3B1-702B5A3557F5}"/>
              </a:ext>
            </a:extLst>
          </p:cNvPr>
          <p:cNvSpPr txBox="1">
            <a:spLocks/>
          </p:cNvSpPr>
          <p:nvPr/>
        </p:nvSpPr>
        <p:spPr>
          <a:xfrm>
            <a:off x="224425" y="1107221"/>
            <a:ext cx="4414824" cy="1391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ru-RU" sz="1800" dirty="0"/>
          </a:p>
        </p:txBody>
      </p:sp>
      <p:sp>
        <p:nvSpPr>
          <p:cNvPr id="17" name="Овал 16"/>
          <p:cNvSpPr/>
          <p:nvPr/>
        </p:nvSpPr>
        <p:spPr>
          <a:xfrm>
            <a:off x="9071968" y="31737"/>
            <a:ext cx="556845" cy="50541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A40AB59-9351-487D-802D-12742140E5A9}"/>
              </a:ext>
            </a:extLst>
          </p:cNvPr>
          <p:cNvSpPr txBox="1"/>
          <p:nvPr/>
        </p:nvSpPr>
        <p:spPr>
          <a:xfrm>
            <a:off x="9085074" y="4371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9073501" y="566936"/>
            <a:ext cx="556845" cy="5054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A40AB59-9351-487D-802D-12742140E5A9}"/>
              </a:ext>
            </a:extLst>
          </p:cNvPr>
          <p:cNvSpPr txBox="1"/>
          <p:nvPr/>
        </p:nvSpPr>
        <p:spPr>
          <a:xfrm>
            <a:off x="9096647" y="55803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9078520" y="1115334"/>
            <a:ext cx="556845" cy="50541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9096647" y="1896698"/>
            <a:ext cx="556845" cy="5054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9096647" y="2641561"/>
            <a:ext cx="556845" cy="50541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9134890" y="3361814"/>
            <a:ext cx="556845" cy="5054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A40AB59-9351-487D-802D-12742140E5A9}"/>
              </a:ext>
            </a:extLst>
          </p:cNvPr>
          <p:cNvSpPr txBox="1"/>
          <p:nvPr/>
        </p:nvSpPr>
        <p:spPr>
          <a:xfrm>
            <a:off x="9093872" y="113278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A40AB59-9351-487D-802D-12742140E5A9}"/>
              </a:ext>
            </a:extLst>
          </p:cNvPr>
          <p:cNvSpPr txBox="1"/>
          <p:nvPr/>
        </p:nvSpPr>
        <p:spPr>
          <a:xfrm>
            <a:off x="9093872" y="262270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CA40AB59-9351-487D-802D-12742140E5A9}"/>
              </a:ext>
            </a:extLst>
          </p:cNvPr>
          <p:cNvSpPr txBox="1"/>
          <p:nvPr/>
        </p:nvSpPr>
        <p:spPr>
          <a:xfrm>
            <a:off x="9110769" y="186954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CA40AB59-9351-487D-802D-12742140E5A9}"/>
              </a:ext>
            </a:extLst>
          </p:cNvPr>
          <p:cNvSpPr txBox="1"/>
          <p:nvPr/>
        </p:nvSpPr>
        <p:spPr>
          <a:xfrm>
            <a:off x="9134890" y="336181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xmlns="" id="{C8BEA3FC-2A9D-4522-A3B1-702B5A3557F5}"/>
              </a:ext>
            </a:extLst>
          </p:cNvPr>
          <p:cNvSpPr txBox="1">
            <a:spLocks/>
          </p:cNvSpPr>
          <p:nvPr/>
        </p:nvSpPr>
        <p:spPr>
          <a:xfrm>
            <a:off x="9646293" y="539732"/>
            <a:ext cx="2340441" cy="548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Ростелеком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Текст 8">
            <a:extLst>
              <a:ext uri="{FF2B5EF4-FFF2-40B4-BE49-F238E27FC236}">
                <a16:creationId xmlns:a16="http://schemas.microsoft.com/office/drawing/2014/main" xmlns="" id="{C8BEA3FC-2A9D-4522-A3B1-702B5A3557F5}"/>
              </a:ext>
            </a:extLst>
          </p:cNvPr>
          <p:cNvSpPr txBox="1">
            <a:spLocks/>
          </p:cNvSpPr>
          <p:nvPr/>
        </p:nvSpPr>
        <p:spPr>
          <a:xfrm>
            <a:off x="9691735" y="1115517"/>
            <a:ext cx="2295000" cy="548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MAIL.RU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xmlns="" id="{C8BEA3FC-2A9D-4522-A3B1-702B5A3557F5}"/>
              </a:ext>
            </a:extLst>
          </p:cNvPr>
          <p:cNvSpPr txBox="1">
            <a:spLocks/>
          </p:cNvSpPr>
          <p:nvPr/>
        </p:nvSpPr>
        <p:spPr>
          <a:xfrm>
            <a:off x="9694135" y="1695212"/>
            <a:ext cx="2295000" cy="548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Mercedes-Benz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Текст 8">
            <a:extLst>
              <a:ext uri="{FF2B5EF4-FFF2-40B4-BE49-F238E27FC236}">
                <a16:creationId xmlns:a16="http://schemas.microsoft.com/office/drawing/2014/main" xmlns="" id="{C8BEA3FC-2A9D-4522-A3B1-702B5A3557F5}"/>
              </a:ext>
            </a:extLst>
          </p:cNvPr>
          <p:cNvSpPr txBox="1">
            <a:spLocks/>
          </p:cNvSpPr>
          <p:nvPr/>
        </p:nvSpPr>
        <p:spPr>
          <a:xfrm>
            <a:off x="9675235" y="2654867"/>
            <a:ext cx="2295000" cy="548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Unilever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Рисунок 69"/>
          <p:cNvPicPr/>
          <p:nvPr/>
        </p:nvPicPr>
        <p:blipFill rotWithShape="1">
          <a:blip r:embed="rId2" cstate="print"/>
          <a:srcRect t="5133" b="11027"/>
          <a:stretch/>
        </p:blipFill>
        <p:spPr bwMode="auto">
          <a:xfrm>
            <a:off x="9085074" y="4136648"/>
            <a:ext cx="3060731" cy="25323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2" name="Текст 8">
            <a:extLst>
              <a:ext uri="{FF2B5EF4-FFF2-40B4-BE49-F238E27FC236}">
                <a16:creationId xmlns:a16="http://schemas.microsoft.com/office/drawing/2014/main" xmlns="" id="{C8BEA3FC-2A9D-4522-A3B1-702B5A3557F5}"/>
              </a:ext>
            </a:extLst>
          </p:cNvPr>
          <p:cNvSpPr txBox="1">
            <a:spLocks/>
          </p:cNvSpPr>
          <p:nvPr/>
        </p:nvSpPr>
        <p:spPr>
          <a:xfrm>
            <a:off x="9653492" y="3248413"/>
            <a:ext cx="2295000" cy="548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2179" y="767876"/>
            <a:ext cx="84583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Unilever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Юнили́вер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британская компания, один из мировых лидеров на рынке пищевых продуктов и товаров бытовой химии (в том числе парфюмерии). Штаб-квартиры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Лондоне 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Великобритания).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2878" y="1779489"/>
            <a:ext cx="86531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Mercedes-Benz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торговая марка и одноимённая компания 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производитель легковых автомобилей премиального класса, грузовых автомобилей, автобусов и других транспортных средств, входящая в состав немецкого концерна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Mercedes-Benz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Group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Является одним из самых узнаваемых автомобильных брендов во всём мире. Штаб-квартира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Mercedes-Benz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находится в Штутгарте , Баден-Вюртемберг, Германия.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3997" y="3361814"/>
            <a:ext cx="8464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ВТБ 24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российский коммерческий банк, существовавший до января 2018 года. В дальнейшем присоединен к банку ВТБ с ликвидацией юридического лица и бренда. Специализировался на розничных операциях и кредитовании малого и среднего бизнеса. Сеть банка имела более 1 062 филиалов, 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и операционных офисов в российских </a:t>
            </a:r>
            <a:r>
              <a:rPr lang="ru-RU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3997" y="4944139"/>
            <a:ext cx="85250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ПАО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Ростелеко́м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провайдер цифровых услуг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сервисов.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услуги широкополосного доступа в Интернет, интерактивного телевидения, сотовой связи, местной и дальней телефонной связи и др. Занимает лидирующие позиции на российском рынке высокоскоростного доступа в интернет, платного ТВ, хранения и обработки данных, а также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кибербезопасности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69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2404</TotalTime>
  <Words>954</Words>
  <Application>Microsoft Office PowerPoint</Application>
  <PresentationFormat>Произвольный</PresentationFormat>
  <Paragraphs>148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О нашей компании  «KIKI RoboLab» </vt:lpstr>
      <vt:lpstr>Продажа роботов-промотеров для Вашего бизнеса оптом и в розницу!</vt:lpstr>
      <vt:lpstr>Преимущества интерактивного робота KIKI </vt:lpstr>
      <vt:lpstr>Характеристики интерактивного робота КИКИ</vt:lpstr>
      <vt:lpstr>Отзывы об интерактивном роботе КИКИ</vt:lpstr>
      <vt:lpstr>Слайд 7</vt:lpstr>
      <vt:lpstr>Примеры наших работ</vt:lpstr>
      <vt:lpstr>Наши Клиенты</vt:lpstr>
      <vt:lpstr>Специальное предложение компании «KIKI RoboLab» по производству человеко подобных роботов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Ольга</cp:lastModifiedBy>
  <cp:revision>161</cp:revision>
  <dcterms:created xsi:type="dcterms:W3CDTF">2020-04-20T12:13:29Z</dcterms:created>
  <dcterms:modified xsi:type="dcterms:W3CDTF">2022-09-27T11:48:04Z</dcterms:modified>
</cp:coreProperties>
</file>