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14"/>
  </p:notesMasterIdLst>
  <p:sldIdLst>
    <p:sldId id="2955" r:id="rId2"/>
    <p:sldId id="2956" r:id="rId3"/>
    <p:sldId id="2960" r:id="rId4"/>
    <p:sldId id="2961" r:id="rId5"/>
    <p:sldId id="2962" r:id="rId6"/>
    <p:sldId id="2963" r:id="rId7"/>
    <p:sldId id="2935" r:id="rId8"/>
    <p:sldId id="2966" r:id="rId9"/>
    <p:sldId id="2967" r:id="rId10"/>
    <p:sldId id="2968" r:id="rId11"/>
    <p:sldId id="2969" r:id="rId12"/>
    <p:sldId id="2970" r:id="rId13"/>
  </p:sldIdLst>
  <p:sldSz cx="12858750" cy="7232650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0000"/>
    <a:srgbClr val="7A191D"/>
    <a:srgbClr val="19AA39"/>
    <a:srgbClr val="673326"/>
    <a:srgbClr val="D9D9D9"/>
    <a:srgbClr val="EFEEEC"/>
    <a:srgbClr val="A6A37E"/>
    <a:srgbClr val="BBB99D"/>
    <a:srgbClr val="EDA231"/>
    <a:srgbClr val="5656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762" autoAdjust="0"/>
    <p:restoredTop sz="92986" autoAdjust="0"/>
  </p:normalViewPr>
  <p:slideViewPr>
    <p:cSldViewPr>
      <p:cViewPr varScale="1">
        <p:scale>
          <a:sx n="84" d="100"/>
          <a:sy n="84" d="100"/>
        </p:scale>
        <p:origin x="-643" y="-67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2022/11/5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88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27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657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697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02850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609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7404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7923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985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pPr>
                <a:defRPr/>
              </a:pPr>
              <a:t>2022/11/5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218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1279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57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5160477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9810800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22506115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018" y="290513"/>
            <a:ext cx="11572715" cy="12049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018" y="1687514"/>
            <a:ext cx="11572715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2F86-CEC4-49EB-8B7F-249AAA44CCD9}" type="datetimeFigureOut">
              <a:rPr lang="zh-CN" altLang="en-US"/>
              <a:pPr>
                <a:defRPr/>
              </a:pPr>
              <a:t>2022/11/5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52F29-FB64-4B43-91C8-3826701FA6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7457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1" y="5789"/>
            <a:ext cx="12855388" cy="72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35" r:id="rId2"/>
    <p:sldLayoutId id="2147484040" r:id="rId3"/>
    <p:sldLayoutId id="2147484041" r:id="rId4"/>
    <p:sldLayoutId id="2147484042" r:id="rId5"/>
    <p:sldLayoutId id="2147484044" r:id="rId6"/>
    <p:sldLayoutId id="2147484046" r:id="rId7"/>
  </p:sldLayoutIdLst>
  <p:timing>
    <p:tnLst>
      <p:par>
        <p:cTn id="1" dur="indefinite" restart="never" nodeType="tmRoot"/>
      </p:par>
    </p:tnLst>
  </p:timing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749" cy="72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平行四边形 3"/>
          <p:cNvSpPr/>
          <p:nvPr/>
        </p:nvSpPr>
        <p:spPr>
          <a:xfrm rot="5400000">
            <a:off x="2813049" y="-2813051"/>
            <a:ext cx="7232650" cy="12858752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00285" y="258739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Название учебного заведения</a:t>
            </a:r>
            <a:endParaRPr lang="zh-CN" altLang="en-US" sz="16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2143095" y="1115995"/>
            <a:ext cx="9429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800" b="1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Диссертация на тему: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«Правотворческие полномочия органов исполнительной власти Российской Федерации 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субъектов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 теоретические и прикладные аспекты» </a:t>
            </a:r>
            <a:endParaRPr lang="zh-CN" altLang="en-US" sz="28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4929177" y="6688159"/>
            <a:ext cx="2930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2022г.</a:t>
            </a:r>
            <a:endParaRPr lang="zh-CN" altLang="en-US" sz="16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7215193" y="3687763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Выполнил:________________________________________________________________________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_________________________________________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7286631" y="4687895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Проверил:_______________________________________________________________________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________________________________________</a:t>
            </a:r>
            <a:endParaRPr lang="zh-CN" altLang="en-US" sz="20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Freeform 5"/>
          <p:cNvSpPr>
            <a:spLocks/>
          </p:cNvSpPr>
          <p:nvPr/>
        </p:nvSpPr>
        <p:spPr bwMode="auto">
          <a:xfrm>
            <a:off x="6247385" y="4622902"/>
            <a:ext cx="2307703" cy="2030157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315" name="Freeform 5"/>
          <p:cNvSpPr>
            <a:spLocks/>
          </p:cNvSpPr>
          <p:nvPr/>
        </p:nvSpPr>
        <p:spPr bwMode="auto">
          <a:xfrm>
            <a:off x="4708560" y="1591837"/>
            <a:ext cx="1747518" cy="1537776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050685" y="1253551"/>
            <a:ext cx="2281661" cy="2009069"/>
            <a:chOff x="7562320" y="897326"/>
            <a:chExt cx="2164994" cy="1905223"/>
          </a:xfrm>
        </p:grpSpPr>
        <p:sp>
          <p:nvSpPr>
            <p:cNvPr id="317" name="Freeform 5"/>
            <p:cNvSpPr>
              <a:spLocks/>
            </p:cNvSpPr>
            <p:nvPr/>
          </p:nvSpPr>
          <p:spPr bwMode="auto">
            <a:xfrm>
              <a:off x="7562320" y="897326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8" name="Freeform 5"/>
            <p:cNvSpPr>
              <a:spLocks/>
            </p:cNvSpPr>
            <p:nvPr/>
          </p:nvSpPr>
          <p:spPr bwMode="auto">
            <a:xfrm>
              <a:off x="7708469" y="1025939"/>
              <a:ext cx="1872695" cy="1647996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ln>
                  <a:solidFill>
                    <a:srgbClr val="7BB453"/>
                  </a:solidFill>
                </a:ln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3" name="组合 72"/>
            <p:cNvGrpSpPr>
              <a:grpSpLocks/>
            </p:cNvGrpSpPr>
            <p:nvPr/>
          </p:nvGrpSpPr>
          <p:grpSpPr bwMode="auto">
            <a:xfrm>
              <a:off x="8227424" y="1384273"/>
              <a:ext cx="1328649" cy="1223201"/>
              <a:chOff x="5722963" y="2742165"/>
              <a:chExt cx="500063" cy="460375"/>
            </a:xfrm>
          </p:grpSpPr>
          <p:sp>
            <p:nvSpPr>
              <p:cNvPr id="320" name="Freeform 55"/>
              <p:cNvSpPr>
                <a:spLocks/>
              </p:cNvSpPr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21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2" name="Freeform 57"/>
              <p:cNvSpPr>
                <a:spLocks/>
              </p:cNvSpPr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" name="组合 2"/>
          <p:cNvGrpSpPr>
            <a:grpSpLocks/>
          </p:cNvGrpSpPr>
          <p:nvPr/>
        </p:nvGrpSpPr>
        <p:grpSpPr bwMode="auto">
          <a:xfrm>
            <a:off x="6195894" y="2361888"/>
            <a:ext cx="2281661" cy="2009069"/>
            <a:chOff x="5803300" y="1948400"/>
            <a:chExt cx="2164994" cy="1905223"/>
          </a:xfrm>
        </p:grpSpPr>
        <p:sp>
          <p:nvSpPr>
            <p:cNvPr id="324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5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5" name="组合 73"/>
            <p:cNvGrpSpPr>
              <a:grpSpLocks/>
            </p:cNvGrpSpPr>
            <p:nvPr/>
          </p:nvGrpSpPr>
          <p:grpSpPr bwMode="auto">
            <a:xfrm>
              <a:off x="6481655" y="2517630"/>
              <a:ext cx="1339125" cy="1206045"/>
              <a:chOff x="952501" y="6013451"/>
              <a:chExt cx="511175" cy="460375"/>
            </a:xfrm>
          </p:grpSpPr>
          <p:sp>
            <p:nvSpPr>
              <p:cNvPr id="327" name="Freeform 58"/>
              <p:cNvSpPr>
                <a:spLocks/>
              </p:cNvSpPr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28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9" name="Freeform 60"/>
              <p:cNvSpPr>
                <a:spLocks/>
              </p:cNvSpPr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6" name="组合 3"/>
          <p:cNvGrpSpPr>
            <a:grpSpLocks/>
          </p:cNvGrpSpPr>
          <p:nvPr/>
        </p:nvGrpSpPr>
        <p:grpSpPr bwMode="auto">
          <a:xfrm>
            <a:off x="4341105" y="3470225"/>
            <a:ext cx="2281661" cy="2010744"/>
            <a:chOff x="4044280" y="2999474"/>
            <a:chExt cx="2164994" cy="1905223"/>
          </a:xfrm>
        </p:grpSpPr>
        <p:sp>
          <p:nvSpPr>
            <p:cNvPr id="331" name="Freeform 5"/>
            <p:cNvSpPr>
              <a:spLocks/>
            </p:cNvSpPr>
            <p:nvPr/>
          </p:nvSpPr>
          <p:spPr bwMode="auto">
            <a:xfrm>
              <a:off x="4044280" y="2999474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2" name="Freeform 5"/>
            <p:cNvSpPr>
              <a:spLocks/>
            </p:cNvSpPr>
            <p:nvPr/>
          </p:nvSpPr>
          <p:spPr bwMode="auto">
            <a:xfrm>
              <a:off x="4200183" y="3161348"/>
              <a:ext cx="1833385" cy="161340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7" name="组合 74"/>
            <p:cNvGrpSpPr>
              <a:grpSpLocks/>
            </p:cNvGrpSpPr>
            <p:nvPr/>
          </p:nvGrpSpPr>
          <p:grpSpPr bwMode="auto">
            <a:xfrm>
              <a:off x="4742518" y="3572999"/>
              <a:ext cx="1329665" cy="1197525"/>
              <a:chOff x="5405438" y="6815138"/>
              <a:chExt cx="511175" cy="460375"/>
            </a:xfrm>
          </p:grpSpPr>
          <p:sp>
            <p:nvSpPr>
              <p:cNvPr id="334" name="Freeform 61"/>
              <p:cNvSpPr>
                <a:spLocks/>
              </p:cNvSpPr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3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6" name="Freeform 63"/>
              <p:cNvSpPr>
                <a:spLocks/>
              </p:cNvSpPr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8" name="组合 4"/>
          <p:cNvGrpSpPr>
            <a:grpSpLocks/>
          </p:cNvGrpSpPr>
          <p:nvPr/>
        </p:nvGrpSpPr>
        <p:grpSpPr bwMode="auto">
          <a:xfrm>
            <a:off x="2486314" y="4580236"/>
            <a:ext cx="2281661" cy="2009069"/>
            <a:chOff x="2285260" y="4050548"/>
            <a:chExt cx="2164994" cy="1905223"/>
          </a:xfrm>
        </p:grpSpPr>
        <p:sp>
          <p:nvSpPr>
            <p:cNvPr id="338" name="Freeform 5"/>
            <p:cNvSpPr>
              <a:spLocks/>
            </p:cNvSpPr>
            <p:nvPr/>
          </p:nvSpPr>
          <p:spPr bwMode="auto">
            <a:xfrm>
              <a:off x="2285260" y="4050548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9" name="Freeform 5"/>
            <p:cNvSpPr>
              <a:spLocks/>
            </p:cNvSpPr>
            <p:nvPr/>
          </p:nvSpPr>
          <p:spPr bwMode="auto">
            <a:xfrm>
              <a:off x="2446237" y="4201094"/>
              <a:ext cx="1830374" cy="161075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9" name="组合 75"/>
            <p:cNvGrpSpPr>
              <a:grpSpLocks/>
            </p:cNvGrpSpPr>
            <p:nvPr/>
          </p:nvGrpSpPr>
          <p:grpSpPr bwMode="auto">
            <a:xfrm>
              <a:off x="2970142" y="4598630"/>
              <a:ext cx="1348095" cy="1199681"/>
              <a:chOff x="688976" y="7240588"/>
              <a:chExt cx="519113" cy="461963"/>
            </a:xfrm>
          </p:grpSpPr>
          <p:sp>
            <p:nvSpPr>
              <p:cNvPr id="341" name="Freeform 64"/>
              <p:cNvSpPr>
                <a:spLocks/>
              </p:cNvSpPr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42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3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44" name="Freeform 5"/>
          <p:cNvSpPr>
            <a:spLocks/>
          </p:cNvSpPr>
          <p:nvPr/>
        </p:nvSpPr>
        <p:spPr bwMode="auto">
          <a:xfrm>
            <a:off x="4675904" y="5651739"/>
            <a:ext cx="1369330" cy="1203768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345" name="Freeform 5"/>
          <p:cNvSpPr>
            <a:spLocks/>
          </p:cNvSpPr>
          <p:nvPr/>
        </p:nvSpPr>
        <p:spPr bwMode="auto">
          <a:xfrm>
            <a:off x="7009457" y="1184907"/>
            <a:ext cx="1158408" cy="1019604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80" name="Freeform 23"/>
          <p:cNvSpPr>
            <a:spLocks/>
          </p:cNvSpPr>
          <p:nvPr/>
        </p:nvSpPr>
        <p:spPr bwMode="auto">
          <a:xfrm flipV="1">
            <a:off x="9374818" y="2825648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82" name="TextBox 53"/>
          <p:cNvSpPr txBox="1">
            <a:spLocks noChangeArrowheads="1"/>
          </p:cNvSpPr>
          <p:nvPr/>
        </p:nvSpPr>
        <p:spPr bwMode="auto">
          <a:xfrm>
            <a:off x="10144151" y="973119"/>
            <a:ext cx="2500330" cy="234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 обоснованного перспективного планирования правотворческой деятельности </a:t>
            </a:r>
            <a:endParaRPr lang="zh-CN" altLang="en-US" sz="2400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3" name="Freeform 23"/>
          <p:cNvSpPr>
            <a:spLocks/>
          </p:cNvSpPr>
          <p:nvPr/>
        </p:nvSpPr>
        <p:spPr bwMode="auto">
          <a:xfrm flipV="1">
            <a:off x="7767779" y="3861994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85" name="TextBox 53"/>
          <p:cNvSpPr txBox="1">
            <a:spLocks noChangeArrowheads="1"/>
          </p:cNvSpPr>
          <p:nvPr/>
        </p:nvSpPr>
        <p:spPr bwMode="auto">
          <a:xfrm>
            <a:off x="8643953" y="4616457"/>
            <a:ext cx="3429024" cy="16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ситуационного подхода в развитии системы правовых актов</a:t>
            </a:r>
          </a:p>
        </p:txBody>
      </p:sp>
      <p:sp>
        <p:nvSpPr>
          <p:cNvPr id="86" name="Freeform 21"/>
          <p:cNvSpPr>
            <a:spLocks/>
          </p:cNvSpPr>
          <p:nvPr/>
        </p:nvSpPr>
        <p:spPr bwMode="auto">
          <a:xfrm flipH="1" flipV="1">
            <a:off x="2355573" y="3262618"/>
            <a:ext cx="2849315" cy="6412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88" name="TextBox 53"/>
          <p:cNvSpPr txBox="1">
            <a:spLocks noChangeArrowheads="1"/>
          </p:cNvSpPr>
          <p:nvPr/>
        </p:nvSpPr>
        <p:spPr bwMode="auto">
          <a:xfrm>
            <a:off x="357145" y="1544623"/>
            <a:ext cx="4000528" cy="16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системы правовых  актов на основе планового, системного и ситуационного подхода</a:t>
            </a:r>
            <a:endParaRPr lang="zh-CN" altLang="en-US" sz="2400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9" name="Freeform 21"/>
          <p:cNvSpPr>
            <a:spLocks/>
          </p:cNvSpPr>
          <p:nvPr/>
        </p:nvSpPr>
        <p:spPr bwMode="auto">
          <a:xfrm flipH="1" flipV="1">
            <a:off x="798924" y="4451321"/>
            <a:ext cx="2736988" cy="662993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1" name="TextBox 53"/>
          <p:cNvSpPr txBox="1">
            <a:spLocks noChangeArrowheads="1"/>
          </p:cNvSpPr>
          <p:nvPr/>
        </p:nvSpPr>
        <p:spPr bwMode="auto">
          <a:xfrm>
            <a:off x="214269" y="3544887"/>
            <a:ext cx="3000396" cy="234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ошибок в выборе видов и форм правовых актов в субъектах Российской Федерации</a:t>
            </a:r>
          </a:p>
        </p:txBody>
      </p:sp>
      <p:grpSp>
        <p:nvGrpSpPr>
          <p:cNvPr id="10" name="组合 4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7" name="任意多边形 4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4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142963" y="187301"/>
            <a:ext cx="110014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пути совершенствования системы правовых актов исполнительной власти  на уровне субъектов РФ 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25" y="5616589"/>
            <a:ext cx="1428760" cy="1285884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1" y="4545019"/>
            <a:ext cx="2428892" cy="2103434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9" y="1187433"/>
            <a:ext cx="1214446" cy="1071570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 t="15000" r="-625"/>
          <a:stretch>
            <a:fillRect/>
          </a:stretch>
        </p:blipFill>
        <p:spPr bwMode="auto">
          <a:xfrm>
            <a:off x="4643425" y="1544623"/>
            <a:ext cx="1857388" cy="1643074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5289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392189"/>
            <a:ext cx="12858750" cy="23762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2" descr="Moni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442" y="1175986"/>
            <a:ext cx="4419386" cy="3683320"/>
          </a:xfrm>
          <a:prstGeom prst="rect">
            <a:avLst/>
          </a:prstGeom>
        </p:spPr>
      </p:pic>
      <p:pic>
        <p:nvPicPr>
          <p:cNvPr id="36" name="Picture 4" descr="Monitor-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5227" y="1276445"/>
            <a:ext cx="1689161" cy="2066672"/>
          </a:xfrm>
          <a:prstGeom prst="rect">
            <a:avLst/>
          </a:prstGeom>
        </p:spPr>
      </p:pic>
      <p:sp>
        <p:nvSpPr>
          <p:cNvPr id="30" name="Text Placeholder 7"/>
          <p:cNvSpPr txBox="1">
            <a:spLocks/>
          </p:cNvSpPr>
          <p:nvPr/>
        </p:nvSpPr>
        <p:spPr>
          <a:xfrm>
            <a:off x="571459" y="3187697"/>
            <a:ext cx="5000660" cy="857256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Стремительное увеличение количества правовых актов органов исполнительной власти приводит к появлению более сложных  взаимосвязей между ними, затрудняет их совместное взаимодействие, создает проблемы в правотворческой и правоприменительной практики.</a:t>
            </a:r>
          </a:p>
          <a:p>
            <a:pPr algn="l"/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428583" y="5259399"/>
            <a:ext cx="12001584" cy="17859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показало не мало слабых мест в системе  правовых актов как  на федеральном уровне, так и на уровне субъектов Российской Федерации. В результате были предложены рекомендации, которые позволят совершенствовать правотворчество органов исполнительной власти на основе системного подхода  с учетом их специфических признаков, системных свойств, новых интегральных качеств, а также опираясь  на существующие закономерности  функционирования и тенденции развития .</a:t>
            </a:r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53311" y="1384077"/>
            <a:ext cx="4032448" cy="21602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5" descr="ipa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194" y="1886514"/>
            <a:ext cx="4190384" cy="39443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28889" y="2104157"/>
            <a:ext cx="2197030" cy="274745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Picture 7" descr="ipad-ligh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142857" y="1975094"/>
            <a:ext cx="1287124" cy="2913137"/>
          </a:xfrm>
          <a:prstGeom prst="rect">
            <a:avLst/>
          </a:prstGeom>
        </p:spPr>
      </p:pic>
      <p:grpSp>
        <p:nvGrpSpPr>
          <p:cNvPr id="5" name="组合 1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7" name="任意多边形 1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1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125860" y="288909"/>
            <a:ext cx="1991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3600" b="1" dirty="0" smtClean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Вывод</a:t>
            </a:r>
            <a:endParaRPr lang="zh-CN" altLang="en-US" sz="36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749" cy="72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平行四边形 3"/>
          <p:cNvSpPr/>
          <p:nvPr/>
        </p:nvSpPr>
        <p:spPr>
          <a:xfrm rot="3660000">
            <a:off x="3297741" y="2020760"/>
            <a:ext cx="10038798" cy="3195157"/>
          </a:xfrm>
          <a:prstGeom prst="parallelogram">
            <a:avLst>
              <a:gd name="adj" fmla="val 54847"/>
            </a:avLst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86367" y="473053"/>
            <a:ext cx="3071834" cy="139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4218" b="1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lang="zh-CN" altLang="en-US" sz="4218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543172" y="1978280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3609896" y="2098128"/>
            <a:ext cx="2026928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 bwMode="auto">
          <a:xfrm>
            <a:off x="3679709" y="6022250"/>
            <a:ext cx="2024696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 bwMode="auto">
          <a:xfrm>
            <a:off x="4857739" y="3044821"/>
            <a:ext cx="714380" cy="1588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4643425" y="5045085"/>
            <a:ext cx="1357322" cy="1588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 bwMode="auto">
          <a:xfrm>
            <a:off x="844511" y="2443192"/>
            <a:ext cx="3177449" cy="3177449"/>
          </a:xfrm>
          <a:prstGeom prst="ellipse">
            <a:avLst/>
          </a:prstGeom>
          <a:solidFill>
            <a:srgbClr val="CCD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90449" y="1793723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357673" y="2830507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86235" y="4759333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290449" y="5721896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8" name="组合 23"/>
          <p:cNvGrpSpPr/>
          <p:nvPr/>
        </p:nvGrpSpPr>
        <p:grpSpPr>
          <a:xfrm>
            <a:off x="5357805" y="2473317"/>
            <a:ext cx="984515" cy="948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6" name="Text Placeholder 2"/>
          <p:cNvSpPr txBox="1">
            <a:spLocks/>
          </p:cNvSpPr>
          <p:nvPr/>
        </p:nvSpPr>
        <p:spPr>
          <a:xfrm>
            <a:off x="5929309" y="1616061"/>
            <a:ext cx="678661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нормативно-правовое обеспечение правотворческой деятельности в системе органов исполнительной власти, определить характер правотворческих полномочий.</a:t>
            </a:r>
            <a:endParaRPr lang="zh-CN" altLang="en-US" sz="1600" b="1" i="1" kern="0" dirty="0" smtClean="0">
              <a:solidFill>
                <a:schemeClr val="tx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6429375" y="2616193"/>
            <a:ext cx="6286544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анализ свойств правотворческой деятельности  рассматриваемых органов, который определит их эффективность в сфере государственного управления.</a:t>
            </a:r>
            <a:endParaRPr lang="zh-CN" altLang="en-US" sz="1600" kern="0" dirty="0" smtClean="0">
              <a:solidFill>
                <a:schemeClr val="tx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l">
              <a:lnSpc>
                <a:spcPct val="100000"/>
              </a:lnSpc>
            </a:pPr>
            <a:endParaRPr lang="en-GB" altLang="zh-CN" sz="14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50" name="Text Placeholder 2"/>
          <p:cNvSpPr txBox="1">
            <a:spLocks/>
          </p:cNvSpPr>
          <p:nvPr/>
        </p:nvSpPr>
        <p:spPr>
          <a:xfrm>
            <a:off x="6572251" y="3759201"/>
            <a:ext cx="6072230" cy="5715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Теоретически обосновать правовую обеспеченность правотворческих полномочий органов исполнительной власти, определить значимость данного вида деятельности.</a:t>
            </a:r>
          </a:p>
          <a:p>
            <a:pPr algn="l"/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6500813" y="4902209"/>
            <a:ext cx="6215061" cy="642595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овать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правотворческую практику исполнительной власти, изучить текущее состояние правотворческой деятельности и рассмотреть перспективы развития системы правовых актов.</a:t>
            </a:r>
            <a:endParaRPr lang="zh-CN" altLang="en-US" sz="1600" b="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5857871" y="5902341"/>
            <a:ext cx="678661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Отразить существующие проблемы  подзаконного правового регулирования</a:t>
            </a:r>
            <a:r>
              <a:rPr lang="ru-RU" sz="1600" dirty="0" smtClean="0"/>
              <a:t>.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3" name="组合 4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3" name="任意多边形 52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54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55" name="文本框 41"/>
          <p:cNvSpPr txBox="1"/>
          <p:nvPr/>
        </p:nvSpPr>
        <p:spPr>
          <a:xfrm>
            <a:off x="8143887" y="115863"/>
            <a:ext cx="4500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 smtClean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Цель и задачи исследования:</a:t>
            </a:r>
            <a:endParaRPr lang="zh-CN" altLang="en-US" sz="36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28649" y="187301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6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Цель исследования</a:t>
            </a:r>
            <a:r>
              <a:rPr lang="ru-RU" altLang="zh-CN" sz="16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установление между функционированием правовых актов, разрабатываемых органами исполнительной власти; необходимостью создания нормативной базы, определяющей виды нормативных правовых актов, характер их действия, масштабы  реализации, порядок мониторинга регулирующего воздействия и его оценки.</a:t>
            </a:r>
            <a:endParaRPr lang="zh-CN" alt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ru-RU" altLang="zh-CN" sz="16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endParaRPr lang="ru-RU" sz="1600" dirty="0"/>
          </a:p>
        </p:txBody>
      </p:sp>
      <p:grpSp>
        <p:nvGrpSpPr>
          <p:cNvPr id="61" name="组合 23"/>
          <p:cNvGrpSpPr/>
          <p:nvPr/>
        </p:nvGrpSpPr>
        <p:grpSpPr>
          <a:xfrm>
            <a:off x="4714863" y="5545151"/>
            <a:ext cx="984515" cy="948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0" name="椭圆 13"/>
          <p:cNvSpPr/>
          <p:nvPr/>
        </p:nvSpPr>
        <p:spPr>
          <a:xfrm>
            <a:off x="4500549" y="3830639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2" name="组合 23"/>
          <p:cNvGrpSpPr/>
          <p:nvPr/>
        </p:nvGrpSpPr>
        <p:grpSpPr>
          <a:xfrm>
            <a:off x="4786301" y="1544623"/>
            <a:ext cx="984515" cy="948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75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78" name="直接连接符 4"/>
          <p:cNvCxnSpPr>
            <a:stCxn id="70" idx="6"/>
          </p:cNvCxnSpPr>
          <p:nvPr/>
        </p:nvCxnSpPr>
        <p:spPr bwMode="auto">
          <a:xfrm>
            <a:off x="5025487" y="4093108"/>
            <a:ext cx="760946" cy="24871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组合 23"/>
          <p:cNvGrpSpPr/>
          <p:nvPr/>
        </p:nvGrpSpPr>
        <p:grpSpPr>
          <a:xfrm>
            <a:off x="5500681" y="3616325"/>
            <a:ext cx="984515" cy="948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84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6" name="组合 23"/>
          <p:cNvGrpSpPr/>
          <p:nvPr/>
        </p:nvGrpSpPr>
        <p:grpSpPr>
          <a:xfrm>
            <a:off x="5429243" y="4687895"/>
            <a:ext cx="984515" cy="9480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89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1" name="Freeform 110"/>
          <p:cNvSpPr>
            <a:spLocks noChangeAspect="1" noEditPoints="1"/>
          </p:cNvSpPr>
          <p:nvPr/>
        </p:nvSpPr>
        <p:spPr bwMode="auto">
          <a:xfrm>
            <a:off x="4929177" y="5688027"/>
            <a:ext cx="596943" cy="529205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171441" tIns="85720" rIns="171441" bIns="85720"/>
          <a:lstStyle/>
          <a:p>
            <a:pPr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93" name="组合 40"/>
          <p:cNvGrpSpPr/>
          <p:nvPr/>
        </p:nvGrpSpPr>
        <p:grpSpPr>
          <a:xfrm>
            <a:off x="5714995" y="4973647"/>
            <a:ext cx="473292" cy="404559"/>
            <a:chOff x="1179499" y="5126995"/>
            <a:chExt cx="695313" cy="59433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4" name="Freeform 131"/>
            <p:cNvSpPr>
              <a:spLocks/>
            </p:cNvSpPr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组合 45"/>
          <p:cNvGrpSpPr/>
          <p:nvPr/>
        </p:nvGrpSpPr>
        <p:grpSpPr>
          <a:xfrm>
            <a:off x="5643557" y="2687631"/>
            <a:ext cx="469804" cy="469804"/>
            <a:chOff x="6858828" y="3790714"/>
            <a:chExt cx="731377" cy="731377"/>
          </a:xfrm>
        </p:grpSpPr>
        <p:sp>
          <p:nvSpPr>
            <p:cNvPr id="99" name="Freeform 578"/>
            <p:cNvSpPr>
              <a:spLocks/>
            </p:cNvSpPr>
            <p:nvPr/>
          </p:nvSpPr>
          <p:spPr bwMode="auto">
            <a:xfrm>
              <a:off x="7450277" y="4178041"/>
              <a:ext cx="97373" cy="194024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Freeform 579"/>
            <p:cNvSpPr>
              <a:spLocks/>
            </p:cNvSpPr>
            <p:nvPr/>
          </p:nvSpPr>
          <p:spPr bwMode="auto">
            <a:xfrm>
              <a:off x="7228844" y="3790714"/>
              <a:ext cx="361361" cy="362804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reeform 580"/>
            <p:cNvSpPr>
              <a:spLocks/>
            </p:cNvSpPr>
            <p:nvPr/>
          </p:nvSpPr>
          <p:spPr bwMode="auto">
            <a:xfrm>
              <a:off x="6858828" y="3833269"/>
              <a:ext cx="605154" cy="688822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202"/>
          <p:cNvGrpSpPr/>
          <p:nvPr/>
        </p:nvGrpSpPr>
        <p:grpSpPr>
          <a:xfrm>
            <a:off x="5786433" y="3902077"/>
            <a:ext cx="516253" cy="439327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103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5" name="组合 34"/>
          <p:cNvGrpSpPr/>
          <p:nvPr/>
        </p:nvGrpSpPr>
        <p:grpSpPr>
          <a:xfrm>
            <a:off x="5072053" y="1687499"/>
            <a:ext cx="545546" cy="612125"/>
            <a:chOff x="3199776" y="780891"/>
            <a:chExt cx="470261" cy="527652"/>
          </a:xfrm>
          <a:solidFill>
            <a:srgbClr val="C00000"/>
          </a:solidFill>
        </p:grpSpPr>
        <p:sp>
          <p:nvSpPr>
            <p:cNvPr id="106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7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8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9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49" y="2544755"/>
            <a:ext cx="3000396" cy="297338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8001079"/>
      </p:ext>
    </p:extLst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"/>
          <p:cNvSpPr>
            <a:spLocks/>
          </p:cNvSpPr>
          <p:nvPr/>
        </p:nvSpPr>
        <p:spPr bwMode="auto">
          <a:xfrm>
            <a:off x="6643689" y="3687763"/>
            <a:ext cx="6072230" cy="3357586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104" name="Freeform 10"/>
          <p:cNvSpPr>
            <a:spLocks/>
          </p:cNvSpPr>
          <p:nvPr/>
        </p:nvSpPr>
        <p:spPr bwMode="auto">
          <a:xfrm>
            <a:off x="6643689" y="901681"/>
            <a:ext cx="6072230" cy="2782447"/>
          </a:xfrm>
          <a:prstGeom prst="roundRect">
            <a:avLst/>
          </a:pr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105" name="Freeform 10"/>
          <p:cNvSpPr>
            <a:spLocks/>
          </p:cNvSpPr>
          <p:nvPr/>
        </p:nvSpPr>
        <p:spPr bwMode="auto">
          <a:xfrm>
            <a:off x="214269" y="901682"/>
            <a:ext cx="6286545" cy="2972642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106" name="Freeform 10"/>
          <p:cNvSpPr>
            <a:spLocks/>
          </p:cNvSpPr>
          <p:nvPr/>
        </p:nvSpPr>
        <p:spPr bwMode="auto">
          <a:xfrm>
            <a:off x="142831" y="3973515"/>
            <a:ext cx="6143669" cy="3143272"/>
          </a:xfrm>
          <a:prstGeom prst="roundRect">
            <a:avLst/>
          </a:pr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107" name="Freeform 10"/>
          <p:cNvSpPr>
            <a:spLocks/>
          </p:cNvSpPr>
          <p:nvPr/>
        </p:nvSpPr>
        <p:spPr bwMode="auto">
          <a:xfrm>
            <a:off x="357145" y="1044557"/>
            <a:ext cx="6000792" cy="2786082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108" name="Freeform 10"/>
          <p:cNvSpPr>
            <a:spLocks/>
          </p:cNvSpPr>
          <p:nvPr/>
        </p:nvSpPr>
        <p:spPr bwMode="auto">
          <a:xfrm>
            <a:off x="6786565" y="1044557"/>
            <a:ext cx="5786478" cy="2571769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109" name="Freeform 10"/>
          <p:cNvSpPr>
            <a:spLocks/>
          </p:cNvSpPr>
          <p:nvPr/>
        </p:nvSpPr>
        <p:spPr bwMode="auto">
          <a:xfrm>
            <a:off x="285707" y="4116391"/>
            <a:ext cx="5857916" cy="2928958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sp>
        <p:nvSpPr>
          <p:cNvPr id="110" name="Freeform 10"/>
          <p:cNvSpPr>
            <a:spLocks/>
          </p:cNvSpPr>
          <p:nvPr/>
        </p:nvSpPr>
        <p:spPr bwMode="auto">
          <a:xfrm>
            <a:off x="6786565" y="3902077"/>
            <a:ext cx="5786478" cy="3000396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00549" y="758805"/>
            <a:ext cx="1138582" cy="1016775"/>
            <a:chOff x="4765330" y="1060376"/>
            <a:chExt cx="809953" cy="723303"/>
          </a:xfrm>
        </p:grpSpPr>
        <p:sp>
          <p:nvSpPr>
            <p:cNvPr id="111" name="椭圆 110"/>
            <p:cNvSpPr/>
            <p:nvPr/>
          </p:nvSpPr>
          <p:spPr>
            <a:xfrm>
              <a:off x="4765330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lIns="96418" tIns="48210" rIns="96418" bIns="48210"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3" name="组合 52"/>
            <p:cNvGrpSpPr>
              <a:grpSpLocks/>
            </p:cNvGrpSpPr>
            <p:nvPr/>
          </p:nvGrpSpPr>
          <p:grpSpPr bwMode="auto">
            <a:xfrm>
              <a:off x="4950096" y="1208391"/>
              <a:ext cx="625187" cy="575249"/>
              <a:chOff x="5722963" y="2742165"/>
              <a:chExt cx="500063" cy="460375"/>
            </a:xfrm>
          </p:grpSpPr>
          <p:sp>
            <p:nvSpPr>
              <p:cNvPr id="116" name="Freeform 55"/>
              <p:cNvSpPr>
                <a:spLocks/>
              </p:cNvSpPr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 dirty="0">
                  <a:solidFill>
                    <a:sysClr val="windowText" lastClr="000000"/>
                  </a:solidFill>
                  <a:latin typeface="Times New Roman" pitchFamily="18" charset="0"/>
                  <a:ea typeface="微软雅黑"/>
                  <a:cs typeface="Times New Roman" pitchFamily="18" charset="0"/>
                </a:endParaRPr>
              </a:p>
            </p:txBody>
          </p:sp>
          <p:sp>
            <p:nvSpPr>
              <p:cNvPr id="117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57"/>
              <p:cNvSpPr>
                <a:spLocks/>
              </p:cNvSpPr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" name="组合 2"/>
          <p:cNvGrpSpPr/>
          <p:nvPr/>
        </p:nvGrpSpPr>
        <p:grpSpPr>
          <a:xfrm>
            <a:off x="11501473" y="544491"/>
            <a:ext cx="1140297" cy="1025092"/>
            <a:chOff x="7578045" y="1060376"/>
            <a:chExt cx="811173" cy="729219"/>
          </a:xfrm>
        </p:grpSpPr>
        <p:sp>
          <p:nvSpPr>
            <p:cNvPr id="112" name="椭圆 111"/>
            <p:cNvSpPr/>
            <p:nvPr/>
          </p:nvSpPr>
          <p:spPr>
            <a:xfrm>
              <a:off x="7578045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5" name="组合 63"/>
            <p:cNvGrpSpPr>
              <a:grpSpLocks/>
            </p:cNvGrpSpPr>
            <p:nvPr/>
          </p:nvGrpSpPr>
          <p:grpSpPr bwMode="auto">
            <a:xfrm>
              <a:off x="7749742" y="1213155"/>
              <a:ext cx="639476" cy="576440"/>
              <a:chOff x="952501" y="6013451"/>
              <a:chExt cx="511175" cy="460375"/>
            </a:xfrm>
          </p:grpSpPr>
          <p:sp>
            <p:nvSpPr>
              <p:cNvPr id="120" name="Freeform 58"/>
              <p:cNvSpPr>
                <a:spLocks/>
              </p:cNvSpPr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21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60"/>
              <p:cNvSpPr>
                <a:spLocks/>
              </p:cNvSpPr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6" name="组合 3"/>
          <p:cNvGrpSpPr/>
          <p:nvPr/>
        </p:nvGrpSpPr>
        <p:grpSpPr>
          <a:xfrm>
            <a:off x="4571987" y="3759201"/>
            <a:ext cx="1196076" cy="1081713"/>
            <a:chOff x="5126932" y="4063083"/>
            <a:chExt cx="850852" cy="769498"/>
          </a:xfrm>
        </p:grpSpPr>
        <p:sp>
          <p:nvSpPr>
            <p:cNvPr id="113" name="椭圆 112"/>
            <p:cNvSpPr/>
            <p:nvPr/>
          </p:nvSpPr>
          <p:spPr>
            <a:xfrm>
              <a:off x="5126932" y="4063083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7" name="组合 68"/>
            <p:cNvGrpSpPr>
              <a:grpSpLocks/>
            </p:cNvGrpSpPr>
            <p:nvPr/>
          </p:nvGrpSpPr>
          <p:grpSpPr bwMode="auto">
            <a:xfrm>
              <a:off x="5338307" y="4257332"/>
              <a:ext cx="639477" cy="575249"/>
              <a:chOff x="5405438" y="6815138"/>
              <a:chExt cx="511175" cy="460375"/>
            </a:xfrm>
          </p:grpSpPr>
          <p:sp>
            <p:nvSpPr>
              <p:cNvPr id="124" name="Freeform 61"/>
              <p:cNvSpPr>
                <a:spLocks/>
              </p:cNvSpPr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2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Freeform 63"/>
              <p:cNvSpPr>
                <a:spLocks/>
              </p:cNvSpPr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8" name="组合 4"/>
          <p:cNvGrpSpPr/>
          <p:nvPr/>
        </p:nvGrpSpPr>
        <p:grpSpPr>
          <a:xfrm>
            <a:off x="11430035" y="3687763"/>
            <a:ext cx="1208136" cy="1016775"/>
            <a:chOff x="7347590" y="4109747"/>
            <a:chExt cx="859431" cy="723303"/>
          </a:xfrm>
        </p:grpSpPr>
        <p:sp>
          <p:nvSpPr>
            <p:cNvPr id="114" name="椭圆 113"/>
            <p:cNvSpPr/>
            <p:nvPr/>
          </p:nvSpPr>
          <p:spPr>
            <a:xfrm>
              <a:off x="7347590" y="4109747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9" name="组合 73"/>
            <p:cNvGrpSpPr>
              <a:grpSpLocks/>
            </p:cNvGrpSpPr>
            <p:nvPr/>
          </p:nvGrpSpPr>
          <p:grpSpPr bwMode="auto">
            <a:xfrm>
              <a:off x="7558017" y="4254951"/>
              <a:ext cx="649004" cy="577631"/>
              <a:chOff x="688976" y="7240588"/>
              <a:chExt cx="519113" cy="461963"/>
            </a:xfrm>
          </p:grpSpPr>
          <p:sp>
            <p:nvSpPr>
              <p:cNvPr id="128" name="Freeform 64"/>
              <p:cNvSpPr>
                <a:spLocks/>
              </p:cNvSpPr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29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54" name="文本框 84"/>
          <p:cNvSpPr txBox="1"/>
          <p:nvPr/>
        </p:nvSpPr>
        <p:spPr>
          <a:xfrm>
            <a:off x="357145" y="1687499"/>
            <a:ext cx="5643602" cy="2374908"/>
          </a:xfrm>
          <a:prstGeom prst="rect">
            <a:avLst/>
          </a:prstGeom>
          <a:noFill/>
        </p:spPr>
        <p:txBody>
          <a:bodyPr wrap="square" lIns="96418" tIns="48210" rIns="96418" bIns="48210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настоящее время вопрос изучения правовой основы нормативных актов не теряет своей актуальности, при этом наибольший интерес представляют проблемы, возникающие в ходе правотворческой деятельности органов исполнительной власти. Одной из проблем реализации законодательства является недостаточный уровень качества принимаемых нормативных правовых актов. </a:t>
            </a: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rgbClr val="C00000"/>
              </a:solidFill>
              <a:latin typeface="Impact" panose="020B0806030902050204" pitchFamily="34" charset="0"/>
              <a:ea typeface="微软雅黑"/>
            </a:endParaRPr>
          </a:p>
        </p:txBody>
      </p:sp>
      <p:sp>
        <p:nvSpPr>
          <p:cNvPr id="155" name="文本框 84"/>
          <p:cNvSpPr txBox="1"/>
          <p:nvPr/>
        </p:nvSpPr>
        <p:spPr>
          <a:xfrm>
            <a:off x="6786565" y="1473185"/>
            <a:ext cx="5715041" cy="2621129"/>
          </a:xfrm>
          <a:prstGeom prst="rect">
            <a:avLst/>
          </a:prstGeom>
          <a:noFill/>
        </p:spPr>
        <p:txBody>
          <a:bodyPr wrap="square" lIns="96418" tIns="48210" rIns="96418" bIns="4821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Другая проблема заключается в том, что многие действительно важные инициативы остаются нереализованными из-за отсутствия поддержки со стороны общества.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Отдельной проблемой можно выделить проблему в самом законе. Закон, порой, не успевает отреагировать на возникновение новых отношений, которые изначально невозможно предугадать, а также упущение законодателя в процессе разработки проекта нормативного акта.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rgbClr val="C00000"/>
              </a:solidFill>
              <a:latin typeface="Impact" panose="020B0806030902050204" pitchFamily="34" charset="0"/>
              <a:ea typeface="微软雅黑"/>
            </a:endParaRPr>
          </a:p>
        </p:txBody>
      </p:sp>
      <p:sp>
        <p:nvSpPr>
          <p:cNvPr id="156" name="文本框 84"/>
          <p:cNvSpPr txBox="1"/>
          <p:nvPr/>
        </p:nvSpPr>
        <p:spPr>
          <a:xfrm>
            <a:off x="428583" y="4616457"/>
            <a:ext cx="5500726" cy="3329016"/>
          </a:xfrm>
          <a:prstGeom prst="rect">
            <a:avLst/>
          </a:prstGeom>
          <a:noFill/>
        </p:spPr>
        <p:txBody>
          <a:bodyPr wrap="square" lIns="96418" tIns="48210" rIns="96418" bIns="4821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Кроме выше изложенного, в науке не существует единых подходов к определению понятия системы законодательства, системы нормативных правовых актов. Одной из актуальных проблем в этой сфере, вызывающей определенные трудности в процессе государственного управления, является то, что органы и должностные лица субъектов РФ часто допускают ошибки при выборе видов и форм правовых актов. судебного Такие ошибки могут привести к серьезным юридическим последствиям негативного характера.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rgbClr val="C00000"/>
              </a:solidFill>
              <a:latin typeface="Impact" panose="020B0806030902050204" pitchFamily="34" charset="0"/>
              <a:ea typeface="微软雅黑"/>
            </a:endParaRPr>
          </a:p>
        </p:txBody>
      </p:sp>
      <p:sp>
        <p:nvSpPr>
          <p:cNvPr id="157" name="文本框 84"/>
          <p:cNvSpPr txBox="1"/>
          <p:nvPr/>
        </p:nvSpPr>
        <p:spPr>
          <a:xfrm>
            <a:off x="6715127" y="4119078"/>
            <a:ext cx="5643602" cy="3113572"/>
          </a:xfrm>
          <a:prstGeom prst="rect">
            <a:avLst/>
          </a:prstGeom>
          <a:noFill/>
        </p:spPr>
        <p:txBody>
          <a:bodyPr wrap="square" lIns="96418" tIns="48210" rIns="96418" bIns="48210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Сегодня правотворческая деятельность органов исполнительной власти должна быть направлена ​​не на количественное издание нормативных актов, что порождает множество проблем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правоприменении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на их качество. Качественный уровень разработки правовых актов улучшит и управленческую деятельность, обеспечит эффективность их действий и процесс взаимодействия.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Вышеизложенное определяет актуальность темы исследования и необходимость активизации научного поиска в этом направлении.</a:t>
            </a: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rgbClr val="C00000"/>
              </a:solidFill>
              <a:latin typeface="Impact" panose="020B0806030902050204" pitchFamily="34" charset="0"/>
              <a:ea typeface="微软雅黑"/>
            </a:endParaRPr>
          </a:p>
        </p:txBody>
      </p:sp>
      <p:grpSp>
        <p:nvGrpSpPr>
          <p:cNvPr id="10" name="组合 4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4" name="任意多边形 4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4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357277" y="187301"/>
            <a:ext cx="94469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4000" b="1" dirty="0" smtClean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Актуальность темы исследования</a:t>
            </a:r>
            <a:endParaRPr lang="zh-CN" altLang="en-US" sz="40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99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3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椭圆 105"/>
          <p:cNvSpPr/>
          <p:nvPr/>
        </p:nvSpPr>
        <p:spPr>
          <a:xfrm>
            <a:off x="6744843" y="4658268"/>
            <a:ext cx="386265" cy="38626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6328275" y="4824622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7461743" y="4654269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8569590" y="4702922"/>
            <a:ext cx="352073" cy="35207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067412" y="4839392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7663870" y="4579265"/>
            <a:ext cx="452860" cy="45286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4853567" y="4658085"/>
            <a:ext cx="386265" cy="386265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4452637" y="4842563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5251122" y="4401403"/>
            <a:ext cx="301520" cy="30152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5533632" y="4732678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6991704" y="1607838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3643293" y="1700141"/>
            <a:ext cx="2016466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18" name="Rounded Rectangle 6"/>
          <p:cNvSpPr/>
          <p:nvPr/>
        </p:nvSpPr>
        <p:spPr>
          <a:xfrm>
            <a:off x="8338518" y="2811828"/>
            <a:ext cx="1951474" cy="1951474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>
            <a:outerShdw blurRad="469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0" kern="0" dirty="0">
              <a:solidFill>
                <a:sysClr val="window" lastClr="FFFFFF"/>
              </a:solidFill>
              <a:latin typeface="Roboto condensed"/>
              <a:ea typeface="+mn-ea"/>
              <a:cs typeface="Roboto condensed"/>
            </a:endParaRPr>
          </a:p>
        </p:txBody>
      </p:sp>
      <p:sp>
        <p:nvSpPr>
          <p:cNvPr id="119" name="Rounded Rectangle 7"/>
          <p:cNvSpPr/>
          <p:nvPr/>
        </p:nvSpPr>
        <p:spPr>
          <a:xfrm>
            <a:off x="2408605" y="2907264"/>
            <a:ext cx="1951474" cy="1951474"/>
          </a:xfrm>
          <a:prstGeom prst="roundRect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>
            <a:outerShdw blurRad="469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0" kern="0" dirty="0">
              <a:solidFill>
                <a:sysClr val="window" lastClr="FFFFFF"/>
              </a:solidFill>
              <a:latin typeface="Roboto condensed"/>
              <a:ea typeface="+mn-ea"/>
              <a:cs typeface="Roboto condensed"/>
            </a:endParaRPr>
          </a:p>
        </p:txBody>
      </p:sp>
      <p:grpSp>
        <p:nvGrpSpPr>
          <p:cNvPr id="2" name="组合 119"/>
          <p:cNvGrpSpPr/>
          <p:nvPr/>
        </p:nvGrpSpPr>
        <p:grpSpPr>
          <a:xfrm>
            <a:off x="857212" y="1544624"/>
            <a:ext cx="2358646" cy="23894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" name="组合 122"/>
          <p:cNvGrpSpPr/>
          <p:nvPr/>
        </p:nvGrpSpPr>
        <p:grpSpPr>
          <a:xfrm>
            <a:off x="5214929" y="2544755"/>
            <a:ext cx="2286016" cy="20356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" name="组合 125"/>
          <p:cNvGrpSpPr/>
          <p:nvPr/>
        </p:nvGrpSpPr>
        <p:grpSpPr>
          <a:xfrm>
            <a:off x="9681270" y="1473980"/>
            <a:ext cx="2391707" cy="23566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29" name="矩形 128"/>
          <p:cNvSpPr/>
          <p:nvPr/>
        </p:nvSpPr>
        <p:spPr>
          <a:xfrm>
            <a:off x="7143755" y="1973251"/>
            <a:ext cx="1714511" cy="13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200" kern="0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Правотворчество-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представляет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собой активную, творческую, государственную  деятельность</a:t>
            </a:r>
            <a:endParaRPr lang="zh-CN" altLang="en-US" sz="1200" kern="0" dirty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9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3786169" y="1901813"/>
            <a:ext cx="1857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200" kern="0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Правотворчество-важнейшее</a:t>
            </a:r>
            <a:r>
              <a:rPr lang="ru-RU" altLang="zh-CN" sz="1200" kern="0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средство управления обществом, здесь формируется стратегия его  развития, принимаются </a:t>
            </a: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endParaRPr lang="zh-CN" altLang="en-US" sz="1200" kern="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071525" y="1687499"/>
            <a:ext cx="1966875" cy="1774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530" b="1" i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и культура правотворчества , а соответственно и качество принимаемых  правовых актов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показатель цивилизованности и демократизма общества</a:t>
            </a:r>
            <a:endParaRPr lang="zh-CN" altLang="en-US" sz="1200" kern="0" dirty="0">
              <a:solidFill>
                <a:srgbClr val="C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9715523" y="1758937"/>
            <a:ext cx="2357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продукция правотворчества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юридические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нормы, воплощающиеся главным образом в юридических актах </a:t>
            </a:r>
          </a:p>
          <a:p>
            <a:pPr algn="ctr" defTabSz="12853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кроме этого, в  нормативных  договорах, правовых обычаях , юридических прецедентах )</a:t>
            </a:r>
            <a:endParaRPr lang="zh-CN" altLang="en-US" sz="1200" b="1" i="1" kern="0" dirty="0">
              <a:solidFill>
                <a:srgbClr val="C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5" name="Text Placeholder 7"/>
          <p:cNvSpPr txBox="1">
            <a:spLocks/>
          </p:cNvSpPr>
          <p:nvPr/>
        </p:nvSpPr>
        <p:spPr>
          <a:xfrm>
            <a:off x="6643689" y="5187961"/>
            <a:ext cx="6072230" cy="887276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428582" y="5473713"/>
            <a:ext cx="12073023" cy="15001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Правотворчество –это составная часть более широкого процесса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правообразования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под которым  понимается –исторический процесс  формирования , в ходе которого происходит анализ и  оценка сложившейся правовой действительности, выработка взглядов  и концепций о будущем правового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регулирования, а также разработка и принятие нормативных предписаний. По своей социальной сути правотворчество-это процесс возведения государственной воли в закон. </a:t>
            </a:r>
            <a:endParaRPr lang="zh-CN" altLang="en-US" sz="1600" dirty="0" smtClean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zh-CN" sz="16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grpSp>
        <p:nvGrpSpPr>
          <p:cNvPr id="5" name="组合 3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7" name="任意多边形 3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3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57212" y="288909"/>
            <a:ext cx="11501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Теоретические аспекты исследования: понятие правотворчества</a:t>
            </a:r>
            <a:endParaRPr lang="zh-CN" altLang="en-US" sz="2800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491" y="2473317"/>
            <a:ext cx="2500330" cy="22145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934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" y="4023653"/>
            <a:ext cx="12860277" cy="91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714335" y="3402011"/>
            <a:ext cx="1223314" cy="1223118"/>
            <a:chOff x="1466675" y="3784103"/>
            <a:chExt cx="1301392" cy="1301862"/>
          </a:xfrm>
        </p:grpSpPr>
        <p:grpSp>
          <p:nvGrpSpPr>
            <p:cNvPr id="3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5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97"/>
            <p:cNvSpPr txBox="1"/>
            <p:nvPr/>
          </p:nvSpPr>
          <p:spPr>
            <a:xfrm>
              <a:off x="1618670" y="4088252"/>
              <a:ext cx="990366" cy="798516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36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组合 11"/>
          <p:cNvGrpSpPr/>
          <p:nvPr/>
        </p:nvGrpSpPr>
        <p:grpSpPr>
          <a:xfrm>
            <a:off x="2285971" y="3616325"/>
            <a:ext cx="925859" cy="925710"/>
            <a:chOff x="3117025" y="3959191"/>
            <a:chExt cx="984950" cy="985306"/>
          </a:xfrm>
        </p:grpSpPr>
        <p:grpSp>
          <p:nvGrpSpPr>
            <p:cNvPr id="8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2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14" name="TextBox 104"/>
            <p:cNvSpPr txBox="1"/>
            <p:nvPr/>
          </p:nvSpPr>
          <p:spPr>
            <a:xfrm>
              <a:off x="3117025" y="4035228"/>
              <a:ext cx="916496" cy="798515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36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" name="组合 18"/>
          <p:cNvGrpSpPr/>
          <p:nvPr/>
        </p:nvGrpSpPr>
        <p:grpSpPr>
          <a:xfrm>
            <a:off x="3643293" y="3473449"/>
            <a:ext cx="1240154" cy="1239956"/>
            <a:chOff x="4450933" y="3791953"/>
            <a:chExt cx="1319306" cy="1319782"/>
          </a:xfrm>
        </p:grpSpPr>
        <p:grpSp>
          <p:nvGrpSpPr>
            <p:cNvPr id="15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19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111"/>
            <p:cNvSpPr txBox="1"/>
            <p:nvPr/>
          </p:nvSpPr>
          <p:spPr>
            <a:xfrm>
              <a:off x="4602928" y="4096101"/>
              <a:ext cx="932759" cy="798515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36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组合 25"/>
          <p:cNvGrpSpPr/>
          <p:nvPr/>
        </p:nvGrpSpPr>
        <p:grpSpPr>
          <a:xfrm>
            <a:off x="5214929" y="3544887"/>
            <a:ext cx="987032" cy="957296"/>
            <a:chOff x="6119197" y="3942381"/>
            <a:chExt cx="1050029" cy="1018926"/>
          </a:xfrm>
        </p:grpSpPr>
        <p:grpSp>
          <p:nvGrpSpPr>
            <p:cNvPr id="22" name="组合 2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6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28" name="TextBox 118"/>
            <p:cNvSpPr txBox="1"/>
            <p:nvPr/>
          </p:nvSpPr>
          <p:spPr>
            <a:xfrm>
              <a:off x="6195196" y="4094456"/>
              <a:ext cx="974030" cy="798516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36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组合 32"/>
          <p:cNvGrpSpPr/>
          <p:nvPr/>
        </p:nvGrpSpPr>
        <p:grpSpPr>
          <a:xfrm>
            <a:off x="6500812" y="3544887"/>
            <a:ext cx="957450" cy="957296"/>
            <a:chOff x="7486713" y="3942381"/>
            <a:chExt cx="1018558" cy="1018926"/>
          </a:xfrm>
        </p:grpSpPr>
        <p:grpSp>
          <p:nvGrpSpPr>
            <p:cNvPr id="29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3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Box 125"/>
            <p:cNvSpPr txBox="1"/>
            <p:nvPr/>
          </p:nvSpPr>
          <p:spPr>
            <a:xfrm>
              <a:off x="7486714" y="4094456"/>
              <a:ext cx="991078" cy="798516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36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05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组合 39"/>
          <p:cNvGrpSpPr/>
          <p:nvPr/>
        </p:nvGrpSpPr>
        <p:grpSpPr>
          <a:xfrm>
            <a:off x="7786697" y="3402011"/>
            <a:ext cx="1275054" cy="1274852"/>
            <a:chOff x="8854229" y="3773382"/>
            <a:chExt cx="1356434" cy="1356924"/>
          </a:xfrm>
        </p:grpSpPr>
        <p:grpSp>
          <p:nvGrpSpPr>
            <p:cNvPr id="36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0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Box 132"/>
            <p:cNvSpPr txBox="1"/>
            <p:nvPr/>
          </p:nvSpPr>
          <p:spPr>
            <a:xfrm>
              <a:off x="9082222" y="4077530"/>
              <a:ext cx="1015119" cy="798514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36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06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组合 46"/>
          <p:cNvGrpSpPr/>
          <p:nvPr/>
        </p:nvGrpSpPr>
        <p:grpSpPr>
          <a:xfrm>
            <a:off x="9215457" y="3116259"/>
            <a:ext cx="1734137" cy="1733860"/>
            <a:chOff x="10559621" y="3529102"/>
            <a:chExt cx="1844818" cy="1845484"/>
          </a:xfrm>
        </p:grpSpPr>
        <p:grpSp>
          <p:nvGrpSpPr>
            <p:cNvPr id="43" name="组合 47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47" name="组合 4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2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9" name="TextBox 139"/>
            <p:cNvSpPr txBox="1"/>
            <p:nvPr/>
          </p:nvSpPr>
          <p:spPr>
            <a:xfrm>
              <a:off x="11015606" y="4137399"/>
              <a:ext cx="1097152" cy="798515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36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07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组合 53"/>
          <p:cNvGrpSpPr/>
          <p:nvPr/>
        </p:nvGrpSpPr>
        <p:grpSpPr>
          <a:xfrm>
            <a:off x="142831" y="2187565"/>
            <a:ext cx="2282505" cy="1019382"/>
            <a:chOff x="800766" y="1667530"/>
            <a:chExt cx="1363987" cy="688195"/>
          </a:xfrm>
        </p:grpSpPr>
        <p:sp>
          <p:nvSpPr>
            <p:cNvPr id="55" name="TextBox 145"/>
            <p:cNvSpPr txBox="1"/>
            <p:nvPr/>
          </p:nvSpPr>
          <p:spPr>
            <a:xfrm>
              <a:off x="800766" y="1667530"/>
              <a:ext cx="1363987" cy="378540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57" name="直接连接符 56"/>
            <p:cNvCxnSpPr/>
            <p:nvPr/>
          </p:nvCxnSpPr>
          <p:spPr>
            <a:xfrm flipV="1">
              <a:off x="1481601" y="2139701"/>
              <a:ext cx="0" cy="2160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8"/>
          <p:cNvGrpSpPr/>
          <p:nvPr/>
        </p:nvGrpSpPr>
        <p:grpSpPr>
          <a:xfrm>
            <a:off x="2643161" y="1473185"/>
            <a:ext cx="3071834" cy="1954907"/>
            <a:chOff x="873900" y="1699422"/>
            <a:chExt cx="1166203" cy="928745"/>
          </a:xfrm>
        </p:grpSpPr>
        <p:sp>
          <p:nvSpPr>
            <p:cNvPr id="60" name="TextBox 150"/>
            <p:cNvSpPr txBox="1"/>
            <p:nvPr/>
          </p:nvSpPr>
          <p:spPr>
            <a:xfrm>
              <a:off x="873900" y="1699422"/>
              <a:ext cx="1166203" cy="880506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Указ  Президента  Российской Федерации от 24  ноября 1995 г. «О мерах по обеспечению открытости и общедоступности  нормативных правовых актов»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>
            <a:xfrm rot="16200000" flipV="1">
              <a:off x="1297216" y="2449731"/>
              <a:ext cx="351782" cy="509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63"/>
          <p:cNvGrpSpPr/>
          <p:nvPr/>
        </p:nvGrpSpPr>
        <p:grpSpPr>
          <a:xfrm>
            <a:off x="5714995" y="1544622"/>
            <a:ext cx="2305160" cy="1814750"/>
            <a:chOff x="873900" y="1767303"/>
            <a:chExt cx="1166203" cy="653052"/>
          </a:xfrm>
        </p:grpSpPr>
        <p:sp>
          <p:nvSpPr>
            <p:cNvPr id="65" name="TextBox 155"/>
            <p:cNvSpPr txBox="1"/>
            <p:nvPr/>
          </p:nvSpPr>
          <p:spPr>
            <a:xfrm>
              <a:off x="873900" y="1767303"/>
              <a:ext cx="1166203" cy="434362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Указ Президента Российской Федерации от 15 марта 2000 г. № 511                   «О классификации правовых актов»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 flipV="1">
              <a:off x="1488300" y="2204331"/>
              <a:ext cx="0" cy="2160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8"/>
          <p:cNvGrpSpPr/>
          <p:nvPr/>
        </p:nvGrpSpPr>
        <p:grpSpPr>
          <a:xfrm>
            <a:off x="8715391" y="1473186"/>
            <a:ext cx="3786214" cy="1548396"/>
            <a:chOff x="873900" y="1970059"/>
            <a:chExt cx="1166203" cy="878937"/>
          </a:xfrm>
        </p:grpSpPr>
        <p:sp>
          <p:nvSpPr>
            <p:cNvPr id="70" name="TextBox 160"/>
            <p:cNvSpPr txBox="1"/>
            <p:nvPr/>
          </p:nvSpPr>
          <p:spPr>
            <a:xfrm>
              <a:off x="873900" y="1970059"/>
              <a:ext cx="1166203" cy="685168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Постановление  Правительства  Российской Федерации  от 01  июня 2004 г. № 260  «О  Регламенте  Правительства  Российской Федерации и Положении об Аппарате Правительства Российской  Федерации»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 rot="5400000" flipH="1" flipV="1">
              <a:off x="1221148" y="2733919"/>
              <a:ext cx="229665" cy="48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73"/>
          <p:cNvGrpSpPr/>
          <p:nvPr/>
        </p:nvGrpSpPr>
        <p:grpSpPr>
          <a:xfrm>
            <a:off x="1000088" y="4759333"/>
            <a:ext cx="2713019" cy="1420224"/>
            <a:chOff x="655082" y="1340832"/>
            <a:chExt cx="1385021" cy="931124"/>
          </a:xfrm>
        </p:grpSpPr>
        <p:sp>
          <p:nvSpPr>
            <p:cNvPr id="75" name="TextBox 165"/>
            <p:cNvSpPr txBox="1"/>
            <p:nvPr/>
          </p:nvSpPr>
          <p:spPr>
            <a:xfrm>
              <a:off x="655082" y="1621848"/>
              <a:ext cx="1385021" cy="650108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Федеральный конституционный закон Российской Федерации                            «О Правительстве Российской Федерации»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1481601" y="1340832"/>
              <a:ext cx="0" cy="20049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8"/>
          <p:cNvGrpSpPr/>
          <p:nvPr/>
        </p:nvGrpSpPr>
        <p:grpSpPr>
          <a:xfrm>
            <a:off x="3857607" y="4760127"/>
            <a:ext cx="3000396" cy="1895440"/>
            <a:chOff x="784192" y="1341355"/>
            <a:chExt cx="1255911" cy="1242685"/>
          </a:xfrm>
        </p:grpSpPr>
        <p:sp>
          <p:nvSpPr>
            <p:cNvPr id="80" name="TextBox 170"/>
            <p:cNvSpPr txBox="1"/>
            <p:nvPr/>
          </p:nvSpPr>
          <p:spPr>
            <a:xfrm>
              <a:off x="784192" y="1651435"/>
              <a:ext cx="1255911" cy="932605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Указ  Президента  Российской  Федерации от 23 мая 1996 года «О  порядке опубликования и вступления в  силу  актов  Президента Российской Федерации»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 rot="5400000">
              <a:off x="1308027" y="1504948"/>
              <a:ext cx="327852" cy="66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83"/>
          <p:cNvGrpSpPr/>
          <p:nvPr/>
        </p:nvGrpSpPr>
        <p:grpSpPr>
          <a:xfrm>
            <a:off x="6715127" y="4902209"/>
            <a:ext cx="3286147" cy="1995116"/>
            <a:chOff x="785849" y="1340833"/>
            <a:chExt cx="1254254" cy="1308034"/>
          </a:xfrm>
        </p:grpSpPr>
        <p:sp>
          <p:nvSpPr>
            <p:cNvPr id="85" name="TextBox 175"/>
            <p:cNvSpPr txBox="1"/>
            <p:nvPr/>
          </p:nvSpPr>
          <p:spPr>
            <a:xfrm>
              <a:off x="785849" y="1575013"/>
              <a:ext cx="1254254" cy="1073854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Постановление Правительства  Российской Федерации от 13 августа 1997 г. № 1009 « Правила  подготовки нормативных правовых  актов  федеральных  органов  исполнительной  власти и их  государственной  регистрации»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cxnSp>
          <p:nvCxnSpPr>
            <p:cNvPr id="87" name="直接连接符 86"/>
            <p:cNvCxnSpPr/>
            <p:nvPr/>
          </p:nvCxnSpPr>
          <p:spPr>
            <a:xfrm>
              <a:off x="1481601" y="1340833"/>
              <a:ext cx="0" cy="20049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8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90" name="任意多边形 89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91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928649" y="187301"/>
            <a:ext cx="115186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Административно-правовое регулирование установления правотворческих полномочий федеральных органов исполнительной власти в РФ</a:t>
            </a:r>
            <a:endParaRPr lang="zh-CN" altLang="en-US" sz="2400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96" name="组合 11"/>
          <p:cNvGrpSpPr/>
          <p:nvPr/>
        </p:nvGrpSpPr>
        <p:grpSpPr>
          <a:xfrm>
            <a:off x="11430035" y="3544887"/>
            <a:ext cx="932950" cy="925710"/>
            <a:chOff x="3117022" y="3959191"/>
            <a:chExt cx="992493" cy="985306"/>
          </a:xfrm>
        </p:grpSpPr>
        <p:grpSp>
          <p:nvGrpSpPr>
            <p:cNvPr id="97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99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1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02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00" name="椭圆 15"/>
              <p:cNvSpPr/>
              <p:nvPr/>
            </p:nvSpPr>
            <p:spPr>
              <a:xfrm>
                <a:off x="4565569" y="2763060"/>
                <a:ext cx="1370298" cy="137079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98" name="TextBox 104"/>
            <p:cNvSpPr txBox="1"/>
            <p:nvPr/>
          </p:nvSpPr>
          <p:spPr>
            <a:xfrm>
              <a:off x="3117022" y="4035228"/>
              <a:ext cx="992493" cy="798515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36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08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3" name="组合 78"/>
          <p:cNvGrpSpPr/>
          <p:nvPr/>
        </p:nvGrpSpPr>
        <p:grpSpPr>
          <a:xfrm>
            <a:off x="10001275" y="4545021"/>
            <a:ext cx="2857475" cy="2201734"/>
            <a:chOff x="581336" y="1153490"/>
            <a:chExt cx="1458767" cy="1443497"/>
          </a:xfrm>
        </p:grpSpPr>
        <p:sp>
          <p:nvSpPr>
            <p:cNvPr id="104" name="TextBox 170"/>
            <p:cNvSpPr txBox="1"/>
            <p:nvPr/>
          </p:nvSpPr>
          <p:spPr>
            <a:xfrm>
              <a:off x="581336" y="1528177"/>
              <a:ext cx="1458767" cy="1068810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Постановление Правительства  Российской Федерации  от 02  августа 2001 г. № 576 «Основные требования к  концепции и  разработке  проектов Федеральных  законов».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06" name="直接连接符 81"/>
            <p:cNvCxnSpPr/>
            <p:nvPr/>
          </p:nvCxnSpPr>
          <p:spPr>
            <a:xfrm rot="5400000">
              <a:off x="1293422" y="1341668"/>
              <a:ext cx="387836" cy="1147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2699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4"/>
          <p:cNvSpPr>
            <a:spLocks/>
          </p:cNvSpPr>
          <p:nvPr/>
        </p:nvSpPr>
        <p:spPr bwMode="auto">
          <a:xfrm rot="13500000">
            <a:off x="3856598" y="2527486"/>
            <a:ext cx="1293756" cy="2153064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59" name="Freeform 6"/>
          <p:cNvSpPr>
            <a:spLocks/>
          </p:cNvSpPr>
          <p:nvPr/>
        </p:nvSpPr>
        <p:spPr bwMode="auto">
          <a:xfrm>
            <a:off x="-30935" y="2284750"/>
            <a:ext cx="12889685" cy="3331839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60" name="Freeform 13"/>
          <p:cNvSpPr>
            <a:spLocks/>
          </p:cNvSpPr>
          <p:nvPr/>
        </p:nvSpPr>
        <p:spPr bwMode="auto">
          <a:xfrm>
            <a:off x="7500945" y="3809216"/>
            <a:ext cx="2213637" cy="487156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62" name="Rectangle 26"/>
          <p:cNvSpPr>
            <a:spLocks/>
          </p:cNvSpPr>
          <p:nvPr/>
        </p:nvSpPr>
        <p:spPr bwMode="auto">
          <a:xfrm>
            <a:off x="285707" y="3687763"/>
            <a:ext cx="2778695" cy="104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Устанавливаются компетентными нормами административного права</a:t>
            </a:r>
            <a:endParaRPr lang="en-GB" altLang="zh-CN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64" name="Freeform 13"/>
          <p:cNvSpPr>
            <a:spLocks/>
          </p:cNvSpPr>
          <p:nvPr/>
        </p:nvSpPr>
        <p:spPr bwMode="auto">
          <a:xfrm rot="5910658">
            <a:off x="8793877" y="2181344"/>
            <a:ext cx="1198087" cy="468525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66" name="Rectangle 26"/>
          <p:cNvSpPr>
            <a:spLocks/>
          </p:cNvSpPr>
          <p:nvPr/>
        </p:nvSpPr>
        <p:spPr bwMode="auto">
          <a:xfrm>
            <a:off x="2500285" y="2259003"/>
            <a:ext cx="2786082" cy="8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Закреплены за этими органами на постоянной основе</a:t>
            </a:r>
            <a:endParaRPr lang="en-GB" altLang="zh-CN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69" name="Rectangle 26"/>
          <p:cNvSpPr>
            <a:spLocks/>
          </p:cNvSpPr>
          <p:nvPr/>
        </p:nvSpPr>
        <p:spPr bwMode="auto">
          <a:xfrm>
            <a:off x="5786433" y="1330309"/>
            <a:ext cx="3071834" cy="84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Осуществляются на основе и во исполнение Конституции РФ, федеральных конституционных законами, федеральными законами, указами Президента РФ и постановлениями Правительства РФ</a:t>
            </a:r>
            <a:endParaRPr lang="en-GB" altLang="zh-CN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72" name="Rectangle 26"/>
          <p:cNvSpPr>
            <a:spLocks/>
          </p:cNvSpPr>
          <p:nvPr/>
        </p:nvSpPr>
        <p:spPr bwMode="auto">
          <a:xfrm>
            <a:off x="5429243" y="5545151"/>
            <a:ext cx="3286148" cy="8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Ограничены нормативно установленной сферой полномочий органа</a:t>
            </a:r>
            <a:endParaRPr lang="en-GB" altLang="zh-CN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75" name="Rectangle 26"/>
          <p:cNvSpPr>
            <a:spLocks/>
          </p:cNvSpPr>
          <p:nvPr/>
        </p:nvSpPr>
        <p:spPr bwMode="auto">
          <a:xfrm>
            <a:off x="8715391" y="4830771"/>
            <a:ext cx="3189189" cy="8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Осуществляются органом на основании прямого указания нормы действующего законодательства или по собственной инициативе</a:t>
            </a:r>
            <a:endParaRPr lang="en-GB" altLang="zh-CN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78" name="Rectangle 26"/>
          <p:cNvSpPr>
            <a:spLocks/>
          </p:cNvSpPr>
          <p:nvPr/>
        </p:nvSpPr>
        <p:spPr bwMode="auto">
          <a:xfrm>
            <a:off x="9858399" y="2830507"/>
            <a:ext cx="2786082" cy="8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sz="900" u="sng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Реализуются в правотворческой процессуальной форме</a:t>
            </a:r>
            <a:endParaRPr lang="en-GB" altLang="zh-CN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grpSp>
        <p:nvGrpSpPr>
          <p:cNvPr id="8" name="组合 179"/>
          <p:cNvGrpSpPr/>
          <p:nvPr/>
        </p:nvGrpSpPr>
        <p:grpSpPr>
          <a:xfrm>
            <a:off x="1495829" y="244574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83" name="Freeform 7"/>
          <p:cNvSpPr>
            <a:spLocks noEditPoints="1"/>
          </p:cNvSpPr>
          <p:nvPr/>
        </p:nvSpPr>
        <p:spPr bwMode="auto">
          <a:xfrm>
            <a:off x="1713824" y="2682091"/>
            <a:ext cx="426418" cy="390323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9" name="组合 183"/>
          <p:cNvGrpSpPr/>
          <p:nvPr/>
        </p:nvGrpSpPr>
        <p:grpSpPr>
          <a:xfrm>
            <a:off x="5127616" y="244574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5" name="同心圆 1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86" name="椭圆 1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87" name="Freeform 8"/>
          <p:cNvSpPr>
            <a:spLocks noEditPoints="1"/>
          </p:cNvSpPr>
          <p:nvPr/>
        </p:nvSpPr>
        <p:spPr bwMode="auto">
          <a:xfrm>
            <a:off x="5465286" y="2665412"/>
            <a:ext cx="287408" cy="423070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0" name="组合 187"/>
          <p:cNvGrpSpPr/>
          <p:nvPr/>
        </p:nvGrpSpPr>
        <p:grpSpPr>
          <a:xfrm>
            <a:off x="6758527" y="429637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91" name="Freeform 10"/>
          <p:cNvSpPr>
            <a:spLocks noEditPoints="1"/>
          </p:cNvSpPr>
          <p:nvPr/>
        </p:nvSpPr>
        <p:spPr bwMode="auto">
          <a:xfrm>
            <a:off x="7004047" y="4576906"/>
            <a:ext cx="371368" cy="286574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1" name="组合 191"/>
          <p:cNvGrpSpPr/>
          <p:nvPr/>
        </p:nvGrpSpPr>
        <p:grpSpPr>
          <a:xfrm>
            <a:off x="8930935" y="128816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94" name="椭圆 1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2" name="组合 195"/>
          <p:cNvGrpSpPr/>
          <p:nvPr/>
        </p:nvGrpSpPr>
        <p:grpSpPr>
          <a:xfrm>
            <a:off x="9316071" y="3839403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7" name="同心圆 1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3" name="组合 199"/>
          <p:cNvGrpSpPr/>
          <p:nvPr/>
        </p:nvGrpSpPr>
        <p:grpSpPr>
          <a:xfrm>
            <a:off x="11074141" y="1843456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4" name="组合 202"/>
          <p:cNvGrpSpPr/>
          <p:nvPr/>
        </p:nvGrpSpPr>
        <p:grpSpPr>
          <a:xfrm>
            <a:off x="11226963" y="2075576"/>
            <a:ext cx="516253" cy="439327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204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组合 4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1" name="任意多边形 5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5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857211" y="187301"/>
            <a:ext cx="11732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нормотворческих полномочий федеральных органов исполнительной власти в РФ</a:t>
            </a:r>
            <a:endParaRPr lang="zh-CN" altLang="en-US" sz="24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8" name="Rectangle 26"/>
          <p:cNvSpPr>
            <a:spLocks/>
          </p:cNvSpPr>
          <p:nvPr/>
        </p:nvSpPr>
        <p:spPr bwMode="auto">
          <a:xfrm>
            <a:off x="1785905" y="6036504"/>
            <a:ext cx="2134044" cy="8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Осуществляются на коллегиальной или единоличной основе</a:t>
            </a:r>
            <a:endParaRPr lang="en-GB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0" name="Freeform 13"/>
          <p:cNvSpPr>
            <a:spLocks/>
          </p:cNvSpPr>
          <p:nvPr/>
        </p:nvSpPr>
        <p:spPr bwMode="auto">
          <a:xfrm>
            <a:off x="2571723" y="4973647"/>
            <a:ext cx="1785950" cy="357190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>
            <a:prstTxWarp prst="textNoShape">
              <a:avLst/>
            </a:prstTxWarp>
          </a:bodyPr>
          <a:lstStyle/>
          <a:p>
            <a:pPr algn="ctr" defTabSz="1285372"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61" name="组合 195"/>
          <p:cNvGrpSpPr/>
          <p:nvPr/>
        </p:nvGrpSpPr>
        <p:grpSpPr>
          <a:xfrm>
            <a:off x="2214533" y="4830771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1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63" name="椭圆 1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64" name="Freeform 110"/>
          <p:cNvSpPr>
            <a:spLocks noChangeAspect="1" noEditPoints="1"/>
          </p:cNvSpPr>
          <p:nvPr/>
        </p:nvSpPr>
        <p:spPr bwMode="auto">
          <a:xfrm>
            <a:off x="9072581" y="1401747"/>
            <a:ext cx="596943" cy="529205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171441" tIns="85720" rIns="171441" bIns="85720"/>
          <a:lstStyle/>
          <a:p>
            <a:pPr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5" name="Freeform 168"/>
          <p:cNvSpPr>
            <a:spLocks noChangeAspect="1" noEditPoints="1"/>
          </p:cNvSpPr>
          <p:nvPr/>
        </p:nvSpPr>
        <p:spPr bwMode="auto">
          <a:xfrm>
            <a:off x="9358333" y="3973515"/>
            <a:ext cx="598373" cy="512305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171441" tIns="85720" rIns="171441" bIns="85720"/>
          <a:lstStyle/>
          <a:p>
            <a:pPr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5" name="Group 8"/>
          <p:cNvGrpSpPr>
            <a:grpSpLocks noChangeAspect="1"/>
          </p:cNvGrpSpPr>
          <p:nvPr/>
        </p:nvGrpSpPr>
        <p:grpSpPr bwMode="auto">
          <a:xfrm>
            <a:off x="2428847" y="5045085"/>
            <a:ext cx="444085" cy="494809"/>
            <a:chOff x="3437" y="2282"/>
            <a:chExt cx="679" cy="744"/>
          </a:xfrm>
          <a:solidFill>
            <a:schemeClr val="bg1"/>
          </a:solidFill>
        </p:grpSpPr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prstClr val="black"/>
                </a:solidFill>
              </a:endParaRPr>
            </a:p>
          </p:txBody>
        </p:sp>
        <p:sp>
          <p:nvSpPr>
            <p:cNvPr id="77" name="Freeform 10"/>
            <p:cNvSpPr>
              <a:spLocks/>
            </p:cNvSpPr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9278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3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43605" y="1258871"/>
            <a:ext cx="6415145" cy="1291733"/>
            <a:chOff x="794420" y="1316747"/>
            <a:chExt cx="4563539" cy="918899"/>
          </a:xfrm>
        </p:grpSpPr>
        <p:grpSp>
          <p:nvGrpSpPr>
            <p:cNvPr id="220" name="组合 48"/>
            <p:cNvGrpSpPr>
              <a:grpSpLocks/>
            </p:cNvGrpSpPr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221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2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24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244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b="1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altLang="zh-CN" sz="2952" b="1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CN" altLang="en-US" sz="2952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72782" y="1418385"/>
              <a:ext cx="1880296" cy="769884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Нарушение Правил № 1009 при подготовке нормативных правовых актов</a:t>
              </a:r>
              <a:endParaRPr lang="en-GB" altLang="zh-CN" sz="1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2830508"/>
            <a:ext cx="6415145" cy="1328478"/>
            <a:chOff x="794420" y="2451283"/>
            <a:chExt cx="4563539" cy="945039"/>
          </a:xfrm>
        </p:grpSpPr>
        <p:grpSp>
          <p:nvGrpSpPr>
            <p:cNvPr id="225" name="组合 53"/>
            <p:cNvGrpSpPr>
              <a:grpSpLocks/>
            </p:cNvGrpSpPr>
            <p:nvPr/>
          </p:nvGrpSpPr>
          <p:grpSpPr bwMode="auto">
            <a:xfrm>
              <a:off x="794420" y="2451283"/>
              <a:ext cx="4563539" cy="917815"/>
              <a:chOff x="2678521" y="2847139"/>
              <a:chExt cx="12011025" cy="2417231"/>
            </a:xfrm>
          </p:grpSpPr>
          <p:sp>
            <p:nvSpPr>
              <p:cNvPr id="226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27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29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245" name="文本框 104"/>
            <p:cNvSpPr txBox="1">
              <a:spLocks noChangeArrowheads="1"/>
            </p:cNvSpPr>
            <p:nvPr/>
          </p:nvSpPr>
          <p:spPr bwMode="auto">
            <a:xfrm>
              <a:off x="1030614" y="271893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b="1" kern="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  <a:endParaRPr lang="zh-CN" altLang="en-US" sz="2952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30416" y="2451283"/>
              <a:ext cx="2134390" cy="945039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 algn="ctr"/>
              <a:r>
                <a:rPr lang="ru-RU" sz="900" u="sng" dirty="0" smtClean="0"/>
                <a:t> </a:t>
              </a:r>
              <a:r>
                <a:rPr lang="ru-RU" sz="1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Несистемность</a:t>
              </a:r>
              <a:r>
                <a:rPr lang="ru-RU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громоздкость,  несоблюдение действующих норм по подготовке и оформлению нормативных правовых актов</a:t>
              </a:r>
              <a:endParaRPr lang="en-GB" altLang="zh-CN" sz="1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43605" y="4545006"/>
            <a:ext cx="6415145" cy="1328489"/>
            <a:chOff x="794420" y="3585820"/>
            <a:chExt cx="4563539" cy="945048"/>
          </a:xfrm>
        </p:grpSpPr>
        <p:grpSp>
          <p:nvGrpSpPr>
            <p:cNvPr id="230" name="组合 58"/>
            <p:cNvGrpSpPr>
              <a:grpSpLocks/>
            </p:cNvGrpSpPr>
            <p:nvPr/>
          </p:nvGrpSpPr>
          <p:grpSpPr bwMode="auto">
            <a:xfrm>
              <a:off x="794420" y="3585820"/>
              <a:ext cx="4563539" cy="917814"/>
              <a:chOff x="2678521" y="2847139"/>
              <a:chExt cx="12011025" cy="2417233"/>
            </a:xfrm>
          </p:grpSpPr>
          <p:sp>
            <p:nvSpPr>
              <p:cNvPr id="231" name="Freeform 19"/>
              <p:cNvSpPr>
                <a:spLocks/>
              </p:cNvSpPr>
              <p:nvPr/>
            </p:nvSpPr>
            <p:spPr bwMode="auto">
              <a:xfrm>
                <a:off x="2678521" y="2856135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3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34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242" name="Freeform 10"/>
            <p:cNvSpPr>
              <a:spLocks noEditPoints="1"/>
            </p:cNvSpPr>
            <p:nvPr/>
          </p:nvSpPr>
          <p:spPr bwMode="auto">
            <a:xfrm>
              <a:off x="1963475" y="3927156"/>
              <a:ext cx="465889" cy="354340"/>
            </a:xfrm>
            <a:custGeom>
              <a:avLst/>
              <a:gdLst>
                <a:gd name="T0" fmla="*/ 342000 w 500"/>
                <a:gd name="T1" fmla="*/ 0 h 327"/>
                <a:gd name="T2" fmla="*/ 192888 w 500"/>
                <a:gd name="T3" fmla="*/ 92075 h 327"/>
                <a:gd name="T4" fmla="*/ 192888 w 500"/>
                <a:gd name="T5" fmla="*/ 30163 h 327"/>
                <a:gd name="T6" fmla="*/ 124488 w 500"/>
                <a:gd name="T7" fmla="*/ 30163 h 327"/>
                <a:gd name="T8" fmla="*/ 124488 w 500"/>
                <a:gd name="T9" fmla="*/ 133350 h 327"/>
                <a:gd name="T10" fmla="*/ 0 w 500"/>
                <a:gd name="T11" fmla="*/ 209550 h 327"/>
                <a:gd name="T12" fmla="*/ 0 w 500"/>
                <a:gd name="T13" fmla="*/ 212725 h 327"/>
                <a:gd name="T14" fmla="*/ 73872 w 500"/>
                <a:gd name="T15" fmla="*/ 212725 h 327"/>
                <a:gd name="T16" fmla="*/ 342000 w 500"/>
                <a:gd name="T17" fmla="*/ 49213 h 327"/>
                <a:gd name="T18" fmla="*/ 610128 w 500"/>
                <a:gd name="T19" fmla="*/ 212725 h 327"/>
                <a:gd name="T20" fmla="*/ 684000 w 500"/>
                <a:gd name="T21" fmla="*/ 212725 h 327"/>
                <a:gd name="T22" fmla="*/ 684000 w 500"/>
                <a:gd name="T23" fmla="*/ 207963 h 327"/>
                <a:gd name="T24" fmla="*/ 342000 w 500"/>
                <a:gd name="T25" fmla="*/ 0 h 327"/>
                <a:gd name="T26" fmla="*/ 101232 w 500"/>
                <a:gd name="T27" fmla="*/ 242888 h 327"/>
                <a:gd name="T28" fmla="*/ 101232 w 500"/>
                <a:gd name="T29" fmla="*/ 519113 h 327"/>
                <a:gd name="T30" fmla="*/ 238032 w 500"/>
                <a:gd name="T31" fmla="*/ 519113 h 327"/>
                <a:gd name="T32" fmla="*/ 238032 w 500"/>
                <a:gd name="T33" fmla="*/ 355600 h 327"/>
                <a:gd name="T34" fmla="*/ 445968 w 500"/>
                <a:gd name="T35" fmla="*/ 355600 h 327"/>
                <a:gd name="T36" fmla="*/ 445968 w 500"/>
                <a:gd name="T37" fmla="*/ 519113 h 327"/>
                <a:gd name="T38" fmla="*/ 582768 w 500"/>
                <a:gd name="T39" fmla="*/ 519113 h 327"/>
                <a:gd name="T40" fmla="*/ 582768 w 500"/>
                <a:gd name="T41" fmla="*/ 242888 h 327"/>
                <a:gd name="T42" fmla="*/ 342000 w 500"/>
                <a:gd name="T43" fmla="*/ 98425 h 327"/>
                <a:gd name="T44" fmla="*/ 101232 w 500"/>
                <a:gd name="T45" fmla="*/ 242888 h 3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00" h="327">
                  <a:moveTo>
                    <a:pt x="250" y="0"/>
                  </a:moveTo>
                  <a:lnTo>
                    <a:pt x="141" y="58"/>
                  </a:lnTo>
                  <a:lnTo>
                    <a:pt x="141" y="19"/>
                  </a:lnTo>
                  <a:lnTo>
                    <a:pt x="91" y="19"/>
                  </a:lnTo>
                  <a:lnTo>
                    <a:pt x="91" y="84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54" y="134"/>
                  </a:lnTo>
                  <a:lnTo>
                    <a:pt x="250" y="31"/>
                  </a:lnTo>
                  <a:lnTo>
                    <a:pt x="446" y="134"/>
                  </a:lnTo>
                  <a:lnTo>
                    <a:pt x="500" y="134"/>
                  </a:lnTo>
                  <a:lnTo>
                    <a:pt x="500" y="131"/>
                  </a:lnTo>
                  <a:lnTo>
                    <a:pt x="250" y="0"/>
                  </a:lnTo>
                  <a:close/>
                  <a:moveTo>
                    <a:pt x="74" y="153"/>
                  </a:moveTo>
                  <a:lnTo>
                    <a:pt x="74" y="327"/>
                  </a:lnTo>
                  <a:lnTo>
                    <a:pt x="174" y="327"/>
                  </a:lnTo>
                  <a:lnTo>
                    <a:pt x="174" y="224"/>
                  </a:lnTo>
                  <a:lnTo>
                    <a:pt x="326" y="224"/>
                  </a:lnTo>
                  <a:lnTo>
                    <a:pt x="326" y="327"/>
                  </a:lnTo>
                  <a:lnTo>
                    <a:pt x="426" y="327"/>
                  </a:lnTo>
                  <a:lnTo>
                    <a:pt x="426" y="153"/>
                  </a:lnTo>
                  <a:lnTo>
                    <a:pt x="250" y="62"/>
                  </a:lnTo>
                  <a:lnTo>
                    <a:pt x="74" y="15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6418" tIns="48210" rIns="96418" bIns="48210"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文本框 105"/>
            <p:cNvSpPr txBox="1">
              <a:spLocks noChangeArrowheads="1"/>
            </p:cNvSpPr>
            <p:nvPr/>
          </p:nvSpPr>
          <p:spPr bwMode="auto">
            <a:xfrm>
              <a:off x="1034948" y="3851313"/>
              <a:ext cx="412196" cy="392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b="1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altLang="zh-CN" sz="2952" b="1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zh-CN" altLang="en-US" sz="2952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20325" y="3585828"/>
              <a:ext cx="2236028" cy="94504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 algn="ctr"/>
              <a:r>
                <a:rPr lang="ru-RU" sz="900" dirty="0" smtClean="0"/>
                <a:t> </a:t>
              </a:r>
              <a:r>
                <a:rPr lang="ru-RU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Высокая зависимость между правовыми актами  Правительства РФ  и федеральных органов исполнительной  власти.</a:t>
              </a:r>
              <a:endParaRPr lang="en-GB" altLang="zh-CN" sz="1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1" name="任意多边形 4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000087" y="187302"/>
            <a:ext cx="11447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пробелы и проблемы в правотворческой деятельности органов исполнительной власти на федеральном уровне в РФ</a:t>
            </a:r>
            <a:endParaRPr lang="zh-CN" altLang="en-US" sz="2400" b="1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47" name="组合 2"/>
          <p:cNvGrpSpPr/>
          <p:nvPr/>
        </p:nvGrpSpPr>
        <p:grpSpPr>
          <a:xfrm>
            <a:off x="0" y="1258870"/>
            <a:ext cx="6415145" cy="1471354"/>
            <a:chOff x="794420" y="1316747"/>
            <a:chExt cx="4563539" cy="1046677"/>
          </a:xfrm>
        </p:grpSpPr>
        <p:grpSp>
          <p:nvGrpSpPr>
            <p:cNvPr id="48" name="组合 48"/>
            <p:cNvGrpSpPr>
              <a:grpSpLocks/>
            </p:cNvGrpSpPr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8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5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6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51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b="1" kern="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  <a:endParaRPr lang="zh-CN" altLang="en-US" sz="2952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33691" y="1418385"/>
              <a:ext cx="1775026" cy="945039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 lvl="0" algn="ctr"/>
              <a:r>
                <a:rPr lang="ru-RU" sz="900" b="1" dirty="0" smtClean="0"/>
                <a:t> </a:t>
              </a:r>
              <a:r>
                <a:rPr lang="ru-RU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Отсутствие понятия нормативно-правового акта в российском законодательстве</a:t>
              </a:r>
            </a:p>
            <a:p>
              <a:pPr algn="ctr"/>
              <a:endParaRPr lang="en-GB" altLang="zh-CN" sz="1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67" name="组合 3"/>
          <p:cNvGrpSpPr/>
          <p:nvPr/>
        </p:nvGrpSpPr>
        <p:grpSpPr>
          <a:xfrm>
            <a:off x="6443605" y="2973381"/>
            <a:ext cx="6415145" cy="1328481"/>
            <a:chOff x="794420" y="2451283"/>
            <a:chExt cx="4563539" cy="945042"/>
          </a:xfrm>
        </p:grpSpPr>
        <p:grpSp>
          <p:nvGrpSpPr>
            <p:cNvPr id="68" name="组合 53"/>
            <p:cNvGrpSpPr>
              <a:grpSpLocks/>
            </p:cNvGrpSpPr>
            <p:nvPr/>
          </p:nvGrpSpPr>
          <p:grpSpPr bwMode="auto">
            <a:xfrm>
              <a:off x="794420" y="2451283"/>
              <a:ext cx="4563539" cy="917815"/>
              <a:chOff x="2678521" y="2847139"/>
              <a:chExt cx="12011025" cy="2417231"/>
            </a:xfrm>
          </p:grpSpPr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4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5" name="椭圆 227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6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70" name="Freeform 12"/>
            <p:cNvSpPr>
              <a:spLocks noEditPoints="1"/>
            </p:cNvSpPr>
            <p:nvPr/>
          </p:nvSpPr>
          <p:spPr bwMode="auto">
            <a:xfrm>
              <a:off x="1887632" y="2764446"/>
              <a:ext cx="526562" cy="380346"/>
            </a:xfrm>
            <a:custGeom>
              <a:avLst/>
              <a:gdLst>
                <a:gd name="T0" fmla="*/ 57823 w 467"/>
                <a:gd name="T1" fmla="*/ 248018 h 337"/>
                <a:gd name="T2" fmla="*/ 77648 w 467"/>
                <a:gd name="T3" fmla="*/ 315809 h 337"/>
                <a:gd name="T4" fmla="*/ 120602 w 467"/>
                <a:gd name="T5" fmla="*/ 307542 h 337"/>
                <a:gd name="T6" fmla="*/ 185034 w 467"/>
                <a:gd name="T7" fmla="*/ 314156 h 337"/>
                <a:gd name="T8" fmla="*/ 247813 w 467"/>
                <a:gd name="T9" fmla="*/ 314156 h 337"/>
                <a:gd name="T10" fmla="*/ 272594 w 467"/>
                <a:gd name="T11" fmla="*/ 248018 h 337"/>
                <a:gd name="T12" fmla="*/ 330418 w 467"/>
                <a:gd name="T13" fmla="*/ 208335 h 337"/>
                <a:gd name="T14" fmla="*/ 297376 w 467"/>
                <a:gd name="T15" fmla="*/ 170305 h 337"/>
                <a:gd name="T16" fmla="*/ 315549 w 467"/>
                <a:gd name="T17" fmla="*/ 102514 h 337"/>
                <a:gd name="T18" fmla="*/ 264334 w 467"/>
                <a:gd name="T19" fmla="*/ 66138 h 337"/>
                <a:gd name="T20" fmla="*/ 209815 w 467"/>
                <a:gd name="T21" fmla="*/ 33069 h 337"/>
                <a:gd name="T22" fmla="*/ 180078 w 467"/>
                <a:gd name="T23" fmla="*/ 1653 h 337"/>
                <a:gd name="T24" fmla="*/ 123907 w 467"/>
                <a:gd name="T25" fmla="*/ 44643 h 337"/>
                <a:gd name="T26" fmla="*/ 52867 w 467"/>
                <a:gd name="T27" fmla="*/ 47950 h 337"/>
                <a:gd name="T28" fmla="*/ 34694 w 467"/>
                <a:gd name="T29" fmla="*/ 107474 h 337"/>
                <a:gd name="T30" fmla="*/ 21477 w 467"/>
                <a:gd name="T31" fmla="*/ 170305 h 337"/>
                <a:gd name="T32" fmla="*/ 3304 w 467"/>
                <a:gd name="T33" fmla="*/ 203374 h 337"/>
                <a:gd name="T34" fmla="*/ 69388 w 467"/>
                <a:gd name="T35" fmla="*/ 170305 h 337"/>
                <a:gd name="T36" fmla="*/ 297376 w 467"/>
                <a:gd name="T37" fmla="*/ 286047 h 337"/>
                <a:gd name="T38" fmla="*/ 328765 w 467"/>
                <a:gd name="T39" fmla="*/ 317463 h 337"/>
                <a:gd name="T40" fmla="*/ 297376 w 467"/>
                <a:gd name="T41" fmla="*/ 348878 h 337"/>
                <a:gd name="T42" fmla="*/ 327113 w 467"/>
                <a:gd name="T43" fmla="*/ 380294 h 337"/>
                <a:gd name="T44" fmla="*/ 335374 w 467"/>
                <a:gd name="T45" fmla="*/ 405096 h 337"/>
                <a:gd name="T46" fmla="*/ 328765 w 467"/>
                <a:gd name="T47" fmla="*/ 444778 h 337"/>
                <a:gd name="T48" fmla="*/ 388241 w 467"/>
                <a:gd name="T49" fmla="*/ 476194 h 337"/>
                <a:gd name="T50" fmla="*/ 388241 w 467"/>
                <a:gd name="T51" fmla="*/ 476194 h 337"/>
                <a:gd name="T52" fmla="*/ 399805 w 467"/>
                <a:gd name="T53" fmla="*/ 517530 h 337"/>
                <a:gd name="T54" fmla="*/ 464237 w 467"/>
                <a:gd name="T55" fmla="*/ 520837 h 337"/>
                <a:gd name="T56" fmla="*/ 465889 w 467"/>
                <a:gd name="T57" fmla="*/ 520837 h 337"/>
                <a:gd name="T58" fmla="*/ 520408 w 467"/>
                <a:gd name="T59" fmla="*/ 557213 h 337"/>
                <a:gd name="T60" fmla="*/ 553449 w 467"/>
                <a:gd name="T61" fmla="*/ 530758 h 337"/>
                <a:gd name="T62" fmla="*/ 553449 w 467"/>
                <a:gd name="T63" fmla="*/ 530758 h 337"/>
                <a:gd name="T64" fmla="*/ 621185 w 467"/>
                <a:gd name="T65" fmla="*/ 539025 h 337"/>
                <a:gd name="T66" fmla="*/ 637706 w 467"/>
                <a:gd name="T67" fmla="*/ 502649 h 337"/>
                <a:gd name="T68" fmla="*/ 660835 w 467"/>
                <a:gd name="T69" fmla="*/ 489422 h 337"/>
                <a:gd name="T70" fmla="*/ 703789 w 467"/>
                <a:gd name="T71" fmla="*/ 482808 h 337"/>
                <a:gd name="T72" fmla="*/ 705441 w 467"/>
                <a:gd name="T73" fmla="*/ 443125 h 337"/>
                <a:gd name="T74" fmla="*/ 718658 w 467"/>
                <a:gd name="T75" fmla="*/ 421630 h 337"/>
                <a:gd name="T76" fmla="*/ 756656 w 467"/>
                <a:gd name="T77" fmla="*/ 398482 h 337"/>
                <a:gd name="T78" fmla="*/ 730223 w 467"/>
                <a:gd name="T79" fmla="*/ 358799 h 337"/>
                <a:gd name="T80" fmla="*/ 766569 w 467"/>
                <a:gd name="T81" fmla="*/ 335651 h 337"/>
                <a:gd name="T82" fmla="*/ 766569 w 467"/>
                <a:gd name="T83" fmla="*/ 299275 h 337"/>
                <a:gd name="T84" fmla="*/ 730223 w 467"/>
                <a:gd name="T85" fmla="*/ 274473 h 337"/>
                <a:gd name="T86" fmla="*/ 753352 w 467"/>
                <a:gd name="T87" fmla="*/ 238097 h 337"/>
                <a:gd name="T88" fmla="*/ 738483 w 467"/>
                <a:gd name="T89" fmla="*/ 205028 h 337"/>
                <a:gd name="T90" fmla="*/ 695529 w 467"/>
                <a:gd name="T91" fmla="*/ 198414 h 337"/>
                <a:gd name="T92" fmla="*/ 702137 w 467"/>
                <a:gd name="T93" fmla="*/ 153771 h 337"/>
                <a:gd name="T94" fmla="*/ 675704 w 467"/>
                <a:gd name="T95" fmla="*/ 130623 h 337"/>
                <a:gd name="T96" fmla="*/ 637706 w 467"/>
                <a:gd name="T97" fmla="*/ 132276 h 337"/>
                <a:gd name="T98" fmla="*/ 621185 w 467"/>
                <a:gd name="T99" fmla="*/ 95900 h 337"/>
                <a:gd name="T100" fmla="*/ 579883 w 467"/>
                <a:gd name="T101" fmla="*/ 107474 h 337"/>
                <a:gd name="T102" fmla="*/ 553449 w 467"/>
                <a:gd name="T103" fmla="*/ 104167 h 337"/>
                <a:gd name="T104" fmla="*/ 523712 w 467"/>
                <a:gd name="T105" fmla="*/ 79366 h 337"/>
                <a:gd name="T106" fmla="*/ 490670 w 467"/>
                <a:gd name="T107" fmla="*/ 107474 h 337"/>
                <a:gd name="T108" fmla="*/ 465889 w 467"/>
                <a:gd name="T109" fmla="*/ 114088 h 337"/>
                <a:gd name="T110" fmla="*/ 424587 w 467"/>
                <a:gd name="T111" fmla="*/ 102514 h 337"/>
                <a:gd name="T112" fmla="*/ 388241 w 467"/>
                <a:gd name="T113" fmla="*/ 158731 h 337"/>
                <a:gd name="T114" fmla="*/ 388241 w 467"/>
                <a:gd name="T115" fmla="*/ 158731 h 337"/>
                <a:gd name="T116" fmla="*/ 328765 w 467"/>
                <a:gd name="T117" fmla="*/ 190147 h 337"/>
                <a:gd name="T118" fmla="*/ 335374 w 467"/>
                <a:gd name="T119" fmla="*/ 229830 h 337"/>
                <a:gd name="T120" fmla="*/ 303984 w 467"/>
                <a:gd name="T121" fmla="*/ 251325 h 337"/>
                <a:gd name="T122" fmla="*/ 531972 w 467"/>
                <a:gd name="T123" fmla="*/ 162038 h 3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7" h="337">
                  <a:moveTo>
                    <a:pt x="0" y="126"/>
                  </a:moveTo>
                  <a:cubicBezTo>
                    <a:pt x="1" y="132"/>
                    <a:pt x="3" y="138"/>
                    <a:pt x="6" y="143"/>
                  </a:cubicBezTo>
                  <a:cubicBezTo>
                    <a:pt x="6" y="145"/>
                    <a:pt x="8" y="145"/>
                    <a:pt x="9" y="145"/>
                  </a:cubicBezTo>
                  <a:cubicBezTo>
                    <a:pt x="13" y="143"/>
                    <a:pt x="17" y="142"/>
                    <a:pt x="21" y="141"/>
                  </a:cubicBezTo>
                  <a:cubicBezTo>
                    <a:pt x="24" y="146"/>
                    <a:pt x="26" y="150"/>
                    <a:pt x="30" y="154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3" y="159"/>
                    <a:pt x="36" y="163"/>
                    <a:pt x="40" y="166"/>
                  </a:cubicBezTo>
                  <a:cubicBezTo>
                    <a:pt x="37" y="170"/>
                    <a:pt x="35" y="173"/>
                    <a:pt x="32" y="177"/>
                  </a:cubicBezTo>
                  <a:cubicBezTo>
                    <a:pt x="32" y="178"/>
                    <a:pt x="32" y="180"/>
                    <a:pt x="33" y="180"/>
                  </a:cubicBezTo>
                  <a:cubicBezTo>
                    <a:pt x="37" y="184"/>
                    <a:pt x="42" y="188"/>
                    <a:pt x="47" y="191"/>
                  </a:cubicBezTo>
                  <a:cubicBezTo>
                    <a:pt x="49" y="192"/>
                    <a:pt x="50" y="191"/>
                    <a:pt x="51" y="190"/>
                  </a:cubicBezTo>
                  <a:cubicBezTo>
                    <a:pt x="53" y="187"/>
                    <a:pt x="56" y="183"/>
                    <a:pt x="59" y="180"/>
                  </a:cubicBezTo>
                  <a:cubicBezTo>
                    <a:pt x="63" y="182"/>
                    <a:pt x="68" y="184"/>
                    <a:pt x="73" y="186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8" y="188"/>
                    <a:pt x="83" y="189"/>
                    <a:pt x="89" y="190"/>
                  </a:cubicBezTo>
                  <a:cubicBezTo>
                    <a:pt x="89" y="194"/>
                    <a:pt x="89" y="198"/>
                    <a:pt x="89" y="203"/>
                  </a:cubicBezTo>
                  <a:cubicBezTo>
                    <a:pt x="89" y="204"/>
                    <a:pt x="90" y="205"/>
                    <a:pt x="91" y="205"/>
                  </a:cubicBezTo>
                  <a:cubicBezTo>
                    <a:pt x="97" y="206"/>
                    <a:pt x="103" y="206"/>
                    <a:pt x="109" y="205"/>
                  </a:cubicBezTo>
                  <a:cubicBezTo>
                    <a:pt x="110" y="205"/>
                    <a:pt x="111" y="204"/>
                    <a:pt x="111" y="203"/>
                  </a:cubicBezTo>
                  <a:cubicBezTo>
                    <a:pt x="111" y="198"/>
                    <a:pt x="112" y="194"/>
                    <a:pt x="112" y="190"/>
                  </a:cubicBezTo>
                  <a:cubicBezTo>
                    <a:pt x="117" y="189"/>
                    <a:pt x="122" y="188"/>
                    <a:pt x="127" y="186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32" y="184"/>
                    <a:pt x="137" y="182"/>
                    <a:pt x="142" y="180"/>
                  </a:cubicBezTo>
                  <a:cubicBezTo>
                    <a:pt x="144" y="183"/>
                    <a:pt x="147" y="187"/>
                    <a:pt x="150" y="190"/>
                  </a:cubicBezTo>
                  <a:cubicBezTo>
                    <a:pt x="150" y="191"/>
                    <a:pt x="152" y="192"/>
                    <a:pt x="153" y="191"/>
                  </a:cubicBezTo>
                  <a:cubicBezTo>
                    <a:pt x="158" y="188"/>
                    <a:pt x="163" y="184"/>
                    <a:pt x="168" y="180"/>
                  </a:cubicBezTo>
                  <a:cubicBezTo>
                    <a:pt x="168" y="180"/>
                    <a:pt x="169" y="178"/>
                    <a:pt x="168" y="177"/>
                  </a:cubicBezTo>
                  <a:cubicBezTo>
                    <a:pt x="165" y="173"/>
                    <a:pt x="163" y="170"/>
                    <a:pt x="160" y="166"/>
                  </a:cubicBezTo>
                  <a:cubicBezTo>
                    <a:pt x="164" y="163"/>
                    <a:pt x="167" y="159"/>
                    <a:pt x="171" y="154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4" y="150"/>
                    <a:pt x="176" y="146"/>
                    <a:pt x="179" y="141"/>
                  </a:cubicBezTo>
                  <a:cubicBezTo>
                    <a:pt x="183" y="142"/>
                    <a:pt x="187" y="143"/>
                    <a:pt x="191" y="145"/>
                  </a:cubicBezTo>
                  <a:cubicBezTo>
                    <a:pt x="193" y="145"/>
                    <a:pt x="194" y="145"/>
                    <a:pt x="194" y="143"/>
                  </a:cubicBezTo>
                  <a:cubicBezTo>
                    <a:pt x="197" y="138"/>
                    <a:pt x="199" y="132"/>
                    <a:pt x="200" y="126"/>
                  </a:cubicBezTo>
                  <a:cubicBezTo>
                    <a:pt x="200" y="125"/>
                    <a:pt x="200" y="124"/>
                    <a:pt x="198" y="123"/>
                  </a:cubicBezTo>
                  <a:cubicBezTo>
                    <a:pt x="194" y="122"/>
                    <a:pt x="190" y="120"/>
                    <a:pt x="186" y="119"/>
                  </a:cubicBezTo>
                  <a:cubicBezTo>
                    <a:pt x="187" y="114"/>
                    <a:pt x="187" y="108"/>
                    <a:pt x="187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98"/>
                    <a:pt x="187" y="93"/>
                    <a:pt x="186" y="87"/>
                  </a:cubicBezTo>
                  <a:cubicBezTo>
                    <a:pt x="190" y="86"/>
                    <a:pt x="194" y="85"/>
                    <a:pt x="198" y="83"/>
                  </a:cubicBezTo>
                  <a:cubicBezTo>
                    <a:pt x="200" y="83"/>
                    <a:pt x="200" y="82"/>
                    <a:pt x="200" y="80"/>
                  </a:cubicBezTo>
                  <a:cubicBezTo>
                    <a:pt x="199" y="74"/>
                    <a:pt x="197" y="68"/>
                    <a:pt x="194" y="63"/>
                  </a:cubicBezTo>
                  <a:cubicBezTo>
                    <a:pt x="194" y="62"/>
                    <a:pt x="193" y="61"/>
                    <a:pt x="191" y="62"/>
                  </a:cubicBezTo>
                  <a:cubicBezTo>
                    <a:pt x="187" y="63"/>
                    <a:pt x="183" y="64"/>
                    <a:pt x="179" y="65"/>
                  </a:cubicBezTo>
                  <a:cubicBezTo>
                    <a:pt x="176" y="61"/>
                    <a:pt x="174" y="56"/>
                    <a:pt x="171" y="52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7" y="48"/>
                    <a:pt x="164" y="44"/>
                    <a:pt x="160" y="40"/>
                  </a:cubicBezTo>
                  <a:cubicBezTo>
                    <a:pt x="163" y="36"/>
                    <a:pt x="165" y="33"/>
                    <a:pt x="168" y="29"/>
                  </a:cubicBezTo>
                  <a:cubicBezTo>
                    <a:pt x="169" y="28"/>
                    <a:pt x="168" y="27"/>
                    <a:pt x="168" y="26"/>
                  </a:cubicBezTo>
                  <a:cubicBezTo>
                    <a:pt x="163" y="22"/>
                    <a:pt x="158" y="18"/>
                    <a:pt x="153" y="15"/>
                  </a:cubicBezTo>
                  <a:cubicBezTo>
                    <a:pt x="152" y="14"/>
                    <a:pt x="150" y="15"/>
                    <a:pt x="150" y="16"/>
                  </a:cubicBezTo>
                  <a:cubicBezTo>
                    <a:pt x="147" y="19"/>
                    <a:pt x="144" y="23"/>
                    <a:pt x="142" y="26"/>
                  </a:cubicBezTo>
                  <a:cubicBezTo>
                    <a:pt x="137" y="24"/>
                    <a:pt x="132" y="22"/>
                    <a:pt x="127" y="20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2" y="19"/>
                    <a:pt x="117" y="17"/>
                    <a:pt x="112" y="17"/>
                  </a:cubicBezTo>
                  <a:cubicBezTo>
                    <a:pt x="112" y="12"/>
                    <a:pt x="111" y="8"/>
                    <a:pt x="111" y="3"/>
                  </a:cubicBezTo>
                  <a:cubicBezTo>
                    <a:pt x="111" y="2"/>
                    <a:pt x="110" y="1"/>
                    <a:pt x="109" y="1"/>
                  </a:cubicBezTo>
                  <a:cubicBezTo>
                    <a:pt x="103" y="0"/>
                    <a:pt x="97" y="0"/>
                    <a:pt x="91" y="1"/>
                  </a:cubicBezTo>
                  <a:cubicBezTo>
                    <a:pt x="90" y="1"/>
                    <a:pt x="89" y="2"/>
                    <a:pt x="89" y="3"/>
                  </a:cubicBezTo>
                  <a:cubicBezTo>
                    <a:pt x="89" y="8"/>
                    <a:pt x="89" y="12"/>
                    <a:pt x="89" y="17"/>
                  </a:cubicBezTo>
                  <a:cubicBezTo>
                    <a:pt x="83" y="17"/>
                    <a:pt x="78" y="19"/>
                    <a:pt x="73" y="20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68" y="22"/>
                    <a:pt x="63" y="24"/>
                    <a:pt x="59" y="26"/>
                  </a:cubicBezTo>
                  <a:cubicBezTo>
                    <a:pt x="56" y="23"/>
                    <a:pt x="53" y="19"/>
                    <a:pt x="51" y="16"/>
                  </a:cubicBezTo>
                  <a:cubicBezTo>
                    <a:pt x="50" y="15"/>
                    <a:pt x="49" y="14"/>
                    <a:pt x="47" y="15"/>
                  </a:cubicBezTo>
                  <a:cubicBezTo>
                    <a:pt x="42" y="18"/>
                    <a:pt x="37" y="22"/>
                    <a:pt x="33" y="26"/>
                  </a:cubicBezTo>
                  <a:cubicBezTo>
                    <a:pt x="32" y="27"/>
                    <a:pt x="32" y="28"/>
                    <a:pt x="32" y="29"/>
                  </a:cubicBezTo>
                  <a:cubicBezTo>
                    <a:pt x="35" y="33"/>
                    <a:pt x="37" y="36"/>
                    <a:pt x="40" y="40"/>
                  </a:cubicBezTo>
                  <a:cubicBezTo>
                    <a:pt x="36" y="44"/>
                    <a:pt x="33" y="48"/>
                    <a:pt x="30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6" y="56"/>
                    <a:pt x="24" y="61"/>
                    <a:pt x="21" y="65"/>
                  </a:cubicBezTo>
                  <a:cubicBezTo>
                    <a:pt x="17" y="64"/>
                    <a:pt x="13" y="63"/>
                    <a:pt x="9" y="62"/>
                  </a:cubicBezTo>
                  <a:cubicBezTo>
                    <a:pt x="8" y="61"/>
                    <a:pt x="6" y="62"/>
                    <a:pt x="6" y="63"/>
                  </a:cubicBezTo>
                  <a:cubicBezTo>
                    <a:pt x="3" y="68"/>
                    <a:pt x="1" y="74"/>
                    <a:pt x="0" y="80"/>
                  </a:cubicBezTo>
                  <a:cubicBezTo>
                    <a:pt x="0" y="82"/>
                    <a:pt x="0" y="83"/>
                    <a:pt x="2" y="83"/>
                  </a:cubicBezTo>
                  <a:cubicBezTo>
                    <a:pt x="6" y="85"/>
                    <a:pt x="10" y="86"/>
                    <a:pt x="14" y="87"/>
                  </a:cubicBezTo>
                  <a:cubicBezTo>
                    <a:pt x="13" y="93"/>
                    <a:pt x="13" y="98"/>
                    <a:pt x="13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08"/>
                    <a:pt x="13" y="114"/>
                    <a:pt x="14" y="119"/>
                  </a:cubicBezTo>
                  <a:cubicBezTo>
                    <a:pt x="10" y="120"/>
                    <a:pt x="6" y="122"/>
                    <a:pt x="2" y="123"/>
                  </a:cubicBezTo>
                  <a:cubicBezTo>
                    <a:pt x="0" y="124"/>
                    <a:pt x="0" y="125"/>
                    <a:pt x="0" y="126"/>
                  </a:cubicBezTo>
                  <a:close/>
                  <a:moveTo>
                    <a:pt x="42" y="103"/>
                  </a:moveTo>
                  <a:cubicBezTo>
                    <a:pt x="42" y="71"/>
                    <a:pt x="68" y="45"/>
                    <a:pt x="100" y="45"/>
                  </a:cubicBezTo>
                  <a:cubicBezTo>
                    <a:pt x="132" y="45"/>
                    <a:pt x="159" y="71"/>
                    <a:pt x="159" y="103"/>
                  </a:cubicBezTo>
                  <a:cubicBezTo>
                    <a:pt x="159" y="135"/>
                    <a:pt x="132" y="162"/>
                    <a:pt x="100" y="162"/>
                  </a:cubicBezTo>
                  <a:cubicBezTo>
                    <a:pt x="68" y="162"/>
                    <a:pt x="42" y="135"/>
                    <a:pt x="42" y="103"/>
                  </a:cubicBezTo>
                  <a:close/>
                  <a:moveTo>
                    <a:pt x="213" y="284"/>
                  </a:move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lose/>
                  <a:moveTo>
                    <a:pt x="180" y="173"/>
                  </a:moveTo>
                  <a:cubicBezTo>
                    <a:pt x="180" y="173"/>
                    <a:pt x="180" y="173"/>
                    <a:pt x="180" y="173"/>
                  </a:cubicBezTo>
                  <a:close/>
                  <a:moveTo>
                    <a:pt x="180" y="173"/>
                  </a:moveTo>
                  <a:cubicBezTo>
                    <a:pt x="184" y="174"/>
                    <a:pt x="189" y="175"/>
                    <a:pt x="193" y="176"/>
                  </a:cubicBezTo>
                  <a:cubicBezTo>
                    <a:pt x="192" y="181"/>
                    <a:pt x="192" y="186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8"/>
                    <a:pt x="192" y="203"/>
                    <a:pt x="193" y="208"/>
                  </a:cubicBezTo>
                  <a:cubicBezTo>
                    <a:pt x="188" y="209"/>
                    <a:pt x="184" y="210"/>
                    <a:pt x="180" y="211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79" y="211"/>
                    <a:pt x="178" y="212"/>
                    <a:pt x="178" y="214"/>
                  </a:cubicBezTo>
                  <a:cubicBezTo>
                    <a:pt x="179" y="220"/>
                    <a:pt x="180" y="226"/>
                    <a:pt x="182" y="231"/>
                  </a:cubicBezTo>
                  <a:cubicBezTo>
                    <a:pt x="182" y="231"/>
                    <a:pt x="182" y="232"/>
                    <a:pt x="183" y="232"/>
                  </a:cubicBezTo>
                  <a:cubicBezTo>
                    <a:pt x="183" y="232"/>
                    <a:pt x="184" y="232"/>
                    <a:pt x="184" y="232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89" y="232"/>
                    <a:pt x="193" y="231"/>
                    <a:pt x="198" y="230"/>
                  </a:cubicBezTo>
                  <a:cubicBezTo>
                    <a:pt x="199" y="236"/>
                    <a:pt x="201" y="240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5" y="250"/>
                    <a:pt x="208" y="255"/>
                    <a:pt x="210" y="259"/>
                  </a:cubicBezTo>
                  <a:cubicBezTo>
                    <a:pt x="207" y="261"/>
                    <a:pt x="203" y="264"/>
                    <a:pt x="200" y="267"/>
                  </a:cubicBezTo>
                  <a:cubicBezTo>
                    <a:pt x="200" y="267"/>
                    <a:pt x="200" y="267"/>
                    <a:pt x="200" y="267"/>
                  </a:cubicBezTo>
                  <a:cubicBezTo>
                    <a:pt x="199" y="267"/>
                    <a:pt x="199" y="268"/>
                    <a:pt x="199" y="269"/>
                  </a:cubicBezTo>
                  <a:cubicBezTo>
                    <a:pt x="199" y="269"/>
                    <a:pt x="199" y="270"/>
                    <a:pt x="199" y="270"/>
                  </a:cubicBezTo>
                  <a:cubicBezTo>
                    <a:pt x="203" y="276"/>
                    <a:pt x="206" y="280"/>
                    <a:pt x="209" y="284"/>
                  </a:cubicBezTo>
                  <a:cubicBezTo>
                    <a:pt x="210" y="285"/>
                    <a:pt x="210" y="285"/>
                    <a:pt x="211" y="285"/>
                  </a:cubicBezTo>
                  <a:cubicBezTo>
                    <a:pt x="212" y="285"/>
                    <a:pt x="212" y="285"/>
                    <a:pt x="213" y="284"/>
                  </a:cubicBezTo>
                  <a:cubicBezTo>
                    <a:pt x="216" y="282"/>
                    <a:pt x="220" y="280"/>
                    <a:pt x="224" y="277"/>
                  </a:cubicBezTo>
                  <a:cubicBezTo>
                    <a:pt x="227" y="281"/>
                    <a:pt x="230" y="284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40" y="283"/>
                    <a:pt x="240" y="283"/>
                    <a:pt x="240" y="283"/>
                  </a:cubicBezTo>
                  <a:cubicBezTo>
                    <a:pt x="240" y="283"/>
                    <a:pt x="240" y="283"/>
                    <a:pt x="240" y="283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8" y="292"/>
                    <a:pt x="242" y="295"/>
                    <a:pt x="247" y="298"/>
                  </a:cubicBezTo>
                  <a:cubicBezTo>
                    <a:pt x="245" y="302"/>
                    <a:pt x="243" y="306"/>
                    <a:pt x="241" y="310"/>
                  </a:cubicBezTo>
                  <a:cubicBezTo>
                    <a:pt x="241" y="310"/>
                    <a:pt x="241" y="310"/>
                    <a:pt x="241" y="310"/>
                  </a:cubicBezTo>
                  <a:cubicBezTo>
                    <a:pt x="241" y="311"/>
                    <a:pt x="241" y="311"/>
                    <a:pt x="241" y="312"/>
                  </a:cubicBezTo>
                  <a:cubicBezTo>
                    <a:pt x="241" y="312"/>
                    <a:pt x="241" y="313"/>
                    <a:pt x="242" y="313"/>
                  </a:cubicBezTo>
                  <a:cubicBezTo>
                    <a:pt x="247" y="317"/>
                    <a:pt x="252" y="319"/>
                    <a:pt x="257" y="322"/>
                  </a:cubicBezTo>
                  <a:cubicBezTo>
                    <a:pt x="257" y="322"/>
                    <a:pt x="258" y="322"/>
                    <a:pt x="258" y="322"/>
                  </a:cubicBezTo>
                  <a:cubicBezTo>
                    <a:pt x="259" y="322"/>
                    <a:pt x="259" y="321"/>
                    <a:pt x="260" y="321"/>
                  </a:cubicBezTo>
                  <a:cubicBezTo>
                    <a:pt x="260" y="321"/>
                    <a:pt x="260" y="321"/>
                    <a:pt x="260" y="321"/>
                  </a:cubicBezTo>
                  <a:cubicBezTo>
                    <a:pt x="262" y="317"/>
                    <a:pt x="265" y="313"/>
                    <a:pt x="267" y="310"/>
                  </a:cubicBezTo>
                  <a:cubicBezTo>
                    <a:pt x="272" y="312"/>
                    <a:pt x="276" y="314"/>
                    <a:pt x="281" y="315"/>
                  </a:cubicBezTo>
                  <a:cubicBezTo>
                    <a:pt x="281" y="315"/>
                    <a:pt x="281" y="315"/>
                    <a:pt x="281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4" y="309"/>
                    <a:pt x="284" y="309"/>
                    <a:pt x="284" y="309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6" y="317"/>
                    <a:pt x="291" y="318"/>
                    <a:pt x="297" y="319"/>
                  </a:cubicBezTo>
                  <a:cubicBezTo>
                    <a:pt x="296" y="324"/>
                    <a:pt x="296" y="328"/>
                    <a:pt x="296" y="333"/>
                  </a:cubicBezTo>
                  <a:cubicBezTo>
                    <a:pt x="296" y="333"/>
                    <a:pt x="296" y="333"/>
                    <a:pt x="296" y="333"/>
                  </a:cubicBezTo>
                  <a:cubicBezTo>
                    <a:pt x="296" y="333"/>
                    <a:pt x="296" y="334"/>
                    <a:pt x="296" y="334"/>
                  </a:cubicBezTo>
                  <a:cubicBezTo>
                    <a:pt x="297" y="335"/>
                    <a:pt x="297" y="335"/>
                    <a:pt x="298" y="335"/>
                  </a:cubicBezTo>
                  <a:cubicBezTo>
                    <a:pt x="303" y="336"/>
                    <a:pt x="309" y="337"/>
                    <a:pt x="315" y="337"/>
                  </a:cubicBezTo>
                  <a:cubicBezTo>
                    <a:pt x="316" y="337"/>
                    <a:pt x="316" y="337"/>
                    <a:pt x="317" y="336"/>
                  </a:cubicBezTo>
                  <a:cubicBezTo>
                    <a:pt x="317" y="336"/>
                    <a:pt x="317" y="335"/>
                    <a:pt x="317" y="335"/>
                  </a:cubicBezTo>
                  <a:cubicBezTo>
                    <a:pt x="317" y="335"/>
                    <a:pt x="317" y="335"/>
                    <a:pt x="317" y="335"/>
                  </a:cubicBezTo>
                  <a:cubicBezTo>
                    <a:pt x="318" y="330"/>
                    <a:pt x="319" y="326"/>
                    <a:pt x="320" y="322"/>
                  </a:cubicBezTo>
                  <a:cubicBezTo>
                    <a:pt x="324" y="322"/>
                    <a:pt x="329" y="322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40" y="321"/>
                    <a:pt x="345" y="320"/>
                    <a:pt x="351" y="319"/>
                  </a:cubicBezTo>
                  <a:cubicBezTo>
                    <a:pt x="352" y="323"/>
                    <a:pt x="354" y="327"/>
                    <a:pt x="355" y="331"/>
                  </a:cubicBezTo>
                  <a:cubicBezTo>
                    <a:pt x="356" y="331"/>
                    <a:pt x="356" y="332"/>
                    <a:pt x="357" y="332"/>
                  </a:cubicBezTo>
                  <a:cubicBezTo>
                    <a:pt x="357" y="333"/>
                    <a:pt x="358" y="333"/>
                    <a:pt x="358" y="333"/>
                  </a:cubicBezTo>
                  <a:cubicBezTo>
                    <a:pt x="365" y="331"/>
                    <a:pt x="370" y="329"/>
                    <a:pt x="375" y="327"/>
                  </a:cubicBezTo>
                  <a:cubicBezTo>
                    <a:pt x="375" y="327"/>
                    <a:pt x="376" y="327"/>
                    <a:pt x="376" y="326"/>
                  </a:cubicBezTo>
                  <a:cubicBezTo>
                    <a:pt x="376" y="325"/>
                    <a:pt x="376" y="325"/>
                    <a:pt x="376" y="324"/>
                  </a:cubicBezTo>
                  <a:cubicBezTo>
                    <a:pt x="376" y="324"/>
                    <a:pt x="376" y="324"/>
                    <a:pt x="376" y="324"/>
                  </a:cubicBezTo>
                  <a:cubicBezTo>
                    <a:pt x="375" y="320"/>
                    <a:pt x="374" y="316"/>
                    <a:pt x="373" y="311"/>
                  </a:cubicBezTo>
                  <a:cubicBezTo>
                    <a:pt x="377" y="310"/>
                    <a:pt x="382" y="307"/>
                    <a:pt x="386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91" y="302"/>
                    <a:pt x="395" y="299"/>
                    <a:pt x="400" y="296"/>
                  </a:cubicBezTo>
                  <a:cubicBezTo>
                    <a:pt x="403" y="299"/>
                    <a:pt x="406" y="302"/>
                    <a:pt x="409" y="305"/>
                  </a:cubicBezTo>
                  <a:cubicBezTo>
                    <a:pt x="409" y="305"/>
                    <a:pt x="409" y="305"/>
                    <a:pt x="409" y="305"/>
                  </a:cubicBezTo>
                  <a:cubicBezTo>
                    <a:pt x="409" y="306"/>
                    <a:pt x="410" y="306"/>
                    <a:pt x="411" y="306"/>
                  </a:cubicBezTo>
                  <a:cubicBezTo>
                    <a:pt x="411" y="306"/>
                    <a:pt x="412" y="306"/>
                    <a:pt x="412" y="305"/>
                  </a:cubicBezTo>
                  <a:cubicBezTo>
                    <a:pt x="416" y="302"/>
                    <a:pt x="421" y="298"/>
                    <a:pt x="425" y="294"/>
                  </a:cubicBezTo>
                  <a:cubicBezTo>
                    <a:pt x="425" y="293"/>
                    <a:pt x="426" y="293"/>
                    <a:pt x="426" y="292"/>
                  </a:cubicBezTo>
                  <a:cubicBezTo>
                    <a:pt x="426" y="292"/>
                    <a:pt x="425" y="291"/>
                    <a:pt x="425" y="291"/>
                  </a:cubicBezTo>
                  <a:cubicBezTo>
                    <a:pt x="425" y="291"/>
                    <a:pt x="425" y="291"/>
                    <a:pt x="425" y="291"/>
                  </a:cubicBezTo>
                  <a:cubicBezTo>
                    <a:pt x="422" y="287"/>
                    <a:pt x="419" y="284"/>
                    <a:pt x="417" y="280"/>
                  </a:cubicBezTo>
                  <a:cubicBezTo>
                    <a:pt x="420" y="277"/>
                    <a:pt x="424" y="273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1" y="264"/>
                    <a:pt x="421" y="264"/>
                    <a:pt x="421" y="264"/>
                  </a:cubicBezTo>
                  <a:cubicBezTo>
                    <a:pt x="421" y="264"/>
                    <a:pt x="421" y="264"/>
                    <a:pt x="421" y="264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30" y="264"/>
                    <a:pt x="432" y="260"/>
                    <a:pt x="435" y="255"/>
                  </a:cubicBezTo>
                  <a:cubicBezTo>
                    <a:pt x="439" y="257"/>
                    <a:pt x="444" y="258"/>
                    <a:pt x="447" y="260"/>
                  </a:cubicBezTo>
                  <a:cubicBezTo>
                    <a:pt x="447" y="260"/>
                    <a:pt x="447" y="260"/>
                    <a:pt x="447" y="260"/>
                  </a:cubicBezTo>
                  <a:cubicBezTo>
                    <a:pt x="448" y="260"/>
                    <a:pt x="449" y="260"/>
                    <a:pt x="449" y="260"/>
                  </a:cubicBezTo>
                  <a:cubicBezTo>
                    <a:pt x="450" y="260"/>
                    <a:pt x="450" y="259"/>
                    <a:pt x="451" y="259"/>
                  </a:cubicBezTo>
                  <a:cubicBezTo>
                    <a:pt x="453" y="254"/>
                    <a:pt x="455" y="249"/>
                    <a:pt x="458" y="243"/>
                  </a:cubicBezTo>
                  <a:cubicBezTo>
                    <a:pt x="458" y="243"/>
                    <a:pt x="458" y="242"/>
                    <a:pt x="458" y="241"/>
                  </a:cubicBezTo>
                  <a:cubicBezTo>
                    <a:pt x="457" y="241"/>
                    <a:pt x="457" y="240"/>
                    <a:pt x="456" y="240"/>
                  </a:cubicBezTo>
                  <a:cubicBezTo>
                    <a:pt x="452" y="238"/>
                    <a:pt x="448" y="236"/>
                    <a:pt x="444" y="234"/>
                  </a:cubicBezTo>
                  <a:cubicBezTo>
                    <a:pt x="446" y="229"/>
                    <a:pt x="448" y="223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2" y="217"/>
                    <a:pt x="442" y="217"/>
                    <a:pt x="442" y="217"/>
                  </a:cubicBezTo>
                  <a:cubicBezTo>
                    <a:pt x="442" y="217"/>
                    <a:pt x="442" y="217"/>
                    <a:pt x="442" y="217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13"/>
                    <a:pt x="451" y="208"/>
                    <a:pt x="451" y="204"/>
                  </a:cubicBezTo>
                  <a:cubicBezTo>
                    <a:pt x="455" y="203"/>
                    <a:pt x="460" y="203"/>
                    <a:pt x="464" y="203"/>
                  </a:cubicBezTo>
                  <a:cubicBezTo>
                    <a:pt x="464" y="203"/>
                    <a:pt x="464" y="203"/>
                    <a:pt x="464" y="203"/>
                  </a:cubicBezTo>
                  <a:cubicBezTo>
                    <a:pt x="465" y="203"/>
                    <a:pt x="465" y="203"/>
                    <a:pt x="466" y="202"/>
                  </a:cubicBezTo>
                  <a:cubicBezTo>
                    <a:pt x="466" y="202"/>
                    <a:pt x="467" y="201"/>
                    <a:pt x="467" y="201"/>
                  </a:cubicBezTo>
                  <a:cubicBezTo>
                    <a:pt x="467" y="195"/>
                    <a:pt x="467" y="189"/>
                    <a:pt x="467" y="183"/>
                  </a:cubicBezTo>
                  <a:cubicBezTo>
                    <a:pt x="467" y="183"/>
                    <a:pt x="466" y="182"/>
                    <a:pt x="466" y="182"/>
                  </a:cubicBezTo>
                  <a:cubicBezTo>
                    <a:pt x="465" y="181"/>
                    <a:pt x="465" y="181"/>
                    <a:pt x="464" y="181"/>
                  </a:cubicBezTo>
                  <a:cubicBezTo>
                    <a:pt x="464" y="181"/>
                    <a:pt x="464" y="181"/>
                    <a:pt x="464" y="181"/>
                  </a:cubicBezTo>
                  <a:cubicBezTo>
                    <a:pt x="460" y="181"/>
                    <a:pt x="455" y="181"/>
                    <a:pt x="451" y="180"/>
                  </a:cubicBezTo>
                  <a:cubicBezTo>
                    <a:pt x="451" y="176"/>
                    <a:pt x="450" y="171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8" y="161"/>
                    <a:pt x="446" y="155"/>
                    <a:pt x="444" y="150"/>
                  </a:cubicBezTo>
                  <a:cubicBezTo>
                    <a:pt x="448" y="148"/>
                    <a:pt x="452" y="146"/>
                    <a:pt x="456" y="144"/>
                  </a:cubicBezTo>
                  <a:cubicBezTo>
                    <a:pt x="457" y="144"/>
                    <a:pt x="457" y="143"/>
                    <a:pt x="458" y="143"/>
                  </a:cubicBezTo>
                  <a:cubicBezTo>
                    <a:pt x="458" y="142"/>
                    <a:pt x="458" y="141"/>
                    <a:pt x="458" y="141"/>
                  </a:cubicBezTo>
                  <a:cubicBezTo>
                    <a:pt x="455" y="135"/>
                    <a:pt x="453" y="130"/>
                    <a:pt x="451" y="125"/>
                  </a:cubicBezTo>
                  <a:cubicBezTo>
                    <a:pt x="450" y="125"/>
                    <a:pt x="450" y="124"/>
                    <a:pt x="449" y="124"/>
                  </a:cubicBezTo>
                  <a:cubicBezTo>
                    <a:pt x="449" y="124"/>
                    <a:pt x="448" y="124"/>
                    <a:pt x="447" y="124"/>
                  </a:cubicBezTo>
                  <a:cubicBezTo>
                    <a:pt x="447" y="124"/>
                    <a:pt x="447" y="124"/>
                    <a:pt x="447" y="124"/>
                  </a:cubicBezTo>
                  <a:cubicBezTo>
                    <a:pt x="443" y="126"/>
                    <a:pt x="439" y="127"/>
                    <a:pt x="435" y="129"/>
                  </a:cubicBezTo>
                  <a:cubicBezTo>
                    <a:pt x="432" y="124"/>
                    <a:pt x="430" y="120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1" y="120"/>
                    <a:pt x="421" y="120"/>
                    <a:pt x="421" y="120"/>
                  </a:cubicBezTo>
                  <a:cubicBezTo>
                    <a:pt x="421" y="120"/>
                    <a:pt x="421" y="120"/>
                    <a:pt x="421" y="120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4" y="111"/>
                    <a:pt x="420" y="107"/>
                    <a:pt x="417" y="104"/>
                  </a:cubicBezTo>
                  <a:cubicBezTo>
                    <a:pt x="419" y="100"/>
                    <a:pt x="422" y="97"/>
                    <a:pt x="425" y="93"/>
                  </a:cubicBezTo>
                  <a:cubicBezTo>
                    <a:pt x="425" y="93"/>
                    <a:pt x="425" y="93"/>
                    <a:pt x="425" y="93"/>
                  </a:cubicBezTo>
                  <a:cubicBezTo>
                    <a:pt x="425" y="93"/>
                    <a:pt x="426" y="92"/>
                    <a:pt x="426" y="92"/>
                  </a:cubicBezTo>
                  <a:cubicBezTo>
                    <a:pt x="426" y="91"/>
                    <a:pt x="425" y="90"/>
                    <a:pt x="425" y="90"/>
                  </a:cubicBezTo>
                  <a:cubicBezTo>
                    <a:pt x="421" y="86"/>
                    <a:pt x="416" y="82"/>
                    <a:pt x="412" y="78"/>
                  </a:cubicBezTo>
                  <a:cubicBezTo>
                    <a:pt x="412" y="78"/>
                    <a:pt x="411" y="78"/>
                    <a:pt x="411" y="78"/>
                  </a:cubicBezTo>
                  <a:cubicBezTo>
                    <a:pt x="410" y="78"/>
                    <a:pt x="409" y="78"/>
                    <a:pt x="409" y="79"/>
                  </a:cubicBezTo>
                  <a:cubicBezTo>
                    <a:pt x="409" y="79"/>
                    <a:pt x="409" y="79"/>
                    <a:pt x="409" y="79"/>
                  </a:cubicBezTo>
                  <a:cubicBezTo>
                    <a:pt x="406" y="82"/>
                    <a:pt x="403" y="85"/>
                    <a:pt x="400" y="88"/>
                  </a:cubicBezTo>
                  <a:cubicBezTo>
                    <a:pt x="395" y="85"/>
                    <a:pt x="391" y="82"/>
                    <a:pt x="387" y="80"/>
                  </a:cubicBezTo>
                  <a:cubicBezTo>
                    <a:pt x="387" y="80"/>
                    <a:pt x="387" y="80"/>
                    <a:pt x="387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3" y="86"/>
                    <a:pt x="383" y="86"/>
                    <a:pt x="383" y="86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7" y="80"/>
                    <a:pt x="387" y="80"/>
                    <a:pt x="387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2" y="77"/>
                    <a:pt x="377" y="74"/>
                    <a:pt x="373" y="73"/>
                  </a:cubicBezTo>
                  <a:cubicBezTo>
                    <a:pt x="374" y="68"/>
                    <a:pt x="375" y="64"/>
                    <a:pt x="376" y="60"/>
                  </a:cubicBezTo>
                  <a:cubicBezTo>
                    <a:pt x="376" y="60"/>
                    <a:pt x="376" y="60"/>
                    <a:pt x="376" y="60"/>
                  </a:cubicBezTo>
                  <a:cubicBezTo>
                    <a:pt x="376" y="59"/>
                    <a:pt x="376" y="59"/>
                    <a:pt x="376" y="58"/>
                  </a:cubicBezTo>
                  <a:cubicBezTo>
                    <a:pt x="376" y="57"/>
                    <a:pt x="375" y="57"/>
                    <a:pt x="375" y="57"/>
                  </a:cubicBezTo>
                  <a:cubicBezTo>
                    <a:pt x="370" y="55"/>
                    <a:pt x="365" y="53"/>
                    <a:pt x="358" y="51"/>
                  </a:cubicBezTo>
                  <a:cubicBezTo>
                    <a:pt x="358" y="51"/>
                    <a:pt x="357" y="51"/>
                    <a:pt x="357" y="52"/>
                  </a:cubicBezTo>
                  <a:cubicBezTo>
                    <a:pt x="356" y="52"/>
                    <a:pt x="356" y="53"/>
                    <a:pt x="355" y="53"/>
                  </a:cubicBezTo>
                  <a:cubicBezTo>
                    <a:pt x="355" y="53"/>
                    <a:pt x="355" y="53"/>
                    <a:pt x="355" y="53"/>
                  </a:cubicBezTo>
                  <a:cubicBezTo>
                    <a:pt x="354" y="57"/>
                    <a:pt x="352" y="61"/>
                    <a:pt x="351" y="65"/>
                  </a:cubicBezTo>
                  <a:cubicBezTo>
                    <a:pt x="345" y="64"/>
                    <a:pt x="340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29" y="62"/>
                    <a:pt x="324" y="62"/>
                    <a:pt x="320" y="62"/>
                  </a:cubicBezTo>
                  <a:cubicBezTo>
                    <a:pt x="319" y="58"/>
                    <a:pt x="318" y="53"/>
                    <a:pt x="317" y="49"/>
                  </a:cubicBezTo>
                  <a:cubicBezTo>
                    <a:pt x="317" y="49"/>
                    <a:pt x="317" y="49"/>
                    <a:pt x="317" y="49"/>
                  </a:cubicBezTo>
                  <a:cubicBezTo>
                    <a:pt x="317" y="49"/>
                    <a:pt x="317" y="48"/>
                    <a:pt x="317" y="48"/>
                  </a:cubicBezTo>
                  <a:cubicBezTo>
                    <a:pt x="316" y="47"/>
                    <a:pt x="316" y="47"/>
                    <a:pt x="315" y="47"/>
                  </a:cubicBezTo>
                  <a:cubicBezTo>
                    <a:pt x="309" y="47"/>
                    <a:pt x="303" y="48"/>
                    <a:pt x="298" y="49"/>
                  </a:cubicBezTo>
                  <a:cubicBezTo>
                    <a:pt x="297" y="49"/>
                    <a:pt x="297" y="49"/>
                    <a:pt x="296" y="50"/>
                  </a:cubicBezTo>
                  <a:cubicBezTo>
                    <a:pt x="296" y="50"/>
                    <a:pt x="296" y="51"/>
                    <a:pt x="296" y="51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6"/>
                    <a:pt x="296" y="60"/>
                    <a:pt x="297" y="65"/>
                  </a:cubicBezTo>
                  <a:cubicBezTo>
                    <a:pt x="291" y="66"/>
                    <a:pt x="286" y="67"/>
                    <a:pt x="282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82" y="69"/>
                    <a:pt x="282" y="69"/>
                    <a:pt x="282" y="69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2" y="69"/>
                    <a:pt x="282" y="69"/>
                    <a:pt x="282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76" y="70"/>
                    <a:pt x="272" y="72"/>
                    <a:pt x="267" y="74"/>
                  </a:cubicBezTo>
                  <a:cubicBezTo>
                    <a:pt x="265" y="70"/>
                    <a:pt x="262" y="67"/>
                    <a:pt x="260" y="63"/>
                  </a:cubicBezTo>
                  <a:cubicBezTo>
                    <a:pt x="259" y="63"/>
                    <a:pt x="259" y="62"/>
                    <a:pt x="258" y="62"/>
                  </a:cubicBezTo>
                  <a:cubicBezTo>
                    <a:pt x="258" y="62"/>
                    <a:pt x="257" y="62"/>
                    <a:pt x="257" y="62"/>
                  </a:cubicBezTo>
                  <a:cubicBezTo>
                    <a:pt x="252" y="64"/>
                    <a:pt x="247" y="67"/>
                    <a:pt x="242" y="71"/>
                  </a:cubicBezTo>
                  <a:cubicBezTo>
                    <a:pt x="241" y="71"/>
                    <a:pt x="241" y="72"/>
                    <a:pt x="241" y="72"/>
                  </a:cubicBezTo>
                  <a:cubicBezTo>
                    <a:pt x="241" y="73"/>
                    <a:pt x="241" y="73"/>
                    <a:pt x="241" y="74"/>
                  </a:cubicBezTo>
                  <a:cubicBezTo>
                    <a:pt x="243" y="78"/>
                    <a:pt x="245" y="82"/>
                    <a:pt x="247" y="86"/>
                  </a:cubicBezTo>
                  <a:cubicBezTo>
                    <a:pt x="242" y="89"/>
                    <a:pt x="238" y="92"/>
                    <a:pt x="235" y="95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0" y="100"/>
                    <a:pt x="227" y="103"/>
                    <a:pt x="224" y="107"/>
                  </a:cubicBezTo>
                  <a:cubicBezTo>
                    <a:pt x="220" y="104"/>
                    <a:pt x="216" y="102"/>
                    <a:pt x="213" y="100"/>
                  </a:cubicBezTo>
                  <a:cubicBezTo>
                    <a:pt x="212" y="99"/>
                    <a:pt x="212" y="99"/>
                    <a:pt x="211" y="99"/>
                  </a:cubicBezTo>
                  <a:cubicBezTo>
                    <a:pt x="210" y="99"/>
                    <a:pt x="210" y="99"/>
                    <a:pt x="209" y="100"/>
                  </a:cubicBezTo>
                  <a:cubicBezTo>
                    <a:pt x="206" y="103"/>
                    <a:pt x="203" y="108"/>
                    <a:pt x="199" y="114"/>
                  </a:cubicBezTo>
                  <a:cubicBezTo>
                    <a:pt x="199" y="114"/>
                    <a:pt x="199" y="115"/>
                    <a:pt x="199" y="115"/>
                  </a:cubicBezTo>
                  <a:cubicBezTo>
                    <a:pt x="199" y="116"/>
                    <a:pt x="199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3" y="120"/>
                    <a:pt x="207" y="123"/>
                    <a:pt x="210" y="125"/>
                  </a:cubicBezTo>
                  <a:cubicBezTo>
                    <a:pt x="208" y="129"/>
                    <a:pt x="205" y="134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1" y="143"/>
                    <a:pt x="199" y="148"/>
                    <a:pt x="198" y="154"/>
                  </a:cubicBezTo>
                  <a:cubicBezTo>
                    <a:pt x="193" y="153"/>
                    <a:pt x="189" y="152"/>
                    <a:pt x="184" y="152"/>
                  </a:cubicBezTo>
                  <a:cubicBezTo>
                    <a:pt x="184" y="152"/>
                    <a:pt x="183" y="152"/>
                    <a:pt x="183" y="152"/>
                  </a:cubicBezTo>
                  <a:cubicBezTo>
                    <a:pt x="182" y="152"/>
                    <a:pt x="182" y="153"/>
                    <a:pt x="182" y="153"/>
                  </a:cubicBezTo>
                  <a:cubicBezTo>
                    <a:pt x="180" y="158"/>
                    <a:pt x="179" y="164"/>
                    <a:pt x="178" y="170"/>
                  </a:cubicBezTo>
                  <a:cubicBezTo>
                    <a:pt x="178" y="172"/>
                    <a:pt x="179" y="173"/>
                    <a:pt x="180" y="173"/>
                  </a:cubicBezTo>
                  <a:close/>
                  <a:moveTo>
                    <a:pt x="228" y="192"/>
                  </a:moveTo>
                  <a:cubicBezTo>
                    <a:pt x="228" y="140"/>
                    <a:pt x="271" y="98"/>
                    <a:pt x="322" y="98"/>
                  </a:cubicBezTo>
                  <a:cubicBezTo>
                    <a:pt x="374" y="98"/>
                    <a:pt x="416" y="140"/>
                    <a:pt x="416" y="192"/>
                  </a:cubicBezTo>
                  <a:cubicBezTo>
                    <a:pt x="416" y="244"/>
                    <a:pt x="374" y="286"/>
                    <a:pt x="322" y="286"/>
                  </a:cubicBezTo>
                  <a:cubicBezTo>
                    <a:pt x="271" y="286"/>
                    <a:pt x="228" y="244"/>
                    <a:pt x="228" y="19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6418" tIns="48210" rIns="96418" bIns="48210"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文本框 104"/>
            <p:cNvSpPr txBox="1">
              <a:spLocks noChangeArrowheads="1"/>
            </p:cNvSpPr>
            <p:nvPr/>
          </p:nvSpPr>
          <p:spPr bwMode="auto">
            <a:xfrm>
              <a:off x="1030614" y="2718937"/>
              <a:ext cx="412196" cy="392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b="1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altLang="zh-CN" sz="2952" b="1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CN" altLang="en-US" sz="2952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71144" y="2451285"/>
              <a:ext cx="2083572" cy="94504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Прослеживается закономерность оптимальности ( используются  лишь  отдельные виды правовых актов)</a:t>
              </a:r>
              <a:endParaRPr lang="en-GB" altLang="zh-CN" sz="1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77" name="组合 4"/>
          <p:cNvGrpSpPr/>
          <p:nvPr/>
        </p:nvGrpSpPr>
        <p:grpSpPr>
          <a:xfrm>
            <a:off x="0" y="4616455"/>
            <a:ext cx="6415145" cy="1290209"/>
            <a:chOff x="794420" y="3585820"/>
            <a:chExt cx="4563539" cy="917815"/>
          </a:xfrm>
        </p:grpSpPr>
        <p:grpSp>
          <p:nvGrpSpPr>
            <p:cNvPr id="78" name="组合 58"/>
            <p:cNvGrpSpPr>
              <a:grpSpLocks/>
            </p:cNvGrpSpPr>
            <p:nvPr/>
          </p:nvGrpSpPr>
          <p:grpSpPr bwMode="auto">
            <a:xfrm>
              <a:off x="794420" y="3585821"/>
              <a:ext cx="4563539" cy="917814"/>
              <a:chOff x="2678521" y="2847139"/>
              <a:chExt cx="12011025" cy="2417231"/>
            </a:xfrm>
          </p:grpSpPr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4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5" name="椭圆 23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86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81" name="文本框 105"/>
            <p:cNvSpPr txBox="1">
              <a:spLocks noChangeArrowheads="1"/>
            </p:cNvSpPr>
            <p:nvPr/>
          </p:nvSpPr>
          <p:spPr bwMode="auto">
            <a:xfrm>
              <a:off x="1034948" y="3851304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b="1" kern="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03</a:t>
              </a:r>
              <a:endParaRPr lang="zh-CN" altLang="en-US" sz="2952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30416" y="3585820"/>
              <a:ext cx="2185209" cy="89938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Издание нормативно- правовых актов в многочисленных вариациях и формах,  а не в форме приказов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7" name="Freeform 10"/>
          <p:cNvSpPr>
            <a:spLocks noEditPoints="1"/>
          </p:cNvSpPr>
          <p:nvPr/>
        </p:nvSpPr>
        <p:spPr bwMode="auto">
          <a:xfrm>
            <a:off x="8001011" y="1687499"/>
            <a:ext cx="642942" cy="357190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88" name="Freeform 8"/>
          <p:cNvSpPr>
            <a:spLocks noEditPoints="1"/>
          </p:cNvSpPr>
          <p:nvPr/>
        </p:nvSpPr>
        <p:spPr bwMode="auto">
          <a:xfrm>
            <a:off x="1571591" y="4973647"/>
            <a:ext cx="500066" cy="642942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89" name="Freeform 203"/>
          <p:cNvSpPr>
            <a:spLocks noChangeAspect="1" noEditPoints="1"/>
          </p:cNvSpPr>
          <p:nvPr/>
        </p:nvSpPr>
        <p:spPr bwMode="auto">
          <a:xfrm>
            <a:off x="1571591" y="3187697"/>
            <a:ext cx="521507" cy="501450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lIns="171441" tIns="85720" rIns="171441" bIns="85720"/>
          <a:lstStyle/>
          <a:p>
            <a:pPr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90" name="组合 49"/>
          <p:cNvGrpSpPr/>
          <p:nvPr/>
        </p:nvGrpSpPr>
        <p:grpSpPr>
          <a:xfrm>
            <a:off x="1571591" y="1616061"/>
            <a:ext cx="478957" cy="460513"/>
            <a:chOff x="3620725" y="5138333"/>
            <a:chExt cx="702937" cy="675873"/>
          </a:xfrm>
          <a:solidFill>
            <a:schemeClr val="bg1">
              <a:lumMod val="50000"/>
            </a:schemeClr>
          </a:solidFill>
        </p:grpSpPr>
        <p:sp>
          <p:nvSpPr>
            <p:cNvPr id="91" name="Freeform 18"/>
            <p:cNvSpPr>
              <a:spLocks/>
            </p:cNvSpPr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7986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76"/>
          <p:cNvSpPr/>
          <p:nvPr/>
        </p:nvSpPr>
        <p:spPr>
          <a:xfrm rot="-2700000">
            <a:off x="4208097" y="2140979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3" name="任意多边形 176"/>
          <p:cNvSpPr/>
          <p:nvPr/>
        </p:nvSpPr>
        <p:spPr>
          <a:xfrm rot="-2700000">
            <a:off x="2806291" y="3554655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7" name="圆角矩形 192"/>
          <p:cNvSpPr/>
          <p:nvPr/>
        </p:nvSpPr>
        <p:spPr>
          <a:xfrm>
            <a:off x="5143491" y="4402143"/>
            <a:ext cx="1168817" cy="116839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9" name="任意多边形 73"/>
          <p:cNvSpPr/>
          <p:nvPr/>
        </p:nvSpPr>
        <p:spPr>
          <a:xfrm>
            <a:off x="-15395" y="211146"/>
            <a:ext cx="944710" cy="524859"/>
          </a:xfrm>
          <a:custGeom>
            <a:avLst/>
            <a:gdLst>
              <a:gd name="connsiteX0" fmla="*/ 0 w 1090990"/>
              <a:gd name="connsiteY0" fmla="*/ 0 h 708790"/>
              <a:gd name="connsiteX1" fmla="*/ 738346 w 1090990"/>
              <a:gd name="connsiteY1" fmla="*/ 0 h 708790"/>
              <a:gd name="connsiteX2" fmla="*/ 1090990 w 1090990"/>
              <a:gd name="connsiteY2" fmla="*/ 299606 h 708790"/>
              <a:gd name="connsiteX3" fmla="*/ 1090990 w 1090990"/>
              <a:gd name="connsiteY3" fmla="*/ 409184 h 708790"/>
              <a:gd name="connsiteX4" fmla="*/ 738346 w 1090990"/>
              <a:gd name="connsiteY4" fmla="*/ 708790 h 708790"/>
              <a:gd name="connsiteX5" fmla="*/ 0 w 1090990"/>
              <a:gd name="connsiteY5" fmla="*/ 708790 h 708790"/>
              <a:gd name="connsiteX6" fmla="*/ 0 w 1090990"/>
              <a:gd name="connsiteY6" fmla="*/ 0 h 7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990" h="708790">
                <a:moveTo>
                  <a:pt x="0" y="0"/>
                </a:moveTo>
                <a:lnTo>
                  <a:pt x="738346" y="0"/>
                </a:lnTo>
                <a:cubicBezTo>
                  <a:pt x="933106" y="0"/>
                  <a:pt x="1090990" y="134138"/>
                  <a:pt x="1090990" y="299606"/>
                </a:cubicBezTo>
                <a:lnTo>
                  <a:pt x="1090990" y="409184"/>
                </a:lnTo>
                <a:cubicBezTo>
                  <a:pt x="1090990" y="574652"/>
                  <a:pt x="933106" y="708790"/>
                  <a:pt x="738346" y="708790"/>
                </a:cubicBezTo>
                <a:lnTo>
                  <a:pt x="0" y="70879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77"/>
          <p:cNvSpPr/>
          <p:nvPr/>
        </p:nvSpPr>
        <p:spPr>
          <a:xfrm>
            <a:off x="428895" y="269739"/>
            <a:ext cx="407674" cy="407672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82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1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1" name="文本框 78"/>
          <p:cNvSpPr txBox="1"/>
          <p:nvPr/>
        </p:nvSpPr>
        <p:spPr>
          <a:xfrm>
            <a:off x="1142963" y="187301"/>
            <a:ext cx="78038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 развития системы правовых актов органов исполнительной власти субъектов Российской Федерации </a:t>
            </a:r>
            <a:endParaRPr lang="zh-CN" altLang="en-US" sz="2000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3" name="组合 231"/>
          <p:cNvGrpSpPr/>
          <p:nvPr/>
        </p:nvGrpSpPr>
        <p:grpSpPr>
          <a:xfrm>
            <a:off x="0" y="3902074"/>
            <a:ext cx="4929177" cy="902444"/>
            <a:chOff x="1324726" y="4238607"/>
            <a:chExt cx="2531408" cy="403918"/>
          </a:xfrm>
        </p:grpSpPr>
        <p:sp>
          <p:nvSpPr>
            <p:cNvPr id="14" name="文本框 75"/>
            <p:cNvSpPr txBox="1"/>
            <p:nvPr/>
          </p:nvSpPr>
          <p:spPr>
            <a:xfrm>
              <a:off x="1581515" y="4270586"/>
              <a:ext cx="2274619" cy="37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Отсутствие единого центра, занимающегося правотворческой политикой в субъектах РФ</a:t>
              </a:r>
            </a:p>
            <a:p>
              <a:endParaRPr lang="ru-RU" altLang="zh-CN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77"/>
            <p:cNvSpPr txBox="1"/>
            <p:nvPr/>
          </p:nvSpPr>
          <p:spPr>
            <a:xfrm>
              <a:off x="1324726" y="4238607"/>
              <a:ext cx="501541" cy="21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  <a:endParaRPr lang="zh-CN" altLang="en-US" sz="253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组合 235"/>
          <p:cNvGrpSpPr/>
          <p:nvPr/>
        </p:nvGrpSpPr>
        <p:grpSpPr>
          <a:xfrm>
            <a:off x="5500681" y="5233688"/>
            <a:ext cx="6608269" cy="1998962"/>
            <a:chOff x="6097135" y="5059574"/>
            <a:chExt cx="2615140" cy="1895855"/>
          </a:xfrm>
        </p:grpSpPr>
        <p:sp>
          <p:nvSpPr>
            <p:cNvPr id="18" name="文本框 96"/>
            <p:cNvSpPr txBox="1"/>
            <p:nvPr/>
          </p:nvSpPr>
          <p:spPr>
            <a:xfrm>
              <a:off x="6743142" y="5140715"/>
              <a:ext cx="1625710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Отсутствие правовой стратегии развития</a:t>
              </a:r>
              <a:endParaRPr lang="zh-CN" altLang="en-US" sz="1600" b="1" dirty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9" name="文本框 98"/>
            <p:cNvSpPr txBox="1"/>
            <p:nvPr/>
          </p:nvSpPr>
          <p:spPr>
            <a:xfrm>
              <a:off x="6408112" y="5059574"/>
              <a:ext cx="631868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  <a:endParaRPr lang="zh-CN" altLang="en-US" sz="253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文本框 113"/>
            <p:cNvSpPr txBox="1"/>
            <p:nvPr/>
          </p:nvSpPr>
          <p:spPr>
            <a:xfrm>
              <a:off x="6097135" y="5649171"/>
              <a:ext cx="2615140" cy="1306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К сожалению, в настоящее  время достаточно мало  внимания уделяется  вопросам формирования правовой  стратегии развития.  А отдельные  предложения  по направлениям  развития законодательства, которые готовятся  научной или профессиональной общественностью, не находят  должного применения  со стороны законодателя .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43"/>
          <p:cNvGrpSpPr/>
          <p:nvPr/>
        </p:nvGrpSpPr>
        <p:grpSpPr>
          <a:xfrm>
            <a:off x="0" y="1044557"/>
            <a:ext cx="7094046" cy="2666572"/>
            <a:chOff x="3872062" y="135365"/>
            <a:chExt cx="2341940" cy="2529027"/>
          </a:xfrm>
        </p:grpSpPr>
        <p:sp>
          <p:nvSpPr>
            <p:cNvPr id="22" name="文本框 82"/>
            <p:cNvSpPr txBox="1"/>
            <p:nvPr/>
          </p:nvSpPr>
          <p:spPr>
            <a:xfrm>
              <a:off x="4013549" y="135365"/>
              <a:ext cx="2075361" cy="554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Несоответствие реальных общественных отношений действующим правовым нормам, правовым актам управления</a:t>
              </a:r>
              <a:endParaRPr lang="zh-CN" altLang="en-US" sz="1600" b="1" dirty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3" name="文本框 84"/>
            <p:cNvSpPr txBox="1"/>
            <p:nvPr/>
          </p:nvSpPr>
          <p:spPr>
            <a:xfrm>
              <a:off x="3872062" y="203118"/>
              <a:ext cx="534838" cy="45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03</a:t>
              </a:r>
              <a:endParaRPr lang="zh-CN" altLang="en-US" sz="253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文本框 113"/>
            <p:cNvSpPr txBox="1"/>
            <p:nvPr/>
          </p:nvSpPr>
          <p:spPr>
            <a:xfrm>
              <a:off x="3919214" y="745143"/>
              <a:ext cx="2294788" cy="191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Во-первых, правовые акты органов исполнительной власти субъектов  Российской Федерации  могут отставать от экономического развития государства, что сразу отражается на складывающихся правоотношениях. </a:t>
              </a:r>
            </a:p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Во-вторых, нормативные правовые акты могут недопустимо обгонять реальные общественные отношения или просто  их не учитывать.</a:t>
              </a:r>
            </a:p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В-третьих, правовые акты органов исполнительной власти субъектов РФ могут либо отставать от вышестоящих действующих норм , например федеральных законов, </a:t>
              </a:r>
            </a:p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либо, наоборот, сдерживаться им в развитии.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39"/>
          <p:cNvGrpSpPr/>
          <p:nvPr/>
        </p:nvGrpSpPr>
        <p:grpSpPr>
          <a:xfrm>
            <a:off x="7286632" y="3473449"/>
            <a:ext cx="5061040" cy="1920182"/>
            <a:chOff x="8770417" y="2410525"/>
            <a:chExt cx="2592677" cy="1197295"/>
          </a:xfrm>
        </p:grpSpPr>
        <p:sp>
          <p:nvSpPr>
            <p:cNvPr id="26" name="文本框 92"/>
            <p:cNvSpPr txBox="1"/>
            <p:nvPr/>
          </p:nvSpPr>
          <p:spPr>
            <a:xfrm>
              <a:off x="9392554" y="2410527"/>
              <a:ext cx="1970540" cy="364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Отсутствие планирования в правотворческой практике</a:t>
              </a:r>
              <a:endParaRPr lang="zh-CN" altLang="en-US" sz="1600" b="1" dirty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7" name="文本框 94"/>
            <p:cNvSpPr txBox="1"/>
            <p:nvPr/>
          </p:nvSpPr>
          <p:spPr>
            <a:xfrm>
              <a:off x="9063187" y="2410525"/>
              <a:ext cx="501543" cy="30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04</a:t>
              </a:r>
              <a:endParaRPr lang="zh-CN" altLang="en-US" sz="253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文本框 113"/>
            <p:cNvSpPr txBox="1"/>
            <p:nvPr/>
          </p:nvSpPr>
          <p:spPr>
            <a:xfrm>
              <a:off x="8770417" y="2883365"/>
              <a:ext cx="2581373" cy="724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Как показывает анализ  правоприменительной практики, государственные органы исполнительной  власти РФ не составляют единых,  общих  планов правотворческой практики на  определенный период.</a:t>
              </a:r>
            </a:p>
            <a:p>
              <a:pPr>
                <a:lnSpc>
                  <a:spcPct val="150000"/>
                </a:lnSpc>
              </a:pP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39"/>
          <p:cNvGrpSpPr/>
          <p:nvPr/>
        </p:nvGrpSpPr>
        <p:grpSpPr>
          <a:xfrm>
            <a:off x="9572647" y="330177"/>
            <a:ext cx="3428979" cy="3174333"/>
            <a:chOff x="8118641" y="2410526"/>
            <a:chExt cx="3250935" cy="7737290"/>
          </a:xfrm>
        </p:grpSpPr>
        <p:sp>
          <p:nvSpPr>
            <p:cNvPr id="30" name="文本框 92"/>
            <p:cNvSpPr txBox="1"/>
            <p:nvPr/>
          </p:nvSpPr>
          <p:spPr>
            <a:xfrm>
              <a:off x="9537289" y="2478277"/>
              <a:ext cx="1696830" cy="262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Наличие ошибок в выборе видов и форм правовых актов</a:t>
              </a:r>
              <a:endParaRPr lang="zh-CN" altLang="en-US" sz="1600" b="1" dirty="0">
                <a:solidFill>
                  <a:srgbClr val="C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1" name="文本框 94"/>
            <p:cNvSpPr txBox="1"/>
            <p:nvPr/>
          </p:nvSpPr>
          <p:spPr>
            <a:xfrm>
              <a:off x="9063187" y="2410526"/>
              <a:ext cx="501543" cy="1174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altLang="zh-CN" sz="2531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CN" altLang="en-US" sz="253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文本框 113"/>
            <p:cNvSpPr txBox="1"/>
            <p:nvPr/>
          </p:nvSpPr>
          <p:spPr>
            <a:xfrm>
              <a:off x="8118641" y="5196555"/>
              <a:ext cx="3250935" cy="495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Ошибаются в  выборе  видов и форм правовых  актов, путают  их наименования и содержательные характеристики, оформляют индивидуальные акты в виде –нормативно- правовых и, наоборот, в водят в государственно-управленческий оборот формы, не свойственные правовым актам  и т.д. 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33" name="文本框 113"/>
          <p:cNvSpPr txBox="1"/>
          <p:nvPr/>
        </p:nvSpPr>
        <p:spPr>
          <a:xfrm>
            <a:off x="0" y="4687895"/>
            <a:ext cx="4929222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настоящее время в  субъектах РФ  нет  единого центра, занимающегося правотворческой политикой , выработка государственной политики  и нормативно-правовое  регулирование рассредоточены  в разных  органах государственной власти.</a:t>
            </a:r>
          </a:p>
          <a:p>
            <a:pPr>
              <a:lnSpc>
                <a:spcPct val="150000"/>
              </a:lnSpc>
            </a:pP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任意多边形 227"/>
          <p:cNvSpPr/>
          <p:nvPr/>
        </p:nvSpPr>
        <p:spPr>
          <a:xfrm>
            <a:off x="6286499" y="5402274"/>
            <a:ext cx="2347770" cy="590225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38628">
                <a:moveTo>
                  <a:pt x="0" y="0"/>
                </a:moveTo>
                <a:lnTo>
                  <a:pt x="725714" y="638628"/>
                </a:lnTo>
                <a:lnTo>
                  <a:pt x="2815771" y="638628"/>
                </a:lnTo>
              </a:path>
            </a:pathLst>
          </a:cu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grpSp>
        <p:nvGrpSpPr>
          <p:cNvPr id="43" name="组合 225"/>
          <p:cNvGrpSpPr/>
          <p:nvPr/>
        </p:nvGrpSpPr>
        <p:grpSpPr>
          <a:xfrm>
            <a:off x="10287027" y="973119"/>
            <a:ext cx="2429370" cy="571504"/>
            <a:chOff x="5246304" y="4593021"/>
            <a:chExt cx="2438687" cy="732476"/>
          </a:xfrm>
        </p:grpSpPr>
        <p:sp>
          <p:nvSpPr>
            <p:cNvPr id="44" name="椭圆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45" name="任意多边形 22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225"/>
          <p:cNvGrpSpPr/>
          <p:nvPr/>
        </p:nvGrpSpPr>
        <p:grpSpPr>
          <a:xfrm>
            <a:off x="8858267" y="2473317"/>
            <a:ext cx="2572246" cy="772312"/>
            <a:chOff x="5246304" y="4593021"/>
            <a:chExt cx="2438687" cy="732476"/>
          </a:xfrm>
        </p:grpSpPr>
        <p:sp>
          <p:nvSpPr>
            <p:cNvPr id="47" name="椭圆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48" name="任意多边形 22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189"/>
          <p:cNvGrpSpPr/>
          <p:nvPr/>
        </p:nvGrpSpPr>
        <p:grpSpPr>
          <a:xfrm>
            <a:off x="6589522" y="2724473"/>
            <a:ext cx="1944487" cy="2712749"/>
            <a:chOff x="6102297" y="1980126"/>
            <a:chExt cx="1843522" cy="2572825"/>
          </a:xfrm>
        </p:grpSpPr>
        <p:sp>
          <p:nvSpPr>
            <p:cNvPr id="65" name="圆角矩形 190"/>
            <p:cNvSpPr/>
            <p:nvPr/>
          </p:nvSpPr>
          <p:spPr>
            <a:xfrm rot="2760000">
              <a:off x="5864045" y="2471178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66" name="组合 191"/>
            <p:cNvGrpSpPr/>
            <p:nvPr/>
          </p:nvGrpSpPr>
          <p:grpSpPr>
            <a:xfrm>
              <a:off x="6102297" y="2204940"/>
              <a:ext cx="1108128" cy="1108128"/>
              <a:chOff x="6102297" y="2204940"/>
              <a:chExt cx="1108128" cy="1108128"/>
            </a:xfrm>
          </p:grpSpPr>
          <p:sp>
            <p:nvSpPr>
              <p:cNvPr id="67" name="圆角矩形 192"/>
              <p:cNvSpPr/>
              <p:nvPr/>
            </p:nvSpPr>
            <p:spPr>
              <a:xfrm>
                <a:off x="6102297" y="2204940"/>
                <a:ext cx="1108128" cy="1108128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2225">
                <a:noFill/>
              </a:ln>
              <a:effectLst>
                <a:outerShdw blurRad="266700" dist="76200" dir="2700000" algn="tl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8" name="Group 52"/>
              <p:cNvGrpSpPr>
                <a:grpSpLocks noChangeAspect="1"/>
              </p:cNvGrpSpPr>
              <p:nvPr/>
            </p:nvGrpSpPr>
            <p:grpSpPr bwMode="auto">
              <a:xfrm>
                <a:off x="6372767" y="2477855"/>
                <a:ext cx="567188" cy="562297"/>
                <a:chOff x="3783" y="2102"/>
                <a:chExt cx="116" cy="115"/>
              </a:xfrm>
              <a:solidFill>
                <a:schemeClr val="bg1"/>
              </a:solidFill>
              <a:effectLst/>
            </p:grpSpPr>
            <p:sp>
              <p:nvSpPr>
                <p:cNvPr id="69" name="Freeform 53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54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55"/>
                <p:cNvSpPr>
                  <a:spLocks/>
                </p:cNvSpPr>
                <p:nvPr/>
              </p:nvSpPr>
              <p:spPr bwMode="auto">
                <a:xfrm>
                  <a:off x="3839" y="2115"/>
                  <a:ext cx="7" cy="10"/>
                </a:xfrm>
                <a:custGeom>
                  <a:avLst/>
                  <a:gdLst>
                    <a:gd name="T0" fmla="*/ 1 w 3"/>
                    <a:gd name="T1" fmla="*/ 4 h 4"/>
                    <a:gd name="T2" fmla="*/ 1 w 3"/>
                    <a:gd name="T3" fmla="*/ 4 h 4"/>
                    <a:gd name="T4" fmla="*/ 3 w 3"/>
                    <a:gd name="T5" fmla="*/ 3 h 4"/>
                    <a:gd name="T6" fmla="*/ 3 w 3"/>
                    <a:gd name="T7" fmla="*/ 0 h 4"/>
                    <a:gd name="T8" fmla="*/ 1 w 3"/>
                    <a:gd name="T9" fmla="*/ 0 h 4"/>
                    <a:gd name="T10" fmla="*/ 0 w 3"/>
                    <a:gd name="T11" fmla="*/ 0 h 4"/>
                    <a:gd name="T12" fmla="*/ 0 w 3"/>
                    <a:gd name="T13" fmla="*/ 3 h 4"/>
                    <a:gd name="T14" fmla="*/ 1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56"/>
                <p:cNvSpPr>
                  <a:spLocks/>
                </p:cNvSpPr>
                <p:nvPr/>
              </p:nvSpPr>
              <p:spPr bwMode="auto">
                <a:xfrm>
                  <a:off x="3839" y="2195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0 w 3"/>
                    <a:gd name="T5" fmla="*/ 1 h 4"/>
                    <a:gd name="T6" fmla="*/ 0 w 3"/>
                    <a:gd name="T7" fmla="*/ 4 h 4"/>
                    <a:gd name="T8" fmla="*/ 1 w 3"/>
                    <a:gd name="T9" fmla="*/ 4 h 4"/>
                    <a:gd name="T10" fmla="*/ 3 w 3"/>
                    <a:gd name="T11" fmla="*/ 4 h 4"/>
                    <a:gd name="T12" fmla="*/ 3 w 3"/>
                    <a:gd name="T13" fmla="*/ 1 h 4"/>
                    <a:gd name="T14" fmla="*/ 1 w 3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57"/>
                <p:cNvSpPr>
                  <a:spLocks/>
                </p:cNvSpPr>
                <p:nvPr/>
              </p:nvSpPr>
              <p:spPr bwMode="auto">
                <a:xfrm>
                  <a:off x="3796" y="2155"/>
                  <a:ext cx="10" cy="10"/>
                </a:xfrm>
                <a:custGeom>
                  <a:avLst/>
                  <a:gdLst>
                    <a:gd name="T0" fmla="*/ 3 w 4"/>
                    <a:gd name="T1" fmla="*/ 0 h 4"/>
                    <a:gd name="T2" fmla="*/ 0 w 4"/>
                    <a:gd name="T3" fmla="*/ 0 h 4"/>
                    <a:gd name="T4" fmla="*/ 0 w 4"/>
                    <a:gd name="T5" fmla="*/ 2 h 4"/>
                    <a:gd name="T6" fmla="*/ 0 w 4"/>
                    <a:gd name="T7" fmla="*/ 4 h 4"/>
                    <a:gd name="T8" fmla="*/ 3 w 4"/>
                    <a:gd name="T9" fmla="*/ 4 h 4"/>
                    <a:gd name="T10" fmla="*/ 4 w 4"/>
                    <a:gd name="T11" fmla="*/ 2 h 4"/>
                    <a:gd name="T12" fmla="*/ 4 w 4"/>
                    <a:gd name="T13" fmla="*/ 2 h 4"/>
                    <a:gd name="T14" fmla="*/ 3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58"/>
                <p:cNvSpPr>
                  <a:spLocks/>
                </p:cNvSpPr>
                <p:nvPr/>
              </p:nvSpPr>
              <p:spPr bwMode="auto">
                <a:xfrm>
                  <a:off x="3877" y="2155"/>
                  <a:ext cx="10" cy="10"/>
                </a:xfrm>
                <a:custGeom>
                  <a:avLst/>
                  <a:gdLst>
                    <a:gd name="T0" fmla="*/ 4 w 4"/>
                    <a:gd name="T1" fmla="*/ 0 h 4"/>
                    <a:gd name="T2" fmla="*/ 2 w 4"/>
                    <a:gd name="T3" fmla="*/ 0 h 4"/>
                    <a:gd name="T4" fmla="*/ 0 w 4"/>
                    <a:gd name="T5" fmla="*/ 2 h 4"/>
                    <a:gd name="T6" fmla="*/ 0 w 4"/>
                    <a:gd name="T7" fmla="*/ 2 h 4"/>
                    <a:gd name="T8" fmla="*/ 2 w 4"/>
                    <a:gd name="T9" fmla="*/ 4 h 4"/>
                    <a:gd name="T10" fmla="*/ 4 w 4"/>
                    <a:gd name="T11" fmla="*/ 4 h 4"/>
                    <a:gd name="T12" fmla="*/ 4 w 4"/>
                    <a:gd name="T13" fmla="*/ 2 h 4"/>
                    <a:gd name="T14" fmla="*/ 4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1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59"/>
                <p:cNvSpPr>
                  <a:spLocks/>
                </p:cNvSpPr>
                <p:nvPr/>
              </p:nvSpPr>
              <p:spPr bwMode="auto">
                <a:xfrm>
                  <a:off x="3813" y="2127"/>
                  <a:ext cx="33" cy="38"/>
                </a:xfrm>
                <a:custGeom>
                  <a:avLst/>
                  <a:gdLst>
                    <a:gd name="T0" fmla="*/ 11 w 13"/>
                    <a:gd name="T1" fmla="*/ 0 h 15"/>
                    <a:gd name="T2" fmla="*/ 10 w 13"/>
                    <a:gd name="T3" fmla="*/ 2 h 15"/>
                    <a:gd name="T4" fmla="*/ 10 w 13"/>
                    <a:gd name="T5" fmla="*/ 11 h 15"/>
                    <a:gd name="T6" fmla="*/ 9 w 13"/>
                    <a:gd name="T7" fmla="*/ 12 h 15"/>
                    <a:gd name="T8" fmla="*/ 2 w 13"/>
                    <a:gd name="T9" fmla="*/ 12 h 15"/>
                    <a:gd name="T10" fmla="*/ 0 w 13"/>
                    <a:gd name="T11" fmla="*/ 14 h 15"/>
                    <a:gd name="T12" fmla="*/ 2 w 13"/>
                    <a:gd name="T13" fmla="*/ 15 h 15"/>
                    <a:gd name="T14" fmla="*/ 11 w 13"/>
                    <a:gd name="T15" fmla="*/ 15 h 15"/>
                    <a:gd name="T16" fmla="*/ 12 w 13"/>
                    <a:gd name="T17" fmla="*/ 15 h 15"/>
                    <a:gd name="T18" fmla="*/ 12 w 13"/>
                    <a:gd name="T19" fmla="*/ 15 h 15"/>
                    <a:gd name="T20" fmla="*/ 13 w 13"/>
                    <a:gd name="T21" fmla="*/ 13 h 15"/>
                    <a:gd name="T22" fmla="*/ 13 w 13"/>
                    <a:gd name="T23" fmla="*/ 2 h 15"/>
                    <a:gd name="T24" fmla="*/ 11 w 13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5">
                      <a:moveTo>
                        <a:pt x="11" y="0"/>
                      </a:moveTo>
                      <a:cubicBezTo>
                        <a:pt x="10" y="0"/>
                        <a:pt x="10" y="1"/>
                        <a:pt x="10" y="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3" y="14"/>
                        <a:pt x="13" y="14"/>
                        <a:pt x="13" y="1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2" y="0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4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77" name="组合 177"/>
          <p:cNvGrpSpPr/>
          <p:nvPr/>
        </p:nvGrpSpPr>
        <p:grpSpPr>
          <a:xfrm>
            <a:off x="8001011" y="1330309"/>
            <a:ext cx="1920466" cy="2712749"/>
            <a:chOff x="3443288" y="4624735"/>
            <a:chExt cx="1820749" cy="2572825"/>
          </a:xfrm>
        </p:grpSpPr>
        <p:sp>
          <p:nvSpPr>
            <p:cNvPr id="78" name="圆角矩形 178"/>
            <p:cNvSpPr/>
            <p:nvPr/>
          </p:nvSpPr>
          <p:spPr>
            <a:xfrm rot="2760000">
              <a:off x="3182263" y="511578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79" name="圆角矩形 179"/>
            <p:cNvSpPr/>
            <p:nvPr/>
          </p:nvSpPr>
          <p:spPr>
            <a:xfrm>
              <a:off x="3443288" y="48532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80" name="Group 41"/>
            <p:cNvGrpSpPr>
              <a:grpSpLocks noChangeAspect="1"/>
            </p:cNvGrpSpPr>
            <p:nvPr/>
          </p:nvGrpSpPr>
          <p:grpSpPr bwMode="auto">
            <a:xfrm>
              <a:off x="3773913" y="5132844"/>
              <a:ext cx="447013" cy="547201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81" name="Freeform 42"/>
              <p:cNvSpPr>
                <a:spLocks/>
              </p:cNvSpPr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43"/>
              <p:cNvSpPr>
                <a:spLocks/>
              </p:cNvSpPr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44"/>
              <p:cNvSpPr>
                <a:spLocks/>
              </p:cNvSpPr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45"/>
              <p:cNvSpPr>
                <a:spLocks/>
              </p:cNvSpPr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46"/>
              <p:cNvSpPr>
                <a:spLocks/>
              </p:cNvSpPr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47"/>
              <p:cNvSpPr>
                <a:spLocks/>
              </p:cNvSpPr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48"/>
              <p:cNvSpPr>
                <a:spLocks/>
              </p:cNvSpPr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49"/>
              <p:cNvSpPr>
                <a:spLocks/>
              </p:cNvSpPr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9" name="组合 201"/>
          <p:cNvGrpSpPr/>
          <p:nvPr/>
        </p:nvGrpSpPr>
        <p:grpSpPr>
          <a:xfrm>
            <a:off x="3786169" y="5473713"/>
            <a:ext cx="1921532" cy="2712749"/>
            <a:chOff x="4768646" y="3286515"/>
            <a:chExt cx="1821760" cy="2572825"/>
          </a:xfrm>
        </p:grpSpPr>
        <p:sp>
          <p:nvSpPr>
            <p:cNvPr id="90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91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92" name="Group 62"/>
            <p:cNvGrpSpPr>
              <a:grpSpLocks noChangeAspect="1"/>
            </p:cNvGrpSpPr>
            <p:nvPr/>
          </p:nvGrpSpPr>
          <p:grpSpPr bwMode="auto">
            <a:xfrm>
              <a:off x="5047787" y="3860292"/>
              <a:ext cx="549846" cy="439024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93" name="Freeform 63"/>
              <p:cNvSpPr>
                <a:spLocks/>
              </p:cNvSpPr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64"/>
              <p:cNvSpPr>
                <a:spLocks/>
              </p:cNvSpPr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6" name="组合 208"/>
          <p:cNvGrpSpPr/>
          <p:nvPr/>
        </p:nvGrpSpPr>
        <p:grpSpPr>
          <a:xfrm>
            <a:off x="9358333" y="-98450"/>
            <a:ext cx="2071702" cy="2643206"/>
            <a:chOff x="7418361" y="632964"/>
            <a:chExt cx="1841827" cy="2572825"/>
          </a:xfrm>
        </p:grpSpPr>
        <p:sp>
          <p:nvSpPr>
            <p:cNvPr id="97" name="圆角矩形 209"/>
            <p:cNvSpPr/>
            <p:nvPr/>
          </p:nvSpPr>
          <p:spPr>
            <a:xfrm rot="2760000">
              <a:off x="7178414" y="1124016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98" name="圆角矩形 210"/>
            <p:cNvSpPr/>
            <p:nvPr/>
          </p:nvSpPr>
          <p:spPr>
            <a:xfrm>
              <a:off x="7418361" y="8867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grpSp>
          <p:nvGrpSpPr>
            <p:cNvPr id="99" name="Group 68"/>
            <p:cNvGrpSpPr>
              <a:grpSpLocks noChangeAspect="1"/>
            </p:cNvGrpSpPr>
            <p:nvPr/>
          </p:nvGrpSpPr>
          <p:grpSpPr bwMode="auto">
            <a:xfrm>
              <a:off x="7702659" y="1180845"/>
              <a:ext cx="539531" cy="519841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100" name="Freeform 69"/>
              <p:cNvSpPr>
                <a:spLocks/>
              </p:cNvSpPr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70"/>
              <p:cNvSpPr>
                <a:spLocks/>
              </p:cNvSpPr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72"/>
              <p:cNvSpPr>
                <a:spLocks/>
              </p:cNvSpPr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73"/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74"/>
              <p:cNvSpPr>
                <a:spLocks/>
              </p:cNvSpPr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7" name="组合 28"/>
          <p:cNvGrpSpPr/>
          <p:nvPr/>
        </p:nvGrpSpPr>
        <p:grpSpPr>
          <a:xfrm>
            <a:off x="5429243" y="4687895"/>
            <a:ext cx="677227" cy="638986"/>
            <a:chOff x="3098700" y="5569159"/>
            <a:chExt cx="642147" cy="605886"/>
          </a:xfrm>
          <a:solidFill>
            <a:schemeClr val="bg1"/>
          </a:solidFill>
        </p:grpSpPr>
        <p:sp>
          <p:nvSpPr>
            <p:cNvPr id="108" name="Freeform 349"/>
            <p:cNvSpPr>
              <a:spLocks/>
            </p:cNvSpPr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9" name="Freeform 350"/>
            <p:cNvSpPr>
              <a:spLocks/>
            </p:cNvSpPr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0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1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2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2" name="任意多边形 221"/>
          <p:cNvSpPr/>
          <p:nvPr/>
        </p:nvSpPr>
        <p:spPr>
          <a:xfrm flipH="1" flipV="1">
            <a:off x="1285839" y="5830903"/>
            <a:ext cx="2478240" cy="673360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38628">
                <a:moveTo>
                  <a:pt x="0" y="0"/>
                </a:moveTo>
                <a:lnTo>
                  <a:pt x="725714" y="638628"/>
                </a:lnTo>
                <a:lnTo>
                  <a:pt x="2815771" y="638628"/>
                </a:lnTo>
              </a:path>
            </a:pathLst>
          </a:cu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134" name="任意多边形 221"/>
          <p:cNvSpPr/>
          <p:nvPr/>
        </p:nvSpPr>
        <p:spPr>
          <a:xfrm flipH="1" flipV="1">
            <a:off x="4500549" y="2259003"/>
            <a:ext cx="2335364" cy="673360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38628">
                <a:moveTo>
                  <a:pt x="0" y="0"/>
                </a:moveTo>
                <a:lnTo>
                  <a:pt x="725714" y="638628"/>
                </a:lnTo>
                <a:lnTo>
                  <a:pt x="2815771" y="638628"/>
                </a:lnTo>
              </a:path>
            </a:pathLst>
          </a:cu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7"/>
          <p:cNvGrpSpPr/>
          <p:nvPr/>
        </p:nvGrpSpPr>
        <p:grpSpPr>
          <a:xfrm>
            <a:off x="4166495" y="1977394"/>
            <a:ext cx="4098908" cy="4097425"/>
            <a:chOff x="3949820" y="1619561"/>
            <a:chExt cx="3886079" cy="3886079"/>
          </a:xfrm>
        </p:grpSpPr>
        <p:grpSp>
          <p:nvGrpSpPr>
            <p:cNvPr id="3" name="组合 158"/>
            <p:cNvGrpSpPr/>
            <p:nvPr/>
          </p:nvGrpSpPr>
          <p:grpSpPr>
            <a:xfrm rot="2031950">
              <a:off x="3949820" y="1619561"/>
              <a:ext cx="3886079" cy="3886079"/>
              <a:chOff x="743479" y="1548106"/>
              <a:chExt cx="3941689" cy="3941690"/>
            </a:xfrm>
          </p:grpSpPr>
          <p:sp>
            <p:nvSpPr>
              <p:cNvPr id="161" name="饼形 160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5499603"/>
                  <a:gd name="adj2" fmla="val 1414256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饼形 161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20312866"/>
                  <a:gd name="adj2" fmla="val 5509031"/>
                </a:avLst>
              </a:prstGeom>
              <a:solidFill>
                <a:srgbClr val="7A1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饼形 162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14082830"/>
                  <a:gd name="adj2" fmla="val 20306643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1151852" y="1956480"/>
                <a:ext cx="3124943" cy="3124943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635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0" name="文本框 32"/>
            <p:cNvSpPr txBox="1"/>
            <p:nvPr/>
          </p:nvSpPr>
          <p:spPr>
            <a:xfrm>
              <a:off x="4740630" y="2360917"/>
              <a:ext cx="2370505" cy="169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Формирование понятия правового органа власти</a:t>
              </a:r>
            </a:p>
            <a:p>
              <a:pPr algn="ctr">
                <a:lnSpc>
                  <a:spcPct val="120000"/>
                </a:lnSpc>
              </a:pPr>
              <a:endParaRPr lang="zh-CN" altLang="en-US" sz="3164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64"/>
          <p:cNvGrpSpPr/>
          <p:nvPr/>
        </p:nvGrpSpPr>
        <p:grpSpPr>
          <a:xfrm>
            <a:off x="3286103" y="3330573"/>
            <a:ext cx="1234784" cy="1234337"/>
            <a:chOff x="4297826" y="4749111"/>
            <a:chExt cx="1170670" cy="1170670"/>
          </a:xfrm>
        </p:grpSpPr>
        <p:grpSp>
          <p:nvGrpSpPr>
            <p:cNvPr id="5" name="组合 165"/>
            <p:cNvGrpSpPr/>
            <p:nvPr/>
          </p:nvGrpSpPr>
          <p:grpSpPr>
            <a:xfrm>
              <a:off x="4297826" y="4749111"/>
              <a:ext cx="1170670" cy="1170670"/>
              <a:chOff x="2586038" y="2761615"/>
              <a:chExt cx="1334770" cy="1334770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52"/>
            <p:cNvGrpSpPr>
              <a:grpSpLocks noChangeAspect="1"/>
            </p:cNvGrpSpPr>
            <p:nvPr/>
          </p:nvGrpSpPr>
          <p:grpSpPr bwMode="auto">
            <a:xfrm>
              <a:off x="4664238" y="5118239"/>
              <a:ext cx="436173" cy="432413"/>
              <a:chOff x="3783" y="2102"/>
              <a:chExt cx="116" cy="115"/>
            </a:xfrm>
            <a:solidFill>
              <a:srgbClr val="E87071"/>
            </a:solidFill>
            <a:effectLst/>
          </p:grpSpPr>
          <p:sp>
            <p:nvSpPr>
              <p:cNvPr id="168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55"/>
              <p:cNvSpPr>
                <a:spLocks/>
              </p:cNvSpPr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56"/>
              <p:cNvSpPr>
                <a:spLocks/>
              </p:cNvSpPr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57"/>
              <p:cNvSpPr>
                <a:spLocks/>
              </p:cNvSpPr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58"/>
              <p:cNvSpPr>
                <a:spLocks/>
              </p:cNvSpPr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59"/>
              <p:cNvSpPr>
                <a:spLocks/>
              </p:cNvSpPr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组合 177"/>
          <p:cNvGrpSpPr/>
          <p:nvPr/>
        </p:nvGrpSpPr>
        <p:grpSpPr>
          <a:xfrm>
            <a:off x="5572119" y="1115995"/>
            <a:ext cx="1234784" cy="1234337"/>
            <a:chOff x="2586038" y="2761615"/>
            <a:chExt cx="1334770" cy="1334770"/>
          </a:xfrm>
        </p:grpSpPr>
        <p:sp>
          <p:nvSpPr>
            <p:cNvPr id="183" name="椭圆 182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184"/>
          <p:cNvGrpSpPr/>
          <p:nvPr/>
        </p:nvGrpSpPr>
        <p:grpSpPr>
          <a:xfrm>
            <a:off x="7858135" y="3402011"/>
            <a:ext cx="1234784" cy="1234337"/>
            <a:chOff x="7007050" y="938219"/>
            <a:chExt cx="1170670" cy="1170670"/>
          </a:xfrm>
        </p:grpSpPr>
        <p:grpSp>
          <p:nvGrpSpPr>
            <p:cNvPr id="11" name="组合 185"/>
            <p:cNvGrpSpPr/>
            <p:nvPr/>
          </p:nvGrpSpPr>
          <p:grpSpPr>
            <a:xfrm>
              <a:off x="7007050" y="938219"/>
              <a:ext cx="1170670" cy="1170670"/>
              <a:chOff x="2586038" y="2761615"/>
              <a:chExt cx="1334770" cy="1334770"/>
            </a:xfrm>
          </p:grpSpPr>
          <p:sp>
            <p:nvSpPr>
              <p:cNvPr id="195" name="椭圆 19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Group 68"/>
            <p:cNvGrpSpPr>
              <a:grpSpLocks noChangeAspect="1"/>
            </p:cNvGrpSpPr>
            <p:nvPr/>
          </p:nvGrpSpPr>
          <p:grpSpPr bwMode="auto">
            <a:xfrm>
              <a:off x="7371052" y="1351951"/>
              <a:ext cx="414907" cy="399764"/>
              <a:chOff x="3770" y="2095"/>
              <a:chExt cx="137" cy="132"/>
            </a:xfrm>
            <a:solidFill>
              <a:srgbClr val="663A77"/>
            </a:solidFill>
            <a:effectLst/>
          </p:grpSpPr>
          <p:sp>
            <p:nvSpPr>
              <p:cNvPr id="188" name="Freeform 69"/>
              <p:cNvSpPr>
                <a:spLocks/>
              </p:cNvSpPr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70"/>
              <p:cNvSpPr>
                <a:spLocks/>
              </p:cNvSpPr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72"/>
              <p:cNvSpPr>
                <a:spLocks/>
              </p:cNvSpPr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73"/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74"/>
              <p:cNvSpPr>
                <a:spLocks/>
              </p:cNvSpPr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4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6" name="圆角矩形 205"/>
          <p:cNvSpPr/>
          <p:nvPr/>
        </p:nvSpPr>
        <p:spPr>
          <a:xfrm rot="962035">
            <a:off x="1989424" y="4795668"/>
            <a:ext cx="719315" cy="71905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207" name="圆角矩形 206"/>
          <p:cNvSpPr/>
          <p:nvPr/>
        </p:nvSpPr>
        <p:spPr>
          <a:xfrm rot="962035">
            <a:off x="10876447" y="5073663"/>
            <a:ext cx="873025" cy="87270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208" name="圆角矩形 207"/>
          <p:cNvSpPr/>
          <p:nvPr/>
        </p:nvSpPr>
        <p:spPr>
          <a:xfrm rot="962035">
            <a:off x="9269754" y="4222643"/>
            <a:ext cx="753835" cy="75356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209" name="圆角矩形 208"/>
          <p:cNvSpPr/>
          <p:nvPr/>
        </p:nvSpPr>
        <p:spPr>
          <a:xfrm rot="962035">
            <a:off x="3657038" y="5747021"/>
            <a:ext cx="591082" cy="59086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210" name="圆角矩形 209"/>
          <p:cNvSpPr/>
          <p:nvPr/>
        </p:nvSpPr>
        <p:spPr>
          <a:xfrm rot="962035">
            <a:off x="3559449" y="1729293"/>
            <a:ext cx="681922" cy="68167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211" name="圆角矩形 210"/>
          <p:cNvSpPr/>
          <p:nvPr/>
        </p:nvSpPr>
        <p:spPr>
          <a:xfrm rot="962035">
            <a:off x="10898809" y="3349624"/>
            <a:ext cx="451051" cy="45088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212" name="圆角矩形 211"/>
          <p:cNvSpPr/>
          <p:nvPr/>
        </p:nvSpPr>
        <p:spPr>
          <a:xfrm rot="962035">
            <a:off x="2425331" y="1818170"/>
            <a:ext cx="386186" cy="38604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8929705" y="3473449"/>
            <a:ext cx="228601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Формирование системы </a:t>
            </a:r>
          </a:p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обратной связи</a:t>
            </a:r>
            <a:endParaRPr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1" name="Text Placeholder 2"/>
          <p:cNvSpPr txBox="1">
            <a:spLocks/>
          </p:cNvSpPr>
          <p:nvPr/>
        </p:nvSpPr>
        <p:spPr>
          <a:xfrm>
            <a:off x="285707" y="2616193"/>
            <a:ext cx="2944106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зависимости между правовыми актами Правительства Российской Федерации  и федеральных органов исполнительной власти</a:t>
            </a:r>
          </a:p>
          <a:p>
            <a:pPr algn="l">
              <a:lnSpc>
                <a:spcPct val="100000"/>
              </a:lnSpc>
            </a:pPr>
            <a:endParaRPr lang="en-GB" altLang="zh-CN" sz="20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2" name="Text Placeholder 7"/>
          <p:cNvSpPr txBox="1">
            <a:spLocks/>
          </p:cNvSpPr>
          <p:nvPr/>
        </p:nvSpPr>
        <p:spPr>
          <a:xfrm>
            <a:off x="7000879" y="6116655"/>
            <a:ext cx="4357717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закономерности оптимальности и расширение применения различных видов правовых актов органами исполнительной власти</a:t>
            </a:r>
            <a:endParaRPr lang="zh-CN" altLang="en-US" sz="2000" b="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3" name="组合 5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5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5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2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1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1071525" y="115863"/>
            <a:ext cx="11447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пути совершенствования системы правовых актов исполнительной власти на федеральном уровне в Российской Федерации </a:t>
            </a:r>
            <a:endParaRPr lang="zh-CN" altLang="en-US" sz="2400" dirty="0">
              <a:solidFill>
                <a:srgbClr val="C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68" name="组合 177"/>
          <p:cNvGrpSpPr/>
          <p:nvPr/>
        </p:nvGrpSpPr>
        <p:grpSpPr>
          <a:xfrm>
            <a:off x="5643557" y="5688027"/>
            <a:ext cx="1234784" cy="1234337"/>
            <a:chOff x="2586038" y="2761615"/>
            <a:chExt cx="1334770" cy="1334770"/>
          </a:xfrm>
        </p:grpSpPr>
        <p:sp>
          <p:nvSpPr>
            <p:cNvPr id="73" name="椭圆 182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  <p:sp>
          <p:nvSpPr>
            <p:cNvPr id="74" name="椭圆 183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solidFill>
                  <a:prstClr val="white"/>
                </a:solidFill>
              </a:endParaRPr>
            </a:p>
          </p:txBody>
        </p:sp>
      </p:grpSp>
      <p:sp>
        <p:nvSpPr>
          <p:cNvPr id="75" name="Text Placeholder 7"/>
          <p:cNvSpPr txBox="1">
            <a:spLocks/>
          </p:cNvSpPr>
          <p:nvPr/>
        </p:nvSpPr>
        <p:spPr>
          <a:xfrm>
            <a:off x="6858003" y="1544623"/>
            <a:ext cx="471490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проведения анализа циклов развития системы правовых  актов</a:t>
            </a:r>
          </a:p>
          <a:p>
            <a:pPr algn="l"/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6" name="Text Placeholder 7"/>
          <p:cNvSpPr txBox="1">
            <a:spLocks/>
          </p:cNvSpPr>
          <p:nvPr/>
        </p:nvSpPr>
        <p:spPr>
          <a:xfrm>
            <a:off x="5072053" y="4330705"/>
            <a:ext cx="233298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Предложено авторское  определение понятия правового акта органа исполнительной власти. </a:t>
            </a:r>
          </a:p>
          <a:p>
            <a:pPr algn="ctr"/>
            <a:endParaRPr lang="zh-CN" altLang="en-US" sz="1600" b="0" i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7" name="组合 40"/>
          <p:cNvGrpSpPr/>
          <p:nvPr/>
        </p:nvGrpSpPr>
        <p:grpSpPr>
          <a:xfrm>
            <a:off x="5929309" y="1473185"/>
            <a:ext cx="473292" cy="404559"/>
            <a:chOff x="1179499" y="5126995"/>
            <a:chExt cx="695313" cy="59433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Freeform 131"/>
            <p:cNvSpPr>
              <a:spLocks/>
            </p:cNvSpPr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" name="Freeform 10"/>
          <p:cNvSpPr>
            <a:spLocks noEditPoints="1"/>
          </p:cNvSpPr>
          <p:nvPr/>
        </p:nvSpPr>
        <p:spPr bwMode="auto">
          <a:xfrm>
            <a:off x="6000747" y="6116655"/>
            <a:ext cx="500066" cy="357190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72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33.pptx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1340</Words>
  <Application>Microsoft Office PowerPoint</Application>
  <PresentationFormat>Произвольный</PresentationFormat>
  <Paragraphs>125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自定义设计方案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2016-09-19T15:34:54Z</dcterms:created>
  <dcterms:modified xsi:type="dcterms:W3CDTF">2022-11-04T22:14:30Z</dcterms:modified>
</cp:coreProperties>
</file>