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95" r:id="rId2"/>
    <p:sldId id="297" r:id="rId3"/>
    <p:sldId id="299" r:id="rId4"/>
    <p:sldId id="302" r:id="rId5"/>
    <p:sldId id="306" r:id="rId6"/>
    <p:sldId id="308" r:id="rId7"/>
    <p:sldId id="317" r:id="rId8"/>
    <p:sldId id="314" r:id="rId9"/>
    <p:sldId id="318" r:id="rId10"/>
    <p:sldId id="313" r:id="rId11"/>
    <p:sldId id="310" r:id="rId12"/>
    <p:sldId id="303" r:id="rId13"/>
    <p:sldId id="305" r:id="rId14"/>
    <p:sldId id="304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C050"/>
    <a:srgbClr val="46739C"/>
    <a:srgbClr val="3D6487"/>
    <a:srgbClr val="DA1F28"/>
    <a:srgbClr val="E96167"/>
    <a:srgbClr val="E33941"/>
    <a:srgbClr val="E7535A"/>
    <a:srgbClr val="E74F56"/>
    <a:srgbClr val="E43C44"/>
    <a:srgbClr val="E12B3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55935" autoAdjust="0"/>
  </p:normalViewPr>
  <p:slideViewPr>
    <p:cSldViewPr snapToGrid="0" showGuides="1">
      <p:cViewPr varScale="1">
        <p:scale>
          <a:sx n="88" d="100"/>
          <a:sy n="88" d="100"/>
        </p:scale>
        <p:origin x="-466" y="-77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57" d="100"/>
          <a:sy n="57" d="100"/>
        </p:scale>
        <p:origin x="1956" y="3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.888xlsx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.888xlsx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Лист1!$E$4</c:f>
              <c:strCache>
                <c:ptCount val="1"/>
                <c:pt idx="0">
                  <c:v>2020г., ед.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bestFit"/>
            <c:showVal val="1"/>
            <c:showLeaderLines val="1"/>
          </c:dLbls>
          <c:cat>
            <c:strRef>
              <c:f>Лист1!$D$5:$D$7</c:f>
              <c:strCache>
                <c:ptCount val="3"/>
                <c:pt idx="0">
                  <c:v>Консультации в офисе (прием у юриста), ед.</c:v>
                </c:pt>
                <c:pt idx="1">
                  <c:v>Консультации по электронной почте, ед. </c:v>
                </c:pt>
                <c:pt idx="2">
                  <c:v>Консультации по телефону (в том числе вотсап) , ед.</c:v>
                </c:pt>
              </c:strCache>
            </c:strRef>
          </c:cat>
          <c:val>
            <c:numRef>
              <c:f>Лист1!$E$5:$E$7</c:f>
              <c:numCache>
                <c:formatCode>General</c:formatCode>
                <c:ptCount val="3"/>
                <c:pt idx="0">
                  <c:v>501</c:v>
                </c:pt>
                <c:pt idx="1">
                  <c:v>161</c:v>
                </c:pt>
                <c:pt idx="2">
                  <c:v>758</c:v>
                </c:pt>
              </c:numCache>
            </c:numRef>
          </c:val>
        </c:ser>
        <c:dLbls>
          <c:showVal val="1"/>
        </c:dLbls>
      </c:pie3DChart>
    </c:plotArea>
    <c:legend>
      <c:legendPos val="b"/>
      <c:layout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Лист1!$G$30</c:f>
              <c:strCache>
                <c:ptCount val="1"/>
                <c:pt idx="0">
                  <c:v>2020г.,ед.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bestFit"/>
            <c:showVal val="1"/>
            <c:showLeaderLines val="1"/>
          </c:dLbls>
          <c:cat>
            <c:strRef>
              <c:f>Лист1!$F$31:$F$33</c:f>
              <c:strCache>
                <c:ptCount val="3"/>
                <c:pt idx="0">
                  <c:v>Консультации гражданам РФ ,ед.</c:v>
                </c:pt>
                <c:pt idx="1">
                  <c:v>Консультации гражданам Киргизии,ед.</c:v>
                </c:pt>
                <c:pt idx="2">
                  <c:v>Консультации лицам без гражданства, ед.</c:v>
                </c:pt>
              </c:strCache>
            </c:strRef>
          </c:cat>
          <c:val>
            <c:numRef>
              <c:f>Лист1!$G$31:$G$33</c:f>
              <c:numCache>
                <c:formatCode>General</c:formatCode>
                <c:ptCount val="3"/>
                <c:pt idx="0">
                  <c:v>816</c:v>
                </c:pt>
                <c:pt idx="1">
                  <c:v>597</c:v>
                </c:pt>
                <c:pt idx="2">
                  <c:v>7</c:v>
                </c:pt>
              </c:numCache>
            </c:numRef>
          </c:val>
        </c:ser>
        <c:dLbls>
          <c:showVal val="1"/>
        </c:dLbls>
      </c:pie3DChart>
    </c:plotArea>
    <c:legend>
      <c:legendPos val="b"/>
      <c:layout>
        <c:manualLayout>
          <c:xMode val="edge"/>
          <c:yMode val="edge"/>
          <c:x val="0.12409186801550244"/>
          <c:y val="0.7597739548353426"/>
          <c:w val="0.78090772913153117"/>
          <c:h val="0.22857746474797103"/>
        </c:manualLayout>
      </c:layout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  <c:txPr>
        <a:bodyPr/>
        <a:lstStyle/>
        <a:p>
          <a:pPr>
            <a:defRPr sz="1200" b="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Лист1!$J$54</c:f>
              <c:strCache>
                <c:ptCount val="1"/>
                <c:pt idx="0">
                  <c:v>за 1 квартал 2021 г,ед.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Val val="1"/>
            <c:showLeaderLines val="1"/>
          </c:dLbls>
          <c:cat>
            <c:strRef>
              <c:f>Лист1!$I$55:$I$56</c:f>
              <c:strCache>
                <c:ptCount val="2"/>
                <c:pt idx="0">
                  <c:v>    гражданские дела в пользу заявителя ЦПЗ</c:v>
                </c:pt>
                <c:pt idx="1">
                  <c:v> установлено отсутствие состава преступления</c:v>
                </c:pt>
              </c:strCache>
            </c:strRef>
          </c:cat>
          <c:val>
            <c:numRef>
              <c:f>Лист1!$J$55:$J$56</c:f>
              <c:numCache>
                <c:formatCode>General</c:formatCode>
                <c:ptCount val="2"/>
                <c:pt idx="0">
                  <c:v>1</c:v>
                </c:pt>
                <c:pt idx="1">
                  <c:v>4</c:v>
                </c:pt>
              </c:numCache>
            </c:numRef>
          </c:val>
        </c:ser>
        <c:dLbls>
          <c:showVal val="1"/>
        </c:dLbls>
      </c:pie3DChart>
    </c:plotArea>
    <c:legend>
      <c:legendPos val="b"/>
      <c:legendEntry>
        <c:idx val="0"/>
        <c:txPr>
          <a:bodyPr/>
          <a:lstStyle/>
          <a:p>
            <a:pPr>
              <a:defRPr sz="1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5.4491526937394209E-2"/>
          <c:y val="0.72503463108778077"/>
          <c:w val="0.89101694612521154"/>
          <c:h val="0.23792833187518228"/>
        </c:manualLayout>
      </c:layout>
      <c:txPr>
        <a:bodyPr/>
        <a:lstStyle/>
        <a:p>
          <a:pPr>
            <a:defRPr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  <c:txPr>
        <a:bodyPr/>
        <a:lstStyle/>
        <a:p>
          <a:pPr>
            <a:defRPr sz="1200" b="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Лист1!$J$89</c:f>
              <c:strCache>
                <c:ptCount val="1"/>
                <c:pt idx="0">
                  <c:v>за 1 квартал 2021 г,ед.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Val val="1"/>
            <c:showLeaderLines val="1"/>
          </c:dLbls>
          <c:cat>
            <c:strRef>
              <c:f>Лист1!$I$90:$I$91</c:f>
              <c:strCache>
                <c:ptCount val="2"/>
                <c:pt idx="0">
                  <c:v>уголовные дела в пользу заявителя ЦПЗ</c:v>
                </c:pt>
                <c:pt idx="1">
                  <c:v> находятся на рассмотрении или приостановлено </c:v>
                </c:pt>
              </c:strCache>
            </c:strRef>
          </c:cat>
          <c:val>
            <c:numRef>
              <c:f>Лист1!$J$90:$J$91</c:f>
              <c:numCache>
                <c:formatCode>General</c:formatCode>
                <c:ptCount val="2"/>
                <c:pt idx="0">
                  <c:v>1</c:v>
                </c:pt>
                <c:pt idx="1">
                  <c:v>3</c:v>
                </c:pt>
              </c:numCache>
            </c:numRef>
          </c:val>
        </c:ser>
        <c:dLbls>
          <c:showVal val="1"/>
        </c:dLbls>
      </c:pie3DChart>
    </c:plotArea>
    <c:legend>
      <c:legendPos val="b"/>
      <c:layout>
        <c:manualLayout>
          <c:xMode val="edge"/>
          <c:yMode val="edge"/>
          <c:x val="5.9927172700475345E-2"/>
          <c:y val="0.7091615619136572"/>
          <c:w val="0.86418660526830837"/>
          <c:h val="0.17516382406859993"/>
        </c:manualLayout>
      </c:layout>
      <c:txPr>
        <a:bodyPr/>
        <a:lstStyle/>
        <a:p>
          <a:pPr>
            <a:defRPr sz="12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79B17-92AA-447C-8182-6D8DE636D636}" type="datetimeFigureOut">
              <a:rPr lang="zh-CN" altLang="en-US" smtClean="0"/>
              <a:pPr/>
              <a:t>2022/9/15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BE0BE-46EA-40D2-B0A2-128018586D7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429087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BE0BE-46EA-40D2-B0A2-128018586D75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850109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BE0BE-46EA-40D2-B0A2-128018586D75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850109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58A01-9B30-4636-BC81-B292722D2D0D}" type="datetimeFigureOut">
              <a:rPr lang="zh-CN" altLang="en-US" smtClean="0"/>
              <a:pPr/>
              <a:t>2022/9/15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2F01-6A48-437F-83EC-C77BC123A3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409969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58A01-9B30-4636-BC81-B292722D2D0D}" type="datetimeFigureOut">
              <a:rPr lang="zh-CN" altLang="en-US" smtClean="0"/>
              <a:pPr/>
              <a:t>2022/9/15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2F01-6A48-437F-83EC-C77BC123A3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185677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58A01-9B30-4636-BC81-B292722D2D0D}" type="datetimeFigureOut">
              <a:rPr lang="zh-CN" altLang="en-US" smtClean="0"/>
              <a:pPr/>
              <a:t>2022/9/15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2F01-6A48-437F-83EC-C77BC123A3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833830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58A01-9B30-4636-BC81-B292722D2D0D}" type="datetimeFigureOut">
              <a:rPr lang="zh-CN" altLang="en-US" smtClean="0"/>
              <a:pPr/>
              <a:t>2022/9/15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2F01-6A48-437F-83EC-C77BC123A3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357511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58A01-9B30-4636-BC81-B292722D2D0D}" type="datetimeFigureOut">
              <a:rPr lang="zh-CN" altLang="en-US" smtClean="0"/>
              <a:pPr/>
              <a:t>2022/9/15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2F01-6A48-437F-83EC-C77BC123A3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088555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58A01-9B30-4636-BC81-B292722D2D0D}" type="datetimeFigureOut">
              <a:rPr lang="zh-CN" altLang="en-US" smtClean="0"/>
              <a:pPr/>
              <a:t>2022/9/15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2F01-6A48-437F-83EC-C77BC123A3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094995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58A01-9B30-4636-BC81-B292722D2D0D}" type="datetimeFigureOut">
              <a:rPr lang="zh-CN" altLang="en-US" smtClean="0"/>
              <a:pPr/>
              <a:t>2022/9/15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2F01-6A48-437F-83EC-C77BC123A3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499943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58A01-9B30-4636-BC81-B292722D2D0D}" type="datetimeFigureOut">
              <a:rPr lang="zh-CN" altLang="en-US" smtClean="0"/>
              <a:pPr/>
              <a:t>2022/9/15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2F01-6A48-437F-83EC-C77BC123A3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690897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58A01-9B30-4636-BC81-B292722D2D0D}" type="datetimeFigureOut">
              <a:rPr lang="zh-CN" altLang="en-US" smtClean="0"/>
              <a:pPr/>
              <a:t>2022/9/15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2F01-6A48-437F-83EC-C77BC123A3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346479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58A01-9B30-4636-BC81-B292722D2D0D}" type="datetimeFigureOut">
              <a:rPr lang="zh-CN" altLang="en-US" smtClean="0"/>
              <a:pPr/>
              <a:t>2022/9/15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2F01-6A48-437F-83EC-C77BC123A3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724052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58A01-9B30-4636-BC81-B292722D2D0D}" type="datetimeFigureOut">
              <a:rPr lang="zh-CN" altLang="en-US" smtClean="0"/>
              <a:pPr/>
              <a:t>2022/9/15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2F01-6A48-437F-83EC-C77BC123A3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598717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58A01-9B30-4636-BC81-B292722D2D0D}" type="datetimeFigureOut">
              <a:rPr lang="zh-CN" altLang="en-US" smtClean="0"/>
              <a:pPr/>
              <a:t>2022/9/15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42F01-6A48-437F-83EC-C77BC123A3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354397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8256" y="0"/>
            <a:ext cx="910374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任意多边形 21"/>
          <p:cNvSpPr>
            <a:spLocks noChangeArrowheads="1"/>
          </p:cNvSpPr>
          <p:nvPr/>
        </p:nvSpPr>
        <p:spPr bwMode="auto">
          <a:xfrm rot="-1800000">
            <a:off x="4527299" y="-947194"/>
            <a:ext cx="2051774" cy="6399213"/>
          </a:xfrm>
          <a:custGeom>
            <a:avLst/>
            <a:gdLst>
              <a:gd name="T0" fmla="*/ 0 w 2026880"/>
              <a:gd name="T1" fmla="*/ 0 h 6399694"/>
              <a:gd name="T2" fmla="*/ 2027951 w 2026880"/>
              <a:gd name="T3" fmla="*/ 1169957 h 6399694"/>
              <a:gd name="T4" fmla="*/ 2027951 w 2026880"/>
              <a:gd name="T5" fmla="*/ 5228297 h 6399694"/>
              <a:gd name="T6" fmla="*/ 0 w 2026880"/>
              <a:gd name="T7" fmla="*/ 6398253 h 6399694"/>
              <a:gd name="T8" fmla="*/ 0 60000 65536"/>
              <a:gd name="T9" fmla="*/ 0 60000 65536"/>
              <a:gd name="T10" fmla="*/ 0 60000 65536"/>
              <a:gd name="T11" fmla="*/ 0 60000 65536"/>
              <a:gd name="T12" fmla="*/ 0 w 2026880"/>
              <a:gd name="T13" fmla="*/ 0 h 6399694"/>
              <a:gd name="T14" fmla="*/ 2026880 w 2026880"/>
              <a:gd name="T15" fmla="*/ 6399694 h 639969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26880" h="6399694">
                <a:moveTo>
                  <a:pt x="0" y="0"/>
                </a:moveTo>
                <a:lnTo>
                  <a:pt x="2026880" y="1170220"/>
                </a:lnTo>
                <a:lnTo>
                  <a:pt x="2026880" y="5229474"/>
                </a:lnTo>
                <a:lnTo>
                  <a:pt x="0" y="63996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12700">
            <a:noFill/>
            <a:bevel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6" name="任意多边形 21"/>
          <p:cNvSpPr>
            <a:spLocks noChangeArrowheads="1"/>
          </p:cNvSpPr>
          <p:nvPr/>
        </p:nvSpPr>
        <p:spPr bwMode="auto">
          <a:xfrm>
            <a:off x="3063240" y="0"/>
            <a:ext cx="3995928" cy="6858000"/>
          </a:xfrm>
          <a:custGeom>
            <a:avLst/>
            <a:gdLst>
              <a:gd name="connsiteX0" fmla="*/ 0 w 5660136"/>
              <a:gd name="connsiteY0" fmla="*/ 6858000 h 6858000"/>
              <a:gd name="connsiteX1" fmla="*/ 0 w 5660136"/>
              <a:gd name="connsiteY1" fmla="*/ 0 h 6858000"/>
              <a:gd name="connsiteX2" fmla="*/ 5660136 w 5660136"/>
              <a:gd name="connsiteY2" fmla="*/ 6858000 h 6858000"/>
              <a:gd name="connsiteX3" fmla="*/ 0 w 56601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0136" h="6858000">
                <a:moveTo>
                  <a:pt x="0" y="6858000"/>
                </a:moveTo>
                <a:lnTo>
                  <a:pt x="0" y="0"/>
                </a:lnTo>
                <a:lnTo>
                  <a:pt x="56601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12700">
            <a:noFill/>
            <a:bevel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7" name="任意多边形 23"/>
          <p:cNvSpPr>
            <a:spLocks noChangeArrowheads="1"/>
          </p:cNvSpPr>
          <p:nvPr/>
        </p:nvSpPr>
        <p:spPr bwMode="auto">
          <a:xfrm rot="1800000" flipV="1">
            <a:off x="3830134" y="3525921"/>
            <a:ext cx="2025287" cy="4115567"/>
          </a:xfrm>
          <a:custGeom>
            <a:avLst/>
            <a:gdLst>
              <a:gd name="T0" fmla="*/ 0 w 2026880"/>
              <a:gd name="T1" fmla="*/ 4133590 h 4133980"/>
              <a:gd name="T2" fmla="*/ 2027951 w 2026880"/>
              <a:gd name="T3" fmla="*/ 2963481 h 4133980"/>
              <a:gd name="T4" fmla="*/ 2027951 w 2026880"/>
              <a:gd name="T5" fmla="*/ 1170109 h 4133980"/>
              <a:gd name="T6" fmla="*/ 0 w 2026880"/>
              <a:gd name="T7" fmla="*/ 0 h 4133980"/>
              <a:gd name="T8" fmla="*/ 0 60000 65536"/>
              <a:gd name="T9" fmla="*/ 0 60000 65536"/>
              <a:gd name="T10" fmla="*/ 0 60000 65536"/>
              <a:gd name="T11" fmla="*/ 0 60000 65536"/>
              <a:gd name="T12" fmla="*/ 0 w 2026880"/>
              <a:gd name="T13" fmla="*/ 0 h 4133980"/>
              <a:gd name="T14" fmla="*/ 2026880 w 2026880"/>
              <a:gd name="T15" fmla="*/ 4133980 h 41339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26880" h="4133980">
                <a:moveTo>
                  <a:pt x="0" y="4133980"/>
                </a:moveTo>
                <a:lnTo>
                  <a:pt x="2026880" y="2963760"/>
                </a:lnTo>
                <a:lnTo>
                  <a:pt x="2026880" y="1170220"/>
                </a:lnTo>
                <a:lnTo>
                  <a:pt x="0" y="0"/>
                </a:lnTo>
                <a:lnTo>
                  <a:pt x="0" y="413398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12700">
            <a:noFill/>
            <a:bevel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8" name="文本框 1"/>
          <p:cNvSpPr txBox="1"/>
          <p:nvPr/>
        </p:nvSpPr>
        <p:spPr>
          <a:xfrm>
            <a:off x="256916" y="209431"/>
            <a:ext cx="2445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zh-CN" sz="1400" dirty="0" smtClean="0">
                <a:latin typeface="Times New Roman" pitchFamily="18" charset="0"/>
                <a:ea typeface="+mj-ea"/>
                <a:cs typeface="Times New Roman" pitchFamily="18" charset="0"/>
              </a:rPr>
              <a:t>Название учебного заведения</a:t>
            </a:r>
            <a:endParaRPr lang="zh-CN" altLang="en-US" sz="1400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文本框 24"/>
          <p:cNvSpPr>
            <a:spLocks noChangeArrowheads="1"/>
          </p:cNvSpPr>
          <p:nvPr/>
        </p:nvSpPr>
        <p:spPr bwMode="auto">
          <a:xfrm>
            <a:off x="0" y="980398"/>
            <a:ext cx="4047477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zh-CN" sz="2400" b="1" dirty="0" smtClean="0">
                <a:solidFill>
                  <a:srgbClr val="202731"/>
                </a:solidFill>
                <a:latin typeface="Times New Roman" pitchFamily="18" charset="0"/>
                <a:ea typeface="方正姚体简体" pitchFamily="65" charset="-122"/>
                <a:cs typeface="Times New Roman" pitchFamily="18" charset="0"/>
                <a:sym typeface="方正姚体" pitchFamily="2" charset="-122"/>
              </a:rPr>
              <a:t>Тема: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«Роль юриста, неправительственных юридических организаций за рубежом по защите прав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соотечественников»</a:t>
            </a:r>
          </a:p>
          <a:p>
            <a:pPr eaLnBrk="1" hangingPunct="1">
              <a:buFont typeface="Arial" charset="0"/>
              <a:buNone/>
            </a:pPr>
            <a:r>
              <a:rPr lang="en-US" altLang="zh-CN" sz="4800" b="1" dirty="0" smtClean="0">
                <a:solidFill>
                  <a:srgbClr val="202731"/>
                </a:solidFill>
                <a:latin typeface="方正姚体简体" pitchFamily="65" charset="-122"/>
                <a:ea typeface="方正姚体简体" pitchFamily="65" charset="-122"/>
                <a:sym typeface="方正姚体" pitchFamily="2" charset="-122"/>
              </a:rPr>
              <a:t>   </a:t>
            </a:r>
            <a:endParaRPr lang="zh-CN" altLang="en-US" sz="4400" b="1" dirty="0">
              <a:solidFill>
                <a:srgbClr val="202731"/>
              </a:solidFill>
              <a:latin typeface="方正姚体简体" pitchFamily="65" charset="-122"/>
              <a:ea typeface="方正姚体简体" pitchFamily="65" charset="-122"/>
              <a:sym typeface="方正姚体" pitchFamily="2" charset="-122"/>
            </a:endParaRPr>
          </a:p>
        </p:txBody>
      </p:sp>
      <p:sp>
        <p:nvSpPr>
          <p:cNvPr id="10" name="文本框 1"/>
          <p:cNvSpPr txBox="1"/>
          <p:nvPr/>
        </p:nvSpPr>
        <p:spPr>
          <a:xfrm>
            <a:off x="5739686" y="6388763"/>
            <a:ext cx="767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zh-CN" sz="1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2022 г.</a:t>
            </a:r>
            <a:endParaRPr lang="zh-CN" altLang="en-US" sz="1600" b="1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文本框 1"/>
          <p:cNvSpPr txBox="1"/>
          <p:nvPr/>
        </p:nvSpPr>
        <p:spPr>
          <a:xfrm>
            <a:off x="107642" y="3078483"/>
            <a:ext cx="44171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zh-CN" sz="1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Выполнил:_______________________________</a:t>
            </a:r>
            <a:endParaRPr lang="ru-RU" altLang="zh-CN" sz="1600" b="1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r>
              <a:rPr lang="ru-RU" altLang="zh-CN" sz="1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_________________________________________</a:t>
            </a:r>
          </a:p>
          <a:p>
            <a:r>
              <a:rPr lang="ru-RU" altLang="zh-CN" sz="1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_________________________________________</a:t>
            </a:r>
            <a:endParaRPr lang="ru-RU" altLang="zh-CN" sz="1600" b="1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r>
              <a:rPr lang="ru-RU" altLang="zh-CN" sz="1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Проверил:_______________________________</a:t>
            </a:r>
            <a:endParaRPr lang="ru-RU" altLang="zh-CN" sz="1600" b="1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r>
              <a:rPr lang="ru-RU" altLang="zh-CN" sz="1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_________________________________________</a:t>
            </a:r>
          </a:p>
          <a:p>
            <a:endParaRPr lang="zh-CN" altLang="en-US" sz="1600" b="1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1"/>
          <p:cNvSpPr>
            <a:spLocks noChangeArrowheads="1"/>
          </p:cNvSpPr>
          <p:nvPr/>
        </p:nvSpPr>
        <p:spPr bwMode="auto">
          <a:xfrm>
            <a:off x="0" y="0"/>
            <a:ext cx="6003985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noFill/>
            <a:bevel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94694" y="0"/>
            <a:ext cx="71973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矩形 36"/>
          <p:cNvSpPr/>
          <p:nvPr/>
        </p:nvSpPr>
        <p:spPr>
          <a:xfrm>
            <a:off x="284672" y="0"/>
            <a:ext cx="510683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Нерешенные проблемы в поддержке  соотечественников, проживающих за рубежом на территории Киргизской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Республики:</a:t>
            </a:r>
            <a:endParaRPr lang="zh-CN" alt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rot="5400000">
            <a:off x="-2847839" y="3451684"/>
            <a:ext cx="6912000" cy="8624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Овал 7"/>
          <p:cNvSpPr/>
          <p:nvPr/>
        </p:nvSpPr>
        <p:spPr>
          <a:xfrm>
            <a:off x="276046" y="2355011"/>
            <a:ext cx="664234" cy="6728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264544" y="4871049"/>
            <a:ext cx="664234" cy="6728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文本框 3"/>
          <p:cNvSpPr txBox="1"/>
          <p:nvPr/>
        </p:nvSpPr>
        <p:spPr>
          <a:xfrm>
            <a:off x="340841" y="2391739"/>
            <a:ext cx="556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01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endParaRPr lang="zh-CN" altLang="en-US" sz="2400" b="1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3" name="文本框 3"/>
          <p:cNvSpPr txBox="1"/>
          <p:nvPr/>
        </p:nvSpPr>
        <p:spPr>
          <a:xfrm>
            <a:off x="312086" y="4916403"/>
            <a:ext cx="556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02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endParaRPr lang="zh-CN" altLang="en-US" sz="2400" b="1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4" name="文本框 3"/>
          <p:cNvSpPr txBox="1"/>
          <p:nvPr/>
        </p:nvSpPr>
        <p:spPr>
          <a:xfrm>
            <a:off x="759125" y="2314101"/>
            <a:ext cx="42700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есовершенство 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киргизского 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законодательства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отсутствуют сроки проведения следственных мероприятий, что уже привело к их безмерному 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затягиванию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endParaRPr lang="zh-CN" altLang="en-US" sz="2400" b="1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5" name="文本框 3"/>
          <p:cNvSpPr txBox="1"/>
          <p:nvPr/>
        </p:nvSpPr>
        <p:spPr>
          <a:xfrm>
            <a:off x="785005" y="4858894"/>
            <a:ext cx="40199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евысока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эффективность исполнительного 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производства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zh-CN" altLang="en-US" sz="2400" b="1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5"/>
          <p:cNvSpPr>
            <a:spLocks noEditPoints="1"/>
          </p:cNvSpPr>
          <p:nvPr/>
        </p:nvSpPr>
        <p:spPr bwMode="auto">
          <a:xfrm>
            <a:off x="1633717" y="1970434"/>
            <a:ext cx="415925" cy="566738"/>
          </a:xfrm>
          <a:custGeom>
            <a:avLst/>
            <a:gdLst>
              <a:gd name="T0" fmla="*/ 8 w 60"/>
              <a:gd name="T1" fmla="*/ 0 h 83"/>
              <a:gd name="T2" fmla="*/ 52 w 60"/>
              <a:gd name="T3" fmla="*/ 0 h 83"/>
              <a:gd name="T4" fmla="*/ 60 w 60"/>
              <a:gd name="T5" fmla="*/ 8 h 83"/>
              <a:gd name="T6" fmla="*/ 60 w 60"/>
              <a:gd name="T7" fmla="*/ 75 h 83"/>
              <a:gd name="T8" fmla="*/ 52 w 60"/>
              <a:gd name="T9" fmla="*/ 83 h 83"/>
              <a:gd name="T10" fmla="*/ 8 w 60"/>
              <a:gd name="T11" fmla="*/ 83 h 83"/>
              <a:gd name="T12" fmla="*/ 0 w 60"/>
              <a:gd name="T13" fmla="*/ 75 h 83"/>
              <a:gd name="T14" fmla="*/ 0 w 60"/>
              <a:gd name="T15" fmla="*/ 8 h 83"/>
              <a:gd name="T16" fmla="*/ 8 w 60"/>
              <a:gd name="T17" fmla="*/ 0 h 83"/>
              <a:gd name="T18" fmla="*/ 27 w 60"/>
              <a:gd name="T19" fmla="*/ 72 h 83"/>
              <a:gd name="T20" fmla="*/ 27 w 60"/>
              <a:gd name="T21" fmla="*/ 79 h 83"/>
              <a:gd name="T22" fmla="*/ 34 w 60"/>
              <a:gd name="T23" fmla="*/ 79 h 83"/>
              <a:gd name="T24" fmla="*/ 34 w 60"/>
              <a:gd name="T25" fmla="*/ 72 h 83"/>
              <a:gd name="T26" fmla="*/ 27 w 60"/>
              <a:gd name="T27" fmla="*/ 72 h 83"/>
              <a:gd name="T28" fmla="*/ 20 w 60"/>
              <a:gd name="T29" fmla="*/ 4 h 83"/>
              <a:gd name="T30" fmla="*/ 20 w 60"/>
              <a:gd name="T31" fmla="*/ 7 h 83"/>
              <a:gd name="T32" fmla="*/ 39 w 60"/>
              <a:gd name="T33" fmla="*/ 7 h 83"/>
              <a:gd name="T34" fmla="*/ 39 w 60"/>
              <a:gd name="T35" fmla="*/ 4 h 83"/>
              <a:gd name="T36" fmla="*/ 20 w 60"/>
              <a:gd name="T37" fmla="*/ 4 h 83"/>
              <a:gd name="T38" fmla="*/ 6 w 60"/>
              <a:gd name="T39" fmla="*/ 11 h 83"/>
              <a:gd name="T40" fmla="*/ 6 w 60"/>
              <a:gd name="T41" fmla="*/ 69 h 83"/>
              <a:gd name="T42" fmla="*/ 54 w 60"/>
              <a:gd name="T43" fmla="*/ 69 h 83"/>
              <a:gd name="T44" fmla="*/ 54 w 60"/>
              <a:gd name="T45" fmla="*/ 11 h 83"/>
              <a:gd name="T46" fmla="*/ 6 w 60"/>
              <a:gd name="T47" fmla="*/ 11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0" h="83">
                <a:moveTo>
                  <a:pt x="8" y="0"/>
                </a:moveTo>
                <a:cubicBezTo>
                  <a:pt x="52" y="0"/>
                  <a:pt x="52" y="0"/>
                  <a:pt x="52" y="0"/>
                </a:cubicBezTo>
                <a:cubicBezTo>
                  <a:pt x="57" y="0"/>
                  <a:pt x="60" y="4"/>
                  <a:pt x="60" y="8"/>
                </a:cubicBezTo>
                <a:cubicBezTo>
                  <a:pt x="60" y="75"/>
                  <a:pt x="60" y="75"/>
                  <a:pt x="60" y="75"/>
                </a:cubicBezTo>
                <a:cubicBezTo>
                  <a:pt x="60" y="79"/>
                  <a:pt x="57" y="83"/>
                  <a:pt x="52" y="83"/>
                </a:cubicBezTo>
                <a:cubicBezTo>
                  <a:pt x="8" y="83"/>
                  <a:pt x="8" y="83"/>
                  <a:pt x="8" y="83"/>
                </a:cubicBezTo>
                <a:cubicBezTo>
                  <a:pt x="3" y="83"/>
                  <a:pt x="0" y="79"/>
                  <a:pt x="0" y="75"/>
                </a:cubicBezTo>
                <a:cubicBezTo>
                  <a:pt x="0" y="8"/>
                  <a:pt x="0" y="8"/>
                  <a:pt x="0" y="8"/>
                </a:cubicBezTo>
                <a:cubicBezTo>
                  <a:pt x="0" y="4"/>
                  <a:pt x="3" y="0"/>
                  <a:pt x="8" y="0"/>
                </a:cubicBezTo>
                <a:close/>
                <a:moveTo>
                  <a:pt x="27" y="72"/>
                </a:moveTo>
                <a:cubicBezTo>
                  <a:pt x="27" y="79"/>
                  <a:pt x="27" y="79"/>
                  <a:pt x="27" y="79"/>
                </a:cubicBezTo>
                <a:cubicBezTo>
                  <a:pt x="34" y="79"/>
                  <a:pt x="34" y="79"/>
                  <a:pt x="34" y="79"/>
                </a:cubicBezTo>
                <a:cubicBezTo>
                  <a:pt x="34" y="72"/>
                  <a:pt x="34" y="72"/>
                  <a:pt x="34" y="72"/>
                </a:cubicBezTo>
                <a:cubicBezTo>
                  <a:pt x="27" y="72"/>
                  <a:pt x="27" y="72"/>
                  <a:pt x="27" y="72"/>
                </a:cubicBezTo>
                <a:close/>
                <a:moveTo>
                  <a:pt x="20" y="4"/>
                </a:moveTo>
                <a:cubicBezTo>
                  <a:pt x="20" y="7"/>
                  <a:pt x="20" y="7"/>
                  <a:pt x="20" y="7"/>
                </a:cubicBezTo>
                <a:cubicBezTo>
                  <a:pt x="39" y="7"/>
                  <a:pt x="39" y="7"/>
                  <a:pt x="39" y="7"/>
                </a:cubicBezTo>
                <a:cubicBezTo>
                  <a:pt x="39" y="4"/>
                  <a:pt x="39" y="4"/>
                  <a:pt x="39" y="4"/>
                </a:cubicBezTo>
                <a:cubicBezTo>
                  <a:pt x="20" y="4"/>
                  <a:pt x="20" y="4"/>
                  <a:pt x="20" y="4"/>
                </a:cubicBezTo>
                <a:close/>
                <a:moveTo>
                  <a:pt x="6" y="11"/>
                </a:moveTo>
                <a:cubicBezTo>
                  <a:pt x="6" y="69"/>
                  <a:pt x="6" y="69"/>
                  <a:pt x="6" y="69"/>
                </a:cubicBezTo>
                <a:cubicBezTo>
                  <a:pt x="54" y="69"/>
                  <a:pt x="54" y="69"/>
                  <a:pt x="54" y="69"/>
                </a:cubicBezTo>
                <a:cubicBezTo>
                  <a:pt x="54" y="11"/>
                  <a:pt x="54" y="11"/>
                  <a:pt x="54" y="11"/>
                </a:cubicBezTo>
                <a:lnTo>
                  <a:pt x="6" y="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Freeform 9"/>
          <p:cNvSpPr>
            <a:spLocks noEditPoints="1"/>
          </p:cNvSpPr>
          <p:nvPr/>
        </p:nvSpPr>
        <p:spPr bwMode="auto">
          <a:xfrm>
            <a:off x="4343401" y="2052638"/>
            <a:ext cx="560387" cy="488950"/>
          </a:xfrm>
          <a:custGeom>
            <a:avLst/>
            <a:gdLst>
              <a:gd name="T0" fmla="*/ 65 w 105"/>
              <a:gd name="T1" fmla="*/ 79 h 91"/>
              <a:gd name="T2" fmla="*/ 65 w 105"/>
              <a:gd name="T3" fmla="*/ 76 h 91"/>
              <a:gd name="T4" fmla="*/ 40 w 105"/>
              <a:gd name="T5" fmla="*/ 76 h 91"/>
              <a:gd name="T6" fmla="*/ 38 w 105"/>
              <a:gd name="T7" fmla="*/ 82 h 91"/>
              <a:gd name="T8" fmla="*/ 35 w 105"/>
              <a:gd name="T9" fmla="*/ 87 h 91"/>
              <a:gd name="T10" fmla="*/ 30 w 105"/>
              <a:gd name="T11" fmla="*/ 89 h 91"/>
              <a:gd name="T12" fmla="*/ 30 w 105"/>
              <a:gd name="T13" fmla="*/ 91 h 91"/>
              <a:gd name="T14" fmla="*/ 74 w 105"/>
              <a:gd name="T15" fmla="*/ 91 h 91"/>
              <a:gd name="T16" fmla="*/ 74 w 105"/>
              <a:gd name="T17" fmla="*/ 89 h 91"/>
              <a:gd name="T18" fmla="*/ 69 w 105"/>
              <a:gd name="T19" fmla="*/ 87 h 91"/>
              <a:gd name="T20" fmla="*/ 65 w 105"/>
              <a:gd name="T21" fmla="*/ 79 h 91"/>
              <a:gd name="T22" fmla="*/ 102 w 105"/>
              <a:gd name="T23" fmla="*/ 0 h 91"/>
              <a:gd name="T24" fmla="*/ 3 w 105"/>
              <a:gd name="T25" fmla="*/ 0 h 91"/>
              <a:gd name="T26" fmla="*/ 0 w 105"/>
              <a:gd name="T27" fmla="*/ 3 h 91"/>
              <a:gd name="T28" fmla="*/ 0 w 105"/>
              <a:gd name="T29" fmla="*/ 68 h 91"/>
              <a:gd name="T30" fmla="*/ 3 w 105"/>
              <a:gd name="T31" fmla="*/ 71 h 91"/>
              <a:gd name="T32" fmla="*/ 102 w 105"/>
              <a:gd name="T33" fmla="*/ 71 h 91"/>
              <a:gd name="T34" fmla="*/ 105 w 105"/>
              <a:gd name="T35" fmla="*/ 68 h 91"/>
              <a:gd name="T36" fmla="*/ 105 w 105"/>
              <a:gd name="T37" fmla="*/ 3 h 91"/>
              <a:gd name="T38" fmla="*/ 102 w 105"/>
              <a:gd name="T39" fmla="*/ 0 h 91"/>
              <a:gd name="T40" fmla="*/ 97 w 105"/>
              <a:gd name="T41" fmla="*/ 64 h 91"/>
              <a:gd name="T42" fmla="*/ 7 w 105"/>
              <a:gd name="T43" fmla="*/ 64 h 91"/>
              <a:gd name="T44" fmla="*/ 7 w 105"/>
              <a:gd name="T45" fmla="*/ 7 h 91"/>
              <a:gd name="T46" fmla="*/ 97 w 105"/>
              <a:gd name="T47" fmla="*/ 7 h 91"/>
              <a:gd name="T48" fmla="*/ 97 w 105"/>
              <a:gd name="T49" fmla="*/ 64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05" h="91">
                <a:moveTo>
                  <a:pt x="65" y="79"/>
                </a:moveTo>
                <a:cubicBezTo>
                  <a:pt x="65" y="78"/>
                  <a:pt x="65" y="77"/>
                  <a:pt x="65" y="76"/>
                </a:cubicBezTo>
                <a:cubicBezTo>
                  <a:pt x="40" y="76"/>
                  <a:pt x="40" y="76"/>
                  <a:pt x="40" y="76"/>
                </a:cubicBezTo>
                <a:cubicBezTo>
                  <a:pt x="39" y="78"/>
                  <a:pt x="39" y="80"/>
                  <a:pt x="38" y="82"/>
                </a:cubicBezTo>
                <a:cubicBezTo>
                  <a:pt x="38" y="84"/>
                  <a:pt x="37" y="85"/>
                  <a:pt x="35" y="87"/>
                </a:cubicBezTo>
                <a:cubicBezTo>
                  <a:pt x="34" y="88"/>
                  <a:pt x="32" y="89"/>
                  <a:pt x="30" y="89"/>
                </a:cubicBezTo>
                <a:cubicBezTo>
                  <a:pt x="30" y="91"/>
                  <a:pt x="30" y="91"/>
                  <a:pt x="30" y="91"/>
                </a:cubicBezTo>
                <a:cubicBezTo>
                  <a:pt x="74" y="91"/>
                  <a:pt x="74" y="91"/>
                  <a:pt x="74" y="91"/>
                </a:cubicBezTo>
                <a:cubicBezTo>
                  <a:pt x="74" y="89"/>
                  <a:pt x="74" y="89"/>
                  <a:pt x="74" y="89"/>
                </a:cubicBezTo>
                <a:cubicBezTo>
                  <a:pt x="72" y="89"/>
                  <a:pt x="70" y="88"/>
                  <a:pt x="69" y="87"/>
                </a:cubicBezTo>
                <a:cubicBezTo>
                  <a:pt x="67" y="85"/>
                  <a:pt x="66" y="82"/>
                  <a:pt x="65" y="79"/>
                </a:cubicBezTo>
                <a:close/>
                <a:moveTo>
                  <a:pt x="102" y="0"/>
                </a:moveTo>
                <a:cubicBezTo>
                  <a:pt x="3" y="0"/>
                  <a:pt x="3" y="0"/>
                  <a:pt x="3" y="0"/>
                </a:cubicBezTo>
                <a:cubicBezTo>
                  <a:pt x="1" y="0"/>
                  <a:pt x="0" y="1"/>
                  <a:pt x="0" y="3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69"/>
                  <a:pt x="1" y="71"/>
                  <a:pt x="3" y="71"/>
                </a:cubicBezTo>
                <a:cubicBezTo>
                  <a:pt x="102" y="71"/>
                  <a:pt x="102" y="71"/>
                  <a:pt x="102" y="71"/>
                </a:cubicBezTo>
                <a:cubicBezTo>
                  <a:pt x="103" y="71"/>
                  <a:pt x="105" y="69"/>
                  <a:pt x="105" y="68"/>
                </a:cubicBezTo>
                <a:cubicBezTo>
                  <a:pt x="105" y="3"/>
                  <a:pt x="105" y="3"/>
                  <a:pt x="105" y="3"/>
                </a:cubicBezTo>
                <a:cubicBezTo>
                  <a:pt x="105" y="1"/>
                  <a:pt x="103" y="0"/>
                  <a:pt x="102" y="0"/>
                </a:cubicBezTo>
                <a:close/>
                <a:moveTo>
                  <a:pt x="97" y="64"/>
                </a:moveTo>
                <a:cubicBezTo>
                  <a:pt x="7" y="64"/>
                  <a:pt x="7" y="64"/>
                  <a:pt x="7" y="64"/>
                </a:cubicBezTo>
                <a:cubicBezTo>
                  <a:pt x="7" y="7"/>
                  <a:pt x="7" y="7"/>
                  <a:pt x="7" y="7"/>
                </a:cubicBezTo>
                <a:cubicBezTo>
                  <a:pt x="97" y="7"/>
                  <a:pt x="97" y="7"/>
                  <a:pt x="97" y="7"/>
                </a:cubicBezTo>
                <a:lnTo>
                  <a:pt x="97" y="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Freeform 13"/>
          <p:cNvSpPr>
            <a:spLocks noEditPoints="1"/>
          </p:cNvSpPr>
          <p:nvPr/>
        </p:nvSpPr>
        <p:spPr bwMode="auto">
          <a:xfrm>
            <a:off x="9933008" y="1957555"/>
            <a:ext cx="529828" cy="558756"/>
          </a:xfrm>
          <a:custGeom>
            <a:avLst/>
            <a:gdLst>
              <a:gd name="T0" fmla="*/ 0 w 69"/>
              <a:gd name="T1" fmla="*/ 17 h 73"/>
              <a:gd name="T2" fmla="*/ 21 w 69"/>
              <a:gd name="T3" fmla="*/ 17 h 73"/>
              <a:gd name="T4" fmla="*/ 25 w 69"/>
              <a:gd name="T5" fmla="*/ 11 h 73"/>
              <a:gd name="T6" fmla="*/ 17 w 69"/>
              <a:gd name="T7" fmla="*/ 2 h 73"/>
              <a:gd name="T8" fmla="*/ 19 w 69"/>
              <a:gd name="T9" fmla="*/ 0 h 73"/>
              <a:gd name="T10" fmla="*/ 30 w 69"/>
              <a:gd name="T11" fmla="*/ 10 h 73"/>
              <a:gd name="T12" fmla="*/ 34 w 69"/>
              <a:gd name="T13" fmla="*/ 10 h 73"/>
              <a:gd name="T14" fmla="*/ 38 w 69"/>
              <a:gd name="T15" fmla="*/ 10 h 73"/>
              <a:gd name="T16" fmla="*/ 50 w 69"/>
              <a:gd name="T17" fmla="*/ 0 h 73"/>
              <a:gd name="T18" fmla="*/ 52 w 69"/>
              <a:gd name="T19" fmla="*/ 2 h 73"/>
              <a:gd name="T20" fmla="*/ 43 w 69"/>
              <a:gd name="T21" fmla="*/ 12 h 73"/>
              <a:gd name="T22" fmla="*/ 46 w 69"/>
              <a:gd name="T23" fmla="*/ 17 h 73"/>
              <a:gd name="T24" fmla="*/ 69 w 69"/>
              <a:gd name="T25" fmla="*/ 17 h 73"/>
              <a:gd name="T26" fmla="*/ 69 w 69"/>
              <a:gd name="T27" fmla="*/ 73 h 73"/>
              <a:gd name="T28" fmla="*/ 0 w 69"/>
              <a:gd name="T29" fmla="*/ 73 h 73"/>
              <a:gd name="T30" fmla="*/ 0 w 69"/>
              <a:gd name="T31" fmla="*/ 17 h 73"/>
              <a:gd name="T32" fmla="*/ 18 w 69"/>
              <a:gd name="T33" fmla="*/ 25 h 73"/>
              <a:gd name="T34" fmla="*/ 9 w 69"/>
              <a:gd name="T35" fmla="*/ 34 h 73"/>
              <a:gd name="T36" fmla="*/ 9 w 69"/>
              <a:gd name="T37" fmla="*/ 54 h 73"/>
              <a:gd name="T38" fmla="*/ 18 w 69"/>
              <a:gd name="T39" fmla="*/ 62 h 73"/>
              <a:gd name="T40" fmla="*/ 51 w 69"/>
              <a:gd name="T41" fmla="*/ 62 h 73"/>
              <a:gd name="T42" fmla="*/ 60 w 69"/>
              <a:gd name="T43" fmla="*/ 54 h 73"/>
              <a:gd name="T44" fmla="*/ 60 w 69"/>
              <a:gd name="T45" fmla="*/ 34 h 73"/>
              <a:gd name="T46" fmla="*/ 51 w 69"/>
              <a:gd name="T47" fmla="*/ 25 h 73"/>
              <a:gd name="T48" fmla="*/ 34 w 69"/>
              <a:gd name="T49" fmla="*/ 25 h 73"/>
              <a:gd name="T50" fmla="*/ 18 w 69"/>
              <a:gd name="T51" fmla="*/ 25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69" h="73">
                <a:moveTo>
                  <a:pt x="0" y="17"/>
                </a:moveTo>
                <a:cubicBezTo>
                  <a:pt x="21" y="17"/>
                  <a:pt x="21" y="17"/>
                  <a:pt x="21" y="17"/>
                </a:cubicBezTo>
                <a:cubicBezTo>
                  <a:pt x="22" y="15"/>
                  <a:pt x="23" y="13"/>
                  <a:pt x="25" y="11"/>
                </a:cubicBezTo>
                <a:cubicBezTo>
                  <a:pt x="17" y="2"/>
                  <a:pt x="17" y="2"/>
                  <a:pt x="17" y="2"/>
                </a:cubicBezTo>
                <a:cubicBezTo>
                  <a:pt x="19" y="0"/>
                  <a:pt x="19" y="0"/>
                  <a:pt x="19" y="0"/>
                </a:cubicBezTo>
                <a:cubicBezTo>
                  <a:pt x="30" y="10"/>
                  <a:pt x="30" y="10"/>
                  <a:pt x="30" y="10"/>
                </a:cubicBezTo>
                <a:cubicBezTo>
                  <a:pt x="31" y="10"/>
                  <a:pt x="32" y="10"/>
                  <a:pt x="34" y="10"/>
                </a:cubicBezTo>
                <a:cubicBezTo>
                  <a:pt x="35" y="10"/>
                  <a:pt x="37" y="10"/>
                  <a:pt x="38" y="10"/>
                </a:cubicBezTo>
                <a:cubicBezTo>
                  <a:pt x="50" y="0"/>
                  <a:pt x="50" y="0"/>
                  <a:pt x="50" y="0"/>
                </a:cubicBezTo>
                <a:cubicBezTo>
                  <a:pt x="52" y="2"/>
                  <a:pt x="52" y="2"/>
                  <a:pt x="52" y="2"/>
                </a:cubicBezTo>
                <a:cubicBezTo>
                  <a:pt x="43" y="12"/>
                  <a:pt x="43" y="12"/>
                  <a:pt x="43" y="12"/>
                </a:cubicBezTo>
                <a:cubicBezTo>
                  <a:pt x="45" y="13"/>
                  <a:pt x="46" y="15"/>
                  <a:pt x="46" y="17"/>
                </a:cubicBezTo>
                <a:cubicBezTo>
                  <a:pt x="69" y="17"/>
                  <a:pt x="69" y="17"/>
                  <a:pt x="69" y="17"/>
                </a:cubicBezTo>
                <a:cubicBezTo>
                  <a:pt x="69" y="73"/>
                  <a:pt x="69" y="73"/>
                  <a:pt x="69" y="73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7"/>
                  <a:pt x="0" y="17"/>
                  <a:pt x="0" y="17"/>
                </a:cubicBezTo>
                <a:close/>
                <a:moveTo>
                  <a:pt x="18" y="25"/>
                </a:moveTo>
                <a:cubicBezTo>
                  <a:pt x="13" y="25"/>
                  <a:pt x="9" y="29"/>
                  <a:pt x="9" y="34"/>
                </a:cubicBezTo>
                <a:cubicBezTo>
                  <a:pt x="9" y="54"/>
                  <a:pt x="9" y="54"/>
                  <a:pt x="9" y="54"/>
                </a:cubicBezTo>
                <a:cubicBezTo>
                  <a:pt x="9" y="58"/>
                  <a:pt x="13" y="62"/>
                  <a:pt x="18" y="62"/>
                </a:cubicBezTo>
                <a:cubicBezTo>
                  <a:pt x="51" y="62"/>
                  <a:pt x="51" y="62"/>
                  <a:pt x="51" y="62"/>
                </a:cubicBezTo>
                <a:cubicBezTo>
                  <a:pt x="56" y="62"/>
                  <a:pt x="60" y="58"/>
                  <a:pt x="60" y="54"/>
                </a:cubicBezTo>
                <a:cubicBezTo>
                  <a:pt x="60" y="34"/>
                  <a:pt x="60" y="34"/>
                  <a:pt x="60" y="34"/>
                </a:cubicBezTo>
                <a:cubicBezTo>
                  <a:pt x="60" y="29"/>
                  <a:pt x="56" y="25"/>
                  <a:pt x="51" y="25"/>
                </a:cubicBezTo>
                <a:cubicBezTo>
                  <a:pt x="34" y="25"/>
                  <a:pt x="34" y="25"/>
                  <a:pt x="34" y="25"/>
                </a:cubicBezTo>
                <a:lnTo>
                  <a:pt x="18" y="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" name="组合 30"/>
          <p:cNvGrpSpPr/>
          <p:nvPr/>
        </p:nvGrpSpPr>
        <p:grpSpPr>
          <a:xfrm>
            <a:off x="7119257" y="2052638"/>
            <a:ext cx="623904" cy="394834"/>
            <a:chOff x="4908550" y="2678113"/>
            <a:chExt cx="2378075" cy="1504951"/>
          </a:xfrm>
        </p:grpSpPr>
        <p:sp>
          <p:nvSpPr>
            <p:cNvPr id="29" name="Freeform 22"/>
            <p:cNvSpPr>
              <a:spLocks noEditPoints="1"/>
            </p:cNvSpPr>
            <p:nvPr/>
          </p:nvSpPr>
          <p:spPr bwMode="auto">
            <a:xfrm>
              <a:off x="5051425" y="2678113"/>
              <a:ext cx="2092325" cy="1255713"/>
            </a:xfrm>
            <a:custGeom>
              <a:avLst/>
              <a:gdLst>
                <a:gd name="T0" fmla="*/ 518 w 555"/>
                <a:gd name="T1" fmla="*/ 0 h 332"/>
                <a:gd name="T2" fmla="*/ 36 w 555"/>
                <a:gd name="T3" fmla="*/ 0 h 332"/>
                <a:gd name="T4" fmla="*/ 0 w 555"/>
                <a:gd name="T5" fmla="*/ 36 h 332"/>
                <a:gd name="T6" fmla="*/ 0 w 555"/>
                <a:gd name="T7" fmla="*/ 332 h 332"/>
                <a:gd name="T8" fmla="*/ 555 w 555"/>
                <a:gd name="T9" fmla="*/ 332 h 332"/>
                <a:gd name="T10" fmla="*/ 555 w 555"/>
                <a:gd name="T11" fmla="*/ 36 h 332"/>
                <a:gd name="T12" fmla="*/ 518 w 555"/>
                <a:gd name="T13" fmla="*/ 0 h 332"/>
                <a:gd name="T14" fmla="*/ 512 w 555"/>
                <a:gd name="T15" fmla="*/ 325 h 332"/>
                <a:gd name="T16" fmla="*/ 43 w 555"/>
                <a:gd name="T17" fmla="*/ 325 h 332"/>
                <a:gd name="T18" fmla="*/ 43 w 555"/>
                <a:gd name="T19" fmla="*/ 41 h 332"/>
                <a:gd name="T20" fmla="*/ 512 w 555"/>
                <a:gd name="T21" fmla="*/ 41 h 332"/>
                <a:gd name="T22" fmla="*/ 512 w 555"/>
                <a:gd name="T23" fmla="*/ 325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55" h="332">
                  <a:moveTo>
                    <a:pt x="518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555" y="332"/>
                    <a:pt x="555" y="332"/>
                    <a:pt x="555" y="332"/>
                  </a:cubicBezTo>
                  <a:cubicBezTo>
                    <a:pt x="555" y="36"/>
                    <a:pt x="555" y="36"/>
                    <a:pt x="555" y="36"/>
                  </a:cubicBezTo>
                  <a:cubicBezTo>
                    <a:pt x="555" y="16"/>
                    <a:pt x="538" y="0"/>
                    <a:pt x="518" y="0"/>
                  </a:cubicBezTo>
                  <a:close/>
                  <a:moveTo>
                    <a:pt x="512" y="325"/>
                  </a:moveTo>
                  <a:cubicBezTo>
                    <a:pt x="43" y="325"/>
                    <a:pt x="43" y="325"/>
                    <a:pt x="43" y="325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512" y="41"/>
                    <a:pt x="512" y="41"/>
                    <a:pt x="512" y="41"/>
                  </a:cubicBezTo>
                  <a:lnTo>
                    <a:pt x="512" y="3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3"/>
            <p:cNvSpPr>
              <a:spLocks/>
            </p:cNvSpPr>
            <p:nvPr/>
          </p:nvSpPr>
          <p:spPr bwMode="auto">
            <a:xfrm>
              <a:off x="4908550" y="3956051"/>
              <a:ext cx="2378075" cy="227013"/>
            </a:xfrm>
            <a:custGeom>
              <a:avLst/>
              <a:gdLst>
                <a:gd name="T0" fmla="*/ 315 w 631"/>
                <a:gd name="T1" fmla="*/ 0 h 60"/>
                <a:gd name="T2" fmla="*/ 0 w 631"/>
                <a:gd name="T3" fmla="*/ 0 h 60"/>
                <a:gd name="T4" fmla="*/ 27 w 631"/>
                <a:gd name="T5" fmla="*/ 60 h 60"/>
                <a:gd name="T6" fmla="*/ 315 w 631"/>
                <a:gd name="T7" fmla="*/ 60 h 60"/>
                <a:gd name="T8" fmla="*/ 604 w 631"/>
                <a:gd name="T9" fmla="*/ 60 h 60"/>
                <a:gd name="T10" fmla="*/ 631 w 631"/>
                <a:gd name="T11" fmla="*/ 0 h 60"/>
                <a:gd name="T12" fmla="*/ 315 w 631"/>
                <a:gd name="T1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1" h="60">
                  <a:moveTo>
                    <a:pt x="31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0"/>
                    <a:pt x="27" y="60"/>
                    <a:pt x="27" y="60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604" y="60"/>
                    <a:pt x="604" y="60"/>
                    <a:pt x="604" y="60"/>
                  </a:cubicBezTo>
                  <a:cubicBezTo>
                    <a:pt x="604" y="60"/>
                    <a:pt x="631" y="50"/>
                    <a:pt x="631" y="0"/>
                  </a:cubicBezTo>
                  <a:lnTo>
                    <a:pt x="31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0" y="4502989"/>
            <a:ext cx="12192000" cy="235501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0" y="0"/>
            <a:ext cx="12192000" cy="81712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207034" y="0"/>
            <a:ext cx="118313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Формы  поддержки соотечественникам, проживающим за рубежом (на уровне субъекта 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РФ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Москвы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altLang="zh-CN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组合 8"/>
          <p:cNvGrpSpPr/>
          <p:nvPr/>
        </p:nvGrpSpPr>
        <p:grpSpPr>
          <a:xfrm>
            <a:off x="508957" y="931654"/>
            <a:ext cx="6021239" cy="3485070"/>
            <a:chOff x="1596980" y="2223683"/>
            <a:chExt cx="2266698" cy="2824835"/>
          </a:xfrm>
        </p:grpSpPr>
        <p:sp>
          <p:nvSpPr>
            <p:cNvPr id="40" name="矩形 5"/>
            <p:cNvSpPr/>
            <p:nvPr/>
          </p:nvSpPr>
          <p:spPr>
            <a:xfrm>
              <a:off x="1738648" y="2408349"/>
              <a:ext cx="2125030" cy="264016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6"/>
            <p:cNvSpPr/>
            <p:nvPr/>
          </p:nvSpPr>
          <p:spPr>
            <a:xfrm>
              <a:off x="1612280" y="2252660"/>
              <a:ext cx="2125030" cy="26401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7"/>
            <p:cNvSpPr/>
            <p:nvPr/>
          </p:nvSpPr>
          <p:spPr>
            <a:xfrm>
              <a:off x="1596980" y="2223683"/>
              <a:ext cx="2137893" cy="34158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8" name="Прямоугольник 67"/>
          <p:cNvSpPr/>
          <p:nvPr/>
        </p:nvSpPr>
        <p:spPr>
          <a:xfrm>
            <a:off x="741871" y="1475117"/>
            <a:ext cx="527936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юридическая помощь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при защите прав и свобод соотечественников в странах их проживания и в международных судах;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2) освещения в средствах массовой информации правового положения соотечественников;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3)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мероприятия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 созданию центров юридической поддержки соотечественников в странах их проживания;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4)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выезды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адвокатов, защитников и представителей в зарубежные страны в целях оказания поддержки и помощи в защите прав и свобод соотечественников.</a:t>
            </a:r>
          </a:p>
          <a:p>
            <a:pPr algn="ctr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组合 8"/>
          <p:cNvGrpSpPr/>
          <p:nvPr/>
        </p:nvGrpSpPr>
        <p:grpSpPr>
          <a:xfrm>
            <a:off x="6987397" y="868395"/>
            <a:ext cx="4666890" cy="5739438"/>
            <a:chOff x="1612280" y="2223683"/>
            <a:chExt cx="2251398" cy="2824835"/>
          </a:xfrm>
        </p:grpSpPr>
        <p:sp>
          <p:nvSpPr>
            <p:cNvPr id="70" name="矩形 5"/>
            <p:cNvSpPr/>
            <p:nvPr/>
          </p:nvSpPr>
          <p:spPr>
            <a:xfrm>
              <a:off x="1738648" y="2408349"/>
              <a:ext cx="2125030" cy="264016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矩形 6"/>
            <p:cNvSpPr/>
            <p:nvPr/>
          </p:nvSpPr>
          <p:spPr>
            <a:xfrm>
              <a:off x="1612280" y="2252660"/>
              <a:ext cx="2125030" cy="26401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矩形 7"/>
            <p:cNvSpPr/>
            <p:nvPr/>
          </p:nvSpPr>
          <p:spPr>
            <a:xfrm>
              <a:off x="1613770" y="2223683"/>
              <a:ext cx="2121103" cy="39223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8" name="Прямоугольник 77"/>
          <p:cNvSpPr/>
          <p:nvPr/>
        </p:nvSpPr>
        <p:spPr>
          <a:xfrm>
            <a:off x="7297948" y="1687764"/>
            <a:ext cx="3830129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материальная поддержка средствам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массовой информации, осуществляющих информирование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соотечественников;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производства и показа тематических телевизионных фильмов о проблемах соотечественников;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3)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производства и трансляции теле- и радиопередач о положении соотечественников;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4)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издания и распространения информации, в том числе на электронных носителях, направленной на повышение авторитета города Москвы среди соотечественников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Закон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г. Москвы от 23 сентября 2009 г. N 37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поддержке соотечественников за рубежом органами государственной власти города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Москвы».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文本框 32"/>
          <p:cNvSpPr txBox="1"/>
          <p:nvPr/>
        </p:nvSpPr>
        <p:spPr>
          <a:xfrm>
            <a:off x="1394047" y="969933"/>
            <a:ext cx="3730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Правовая поддержка </a:t>
            </a:r>
            <a:endParaRPr lang="zh-CN" altLang="en-US" b="1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2" name="文本框 32"/>
          <p:cNvSpPr txBox="1"/>
          <p:nvPr/>
        </p:nvSpPr>
        <p:spPr>
          <a:xfrm>
            <a:off x="7643003" y="908794"/>
            <a:ext cx="307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Поддержка в области права на получение информации </a:t>
            </a:r>
            <a:endParaRPr lang="zh-CN" altLang="en-US" b="1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551" y="4623759"/>
            <a:ext cx="2691441" cy="2122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9409" y="4632383"/>
            <a:ext cx="3183149" cy="212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1990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直角三角形 16"/>
          <p:cNvSpPr/>
          <p:nvPr/>
        </p:nvSpPr>
        <p:spPr>
          <a:xfrm rot="5400000">
            <a:off x="0" y="12450"/>
            <a:ext cx="2323064" cy="2323064"/>
          </a:xfrm>
          <a:prstGeom prst="rtTriangle">
            <a:avLst/>
          </a:prstGeom>
          <a:solidFill>
            <a:schemeClr val="accent6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直角三角形 4"/>
          <p:cNvSpPr/>
          <p:nvPr/>
        </p:nvSpPr>
        <p:spPr>
          <a:xfrm rot="16200000">
            <a:off x="9868936" y="4535591"/>
            <a:ext cx="2323064" cy="2323064"/>
          </a:xfrm>
          <a:prstGeom prst="rtTriangle">
            <a:avLst/>
          </a:prstGeom>
          <a:solidFill>
            <a:schemeClr val="accent6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25"/>
          <p:cNvSpPr/>
          <p:nvPr/>
        </p:nvSpPr>
        <p:spPr>
          <a:xfrm>
            <a:off x="595223" y="0"/>
            <a:ext cx="112110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Комплексный план основных мероприятий по реализации государственной политики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РФ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соотечественников, проживающих за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рубежом на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2021 - 2023 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гг.(утв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Президиумом Правительственной комиссии по делам соотечественников за рубежом, январь, 2021 г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.)</a:t>
            </a:r>
            <a:endParaRPr lang="zh-CN" alt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38022" y="961206"/>
          <a:ext cx="11938959" cy="55397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750581"/>
                <a:gridCol w="991193"/>
                <a:gridCol w="1732354"/>
                <a:gridCol w="446483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Мероприятия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Годы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Организаторы и ответственные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Содействие участию независимых экспертов из числа правозащитников в мероприятиях по правочеловеческой проблематике, организуемых Советом Европы, ОБСЕ, ООН и ее спецучреждениями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2021 - 2023 гг. (ежегодно)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Польша (г. Варшава), Швейцария (г. Женева), Франция (г. Страсбург), Австрия (г. Вена)    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Фонд поддержки и защиты прав соотечественников, проживающих за рубежом; Общероссийская общественная организация "Ассоциация юристов России"; Ассоциация юристов "Международная ассоциация русскоязычных адвокатов"; Международный союз общественных объединений "Международный совет российских соотечественников"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Работа с молодежью российской диаспоры по правозащитной тематике на базе: а) </a:t>
                      </a:r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РГГУ); б) </a:t>
                      </a:r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ГУ </a:t>
                      </a: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Московской области "Технологический университет"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2021 - 2023 гг. (ежегодно)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РФ(г</a:t>
                      </a: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. Москва, г. Королев Московской области)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Фонд поддержки и защиты прав соотечественников, проживающих за рубежом; Общероссийская общественная организация "Ассоциация юристов России"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Поддержка позиции Российской Федерации на международных площадках ООН - ЭКОСОС со стороны организаций соотечественников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2021 - 2023 гг. (ежегодно)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США (г. Нью-Йорк), Швейцария (г. Женева), Австрия (г. Вена) и др.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Международный союз общественных объединений "Международный совет российских соотечественников"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Поддержка усилий организаций соотечественников по проведению кампании за придание русскому языку официального статуса в Евросоюзе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2021 - 2023 гг. (ежегодно)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страны ЕС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Международный союз общественных объединений "Международный совет российских соотечественников"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Организация регулярных курсов для юристов-профессионалов по защите прав и законных интересов соотечественников в Европейском суде по правам человека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2021 - 2023 гг. (ежегодно)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страны-члены Совета Европы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Ассоциация юристов "Международная ассоциация русскоязычных адвокатов"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Организация выездных семинаров российских юристов по вопросам современного законодательства Российской Федерации, касающегося прав и обязанностей соотечественников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2021 - 2023 гг. (ежегодно)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иностранные государства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Ассоциация юристов "Международная ассоциация русскоязычных адвокатов"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Организация членами "Международной ассоциации русскоязычных адвокатов" неотложной адвокатской помощи гражданам России, оказавшимся в трудной жизненной ситуации в зарубежных странах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2021 - 2023 гг. (ежегодно)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иностранные государства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Ассоциация юристов "Международная ассоциация русскоязычных адвокатов"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Международный летний молодежный юридический форум "ЮрВолга"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2021 - 2023 гг. (ежегодно)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РФ </a:t>
                      </a: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(Ульяновская область)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Общероссийская общественная организация "Ассоциация юристов России" с участием заинтересованных органов исполнительной власти субъектов </a:t>
                      </a:r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РФ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Международный молодежный юридический форум в Санкт-Петербурге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2021 - 2023 гг. (ежегодно)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Российская Федерация (г. Санкт-Петербург)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Общероссийская общественная организация "Ассоциация юристов России" с участием заинтересованных органов исполнительной власти субъектов </a:t>
                      </a:r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РФ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Всероссийский правовой (юридический) диктант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2021 - 2023 гг. (ежегодно)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РФ, </a:t>
                      </a: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иностранные государства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Общероссийская общественная организация "Ассоциация юристов России"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Организация и проведение тематических тренингов/мастер-классов по правовой тематике для молодых соотечественников на различных международных площадках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2021 - 2023 гг. (ежегодно)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РФ, </a:t>
                      </a: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иностранные государства    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Фонд поддержки и защиты прав соотечественников, проживающих за рубежом; Общероссийская общественная организация "Ассоциация юристов России"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直角三角形 4"/>
          <p:cNvSpPr/>
          <p:nvPr/>
        </p:nvSpPr>
        <p:spPr>
          <a:xfrm rot="16200000">
            <a:off x="9868936" y="4535591"/>
            <a:ext cx="2323064" cy="2323064"/>
          </a:xfrm>
          <a:prstGeom prst="rtTriangle">
            <a:avLst/>
          </a:prstGeom>
          <a:solidFill>
            <a:schemeClr val="accent6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直角三角形 16"/>
          <p:cNvSpPr/>
          <p:nvPr/>
        </p:nvSpPr>
        <p:spPr>
          <a:xfrm rot="5400000">
            <a:off x="0" y="12450"/>
            <a:ext cx="2323064" cy="2323064"/>
          </a:xfrm>
          <a:prstGeom prst="rtTriangle">
            <a:avLst/>
          </a:prstGeom>
          <a:solidFill>
            <a:schemeClr val="accent6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10"/>
          <p:cNvSpPr/>
          <p:nvPr/>
        </p:nvSpPr>
        <p:spPr>
          <a:xfrm rot="18900000">
            <a:off x="4994898" y="508256"/>
            <a:ext cx="2443161" cy="2427717"/>
          </a:xfrm>
          <a:prstGeom prst="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2"/>
          <p:cNvSpPr/>
          <p:nvPr/>
        </p:nvSpPr>
        <p:spPr>
          <a:xfrm rot="18900000">
            <a:off x="1541044" y="1484203"/>
            <a:ext cx="3897769" cy="3899311"/>
          </a:xfrm>
          <a:prstGeom prst="rect">
            <a:avLst/>
          </a:prstGeom>
          <a:solidFill>
            <a:schemeClr val="accent6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8"/>
          <p:cNvSpPr/>
          <p:nvPr/>
        </p:nvSpPr>
        <p:spPr>
          <a:xfrm rot="18900000">
            <a:off x="6966226" y="1464337"/>
            <a:ext cx="3933481" cy="3885568"/>
          </a:xfrm>
          <a:prstGeom prst="rect">
            <a:avLst/>
          </a:prstGeom>
          <a:solidFill>
            <a:schemeClr val="accent6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8"/>
          <p:cNvSpPr/>
          <p:nvPr/>
        </p:nvSpPr>
        <p:spPr>
          <a:xfrm rot="18900000">
            <a:off x="4963156" y="3910578"/>
            <a:ext cx="2385018" cy="2273189"/>
          </a:xfrm>
          <a:prstGeom prst="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3"/>
          <p:cNvSpPr txBox="1"/>
          <p:nvPr/>
        </p:nvSpPr>
        <p:spPr>
          <a:xfrm>
            <a:off x="1621766" y="2417619"/>
            <a:ext cx="369210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Проекты, реализуемые юридическими Вузами в странах СНГ (направление юристов выпускных курсов для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оказания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правовой помощи) в качестве студенческих обменов</a:t>
            </a:r>
          </a:p>
          <a:p>
            <a:pPr algn="ctr"/>
            <a:endParaRPr lang="ru-RU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zh-CN" altLang="en-US" sz="2400" b="1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" name="文本框 3"/>
          <p:cNvSpPr txBox="1"/>
          <p:nvPr/>
        </p:nvSpPr>
        <p:spPr>
          <a:xfrm>
            <a:off x="4935845" y="948253"/>
            <a:ext cx="266977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Использование площадок Россотрудничества (представительств за рубежом) в качестве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консультационных площадок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(онлайн консультации и т.д.)</a:t>
            </a:r>
          </a:p>
          <a:p>
            <a:pPr algn="ctr"/>
            <a:endParaRPr lang="ru-RU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zh-CN" altLang="en-US" sz="2400" b="1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文本框 3"/>
          <p:cNvSpPr txBox="1"/>
          <p:nvPr/>
        </p:nvSpPr>
        <p:spPr>
          <a:xfrm>
            <a:off x="7420251" y="2069688"/>
            <a:ext cx="34059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Налаживание сотрудничества (подписание договоров, меморандумов) с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Юридическими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организациями стран в части совместной защиты прав соотечественников (на примере Кыргызстана, совместная работа Центра правового и Ассоциации юридических клиник Кыргызстана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zh-CN" altLang="en-US" sz="2400" b="1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2" name="文本框 3"/>
          <p:cNvSpPr txBox="1"/>
          <p:nvPr/>
        </p:nvSpPr>
        <p:spPr>
          <a:xfrm>
            <a:off x="4849582" y="4390192"/>
            <a:ext cx="26697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Более широкое освещение деятельности Центров и работы юридических организаций в СМИ стран</a:t>
            </a:r>
          </a:p>
          <a:p>
            <a:pPr algn="ctr"/>
            <a:endParaRPr lang="ru-RU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zh-CN" altLang="en-US" sz="2400" b="1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3" name="文本框 3"/>
          <p:cNvSpPr txBox="1"/>
          <p:nvPr/>
        </p:nvSpPr>
        <p:spPr>
          <a:xfrm>
            <a:off x="386851" y="5965448"/>
            <a:ext cx="965429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Пути совершенствования работы по защите прав соотечественников </a:t>
            </a:r>
          </a:p>
          <a:p>
            <a:pPr algn="ctr"/>
            <a:endParaRPr lang="ru-RU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zh-CN" altLang="en-US" sz="2400" b="1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直角三角形 4"/>
          <p:cNvSpPr/>
          <p:nvPr/>
        </p:nvSpPr>
        <p:spPr>
          <a:xfrm rot="10800000">
            <a:off x="4899804" y="-655"/>
            <a:ext cx="7292196" cy="6858655"/>
          </a:xfrm>
          <a:prstGeom prst="rtTriangle">
            <a:avLst/>
          </a:prstGeom>
          <a:solidFill>
            <a:schemeClr val="accent6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直角三角形 4"/>
          <p:cNvSpPr/>
          <p:nvPr/>
        </p:nvSpPr>
        <p:spPr>
          <a:xfrm>
            <a:off x="0" y="3398808"/>
            <a:ext cx="7292196" cy="3459192"/>
          </a:xfrm>
          <a:prstGeom prst="rtTriangle">
            <a:avLst/>
          </a:prstGeom>
          <a:solidFill>
            <a:schemeClr val="accent6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36"/>
          <p:cNvSpPr/>
          <p:nvPr/>
        </p:nvSpPr>
        <p:spPr>
          <a:xfrm>
            <a:off x="6892507" y="258710"/>
            <a:ext cx="51213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r>
              <a:rPr lang="en-US" altLang="zh-CN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en-US" sz="6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>
            <a:off x="0" y="1582615"/>
            <a:ext cx="6288258" cy="2356338"/>
          </a:xfrm>
          <a:custGeom>
            <a:avLst/>
            <a:gdLst>
              <a:gd name="connsiteX0" fmla="*/ 2501705 w 6288258"/>
              <a:gd name="connsiteY0" fmla="*/ 0 h 2356338"/>
              <a:gd name="connsiteX1" fmla="*/ 3577566 w 6288258"/>
              <a:gd name="connsiteY1" fmla="*/ 713128 h 2356338"/>
              <a:gd name="connsiteX2" fmla="*/ 3642227 w 6288258"/>
              <a:gd name="connsiteY2" fmla="*/ 921433 h 2356338"/>
              <a:gd name="connsiteX3" fmla="*/ 3986668 w 6288258"/>
              <a:gd name="connsiteY3" fmla="*/ 921433 h 2356338"/>
              <a:gd name="connsiteX4" fmla="*/ 4044779 w 6288258"/>
              <a:gd name="connsiteY4" fmla="*/ 734230 h 2356338"/>
              <a:gd name="connsiteX5" fmla="*/ 5120640 w 6288258"/>
              <a:gd name="connsiteY5" fmla="*/ 21102 h 2356338"/>
              <a:gd name="connsiteX6" fmla="*/ 6288258 w 6288258"/>
              <a:gd name="connsiteY6" fmla="*/ 1188720 h 2356338"/>
              <a:gd name="connsiteX7" fmla="*/ 5120640 w 6288258"/>
              <a:gd name="connsiteY7" fmla="*/ 2356338 h 2356338"/>
              <a:gd name="connsiteX8" fmla="*/ 3976744 w 6288258"/>
              <a:gd name="connsiteY8" fmla="*/ 1424036 h 2356338"/>
              <a:gd name="connsiteX9" fmla="*/ 3975712 w 6288258"/>
              <a:gd name="connsiteY9" fmla="*/ 1413802 h 2356338"/>
              <a:gd name="connsiteX10" fmla="*/ 3642228 w 6288258"/>
              <a:gd name="connsiteY10" fmla="*/ 1413802 h 2356338"/>
              <a:gd name="connsiteX11" fmla="*/ 3577566 w 6288258"/>
              <a:gd name="connsiteY11" fmla="*/ 1622108 h 2356338"/>
              <a:gd name="connsiteX12" fmla="*/ 2501705 w 6288258"/>
              <a:gd name="connsiteY12" fmla="*/ 2335236 h 2356338"/>
              <a:gd name="connsiteX13" fmla="*/ 1425844 w 6288258"/>
              <a:gd name="connsiteY13" fmla="*/ 1622108 h 2356338"/>
              <a:gd name="connsiteX14" fmla="*/ 1361183 w 6288258"/>
              <a:gd name="connsiteY14" fmla="*/ 1413802 h 2356338"/>
              <a:gd name="connsiteX15" fmla="*/ 0 w 6288258"/>
              <a:gd name="connsiteY15" fmla="*/ 1413802 h 2356338"/>
              <a:gd name="connsiteX16" fmla="*/ 0 w 6288258"/>
              <a:gd name="connsiteY16" fmla="*/ 921433 h 2356338"/>
              <a:gd name="connsiteX17" fmla="*/ 1361183 w 6288258"/>
              <a:gd name="connsiteY17" fmla="*/ 921433 h 2356338"/>
              <a:gd name="connsiteX18" fmla="*/ 1425844 w 6288258"/>
              <a:gd name="connsiteY18" fmla="*/ 713128 h 2356338"/>
              <a:gd name="connsiteX19" fmla="*/ 2501705 w 6288258"/>
              <a:gd name="connsiteY19" fmla="*/ 0 h 2356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288258" h="2356338">
                <a:moveTo>
                  <a:pt x="2501705" y="0"/>
                </a:moveTo>
                <a:cubicBezTo>
                  <a:pt x="2985349" y="0"/>
                  <a:pt x="3400312" y="294053"/>
                  <a:pt x="3577566" y="713128"/>
                </a:cubicBezTo>
                <a:lnTo>
                  <a:pt x="3642227" y="921433"/>
                </a:lnTo>
                <a:lnTo>
                  <a:pt x="3986668" y="921433"/>
                </a:lnTo>
                <a:lnTo>
                  <a:pt x="4044779" y="734230"/>
                </a:lnTo>
                <a:cubicBezTo>
                  <a:pt x="4222033" y="315155"/>
                  <a:pt x="4636997" y="21102"/>
                  <a:pt x="5120640" y="21102"/>
                </a:cubicBezTo>
                <a:cubicBezTo>
                  <a:pt x="5765498" y="21102"/>
                  <a:pt x="6288258" y="543862"/>
                  <a:pt x="6288258" y="1188720"/>
                </a:cubicBezTo>
                <a:cubicBezTo>
                  <a:pt x="6288258" y="1833578"/>
                  <a:pt x="5765498" y="2356338"/>
                  <a:pt x="5120640" y="2356338"/>
                </a:cubicBezTo>
                <a:cubicBezTo>
                  <a:pt x="4556389" y="2356338"/>
                  <a:pt x="4085620" y="1956100"/>
                  <a:pt x="3976744" y="1424036"/>
                </a:cubicBezTo>
                <a:lnTo>
                  <a:pt x="3975712" y="1413802"/>
                </a:lnTo>
                <a:lnTo>
                  <a:pt x="3642228" y="1413802"/>
                </a:lnTo>
                <a:lnTo>
                  <a:pt x="3577566" y="1622108"/>
                </a:lnTo>
                <a:cubicBezTo>
                  <a:pt x="3400312" y="2041184"/>
                  <a:pt x="2985349" y="2335236"/>
                  <a:pt x="2501705" y="2335236"/>
                </a:cubicBezTo>
                <a:cubicBezTo>
                  <a:pt x="2018062" y="2335236"/>
                  <a:pt x="1603098" y="2041184"/>
                  <a:pt x="1425844" y="1622108"/>
                </a:cubicBezTo>
                <a:lnTo>
                  <a:pt x="1361183" y="1413802"/>
                </a:lnTo>
                <a:lnTo>
                  <a:pt x="0" y="1413802"/>
                </a:lnTo>
                <a:lnTo>
                  <a:pt x="0" y="921433"/>
                </a:lnTo>
                <a:lnTo>
                  <a:pt x="1361183" y="921433"/>
                </a:lnTo>
                <a:lnTo>
                  <a:pt x="1425844" y="713128"/>
                </a:lnTo>
                <a:cubicBezTo>
                  <a:pt x="1603098" y="294053"/>
                  <a:pt x="2018062" y="0"/>
                  <a:pt x="2501705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6771736" y="2766083"/>
            <a:ext cx="529661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Соотечественники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–это лица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их потомки, проживающие за пределами территории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РФ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относящиеся, как правило, к народам, исторически проживающим на ее территории, а также сделавшие свободный выбор в пользу духовной, культурной и правовой связи с Россией лица, чьи родственники по прямой восходящей линии ранее проживали на территории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РФ,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том числе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лица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состоявшие в гражданстве СССР, проживающие в государствах, входивших в его состав, получившие гражданство этих государств или ставшие лицами без гражданства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algn="just">
              <a:buFontTx/>
              <a:buChar char="-"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-выходцы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(эмигранты) из Российского государства, Российской республики, РСФСР, СССР и Российской Федерации, имевшие соответствующую гражданскую принадлежность и ставшие гражданами иностранного государства или лицами без гражданства.</a:t>
            </a:r>
          </a:p>
          <a:p>
            <a:pPr algn="ctr"/>
            <a:endParaRPr lang="ru-RU" sz="1600" dirty="0" smtClean="0"/>
          </a:p>
        </p:txBody>
      </p:sp>
      <p:sp>
        <p:nvSpPr>
          <p:cNvPr id="26" name="矩形 25"/>
          <p:cNvSpPr/>
          <p:nvPr/>
        </p:nvSpPr>
        <p:spPr>
          <a:xfrm>
            <a:off x="6317535" y="4362724"/>
            <a:ext cx="390378" cy="3903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6797615" y="871779"/>
            <a:ext cx="521234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оотечественник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это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лица, родившиеся в одном государстве, проживающие либо проживавшие в нем и обладающие признаками общности языка, истории, культурного наследия, традиций и обычаев, а также потомки указанных лиц по прямой нисходящей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линии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783237" y="2086621"/>
            <a:ext cx="5305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оотечественник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рубежом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это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граждане 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постоянно проживающие за пределами ее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территории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10552" y="813701"/>
            <a:ext cx="58573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Федеральны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закон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от 24 мая 1999 года № 99-ФЗ «О государственной политике Российской Федерации в отношении соотечественников за рубежом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400" dirty="0" smtClean="0"/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(с изм. от 23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июля 2013 г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.)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0"/>
            <a:ext cx="12192000" cy="81712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379562" y="114936"/>
            <a:ext cx="112146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Понятие соотечественников, проживающих за рубежом</a:t>
            </a:r>
            <a:r>
              <a:rPr lang="en-US" altLang="zh-C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6320717" y="1092846"/>
            <a:ext cx="415498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0</a:t>
            </a:r>
            <a:r>
              <a:rPr lang="ru-RU" altLang="zh-CN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</a:t>
            </a:r>
            <a:endParaRPr lang="zh-CN" altLang="en-US" b="1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6349783" y="2119582"/>
            <a:ext cx="415498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0</a:t>
            </a:r>
            <a:r>
              <a:rPr lang="ru-RU" altLang="zh-CN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</a:t>
            </a:r>
            <a:endParaRPr lang="zh-CN" altLang="en-US" b="1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280770" y="435409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0</a:t>
            </a:r>
            <a:r>
              <a:rPr lang="ru-RU" altLang="zh-CN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3</a:t>
            </a:r>
            <a:endParaRPr lang="zh-CN" altLang="en-US" b="1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7" name="矩形 2"/>
          <p:cNvSpPr/>
          <p:nvPr/>
        </p:nvSpPr>
        <p:spPr>
          <a:xfrm>
            <a:off x="155274" y="4287329"/>
            <a:ext cx="6072997" cy="1948012"/>
          </a:xfrm>
          <a:prstGeom prst="rect">
            <a:avLst/>
          </a:prstGeom>
          <a:solidFill>
            <a:schemeClr val="accent6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33"/>
          <p:cNvSpPr/>
          <p:nvPr/>
        </p:nvSpPr>
        <p:spPr>
          <a:xfrm>
            <a:off x="287547" y="4362032"/>
            <a:ext cx="58573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Отношения с соотечественниками за рубежом являются важным направлением внешней политики Российской Федерации. </a:t>
            </a:r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Деятельность 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 в области отношений с соотечественниками за рубежом проводится в соответствии с общепризнанными принципами и нормами международного права, и международными договорами Российской Федерации с учетом законодательства государств проживания соотечественников.</a:t>
            </a:r>
          </a:p>
          <a:p>
            <a:pPr algn="ctr"/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3924" t="40415" r="4751" b="3585"/>
          <a:stretch>
            <a:fillRect/>
          </a:stretch>
        </p:blipFill>
        <p:spPr bwMode="auto">
          <a:xfrm>
            <a:off x="3994030" y="1647645"/>
            <a:ext cx="2251495" cy="224286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7478" y="1595886"/>
            <a:ext cx="2225615" cy="227737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47915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 rot="16200000">
            <a:off x="4171558" y="686483"/>
            <a:ext cx="1948195" cy="2251496"/>
          </a:xfrm>
          <a:custGeom>
            <a:avLst/>
            <a:gdLst>
              <a:gd name="connsiteX0" fmla="*/ 798286 w 1596572"/>
              <a:gd name="connsiteY0" fmla="*/ 331673 h 1826645"/>
              <a:gd name="connsiteX1" fmla="*/ 101600 w 1596572"/>
              <a:gd name="connsiteY1" fmla="*/ 1028359 h 1826645"/>
              <a:gd name="connsiteX2" fmla="*/ 798286 w 1596572"/>
              <a:gd name="connsiteY2" fmla="*/ 1725045 h 1826645"/>
              <a:gd name="connsiteX3" fmla="*/ 1494972 w 1596572"/>
              <a:gd name="connsiteY3" fmla="*/ 1028359 h 1826645"/>
              <a:gd name="connsiteX4" fmla="*/ 798286 w 1596572"/>
              <a:gd name="connsiteY4" fmla="*/ 331673 h 1826645"/>
              <a:gd name="connsiteX5" fmla="*/ 798286 w 1596572"/>
              <a:gd name="connsiteY5" fmla="*/ 0 h 1826645"/>
              <a:gd name="connsiteX6" fmla="*/ 940015 w 1596572"/>
              <a:gd name="connsiteY6" fmla="*/ 244361 h 1826645"/>
              <a:gd name="connsiteX7" fmla="*/ 959169 w 1596572"/>
              <a:gd name="connsiteY7" fmla="*/ 246291 h 1826645"/>
              <a:gd name="connsiteX8" fmla="*/ 1596572 w 1596572"/>
              <a:gd name="connsiteY8" fmla="*/ 1028359 h 1826645"/>
              <a:gd name="connsiteX9" fmla="*/ 798286 w 1596572"/>
              <a:gd name="connsiteY9" fmla="*/ 1826645 h 1826645"/>
              <a:gd name="connsiteX10" fmla="*/ 0 w 1596572"/>
              <a:gd name="connsiteY10" fmla="*/ 1028359 h 1826645"/>
              <a:gd name="connsiteX11" fmla="*/ 637403 w 1596572"/>
              <a:gd name="connsiteY11" fmla="*/ 246291 h 1826645"/>
              <a:gd name="connsiteX12" fmla="*/ 656556 w 1596572"/>
              <a:gd name="connsiteY12" fmla="*/ 244361 h 182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96572" h="1826645">
                <a:moveTo>
                  <a:pt x="798286" y="331673"/>
                </a:moveTo>
                <a:cubicBezTo>
                  <a:pt x="413517" y="331673"/>
                  <a:pt x="101600" y="643590"/>
                  <a:pt x="101600" y="1028359"/>
                </a:cubicBezTo>
                <a:cubicBezTo>
                  <a:pt x="101600" y="1413128"/>
                  <a:pt x="413517" y="1725045"/>
                  <a:pt x="798286" y="1725045"/>
                </a:cubicBezTo>
                <a:cubicBezTo>
                  <a:pt x="1183055" y="1725045"/>
                  <a:pt x="1494972" y="1413128"/>
                  <a:pt x="1494972" y="1028359"/>
                </a:cubicBezTo>
                <a:cubicBezTo>
                  <a:pt x="1494972" y="643590"/>
                  <a:pt x="1183055" y="331673"/>
                  <a:pt x="798286" y="331673"/>
                </a:cubicBezTo>
                <a:close/>
                <a:moveTo>
                  <a:pt x="798286" y="0"/>
                </a:moveTo>
                <a:lnTo>
                  <a:pt x="940015" y="244361"/>
                </a:lnTo>
                <a:lnTo>
                  <a:pt x="959169" y="246291"/>
                </a:lnTo>
                <a:cubicBezTo>
                  <a:pt x="1322934" y="320729"/>
                  <a:pt x="1596572" y="642588"/>
                  <a:pt x="1596572" y="1028359"/>
                </a:cubicBezTo>
                <a:cubicBezTo>
                  <a:pt x="1596572" y="1469240"/>
                  <a:pt x="1239167" y="1826645"/>
                  <a:pt x="798286" y="1826645"/>
                </a:cubicBezTo>
                <a:cubicBezTo>
                  <a:pt x="357405" y="1826645"/>
                  <a:pt x="0" y="1469240"/>
                  <a:pt x="0" y="1028359"/>
                </a:cubicBezTo>
                <a:cubicBezTo>
                  <a:pt x="0" y="642588"/>
                  <a:pt x="273638" y="320729"/>
                  <a:pt x="637403" y="246291"/>
                </a:cubicBezTo>
                <a:lnTo>
                  <a:pt x="656556" y="24436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 11"/>
          <p:cNvSpPr/>
          <p:nvPr/>
        </p:nvSpPr>
        <p:spPr>
          <a:xfrm rot="5400000">
            <a:off x="7556736" y="2501662"/>
            <a:ext cx="1932321" cy="2260121"/>
          </a:xfrm>
          <a:custGeom>
            <a:avLst/>
            <a:gdLst>
              <a:gd name="connsiteX0" fmla="*/ 798286 w 1596572"/>
              <a:gd name="connsiteY0" fmla="*/ 331673 h 1826645"/>
              <a:gd name="connsiteX1" fmla="*/ 101600 w 1596572"/>
              <a:gd name="connsiteY1" fmla="*/ 1028359 h 1826645"/>
              <a:gd name="connsiteX2" fmla="*/ 798286 w 1596572"/>
              <a:gd name="connsiteY2" fmla="*/ 1725045 h 1826645"/>
              <a:gd name="connsiteX3" fmla="*/ 1494972 w 1596572"/>
              <a:gd name="connsiteY3" fmla="*/ 1028359 h 1826645"/>
              <a:gd name="connsiteX4" fmla="*/ 798286 w 1596572"/>
              <a:gd name="connsiteY4" fmla="*/ 331673 h 1826645"/>
              <a:gd name="connsiteX5" fmla="*/ 798286 w 1596572"/>
              <a:gd name="connsiteY5" fmla="*/ 0 h 1826645"/>
              <a:gd name="connsiteX6" fmla="*/ 940015 w 1596572"/>
              <a:gd name="connsiteY6" fmla="*/ 244361 h 1826645"/>
              <a:gd name="connsiteX7" fmla="*/ 959169 w 1596572"/>
              <a:gd name="connsiteY7" fmla="*/ 246291 h 1826645"/>
              <a:gd name="connsiteX8" fmla="*/ 1596572 w 1596572"/>
              <a:gd name="connsiteY8" fmla="*/ 1028359 h 1826645"/>
              <a:gd name="connsiteX9" fmla="*/ 798286 w 1596572"/>
              <a:gd name="connsiteY9" fmla="*/ 1826645 h 1826645"/>
              <a:gd name="connsiteX10" fmla="*/ 0 w 1596572"/>
              <a:gd name="connsiteY10" fmla="*/ 1028359 h 1826645"/>
              <a:gd name="connsiteX11" fmla="*/ 637403 w 1596572"/>
              <a:gd name="connsiteY11" fmla="*/ 246291 h 1826645"/>
              <a:gd name="connsiteX12" fmla="*/ 656556 w 1596572"/>
              <a:gd name="connsiteY12" fmla="*/ 244361 h 182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96572" h="1826645">
                <a:moveTo>
                  <a:pt x="798286" y="331673"/>
                </a:moveTo>
                <a:cubicBezTo>
                  <a:pt x="413517" y="331673"/>
                  <a:pt x="101600" y="643590"/>
                  <a:pt x="101600" y="1028359"/>
                </a:cubicBezTo>
                <a:cubicBezTo>
                  <a:pt x="101600" y="1413128"/>
                  <a:pt x="413517" y="1725045"/>
                  <a:pt x="798286" y="1725045"/>
                </a:cubicBezTo>
                <a:cubicBezTo>
                  <a:pt x="1183055" y="1725045"/>
                  <a:pt x="1494972" y="1413128"/>
                  <a:pt x="1494972" y="1028359"/>
                </a:cubicBezTo>
                <a:cubicBezTo>
                  <a:pt x="1494972" y="643590"/>
                  <a:pt x="1183055" y="331673"/>
                  <a:pt x="798286" y="331673"/>
                </a:cubicBezTo>
                <a:close/>
                <a:moveTo>
                  <a:pt x="798286" y="0"/>
                </a:moveTo>
                <a:lnTo>
                  <a:pt x="940015" y="244361"/>
                </a:lnTo>
                <a:lnTo>
                  <a:pt x="959169" y="246291"/>
                </a:lnTo>
                <a:cubicBezTo>
                  <a:pt x="1322934" y="320729"/>
                  <a:pt x="1596572" y="642588"/>
                  <a:pt x="1596572" y="1028359"/>
                </a:cubicBezTo>
                <a:cubicBezTo>
                  <a:pt x="1596572" y="1469240"/>
                  <a:pt x="1239167" y="1826645"/>
                  <a:pt x="798286" y="1826645"/>
                </a:cubicBezTo>
                <a:cubicBezTo>
                  <a:pt x="357405" y="1826645"/>
                  <a:pt x="0" y="1469240"/>
                  <a:pt x="0" y="1028359"/>
                </a:cubicBezTo>
                <a:cubicBezTo>
                  <a:pt x="0" y="642588"/>
                  <a:pt x="273638" y="320729"/>
                  <a:pt x="637403" y="246291"/>
                </a:cubicBezTo>
                <a:lnTo>
                  <a:pt x="656556" y="24436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/>
        </p:nvSpPr>
        <p:spPr>
          <a:xfrm rot="5400000">
            <a:off x="6536198" y="4437417"/>
            <a:ext cx="1966010" cy="2305817"/>
          </a:xfrm>
          <a:custGeom>
            <a:avLst/>
            <a:gdLst>
              <a:gd name="connsiteX0" fmla="*/ 798286 w 1596572"/>
              <a:gd name="connsiteY0" fmla="*/ 331673 h 1826645"/>
              <a:gd name="connsiteX1" fmla="*/ 101600 w 1596572"/>
              <a:gd name="connsiteY1" fmla="*/ 1028359 h 1826645"/>
              <a:gd name="connsiteX2" fmla="*/ 798286 w 1596572"/>
              <a:gd name="connsiteY2" fmla="*/ 1725045 h 1826645"/>
              <a:gd name="connsiteX3" fmla="*/ 1494972 w 1596572"/>
              <a:gd name="connsiteY3" fmla="*/ 1028359 h 1826645"/>
              <a:gd name="connsiteX4" fmla="*/ 798286 w 1596572"/>
              <a:gd name="connsiteY4" fmla="*/ 331673 h 1826645"/>
              <a:gd name="connsiteX5" fmla="*/ 798286 w 1596572"/>
              <a:gd name="connsiteY5" fmla="*/ 0 h 1826645"/>
              <a:gd name="connsiteX6" fmla="*/ 940015 w 1596572"/>
              <a:gd name="connsiteY6" fmla="*/ 244361 h 1826645"/>
              <a:gd name="connsiteX7" fmla="*/ 959169 w 1596572"/>
              <a:gd name="connsiteY7" fmla="*/ 246291 h 1826645"/>
              <a:gd name="connsiteX8" fmla="*/ 1596572 w 1596572"/>
              <a:gd name="connsiteY8" fmla="*/ 1028359 h 1826645"/>
              <a:gd name="connsiteX9" fmla="*/ 798286 w 1596572"/>
              <a:gd name="connsiteY9" fmla="*/ 1826645 h 1826645"/>
              <a:gd name="connsiteX10" fmla="*/ 0 w 1596572"/>
              <a:gd name="connsiteY10" fmla="*/ 1028359 h 1826645"/>
              <a:gd name="connsiteX11" fmla="*/ 637403 w 1596572"/>
              <a:gd name="connsiteY11" fmla="*/ 246291 h 1826645"/>
              <a:gd name="connsiteX12" fmla="*/ 656556 w 1596572"/>
              <a:gd name="connsiteY12" fmla="*/ 244361 h 182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96572" h="1826645">
                <a:moveTo>
                  <a:pt x="798286" y="331673"/>
                </a:moveTo>
                <a:cubicBezTo>
                  <a:pt x="413517" y="331673"/>
                  <a:pt x="101600" y="643590"/>
                  <a:pt x="101600" y="1028359"/>
                </a:cubicBezTo>
                <a:cubicBezTo>
                  <a:pt x="101600" y="1413128"/>
                  <a:pt x="413517" y="1725045"/>
                  <a:pt x="798286" y="1725045"/>
                </a:cubicBezTo>
                <a:cubicBezTo>
                  <a:pt x="1183055" y="1725045"/>
                  <a:pt x="1494972" y="1413128"/>
                  <a:pt x="1494972" y="1028359"/>
                </a:cubicBezTo>
                <a:cubicBezTo>
                  <a:pt x="1494972" y="643590"/>
                  <a:pt x="1183055" y="331673"/>
                  <a:pt x="798286" y="331673"/>
                </a:cubicBezTo>
                <a:close/>
                <a:moveTo>
                  <a:pt x="798286" y="0"/>
                </a:moveTo>
                <a:lnTo>
                  <a:pt x="940015" y="244361"/>
                </a:lnTo>
                <a:lnTo>
                  <a:pt x="959169" y="246291"/>
                </a:lnTo>
                <a:cubicBezTo>
                  <a:pt x="1322934" y="320729"/>
                  <a:pt x="1596572" y="642588"/>
                  <a:pt x="1596572" y="1028359"/>
                </a:cubicBezTo>
                <a:cubicBezTo>
                  <a:pt x="1596572" y="1469240"/>
                  <a:pt x="1239167" y="1826645"/>
                  <a:pt x="798286" y="1826645"/>
                </a:cubicBezTo>
                <a:cubicBezTo>
                  <a:pt x="357405" y="1826645"/>
                  <a:pt x="0" y="1469240"/>
                  <a:pt x="0" y="1028359"/>
                </a:cubicBezTo>
                <a:cubicBezTo>
                  <a:pt x="0" y="642588"/>
                  <a:pt x="273638" y="320729"/>
                  <a:pt x="637403" y="246291"/>
                </a:cubicBezTo>
                <a:lnTo>
                  <a:pt x="656556" y="24436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83513" y="879440"/>
            <a:ext cx="41383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Министерство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иностранных дел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России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загранучреждения МИД</a:t>
            </a:r>
            <a:endParaRPr lang="zh-CN" altLang="en-US" sz="2400" b="1" dirty="0">
              <a:solidFill>
                <a:srgbClr val="EBC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15663" y="2524178"/>
            <a:ext cx="33384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Фонд поддержки и защиты прав соотечественников, проживающих за рубежом 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70936" y="4571696"/>
            <a:ext cx="35195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руги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российски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государственны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неправительственны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организаци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721306" y="1015289"/>
            <a:ext cx="34706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Правительственн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ая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комисси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по делам соотечественников за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рубежом</a:t>
            </a:r>
            <a:endParaRPr lang="zh-CN" altLang="en-US" sz="2400" b="1" dirty="0">
              <a:solidFill>
                <a:srgbClr val="46739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9247516" y="3050690"/>
            <a:ext cx="29444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Федеральн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ая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миграционн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ая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служб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8678174" y="4843352"/>
            <a:ext cx="33384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Федеральн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ое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агентство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«Россотрудничество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zh-CN" altLang="en-US" sz="2400" b="1" dirty="0">
              <a:solidFill>
                <a:srgbClr val="EBC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0" y="0"/>
            <a:ext cx="12192000" cy="81712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0" y="112143"/>
            <a:ext cx="119044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Организации, участвующие в защите прав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соотечественников</a:t>
            </a:r>
            <a:endParaRPr lang="zh-CN" alt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任意多边形 10"/>
          <p:cNvSpPr/>
          <p:nvPr/>
        </p:nvSpPr>
        <p:spPr>
          <a:xfrm rot="16200000">
            <a:off x="3471598" y="2611035"/>
            <a:ext cx="1877967" cy="2213331"/>
          </a:xfrm>
          <a:custGeom>
            <a:avLst/>
            <a:gdLst>
              <a:gd name="connsiteX0" fmla="*/ 798286 w 1596572"/>
              <a:gd name="connsiteY0" fmla="*/ 331673 h 1826645"/>
              <a:gd name="connsiteX1" fmla="*/ 101600 w 1596572"/>
              <a:gd name="connsiteY1" fmla="*/ 1028359 h 1826645"/>
              <a:gd name="connsiteX2" fmla="*/ 798286 w 1596572"/>
              <a:gd name="connsiteY2" fmla="*/ 1725045 h 1826645"/>
              <a:gd name="connsiteX3" fmla="*/ 1494972 w 1596572"/>
              <a:gd name="connsiteY3" fmla="*/ 1028359 h 1826645"/>
              <a:gd name="connsiteX4" fmla="*/ 798286 w 1596572"/>
              <a:gd name="connsiteY4" fmla="*/ 331673 h 1826645"/>
              <a:gd name="connsiteX5" fmla="*/ 798286 w 1596572"/>
              <a:gd name="connsiteY5" fmla="*/ 0 h 1826645"/>
              <a:gd name="connsiteX6" fmla="*/ 940015 w 1596572"/>
              <a:gd name="connsiteY6" fmla="*/ 244361 h 1826645"/>
              <a:gd name="connsiteX7" fmla="*/ 959169 w 1596572"/>
              <a:gd name="connsiteY7" fmla="*/ 246291 h 1826645"/>
              <a:gd name="connsiteX8" fmla="*/ 1596572 w 1596572"/>
              <a:gd name="connsiteY8" fmla="*/ 1028359 h 1826645"/>
              <a:gd name="connsiteX9" fmla="*/ 798286 w 1596572"/>
              <a:gd name="connsiteY9" fmla="*/ 1826645 h 1826645"/>
              <a:gd name="connsiteX10" fmla="*/ 0 w 1596572"/>
              <a:gd name="connsiteY10" fmla="*/ 1028359 h 1826645"/>
              <a:gd name="connsiteX11" fmla="*/ 637403 w 1596572"/>
              <a:gd name="connsiteY11" fmla="*/ 246291 h 1826645"/>
              <a:gd name="connsiteX12" fmla="*/ 656556 w 1596572"/>
              <a:gd name="connsiteY12" fmla="*/ 244361 h 182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96572" h="1826645">
                <a:moveTo>
                  <a:pt x="798286" y="331673"/>
                </a:moveTo>
                <a:cubicBezTo>
                  <a:pt x="413517" y="331673"/>
                  <a:pt x="101600" y="643590"/>
                  <a:pt x="101600" y="1028359"/>
                </a:cubicBezTo>
                <a:cubicBezTo>
                  <a:pt x="101600" y="1413128"/>
                  <a:pt x="413517" y="1725045"/>
                  <a:pt x="798286" y="1725045"/>
                </a:cubicBezTo>
                <a:cubicBezTo>
                  <a:pt x="1183055" y="1725045"/>
                  <a:pt x="1494972" y="1413128"/>
                  <a:pt x="1494972" y="1028359"/>
                </a:cubicBezTo>
                <a:cubicBezTo>
                  <a:pt x="1494972" y="643590"/>
                  <a:pt x="1183055" y="331673"/>
                  <a:pt x="798286" y="331673"/>
                </a:cubicBezTo>
                <a:close/>
                <a:moveTo>
                  <a:pt x="798286" y="0"/>
                </a:moveTo>
                <a:lnTo>
                  <a:pt x="940015" y="244361"/>
                </a:lnTo>
                <a:lnTo>
                  <a:pt x="959169" y="246291"/>
                </a:lnTo>
                <a:cubicBezTo>
                  <a:pt x="1322934" y="320729"/>
                  <a:pt x="1596572" y="642588"/>
                  <a:pt x="1596572" y="1028359"/>
                </a:cubicBezTo>
                <a:cubicBezTo>
                  <a:pt x="1596572" y="1469240"/>
                  <a:pt x="1239167" y="1826645"/>
                  <a:pt x="798286" y="1826645"/>
                </a:cubicBezTo>
                <a:cubicBezTo>
                  <a:pt x="357405" y="1826645"/>
                  <a:pt x="0" y="1469240"/>
                  <a:pt x="0" y="1028359"/>
                </a:cubicBezTo>
                <a:cubicBezTo>
                  <a:pt x="0" y="642588"/>
                  <a:pt x="273638" y="320729"/>
                  <a:pt x="637403" y="246291"/>
                </a:cubicBezTo>
                <a:lnTo>
                  <a:pt x="656556" y="24436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任意多边形 10"/>
          <p:cNvSpPr/>
          <p:nvPr/>
        </p:nvSpPr>
        <p:spPr>
          <a:xfrm rot="16200000">
            <a:off x="4097478" y="4406443"/>
            <a:ext cx="1975365" cy="2337986"/>
          </a:xfrm>
          <a:custGeom>
            <a:avLst/>
            <a:gdLst>
              <a:gd name="connsiteX0" fmla="*/ 798286 w 1596572"/>
              <a:gd name="connsiteY0" fmla="*/ 331673 h 1826645"/>
              <a:gd name="connsiteX1" fmla="*/ 101600 w 1596572"/>
              <a:gd name="connsiteY1" fmla="*/ 1028359 h 1826645"/>
              <a:gd name="connsiteX2" fmla="*/ 798286 w 1596572"/>
              <a:gd name="connsiteY2" fmla="*/ 1725045 h 1826645"/>
              <a:gd name="connsiteX3" fmla="*/ 1494972 w 1596572"/>
              <a:gd name="connsiteY3" fmla="*/ 1028359 h 1826645"/>
              <a:gd name="connsiteX4" fmla="*/ 798286 w 1596572"/>
              <a:gd name="connsiteY4" fmla="*/ 331673 h 1826645"/>
              <a:gd name="connsiteX5" fmla="*/ 798286 w 1596572"/>
              <a:gd name="connsiteY5" fmla="*/ 0 h 1826645"/>
              <a:gd name="connsiteX6" fmla="*/ 940015 w 1596572"/>
              <a:gd name="connsiteY6" fmla="*/ 244361 h 1826645"/>
              <a:gd name="connsiteX7" fmla="*/ 959169 w 1596572"/>
              <a:gd name="connsiteY7" fmla="*/ 246291 h 1826645"/>
              <a:gd name="connsiteX8" fmla="*/ 1596572 w 1596572"/>
              <a:gd name="connsiteY8" fmla="*/ 1028359 h 1826645"/>
              <a:gd name="connsiteX9" fmla="*/ 798286 w 1596572"/>
              <a:gd name="connsiteY9" fmla="*/ 1826645 h 1826645"/>
              <a:gd name="connsiteX10" fmla="*/ 0 w 1596572"/>
              <a:gd name="connsiteY10" fmla="*/ 1028359 h 1826645"/>
              <a:gd name="connsiteX11" fmla="*/ 637403 w 1596572"/>
              <a:gd name="connsiteY11" fmla="*/ 246291 h 1826645"/>
              <a:gd name="connsiteX12" fmla="*/ 656556 w 1596572"/>
              <a:gd name="connsiteY12" fmla="*/ 244361 h 182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96572" h="1826645">
                <a:moveTo>
                  <a:pt x="798286" y="331673"/>
                </a:moveTo>
                <a:cubicBezTo>
                  <a:pt x="413517" y="331673"/>
                  <a:pt x="101600" y="643590"/>
                  <a:pt x="101600" y="1028359"/>
                </a:cubicBezTo>
                <a:cubicBezTo>
                  <a:pt x="101600" y="1413128"/>
                  <a:pt x="413517" y="1725045"/>
                  <a:pt x="798286" y="1725045"/>
                </a:cubicBezTo>
                <a:cubicBezTo>
                  <a:pt x="1183055" y="1725045"/>
                  <a:pt x="1494972" y="1413128"/>
                  <a:pt x="1494972" y="1028359"/>
                </a:cubicBezTo>
                <a:cubicBezTo>
                  <a:pt x="1494972" y="643590"/>
                  <a:pt x="1183055" y="331673"/>
                  <a:pt x="798286" y="331673"/>
                </a:cubicBezTo>
                <a:close/>
                <a:moveTo>
                  <a:pt x="798286" y="0"/>
                </a:moveTo>
                <a:lnTo>
                  <a:pt x="940015" y="244361"/>
                </a:lnTo>
                <a:lnTo>
                  <a:pt x="959169" y="246291"/>
                </a:lnTo>
                <a:cubicBezTo>
                  <a:pt x="1322934" y="320729"/>
                  <a:pt x="1596572" y="642588"/>
                  <a:pt x="1596572" y="1028359"/>
                </a:cubicBezTo>
                <a:cubicBezTo>
                  <a:pt x="1596572" y="1469240"/>
                  <a:pt x="1239167" y="1826645"/>
                  <a:pt x="798286" y="1826645"/>
                </a:cubicBezTo>
                <a:cubicBezTo>
                  <a:pt x="357405" y="1826645"/>
                  <a:pt x="0" y="1469240"/>
                  <a:pt x="0" y="1028359"/>
                </a:cubicBezTo>
                <a:cubicBezTo>
                  <a:pt x="0" y="642588"/>
                  <a:pt x="273638" y="320729"/>
                  <a:pt x="637403" y="246291"/>
                </a:cubicBezTo>
                <a:lnTo>
                  <a:pt x="656556" y="24436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2995" r="20613"/>
          <a:stretch>
            <a:fillRect/>
          </a:stretch>
        </p:blipFill>
        <p:spPr bwMode="auto">
          <a:xfrm>
            <a:off x="6443931" y="4658264"/>
            <a:ext cx="1863307" cy="187193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任意多边形 12"/>
          <p:cNvSpPr/>
          <p:nvPr/>
        </p:nvSpPr>
        <p:spPr>
          <a:xfrm rot="5400000">
            <a:off x="6580768" y="697865"/>
            <a:ext cx="1925752" cy="2251182"/>
          </a:xfrm>
          <a:custGeom>
            <a:avLst/>
            <a:gdLst>
              <a:gd name="connsiteX0" fmla="*/ 798286 w 1596572"/>
              <a:gd name="connsiteY0" fmla="*/ 331673 h 1826645"/>
              <a:gd name="connsiteX1" fmla="*/ 101600 w 1596572"/>
              <a:gd name="connsiteY1" fmla="*/ 1028359 h 1826645"/>
              <a:gd name="connsiteX2" fmla="*/ 798286 w 1596572"/>
              <a:gd name="connsiteY2" fmla="*/ 1725045 h 1826645"/>
              <a:gd name="connsiteX3" fmla="*/ 1494972 w 1596572"/>
              <a:gd name="connsiteY3" fmla="*/ 1028359 h 1826645"/>
              <a:gd name="connsiteX4" fmla="*/ 798286 w 1596572"/>
              <a:gd name="connsiteY4" fmla="*/ 331673 h 1826645"/>
              <a:gd name="connsiteX5" fmla="*/ 798286 w 1596572"/>
              <a:gd name="connsiteY5" fmla="*/ 0 h 1826645"/>
              <a:gd name="connsiteX6" fmla="*/ 940015 w 1596572"/>
              <a:gd name="connsiteY6" fmla="*/ 244361 h 1826645"/>
              <a:gd name="connsiteX7" fmla="*/ 959169 w 1596572"/>
              <a:gd name="connsiteY7" fmla="*/ 246291 h 1826645"/>
              <a:gd name="connsiteX8" fmla="*/ 1596572 w 1596572"/>
              <a:gd name="connsiteY8" fmla="*/ 1028359 h 1826645"/>
              <a:gd name="connsiteX9" fmla="*/ 798286 w 1596572"/>
              <a:gd name="connsiteY9" fmla="*/ 1826645 h 1826645"/>
              <a:gd name="connsiteX10" fmla="*/ 0 w 1596572"/>
              <a:gd name="connsiteY10" fmla="*/ 1028359 h 1826645"/>
              <a:gd name="connsiteX11" fmla="*/ 637403 w 1596572"/>
              <a:gd name="connsiteY11" fmla="*/ 246291 h 1826645"/>
              <a:gd name="connsiteX12" fmla="*/ 656556 w 1596572"/>
              <a:gd name="connsiteY12" fmla="*/ 244361 h 182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96572" h="1826645">
                <a:moveTo>
                  <a:pt x="798286" y="331673"/>
                </a:moveTo>
                <a:cubicBezTo>
                  <a:pt x="413517" y="331673"/>
                  <a:pt x="101600" y="643590"/>
                  <a:pt x="101600" y="1028359"/>
                </a:cubicBezTo>
                <a:cubicBezTo>
                  <a:pt x="101600" y="1413128"/>
                  <a:pt x="413517" y="1725045"/>
                  <a:pt x="798286" y="1725045"/>
                </a:cubicBezTo>
                <a:cubicBezTo>
                  <a:pt x="1183055" y="1725045"/>
                  <a:pt x="1494972" y="1413128"/>
                  <a:pt x="1494972" y="1028359"/>
                </a:cubicBezTo>
                <a:cubicBezTo>
                  <a:pt x="1494972" y="643590"/>
                  <a:pt x="1183055" y="331673"/>
                  <a:pt x="798286" y="331673"/>
                </a:cubicBezTo>
                <a:close/>
                <a:moveTo>
                  <a:pt x="798286" y="0"/>
                </a:moveTo>
                <a:lnTo>
                  <a:pt x="940015" y="244361"/>
                </a:lnTo>
                <a:lnTo>
                  <a:pt x="959169" y="246291"/>
                </a:lnTo>
                <a:cubicBezTo>
                  <a:pt x="1322934" y="320729"/>
                  <a:pt x="1596572" y="642588"/>
                  <a:pt x="1596572" y="1028359"/>
                </a:cubicBezTo>
                <a:cubicBezTo>
                  <a:pt x="1596572" y="1469240"/>
                  <a:pt x="1239167" y="1826645"/>
                  <a:pt x="798286" y="1826645"/>
                </a:cubicBezTo>
                <a:cubicBezTo>
                  <a:pt x="357405" y="1826645"/>
                  <a:pt x="0" y="1469240"/>
                  <a:pt x="0" y="1028359"/>
                </a:cubicBezTo>
                <a:cubicBezTo>
                  <a:pt x="0" y="642588"/>
                  <a:pt x="273638" y="320729"/>
                  <a:pt x="637403" y="246291"/>
                </a:cubicBezTo>
                <a:lnTo>
                  <a:pt x="656556" y="24436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Овал 26"/>
          <p:cNvSpPr/>
          <p:nvPr/>
        </p:nvSpPr>
        <p:spPr>
          <a:xfrm>
            <a:off x="5581292" y="2786332"/>
            <a:ext cx="1708030" cy="170803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b="6148"/>
          <a:stretch>
            <a:fillRect/>
          </a:stretch>
        </p:blipFill>
        <p:spPr bwMode="auto">
          <a:xfrm>
            <a:off x="7461849" y="2743199"/>
            <a:ext cx="1846053" cy="173391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30460" y="862641"/>
            <a:ext cx="1915065" cy="189781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57600" y="2846717"/>
            <a:ext cx="1820173" cy="175116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35571" y="4658264"/>
            <a:ext cx="1984074" cy="184605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69813" y="923026"/>
            <a:ext cx="1897810" cy="178566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74256" y="2734573"/>
            <a:ext cx="2104846" cy="198407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64852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任意多边形 28"/>
          <p:cNvSpPr/>
          <p:nvPr/>
        </p:nvSpPr>
        <p:spPr>
          <a:xfrm rot="385175" flipH="1">
            <a:off x="-111772" y="3307865"/>
            <a:ext cx="6289499" cy="3208599"/>
          </a:xfrm>
          <a:custGeom>
            <a:avLst/>
            <a:gdLst>
              <a:gd name="connsiteX0" fmla="*/ 3799487 w 6282660"/>
              <a:gd name="connsiteY0" fmla="*/ 181966 h 3167251"/>
              <a:gd name="connsiteX1" fmla="*/ 1673317 w 6282660"/>
              <a:gd name="connsiteY1" fmla="*/ 7296 h 3167251"/>
              <a:gd name="connsiteX2" fmla="*/ 7842 w 6282660"/>
              <a:gd name="connsiteY2" fmla="*/ 36033 h 3167251"/>
              <a:gd name="connsiteX3" fmla="*/ 38 w 6282660"/>
              <a:gd name="connsiteY3" fmla="*/ 3167251 h 3167251"/>
              <a:gd name="connsiteX4" fmla="*/ 6016288 w 6282660"/>
              <a:gd name="connsiteY4" fmla="*/ 3167251 h 3167251"/>
              <a:gd name="connsiteX5" fmla="*/ 6016289 w 6282660"/>
              <a:gd name="connsiteY5" fmla="*/ 3167249 h 3167251"/>
              <a:gd name="connsiteX6" fmla="*/ 6282660 w 6282660"/>
              <a:gd name="connsiteY6" fmla="*/ 799799 h 3167251"/>
              <a:gd name="connsiteX7" fmla="*/ 6258730 w 6282660"/>
              <a:gd name="connsiteY7" fmla="*/ 800935 h 3167251"/>
              <a:gd name="connsiteX8" fmla="*/ 3799487 w 6282660"/>
              <a:gd name="connsiteY8" fmla="*/ 181966 h 3167251"/>
              <a:gd name="connsiteX0" fmla="*/ 3799487 w 6289428"/>
              <a:gd name="connsiteY0" fmla="*/ 181966 h 3167251"/>
              <a:gd name="connsiteX1" fmla="*/ 1673317 w 6289428"/>
              <a:gd name="connsiteY1" fmla="*/ 7296 h 3167251"/>
              <a:gd name="connsiteX2" fmla="*/ 7842 w 6289428"/>
              <a:gd name="connsiteY2" fmla="*/ 36033 h 3167251"/>
              <a:gd name="connsiteX3" fmla="*/ 38 w 6289428"/>
              <a:gd name="connsiteY3" fmla="*/ 3167251 h 3167251"/>
              <a:gd name="connsiteX4" fmla="*/ 6016288 w 6289428"/>
              <a:gd name="connsiteY4" fmla="*/ 3167251 h 3167251"/>
              <a:gd name="connsiteX5" fmla="*/ 6016289 w 6289428"/>
              <a:gd name="connsiteY5" fmla="*/ 3167249 h 3167251"/>
              <a:gd name="connsiteX6" fmla="*/ 6282660 w 6289428"/>
              <a:gd name="connsiteY6" fmla="*/ 799799 h 3167251"/>
              <a:gd name="connsiteX7" fmla="*/ 6287577 w 6289428"/>
              <a:gd name="connsiteY7" fmla="*/ 804181 h 3167251"/>
              <a:gd name="connsiteX8" fmla="*/ 3799487 w 6289428"/>
              <a:gd name="connsiteY8" fmla="*/ 181966 h 3167251"/>
              <a:gd name="connsiteX0" fmla="*/ 4345949 w 6289428"/>
              <a:gd name="connsiteY0" fmla="*/ 263237 h 3172432"/>
              <a:gd name="connsiteX1" fmla="*/ 1673317 w 6289428"/>
              <a:gd name="connsiteY1" fmla="*/ 12477 h 3172432"/>
              <a:gd name="connsiteX2" fmla="*/ 7842 w 6289428"/>
              <a:gd name="connsiteY2" fmla="*/ 41214 h 3172432"/>
              <a:gd name="connsiteX3" fmla="*/ 38 w 6289428"/>
              <a:gd name="connsiteY3" fmla="*/ 3172432 h 3172432"/>
              <a:gd name="connsiteX4" fmla="*/ 6016288 w 6289428"/>
              <a:gd name="connsiteY4" fmla="*/ 3172432 h 3172432"/>
              <a:gd name="connsiteX5" fmla="*/ 6016289 w 6289428"/>
              <a:gd name="connsiteY5" fmla="*/ 3172430 h 3172432"/>
              <a:gd name="connsiteX6" fmla="*/ 6282660 w 6289428"/>
              <a:gd name="connsiteY6" fmla="*/ 804980 h 3172432"/>
              <a:gd name="connsiteX7" fmla="*/ 6287577 w 6289428"/>
              <a:gd name="connsiteY7" fmla="*/ 809362 h 3172432"/>
              <a:gd name="connsiteX8" fmla="*/ 4345949 w 6289428"/>
              <a:gd name="connsiteY8" fmla="*/ 263237 h 3172432"/>
              <a:gd name="connsiteX0" fmla="*/ 4230562 w 6289428"/>
              <a:gd name="connsiteY0" fmla="*/ 249354 h 3171531"/>
              <a:gd name="connsiteX1" fmla="*/ 1673317 w 6289428"/>
              <a:gd name="connsiteY1" fmla="*/ 11576 h 3171531"/>
              <a:gd name="connsiteX2" fmla="*/ 7842 w 6289428"/>
              <a:gd name="connsiteY2" fmla="*/ 40313 h 3171531"/>
              <a:gd name="connsiteX3" fmla="*/ 38 w 6289428"/>
              <a:gd name="connsiteY3" fmla="*/ 3171531 h 3171531"/>
              <a:gd name="connsiteX4" fmla="*/ 6016288 w 6289428"/>
              <a:gd name="connsiteY4" fmla="*/ 3171531 h 3171531"/>
              <a:gd name="connsiteX5" fmla="*/ 6016289 w 6289428"/>
              <a:gd name="connsiteY5" fmla="*/ 3171529 h 3171531"/>
              <a:gd name="connsiteX6" fmla="*/ 6282660 w 6289428"/>
              <a:gd name="connsiteY6" fmla="*/ 804079 h 3171531"/>
              <a:gd name="connsiteX7" fmla="*/ 6287577 w 6289428"/>
              <a:gd name="connsiteY7" fmla="*/ 808461 h 3171531"/>
              <a:gd name="connsiteX8" fmla="*/ 4230562 w 6289428"/>
              <a:gd name="connsiteY8" fmla="*/ 249354 h 3171531"/>
              <a:gd name="connsiteX0" fmla="*/ 4241830 w 6300696"/>
              <a:gd name="connsiteY0" fmla="*/ 301095 h 3223272"/>
              <a:gd name="connsiteX1" fmla="*/ 1684585 w 6300696"/>
              <a:gd name="connsiteY1" fmla="*/ 63317 h 3223272"/>
              <a:gd name="connsiteX2" fmla="*/ 0 w 6300696"/>
              <a:gd name="connsiteY2" fmla="*/ 2269 h 3223272"/>
              <a:gd name="connsiteX3" fmla="*/ 11306 w 6300696"/>
              <a:gd name="connsiteY3" fmla="*/ 3223272 h 3223272"/>
              <a:gd name="connsiteX4" fmla="*/ 6027556 w 6300696"/>
              <a:gd name="connsiteY4" fmla="*/ 3223272 h 3223272"/>
              <a:gd name="connsiteX5" fmla="*/ 6027557 w 6300696"/>
              <a:gd name="connsiteY5" fmla="*/ 3223270 h 3223272"/>
              <a:gd name="connsiteX6" fmla="*/ 6293928 w 6300696"/>
              <a:gd name="connsiteY6" fmla="*/ 855820 h 3223272"/>
              <a:gd name="connsiteX7" fmla="*/ 6298845 w 6300696"/>
              <a:gd name="connsiteY7" fmla="*/ 860202 h 3223272"/>
              <a:gd name="connsiteX8" fmla="*/ 4241830 w 6300696"/>
              <a:gd name="connsiteY8" fmla="*/ 301095 h 3223272"/>
              <a:gd name="connsiteX0" fmla="*/ 4230633 w 6289499"/>
              <a:gd name="connsiteY0" fmla="*/ 286422 h 3208599"/>
              <a:gd name="connsiteX1" fmla="*/ 1673388 w 6289499"/>
              <a:gd name="connsiteY1" fmla="*/ 48644 h 3208599"/>
              <a:gd name="connsiteX2" fmla="*/ 1604 w 6289499"/>
              <a:gd name="connsiteY2" fmla="*/ 3642 h 3208599"/>
              <a:gd name="connsiteX3" fmla="*/ 109 w 6289499"/>
              <a:gd name="connsiteY3" fmla="*/ 3208599 h 3208599"/>
              <a:gd name="connsiteX4" fmla="*/ 6016359 w 6289499"/>
              <a:gd name="connsiteY4" fmla="*/ 3208599 h 3208599"/>
              <a:gd name="connsiteX5" fmla="*/ 6016360 w 6289499"/>
              <a:gd name="connsiteY5" fmla="*/ 3208597 h 3208599"/>
              <a:gd name="connsiteX6" fmla="*/ 6282731 w 6289499"/>
              <a:gd name="connsiteY6" fmla="*/ 841147 h 3208599"/>
              <a:gd name="connsiteX7" fmla="*/ 6287648 w 6289499"/>
              <a:gd name="connsiteY7" fmla="*/ 845529 h 3208599"/>
              <a:gd name="connsiteX8" fmla="*/ 4230633 w 6289499"/>
              <a:gd name="connsiteY8" fmla="*/ 286422 h 3208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89499" h="3208599">
                <a:moveTo>
                  <a:pt x="4230633" y="286422"/>
                </a:moveTo>
                <a:cubicBezTo>
                  <a:pt x="3622966" y="217794"/>
                  <a:pt x="2378226" y="95774"/>
                  <a:pt x="1673388" y="48644"/>
                </a:cubicBezTo>
                <a:cubicBezTo>
                  <a:pt x="968550" y="1514"/>
                  <a:pt x="556762" y="-5937"/>
                  <a:pt x="1604" y="3642"/>
                </a:cubicBezTo>
                <a:cubicBezTo>
                  <a:pt x="2297" y="1080532"/>
                  <a:pt x="-584" y="2131709"/>
                  <a:pt x="109" y="3208599"/>
                </a:cubicBezTo>
                <a:lnTo>
                  <a:pt x="6016359" y="3208599"/>
                </a:lnTo>
                <a:cubicBezTo>
                  <a:pt x="6016359" y="3208598"/>
                  <a:pt x="6016360" y="3208598"/>
                  <a:pt x="6016360" y="3208597"/>
                </a:cubicBezTo>
                <a:lnTo>
                  <a:pt x="6282731" y="841147"/>
                </a:lnTo>
                <a:cubicBezTo>
                  <a:pt x="6274754" y="841526"/>
                  <a:pt x="6295625" y="845150"/>
                  <a:pt x="6287648" y="845529"/>
                </a:cubicBezTo>
                <a:cubicBezTo>
                  <a:pt x="6292410" y="848572"/>
                  <a:pt x="5948914" y="543535"/>
                  <a:pt x="4230633" y="286422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任意多边形 23"/>
          <p:cNvSpPr/>
          <p:nvPr/>
        </p:nvSpPr>
        <p:spPr>
          <a:xfrm>
            <a:off x="0" y="3669807"/>
            <a:ext cx="6941127" cy="3188192"/>
          </a:xfrm>
          <a:custGeom>
            <a:avLst/>
            <a:gdLst>
              <a:gd name="connsiteX0" fmla="*/ 0 w 6941127"/>
              <a:gd name="connsiteY0" fmla="*/ 0 h 3644900"/>
              <a:gd name="connsiteX1" fmla="*/ 6096001 w 6941127"/>
              <a:gd name="connsiteY1" fmla="*/ 964045 h 3644900"/>
              <a:gd name="connsiteX2" fmla="*/ 6359236 w 6941127"/>
              <a:gd name="connsiteY2" fmla="*/ 964045 h 3644900"/>
              <a:gd name="connsiteX3" fmla="*/ 6941127 w 6941127"/>
              <a:gd name="connsiteY3" fmla="*/ 3644900 h 3644900"/>
              <a:gd name="connsiteX4" fmla="*/ 0 w 6941127"/>
              <a:gd name="connsiteY4" fmla="*/ 3644900 h 3644900"/>
              <a:gd name="connsiteX5" fmla="*/ 0 w 6941127"/>
              <a:gd name="connsiteY5" fmla="*/ 964045 h 3644900"/>
              <a:gd name="connsiteX0" fmla="*/ 1854200 w 6941127"/>
              <a:gd name="connsiteY0" fmla="*/ 0 h 3619500"/>
              <a:gd name="connsiteX1" fmla="*/ 6096001 w 6941127"/>
              <a:gd name="connsiteY1" fmla="*/ 938645 h 3619500"/>
              <a:gd name="connsiteX2" fmla="*/ 6359236 w 6941127"/>
              <a:gd name="connsiteY2" fmla="*/ 938645 h 3619500"/>
              <a:gd name="connsiteX3" fmla="*/ 6941127 w 6941127"/>
              <a:gd name="connsiteY3" fmla="*/ 3619500 h 3619500"/>
              <a:gd name="connsiteX4" fmla="*/ 0 w 6941127"/>
              <a:gd name="connsiteY4" fmla="*/ 3619500 h 3619500"/>
              <a:gd name="connsiteX5" fmla="*/ 0 w 6941127"/>
              <a:gd name="connsiteY5" fmla="*/ 938645 h 3619500"/>
              <a:gd name="connsiteX6" fmla="*/ 1854200 w 6941127"/>
              <a:gd name="connsiteY6" fmla="*/ 0 h 3619500"/>
              <a:gd name="connsiteX0" fmla="*/ 1854200 w 6941127"/>
              <a:gd name="connsiteY0" fmla="*/ 0 h 3619500"/>
              <a:gd name="connsiteX1" fmla="*/ 6096001 w 6941127"/>
              <a:gd name="connsiteY1" fmla="*/ 938645 h 3619500"/>
              <a:gd name="connsiteX2" fmla="*/ 6359236 w 6941127"/>
              <a:gd name="connsiteY2" fmla="*/ 938645 h 3619500"/>
              <a:gd name="connsiteX3" fmla="*/ 6941127 w 6941127"/>
              <a:gd name="connsiteY3" fmla="*/ 3619500 h 3619500"/>
              <a:gd name="connsiteX4" fmla="*/ 0 w 6941127"/>
              <a:gd name="connsiteY4" fmla="*/ 3619500 h 3619500"/>
              <a:gd name="connsiteX5" fmla="*/ 0 w 6941127"/>
              <a:gd name="connsiteY5" fmla="*/ 938645 h 3619500"/>
              <a:gd name="connsiteX6" fmla="*/ 1854200 w 6941127"/>
              <a:gd name="connsiteY6" fmla="*/ 0 h 3619500"/>
              <a:gd name="connsiteX0" fmla="*/ 762000 w 6941127"/>
              <a:gd name="connsiteY0" fmla="*/ 0 h 3454400"/>
              <a:gd name="connsiteX1" fmla="*/ 6096001 w 6941127"/>
              <a:gd name="connsiteY1" fmla="*/ 773545 h 3454400"/>
              <a:gd name="connsiteX2" fmla="*/ 6359236 w 6941127"/>
              <a:gd name="connsiteY2" fmla="*/ 773545 h 3454400"/>
              <a:gd name="connsiteX3" fmla="*/ 6941127 w 6941127"/>
              <a:gd name="connsiteY3" fmla="*/ 3454400 h 3454400"/>
              <a:gd name="connsiteX4" fmla="*/ 0 w 6941127"/>
              <a:gd name="connsiteY4" fmla="*/ 3454400 h 3454400"/>
              <a:gd name="connsiteX5" fmla="*/ 0 w 6941127"/>
              <a:gd name="connsiteY5" fmla="*/ 773545 h 3454400"/>
              <a:gd name="connsiteX6" fmla="*/ 762000 w 6941127"/>
              <a:gd name="connsiteY6" fmla="*/ 0 h 3454400"/>
              <a:gd name="connsiteX0" fmla="*/ 1371600 w 6941127"/>
              <a:gd name="connsiteY0" fmla="*/ 0 h 3035300"/>
              <a:gd name="connsiteX1" fmla="*/ 6096001 w 6941127"/>
              <a:gd name="connsiteY1" fmla="*/ 354445 h 3035300"/>
              <a:gd name="connsiteX2" fmla="*/ 6359236 w 6941127"/>
              <a:gd name="connsiteY2" fmla="*/ 354445 h 3035300"/>
              <a:gd name="connsiteX3" fmla="*/ 6941127 w 6941127"/>
              <a:gd name="connsiteY3" fmla="*/ 3035300 h 3035300"/>
              <a:gd name="connsiteX4" fmla="*/ 0 w 6941127"/>
              <a:gd name="connsiteY4" fmla="*/ 3035300 h 3035300"/>
              <a:gd name="connsiteX5" fmla="*/ 0 w 6941127"/>
              <a:gd name="connsiteY5" fmla="*/ 354445 h 3035300"/>
              <a:gd name="connsiteX6" fmla="*/ 1371600 w 6941127"/>
              <a:gd name="connsiteY6" fmla="*/ 0 h 3035300"/>
              <a:gd name="connsiteX0" fmla="*/ 1371600 w 6941127"/>
              <a:gd name="connsiteY0" fmla="*/ 21238 h 3056538"/>
              <a:gd name="connsiteX1" fmla="*/ 6096001 w 6941127"/>
              <a:gd name="connsiteY1" fmla="*/ 375683 h 3056538"/>
              <a:gd name="connsiteX2" fmla="*/ 6359236 w 6941127"/>
              <a:gd name="connsiteY2" fmla="*/ 375683 h 3056538"/>
              <a:gd name="connsiteX3" fmla="*/ 6941127 w 6941127"/>
              <a:gd name="connsiteY3" fmla="*/ 3056538 h 3056538"/>
              <a:gd name="connsiteX4" fmla="*/ 0 w 6941127"/>
              <a:gd name="connsiteY4" fmla="*/ 3056538 h 3056538"/>
              <a:gd name="connsiteX5" fmla="*/ 0 w 6941127"/>
              <a:gd name="connsiteY5" fmla="*/ 375683 h 3056538"/>
              <a:gd name="connsiteX6" fmla="*/ 1371600 w 6941127"/>
              <a:gd name="connsiteY6" fmla="*/ 21238 h 3056538"/>
              <a:gd name="connsiteX0" fmla="*/ 1854200 w 6941127"/>
              <a:gd name="connsiteY0" fmla="*/ 34778 h 3031978"/>
              <a:gd name="connsiteX1" fmla="*/ 6096001 w 6941127"/>
              <a:gd name="connsiteY1" fmla="*/ 351123 h 3031978"/>
              <a:gd name="connsiteX2" fmla="*/ 6359236 w 6941127"/>
              <a:gd name="connsiteY2" fmla="*/ 351123 h 3031978"/>
              <a:gd name="connsiteX3" fmla="*/ 6941127 w 6941127"/>
              <a:gd name="connsiteY3" fmla="*/ 3031978 h 3031978"/>
              <a:gd name="connsiteX4" fmla="*/ 0 w 6941127"/>
              <a:gd name="connsiteY4" fmla="*/ 3031978 h 3031978"/>
              <a:gd name="connsiteX5" fmla="*/ 0 w 6941127"/>
              <a:gd name="connsiteY5" fmla="*/ 351123 h 3031978"/>
              <a:gd name="connsiteX6" fmla="*/ 1854200 w 6941127"/>
              <a:gd name="connsiteY6" fmla="*/ 34778 h 3031978"/>
              <a:gd name="connsiteX0" fmla="*/ 1854200 w 6941127"/>
              <a:gd name="connsiteY0" fmla="*/ 34778 h 3031978"/>
              <a:gd name="connsiteX1" fmla="*/ 6096001 w 6941127"/>
              <a:gd name="connsiteY1" fmla="*/ 351123 h 3031978"/>
              <a:gd name="connsiteX2" fmla="*/ 6359236 w 6941127"/>
              <a:gd name="connsiteY2" fmla="*/ 351123 h 3031978"/>
              <a:gd name="connsiteX3" fmla="*/ 6941127 w 6941127"/>
              <a:gd name="connsiteY3" fmla="*/ 3031978 h 3031978"/>
              <a:gd name="connsiteX4" fmla="*/ 0 w 6941127"/>
              <a:gd name="connsiteY4" fmla="*/ 3031978 h 3031978"/>
              <a:gd name="connsiteX5" fmla="*/ 0 w 6941127"/>
              <a:gd name="connsiteY5" fmla="*/ 351123 h 3031978"/>
              <a:gd name="connsiteX6" fmla="*/ 1854200 w 6941127"/>
              <a:gd name="connsiteY6" fmla="*/ 34778 h 3031978"/>
              <a:gd name="connsiteX0" fmla="*/ 1854200 w 6941127"/>
              <a:gd name="connsiteY0" fmla="*/ 34778 h 3031978"/>
              <a:gd name="connsiteX1" fmla="*/ 6096001 w 6941127"/>
              <a:gd name="connsiteY1" fmla="*/ 351123 h 3031978"/>
              <a:gd name="connsiteX2" fmla="*/ 6359236 w 6941127"/>
              <a:gd name="connsiteY2" fmla="*/ 351123 h 3031978"/>
              <a:gd name="connsiteX3" fmla="*/ 6941127 w 6941127"/>
              <a:gd name="connsiteY3" fmla="*/ 3031978 h 3031978"/>
              <a:gd name="connsiteX4" fmla="*/ 0 w 6941127"/>
              <a:gd name="connsiteY4" fmla="*/ 3031978 h 3031978"/>
              <a:gd name="connsiteX5" fmla="*/ 0 w 6941127"/>
              <a:gd name="connsiteY5" fmla="*/ 351123 h 3031978"/>
              <a:gd name="connsiteX6" fmla="*/ 1854200 w 6941127"/>
              <a:gd name="connsiteY6" fmla="*/ 34778 h 3031978"/>
              <a:gd name="connsiteX0" fmla="*/ 1854200 w 6941127"/>
              <a:gd name="connsiteY0" fmla="*/ 13940 h 3074640"/>
              <a:gd name="connsiteX1" fmla="*/ 6096001 w 6941127"/>
              <a:gd name="connsiteY1" fmla="*/ 393785 h 3074640"/>
              <a:gd name="connsiteX2" fmla="*/ 6359236 w 6941127"/>
              <a:gd name="connsiteY2" fmla="*/ 393785 h 3074640"/>
              <a:gd name="connsiteX3" fmla="*/ 6941127 w 6941127"/>
              <a:gd name="connsiteY3" fmla="*/ 3074640 h 3074640"/>
              <a:gd name="connsiteX4" fmla="*/ 0 w 6941127"/>
              <a:gd name="connsiteY4" fmla="*/ 3074640 h 3074640"/>
              <a:gd name="connsiteX5" fmla="*/ 0 w 6941127"/>
              <a:gd name="connsiteY5" fmla="*/ 393785 h 3074640"/>
              <a:gd name="connsiteX6" fmla="*/ 1854200 w 6941127"/>
              <a:gd name="connsiteY6" fmla="*/ 13940 h 3074640"/>
              <a:gd name="connsiteX0" fmla="*/ 1854200 w 6941127"/>
              <a:gd name="connsiteY0" fmla="*/ 0 h 3060700"/>
              <a:gd name="connsiteX1" fmla="*/ 6096001 w 6941127"/>
              <a:gd name="connsiteY1" fmla="*/ 379845 h 3060700"/>
              <a:gd name="connsiteX2" fmla="*/ 6359236 w 6941127"/>
              <a:gd name="connsiteY2" fmla="*/ 379845 h 3060700"/>
              <a:gd name="connsiteX3" fmla="*/ 6941127 w 6941127"/>
              <a:gd name="connsiteY3" fmla="*/ 3060700 h 3060700"/>
              <a:gd name="connsiteX4" fmla="*/ 0 w 6941127"/>
              <a:gd name="connsiteY4" fmla="*/ 3060700 h 3060700"/>
              <a:gd name="connsiteX5" fmla="*/ 0 w 6941127"/>
              <a:gd name="connsiteY5" fmla="*/ 379845 h 3060700"/>
              <a:gd name="connsiteX6" fmla="*/ 1854200 w 6941127"/>
              <a:gd name="connsiteY6" fmla="*/ 0 h 3060700"/>
              <a:gd name="connsiteX0" fmla="*/ 1854200 w 6941127"/>
              <a:gd name="connsiteY0" fmla="*/ 25452 h 3086152"/>
              <a:gd name="connsiteX1" fmla="*/ 6096001 w 6941127"/>
              <a:gd name="connsiteY1" fmla="*/ 405297 h 3086152"/>
              <a:gd name="connsiteX2" fmla="*/ 6359236 w 6941127"/>
              <a:gd name="connsiteY2" fmla="*/ 405297 h 3086152"/>
              <a:gd name="connsiteX3" fmla="*/ 6941127 w 6941127"/>
              <a:gd name="connsiteY3" fmla="*/ 3086152 h 3086152"/>
              <a:gd name="connsiteX4" fmla="*/ 0 w 6941127"/>
              <a:gd name="connsiteY4" fmla="*/ 3086152 h 3086152"/>
              <a:gd name="connsiteX5" fmla="*/ 0 w 6941127"/>
              <a:gd name="connsiteY5" fmla="*/ 24297 h 3086152"/>
              <a:gd name="connsiteX6" fmla="*/ 1854200 w 6941127"/>
              <a:gd name="connsiteY6" fmla="*/ 25452 h 3086152"/>
              <a:gd name="connsiteX0" fmla="*/ 1663700 w 6941127"/>
              <a:gd name="connsiteY0" fmla="*/ 14532 h 3164132"/>
              <a:gd name="connsiteX1" fmla="*/ 6096001 w 6941127"/>
              <a:gd name="connsiteY1" fmla="*/ 483277 h 3164132"/>
              <a:gd name="connsiteX2" fmla="*/ 6359236 w 6941127"/>
              <a:gd name="connsiteY2" fmla="*/ 483277 h 3164132"/>
              <a:gd name="connsiteX3" fmla="*/ 6941127 w 6941127"/>
              <a:gd name="connsiteY3" fmla="*/ 3164132 h 3164132"/>
              <a:gd name="connsiteX4" fmla="*/ 0 w 6941127"/>
              <a:gd name="connsiteY4" fmla="*/ 3164132 h 3164132"/>
              <a:gd name="connsiteX5" fmla="*/ 0 w 6941127"/>
              <a:gd name="connsiteY5" fmla="*/ 102277 h 3164132"/>
              <a:gd name="connsiteX6" fmla="*/ 1663700 w 6941127"/>
              <a:gd name="connsiteY6" fmla="*/ 14532 h 3164132"/>
              <a:gd name="connsiteX0" fmla="*/ 1663700 w 6941127"/>
              <a:gd name="connsiteY0" fmla="*/ 3348 h 3152948"/>
              <a:gd name="connsiteX1" fmla="*/ 6096001 w 6941127"/>
              <a:gd name="connsiteY1" fmla="*/ 472093 h 3152948"/>
              <a:gd name="connsiteX2" fmla="*/ 6359236 w 6941127"/>
              <a:gd name="connsiteY2" fmla="*/ 472093 h 3152948"/>
              <a:gd name="connsiteX3" fmla="*/ 6941127 w 6941127"/>
              <a:gd name="connsiteY3" fmla="*/ 3152948 h 3152948"/>
              <a:gd name="connsiteX4" fmla="*/ 0 w 6941127"/>
              <a:gd name="connsiteY4" fmla="*/ 3152948 h 3152948"/>
              <a:gd name="connsiteX5" fmla="*/ 0 w 6941127"/>
              <a:gd name="connsiteY5" fmla="*/ 91093 h 3152948"/>
              <a:gd name="connsiteX6" fmla="*/ 1663700 w 6941127"/>
              <a:gd name="connsiteY6" fmla="*/ 3348 h 3152948"/>
              <a:gd name="connsiteX0" fmla="*/ 1663700 w 6941127"/>
              <a:gd name="connsiteY0" fmla="*/ 3348 h 3152948"/>
              <a:gd name="connsiteX1" fmla="*/ 6096001 w 6941127"/>
              <a:gd name="connsiteY1" fmla="*/ 472093 h 3152948"/>
              <a:gd name="connsiteX2" fmla="*/ 6359236 w 6941127"/>
              <a:gd name="connsiteY2" fmla="*/ 472093 h 3152948"/>
              <a:gd name="connsiteX3" fmla="*/ 6941127 w 6941127"/>
              <a:gd name="connsiteY3" fmla="*/ 3152948 h 3152948"/>
              <a:gd name="connsiteX4" fmla="*/ 0 w 6941127"/>
              <a:gd name="connsiteY4" fmla="*/ 3152948 h 3152948"/>
              <a:gd name="connsiteX5" fmla="*/ 0 w 6941127"/>
              <a:gd name="connsiteY5" fmla="*/ 91093 h 3152948"/>
              <a:gd name="connsiteX6" fmla="*/ 1663700 w 6941127"/>
              <a:gd name="connsiteY6" fmla="*/ 3348 h 3152948"/>
              <a:gd name="connsiteX0" fmla="*/ 1676400 w 6941127"/>
              <a:gd name="connsiteY0" fmla="*/ 2648 h 3190348"/>
              <a:gd name="connsiteX1" fmla="*/ 6096001 w 6941127"/>
              <a:gd name="connsiteY1" fmla="*/ 509493 h 3190348"/>
              <a:gd name="connsiteX2" fmla="*/ 6359236 w 6941127"/>
              <a:gd name="connsiteY2" fmla="*/ 509493 h 3190348"/>
              <a:gd name="connsiteX3" fmla="*/ 6941127 w 6941127"/>
              <a:gd name="connsiteY3" fmla="*/ 3190348 h 3190348"/>
              <a:gd name="connsiteX4" fmla="*/ 0 w 6941127"/>
              <a:gd name="connsiteY4" fmla="*/ 3190348 h 3190348"/>
              <a:gd name="connsiteX5" fmla="*/ 0 w 6941127"/>
              <a:gd name="connsiteY5" fmla="*/ 128493 h 3190348"/>
              <a:gd name="connsiteX6" fmla="*/ 1676400 w 6941127"/>
              <a:gd name="connsiteY6" fmla="*/ 2648 h 3190348"/>
              <a:gd name="connsiteX0" fmla="*/ 1676400 w 6941127"/>
              <a:gd name="connsiteY0" fmla="*/ 492 h 3188192"/>
              <a:gd name="connsiteX1" fmla="*/ 6096001 w 6941127"/>
              <a:gd name="connsiteY1" fmla="*/ 507337 h 3188192"/>
              <a:gd name="connsiteX2" fmla="*/ 6359236 w 6941127"/>
              <a:gd name="connsiteY2" fmla="*/ 507337 h 3188192"/>
              <a:gd name="connsiteX3" fmla="*/ 6941127 w 6941127"/>
              <a:gd name="connsiteY3" fmla="*/ 3188192 h 3188192"/>
              <a:gd name="connsiteX4" fmla="*/ 0 w 6941127"/>
              <a:gd name="connsiteY4" fmla="*/ 3188192 h 3188192"/>
              <a:gd name="connsiteX5" fmla="*/ 0 w 6941127"/>
              <a:gd name="connsiteY5" fmla="*/ 126337 h 3188192"/>
              <a:gd name="connsiteX6" fmla="*/ 1676400 w 6941127"/>
              <a:gd name="connsiteY6" fmla="*/ 492 h 318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41127" h="3188192">
                <a:moveTo>
                  <a:pt x="1676400" y="492"/>
                </a:moveTo>
                <a:cubicBezTo>
                  <a:pt x="2681466" y="8777"/>
                  <a:pt x="6102928" y="511763"/>
                  <a:pt x="6096001" y="507337"/>
                </a:cubicBezTo>
                <a:lnTo>
                  <a:pt x="6359236" y="507337"/>
                </a:lnTo>
                <a:lnTo>
                  <a:pt x="6941127" y="3188192"/>
                </a:lnTo>
                <a:lnTo>
                  <a:pt x="0" y="3188192"/>
                </a:lnTo>
                <a:lnTo>
                  <a:pt x="0" y="126337"/>
                </a:lnTo>
                <a:cubicBezTo>
                  <a:pt x="25400" y="141154"/>
                  <a:pt x="444280" y="-9665"/>
                  <a:pt x="1676400" y="4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/>
        </p:nvSpPr>
        <p:spPr>
          <a:xfrm>
            <a:off x="5909094" y="0"/>
            <a:ext cx="6282906" cy="6858000"/>
          </a:xfrm>
          <a:custGeom>
            <a:avLst/>
            <a:gdLst>
              <a:gd name="connsiteX0" fmla="*/ 1875252 w 6095999"/>
              <a:gd name="connsiteY0" fmla="*/ 0 h 6858000"/>
              <a:gd name="connsiteX1" fmla="*/ 6095999 w 6095999"/>
              <a:gd name="connsiteY1" fmla="*/ 0 h 6858000"/>
              <a:gd name="connsiteX2" fmla="*/ 6095999 w 6095999"/>
              <a:gd name="connsiteY2" fmla="*/ 6858000 h 6858000"/>
              <a:gd name="connsiteX3" fmla="*/ 696240 w 6095999"/>
              <a:gd name="connsiteY3" fmla="*/ 6858000 h 6858000"/>
              <a:gd name="connsiteX4" fmla="*/ 671376 w 6095999"/>
              <a:gd name="connsiteY4" fmla="*/ 6814757 h 6858000"/>
              <a:gd name="connsiteX5" fmla="*/ 0 w 6095999"/>
              <a:gd name="connsiteY5" fmla="*/ 4163291 h 6858000"/>
              <a:gd name="connsiteX6" fmla="*/ 1822433 w 6095999"/>
              <a:gd name="connsiteY6" fmla="*/ 457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6858000">
                <a:moveTo>
                  <a:pt x="1875252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696240" y="6858000"/>
                </a:lnTo>
                <a:lnTo>
                  <a:pt x="671376" y="6814757"/>
                </a:lnTo>
                <a:cubicBezTo>
                  <a:pt x="243209" y="6026574"/>
                  <a:pt x="0" y="5123335"/>
                  <a:pt x="0" y="4163291"/>
                </a:cubicBezTo>
                <a:cubicBezTo>
                  <a:pt x="0" y="2531217"/>
                  <a:pt x="702874" y="1063308"/>
                  <a:pt x="1822433" y="45753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椭圆 29"/>
          <p:cNvSpPr/>
          <p:nvPr/>
        </p:nvSpPr>
        <p:spPr>
          <a:xfrm>
            <a:off x="3367701" y="2580065"/>
            <a:ext cx="2179472" cy="217947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155276" y="4498035"/>
            <a:ext cx="3519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Министерство иностранных дел Российской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Федерации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76788" y="3866435"/>
            <a:ext cx="31271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Учредители Фонда: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0" y="1"/>
            <a:ext cx="73324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История создания и основные виды деятельности Фонда поддержки и защиты прав соотечественников, проживающих за рубежом </a:t>
            </a:r>
            <a:r>
              <a:rPr lang="en-US" altLang="zh-CN" sz="2000" b="1" dirty="0" smtClean="0">
                <a:solidFill>
                  <a:srgbClr val="46739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en-US" sz="2000" b="1" dirty="0">
              <a:solidFill>
                <a:srgbClr val="46739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矩形 37"/>
          <p:cNvSpPr/>
          <p:nvPr/>
        </p:nvSpPr>
        <p:spPr>
          <a:xfrm>
            <a:off x="7039155" y="1966823"/>
            <a:ext cx="49113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казывает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поддержку в виде предоставления грантов и субсидий отдельным представителям и организациям российских соотечественников на осуществление мер по проведению исследований их правового положения в странах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проживания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6061" y="2665563"/>
            <a:ext cx="2078965" cy="198407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215660" y="1104181"/>
            <a:ext cx="1604514" cy="6297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2006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817298" y="1101305"/>
            <a:ext cx="1604514" cy="6297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2009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413184" y="1101306"/>
            <a:ext cx="1604514" cy="62972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2011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5011947" y="785004"/>
            <a:ext cx="1828800" cy="1250829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2012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矩形 36"/>
          <p:cNvSpPr/>
          <p:nvPr/>
        </p:nvSpPr>
        <p:spPr>
          <a:xfrm>
            <a:off x="255918" y="1820971"/>
            <a:ext cx="13917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Идея создания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Фонда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矩形 36"/>
          <p:cNvSpPr/>
          <p:nvPr/>
        </p:nvSpPr>
        <p:spPr>
          <a:xfrm>
            <a:off x="1900688" y="1835348"/>
            <a:ext cx="13917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Идея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была поддержана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矩形 36"/>
          <p:cNvSpPr/>
          <p:nvPr/>
        </p:nvSpPr>
        <p:spPr>
          <a:xfrm>
            <a:off x="3467819" y="1878481"/>
            <a:ext cx="14549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Вышел Указ о создании Фонда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矩形 36"/>
          <p:cNvSpPr/>
          <p:nvPr/>
        </p:nvSpPr>
        <p:spPr>
          <a:xfrm>
            <a:off x="4963065" y="1895734"/>
            <a:ext cx="13917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Начало работы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Фонда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矩形 36"/>
          <p:cNvSpPr/>
          <p:nvPr/>
        </p:nvSpPr>
        <p:spPr>
          <a:xfrm>
            <a:off x="362310" y="5004117"/>
            <a:ext cx="55295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Федеральное агентство по делам Содружества Независимых Государств, соотечественников, проживающих за рубежом, и по международному гуманитарному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сотрудничеству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(Россотрудничество) 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矩形 63"/>
          <p:cNvSpPr/>
          <p:nvPr/>
        </p:nvSpPr>
        <p:spPr>
          <a:xfrm>
            <a:off x="218086" y="4517726"/>
            <a:ext cx="378264" cy="37826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63"/>
          <p:cNvSpPr/>
          <p:nvPr/>
        </p:nvSpPr>
        <p:spPr>
          <a:xfrm>
            <a:off x="226714" y="5009432"/>
            <a:ext cx="378264" cy="37826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29"/>
          <p:cNvSpPr txBox="1"/>
          <p:nvPr/>
        </p:nvSpPr>
        <p:spPr>
          <a:xfrm>
            <a:off x="205639" y="452378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01</a:t>
            </a:r>
            <a:endParaRPr lang="zh-CN" alt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文本框 29"/>
          <p:cNvSpPr txBox="1"/>
          <p:nvPr/>
        </p:nvSpPr>
        <p:spPr>
          <a:xfrm>
            <a:off x="188386" y="501548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altLang="zh-CN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矩形 36"/>
          <p:cNvSpPr/>
          <p:nvPr/>
        </p:nvSpPr>
        <p:spPr>
          <a:xfrm>
            <a:off x="7582619" y="207833"/>
            <a:ext cx="46093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казывает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всестороннюю поддержку россиянам в случаях нарушения их прав, свобод и законных интересов в соответствии с общепризнанными принципами и нормами международного права в области прав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человека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6323162" y="2182483"/>
            <a:ext cx="664234" cy="681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Овал 46"/>
          <p:cNvSpPr/>
          <p:nvPr/>
        </p:nvSpPr>
        <p:spPr>
          <a:xfrm>
            <a:off x="6035614" y="3473569"/>
            <a:ext cx="664234" cy="681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Овал 50"/>
          <p:cNvSpPr/>
          <p:nvPr/>
        </p:nvSpPr>
        <p:spPr>
          <a:xfrm>
            <a:off x="6837871" y="920151"/>
            <a:ext cx="664234" cy="681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5" name="Овал 54"/>
          <p:cNvSpPr/>
          <p:nvPr/>
        </p:nvSpPr>
        <p:spPr>
          <a:xfrm>
            <a:off x="6245524" y="5167223"/>
            <a:ext cx="664234" cy="681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矩形 37"/>
          <p:cNvSpPr/>
          <p:nvPr/>
        </p:nvSpPr>
        <p:spPr>
          <a:xfrm>
            <a:off x="7010399" y="3766868"/>
            <a:ext cx="49113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каз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ывает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бесплатны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правовы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консультаци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судебную защиту в случаях нарушения их прав и законных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интересов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矩形 37"/>
          <p:cNvSpPr/>
          <p:nvPr/>
        </p:nvSpPr>
        <p:spPr>
          <a:xfrm>
            <a:off x="7062158" y="4879677"/>
            <a:ext cx="4911306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Размещает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русскоязычных СМИ правовую информацию о национальном законодательстве стран проживания в отношении национальных меньшинств и на другие гуманитарные и образовательные цели. </a:t>
            </a:r>
          </a:p>
          <a:p>
            <a:pPr algn="ctr"/>
            <a:endPara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文本框 29"/>
          <p:cNvSpPr txBox="1"/>
          <p:nvPr/>
        </p:nvSpPr>
        <p:spPr>
          <a:xfrm>
            <a:off x="6870983" y="992704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01</a:t>
            </a:r>
            <a:endParaRPr lang="zh-CN" alt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文本框 29"/>
          <p:cNvSpPr txBox="1"/>
          <p:nvPr/>
        </p:nvSpPr>
        <p:spPr>
          <a:xfrm>
            <a:off x="6353398" y="2243534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altLang="zh-C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文本框 29"/>
          <p:cNvSpPr txBox="1"/>
          <p:nvPr/>
        </p:nvSpPr>
        <p:spPr>
          <a:xfrm>
            <a:off x="6068725" y="3537497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altLang="zh-C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文本框 29"/>
          <p:cNvSpPr txBox="1"/>
          <p:nvPr/>
        </p:nvSpPr>
        <p:spPr>
          <a:xfrm>
            <a:off x="6293013" y="5228273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altLang="zh-C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zh-CN" alt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485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9"/>
          <p:cNvSpPr>
            <a:spLocks noEditPoints="1"/>
          </p:cNvSpPr>
          <p:nvPr/>
        </p:nvSpPr>
        <p:spPr bwMode="auto">
          <a:xfrm>
            <a:off x="4343401" y="2052638"/>
            <a:ext cx="560387" cy="488950"/>
          </a:xfrm>
          <a:custGeom>
            <a:avLst/>
            <a:gdLst>
              <a:gd name="T0" fmla="*/ 65 w 105"/>
              <a:gd name="T1" fmla="*/ 79 h 91"/>
              <a:gd name="T2" fmla="*/ 65 w 105"/>
              <a:gd name="T3" fmla="*/ 76 h 91"/>
              <a:gd name="T4" fmla="*/ 40 w 105"/>
              <a:gd name="T5" fmla="*/ 76 h 91"/>
              <a:gd name="T6" fmla="*/ 38 w 105"/>
              <a:gd name="T7" fmla="*/ 82 h 91"/>
              <a:gd name="T8" fmla="*/ 35 w 105"/>
              <a:gd name="T9" fmla="*/ 87 h 91"/>
              <a:gd name="T10" fmla="*/ 30 w 105"/>
              <a:gd name="T11" fmla="*/ 89 h 91"/>
              <a:gd name="T12" fmla="*/ 30 w 105"/>
              <a:gd name="T13" fmla="*/ 91 h 91"/>
              <a:gd name="T14" fmla="*/ 74 w 105"/>
              <a:gd name="T15" fmla="*/ 91 h 91"/>
              <a:gd name="T16" fmla="*/ 74 w 105"/>
              <a:gd name="T17" fmla="*/ 89 h 91"/>
              <a:gd name="T18" fmla="*/ 69 w 105"/>
              <a:gd name="T19" fmla="*/ 87 h 91"/>
              <a:gd name="T20" fmla="*/ 65 w 105"/>
              <a:gd name="T21" fmla="*/ 79 h 91"/>
              <a:gd name="T22" fmla="*/ 102 w 105"/>
              <a:gd name="T23" fmla="*/ 0 h 91"/>
              <a:gd name="T24" fmla="*/ 3 w 105"/>
              <a:gd name="T25" fmla="*/ 0 h 91"/>
              <a:gd name="T26" fmla="*/ 0 w 105"/>
              <a:gd name="T27" fmla="*/ 3 h 91"/>
              <a:gd name="T28" fmla="*/ 0 w 105"/>
              <a:gd name="T29" fmla="*/ 68 h 91"/>
              <a:gd name="T30" fmla="*/ 3 w 105"/>
              <a:gd name="T31" fmla="*/ 71 h 91"/>
              <a:gd name="T32" fmla="*/ 102 w 105"/>
              <a:gd name="T33" fmla="*/ 71 h 91"/>
              <a:gd name="T34" fmla="*/ 105 w 105"/>
              <a:gd name="T35" fmla="*/ 68 h 91"/>
              <a:gd name="T36" fmla="*/ 105 w 105"/>
              <a:gd name="T37" fmla="*/ 3 h 91"/>
              <a:gd name="T38" fmla="*/ 102 w 105"/>
              <a:gd name="T39" fmla="*/ 0 h 91"/>
              <a:gd name="T40" fmla="*/ 97 w 105"/>
              <a:gd name="T41" fmla="*/ 64 h 91"/>
              <a:gd name="T42" fmla="*/ 7 w 105"/>
              <a:gd name="T43" fmla="*/ 64 h 91"/>
              <a:gd name="T44" fmla="*/ 7 w 105"/>
              <a:gd name="T45" fmla="*/ 7 h 91"/>
              <a:gd name="T46" fmla="*/ 97 w 105"/>
              <a:gd name="T47" fmla="*/ 7 h 91"/>
              <a:gd name="T48" fmla="*/ 97 w 105"/>
              <a:gd name="T49" fmla="*/ 64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05" h="91">
                <a:moveTo>
                  <a:pt x="65" y="79"/>
                </a:moveTo>
                <a:cubicBezTo>
                  <a:pt x="65" y="78"/>
                  <a:pt x="65" y="77"/>
                  <a:pt x="65" y="76"/>
                </a:cubicBezTo>
                <a:cubicBezTo>
                  <a:pt x="40" y="76"/>
                  <a:pt x="40" y="76"/>
                  <a:pt x="40" y="76"/>
                </a:cubicBezTo>
                <a:cubicBezTo>
                  <a:pt x="39" y="78"/>
                  <a:pt x="39" y="80"/>
                  <a:pt x="38" y="82"/>
                </a:cubicBezTo>
                <a:cubicBezTo>
                  <a:pt x="38" y="84"/>
                  <a:pt x="37" y="85"/>
                  <a:pt x="35" y="87"/>
                </a:cubicBezTo>
                <a:cubicBezTo>
                  <a:pt x="34" y="88"/>
                  <a:pt x="32" y="89"/>
                  <a:pt x="30" y="89"/>
                </a:cubicBezTo>
                <a:cubicBezTo>
                  <a:pt x="30" y="91"/>
                  <a:pt x="30" y="91"/>
                  <a:pt x="30" y="91"/>
                </a:cubicBezTo>
                <a:cubicBezTo>
                  <a:pt x="74" y="91"/>
                  <a:pt x="74" y="91"/>
                  <a:pt x="74" y="91"/>
                </a:cubicBezTo>
                <a:cubicBezTo>
                  <a:pt x="74" y="89"/>
                  <a:pt x="74" y="89"/>
                  <a:pt x="74" y="89"/>
                </a:cubicBezTo>
                <a:cubicBezTo>
                  <a:pt x="72" y="89"/>
                  <a:pt x="70" y="88"/>
                  <a:pt x="69" y="87"/>
                </a:cubicBezTo>
                <a:cubicBezTo>
                  <a:pt x="67" y="85"/>
                  <a:pt x="66" y="82"/>
                  <a:pt x="65" y="79"/>
                </a:cubicBezTo>
                <a:close/>
                <a:moveTo>
                  <a:pt x="102" y="0"/>
                </a:moveTo>
                <a:cubicBezTo>
                  <a:pt x="3" y="0"/>
                  <a:pt x="3" y="0"/>
                  <a:pt x="3" y="0"/>
                </a:cubicBezTo>
                <a:cubicBezTo>
                  <a:pt x="1" y="0"/>
                  <a:pt x="0" y="1"/>
                  <a:pt x="0" y="3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69"/>
                  <a:pt x="1" y="71"/>
                  <a:pt x="3" y="71"/>
                </a:cubicBezTo>
                <a:cubicBezTo>
                  <a:pt x="102" y="71"/>
                  <a:pt x="102" y="71"/>
                  <a:pt x="102" y="71"/>
                </a:cubicBezTo>
                <a:cubicBezTo>
                  <a:pt x="103" y="71"/>
                  <a:pt x="105" y="69"/>
                  <a:pt x="105" y="68"/>
                </a:cubicBezTo>
                <a:cubicBezTo>
                  <a:pt x="105" y="3"/>
                  <a:pt x="105" y="3"/>
                  <a:pt x="105" y="3"/>
                </a:cubicBezTo>
                <a:cubicBezTo>
                  <a:pt x="105" y="1"/>
                  <a:pt x="103" y="0"/>
                  <a:pt x="102" y="0"/>
                </a:cubicBezTo>
                <a:close/>
                <a:moveTo>
                  <a:pt x="97" y="64"/>
                </a:moveTo>
                <a:cubicBezTo>
                  <a:pt x="7" y="64"/>
                  <a:pt x="7" y="64"/>
                  <a:pt x="7" y="64"/>
                </a:cubicBezTo>
                <a:cubicBezTo>
                  <a:pt x="7" y="7"/>
                  <a:pt x="7" y="7"/>
                  <a:pt x="7" y="7"/>
                </a:cubicBezTo>
                <a:cubicBezTo>
                  <a:pt x="97" y="7"/>
                  <a:pt x="97" y="7"/>
                  <a:pt x="97" y="7"/>
                </a:cubicBezTo>
                <a:lnTo>
                  <a:pt x="97" y="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Freeform 13"/>
          <p:cNvSpPr>
            <a:spLocks noEditPoints="1"/>
          </p:cNvSpPr>
          <p:nvPr/>
        </p:nvSpPr>
        <p:spPr bwMode="auto">
          <a:xfrm>
            <a:off x="9933008" y="1957555"/>
            <a:ext cx="529828" cy="558756"/>
          </a:xfrm>
          <a:custGeom>
            <a:avLst/>
            <a:gdLst>
              <a:gd name="T0" fmla="*/ 0 w 69"/>
              <a:gd name="T1" fmla="*/ 17 h 73"/>
              <a:gd name="T2" fmla="*/ 21 w 69"/>
              <a:gd name="T3" fmla="*/ 17 h 73"/>
              <a:gd name="T4" fmla="*/ 25 w 69"/>
              <a:gd name="T5" fmla="*/ 11 h 73"/>
              <a:gd name="T6" fmla="*/ 17 w 69"/>
              <a:gd name="T7" fmla="*/ 2 h 73"/>
              <a:gd name="T8" fmla="*/ 19 w 69"/>
              <a:gd name="T9" fmla="*/ 0 h 73"/>
              <a:gd name="T10" fmla="*/ 30 w 69"/>
              <a:gd name="T11" fmla="*/ 10 h 73"/>
              <a:gd name="T12" fmla="*/ 34 w 69"/>
              <a:gd name="T13" fmla="*/ 10 h 73"/>
              <a:gd name="T14" fmla="*/ 38 w 69"/>
              <a:gd name="T15" fmla="*/ 10 h 73"/>
              <a:gd name="T16" fmla="*/ 50 w 69"/>
              <a:gd name="T17" fmla="*/ 0 h 73"/>
              <a:gd name="T18" fmla="*/ 52 w 69"/>
              <a:gd name="T19" fmla="*/ 2 h 73"/>
              <a:gd name="T20" fmla="*/ 43 w 69"/>
              <a:gd name="T21" fmla="*/ 12 h 73"/>
              <a:gd name="T22" fmla="*/ 46 w 69"/>
              <a:gd name="T23" fmla="*/ 17 h 73"/>
              <a:gd name="T24" fmla="*/ 69 w 69"/>
              <a:gd name="T25" fmla="*/ 17 h 73"/>
              <a:gd name="T26" fmla="*/ 69 w 69"/>
              <a:gd name="T27" fmla="*/ 73 h 73"/>
              <a:gd name="T28" fmla="*/ 0 w 69"/>
              <a:gd name="T29" fmla="*/ 73 h 73"/>
              <a:gd name="T30" fmla="*/ 0 w 69"/>
              <a:gd name="T31" fmla="*/ 17 h 73"/>
              <a:gd name="T32" fmla="*/ 18 w 69"/>
              <a:gd name="T33" fmla="*/ 25 h 73"/>
              <a:gd name="T34" fmla="*/ 9 w 69"/>
              <a:gd name="T35" fmla="*/ 34 h 73"/>
              <a:gd name="T36" fmla="*/ 9 w 69"/>
              <a:gd name="T37" fmla="*/ 54 h 73"/>
              <a:gd name="T38" fmla="*/ 18 w 69"/>
              <a:gd name="T39" fmla="*/ 62 h 73"/>
              <a:gd name="T40" fmla="*/ 51 w 69"/>
              <a:gd name="T41" fmla="*/ 62 h 73"/>
              <a:gd name="T42" fmla="*/ 60 w 69"/>
              <a:gd name="T43" fmla="*/ 54 h 73"/>
              <a:gd name="T44" fmla="*/ 60 w 69"/>
              <a:gd name="T45" fmla="*/ 34 h 73"/>
              <a:gd name="T46" fmla="*/ 51 w 69"/>
              <a:gd name="T47" fmla="*/ 25 h 73"/>
              <a:gd name="T48" fmla="*/ 34 w 69"/>
              <a:gd name="T49" fmla="*/ 25 h 73"/>
              <a:gd name="T50" fmla="*/ 18 w 69"/>
              <a:gd name="T51" fmla="*/ 25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69" h="73">
                <a:moveTo>
                  <a:pt x="0" y="17"/>
                </a:moveTo>
                <a:cubicBezTo>
                  <a:pt x="21" y="17"/>
                  <a:pt x="21" y="17"/>
                  <a:pt x="21" y="17"/>
                </a:cubicBezTo>
                <a:cubicBezTo>
                  <a:pt x="22" y="15"/>
                  <a:pt x="23" y="13"/>
                  <a:pt x="25" y="11"/>
                </a:cubicBezTo>
                <a:cubicBezTo>
                  <a:pt x="17" y="2"/>
                  <a:pt x="17" y="2"/>
                  <a:pt x="17" y="2"/>
                </a:cubicBezTo>
                <a:cubicBezTo>
                  <a:pt x="19" y="0"/>
                  <a:pt x="19" y="0"/>
                  <a:pt x="19" y="0"/>
                </a:cubicBezTo>
                <a:cubicBezTo>
                  <a:pt x="30" y="10"/>
                  <a:pt x="30" y="10"/>
                  <a:pt x="30" y="10"/>
                </a:cubicBezTo>
                <a:cubicBezTo>
                  <a:pt x="31" y="10"/>
                  <a:pt x="32" y="10"/>
                  <a:pt x="34" y="10"/>
                </a:cubicBezTo>
                <a:cubicBezTo>
                  <a:pt x="35" y="10"/>
                  <a:pt x="37" y="10"/>
                  <a:pt x="38" y="10"/>
                </a:cubicBezTo>
                <a:cubicBezTo>
                  <a:pt x="50" y="0"/>
                  <a:pt x="50" y="0"/>
                  <a:pt x="50" y="0"/>
                </a:cubicBezTo>
                <a:cubicBezTo>
                  <a:pt x="52" y="2"/>
                  <a:pt x="52" y="2"/>
                  <a:pt x="52" y="2"/>
                </a:cubicBezTo>
                <a:cubicBezTo>
                  <a:pt x="43" y="12"/>
                  <a:pt x="43" y="12"/>
                  <a:pt x="43" y="12"/>
                </a:cubicBezTo>
                <a:cubicBezTo>
                  <a:pt x="45" y="13"/>
                  <a:pt x="46" y="15"/>
                  <a:pt x="46" y="17"/>
                </a:cubicBezTo>
                <a:cubicBezTo>
                  <a:pt x="69" y="17"/>
                  <a:pt x="69" y="17"/>
                  <a:pt x="69" y="17"/>
                </a:cubicBezTo>
                <a:cubicBezTo>
                  <a:pt x="69" y="73"/>
                  <a:pt x="69" y="73"/>
                  <a:pt x="69" y="73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7"/>
                  <a:pt x="0" y="17"/>
                  <a:pt x="0" y="17"/>
                </a:cubicBezTo>
                <a:close/>
                <a:moveTo>
                  <a:pt x="18" y="25"/>
                </a:moveTo>
                <a:cubicBezTo>
                  <a:pt x="13" y="25"/>
                  <a:pt x="9" y="29"/>
                  <a:pt x="9" y="34"/>
                </a:cubicBezTo>
                <a:cubicBezTo>
                  <a:pt x="9" y="54"/>
                  <a:pt x="9" y="54"/>
                  <a:pt x="9" y="54"/>
                </a:cubicBezTo>
                <a:cubicBezTo>
                  <a:pt x="9" y="58"/>
                  <a:pt x="13" y="62"/>
                  <a:pt x="18" y="62"/>
                </a:cubicBezTo>
                <a:cubicBezTo>
                  <a:pt x="51" y="62"/>
                  <a:pt x="51" y="62"/>
                  <a:pt x="51" y="62"/>
                </a:cubicBezTo>
                <a:cubicBezTo>
                  <a:pt x="56" y="62"/>
                  <a:pt x="60" y="58"/>
                  <a:pt x="60" y="54"/>
                </a:cubicBezTo>
                <a:cubicBezTo>
                  <a:pt x="60" y="34"/>
                  <a:pt x="60" y="34"/>
                  <a:pt x="60" y="34"/>
                </a:cubicBezTo>
                <a:cubicBezTo>
                  <a:pt x="60" y="29"/>
                  <a:pt x="56" y="25"/>
                  <a:pt x="51" y="25"/>
                </a:cubicBezTo>
                <a:cubicBezTo>
                  <a:pt x="34" y="25"/>
                  <a:pt x="34" y="25"/>
                  <a:pt x="34" y="25"/>
                </a:cubicBezTo>
                <a:lnTo>
                  <a:pt x="18" y="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0" y="4726745"/>
            <a:ext cx="12192000" cy="213125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2759898" y="3871283"/>
            <a:ext cx="755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+mj-ea"/>
                <a:ea typeface="+mj-ea"/>
              </a:rPr>
              <a:t>01</a:t>
            </a:r>
            <a:endParaRPr lang="zh-CN" altLang="en-US" sz="36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2619613" y="4796459"/>
            <a:ext cx="3418878" cy="274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настоящее время в более чем двух десятках стран при поддержке Фонда работают центры правовой помощи. Юристы центров ежегодно оказывают свыше десяти тысяч бесплатных консультаций.</a:t>
            </a:r>
          </a:p>
          <a:p>
            <a:r>
              <a:rPr lang="ru-RU" sz="1600" dirty="0" smtClean="0"/>
              <a:t> </a:t>
            </a:r>
          </a:p>
          <a:p>
            <a:pPr algn="ctr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en-US" altLang="zh-CN" dirty="0">
              <a:solidFill>
                <a:schemeClr val="bg1"/>
              </a:solidFill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8155596" y="4813131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0</a:t>
            </a:r>
            <a:r>
              <a:rPr lang="ru-RU" altLang="zh-CN" sz="36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6</a:t>
            </a:r>
            <a:endParaRPr lang="zh-CN" altLang="en-US" sz="3600" b="1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8811204" y="4936052"/>
            <a:ext cx="3268664" cy="166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Сегодня Фонд продолжает осуществлять более 300 правозащитных проектов в 42 странах мира, включая Россию. </a:t>
            </a:r>
          </a:p>
          <a:p>
            <a:pPr algn="ctr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en-US" altLang="zh-CN" dirty="0">
              <a:solidFill>
                <a:schemeClr val="bg1"/>
              </a:solidFill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0"/>
            <a:ext cx="12192000" cy="81712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414068" y="2"/>
            <a:ext cx="114903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результаты деятельности Фонда поддержки и защиты прав соотечественников, проживающих за рубежом </a:t>
            </a:r>
            <a:r>
              <a:rPr lang="en-US" altLang="zh-CN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组合 8"/>
          <p:cNvGrpSpPr/>
          <p:nvPr/>
        </p:nvGrpSpPr>
        <p:grpSpPr>
          <a:xfrm>
            <a:off x="103517" y="845389"/>
            <a:ext cx="2959488" cy="3821502"/>
            <a:chOff x="1596980" y="2223683"/>
            <a:chExt cx="2266698" cy="2824835"/>
          </a:xfrm>
        </p:grpSpPr>
        <p:sp>
          <p:nvSpPr>
            <p:cNvPr id="40" name="矩形 5"/>
            <p:cNvSpPr/>
            <p:nvPr/>
          </p:nvSpPr>
          <p:spPr>
            <a:xfrm>
              <a:off x="1738648" y="2408349"/>
              <a:ext cx="2125030" cy="264016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6"/>
            <p:cNvSpPr/>
            <p:nvPr/>
          </p:nvSpPr>
          <p:spPr>
            <a:xfrm>
              <a:off x="1612280" y="2252660"/>
              <a:ext cx="2125030" cy="26401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7"/>
            <p:cNvSpPr/>
            <p:nvPr/>
          </p:nvSpPr>
          <p:spPr>
            <a:xfrm>
              <a:off x="1596980" y="2223683"/>
              <a:ext cx="2137893" cy="58391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9" name="矩形 34"/>
          <p:cNvSpPr/>
          <p:nvPr/>
        </p:nvSpPr>
        <p:spPr>
          <a:xfrm>
            <a:off x="353681" y="1903717"/>
            <a:ext cx="2286001" cy="194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2011 года при поддержке Фонда удалось реализовать более 760 проектов в 35 государствах.</a:t>
            </a:r>
          </a:p>
          <a:p>
            <a:pPr algn="ctr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Segoe UI Semilight" panose="020B0402040204020203" pitchFamily="34" charset="0"/>
            </a:endParaRPr>
          </a:p>
        </p:txBody>
      </p:sp>
      <p:grpSp>
        <p:nvGrpSpPr>
          <p:cNvPr id="3" name="组合 8"/>
          <p:cNvGrpSpPr/>
          <p:nvPr/>
        </p:nvGrpSpPr>
        <p:grpSpPr>
          <a:xfrm>
            <a:off x="9080112" y="862642"/>
            <a:ext cx="2959488" cy="3784120"/>
            <a:chOff x="1596980" y="2223683"/>
            <a:chExt cx="2266698" cy="2824835"/>
          </a:xfrm>
        </p:grpSpPr>
        <p:sp>
          <p:nvSpPr>
            <p:cNvPr id="51" name="矩形 5"/>
            <p:cNvSpPr/>
            <p:nvPr/>
          </p:nvSpPr>
          <p:spPr>
            <a:xfrm>
              <a:off x="1738648" y="2408349"/>
              <a:ext cx="2125030" cy="264016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 6"/>
            <p:cNvSpPr/>
            <p:nvPr/>
          </p:nvSpPr>
          <p:spPr>
            <a:xfrm>
              <a:off x="1612280" y="2252660"/>
              <a:ext cx="2125030" cy="26401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7"/>
            <p:cNvSpPr/>
            <p:nvPr/>
          </p:nvSpPr>
          <p:spPr>
            <a:xfrm>
              <a:off x="1596980" y="2223683"/>
              <a:ext cx="2137893" cy="58391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1" name="矩形 44"/>
          <p:cNvSpPr/>
          <p:nvPr/>
        </p:nvSpPr>
        <p:spPr>
          <a:xfrm>
            <a:off x="9256142" y="1791575"/>
            <a:ext cx="2536785" cy="249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2015 году в Москве при поддержке Фонда создана Международная ассоциация русскоязычных адвокатов.</a:t>
            </a:r>
          </a:p>
          <a:p>
            <a:pPr algn="ctr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67" name="文本框 56"/>
          <p:cNvSpPr txBox="1"/>
          <p:nvPr/>
        </p:nvSpPr>
        <p:spPr>
          <a:xfrm>
            <a:off x="1277467" y="885238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0</a:t>
            </a:r>
            <a:r>
              <a:rPr lang="ru-RU" altLang="zh-CN" sz="36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</a:t>
            </a:r>
            <a:endParaRPr lang="zh-CN" altLang="en-US" sz="3600" b="1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8" name="文本框 56"/>
          <p:cNvSpPr txBox="1"/>
          <p:nvPr/>
        </p:nvSpPr>
        <p:spPr>
          <a:xfrm>
            <a:off x="10102289" y="90249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0</a:t>
            </a:r>
            <a:r>
              <a:rPr lang="ru-RU" altLang="zh-CN" sz="36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4</a:t>
            </a:r>
            <a:endParaRPr lang="zh-CN" altLang="en-US" sz="3600" b="1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9" name="文本框 56"/>
          <p:cNvSpPr txBox="1"/>
          <p:nvPr/>
        </p:nvSpPr>
        <p:spPr>
          <a:xfrm>
            <a:off x="2096976" y="4767124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0</a:t>
            </a:r>
            <a:r>
              <a:rPr lang="ru-RU" altLang="zh-CN" sz="36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5</a:t>
            </a:r>
            <a:endParaRPr lang="zh-CN" altLang="en-US" sz="3600" b="1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27" name="组合 8"/>
          <p:cNvGrpSpPr/>
          <p:nvPr/>
        </p:nvGrpSpPr>
        <p:grpSpPr>
          <a:xfrm>
            <a:off x="3085381" y="894272"/>
            <a:ext cx="2959488" cy="3821502"/>
            <a:chOff x="1596980" y="2223683"/>
            <a:chExt cx="2266698" cy="2824835"/>
          </a:xfrm>
        </p:grpSpPr>
        <p:sp>
          <p:nvSpPr>
            <p:cNvPr id="28" name="矩形 5"/>
            <p:cNvSpPr/>
            <p:nvPr/>
          </p:nvSpPr>
          <p:spPr>
            <a:xfrm>
              <a:off x="1738648" y="2408349"/>
              <a:ext cx="2125030" cy="264016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6"/>
            <p:cNvSpPr/>
            <p:nvPr/>
          </p:nvSpPr>
          <p:spPr>
            <a:xfrm>
              <a:off x="1612280" y="2252660"/>
              <a:ext cx="2125030" cy="26401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7"/>
            <p:cNvSpPr/>
            <p:nvPr/>
          </p:nvSpPr>
          <p:spPr>
            <a:xfrm>
              <a:off x="1596980" y="2223683"/>
              <a:ext cx="2137893" cy="58391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1" name="组合 8"/>
          <p:cNvGrpSpPr/>
          <p:nvPr/>
        </p:nvGrpSpPr>
        <p:grpSpPr>
          <a:xfrm>
            <a:off x="6095999" y="868392"/>
            <a:ext cx="2959488" cy="3821502"/>
            <a:chOff x="1596980" y="2223683"/>
            <a:chExt cx="2266698" cy="2824835"/>
          </a:xfrm>
        </p:grpSpPr>
        <p:sp>
          <p:nvSpPr>
            <p:cNvPr id="34" name="矩形 5"/>
            <p:cNvSpPr/>
            <p:nvPr/>
          </p:nvSpPr>
          <p:spPr>
            <a:xfrm>
              <a:off x="1738648" y="2408349"/>
              <a:ext cx="2125030" cy="264016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6"/>
            <p:cNvSpPr/>
            <p:nvPr/>
          </p:nvSpPr>
          <p:spPr>
            <a:xfrm>
              <a:off x="1612280" y="2252660"/>
              <a:ext cx="2125030" cy="26401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7"/>
            <p:cNvSpPr/>
            <p:nvPr/>
          </p:nvSpPr>
          <p:spPr>
            <a:xfrm>
              <a:off x="1596980" y="2223683"/>
              <a:ext cx="2137893" cy="58391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文本框 56"/>
          <p:cNvSpPr txBox="1"/>
          <p:nvPr/>
        </p:nvSpPr>
        <p:spPr>
          <a:xfrm>
            <a:off x="4129934" y="960001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0</a:t>
            </a:r>
            <a:r>
              <a:rPr lang="ru-RU" altLang="zh-CN" sz="36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</a:t>
            </a:r>
            <a:endParaRPr lang="zh-CN" altLang="en-US" sz="3600" b="1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2" name="文本框 56"/>
          <p:cNvSpPr txBox="1"/>
          <p:nvPr/>
        </p:nvSpPr>
        <p:spPr>
          <a:xfrm>
            <a:off x="7166433" y="942748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0</a:t>
            </a:r>
            <a:r>
              <a:rPr lang="ru-RU" altLang="zh-CN" sz="36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3</a:t>
            </a:r>
            <a:endParaRPr lang="zh-CN" altLang="en-US" sz="3600" b="1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3" name="矩形 59"/>
          <p:cNvSpPr/>
          <p:nvPr/>
        </p:nvSpPr>
        <p:spPr>
          <a:xfrm>
            <a:off x="3217652" y="1827668"/>
            <a:ext cx="2484408" cy="222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2012 года Фондом было организованно свыше 90 информационных и медиапроектов в 25 странах.</a:t>
            </a:r>
          </a:p>
          <a:p>
            <a:pPr algn="ctr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en-US" altLang="zh-CN" dirty="0">
              <a:solidFill>
                <a:schemeClr val="bg1"/>
              </a:solidFill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44" name="矩形 59"/>
          <p:cNvSpPr/>
          <p:nvPr/>
        </p:nvSpPr>
        <p:spPr>
          <a:xfrm>
            <a:off x="6176513" y="1810416"/>
            <a:ext cx="2596552" cy="249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 десять лет правовая помощь была оказана более чем 85 тысячам индивидуальных и групповых обращений российских соотечественников.</a:t>
            </a:r>
          </a:p>
          <a:p>
            <a:pPr algn="ctr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en-US" altLang="zh-CN" dirty="0">
              <a:solidFill>
                <a:schemeClr val="bg1"/>
              </a:solidFill>
              <a:ea typeface="+mj-ea"/>
              <a:cs typeface="Segoe UI Semilight" panose="020B0402040204020203" pitchFamily="34" charset="0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143" y="4830791"/>
            <a:ext cx="2009955" cy="1880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2226" y="4787660"/>
            <a:ext cx="2216989" cy="1958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1990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矩形 58"/>
          <p:cNvSpPr/>
          <p:nvPr/>
        </p:nvSpPr>
        <p:spPr>
          <a:xfrm>
            <a:off x="112143" y="2743596"/>
            <a:ext cx="52879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Центр правовой защиты соотечественников Российской Федерации в городе Ош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Ошской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области Киргизской Республики» (ЦПЗ) </a:t>
            </a:r>
            <a:endParaRPr lang="zh-CN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715963" y="3706201"/>
            <a:ext cx="5727969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фициально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ЦПЗ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был открыт 1 ноября 2012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года 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304351" y="3646458"/>
            <a:ext cx="378264" cy="37826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225767" y="4796286"/>
            <a:ext cx="41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01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6" name="矩形 11"/>
          <p:cNvSpPr/>
          <p:nvPr/>
        </p:nvSpPr>
        <p:spPr>
          <a:xfrm rot="2700000" flipH="1">
            <a:off x="5531020" y="1770622"/>
            <a:ext cx="1980799" cy="1969023"/>
          </a:xfrm>
          <a:prstGeom prst="rect">
            <a:avLst/>
          </a:prstGeom>
          <a:noFill/>
          <a:ln>
            <a:solidFill>
              <a:srgbClr val="4673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7"/>
          <p:cNvSpPr/>
          <p:nvPr/>
        </p:nvSpPr>
        <p:spPr>
          <a:xfrm rot="2700000" flipH="1">
            <a:off x="1415314" y="406369"/>
            <a:ext cx="1962122" cy="1962121"/>
          </a:xfrm>
          <a:prstGeom prst="rect">
            <a:avLst/>
          </a:prstGeom>
          <a:noFill/>
          <a:ln>
            <a:solidFill>
              <a:srgbClr val="4673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65"/>
          <p:cNvSpPr/>
          <p:nvPr/>
        </p:nvSpPr>
        <p:spPr>
          <a:xfrm>
            <a:off x="294316" y="4231784"/>
            <a:ext cx="378264" cy="37826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59"/>
          <p:cNvSpPr/>
          <p:nvPr/>
        </p:nvSpPr>
        <p:spPr>
          <a:xfrm>
            <a:off x="842484" y="4169151"/>
            <a:ext cx="5727969" cy="1003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 десять лет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ЦПЗ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80000"/>
              </a:lnSpc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было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дано 7125 устных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консультаций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lnSpc>
                <a:spcPct val="80000"/>
              </a:lnSpc>
            </a:pP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6" name="矩形 59"/>
          <p:cNvSpPr/>
          <p:nvPr/>
        </p:nvSpPr>
        <p:spPr>
          <a:xfrm>
            <a:off x="865488" y="5046172"/>
            <a:ext cx="68379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-сотрудники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центра приняли участие в 130 судебных процессах по уголовным и гражданским делам, из которых было выиграно 77 дел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矩形 59"/>
          <p:cNvSpPr/>
          <p:nvPr/>
        </p:nvSpPr>
        <p:spPr>
          <a:xfrm>
            <a:off x="319178" y="5934690"/>
            <a:ext cx="11766430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Деятельность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Центр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ов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правовой защиты соотечественников в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Кыргызстане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8" name="文本框 29"/>
          <p:cNvSpPr txBox="1"/>
          <p:nvPr/>
        </p:nvSpPr>
        <p:spPr>
          <a:xfrm>
            <a:off x="268899" y="365539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01</a:t>
            </a:r>
            <a:endParaRPr lang="zh-CN" alt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文本框 29"/>
          <p:cNvSpPr txBox="1"/>
          <p:nvPr/>
        </p:nvSpPr>
        <p:spPr>
          <a:xfrm>
            <a:off x="283277" y="424773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altLang="zh-CN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矩形 7"/>
          <p:cNvSpPr/>
          <p:nvPr/>
        </p:nvSpPr>
        <p:spPr>
          <a:xfrm rot="2700000" flipH="1">
            <a:off x="4185560" y="410426"/>
            <a:ext cx="1962122" cy="1934418"/>
          </a:xfrm>
          <a:prstGeom prst="rect">
            <a:avLst/>
          </a:prstGeom>
          <a:noFill/>
          <a:ln>
            <a:solidFill>
              <a:srgbClr val="4673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58"/>
          <p:cNvSpPr/>
          <p:nvPr/>
        </p:nvSpPr>
        <p:spPr>
          <a:xfrm>
            <a:off x="6777486" y="187302"/>
            <a:ext cx="52879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Правовой центр «Наше право» в г.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Бишкеке</a:t>
            </a:r>
            <a:endParaRPr lang="zh-CN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矩形 59"/>
          <p:cNvSpPr/>
          <p:nvPr/>
        </p:nvSpPr>
        <p:spPr>
          <a:xfrm>
            <a:off x="6854594" y="1036256"/>
            <a:ext cx="518738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ачал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свою работу в октябре 2012 г. 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9" name="矩形 59"/>
          <p:cNvSpPr/>
          <p:nvPr/>
        </p:nvSpPr>
        <p:spPr>
          <a:xfrm>
            <a:off x="8755812" y="2275332"/>
            <a:ext cx="34361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сотрудники центра приняли участие в 48 судебных процессах по уголовным и гражданским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делам,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из которых выиграно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55%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1" name="矩形 63"/>
          <p:cNvSpPr/>
          <p:nvPr/>
        </p:nvSpPr>
        <p:spPr>
          <a:xfrm>
            <a:off x="7168103" y="1047031"/>
            <a:ext cx="378264" cy="37826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矩形 63"/>
          <p:cNvSpPr/>
          <p:nvPr/>
        </p:nvSpPr>
        <p:spPr>
          <a:xfrm>
            <a:off x="7165226" y="1587621"/>
            <a:ext cx="378264" cy="37826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 59"/>
          <p:cNvSpPr/>
          <p:nvPr/>
        </p:nvSpPr>
        <p:spPr>
          <a:xfrm>
            <a:off x="7755147" y="1575475"/>
            <a:ext cx="3838755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 десять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лет: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矩形 59"/>
          <p:cNvSpPr/>
          <p:nvPr/>
        </p:nvSpPr>
        <p:spPr>
          <a:xfrm>
            <a:off x="7979433" y="1972290"/>
            <a:ext cx="409754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-было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дано 12 500 устных консультаций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lnSpc>
                <a:spcPct val="80000"/>
              </a:lnSpc>
            </a:pP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7" name="文本框 29"/>
          <p:cNvSpPr txBox="1"/>
          <p:nvPr/>
        </p:nvSpPr>
        <p:spPr>
          <a:xfrm>
            <a:off x="7141277" y="105596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01</a:t>
            </a:r>
            <a:endParaRPr lang="zh-CN" alt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文本框 29"/>
          <p:cNvSpPr txBox="1"/>
          <p:nvPr/>
        </p:nvSpPr>
        <p:spPr>
          <a:xfrm>
            <a:off x="7149903" y="159942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altLang="zh-CN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7223" y="1381931"/>
            <a:ext cx="2932981" cy="2879202"/>
          </a:xfrm>
          <a:prstGeom prst="diamond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2038" y="0"/>
            <a:ext cx="2803585" cy="2777706"/>
          </a:xfrm>
          <a:prstGeom prst="diamond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9744" y="1"/>
            <a:ext cx="2902998" cy="2823098"/>
          </a:xfrm>
          <a:prstGeom prst="diamond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5" cstate="print"/>
          <a:srcRect l="36635" r="7610"/>
          <a:stretch>
            <a:fillRect/>
          </a:stretch>
        </p:blipFill>
        <p:spPr bwMode="auto">
          <a:xfrm>
            <a:off x="6607833" y="2812212"/>
            <a:ext cx="2987305" cy="2832154"/>
          </a:xfrm>
          <a:prstGeom prst="diamond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矩形 58"/>
          <p:cNvSpPr/>
          <p:nvPr/>
        </p:nvSpPr>
        <p:spPr>
          <a:xfrm>
            <a:off x="9342408" y="4060562"/>
            <a:ext cx="27230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Правовой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Центр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«Наше право»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в г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Караол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矩形 63"/>
          <p:cNvSpPr/>
          <p:nvPr/>
        </p:nvSpPr>
        <p:spPr>
          <a:xfrm>
            <a:off x="8625966" y="5325733"/>
            <a:ext cx="378264" cy="37826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59"/>
          <p:cNvSpPr/>
          <p:nvPr/>
        </p:nvSpPr>
        <p:spPr>
          <a:xfrm>
            <a:off x="9161252" y="5161189"/>
            <a:ext cx="2855343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фициально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был открыт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октябре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года 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4" name="文本框 29"/>
          <p:cNvSpPr txBox="1"/>
          <p:nvPr/>
        </p:nvSpPr>
        <p:spPr>
          <a:xfrm>
            <a:off x="8599141" y="532604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01</a:t>
            </a:r>
            <a:endParaRPr lang="zh-CN" alt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24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58528" y="0"/>
            <a:ext cx="97334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矩形 10"/>
          <p:cNvSpPr/>
          <p:nvPr/>
        </p:nvSpPr>
        <p:spPr>
          <a:xfrm rot="18900000">
            <a:off x="5452285" y="2102267"/>
            <a:ext cx="2640179" cy="2531415"/>
          </a:xfrm>
          <a:prstGeom prst="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2"/>
          <p:cNvSpPr/>
          <p:nvPr/>
        </p:nvSpPr>
        <p:spPr>
          <a:xfrm rot="18900000">
            <a:off x="2944365" y="591319"/>
            <a:ext cx="2970600" cy="2751008"/>
          </a:xfrm>
          <a:prstGeom prst="rect">
            <a:avLst/>
          </a:prstGeom>
          <a:solidFill>
            <a:schemeClr val="accent6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矩形 8"/>
          <p:cNvSpPr/>
          <p:nvPr/>
        </p:nvSpPr>
        <p:spPr>
          <a:xfrm rot="18900000">
            <a:off x="7909230" y="510501"/>
            <a:ext cx="2769309" cy="3126145"/>
          </a:xfrm>
          <a:prstGeom prst="rect">
            <a:avLst/>
          </a:prstGeom>
          <a:solidFill>
            <a:schemeClr val="accent6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8"/>
          <p:cNvSpPr/>
          <p:nvPr/>
        </p:nvSpPr>
        <p:spPr>
          <a:xfrm rot="18900000">
            <a:off x="7212074" y="3866978"/>
            <a:ext cx="2640321" cy="2410544"/>
          </a:xfrm>
          <a:prstGeom prst="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2"/>
          <p:cNvSpPr/>
          <p:nvPr/>
        </p:nvSpPr>
        <p:spPr>
          <a:xfrm rot="18900000">
            <a:off x="3729757" y="3866779"/>
            <a:ext cx="2446939" cy="2508025"/>
          </a:xfrm>
          <a:prstGeom prst="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3"/>
          <p:cNvSpPr txBox="1"/>
          <p:nvPr/>
        </p:nvSpPr>
        <p:spPr>
          <a:xfrm>
            <a:off x="3155927" y="893618"/>
            <a:ext cx="25633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Консультирование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правовая помощь и защита соотечественников в случаях нарушения их прав и законных интересов </a:t>
            </a:r>
            <a:endParaRPr lang="zh-CN" altLang="en-US" sz="2000" b="1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4" name="文本框 3"/>
          <p:cNvSpPr txBox="1"/>
          <p:nvPr/>
        </p:nvSpPr>
        <p:spPr>
          <a:xfrm>
            <a:off x="7940713" y="942503"/>
            <a:ext cx="25835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Досудебное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рассмотрение юридических споров, связанных с нарушениями прав соотечественников </a:t>
            </a:r>
            <a:endParaRPr lang="zh-CN" altLang="en-US" sz="2000" b="1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5" name="文本框 3"/>
          <p:cNvSpPr txBox="1"/>
          <p:nvPr/>
        </p:nvSpPr>
        <p:spPr>
          <a:xfrm>
            <a:off x="5374257" y="2598773"/>
            <a:ext cx="282946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Основные направления в защите российских соотечественников на территории Киргизской Республики  </a:t>
            </a:r>
          </a:p>
          <a:p>
            <a:pPr algn="ctr"/>
            <a:endParaRPr lang="zh-CN" altLang="en-US" sz="2400" b="1" dirty="0">
              <a:solidFill>
                <a:srgbClr val="EBC05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6" name="文本框 3"/>
          <p:cNvSpPr txBox="1"/>
          <p:nvPr/>
        </p:nvSpPr>
        <p:spPr>
          <a:xfrm>
            <a:off x="3316954" y="4272297"/>
            <a:ext cx="31782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Юридическое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сопровождение, в том числе с привлечением адвокатов, в судах всех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инстанций</a:t>
            </a:r>
            <a:endParaRPr lang="zh-CN" altLang="en-US" sz="2000" b="1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7" name="文本框 3"/>
          <p:cNvSpPr txBox="1"/>
          <p:nvPr/>
        </p:nvSpPr>
        <p:spPr>
          <a:xfrm>
            <a:off x="7000433" y="4142901"/>
            <a:ext cx="31782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Информационное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проекта (электронные рассылки,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публикации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интервью в средствах массовой информации) </a:t>
            </a:r>
            <a:endParaRPr lang="zh-CN" altLang="en-US" sz="2000" b="1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8" name="任意多边形 21"/>
          <p:cNvSpPr>
            <a:spLocks noChangeArrowheads="1"/>
          </p:cNvSpPr>
          <p:nvPr/>
        </p:nvSpPr>
        <p:spPr bwMode="auto">
          <a:xfrm>
            <a:off x="0" y="0"/>
            <a:ext cx="2458527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noFill/>
            <a:bevel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9" name="直角三角形 4"/>
          <p:cNvSpPr/>
          <p:nvPr/>
        </p:nvSpPr>
        <p:spPr>
          <a:xfrm rot="16200000">
            <a:off x="9868936" y="4535591"/>
            <a:ext cx="2323064" cy="2323064"/>
          </a:xfrm>
          <a:prstGeom prst="rtTriangle">
            <a:avLst/>
          </a:prstGeom>
          <a:solidFill>
            <a:schemeClr val="accent6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그룹 445">
            <a:extLst>
              <a:ext uri="{FF2B5EF4-FFF2-40B4-BE49-F238E27FC236}">
                <a16:creationId xmlns:a16="http://schemas.microsoft.com/office/drawing/2014/main" xmlns="" id="{0957B046-9115-43B7-BA9B-77B56E76BA04}"/>
              </a:ext>
            </a:extLst>
          </p:cNvPr>
          <p:cNvGrpSpPr/>
          <p:nvPr/>
        </p:nvGrpSpPr>
        <p:grpSpPr>
          <a:xfrm>
            <a:off x="992376" y="2250087"/>
            <a:ext cx="390525" cy="390525"/>
            <a:chOff x="8143675" y="2905696"/>
            <a:chExt cx="390525" cy="390525"/>
          </a:xfrm>
          <a:solidFill>
            <a:schemeClr val="bg1"/>
          </a:solidFill>
        </p:grpSpPr>
        <p:sp>
          <p:nvSpPr>
            <p:cNvPr id="21" name="자유형: 도형 446">
              <a:extLst>
                <a:ext uri="{FF2B5EF4-FFF2-40B4-BE49-F238E27FC236}">
                  <a16:creationId xmlns:a16="http://schemas.microsoft.com/office/drawing/2014/main" xmlns="" id="{066053C1-91D8-4B7D-9ED0-30897B80E84C}"/>
                </a:ext>
              </a:extLst>
            </p:cNvPr>
            <p:cNvSpPr/>
            <p:nvPr/>
          </p:nvSpPr>
          <p:spPr>
            <a:xfrm>
              <a:off x="8166230" y="3061761"/>
              <a:ext cx="342900" cy="76200"/>
            </a:xfrm>
            <a:custGeom>
              <a:avLst/>
              <a:gdLst>
                <a:gd name="connsiteX0" fmla="*/ 335680 w 342900"/>
                <a:gd name="connsiteY0" fmla="*/ 8432 h 76200"/>
                <a:gd name="connsiteX1" fmla="*/ 320726 w 342900"/>
                <a:gd name="connsiteY1" fmla="*/ 13195 h 76200"/>
                <a:gd name="connsiteX2" fmla="*/ 307772 w 342900"/>
                <a:gd name="connsiteY2" fmla="*/ 38150 h 76200"/>
                <a:gd name="connsiteX3" fmla="*/ 295294 w 342900"/>
                <a:gd name="connsiteY3" fmla="*/ 13290 h 76200"/>
                <a:gd name="connsiteX4" fmla="*/ 285388 w 342900"/>
                <a:gd name="connsiteY4" fmla="*/ 7194 h 76200"/>
                <a:gd name="connsiteX5" fmla="*/ 275483 w 342900"/>
                <a:gd name="connsiteY5" fmla="*/ 13290 h 76200"/>
                <a:gd name="connsiteX6" fmla="*/ 263195 w 342900"/>
                <a:gd name="connsiteY6" fmla="*/ 37864 h 76200"/>
                <a:gd name="connsiteX7" fmla="*/ 250908 w 342900"/>
                <a:gd name="connsiteY7" fmla="*/ 13290 h 76200"/>
                <a:gd name="connsiteX8" fmla="*/ 240335 w 342900"/>
                <a:gd name="connsiteY8" fmla="*/ 7194 h 76200"/>
                <a:gd name="connsiteX9" fmla="*/ 239669 w 342900"/>
                <a:gd name="connsiteY9" fmla="*/ 7194 h 76200"/>
                <a:gd name="connsiteX10" fmla="*/ 229572 w 342900"/>
                <a:gd name="connsiteY10" fmla="*/ 15576 h 76200"/>
                <a:gd name="connsiteX11" fmla="*/ 223761 w 342900"/>
                <a:gd name="connsiteY11" fmla="*/ 8337 h 76200"/>
                <a:gd name="connsiteX12" fmla="*/ 208902 w 342900"/>
                <a:gd name="connsiteY12" fmla="*/ 13290 h 76200"/>
                <a:gd name="connsiteX13" fmla="*/ 196615 w 342900"/>
                <a:gd name="connsiteY13" fmla="*/ 37864 h 76200"/>
                <a:gd name="connsiteX14" fmla="*/ 184328 w 342900"/>
                <a:gd name="connsiteY14" fmla="*/ 13290 h 76200"/>
                <a:gd name="connsiteX15" fmla="*/ 174422 w 342900"/>
                <a:gd name="connsiteY15" fmla="*/ 7194 h 76200"/>
                <a:gd name="connsiteX16" fmla="*/ 164516 w 342900"/>
                <a:gd name="connsiteY16" fmla="*/ 13290 h 76200"/>
                <a:gd name="connsiteX17" fmla="*/ 152229 w 342900"/>
                <a:gd name="connsiteY17" fmla="*/ 37864 h 76200"/>
                <a:gd name="connsiteX18" fmla="*/ 139942 w 342900"/>
                <a:gd name="connsiteY18" fmla="*/ 13290 h 76200"/>
                <a:gd name="connsiteX19" fmla="*/ 125083 w 342900"/>
                <a:gd name="connsiteY19" fmla="*/ 8337 h 76200"/>
                <a:gd name="connsiteX20" fmla="*/ 119272 w 342900"/>
                <a:gd name="connsiteY20" fmla="*/ 15576 h 76200"/>
                <a:gd name="connsiteX21" fmla="*/ 109176 w 342900"/>
                <a:gd name="connsiteY21" fmla="*/ 7194 h 76200"/>
                <a:gd name="connsiteX22" fmla="*/ 108509 w 342900"/>
                <a:gd name="connsiteY22" fmla="*/ 7194 h 76200"/>
                <a:gd name="connsiteX23" fmla="*/ 97937 w 342900"/>
                <a:gd name="connsiteY23" fmla="*/ 13290 h 76200"/>
                <a:gd name="connsiteX24" fmla="*/ 85649 w 342900"/>
                <a:gd name="connsiteY24" fmla="*/ 37864 h 76200"/>
                <a:gd name="connsiteX25" fmla="*/ 73362 w 342900"/>
                <a:gd name="connsiteY25" fmla="*/ 13290 h 76200"/>
                <a:gd name="connsiteX26" fmla="*/ 53550 w 342900"/>
                <a:gd name="connsiteY26" fmla="*/ 13290 h 76200"/>
                <a:gd name="connsiteX27" fmla="*/ 41072 w 342900"/>
                <a:gd name="connsiteY27" fmla="*/ 38150 h 76200"/>
                <a:gd name="connsiteX28" fmla="*/ 28118 w 342900"/>
                <a:gd name="connsiteY28" fmla="*/ 13195 h 76200"/>
                <a:gd name="connsiteX29" fmla="*/ 13164 w 342900"/>
                <a:gd name="connsiteY29" fmla="*/ 8432 h 76200"/>
                <a:gd name="connsiteX30" fmla="*/ 8401 w 342900"/>
                <a:gd name="connsiteY30" fmla="*/ 23386 h 76200"/>
                <a:gd name="connsiteX31" fmla="*/ 31357 w 342900"/>
                <a:gd name="connsiteY31" fmla="*/ 67773 h 76200"/>
                <a:gd name="connsiteX32" fmla="*/ 51168 w 342900"/>
                <a:gd name="connsiteY32" fmla="*/ 67678 h 76200"/>
                <a:gd name="connsiteX33" fmla="*/ 63456 w 342900"/>
                <a:gd name="connsiteY33" fmla="*/ 43103 h 76200"/>
                <a:gd name="connsiteX34" fmla="*/ 75743 w 342900"/>
                <a:gd name="connsiteY34" fmla="*/ 67678 h 76200"/>
                <a:gd name="connsiteX35" fmla="*/ 95555 w 342900"/>
                <a:gd name="connsiteY35" fmla="*/ 67678 h 76200"/>
                <a:gd name="connsiteX36" fmla="*/ 116224 w 342900"/>
                <a:gd name="connsiteY36" fmla="*/ 26339 h 76200"/>
                <a:gd name="connsiteX37" fmla="*/ 119272 w 342900"/>
                <a:gd name="connsiteY37" fmla="*/ 21100 h 76200"/>
                <a:gd name="connsiteX38" fmla="*/ 120130 w 342900"/>
                <a:gd name="connsiteY38" fmla="*/ 23386 h 76200"/>
                <a:gd name="connsiteX39" fmla="*/ 142323 w 342900"/>
                <a:gd name="connsiteY39" fmla="*/ 67773 h 76200"/>
                <a:gd name="connsiteX40" fmla="*/ 162135 w 342900"/>
                <a:gd name="connsiteY40" fmla="*/ 67773 h 76200"/>
                <a:gd name="connsiteX41" fmla="*/ 174422 w 342900"/>
                <a:gd name="connsiteY41" fmla="*/ 43198 h 76200"/>
                <a:gd name="connsiteX42" fmla="*/ 186710 w 342900"/>
                <a:gd name="connsiteY42" fmla="*/ 67773 h 76200"/>
                <a:gd name="connsiteX43" fmla="*/ 206521 w 342900"/>
                <a:gd name="connsiteY43" fmla="*/ 67773 h 76200"/>
                <a:gd name="connsiteX44" fmla="*/ 228715 w 342900"/>
                <a:gd name="connsiteY44" fmla="*/ 23386 h 76200"/>
                <a:gd name="connsiteX45" fmla="*/ 229572 w 342900"/>
                <a:gd name="connsiteY45" fmla="*/ 21100 h 76200"/>
                <a:gd name="connsiteX46" fmla="*/ 232620 w 342900"/>
                <a:gd name="connsiteY46" fmla="*/ 26339 h 76200"/>
                <a:gd name="connsiteX47" fmla="*/ 253289 w 342900"/>
                <a:gd name="connsiteY47" fmla="*/ 67678 h 76200"/>
                <a:gd name="connsiteX48" fmla="*/ 273101 w 342900"/>
                <a:gd name="connsiteY48" fmla="*/ 67678 h 76200"/>
                <a:gd name="connsiteX49" fmla="*/ 285388 w 342900"/>
                <a:gd name="connsiteY49" fmla="*/ 43103 h 76200"/>
                <a:gd name="connsiteX50" fmla="*/ 297676 w 342900"/>
                <a:gd name="connsiteY50" fmla="*/ 67678 h 76200"/>
                <a:gd name="connsiteX51" fmla="*/ 317488 w 342900"/>
                <a:gd name="connsiteY51" fmla="*/ 67773 h 76200"/>
                <a:gd name="connsiteX52" fmla="*/ 340443 w 342900"/>
                <a:gd name="connsiteY52" fmla="*/ 23386 h 76200"/>
                <a:gd name="connsiteX53" fmla="*/ 335680 w 342900"/>
                <a:gd name="connsiteY53" fmla="*/ 8432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42900" h="76200">
                  <a:moveTo>
                    <a:pt x="335680" y="8432"/>
                  </a:moveTo>
                  <a:cubicBezTo>
                    <a:pt x="330251" y="5575"/>
                    <a:pt x="323584" y="7765"/>
                    <a:pt x="320726" y="13195"/>
                  </a:cubicBezTo>
                  <a:lnTo>
                    <a:pt x="307772" y="38150"/>
                  </a:lnTo>
                  <a:lnTo>
                    <a:pt x="295294" y="13290"/>
                  </a:lnTo>
                  <a:cubicBezTo>
                    <a:pt x="293390" y="9575"/>
                    <a:pt x="289580" y="7194"/>
                    <a:pt x="285388" y="7194"/>
                  </a:cubicBezTo>
                  <a:cubicBezTo>
                    <a:pt x="281197" y="7194"/>
                    <a:pt x="277292" y="9575"/>
                    <a:pt x="275483" y="13290"/>
                  </a:cubicBezTo>
                  <a:lnTo>
                    <a:pt x="263195" y="37864"/>
                  </a:lnTo>
                  <a:lnTo>
                    <a:pt x="250908" y="13290"/>
                  </a:lnTo>
                  <a:cubicBezTo>
                    <a:pt x="248908" y="9289"/>
                    <a:pt x="244717" y="6908"/>
                    <a:pt x="240335" y="7194"/>
                  </a:cubicBezTo>
                  <a:lnTo>
                    <a:pt x="239669" y="7194"/>
                  </a:lnTo>
                  <a:cubicBezTo>
                    <a:pt x="234715" y="7480"/>
                    <a:pt x="230715" y="11004"/>
                    <a:pt x="229572" y="15576"/>
                  </a:cubicBezTo>
                  <a:cubicBezTo>
                    <a:pt x="228810" y="12528"/>
                    <a:pt x="226809" y="9861"/>
                    <a:pt x="223761" y="8337"/>
                  </a:cubicBezTo>
                  <a:cubicBezTo>
                    <a:pt x="218237" y="5575"/>
                    <a:pt x="211570" y="7861"/>
                    <a:pt x="208902" y="13290"/>
                  </a:cubicBezTo>
                  <a:lnTo>
                    <a:pt x="196615" y="37864"/>
                  </a:lnTo>
                  <a:lnTo>
                    <a:pt x="184328" y="13290"/>
                  </a:lnTo>
                  <a:cubicBezTo>
                    <a:pt x="182423" y="9575"/>
                    <a:pt x="178613" y="7194"/>
                    <a:pt x="174422" y="7194"/>
                  </a:cubicBezTo>
                  <a:cubicBezTo>
                    <a:pt x="170231" y="7194"/>
                    <a:pt x="166421" y="9575"/>
                    <a:pt x="164516" y="13290"/>
                  </a:cubicBezTo>
                  <a:lnTo>
                    <a:pt x="152229" y="37864"/>
                  </a:lnTo>
                  <a:lnTo>
                    <a:pt x="139942" y="13290"/>
                  </a:lnTo>
                  <a:cubicBezTo>
                    <a:pt x="137180" y="7765"/>
                    <a:pt x="130512" y="5575"/>
                    <a:pt x="125083" y="8337"/>
                  </a:cubicBezTo>
                  <a:cubicBezTo>
                    <a:pt x="122034" y="9861"/>
                    <a:pt x="120035" y="12528"/>
                    <a:pt x="119272" y="15576"/>
                  </a:cubicBezTo>
                  <a:cubicBezTo>
                    <a:pt x="118129" y="11004"/>
                    <a:pt x="114129" y="7480"/>
                    <a:pt x="109176" y="7194"/>
                  </a:cubicBezTo>
                  <a:lnTo>
                    <a:pt x="108509" y="7194"/>
                  </a:lnTo>
                  <a:cubicBezTo>
                    <a:pt x="104033" y="6908"/>
                    <a:pt x="99936" y="9289"/>
                    <a:pt x="97937" y="13290"/>
                  </a:cubicBezTo>
                  <a:lnTo>
                    <a:pt x="85649" y="37864"/>
                  </a:lnTo>
                  <a:lnTo>
                    <a:pt x="73362" y="13290"/>
                  </a:lnTo>
                  <a:cubicBezTo>
                    <a:pt x="69362" y="5194"/>
                    <a:pt x="57646" y="5003"/>
                    <a:pt x="53550" y="13290"/>
                  </a:cubicBezTo>
                  <a:lnTo>
                    <a:pt x="41072" y="38150"/>
                  </a:lnTo>
                  <a:lnTo>
                    <a:pt x="28118" y="13195"/>
                  </a:lnTo>
                  <a:cubicBezTo>
                    <a:pt x="25261" y="7765"/>
                    <a:pt x="18593" y="5575"/>
                    <a:pt x="13164" y="8432"/>
                  </a:cubicBezTo>
                  <a:cubicBezTo>
                    <a:pt x="7734" y="11290"/>
                    <a:pt x="5544" y="17957"/>
                    <a:pt x="8401" y="23386"/>
                  </a:cubicBezTo>
                  <a:lnTo>
                    <a:pt x="31357" y="67773"/>
                  </a:lnTo>
                  <a:cubicBezTo>
                    <a:pt x="35548" y="75869"/>
                    <a:pt x="47073" y="75774"/>
                    <a:pt x="51168" y="67678"/>
                  </a:cubicBezTo>
                  <a:lnTo>
                    <a:pt x="63456" y="43103"/>
                  </a:lnTo>
                  <a:lnTo>
                    <a:pt x="75743" y="67678"/>
                  </a:lnTo>
                  <a:cubicBezTo>
                    <a:pt x="79839" y="75869"/>
                    <a:pt x="91555" y="75869"/>
                    <a:pt x="95555" y="67678"/>
                  </a:cubicBezTo>
                  <a:lnTo>
                    <a:pt x="116224" y="26339"/>
                  </a:lnTo>
                  <a:cubicBezTo>
                    <a:pt x="117653" y="24910"/>
                    <a:pt x="118796" y="23101"/>
                    <a:pt x="119272" y="21100"/>
                  </a:cubicBezTo>
                  <a:cubicBezTo>
                    <a:pt x="119463" y="21862"/>
                    <a:pt x="119749" y="22624"/>
                    <a:pt x="120130" y="23386"/>
                  </a:cubicBezTo>
                  <a:lnTo>
                    <a:pt x="142323" y="67773"/>
                  </a:lnTo>
                  <a:cubicBezTo>
                    <a:pt x="146418" y="75964"/>
                    <a:pt x="158135" y="75964"/>
                    <a:pt x="162135" y="67773"/>
                  </a:cubicBezTo>
                  <a:lnTo>
                    <a:pt x="174422" y="43198"/>
                  </a:lnTo>
                  <a:lnTo>
                    <a:pt x="186710" y="67773"/>
                  </a:lnTo>
                  <a:cubicBezTo>
                    <a:pt x="190805" y="75964"/>
                    <a:pt x="202521" y="75964"/>
                    <a:pt x="206521" y="67773"/>
                  </a:cubicBezTo>
                  <a:lnTo>
                    <a:pt x="228715" y="23386"/>
                  </a:lnTo>
                  <a:cubicBezTo>
                    <a:pt x="229096" y="22624"/>
                    <a:pt x="229381" y="21862"/>
                    <a:pt x="229572" y="21100"/>
                  </a:cubicBezTo>
                  <a:cubicBezTo>
                    <a:pt x="230048" y="23196"/>
                    <a:pt x="231191" y="25006"/>
                    <a:pt x="232620" y="26339"/>
                  </a:cubicBezTo>
                  <a:lnTo>
                    <a:pt x="253289" y="67678"/>
                  </a:lnTo>
                  <a:cubicBezTo>
                    <a:pt x="257385" y="75869"/>
                    <a:pt x="269101" y="75869"/>
                    <a:pt x="273101" y="67678"/>
                  </a:cubicBezTo>
                  <a:lnTo>
                    <a:pt x="285388" y="43103"/>
                  </a:lnTo>
                  <a:lnTo>
                    <a:pt x="297676" y="67678"/>
                  </a:lnTo>
                  <a:cubicBezTo>
                    <a:pt x="301771" y="75774"/>
                    <a:pt x="313297" y="75869"/>
                    <a:pt x="317488" y="67773"/>
                  </a:cubicBezTo>
                  <a:lnTo>
                    <a:pt x="340443" y="23386"/>
                  </a:lnTo>
                  <a:cubicBezTo>
                    <a:pt x="343205" y="17957"/>
                    <a:pt x="341110" y="11290"/>
                    <a:pt x="335680" y="84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/>
            </a:p>
          </p:txBody>
        </p:sp>
        <p:sp>
          <p:nvSpPr>
            <p:cNvPr id="22" name="자유형: 도형 447">
              <a:extLst>
                <a:ext uri="{FF2B5EF4-FFF2-40B4-BE49-F238E27FC236}">
                  <a16:creationId xmlns:a16="http://schemas.microsoft.com/office/drawing/2014/main" xmlns="" id="{85C81D46-AD20-4BB8-AA30-B6FC8960449E}"/>
                </a:ext>
              </a:extLst>
            </p:cNvPr>
            <p:cNvSpPr/>
            <p:nvPr/>
          </p:nvSpPr>
          <p:spPr>
            <a:xfrm>
              <a:off x="8143675" y="2905696"/>
              <a:ext cx="390525" cy="390525"/>
            </a:xfrm>
            <a:custGeom>
              <a:avLst/>
              <a:gdLst>
                <a:gd name="connsiteX0" fmla="*/ 372046 w 390525"/>
                <a:gd name="connsiteY0" fmla="*/ 125063 h 390525"/>
                <a:gd name="connsiteX1" fmla="*/ 196596 w 390525"/>
                <a:gd name="connsiteY1" fmla="*/ 7144 h 390525"/>
                <a:gd name="connsiteX2" fmla="*/ 21146 w 390525"/>
                <a:gd name="connsiteY2" fmla="*/ 125063 h 390525"/>
                <a:gd name="connsiteX3" fmla="*/ 7144 w 390525"/>
                <a:gd name="connsiteY3" fmla="*/ 152209 h 390525"/>
                <a:gd name="connsiteX4" fmla="*/ 7144 w 390525"/>
                <a:gd name="connsiteY4" fmla="*/ 240983 h 390525"/>
                <a:gd name="connsiteX5" fmla="*/ 21146 w 390525"/>
                <a:gd name="connsiteY5" fmla="*/ 268129 h 390525"/>
                <a:gd name="connsiteX6" fmla="*/ 196596 w 390525"/>
                <a:gd name="connsiteY6" fmla="*/ 386048 h 390525"/>
                <a:gd name="connsiteX7" fmla="*/ 372046 w 390525"/>
                <a:gd name="connsiteY7" fmla="*/ 268129 h 390525"/>
                <a:gd name="connsiteX8" fmla="*/ 386049 w 390525"/>
                <a:gd name="connsiteY8" fmla="*/ 240983 h 390525"/>
                <a:gd name="connsiteX9" fmla="*/ 386049 w 390525"/>
                <a:gd name="connsiteY9" fmla="*/ 152209 h 390525"/>
                <a:gd name="connsiteX10" fmla="*/ 372046 w 390525"/>
                <a:gd name="connsiteY10" fmla="*/ 125063 h 390525"/>
                <a:gd name="connsiteX11" fmla="*/ 344996 w 390525"/>
                <a:gd name="connsiteY11" fmla="*/ 118682 h 390525"/>
                <a:gd name="connsiteX12" fmla="*/ 288227 w 390525"/>
                <a:gd name="connsiteY12" fmla="*/ 118682 h 390525"/>
                <a:gd name="connsiteX13" fmla="*/ 256127 w 390525"/>
                <a:gd name="connsiteY13" fmla="*/ 42958 h 390525"/>
                <a:gd name="connsiteX14" fmla="*/ 253175 w 390525"/>
                <a:gd name="connsiteY14" fmla="*/ 38957 h 390525"/>
                <a:gd name="connsiteX15" fmla="*/ 344996 w 390525"/>
                <a:gd name="connsiteY15" fmla="*/ 118682 h 390525"/>
                <a:gd name="connsiteX16" fmla="*/ 207740 w 390525"/>
                <a:gd name="connsiteY16" fmla="*/ 30956 h 390525"/>
                <a:gd name="connsiteX17" fmla="*/ 265081 w 390525"/>
                <a:gd name="connsiteY17" fmla="*/ 118682 h 390525"/>
                <a:gd name="connsiteX18" fmla="*/ 207740 w 390525"/>
                <a:gd name="connsiteY18" fmla="*/ 118682 h 390525"/>
                <a:gd name="connsiteX19" fmla="*/ 207740 w 390525"/>
                <a:gd name="connsiteY19" fmla="*/ 30956 h 390525"/>
                <a:gd name="connsiteX20" fmla="*/ 185547 w 390525"/>
                <a:gd name="connsiteY20" fmla="*/ 30956 h 390525"/>
                <a:gd name="connsiteX21" fmla="*/ 185547 w 390525"/>
                <a:gd name="connsiteY21" fmla="*/ 118682 h 390525"/>
                <a:gd name="connsiteX22" fmla="*/ 128207 w 390525"/>
                <a:gd name="connsiteY22" fmla="*/ 118682 h 390525"/>
                <a:gd name="connsiteX23" fmla="*/ 155448 w 390525"/>
                <a:gd name="connsiteY23" fmla="*/ 56007 h 390525"/>
                <a:gd name="connsiteX24" fmla="*/ 185547 w 390525"/>
                <a:gd name="connsiteY24" fmla="*/ 30956 h 390525"/>
                <a:gd name="connsiteX25" fmla="*/ 140684 w 390525"/>
                <a:gd name="connsiteY25" fmla="*/ 39053 h 390525"/>
                <a:gd name="connsiteX26" fmla="*/ 137732 w 390525"/>
                <a:gd name="connsiteY26" fmla="*/ 43053 h 390525"/>
                <a:gd name="connsiteX27" fmla="*/ 105633 w 390525"/>
                <a:gd name="connsiteY27" fmla="*/ 118777 h 390525"/>
                <a:gd name="connsiteX28" fmla="*/ 48959 w 390525"/>
                <a:gd name="connsiteY28" fmla="*/ 118777 h 390525"/>
                <a:gd name="connsiteX29" fmla="*/ 140684 w 390525"/>
                <a:gd name="connsiteY29" fmla="*/ 39053 h 390525"/>
                <a:gd name="connsiteX30" fmla="*/ 48959 w 390525"/>
                <a:gd name="connsiteY30" fmla="*/ 274034 h 390525"/>
                <a:gd name="connsiteX31" fmla="*/ 105728 w 390525"/>
                <a:gd name="connsiteY31" fmla="*/ 274034 h 390525"/>
                <a:gd name="connsiteX32" fmla="*/ 140780 w 390525"/>
                <a:gd name="connsiteY32" fmla="*/ 353663 h 390525"/>
                <a:gd name="connsiteX33" fmla="*/ 48959 w 390525"/>
                <a:gd name="connsiteY33" fmla="*/ 274034 h 390525"/>
                <a:gd name="connsiteX34" fmla="*/ 185547 w 390525"/>
                <a:gd name="connsiteY34" fmla="*/ 361759 h 390525"/>
                <a:gd name="connsiteX35" fmla="*/ 128207 w 390525"/>
                <a:gd name="connsiteY35" fmla="*/ 274034 h 390525"/>
                <a:gd name="connsiteX36" fmla="*/ 185547 w 390525"/>
                <a:gd name="connsiteY36" fmla="*/ 274034 h 390525"/>
                <a:gd name="connsiteX37" fmla="*/ 185547 w 390525"/>
                <a:gd name="connsiteY37" fmla="*/ 361759 h 390525"/>
                <a:gd name="connsiteX38" fmla="*/ 207740 w 390525"/>
                <a:gd name="connsiteY38" fmla="*/ 361950 h 390525"/>
                <a:gd name="connsiteX39" fmla="*/ 207740 w 390525"/>
                <a:gd name="connsiteY39" fmla="*/ 274130 h 390525"/>
                <a:gd name="connsiteX40" fmla="*/ 265081 w 390525"/>
                <a:gd name="connsiteY40" fmla="*/ 274130 h 390525"/>
                <a:gd name="connsiteX41" fmla="*/ 207740 w 390525"/>
                <a:gd name="connsiteY41" fmla="*/ 361950 h 390525"/>
                <a:gd name="connsiteX42" fmla="*/ 253175 w 390525"/>
                <a:gd name="connsiteY42" fmla="*/ 353854 h 390525"/>
                <a:gd name="connsiteX43" fmla="*/ 288227 w 390525"/>
                <a:gd name="connsiteY43" fmla="*/ 274034 h 390525"/>
                <a:gd name="connsiteX44" fmla="*/ 344996 w 390525"/>
                <a:gd name="connsiteY44" fmla="*/ 274034 h 390525"/>
                <a:gd name="connsiteX45" fmla="*/ 253175 w 390525"/>
                <a:gd name="connsiteY45" fmla="*/ 353854 h 390525"/>
                <a:gd name="connsiteX46" fmla="*/ 352806 w 390525"/>
                <a:gd name="connsiteY46" fmla="*/ 251841 h 390525"/>
                <a:gd name="connsiteX47" fmla="*/ 40481 w 390525"/>
                <a:gd name="connsiteY47" fmla="*/ 251841 h 390525"/>
                <a:gd name="connsiteX48" fmla="*/ 29337 w 390525"/>
                <a:gd name="connsiteY48" fmla="*/ 240697 h 390525"/>
                <a:gd name="connsiteX49" fmla="*/ 29337 w 390525"/>
                <a:gd name="connsiteY49" fmla="*/ 151924 h 390525"/>
                <a:gd name="connsiteX50" fmla="*/ 40481 w 390525"/>
                <a:gd name="connsiteY50" fmla="*/ 140779 h 390525"/>
                <a:gd name="connsiteX51" fmla="*/ 352806 w 390525"/>
                <a:gd name="connsiteY51" fmla="*/ 140779 h 390525"/>
                <a:gd name="connsiteX52" fmla="*/ 363950 w 390525"/>
                <a:gd name="connsiteY52" fmla="*/ 151924 h 390525"/>
                <a:gd name="connsiteX53" fmla="*/ 363950 w 390525"/>
                <a:gd name="connsiteY53" fmla="*/ 240697 h 390525"/>
                <a:gd name="connsiteX54" fmla="*/ 352806 w 390525"/>
                <a:gd name="connsiteY54" fmla="*/ 251841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90525" h="390525">
                  <a:moveTo>
                    <a:pt x="372046" y="125063"/>
                  </a:moveTo>
                  <a:cubicBezTo>
                    <a:pt x="343853" y="56198"/>
                    <a:pt x="275558" y="7144"/>
                    <a:pt x="196596" y="7144"/>
                  </a:cubicBezTo>
                  <a:cubicBezTo>
                    <a:pt x="117634" y="7144"/>
                    <a:pt x="49339" y="56198"/>
                    <a:pt x="21146" y="125063"/>
                  </a:cubicBezTo>
                  <a:cubicBezTo>
                    <a:pt x="12668" y="131064"/>
                    <a:pt x="7144" y="140970"/>
                    <a:pt x="7144" y="152209"/>
                  </a:cubicBezTo>
                  <a:lnTo>
                    <a:pt x="7144" y="240983"/>
                  </a:lnTo>
                  <a:cubicBezTo>
                    <a:pt x="7144" y="252127"/>
                    <a:pt x="12668" y="262128"/>
                    <a:pt x="21146" y="268129"/>
                  </a:cubicBezTo>
                  <a:cubicBezTo>
                    <a:pt x="49339" y="336995"/>
                    <a:pt x="117634" y="386048"/>
                    <a:pt x="196596" y="386048"/>
                  </a:cubicBezTo>
                  <a:cubicBezTo>
                    <a:pt x="275558" y="386048"/>
                    <a:pt x="343853" y="336995"/>
                    <a:pt x="372046" y="268129"/>
                  </a:cubicBezTo>
                  <a:cubicBezTo>
                    <a:pt x="380524" y="262128"/>
                    <a:pt x="386049" y="252222"/>
                    <a:pt x="386049" y="240983"/>
                  </a:cubicBezTo>
                  <a:lnTo>
                    <a:pt x="386049" y="152209"/>
                  </a:lnTo>
                  <a:cubicBezTo>
                    <a:pt x="386144" y="140970"/>
                    <a:pt x="380524" y="131064"/>
                    <a:pt x="372046" y="125063"/>
                  </a:cubicBezTo>
                  <a:close/>
                  <a:moveTo>
                    <a:pt x="344996" y="118682"/>
                  </a:moveTo>
                  <a:lnTo>
                    <a:pt x="288227" y="118682"/>
                  </a:lnTo>
                  <a:cubicBezTo>
                    <a:pt x="281178" y="88487"/>
                    <a:pt x="270129" y="62389"/>
                    <a:pt x="256127" y="42958"/>
                  </a:cubicBezTo>
                  <a:cubicBezTo>
                    <a:pt x="255175" y="41624"/>
                    <a:pt x="254127" y="40291"/>
                    <a:pt x="253175" y="38957"/>
                  </a:cubicBezTo>
                  <a:cubicBezTo>
                    <a:pt x="292132" y="53150"/>
                    <a:pt x="325279" y="81439"/>
                    <a:pt x="344996" y="118682"/>
                  </a:cubicBezTo>
                  <a:close/>
                  <a:moveTo>
                    <a:pt x="207740" y="30956"/>
                  </a:moveTo>
                  <a:cubicBezTo>
                    <a:pt x="238125" y="41148"/>
                    <a:pt x="257080" y="87154"/>
                    <a:pt x="265081" y="118682"/>
                  </a:cubicBezTo>
                  <a:lnTo>
                    <a:pt x="207740" y="118682"/>
                  </a:lnTo>
                  <a:lnTo>
                    <a:pt x="207740" y="30956"/>
                  </a:lnTo>
                  <a:close/>
                  <a:moveTo>
                    <a:pt x="185547" y="30956"/>
                  </a:moveTo>
                  <a:lnTo>
                    <a:pt x="185547" y="118682"/>
                  </a:lnTo>
                  <a:lnTo>
                    <a:pt x="128207" y="118682"/>
                  </a:lnTo>
                  <a:cubicBezTo>
                    <a:pt x="134588" y="93536"/>
                    <a:pt x="143923" y="72009"/>
                    <a:pt x="155448" y="56007"/>
                  </a:cubicBezTo>
                  <a:cubicBezTo>
                    <a:pt x="162401" y="46292"/>
                    <a:pt x="172688" y="35242"/>
                    <a:pt x="185547" y="30956"/>
                  </a:cubicBezTo>
                  <a:close/>
                  <a:moveTo>
                    <a:pt x="140684" y="39053"/>
                  </a:moveTo>
                  <a:cubicBezTo>
                    <a:pt x="139637" y="40291"/>
                    <a:pt x="138684" y="41624"/>
                    <a:pt x="137732" y="43053"/>
                  </a:cubicBezTo>
                  <a:cubicBezTo>
                    <a:pt x="123730" y="62484"/>
                    <a:pt x="112681" y="88487"/>
                    <a:pt x="105633" y="118777"/>
                  </a:cubicBezTo>
                  <a:lnTo>
                    <a:pt x="48959" y="118777"/>
                  </a:lnTo>
                  <a:cubicBezTo>
                    <a:pt x="68580" y="81439"/>
                    <a:pt x="101822" y="53150"/>
                    <a:pt x="140684" y="39053"/>
                  </a:cubicBezTo>
                  <a:close/>
                  <a:moveTo>
                    <a:pt x="48959" y="274034"/>
                  </a:moveTo>
                  <a:lnTo>
                    <a:pt x="105728" y="274034"/>
                  </a:lnTo>
                  <a:cubicBezTo>
                    <a:pt x="112205" y="301752"/>
                    <a:pt x="123254" y="331280"/>
                    <a:pt x="140780" y="353663"/>
                  </a:cubicBezTo>
                  <a:cubicBezTo>
                    <a:pt x="101822" y="339566"/>
                    <a:pt x="68580" y="311277"/>
                    <a:pt x="48959" y="274034"/>
                  </a:cubicBezTo>
                  <a:close/>
                  <a:moveTo>
                    <a:pt x="185547" y="361759"/>
                  </a:moveTo>
                  <a:cubicBezTo>
                    <a:pt x="155163" y="351568"/>
                    <a:pt x="136207" y="305562"/>
                    <a:pt x="128207" y="274034"/>
                  </a:cubicBezTo>
                  <a:lnTo>
                    <a:pt x="185547" y="274034"/>
                  </a:lnTo>
                  <a:lnTo>
                    <a:pt x="185547" y="361759"/>
                  </a:lnTo>
                  <a:close/>
                  <a:moveTo>
                    <a:pt x="207740" y="361950"/>
                  </a:moveTo>
                  <a:lnTo>
                    <a:pt x="207740" y="274130"/>
                  </a:lnTo>
                  <a:lnTo>
                    <a:pt x="265081" y="274130"/>
                  </a:lnTo>
                  <a:cubicBezTo>
                    <a:pt x="257080" y="305657"/>
                    <a:pt x="238030" y="351758"/>
                    <a:pt x="207740" y="361950"/>
                  </a:cubicBezTo>
                  <a:close/>
                  <a:moveTo>
                    <a:pt x="253175" y="353854"/>
                  </a:moveTo>
                  <a:cubicBezTo>
                    <a:pt x="270701" y="331470"/>
                    <a:pt x="281750" y="301752"/>
                    <a:pt x="288227" y="274034"/>
                  </a:cubicBezTo>
                  <a:lnTo>
                    <a:pt x="344996" y="274034"/>
                  </a:lnTo>
                  <a:cubicBezTo>
                    <a:pt x="325279" y="311277"/>
                    <a:pt x="292132" y="339757"/>
                    <a:pt x="253175" y="353854"/>
                  </a:cubicBezTo>
                  <a:close/>
                  <a:moveTo>
                    <a:pt x="352806" y="251841"/>
                  </a:moveTo>
                  <a:lnTo>
                    <a:pt x="40481" y="251841"/>
                  </a:lnTo>
                  <a:cubicBezTo>
                    <a:pt x="34385" y="251841"/>
                    <a:pt x="29337" y="246888"/>
                    <a:pt x="29337" y="240697"/>
                  </a:cubicBezTo>
                  <a:lnTo>
                    <a:pt x="29337" y="151924"/>
                  </a:lnTo>
                  <a:cubicBezTo>
                    <a:pt x="29337" y="145828"/>
                    <a:pt x="34290" y="140779"/>
                    <a:pt x="40481" y="140779"/>
                  </a:cubicBezTo>
                  <a:lnTo>
                    <a:pt x="352806" y="140779"/>
                  </a:lnTo>
                  <a:cubicBezTo>
                    <a:pt x="358902" y="140779"/>
                    <a:pt x="363950" y="145733"/>
                    <a:pt x="363950" y="151924"/>
                  </a:cubicBezTo>
                  <a:lnTo>
                    <a:pt x="363950" y="240697"/>
                  </a:lnTo>
                  <a:cubicBezTo>
                    <a:pt x="363855" y="246888"/>
                    <a:pt x="358902" y="251841"/>
                    <a:pt x="352806" y="2518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/>
            </a:p>
          </p:txBody>
        </p:sp>
      </p:grpSp>
      <p:sp>
        <p:nvSpPr>
          <p:cNvPr id="23" name="자유형: 도형 173">
            <a:extLst>
              <a:ext uri="{FF2B5EF4-FFF2-40B4-BE49-F238E27FC236}">
                <a16:creationId xmlns:a16="http://schemas.microsoft.com/office/drawing/2014/main" xmlns="" id="{D6260AAB-7F31-4E7C-83DA-E906F633AA0A}"/>
              </a:ext>
            </a:extLst>
          </p:cNvPr>
          <p:cNvSpPr/>
          <p:nvPr/>
        </p:nvSpPr>
        <p:spPr>
          <a:xfrm>
            <a:off x="1012286" y="3233753"/>
            <a:ext cx="390525" cy="314325"/>
          </a:xfrm>
          <a:custGeom>
            <a:avLst/>
            <a:gdLst>
              <a:gd name="connsiteX0" fmla="*/ 384512 w 390525"/>
              <a:gd name="connsiteY0" fmla="*/ 120468 h 314325"/>
              <a:gd name="connsiteX1" fmla="*/ 319361 w 390525"/>
              <a:gd name="connsiteY1" fmla="*/ 12645 h 314325"/>
              <a:gd name="connsiteX2" fmla="*/ 305360 w 390525"/>
              <a:gd name="connsiteY2" fmla="*/ 8264 h 314325"/>
              <a:gd name="connsiteX3" fmla="*/ 265545 w 390525"/>
              <a:gd name="connsiteY3" fmla="*/ 25790 h 314325"/>
              <a:gd name="connsiteX4" fmla="*/ 204109 w 390525"/>
              <a:gd name="connsiteY4" fmla="*/ 7597 h 314325"/>
              <a:gd name="connsiteX5" fmla="*/ 195536 w 390525"/>
              <a:gd name="connsiteY5" fmla="*/ 8550 h 314325"/>
              <a:gd name="connsiteX6" fmla="*/ 124766 w 390525"/>
              <a:gd name="connsiteY6" fmla="*/ 47697 h 314325"/>
              <a:gd name="connsiteX7" fmla="*/ 83999 w 390525"/>
              <a:gd name="connsiteY7" fmla="*/ 21599 h 314325"/>
              <a:gd name="connsiteX8" fmla="*/ 75521 w 390525"/>
              <a:gd name="connsiteY8" fmla="*/ 20170 h 314325"/>
              <a:gd name="connsiteX9" fmla="*/ 68568 w 390525"/>
              <a:gd name="connsiteY9" fmla="*/ 25218 h 314325"/>
              <a:gd name="connsiteX10" fmla="*/ 8751 w 390525"/>
              <a:gd name="connsiteY10" fmla="*/ 124183 h 314325"/>
              <a:gd name="connsiteX11" fmla="*/ 12276 w 390525"/>
              <a:gd name="connsiteY11" fmla="*/ 139328 h 314325"/>
              <a:gd name="connsiteX12" fmla="*/ 37421 w 390525"/>
              <a:gd name="connsiteY12" fmla="*/ 155425 h 314325"/>
              <a:gd name="connsiteX13" fmla="*/ 32373 w 390525"/>
              <a:gd name="connsiteY13" fmla="*/ 162188 h 314325"/>
              <a:gd name="connsiteX14" fmla="*/ 38565 w 390525"/>
              <a:gd name="connsiteY14" fmla="*/ 205717 h 314325"/>
              <a:gd name="connsiteX15" fmla="*/ 57138 w 390525"/>
              <a:gd name="connsiteY15" fmla="*/ 211908 h 314325"/>
              <a:gd name="connsiteX16" fmla="*/ 58948 w 390525"/>
              <a:gd name="connsiteY16" fmla="*/ 211813 h 314325"/>
              <a:gd name="connsiteX17" fmla="*/ 70568 w 390525"/>
              <a:gd name="connsiteY17" fmla="*/ 229625 h 314325"/>
              <a:gd name="connsiteX18" fmla="*/ 89142 w 390525"/>
              <a:gd name="connsiteY18" fmla="*/ 235816 h 314325"/>
              <a:gd name="connsiteX19" fmla="*/ 90857 w 390525"/>
              <a:gd name="connsiteY19" fmla="*/ 235721 h 314325"/>
              <a:gd name="connsiteX20" fmla="*/ 102477 w 390525"/>
              <a:gd name="connsiteY20" fmla="*/ 253533 h 314325"/>
              <a:gd name="connsiteX21" fmla="*/ 121051 w 390525"/>
              <a:gd name="connsiteY21" fmla="*/ 259724 h 314325"/>
              <a:gd name="connsiteX22" fmla="*/ 122861 w 390525"/>
              <a:gd name="connsiteY22" fmla="*/ 259628 h 314325"/>
              <a:gd name="connsiteX23" fmla="*/ 134481 w 390525"/>
              <a:gd name="connsiteY23" fmla="*/ 277440 h 314325"/>
              <a:gd name="connsiteX24" fmla="*/ 153055 w 390525"/>
              <a:gd name="connsiteY24" fmla="*/ 283632 h 314325"/>
              <a:gd name="connsiteX25" fmla="*/ 178010 w 390525"/>
              <a:gd name="connsiteY25" fmla="*/ 271154 h 314325"/>
              <a:gd name="connsiteX26" fmla="*/ 179058 w 390525"/>
              <a:gd name="connsiteY26" fmla="*/ 269820 h 314325"/>
              <a:gd name="connsiteX27" fmla="*/ 223445 w 390525"/>
              <a:gd name="connsiteY27" fmla="*/ 301443 h 314325"/>
              <a:gd name="connsiteX28" fmla="*/ 242304 w 390525"/>
              <a:gd name="connsiteY28" fmla="*/ 307444 h 314325"/>
              <a:gd name="connsiteX29" fmla="*/ 268784 w 390525"/>
              <a:gd name="connsiteY29" fmla="*/ 293919 h 314325"/>
              <a:gd name="connsiteX30" fmla="*/ 274213 w 390525"/>
              <a:gd name="connsiteY30" fmla="*/ 281536 h 314325"/>
              <a:gd name="connsiteX31" fmla="*/ 306884 w 390525"/>
              <a:gd name="connsiteY31" fmla="*/ 268582 h 314325"/>
              <a:gd name="connsiteX32" fmla="*/ 312980 w 390525"/>
              <a:gd name="connsiteY32" fmla="*/ 249818 h 314325"/>
              <a:gd name="connsiteX33" fmla="*/ 335554 w 390525"/>
              <a:gd name="connsiteY33" fmla="*/ 236578 h 314325"/>
              <a:gd name="connsiteX34" fmla="*/ 341460 w 390525"/>
              <a:gd name="connsiteY34" fmla="*/ 221243 h 314325"/>
              <a:gd name="connsiteX35" fmla="*/ 368796 w 390525"/>
              <a:gd name="connsiteY35" fmla="*/ 207717 h 314325"/>
              <a:gd name="connsiteX36" fmla="*/ 374416 w 390525"/>
              <a:gd name="connsiteY36" fmla="*/ 183524 h 314325"/>
              <a:gd name="connsiteX37" fmla="*/ 361176 w 390525"/>
              <a:gd name="connsiteY37" fmla="*/ 162378 h 314325"/>
              <a:gd name="connsiteX38" fmla="*/ 350413 w 390525"/>
              <a:gd name="connsiteY38" fmla="*/ 154758 h 314325"/>
              <a:gd name="connsiteX39" fmla="*/ 380893 w 390525"/>
              <a:gd name="connsiteY39" fmla="*/ 135518 h 314325"/>
              <a:gd name="connsiteX40" fmla="*/ 384512 w 390525"/>
              <a:gd name="connsiteY40" fmla="*/ 120468 h 314325"/>
              <a:gd name="connsiteX41" fmla="*/ 64377 w 390525"/>
              <a:gd name="connsiteY41" fmla="*/ 186000 h 314325"/>
              <a:gd name="connsiteX42" fmla="*/ 58567 w 390525"/>
              <a:gd name="connsiteY42" fmla="*/ 189429 h 314325"/>
              <a:gd name="connsiteX43" fmla="*/ 51995 w 390525"/>
              <a:gd name="connsiteY43" fmla="*/ 187715 h 314325"/>
              <a:gd name="connsiteX44" fmla="*/ 50185 w 390525"/>
              <a:gd name="connsiteY44" fmla="*/ 175237 h 314325"/>
              <a:gd name="connsiteX45" fmla="*/ 64758 w 390525"/>
              <a:gd name="connsiteY45" fmla="*/ 155806 h 314325"/>
              <a:gd name="connsiteX46" fmla="*/ 77236 w 390525"/>
              <a:gd name="connsiteY46" fmla="*/ 153996 h 314325"/>
              <a:gd name="connsiteX47" fmla="*/ 79046 w 390525"/>
              <a:gd name="connsiteY47" fmla="*/ 166474 h 314325"/>
              <a:gd name="connsiteX48" fmla="*/ 64377 w 390525"/>
              <a:gd name="connsiteY48" fmla="*/ 186000 h 314325"/>
              <a:gd name="connsiteX49" fmla="*/ 96381 w 390525"/>
              <a:gd name="connsiteY49" fmla="*/ 210003 h 314325"/>
              <a:gd name="connsiteX50" fmla="*/ 83903 w 390525"/>
              <a:gd name="connsiteY50" fmla="*/ 211813 h 314325"/>
              <a:gd name="connsiteX51" fmla="*/ 82094 w 390525"/>
              <a:gd name="connsiteY51" fmla="*/ 199335 h 314325"/>
              <a:gd name="connsiteX52" fmla="*/ 96667 w 390525"/>
              <a:gd name="connsiteY52" fmla="*/ 179904 h 314325"/>
              <a:gd name="connsiteX53" fmla="*/ 96667 w 390525"/>
              <a:gd name="connsiteY53" fmla="*/ 179904 h 314325"/>
              <a:gd name="connsiteX54" fmla="*/ 106954 w 390525"/>
              <a:gd name="connsiteY54" fmla="*/ 166284 h 314325"/>
              <a:gd name="connsiteX55" fmla="*/ 112764 w 390525"/>
              <a:gd name="connsiteY55" fmla="*/ 162855 h 314325"/>
              <a:gd name="connsiteX56" fmla="*/ 119336 w 390525"/>
              <a:gd name="connsiteY56" fmla="*/ 164569 h 314325"/>
              <a:gd name="connsiteX57" fmla="*/ 121146 w 390525"/>
              <a:gd name="connsiteY57" fmla="*/ 177047 h 314325"/>
              <a:gd name="connsiteX58" fmla="*/ 96381 w 390525"/>
              <a:gd name="connsiteY58" fmla="*/ 210003 h 314325"/>
              <a:gd name="connsiteX59" fmla="*/ 128385 w 390525"/>
              <a:gd name="connsiteY59" fmla="*/ 234006 h 314325"/>
              <a:gd name="connsiteX60" fmla="*/ 122575 w 390525"/>
              <a:gd name="connsiteY60" fmla="*/ 237435 h 314325"/>
              <a:gd name="connsiteX61" fmla="*/ 116003 w 390525"/>
              <a:gd name="connsiteY61" fmla="*/ 235721 h 314325"/>
              <a:gd name="connsiteX62" fmla="*/ 112574 w 390525"/>
              <a:gd name="connsiteY62" fmla="*/ 229911 h 314325"/>
              <a:gd name="connsiteX63" fmla="*/ 114288 w 390525"/>
              <a:gd name="connsiteY63" fmla="*/ 223338 h 314325"/>
              <a:gd name="connsiteX64" fmla="*/ 139053 w 390525"/>
              <a:gd name="connsiteY64" fmla="*/ 190286 h 314325"/>
              <a:gd name="connsiteX65" fmla="*/ 139053 w 390525"/>
              <a:gd name="connsiteY65" fmla="*/ 190286 h 314325"/>
              <a:gd name="connsiteX66" fmla="*/ 143530 w 390525"/>
              <a:gd name="connsiteY66" fmla="*/ 184286 h 314325"/>
              <a:gd name="connsiteX67" fmla="*/ 149340 w 390525"/>
              <a:gd name="connsiteY67" fmla="*/ 180857 h 314325"/>
              <a:gd name="connsiteX68" fmla="*/ 150578 w 390525"/>
              <a:gd name="connsiteY68" fmla="*/ 180761 h 314325"/>
              <a:gd name="connsiteX69" fmla="*/ 155912 w 390525"/>
              <a:gd name="connsiteY69" fmla="*/ 182571 h 314325"/>
              <a:gd name="connsiteX70" fmla="*/ 159342 w 390525"/>
              <a:gd name="connsiteY70" fmla="*/ 188382 h 314325"/>
              <a:gd name="connsiteX71" fmla="*/ 157627 w 390525"/>
              <a:gd name="connsiteY71" fmla="*/ 194954 h 314325"/>
              <a:gd name="connsiteX72" fmla="*/ 128385 w 390525"/>
              <a:gd name="connsiteY72" fmla="*/ 234006 h 314325"/>
              <a:gd name="connsiteX73" fmla="*/ 174867 w 390525"/>
              <a:gd name="connsiteY73" fmla="*/ 238483 h 314325"/>
              <a:gd name="connsiteX74" fmla="*/ 160294 w 390525"/>
              <a:gd name="connsiteY74" fmla="*/ 257914 h 314325"/>
              <a:gd name="connsiteX75" fmla="*/ 147816 w 390525"/>
              <a:gd name="connsiteY75" fmla="*/ 259724 h 314325"/>
              <a:gd name="connsiteX76" fmla="*/ 146007 w 390525"/>
              <a:gd name="connsiteY76" fmla="*/ 247246 h 314325"/>
              <a:gd name="connsiteX77" fmla="*/ 160580 w 390525"/>
              <a:gd name="connsiteY77" fmla="*/ 227815 h 314325"/>
              <a:gd name="connsiteX78" fmla="*/ 166390 w 390525"/>
              <a:gd name="connsiteY78" fmla="*/ 224386 h 314325"/>
              <a:gd name="connsiteX79" fmla="*/ 172962 w 390525"/>
              <a:gd name="connsiteY79" fmla="*/ 226101 h 314325"/>
              <a:gd name="connsiteX80" fmla="*/ 174867 w 390525"/>
              <a:gd name="connsiteY80" fmla="*/ 238483 h 314325"/>
              <a:gd name="connsiteX81" fmla="*/ 352509 w 390525"/>
              <a:gd name="connsiteY81" fmla="*/ 187143 h 314325"/>
              <a:gd name="connsiteX82" fmla="*/ 350699 w 390525"/>
              <a:gd name="connsiteY82" fmla="*/ 194763 h 314325"/>
              <a:gd name="connsiteX83" fmla="*/ 336221 w 390525"/>
              <a:gd name="connsiteY83" fmla="*/ 197144 h 314325"/>
              <a:gd name="connsiteX84" fmla="*/ 328220 w 390525"/>
              <a:gd name="connsiteY84" fmla="*/ 191430 h 314325"/>
              <a:gd name="connsiteX85" fmla="*/ 328220 w 390525"/>
              <a:gd name="connsiteY85" fmla="*/ 191430 h 314325"/>
              <a:gd name="connsiteX86" fmla="*/ 328220 w 390525"/>
              <a:gd name="connsiteY86" fmla="*/ 191430 h 314325"/>
              <a:gd name="connsiteX87" fmla="*/ 283357 w 390525"/>
              <a:gd name="connsiteY87" fmla="*/ 159616 h 314325"/>
              <a:gd name="connsiteX88" fmla="*/ 267831 w 390525"/>
              <a:gd name="connsiteY88" fmla="*/ 162188 h 314325"/>
              <a:gd name="connsiteX89" fmla="*/ 270403 w 390525"/>
              <a:gd name="connsiteY89" fmla="*/ 177714 h 314325"/>
              <a:gd name="connsiteX90" fmla="*/ 315170 w 390525"/>
              <a:gd name="connsiteY90" fmla="*/ 209527 h 314325"/>
              <a:gd name="connsiteX91" fmla="*/ 317457 w 390525"/>
              <a:gd name="connsiteY91" fmla="*/ 223719 h 314325"/>
              <a:gd name="connsiteX92" fmla="*/ 302978 w 390525"/>
              <a:gd name="connsiteY92" fmla="*/ 226101 h 314325"/>
              <a:gd name="connsiteX93" fmla="*/ 299454 w 390525"/>
              <a:gd name="connsiteY93" fmla="*/ 223624 h 314325"/>
              <a:gd name="connsiteX94" fmla="*/ 299454 w 390525"/>
              <a:gd name="connsiteY94" fmla="*/ 223624 h 314325"/>
              <a:gd name="connsiteX95" fmla="*/ 299454 w 390525"/>
              <a:gd name="connsiteY95" fmla="*/ 223624 h 314325"/>
              <a:gd name="connsiteX96" fmla="*/ 265069 w 390525"/>
              <a:gd name="connsiteY96" fmla="*/ 199145 h 314325"/>
              <a:gd name="connsiteX97" fmla="*/ 250115 w 390525"/>
              <a:gd name="connsiteY97" fmla="*/ 200574 h 314325"/>
              <a:gd name="connsiteX98" fmla="*/ 251925 w 390525"/>
              <a:gd name="connsiteY98" fmla="*/ 217052 h 314325"/>
              <a:gd name="connsiteX99" fmla="*/ 286405 w 390525"/>
              <a:gd name="connsiteY99" fmla="*/ 241626 h 314325"/>
              <a:gd name="connsiteX100" fmla="*/ 288691 w 390525"/>
              <a:gd name="connsiteY100" fmla="*/ 255819 h 314325"/>
              <a:gd name="connsiteX101" fmla="*/ 274213 w 390525"/>
              <a:gd name="connsiteY101" fmla="*/ 258200 h 314325"/>
              <a:gd name="connsiteX102" fmla="*/ 261926 w 390525"/>
              <a:gd name="connsiteY102" fmla="*/ 249437 h 314325"/>
              <a:gd name="connsiteX103" fmla="*/ 261926 w 390525"/>
              <a:gd name="connsiteY103" fmla="*/ 249437 h 314325"/>
              <a:gd name="connsiteX104" fmla="*/ 243257 w 390525"/>
              <a:gd name="connsiteY104" fmla="*/ 236197 h 314325"/>
              <a:gd name="connsiteX105" fmla="*/ 227064 w 390525"/>
              <a:gd name="connsiteY105" fmla="*/ 239912 h 314325"/>
              <a:gd name="connsiteX106" fmla="*/ 230589 w 390525"/>
              <a:gd name="connsiteY106" fmla="*/ 254485 h 314325"/>
              <a:gd name="connsiteX107" fmla="*/ 248686 w 390525"/>
              <a:gd name="connsiteY107" fmla="*/ 267344 h 314325"/>
              <a:gd name="connsiteX108" fmla="*/ 250591 w 390525"/>
              <a:gd name="connsiteY108" fmla="*/ 281155 h 314325"/>
              <a:gd name="connsiteX109" fmla="*/ 236113 w 390525"/>
              <a:gd name="connsiteY109" fmla="*/ 283536 h 314325"/>
              <a:gd name="connsiteX110" fmla="*/ 192203 w 390525"/>
              <a:gd name="connsiteY110" fmla="*/ 252294 h 314325"/>
              <a:gd name="connsiteX111" fmla="*/ 192298 w 390525"/>
              <a:gd name="connsiteY111" fmla="*/ 252199 h 314325"/>
              <a:gd name="connsiteX112" fmla="*/ 191060 w 390525"/>
              <a:gd name="connsiteY112" fmla="*/ 212861 h 314325"/>
              <a:gd name="connsiteX113" fmla="*/ 177915 w 390525"/>
              <a:gd name="connsiteY113" fmla="*/ 204003 h 314325"/>
              <a:gd name="connsiteX114" fmla="*/ 180868 w 390525"/>
              <a:gd name="connsiteY114" fmla="*/ 183905 h 314325"/>
              <a:gd name="connsiteX115" fmla="*/ 169914 w 390525"/>
              <a:gd name="connsiteY115" fmla="*/ 165522 h 314325"/>
              <a:gd name="connsiteX116" fmla="*/ 145911 w 390525"/>
              <a:gd name="connsiteY116" fmla="*/ 158854 h 314325"/>
              <a:gd name="connsiteX117" fmla="*/ 142387 w 390525"/>
              <a:gd name="connsiteY117" fmla="*/ 159521 h 314325"/>
              <a:gd name="connsiteX118" fmla="*/ 132386 w 390525"/>
              <a:gd name="connsiteY118" fmla="*/ 146757 h 314325"/>
              <a:gd name="connsiteX119" fmla="*/ 109335 w 390525"/>
              <a:gd name="connsiteY119" fmla="*/ 140852 h 314325"/>
              <a:gd name="connsiteX120" fmla="*/ 97905 w 390525"/>
              <a:gd name="connsiteY120" fmla="*/ 144852 h 314325"/>
              <a:gd name="connsiteX121" fmla="*/ 90190 w 390525"/>
              <a:gd name="connsiteY121" fmla="*/ 136470 h 314325"/>
              <a:gd name="connsiteX122" fmla="*/ 51137 w 390525"/>
              <a:gd name="connsiteY122" fmla="*/ 137899 h 314325"/>
              <a:gd name="connsiteX123" fmla="*/ 33135 w 390525"/>
              <a:gd name="connsiteY123" fmla="*/ 126374 h 314325"/>
              <a:gd name="connsiteX124" fmla="*/ 81522 w 390525"/>
              <a:gd name="connsiteY124" fmla="*/ 46364 h 314325"/>
              <a:gd name="connsiteX125" fmla="*/ 102573 w 390525"/>
              <a:gd name="connsiteY125" fmla="*/ 59794 h 314325"/>
              <a:gd name="connsiteX126" fmla="*/ 88666 w 390525"/>
              <a:gd name="connsiteY126" fmla="*/ 67509 h 314325"/>
              <a:gd name="connsiteX127" fmla="*/ 82951 w 390525"/>
              <a:gd name="connsiteY127" fmla="*/ 76463 h 314325"/>
              <a:gd name="connsiteX128" fmla="*/ 87618 w 390525"/>
              <a:gd name="connsiteY128" fmla="*/ 99323 h 314325"/>
              <a:gd name="connsiteX129" fmla="*/ 147435 w 390525"/>
              <a:gd name="connsiteY129" fmla="*/ 119040 h 314325"/>
              <a:gd name="connsiteX130" fmla="*/ 198966 w 390525"/>
              <a:gd name="connsiteY130" fmla="*/ 93322 h 314325"/>
              <a:gd name="connsiteX131" fmla="*/ 225064 w 390525"/>
              <a:gd name="connsiteY131" fmla="*/ 93703 h 314325"/>
              <a:gd name="connsiteX132" fmla="*/ 323934 w 390525"/>
              <a:gd name="connsiteY132" fmla="*/ 163331 h 314325"/>
              <a:gd name="connsiteX133" fmla="*/ 323934 w 390525"/>
              <a:gd name="connsiteY133" fmla="*/ 163331 h 314325"/>
              <a:gd name="connsiteX134" fmla="*/ 348127 w 390525"/>
              <a:gd name="connsiteY134" fmla="*/ 180571 h 314325"/>
              <a:gd name="connsiteX135" fmla="*/ 352509 w 390525"/>
              <a:gd name="connsiteY135" fmla="*/ 187143 h 314325"/>
              <a:gd name="connsiteX136" fmla="*/ 330887 w 390525"/>
              <a:gd name="connsiteY136" fmla="*/ 140947 h 314325"/>
              <a:gd name="connsiteX137" fmla="*/ 235256 w 390525"/>
              <a:gd name="connsiteY137" fmla="*/ 73605 h 314325"/>
              <a:gd name="connsiteX138" fmla="*/ 229065 w 390525"/>
              <a:gd name="connsiteY138" fmla="*/ 71700 h 314325"/>
              <a:gd name="connsiteX139" fmla="*/ 196775 w 390525"/>
              <a:gd name="connsiteY139" fmla="*/ 70938 h 314325"/>
              <a:gd name="connsiteX140" fmla="*/ 196584 w 390525"/>
              <a:gd name="connsiteY140" fmla="*/ 70938 h 314325"/>
              <a:gd name="connsiteX141" fmla="*/ 191631 w 390525"/>
              <a:gd name="connsiteY141" fmla="*/ 72177 h 314325"/>
              <a:gd name="connsiteX142" fmla="*/ 137720 w 390525"/>
              <a:gd name="connsiteY142" fmla="*/ 99132 h 314325"/>
              <a:gd name="connsiteX143" fmla="*/ 107621 w 390525"/>
              <a:gd name="connsiteY143" fmla="*/ 89226 h 314325"/>
              <a:gd name="connsiteX144" fmla="*/ 105620 w 390525"/>
              <a:gd name="connsiteY144" fmla="*/ 83416 h 314325"/>
              <a:gd name="connsiteX145" fmla="*/ 202204 w 390525"/>
              <a:gd name="connsiteY145" fmla="*/ 29981 h 314325"/>
              <a:gd name="connsiteX146" fmla="*/ 263069 w 390525"/>
              <a:gd name="connsiteY146" fmla="*/ 47983 h 314325"/>
              <a:gd name="connsiteX147" fmla="*/ 270689 w 390525"/>
              <a:gd name="connsiteY147" fmla="*/ 47507 h 314325"/>
              <a:gd name="connsiteX148" fmla="*/ 305360 w 390525"/>
              <a:gd name="connsiteY148" fmla="*/ 32267 h 314325"/>
              <a:gd name="connsiteX149" fmla="*/ 359843 w 390525"/>
              <a:gd name="connsiteY149" fmla="*/ 122469 h 314325"/>
              <a:gd name="connsiteX150" fmla="*/ 330887 w 390525"/>
              <a:gd name="connsiteY150" fmla="*/ 140947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390525" h="314325">
                <a:moveTo>
                  <a:pt x="384512" y="120468"/>
                </a:moveTo>
                <a:lnTo>
                  <a:pt x="319361" y="12645"/>
                </a:lnTo>
                <a:cubicBezTo>
                  <a:pt x="316504" y="7883"/>
                  <a:pt x="310503" y="5978"/>
                  <a:pt x="305360" y="8264"/>
                </a:cubicBezTo>
                <a:lnTo>
                  <a:pt x="265545" y="25790"/>
                </a:lnTo>
                <a:lnTo>
                  <a:pt x="204109" y="7597"/>
                </a:lnTo>
                <a:cubicBezTo>
                  <a:pt x="201252" y="6740"/>
                  <a:pt x="198203" y="7121"/>
                  <a:pt x="195536" y="8550"/>
                </a:cubicBezTo>
                <a:lnTo>
                  <a:pt x="124766" y="47697"/>
                </a:lnTo>
                <a:lnTo>
                  <a:pt x="83999" y="21599"/>
                </a:lnTo>
                <a:cubicBezTo>
                  <a:pt x="81522" y="19980"/>
                  <a:pt x="78379" y="19503"/>
                  <a:pt x="75521" y="20170"/>
                </a:cubicBezTo>
                <a:cubicBezTo>
                  <a:pt x="72569" y="20837"/>
                  <a:pt x="70092" y="22647"/>
                  <a:pt x="68568" y="25218"/>
                </a:cubicBezTo>
                <a:lnTo>
                  <a:pt x="8751" y="124183"/>
                </a:lnTo>
                <a:cubicBezTo>
                  <a:pt x="5608" y="129327"/>
                  <a:pt x="7227" y="136089"/>
                  <a:pt x="12276" y="139328"/>
                </a:cubicBezTo>
                <a:lnTo>
                  <a:pt x="37421" y="155425"/>
                </a:lnTo>
                <a:lnTo>
                  <a:pt x="32373" y="162188"/>
                </a:lnTo>
                <a:cubicBezTo>
                  <a:pt x="22086" y="175904"/>
                  <a:pt x="24849" y="195430"/>
                  <a:pt x="38565" y="205717"/>
                </a:cubicBezTo>
                <a:cubicBezTo>
                  <a:pt x="43994" y="209813"/>
                  <a:pt x="50471" y="211908"/>
                  <a:pt x="57138" y="211908"/>
                </a:cubicBezTo>
                <a:cubicBezTo>
                  <a:pt x="57710" y="211908"/>
                  <a:pt x="58376" y="211908"/>
                  <a:pt x="58948" y="211813"/>
                </a:cubicBezTo>
                <a:cubicBezTo>
                  <a:pt x="60567" y="218671"/>
                  <a:pt x="64473" y="225053"/>
                  <a:pt x="70568" y="229625"/>
                </a:cubicBezTo>
                <a:cubicBezTo>
                  <a:pt x="76188" y="233816"/>
                  <a:pt x="82665" y="235816"/>
                  <a:pt x="89142" y="235816"/>
                </a:cubicBezTo>
                <a:cubicBezTo>
                  <a:pt x="89714" y="235816"/>
                  <a:pt x="90285" y="235816"/>
                  <a:pt x="90857" y="235721"/>
                </a:cubicBezTo>
                <a:cubicBezTo>
                  <a:pt x="92476" y="242865"/>
                  <a:pt x="96572" y="249056"/>
                  <a:pt x="102477" y="253533"/>
                </a:cubicBezTo>
                <a:cubicBezTo>
                  <a:pt x="107907" y="257628"/>
                  <a:pt x="114384" y="259724"/>
                  <a:pt x="121051" y="259724"/>
                </a:cubicBezTo>
                <a:cubicBezTo>
                  <a:pt x="121623" y="259724"/>
                  <a:pt x="122289" y="259724"/>
                  <a:pt x="122861" y="259628"/>
                </a:cubicBezTo>
                <a:cubicBezTo>
                  <a:pt x="124480" y="266486"/>
                  <a:pt x="128385" y="272868"/>
                  <a:pt x="134481" y="277440"/>
                </a:cubicBezTo>
                <a:cubicBezTo>
                  <a:pt x="140101" y="281632"/>
                  <a:pt x="146578" y="283632"/>
                  <a:pt x="153055" y="283632"/>
                </a:cubicBezTo>
                <a:cubicBezTo>
                  <a:pt x="162485" y="283632"/>
                  <a:pt x="171915" y="279345"/>
                  <a:pt x="178010" y="271154"/>
                </a:cubicBezTo>
                <a:lnTo>
                  <a:pt x="179058" y="269820"/>
                </a:lnTo>
                <a:lnTo>
                  <a:pt x="223445" y="301443"/>
                </a:lnTo>
                <a:cubicBezTo>
                  <a:pt x="229160" y="305539"/>
                  <a:pt x="235732" y="307444"/>
                  <a:pt x="242304" y="307444"/>
                </a:cubicBezTo>
                <a:cubicBezTo>
                  <a:pt x="252496" y="307444"/>
                  <a:pt x="262497" y="302777"/>
                  <a:pt x="268784" y="293919"/>
                </a:cubicBezTo>
                <a:cubicBezTo>
                  <a:pt x="271546" y="290109"/>
                  <a:pt x="273356" y="285918"/>
                  <a:pt x="274213" y="281536"/>
                </a:cubicBezTo>
                <a:cubicBezTo>
                  <a:pt x="286310" y="283822"/>
                  <a:pt x="299264" y="279155"/>
                  <a:pt x="306884" y="268582"/>
                </a:cubicBezTo>
                <a:cubicBezTo>
                  <a:pt x="310979" y="262867"/>
                  <a:pt x="312980" y="256295"/>
                  <a:pt x="312980" y="249818"/>
                </a:cubicBezTo>
                <a:cubicBezTo>
                  <a:pt x="321743" y="248770"/>
                  <a:pt x="330029" y="244198"/>
                  <a:pt x="335554" y="236578"/>
                </a:cubicBezTo>
                <a:cubicBezTo>
                  <a:pt x="338888" y="231911"/>
                  <a:pt x="340888" y="226577"/>
                  <a:pt x="341460" y="221243"/>
                </a:cubicBezTo>
                <a:cubicBezTo>
                  <a:pt x="351842" y="221433"/>
                  <a:pt x="362224" y="216766"/>
                  <a:pt x="368796" y="207717"/>
                </a:cubicBezTo>
                <a:cubicBezTo>
                  <a:pt x="373844" y="200669"/>
                  <a:pt x="375845" y="192096"/>
                  <a:pt x="374416" y="183524"/>
                </a:cubicBezTo>
                <a:cubicBezTo>
                  <a:pt x="372987" y="174951"/>
                  <a:pt x="368320" y="167427"/>
                  <a:pt x="361176" y="162378"/>
                </a:cubicBezTo>
                <a:lnTo>
                  <a:pt x="350413" y="154758"/>
                </a:lnTo>
                <a:lnTo>
                  <a:pt x="380893" y="135518"/>
                </a:lnTo>
                <a:cubicBezTo>
                  <a:pt x="386036" y="132375"/>
                  <a:pt x="387656" y="125707"/>
                  <a:pt x="384512" y="120468"/>
                </a:cubicBezTo>
                <a:close/>
                <a:moveTo>
                  <a:pt x="64377" y="186000"/>
                </a:moveTo>
                <a:cubicBezTo>
                  <a:pt x="62949" y="187905"/>
                  <a:pt x="60853" y="189144"/>
                  <a:pt x="58567" y="189429"/>
                </a:cubicBezTo>
                <a:cubicBezTo>
                  <a:pt x="56186" y="189810"/>
                  <a:pt x="53900" y="189144"/>
                  <a:pt x="51995" y="187715"/>
                </a:cubicBezTo>
                <a:cubicBezTo>
                  <a:pt x="48090" y="184762"/>
                  <a:pt x="47232" y="179238"/>
                  <a:pt x="50185" y="175237"/>
                </a:cubicBezTo>
                <a:lnTo>
                  <a:pt x="64758" y="155806"/>
                </a:lnTo>
                <a:cubicBezTo>
                  <a:pt x="67711" y="151901"/>
                  <a:pt x="73235" y="151044"/>
                  <a:pt x="77236" y="153996"/>
                </a:cubicBezTo>
                <a:cubicBezTo>
                  <a:pt x="81141" y="156949"/>
                  <a:pt x="81999" y="162474"/>
                  <a:pt x="79046" y="166474"/>
                </a:cubicBezTo>
                <a:lnTo>
                  <a:pt x="64377" y="186000"/>
                </a:lnTo>
                <a:close/>
                <a:moveTo>
                  <a:pt x="96381" y="210003"/>
                </a:moveTo>
                <a:cubicBezTo>
                  <a:pt x="93428" y="213909"/>
                  <a:pt x="87904" y="214766"/>
                  <a:pt x="83903" y="211813"/>
                </a:cubicBezTo>
                <a:cubicBezTo>
                  <a:pt x="79998" y="208860"/>
                  <a:pt x="79141" y="203336"/>
                  <a:pt x="82094" y="199335"/>
                </a:cubicBezTo>
                <a:lnTo>
                  <a:pt x="96667" y="179904"/>
                </a:lnTo>
                <a:cubicBezTo>
                  <a:pt x="96667" y="179904"/>
                  <a:pt x="96667" y="179904"/>
                  <a:pt x="96667" y="179904"/>
                </a:cubicBezTo>
                <a:lnTo>
                  <a:pt x="106954" y="166284"/>
                </a:lnTo>
                <a:cubicBezTo>
                  <a:pt x="108383" y="164378"/>
                  <a:pt x="110478" y="163140"/>
                  <a:pt x="112764" y="162855"/>
                </a:cubicBezTo>
                <a:cubicBezTo>
                  <a:pt x="115145" y="162474"/>
                  <a:pt x="117432" y="163140"/>
                  <a:pt x="119336" y="164569"/>
                </a:cubicBezTo>
                <a:cubicBezTo>
                  <a:pt x="123242" y="167522"/>
                  <a:pt x="124099" y="173046"/>
                  <a:pt x="121146" y="177047"/>
                </a:cubicBezTo>
                <a:lnTo>
                  <a:pt x="96381" y="210003"/>
                </a:lnTo>
                <a:close/>
                <a:moveTo>
                  <a:pt x="128385" y="234006"/>
                </a:moveTo>
                <a:cubicBezTo>
                  <a:pt x="126957" y="235911"/>
                  <a:pt x="124861" y="237150"/>
                  <a:pt x="122575" y="237435"/>
                </a:cubicBezTo>
                <a:cubicBezTo>
                  <a:pt x="120194" y="237816"/>
                  <a:pt x="117908" y="237150"/>
                  <a:pt x="116003" y="235721"/>
                </a:cubicBezTo>
                <a:cubicBezTo>
                  <a:pt x="114098" y="234292"/>
                  <a:pt x="112860" y="232197"/>
                  <a:pt x="112574" y="229911"/>
                </a:cubicBezTo>
                <a:cubicBezTo>
                  <a:pt x="112193" y="227529"/>
                  <a:pt x="112860" y="225243"/>
                  <a:pt x="114288" y="223338"/>
                </a:cubicBezTo>
                <a:lnTo>
                  <a:pt x="139053" y="190286"/>
                </a:lnTo>
                <a:cubicBezTo>
                  <a:pt x="139053" y="190286"/>
                  <a:pt x="139053" y="190286"/>
                  <a:pt x="139053" y="190286"/>
                </a:cubicBezTo>
                <a:lnTo>
                  <a:pt x="143530" y="184286"/>
                </a:lnTo>
                <a:cubicBezTo>
                  <a:pt x="144959" y="182381"/>
                  <a:pt x="147054" y="181143"/>
                  <a:pt x="149340" y="180857"/>
                </a:cubicBezTo>
                <a:cubicBezTo>
                  <a:pt x="149721" y="180761"/>
                  <a:pt x="150198" y="180761"/>
                  <a:pt x="150578" y="180761"/>
                </a:cubicBezTo>
                <a:cubicBezTo>
                  <a:pt x="152484" y="180761"/>
                  <a:pt x="154293" y="181333"/>
                  <a:pt x="155912" y="182571"/>
                </a:cubicBezTo>
                <a:cubicBezTo>
                  <a:pt x="157818" y="184000"/>
                  <a:pt x="159056" y="186095"/>
                  <a:pt x="159342" y="188382"/>
                </a:cubicBezTo>
                <a:cubicBezTo>
                  <a:pt x="159723" y="190763"/>
                  <a:pt x="159056" y="193049"/>
                  <a:pt x="157627" y="194954"/>
                </a:cubicBezTo>
                <a:lnTo>
                  <a:pt x="128385" y="234006"/>
                </a:lnTo>
                <a:close/>
                <a:moveTo>
                  <a:pt x="174867" y="238483"/>
                </a:moveTo>
                <a:lnTo>
                  <a:pt x="160294" y="257914"/>
                </a:lnTo>
                <a:cubicBezTo>
                  <a:pt x="157341" y="261819"/>
                  <a:pt x="151817" y="262677"/>
                  <a:pt x="147816" y="259724"/>
                </a:cubicBezTo>
                <a:cubicBezTo>
                  <a:pt x="143911" y="256771"/>
                  <a:pt x="143054" y="251247"/>
                  <a:pt x="146007" y="247246"/>
                </a:cubicBezTo>
                <a:lnTo>
                  <a:pt x="160580" y="227815"/>
                </a:lnTo>
                <a:cubicBezTo>
                  <a:pt x="162009" y="225910"/>
                  <a:pt x="164104" y="224672"/>
                  <a:pt x="166390" y="224386"/>
                </a:cubicBezTo>
                <a:cubicBezTo>
                  <a:pt x="168771" y="224005"/>
                  <a:pt x="171057" y="224672"/>
                  <a:pt x="172962" y="226101"/>
                </a:cubicBezTo>
                <a:cubicBezTo>
                  <a:pt x="177058" y="229053"/>
                  <a:pt x="177820" y="234578"/>
                  <a:pt x="174867" y="238483"/>
                </a:cubicBezTo>
                <a:close/>
                <a:moveTo>
                  <a:pt x="352509" y="187143"/>
                </a:moveTo>
                <a:cubicBezTo>
                  <a:pt x="352985" y="189810"/>
                  <a:pt x="352318" y="192477"/>
                  <a:pt x="350699" y="194763"/>
                </a:cubicBezTo>
                <a:cubicBezTo>
                  <a:pt x="347365" y="199431"/>
                  <a:pt x="340888" y="200478"/>
                  <a:pt x="336221" y="197144"/>
                </a:cubicBezTo>
                <a:lnTo>
                  <a:pt x="328220" y="191430"/>
                </a:lnTo>
                <a:cubicBezTo>
                  <a:pt x="328220" y="191430"/>
                  <a:pt x="328220" y="191430"/>
                  <a:pt x="328220" y="191430"/>
                </a:cubicBezTo>
                <a:lnTo>
                  <a:pt x="328220" y="191430"/>
                </a:lnTo>
                <a:lnTo>
                  <a:pt x="283357" y="159616"/>
                </a:lnTo>
                <a:cubicBezTo>
                  <a:pt x="278404" y="156092"/>
                  <a:pt x="271451" y="157235"/>
                  <a:pt x="267831" y="162188"/>
                </a:cubicBezTo>
                <a:cubicBezTo>
                  <a:pt x="264307" y="167141"/>
                  <a:pt x="265450" y="174094"/>
                  <a:pt x="270403" y="177714"/>
                </a:cubicBezTo>
                <a:lnTo>
                  <a:pt x="315170" y="209527"/>
                </a:lnTo>
                <a:cubicBezTo>
                  <a:pt x="319743" y="212861"/>
                  <a:pt x="320695" y="219147"/>
                  <a:pt x="317457" y="223719"/>
                </a:cubicBezTo>
                <a:cubicBezTo>
                  <a:pt x="314123" y="228386"/>
                  <a:pt x="307646" y="229434"/>
                  <a:pt x="302978" y="226101"/>
                </a:cubicBezTo>
                <a:lnTo>
                  <a:pt x="299454" y="223624"/>
                </a:lnTo>
                <a:cubicBezTo>
                  <a:pt x="299454" y="223624"/>
                  <a:pt x="299454" y="223624"/>
                  <a:pt x="299454" y="223624"/>
                </a:cubicBezTo>
                <a:cubicBezTo>
                  <a:pt x="299454" y="223624"/>
                  <a:pt x="299454" y="223624"/>
                  <a:pt x="299454" y="223624"/>
                </a:cubicBezTo>
                <a:lnTo>
                  <a:pt x="265069" y="199145"/>
                </a:lnTo>
                <a:cubicBezTo>
                  <a:pt x="260402" y="195811"/>
                  <a:pt x="253925" y="196383"/>
                  <a:pt x="250115" y="200574"/>
                </a:cubicBezTo>
                <a:cubicBezTo>
                  <a:pt x="245638" y="205622"/>
                  <a:pt x="246591" y="213242"/>
                  <a:pt x="251925" y="217052"/>
                </a:cubicBezTo>
                <a:lnTo>
                  <a:pt x="286405" y="241626"/>
                </a:lnTo>
                <a:cubicBezTo>
                  <a:pt x="290977" y="244960"/>
                  <a:pt x="291929" y="251247"/>
                  <a:pt x="288691" y="255819"/>
                </a:cubicBezTo>
                <a:cubicBezTo>
                  <a:pt x="285357" y="260486"/>
                  <a:pt x="278880" y="261534"/>
                  <a:pt x="274213" y="258200"/>
                </a:cubicBezTo>
                <a:lnTo>
                  <a:pt x="261926" y="249437"/>
                </a:lnTo>
                <a:cubicBezTo>
                  <a:pt x="261926" y="249437"/>
                  <a:pt x="261926" y="249437"/>
                  <a:pt x="261926" y="249437"/>
                </a:cubicBezTo>
                <a:lnTo>
                  <a:pt x="243257" y="236197"/>
                </a:lnTo>
                <a:cubicBezTo>
                  <a:pt x="237923" y="232387"/>
                  <a:pt x="230398" y="234006"/>
                  <a:pt x="227064" y="239912"/>
                </a:cubicBezTo>
                <a:cubicBezTo>
                  <a:pt x="224302" y="244865"/>
                  <a:pt x="225921" y="251151"/>
                  <a:pt x="230589" y="254485"/>
                </a:cubicBezTo>
                <a:lnTo>
                  <a:pt x="248686" y="267344"/>
                </a:lnTo>
                <a:cubicBezTo>
                  <a:pt x="252877" y="270773"/>
                  <a:pt x="253734" y="276774"/>
                  <a:pt x="250591" y="281155"/>
                </a:cubicBezTo>
                <a:cubicBezTo>
                  <a:pt x="247257" y="285822"/>
                  <a:pt x="240780" y="286870"/>
                  <a:pt x="236113" y="283536"/>
                </a:cubicBezTo>
                <a:lnTo>
                  <a:pt x="192203" y="252294"/>
                </a:lnTo>
                <a:lnTo>
                  <a:pt x="192298" y="252199"/>
                </a:lnTo>
                <a:cubicBezTo>
                  <a:pt x="201156" y="240388"/>
                  <a:pt x="200870" y="223910"/>
                  <a:pt x="191060" y="212861"/>
                </a:cubicBezTo>
                <a:cubicBezTo>
                  <a:pt x="187250" y="208575"/>
                  <a:pt x="182773" y="205622"/>
                  <a:pt x="177915" y="204003"/>
                </a:cubicBezTo>
                <a:cubicBezTo>
                  <a:pt x="181154" y="197907"/>
                  <a:pt x="182202" y="190858"/>
                  <a:pt x="180868" y="183905"/>
                </a:cubicBezTo>
                <a:cubicBezTo>
                  <a:pt x="179535" y="176666"/>
                  <a:pt x="175629" y="170094"/>
                  <a:pt x="169914" y="165522"/>
                </a:cubicBezTo>
                <a:cubicBezTo>
                  <a:pt x="163152" y="159997"/>
                  <a:pt x="154484" y="157616"/>
                  <a:pt x="145911" y="158854"/>
                </a:cubicBezTo>
                <a:cubicBezTo>
                  <a:pt x="144768" y="159044"/>
                  <a:pt x="143530" y="159235"/>
                  <a:pt x="142387" y="159521"/>
                </a:cubicBezTo>
                <a:cubicBezTo>
                  <a:pt x="140292" y="154663"/>
                  <a:pt x="136958" y="150186"/>
                  <a:pt x="132386" y="146757"/>
                </a:cubicBezTo>
                <a:cubicBezTo>
                  <a:pt x="125718" y="141804"/>
                  <a:pt x="117527" y="139709"/>
                  <a:pt x="109335" y="140852"/>
                </a:cubicBezTo>
                <a:cubicBezTo>
                  <a:pt x="105240" y="141423"/>
                  <a:pt x="101334" y="142852"/>
                  <a:pt x="97905" y="144852"/>
                </a:cubicBezTo>
                <a:cubicBezTo>
                  <a:pt x="95905" y="141709"/>
                  <a:pt x="93333" y="138852"/>
                  <a:pt x="90190" y="136470"/>
                </a:cubicBezTo>
                <a:cubicBezTo>
                  <a:pt x="78284" y="127517"/>
                  <a:pt x="61996" y="128469"/>
                  <a:pt x="51137" y="137899"/>
                </a:cubicBezTo>
                <a:lnTo>
                  <a:pt x="33135" y="126374"/>
                </a:lnTo>
                <a:lnTo>
                  <a:pt x="81522" y="46364"/>
                </a:lnTo>
                <a:lnTo>
                  <a:pt x="102573" y="59794"/>
                </a:lnTo>
                <a:lnTo>
                  <a:pt x="88666" y="67509"/>
                </a:lnTo>
                <a:cubicBezTo>
                  <a:pt x="85332" y="69319"/>
                  <a:pt x="83237" y="72748"/>
                  <a:pt x="82951" y="76463"/>
                </a:cubicBezTo>
                <a:cubicBezTo>
                  <a:pt x="82379" y="84369"/>
                  <a:pt x="83999" y="92274"/>
                  <a:pt x="87618" y="99323"/>
                </a:cubicBezTo>
                <a:cubicBezTo>
                  <a:pt x="98667" y="121135"/>
                  <a:pt x="125528" y="129993"/>
                  <a:pt x="147435" y="119040"/>
                </a:cubicBezTo>
                <a:lnTo>
                  <a:pt x="198966" y="93322"/>
                </a:lnTo>
                <a:lnTo>
                  <a:pt x="225064" y="93703"/>
                </a:lnTo>
                <a:lnTo>
                  <a:pt x="323934" y="163331"/>
                </a:lnTo>
                <a:cubicBezTo>
                  <a:pt x="323934" y="163331"/>
                  <a:pt x="323934" y="163331"/>
                  <a:pt x="323934" y="163331"/>
                </a:cubicBezTo>
                <a:lnTo>
                  <a:pt x="348127" y="180571"/>
                </a:lnTo>
                <a:cubicBezTo>
                  <a:pt x="350603" y="182095"/>
                  <a:pt x="352127" y="184381"/>
                  <a:pt x="352509" y="187143"/>
                </a:cubicBezTo>
                <a:close/>
                <a:moveTo>
                  <a:pt x="330887" y="140947"/>
                </a:moveTo>
                <a:lnTo>
                  <a:pt x="235256" y="73605"/>
                </a:lnTo>
                <a:cubicBezTo>
                  <a:pt x="233446" y="72367"/>
                  <a:pt x="231255" y="71605"/>
                  <a:pt x="229065" y="71700"/>
                </a:cubicBezTo>
                <a:lnTo>
                  <a:pt x="196775" y="70938"/>
                </a:lnTo>
                <a:lnTo>
                  <a:pt x="196584" y="70938"/>
                </a:lnTo>
                <a:cubicBezTo>
                  <a:pt x="194870" y="71034"/>
                  <a:pt x="193155" y="71415"/>
                  <a:pt x="191631" y="72177"/>
                </a:cubicBezTo>
                <a:lnTo>
                  <a:pt x="137720" y="99132"/>
                </a:lnTo>
                <a:cubicBezTo>
                  <a:pt x="126671" y="104657"/>
                  <a:pt x="113145" y="100180"/>
                  <a:pt x="107621" y="89226"/>
                </a:cubicBezTo>
                <a:cubicBezTo>
                  <a:pt x="106668" y="87417"/>
                  <a:pt x="106002" y="85416"/>
                  <a:pt x="105620" y="83416"/>
                </a:cubicBezTo>
                <a:lnTo>
                  <a:pt x="202204" y="29981"/>
                </a:lnTo>
                <a:lnTo>
                  <a:pt x="263069" y="47983"/>
                </a:lnTo>
                <a:cubicBezTo>
                  <a:pt x="265545" y="48745"/>
                  <a:pt x="268308" y="48555"/>
                  <a:pt x="270689" y="47507"/>
                </a:cubicBezTo>
                <a:lnTo>
                  <a:pt x="305360" y="32267"/>
                </a:lnTo>
                <a:lnTo>
                  <a:pt x="359843" y="122469"/>
                </a:lnTo>
                <a:lnTo>
                  <a:pt x="330887" y="140947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 dirty="0"/>
          </a:p>
        </p:txBody>
      </p:sp>
      <p:grpSp>
        <p:nvGrpSpPr>
          <p:cNvPr id="24" name="그룹 389">
            <a:extLst>
              <a:ext uri="{FF2B5EF4-FFF2-40B4-BE49-F238E27FC236}">
                <a16:creationId xmlns:a16="http://schemas.microsoft.com/office/drawing/2014/main" xmlns="" id="{3D9D5C14-1FC3-40D7-8866-8D63F3B72D17}"/>
              </a:ext>
            </a:extLst>
          </p:cNvPr>
          <p:cNvGrpSpPr/>
          <p:nvPr/>
        </p:nvGrpSpPr>
        <p:grpSpPr>
          <a:xfrm>
            <a:off x="1029420" y="4161788"/>
            <a:ext cx="371475" cy="390525"/>
            <a:chOff x="4143556" y="4903660"/>
            <a:chExt cx="371475" cy="390525"/>
          </a:xfrm>
          <a:solidFill>
            <a:schemeClr val="bg1"/>
          </a:solidFill>
        </p:grpSpPr>
        <p:sp>
          <p:nvSpPr>
            <p:cNvPr id="25" name="자유형: 도형 390">
              <a:extLst>
                <a:ext uri="{FF2B5EF4-FFF2-40B4-BE49-F238E27FC236}">
                  <a16:creationId xmlns:a16="http://schemas.microsoft.com/office/drawing/2014/main" xmlns="" id="{451BC273-269B-406F-9D84-5C46A2BBD284}"/>
                </a:ext>
              </a:extLst>
            </p:cNvPr>
            <p:cNvSpPr/>
            <p:nvPr/>
          </p:nvSpPr>
          <p:spPr>
            <a:xfrm>
              <a:off x="4143556" y="4903660"/>
              <a:ext cx="371475" cy="390525"/>
            </a:xfrm>
            <a:custGeom>
              <a:avLst/>
              <a:gdLst>
                <a:gd name="connsiteX0" fmla="*/ 340709 w 371475"/>
                <a:gd name="connsiteY0" fmla="*/ 123730 h 390525"/>
                <a:gd name="connsiteX1" fmla="*/ 213455 w 371475"/>
                <a:gd name="connsiteY1" fmla="*/ 7144 h 390525"/>
                <a:gd name="connsiteX2" fmla="*/ 163639 w 371475"/>
                <a:gd name="connsiteY2" fmla="*/ 7144 h 390525"/>
                <a:gd name="connsiteX3" fmla="*/ 36100 w 371475"/>
                <a:gd name="connsiteY3" fmla="*/ 123825 h 390525"/>
                <a:gd name="connsiteX4" fmla="*/ 7144 w 371475"/>
                <a:gd name="connsiteY4" fmla="*/ 160306 h 390525"/>
                <a:gd name="connsiteX5" fmla="*/ 7144 w 371475"/>
                <a:gd name="connsiteY5" fmla="*/ 221647 h 390525"/>
                <a:gd name="connsiteX6" fmla="*/ 36195 w 371475"/>
                <a:gd name="connsiteY6" fmla="*/ 258128 h 390525"/>
                <a:gd name="connsiteX7" fmla="*/ 148114 w 371475"/>
                <a:gd name="connsiteY7" fmla="*/ 368237 h 390525"/>
                <a:gd name="connsiteX8" fmla="*/ 173831 w 371475"/>
                <a:gd name="connsiteY8" fmla="*/ 386143 h 390525"/>
                <a:gd name="connsiteX9" fmla="*/ 200311 w 371475"/>
                <a:gd name="connsiteY9" fmla="*/ 386143 h 390525"/>
                <a:gd name="connsiteX10" fmla="*/ 227743 w 371475"/>
                <a:gd name="connsiteY10" fmla="*/ 358712 h 390525"/>
                <a:gd name="connsiteX11" fmla="*/ 227743 w 371475"/>
                <a:gd name="connsiteY11" fmla="*/ 355854 h 390525"/>
                <a:gd name="connsiteX12" fmla="*/ 200311 w 371475"/>
                <a:gd name="connsiteY12" fmla="*/ 328422 h 390525"/>
                <a:gd name="connsiteX13" fmla="*/ 174022 w 371475"/>
                <a:gd name="connsiteY13" fmla="*/ 328422 h 390525"/>
                <a:gd name="connsiteX14" fmla="*/ 148685 w 371475"/>
                <a:gd name="connsiteY14" fmla="*/ 345472 h 390525"/>
                <a:gd name="connsiteX15" fmla="*/ 59150 w 371475"/>
                <a:gd name="connsiteY15" fmla="*/ 257651 h 390525"/>
                <a:gd name="connsiteX16" fmla="*/ 78105 w 371475"/>
                <a:gd name="connsiteY16" fmla="*/ 245840 h 390525"/>
                <a:gd name="connsiteX17" fmla="*/ 188881 w 371475"/>
                <a:gd name="connsiteY17" fmla="*/ 313849 h 390525"/>
                <a:gd name="connsiteX18" fmla="*/ 299656 w 371475"/>
                <a:gd name="connsiteY18" fmla="*/ 245840 h 390525"/>
                <a:gd name="connsiteX19" fmla="*/ 327946 w 371475"/>
                <a:gd name="connsiteY19" fmla="*/ 258794 h 390525"/>
                <a:gd name="connsiteX20" fmla="*/ 332422 w 371475"/>
                <a:gd name="connsiteY20" fmla="*/ 258794 h 390525"/>
                <a:gd name="connsiteX21" fmla="*/ 369856 w 371475"/>
                <a:gd name="connsiteY21" fmla="*/ 221361 h 390525"/>
                <a:gd name="connsiteX22" fmla="*/ 369856 w 371475"/>
                <a:gd name="connsiteY22" fmla="*/ 160115 h 390525"/>
                <a:gd name="connsiteX23" fmla="*/ 340709 w 371475"/>
                <a:gd name="connsiteY23" fmla="*/ 123730 h 390525"/>
                <a:gd name="connsiteX24" fmla="*/ 173546 w 371475"/>
                <a:gd name="connsiteY24" fmla="*/ 351282 h 390525"/>
                <a:gd name="connsiteX25" fmla="*/ 200120 w 371475"/>
                <a:gd name="connsiteY25" fmla="*/ 351282 h 390525"/>
                <a:gd name="connsiteX26" fmla="*/ 205359 w 371475"/>
                <a:gd name="connsiteY26" fmla="*/ 356521 h 390525"/>
                <a:gd name="connsiteX27" fmla="*/ 205359 w 371475"/>
                <a:gd name="connsiteY27" fmla="*/ 358712 h 390525"/>
                <a:gd name="connsiteX28" fmla="*/ 200120 w 371475"/>
                <a:gd name="connsiteY28" fmla="*/ 363950 h 390525"/>
                <a:gd name="connsiteX29" fmla="*/ 173546 w 371475"/>
                <a:gd name="connsiteY29" fmla="*/ 363950 h 390525"/>
                <a:gd name="connsiteX30" fmla="*/ 168307 w 371475"/>
                <a:gd name="connsiteY30" fmla="*/ 358712 h 390525"/>
                <a:gd name="connsiteX31" fmla="*/ 168307 w 371475"/>
                <a:gd name="connsiteY31" fmla="*/ 356521 h 390525"/>
                <a:gd name="connsiteX32" fmla="*/ 173546 w 371475"/>
                <a:gd name="connsiteY32" fmla="*/ 351282 h 390525"/>
                <a:gd name="connsiteX33" fmla="*/ 163354 w 371475"/>
                <a:gd name="connsiteY33" fmla="*/ 29337 h 390525"/>
                <a:gd name="connsiteX34" fmla="*/ 213265 w 371475"/>
                <a:gd name="connsiteY34" fmla="*/ 29337 h 390525"/>
                <a:gd name="connsiteX35" fmla="*/ 318421 w 371475"/>
                <a:gd name="connsiteY35" fmla="*/ 124015 h 390525"/>
                <a:gd name="connsiteX36" fmla="*/ 299466 w 371475"/>
                <a:gd name="connsiteY36" fmla="*/ 135826 h 390525"/>
                <a:gd name="connsiteX37" fmla="*/ 188404 w 371475"/>
                <a:gd name="connsiteY37" fmla="*/ 67628 h 390525"/>
                <a:gd name="connsiteX38" fmla="*/ 77343 w 371475"/>
                <a:gd name="connsiteY38" fmla="*/ 135826 h 390525"/>
                <a:gd name="connsiteX39" fmla="*/ 58388 w 371475"/>
                <a:gd name="connsiteY39" fmla="*/ 124015 h 390525"/>
                <a:gd name="connsiteX40" fmla="*/ 163354 w 371475"/>
                <a:gd name="connsiteY40" fmla="*/ 29337 h 390525"/>
                <a:gd name="connsiteX41" fmla="*/ 48673 w 371475"/>
                <a:gd name="connsiteY41" fmla="*/ 236601 h 390525"/>
                <a:gd name="connsiteX42" fmla="*/ 44291 w 371475"/>
                <a:gd name="connsiteY42" fmla="*/ 236601 h 390525"/>
                <a:gd name="connsiteX43" fmla="*/ 29051 w 371475"/>
                <a:gd name="connsiteY43" fmla="*/ 221361 h 390525"/>
                <a:gd name="connsiteX44" fmla="*/ 29051 w 371475"/>
                <a:gd name="connsiteY44" fmla="*/ 160020 h 390525"/>
                <a:gd name="connsiteX45" fmla="*/ 44291 w 371475"/>
                <a:gd name="connsiteY45" fmla="*/ 144780 h 390525"/>
                <a:gd name="connsiteX46" fmla="*/ 48673 w 371475"/>
                <a:gd name="connsiteY46" fmla="*/ 144780 h 390525"/>
                <a:gd name="connsiteX47" fmla="*/ 63913 w 371475"/>
                <a:gd name="connsiteY47" fmla="*/ 160020 h 390525"/>
                <a:gd name="connsiteX48" fmla="*/ 63913 w 371475"/>
                <a:gd name="connsiteY48" fmla="*/ 221361 h 390525"/>
                <a:gd name="connsiteX49" fmla="*/ 48673 w 371475"/>
                <a:gd name="connsiteY49" fmla="*/ 236601 h 390525"/>
                <a:gd name="connsiteX50" fmla="*/ 188309 w 371475"/>
                <a:gd name="connsiteY50" fmla="*/ 291941 h 390525"/>
                <a:gd name="connsiteX51" fmla="*/ 86296 w 371475"/>
                <a:gd name="connsiteY51" fmla="*/ 190881 h 390525"/>
                <a:gd name="connsiteX52" fmla="*/ 188309 w 371475"/>
                <a:gd name="connsiteY52" fmla="*/ 89821 h 390525"/>
                <a:gd name="connsiteX53" fmla="*/ 290322 w 371475"/>
                <a:gd name="connsiteY53" fmla="*/ 190881 h 390525"/>
                <a:gd name="connsiteX54" fmla="*/ 188309 w 371475"/>
                <a:gd name="connsiteY54" fmla="*/ 291941 h 390525"/>
                <a:gd name="connsiteX55" fmla="*/ 332137 w 371475"/>
                <a:gd name="connsiteY55" fmla="*/ 236601 h 390525"/>
                <a:gd name="connsiteX56" fmla="*/ 327755 w 371475"/>
                <a:gd name="connsiteY56" fmla="*/ 236601 h 390525"/>
                <a:gd name="connsiteX57" fmla="*/ 312515 w 371475"/>
                <a:gd name="connsiteY57" fmla="*/ 221361 h 390525"/>
                <a:gd name="connsiteX58" fmla="*/ 312515 w 371475"/>
                <a:gd name="connsiteY58" fmla="*/ 160020 h 390525"/>
                <a:gd name="connsiteX59" fmla="*/ 327755 w 371475"/>
                <a:gd name="connsiteY59" fmla="*/ 144780 h 390525"/>
                <a:gd name="connsiteX60" fmla="*/ 332137 w 371475"/>
                <a:gd name="connsiteY60" fmla="*/ 144780 h 390525"/>
                <a:gd name="connsiteX61" fmla="*/ 347377 w 371475"/>
                <a:gd name="connsiteY61" fmla="*/ 160020 h 390525"/>
                <a:gd name="connsiteX62" fmla="*/ 347377 w 371475"/>
                <a:gd name="connsiteY62" fmla="*/ 221361 h 390525"/>
                <a:gd name="connsiteX63" fmla="*/ 332137 w 371475"/>
                <a:gd name="connsiteY63" fmla="*/ 236601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71475" h="390525">
                  <a:moveTo>
                    <a:pt x="340709" y="123730"/>
                  </a:moveTo>
                  <a:cubicBezTo>
                    <a:pt x="335471" y="58579"/>
                    <a:pt x="280416" y="7144"/>
                    <a:pt x="213455" y="7144"/>
                  </a:cubicBezTo>
                  <a:lnTo>
                    <a:pt x="163639" y="7144"/>
                  </a:lnTo>
                  <a:cubicBezTo>
                    <a:pt x="96488" y="7144"/>
                    <a:pt x="41243" y="58579"/>
                    <a:pt x="36100" y="123825"/>
                  </a:cubicBezTo>
                  <a:cubicBezTo>
                    <a:pt x="19526" y="127635"/>
                    <a:pt x="7144" y="142589"/>
                    <a:pt x="7144" y="160306"/>
                  </a:cubicBezTo>
                  <a:lnTo>
                    <a:pt x="7144" y="221647"/>
                  </a:lnTo>
                  <a:cubicBezTo>
                    <a:pt x="7144" y="239363"/>
                    <a:pt x="19526" y="254222"/>
                    <a:pt x="36195" y="258128"/>
                  </a:cubicBezTo>
                  <a:cubicBezTo>
                    <a:pt x="41148" y="316801"/>
                    <a:pt x="88678" y="363760"/>
                    <a:pt x="148114" y="368237"/>
                  </a:cubicBezTo>
                  <a:cubicBezTo>
                    <a:pt x="152019" y="378714"/>
                    <a:pt x="162116" y="386143"/>
                    <a:pt x="173831" y="386143"/>
                  </a:cubicBezTo>
                  <a:lnTo>
                    <a:pt x="200311" y="386143"/>
                  </a:lnTo>
                  <a:cubicBezTo>
                    <a:pt x="215455" y="386143"/>
                    <a:pt x="227743" y="373856"/>
                    <a:pt x="227743" y="358712"/>
                  </a:cubicBezTo>
                  <a:lnTo>
                    <a:pt x="227743" y="355854"/>
                  </a:lnTo>
                  <a:cubicBezTo>
                    <a:pt x="227743" y="340709"/>
                    <a:pt x="215455" y="328422"/>
                    <a:pt x="200311" y="328422"/>
                  </a:cubicBezTo>
                  <a:lnTo>
                    <a:pt x="174022" y="328422"/>
                  </a:lnTo>
                  <a:cubicBezTo>
                    <a:pt x="162592" y="328422"/>
                    <a:pt x="152781" y="335471"/>
                    <a:pt x="148685" y="345472"/>
                  </a:cubicBezTo>
                  <a:cubicBezTo>
                    <a:pt x="101537" y="341186"/>
                    <a:pt x="63913" y="304133"/>
                    <a:pt x="59150" y="257651"/>
                  </a:cubicBezTo>
                  <a:cubicBezTo>
                    <a:pt x="66580" y="255746"/>
                    <a:pt x="73152" y="251555"/>
                    <a:pt x="78105" y="245840"/>
                  </a:cubicBezTo>
                  <a:cubicBezTo>
                    <a:pt x="98488" y="286131"/>
                    <a:pt x="140494" y="313849"/>
                    <a:pt x="188881" y="313849"/>
                  </a:cubicBezTo>
                  <a:cubicBezTo>
                    <a:pt x="237268" y="313849"/>
                    <a:pt x="279273" y="286131"/>
                    <a:pt x="299656" y="245840"/>
                  </a:cubicBezTo>
                  <a:cubicBezTo>
                    <a:pt x="306514" y="253746"/>
                    <a:pt x="316611" y="258794"/>
                    <a:pt x="327946" y="258794"/>
                  </a:cubicBezTo>
                  <a:lnTo>
                    <a:pt x="332422" y="258794"/>
                  </a:lnTo>
                  <a:cubicBezTo>
                    <a:pt x="353092" y="258794"/>
                    <a:pt x="369856" y="242030"/>
                    <a:pt x="369856" y="221361"/>
                  </a:cubicBezTo>
                  <a:lnTo>
                    <a:pt x="369856" y="160115"/>
                  </a:lnTo>
                  <a:cubicBezTo>
                    <a:pt x="369570" y="142399"/>
                    <a:pt x="357188" y="127540"/>
                    <a:pt x="340709" y="123730"/>
                  </a:cubicBezTo>
                  <a:close/>
                  <a:moveTo>
                    <a:pt x="173546" y="351282"/>
                  </a:moveTo>
                  <a:lnTo>
                    <a:pt x="200120" y="351282"/>
                  </a:lnTo>
                  <a:cubicBezTo>
                    <a:pt x="202978" y="351282"/>
                    <a:pt x="205359" y="353663"/>
                    <a:pt x="205359" y="356521"/>
                  </a:cubicBezTo>
                  <a:lnTo>
                    <a:pt x="205359" y="358712"/>
                  </a:lnTo>
                  <a:cubicBezTo>
                    <a:pt x="205359" y="361569"/>
                    <a:pt x="202978" y="363950"/>
                    <a:pt x="200120" y="363950"/>
                  </a:cubicBezTo>
                  <a:lnTo>
                    <a:pt x="173546" y="363950"/>
                  </a:lnTo>
                  <a:cubicBezTo>
                    <a:pt x="170688" y="363950"/>
                    <a:pt x="168307" y="361569"/>
                    <a:pt x="168307" y="358712"/>
                  </a:cubicBezTo>
                  <a:lnTo>
                    <a:pt x="168307" y="356521"/>
                  </a:lnTo>
                  <a:cubicBezTo>
                    <a:pt x="168307" y="353568"/>
                    <a:pt x="170593" y="351282"/>
                    <a:pt x="173546" y="351282"/>
                  </a:cubicBezTo>
                  <a:close/>
                  <a:moveTo>
                    <a:pt x="163354" y="29337"/>
                  </a:moveTo>
                  <a:lnTo>
                    <a:pt x="213265" y="29337"/>
                  </a:lnTo>
                  <a:cubicBezTo>
                    <a:pt x="268129" y="29337"/>
                    <a:pt x="313372" y="70961"/>
                    <a:pt x="318421" y="124015"/>
                  </a:cubicBezTo>
                  <a:cubicBezTo>
                    <a:pt x="310896" y="125921"/>
                    <a:pt x="304324" y="130207"/>
                    <a:pt x="299466" y="135826"/>
                  </a:cubicBezTo>
                  <a:cubicBezTo>
                    <a:pt x="279083" y="95440"/>
                    <a:pt x="236887" y="67628"/>
                    <a:pt x="188404" y="67628"/>
                  </a:cubicBezTo>
                  <a:cubicBezTo>
                    <a:pt x="139827" y="67628"/>
                    <a:pt x="97727" y="95440"/>
                    <a:pt x="77343" y="135826"/>
                  </a:cubicBezTo>
                  <a:cubicBezTo>
                    <a:pt x="72390" y="130112"/>
                    <a:pt x="65818" y="125921"/>
                    <a:pt x="58388" y="124015"/>
                  </a:cubicBezTo>
                  <a:cubicBezTo>
                    <a:pt x="63246" y="70961"/>
                    <a:pt x="108490" y="29337"/>
                    <a:pt x="163354" y="29337"/>
                  </a:cubicBezTo>
                  <a:close/>
                  <a:moveTo>
                    <a:pt x="48673" y="236601"/>
                  </a:moveTo>
                  <a:lnTo>
                    <a:pt x="44291" y="236601"/>
                  </a:lnTo>
                  <a:cubicBezTo>
                    <a:pt x="35909" y="236601"/>
                    <a:pt x="29051" y="229743"/>
                    <a:pt x="29051" y="221361"/>
                  </a:cubicBezTo>
                  <a:lnTo>
                    <a:pt x="29051" y="160020"/>
                  </a:lnTo>
                  <a:cubicBezTo>
                    <a:pt x="29051" y="151638"/>
                    <a:pt x="35909" y="144780"/>
                    <a:pt x="44291" y="144780"/>
                  </a:cubicBezTo>
                  <a:lnTo>
                    <a:pt x="48673" y="144780"/>
                  </a:lnTo>
                  <a:cubicBezTo>
                    <a:pt x="57055" y="144780"/>
                    <a:pt x="63913" y="151638"/>
                    <a:pt x="63913" y="160020"/>
                  </a:cubicBezTo>
                  <a:lnTo>
                    <a:pt x="63913" y="221361"/>
                  </a:lnTo>
                  <a:cubicBezTo>
                    <a:pt x="63913" y="229743"/>
                    <a:pt x="57150" y="236601"/>
                    <a:pt x="48673" y="236601"/>
                  </a:cubicBezTo>
                  <a:close/>
                  <a:moveTo>
                    <a:pt x="188309" y="291941"/>
                  </a:moveTo>
                  <a:cubicBezTo>
                    <a:pt x="132017" y="291941"/>
                    <a:pt x="86296" y="246602"/>
                    <a:pt x="86296" y="190881"/>
                  </a:cubicBezTo>
                  <a:cubicBezTo>
                    <a:pt x="86296" y="135160"/>
                    <a:pt x="132017" y="89821"/>
                    <a:pt x="188309" y="89821"/>
                  </a:cubicBezTo>
                  <a:cubicBezTo>
                    <a:pt x="244602" y="89821"/>
                    <a:pt x="290322" y="135160"/>
                    <a:pt x="290322" y="190881"/>
                  </a:cubicBezTo>
                  <a:cubicBezTo>
                    <a:pt x="290322" y="246602"/>
                    <a:pt x="244507" y="291941"/>
                    <a:pt x="188309" y="291941"/>
                  </a:cubicBezTo>
                  <a:close/>
                  <a:moveTo>
                    <a:pt x="332137" y="236601"/>
                  </a:moveTo>
                  <a:lnTo>
                    <a:pt x="327755" y="236601"/>
                  </a:lnTo>
                  <a:cubicBezTo>
                    <a:pt x="319373" y="236601"/>
                    <a:pt x="312515" y="229743"/>
                    <a:pt x="312515" y="221361"/>
                  </a:cubicBezTo>
                  <a:lnTo>
                    <a:pt x="312515" y="160020"/>
                  </a:lnTo>
                  <a:cubicBezTo>
                    <a:pt x="312515" y="151638"/>
                    <a:pt x="319373" y="144780"/>
                    <a:pt x="327755" y="144780"/>
                  </a:cubicBezTo>
                  <a:lnTo>
                    <a:pt x="332137" y="144780"/>
                  </a:lnTo>
                  <a:cubicBezTo>
                    <a:pt x="340519" y="144780"/>
                    <a:pt x="347377" y="151638"/>
                    <a:pt x="347377" y="160020"/>
                  </a:cubicBezTo>
                  <a:lnTo>
                    <a:pt x="347377" y="221361"/>
                  </a:lnTo>
                  <a:cubicBezTo>
                    <a:pt x="347377" y="229743"/>
                    <a:pt x="340614" y="236601"/>
                    <a:pt x="332137" y="2366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/>
            </a:p>
          </p:txBody>
        </p:sp>
        <p:sp>
          <p:nvSpPr>
            <p:cNvPr id="26" name="자유형: 도형 391">
              <a:extLst>
                <a:ext uri="{FF2B5EF4-FFF2-40B4-BE49-F238E27FC236}">
                  <a16:creationId xmlns:a16="http://schemas.microsoft.com/office/drawing/2014/main" xmlns="" id="{63EF44F7-8E3D-486C-85F7-62E32355BFB6}"/>
                </a:ext>
              </a:extLst>
            </p:cNvPr>
            <p:cNvSpPr/>
            <p:nvPr/>
          </p:nvSpPr>
          <p:spPr>
            <a:xfrm>
              <a:off x="4275097" y="5041984"/>
              <a:ext cx="28575" cy="38100"/>
            </a:xfrm>
            <a:custGeom>
              <a:avLst/>
              <a:gdLst>
                <a:gd name="connsiteX0" fmla="*/ 29337 w 28575"/>
                <a:gd name="connsiteY0" fmla="*/ 28649 h 38100"/>
                <a:gd name="connsiteX1" fmla="*/ 29337 w 28575"/>
                <a:gd name="connsiteY1" fmla="*/ 18552 h 38100"/>
                <a:gd name="connsiteX2" fmla="*/ 19526 w 28575"/>
                <a:gd name="connsiteY2" fmla="*/ 7218 h 38100"/>
                <a:gd name="connsiteX3" fmla="*/ 7144 w 28575"/>
                <a:gd name="connsiteY3" fmla="*/ 18267 h 38100"/>
                <a:gd name="connsiteX4" fmla="*/ 7144 w 28575"/>
                <a:gd name="connsiteY4" fmla="*/ 28935 h 38100"/>
                <a:gd name="connsiteX5" fmla="*/ 19526 w 28575"/>
                <a:gd name="connsiteY5" fmla="*/ 39984 h 38100"/>
                <a:gd name="connsiteX6" fmla="*/ 29337 w 28575"/>
                <a:gd name="connsiteY6" fmla="*/ 2864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75" h="38100">
                  <a:moveTo>
                    <a:pt x="29337" y="28649"/>
                  </a:moveTo>
                  <a:lnTo>
                    <a:pt x="29337" y="18552"/>
                  </a:lnTo>
                  <a:cubicBezTo>
                    <a:pt x="29337" y="12837"/>
                    <a:pt x="25146" y="7884"/>
                    <a:pt x="19526" y="7218"/>
                  </a:cubicBezTo>
                  <a:cubicBezTo>
                    <a:pt x="12859" y="6455"/>
                    <a:pt x="7144" y="11694"/>
                    <a:pt x="7144" y="18267"/>
                  </a:cubicBezTo>
                  <a:lnTo>
                    <a:pt x="7144" y="28935"/>
                  </a:lnTo>
                  <a:cubicBezTo>
                    <a:pt x="7144" y="35507"/>
                    <a:pt x="12859" y="40745"/>
                    <a:pt x="19526" y="39984"/>
                  </a:cubicBezTo>
                  <a:cubicBezTo>
                    <a:pt x="25146" y="39412"/>
                    <a:pt x="29337" y="34364"/>
                    <a:pt x="29337" y="286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/>
            </a:p>
          </p:txBody>
        </p:sp>
        <p:sp>
          <p:nvSpPr>
            <p:cNvPr id="27" name="자유형: 도형 392">
              <a:extLst>
                <a:ext uri="{FF2B5EF4-FFF2-40B4-BE49-F238E27FC236}">
                  <a16:creationId xmlns:a16="http://schemas.microsoft.com/office/drawing/2014/main" xmlns="" id="{F4A0AD4E-438B-482C-A59B-D2534CB5AD2F}"/>
                </a:ext>
              </a:extLst>
            </p:cNvPr>
            <p:cNvSpPr/>
            <p:nvPr/>
          </p:nvSpPr>
          <p:spPr>
            <a:xfrm>
              <a:off x="4352059" y="5041984"/>
              <a:ext cx="28575" cy="38100"/>
            </a:xfrm>
            <a:custGeom>
              <a:avLst/>
              <a:gdLst>
                <a:gd name="connsiteX0" fmla="*/ 7144 w 28575"/>
                <a:gd name="connsiteY0" fmla="*/ 18552 h 38100"/>
                <a:gd name="connsiteX1" fmla="*/ 7144 w 28575"/>
                <a:gd name="connsiteY1" fmla="*/ 28649 h 38100"/>
                <a:gd name="connsiteX2" fmla="*/ 16954 w 28575"/>
                <a:gd name="connsiteY2" fmla="*/ 39984 h 38100"/>
                <a:gd name="connsiteX3" fmla="*/ 29337 w 28575"/>
                <a:gd name="connsiteY3" fmla="*/ 28935 h 38100"/>
                <a:gd name="connsiteX4" fmla="*/ 29337 w 28575"/>
                <a:gd name="connsiteY4" fmla="*/ 18267 h 38100"/>
                <a:gd name="connsiteX5" fmla="*/ 16954 w 28575"/>
                <a:gd name="connsiteY5" fmla="*/ 7218 h 38100"/>
                <a:gd name="connsiteX6" fmla="*/ 7144 w 28575"/>
                <a:gd name="connsiteY6" fmla="*/ 18552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75" h="38100">
                  <a:moveTo>
                    <a:pt x="7144" y="18552"/>
                  </a:moveTo>
                  <a:lnTo>
                    <a:pt x="7144" y="28649"/>
                  </a:lnTo>
                  <a:cubicBezTo>
                    <a:pt x="7144" y="34364"/>
                    <a:pt x="11335" y="39317"/>
                    <a:pt x="16954" y="39984"/>
                  </a:cubicBezTo>
                  <a:cubicBezTo>
                    <a:pt x="23622" y="40745"/>
                    <a:pt x="29337" y="35507"/>
                    <a:pt x="29337" y="28935"/>
                  </a:cubicBezTo>
                  <a:lnTo>
                    <a:pt x="29337" y="18267"/>
                  </a:lnTo>
                  <a:cubicBezTo>
                    <a:pt x="29337" y="11694"/>
                    <a:pt x="23622" y="6455"/>
                    <a:pt x="16954" y="7218"/>
                  </a:cubicBezTo>
                  <a:cubicBezTo>
                    <a:pt x="11335" y="7884"/>
                    <a:pt x="7144" y="12837"/>
                    <a:pt x="7144" y="185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/>
            </a:p>
          </p:txBody>
        </p:sp>
        <p:sp>
          <p:nvSpPr>
            <p:cNvPr id="28" name="자유형: 도형 393">
              <a:extLst>
                <a:ext uri="{FF2B5EF4-FFF2-40B4-BE49-F238E27FC236}">
                  <a16:creationId xmlns:a16="http://schemas.microsoft.com/office/drawing/2014/main" xmlns="" id="{CF782796-A196-4992-BF32-A1A33BBD9B14}"/>
                </a:ext>
              </a:extLst>
            </p:cNvPr>
            <p:cNvSpPr/>
            <p:nvPr/>
          </p:nvSpPr>
          <p:spPr>
            <a:xfrm>
              <a:off x="4275287" y="5095697"/>
              <a:ext cx="104775" cy="57150"/>
            </a:xfrm>
            <a:custGeom>
              <a:avLst/>
              <a:gdLst>
                <a:gd name="connsiteX0" fmla="*/ 90678 w 104775"/>
                <a:gd name="connsiteY0" fmla="*/ 7893 h 57150"/>
                <a:gd name="connsiteX1" fmla="*/ 83725 w 104775"/>
                <a:gd name="connsiteY1" fmla="*/ 18371 h 57150"/>
                <a:gd name="connsiteX2" fmla="*/ 72104 w 104775"/>
                <a:gd name="connsiteY2" fmla="*/ 29705 h 57150"/>
                <a:gd name="connsiteX3" fmla="*/ 40957 w 104775"/>
                <a:gd name="connsiteY3" fmla="*/ 29705 h 57150"/>
                <a:gd name="connsiteX4" fmla="*/ 29337 w 104775"/>
                <a:gd name="connsiteY4" fmla="*/ 18371 h 57150"/>
                <a:gd name="connsiteX5" fmla="*/ 22384 w 104775"/>
                <a:gd name="connsiteY5" fmla="*/ 7893 h 57150"/>
                <a:gd name="connsiteX6" fmla="*/ 7144 w 104775"/>
                <a:gd name="connsiteY6" fmla="*/ 18275 h 57150"/>
                <a:gd name="connsiteX7" fmla="*/ 40957 w 104775"/>
                <a:gd name="connsiteY7" fmla="*/ 51898 h 57150"/>
                <a:gd name="connsiteX8" fmla="*/ 72104 w 104775"/>
                <a:gd name="connsiteY8" fmla="*/ 51898 h 57150"/>
                <a:gd name="connsiteX9" fmla="*/ 105918 w 104775"/>
                <a:gd name="connsiteY9" fmla="*/ 18275 h 57150"/>
                <a:gd name="connsiteX10" fmla="*/ 90678 w 104775"/>
                <a:gd name="connsiteY10" fmla="*/ 7893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775" h="57150">
                  <a:moveTo>
                    <a:pt x="90678" y="7893"/>
                  </a:moveTo>
                  <a:cubicBezTo>
                    <a:pt x="86392" y="9512"/>
                    <a:pt x="83725" y="13798"/>
                    <a:pt x="83725" y="18371"/>
                  </a:cubicBezTo>
                  <a:cubicBezTo>
                    <a:pt x="83629" y="24657"/>
                    <a:pt x="78486" y="29705"/>
                    <a:pt x="72104" y="29705"/>
                  </a:cubicBezTo>
                  <a:lnTo>
                    <a:pt x="40957" y="29705"/>
                  </a:lnTo>
                  <a:cubicBezTo>
                    <a:pt x="34576" y="29705"/>
                    <a:pt x="29432" y="24657"/>
                    <a:pt x="29337" y="18371"/>
                  </a:cubicBezTo>
                  <a:cubicBezTo>
                    <a:pt x="29337" y="13798"/>
                    <a:pt x="26670" y="9512"/>
                    <a:pt x="22384" y="7893"/>
                  </a:cubicBezTo>
                  <a:cubicBezTo>
                    <a:pt x="14478" y="5036"/>
                    <a:pt x="7144" y="10750"/>
                    <a:pt x="7144" y="18275"/>
                  </a:cubicBezTo>
                  <a:cubicBezTo>
                    <a:pt x="7144" y="36849"/>
                    <a:pt x="22288" y="51898"/>
                    <a:pt x="40957" y="51898"/>
                  </a:cubicBezTo>
                  <a:lnTo>
                    <a:pt x="72104" y="51898"/>
                  </a:lnTo>
                  <a:cubicBezTo>
                    <a:pt x="90773" y="51898"/>
                    <a:pt x="105918" y="36849"/>
                    <a:pt x="105918" y="18275"/>
                  </a:cubicBezTo>
                  <a:cubicBezTo>
                    <a:pt x="105918" y="10846"/>
                    <a:pt x="98584" y="5036"/>
                    <a:pt x="90678" y="78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/>
            </a:p>
          </p:txBody>
        </p:sp>
      </p:grpSp>
      <p:sp>
        <p:nvSpPr>
          <p:cNvPr id="29" name="자유형: 도형 425">
            <a:extLst>
              <a:ext uri="{FF2B5EF4-FFF2-40B4-BE49-F238E27FC236}">
                <a16:creationId xmlns:a16="http://schemas.microsoft.com/office/drawing/2014/main" xmlns="" id="{1C91E715-AFE4-490C-A5D7-6272BFDC5D0E}"/>
              </a:ext>
            </a:extLst>
          </p:cNvPr>
          <p:cNvSpPr/>
          <p:nvPr/>
        </p:nvSpPr>
        <p:spPr>
          <a:xfrm>
            <a:off x="1009619" y="1393205"/>
            <a:ext cx="390525" cy="390525"/>
          </a:xfrm>
          <a:custGeom>
            <a:avLst/>
            <a:gdLst>
              <a:gd name="connsiteX0" fmla="*/ 376333 w 390525"/>
              <a:gd name="connsiteY0" fmla="*/ 286703 h 390525"/>
              <a:gd name="connsiteX1" fmla="*/ 329184 w 390525"/>
              <a:gd name="connsiteY1" fmla="*/ 239554 h 390525"/>
              <a:gd name="connsiteX2" fmla="*/ 282035 w 390525"/>
              <a:gd name="connsiteY2" fmla="*/ 239554 h 390525"/>
              <a:gd name="connsiteX3" fmla="*/ 260604 w 390525"/>
              <a:gd name="connsiteY3" fmla="*/ 260985 h 390525"/>
              <a:gd name="connsiteX4" fmla="*/ 224885 w 390525"/>
              <a:gd name="connsiteY4" fmla="*/ 260985 h 390525"/>
              <a:gd name="connsiteX5" fmla="*/ 132112 w 390525"/>
              <a:gd name="connsiteY5" fmla="*/ 168116 h 390525"/>
              <a:gd name="connsiteX6" fmla="*/ 132112 w 390525"/>
              <a:gd name="connsiteY6" fmla="*/ 132398 h 390525"/>
              <a:gd name="connsiteX7" fmla="*/ 153543 w 390525"/>
              <a:gd name="connsiteY7" fmla="*/ 110966 h 390525"/>
              <a:gd name="connsiteX8" fmla="*/ 153543 w 390525"/>
              <a:gd name="connsiteY8" fmla="*/ 63818 h 390525"/>
              <a:gd name="connsiteX9" fmla="*/ 106490 w 390525"/>
              <a:gd name="connsiteY9" fmla="*/ 16859 h 390525"/>
              <a:gd name="connsiteX10" fmla="*/ 59436 w 390525"/>
              <a:gd name="connsiteY10" fmla="*/ 16859 h 390525"/>
              <a:gd name="connsiteX11" fmla="*/ 42291 w 390525"/>
              <a:gd name="connsiteY11" fmla="*/ 33909 h 390525"/>
              <a:gd name="connsiteX12" fmla="*/ 42291 w 390525"/>
              <a:gd name="connsiteY12" fmla="*/ 203740 h 390525"/>
              <a:gd name="connsiteX13" fmla="*/ 189357 w 390525"/>
              <a:gd name="connsiteY13" fmla="*/ 350901 h 390525"/>
              <a:gd name="connsiteX14" fmla="*/ 359188 w 390525"/>
              <a:gd name="connsiteY14" fmla="*/ 350901 h 390525"/>
              <a:gd name="connsiteX15" fmla="*/ 376333 w 390525"/>
              <a:gd name="connsiteY15" fmla="*/ 333756 h 390525"/>
              <a:gd name="connsiteX16" fmla="*/ 376333 w 390525"/>
              <a:gd name="connsiteY16" fmla="*/ 286703 h 390525"/>
              <a:gd name="connsiteX17" fmla="*/ 75057 w 390525"/>
              <a:gd name="connsiteY17" fmla="*/ 32671 h 390525"/>
              <a:gd name="connsiteX18" fmla="*/ 90773 w 390525"/>
              <a:gd name="connsiteY18" fmla="*/ 32671 h 390525"/>
              <a:gd name="connsiteX19" fmla="*/ 137827 w 390525"/>
              <a:gd name="connsiteY19" fmla="*/ 79629 h 390525"/>
              <a:gd name="connsiteX20" fmla="*/ 137827 w 390525"/>
              <a:gd name="connsiteY20" fmla="*/ 95345 h 390525"/>
              <a:gd name="connsiteX21" fmla="*/ 130016 w 390525"/>
              <a:gd name="connsiteY21" fmla="*/ 103156 h 390525"/>
              <a:gd name="connsiteX22" fmla="*/ 67247 w 390525"/>
              <a:gd name="connsiteY22" fmla="*/ 40386 h 390525"/>
              <a:gd name="connsiteX23" fmla="*/ 75057 w 390525"/>
              <a:gd name="connsiteY23" fmla="*/ 32671 h 390525"/>
              <a:gd name="connsiteX24" fmla="*/ 204978 w 390525"/>
              <a:gd name="connsiteY24" fmla="*/ 335280 h 390525"/>
              <a:gd name="connsiteX25" fmla="*/ 57912 w 390525"/>
              <a:gd name="connsiteY25" fmla="*/ 188119 h 390525"/>
              <a:gd name="connsiteX26" fmla="*/ 51816 w 390525"/>
              <a:gd name="connsiteY26" fmla="*/ 56388 h 390525"/>
              <a:gd name="connsiteX27" fmla="*/ 114395 w 390525"/>
              <a:gd name="connsiteY27" fmla="*/ 118967 h 390525"/>
              <a:gd name="connsiteX28" fmla="*/ 116491 w 390525"/>
              <a:gd name="connsiteY28" fmla="*/ 183833 h 390525"/>
              <a:gd name="connsiteX29" fmla="*/ 209264 w 390525"/>
              <a:gd name="connsiteY29" fmla="*/ 276701 h 390525"/>
              <a:gd name="connsiteX30" fmla="*/ 209264 w 390525"/>
              <a:gd name="connsiteY30" fmla="*/ 276701 h 390525"/>
              <a:gd name="connsiteX31" fmla="*/ 274130 w 390525"/>
              <a:gd name="connsiteY31" fmla="*/ 278797 h 390525"/>
              <a:gd name="connsiteX32" fmla="*/ 336709 w 390525"/>
              <a:gd name="connsiteY32" fmla="*/ 341376 h 390525"/>
              <a:gd name="connsiteX33" fmla="*/ 204978 w 390525"/>
              <a:gd name="connsiteY33" fmla="*/ 335280 h 390525"/>
              <a:gd name="connsiteX34" fmla="*/ 360617 w 390525"/>
              <a:gd name="connsiteY34" fmla="*/ 318135 h 390525"/>
              <a:gd name="connsiteX35" fmla="*/ 352806 w 390525"/>
              <a:gd name="connsiteY35" fmla="*/ 325946 h 390525"/>
              <a:gd name="connsiteX36" fmla="*/ 290036 w 390525"/>
              <a:gd name="connsiteY36" fmla="*/ 263176 h 390525"/>
              <a:gd name="connsiteX37" fmla="*/ 297847 w 390525"/>
              <a:gd name="connsiteY37" fmla="*/ 255365 h 390525"/>
              <a:gd name="connsiteX38" fmla="*/ 313563 w 390525"/>
              <a:gd name="connsiteY38" fmla="*/ 255365 h 390525"/>
              <a:gd name="connsiteX39" fmla="*/ 360712 w 390525"/>
              <a:gd name="connsiteY39" fmla="*/ 302514 h 390525"/>
              <a:gd name="connsiteX40" fmla="*/ 360617 w 390525"/>
              <a:gd name="connsiteY40" fmla="*/ 31813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90525" h="390525">
                <a:moveTo>
                  <a:pt x="376333" y="286703"/>
                </a:moveTo>
                <a:lnTo>
                  <a:pt x="329184" y="239554"/>
                </a:lnTo>
                <a:cubicBezTo>
                  <a:pt x="316230" y="226600"/>
                  <a:pt x="295085" y="226600"/>
                  <a:pt x="282035" y="239554"/>
                </a:cubicBezTo>
                <a:lnTo>
                  <a:pt x="260604" y="260985"/>
                </a:lnTo>
                <a:cubicBezTo>
                  <a:pt x="250793" y="270796"/>
                  <a:pt x="234791" y="270796"/>
                  <a:pt x="224885" y="260985"/>
                </a:cubicBezTo>
                <a:lnTo>
                  <a:pt x="132112" y="168116"/>
                </a:lnTo>
                <a:cubicBezTo>
                  <a:pt x="122206" y="158210"/>
                  <a:pt x="122206" y="142304"/>
                  <a:pt x="132112" y="132398"/>
                </a:cubicBezTo>
                <a:cubicBezTo>
                  <a:pt x="135541" y="128969"/>
                  <a:pt x="145447" y="119063"/>
                  <a:pt x="153543" y="110966"/>
                </a:cubicBezTo>
                <a:cubicBezTo>
                  <a:pt x="166497" y="98012"/>
                  <a:pt x="166688" y="76962"/>
                  <a:pt x="153543" y="63818"/>
                </a:cubicBezTo>
                <a:lnTo>
                  <a:pt x="106490" y="16859"/>
                </a:lnTo>
                <a:cubicBezTo>
                  <a:pt x="93535" y="3905"/>
                  <a:pt x="72390" y="3905"/>
                  <a:pt x="59436" y="16859"/>
                </a:cubicBezTo>
                <a:cubicBezTo>
                  <a:pt x="49721" y="26480"/>
                  <a:pt x="46577" y="29528"/>
                  <a:pt x="42291" y="33909"/>
                </a:cubicBezTo>
                <a:cubicBezTo>
                  <a:pt x="-4572" y="80772"/>
                  <a:pt x="-4572" y="156972"/>
                  <a:pt x="42291" y="203740"/>
                </a:cubicBezTo>
                <a:lnTo>
                  <a:pt x="189357" y="350901"/>
                </a:lnTo>
                <a:cubicBezTo>
                  <a:pt x="236316" y="397859"/>
                  <a:pt x="312325" y="397859"/>
                  <a:pt x="359188" y="350901"/>
                </a:cubicBezTo>
                <a:lnTo>
                  <a:pt x="376333" y="333756"/>
                </a:lnTo>
                <a:cubicBezTo>
                  <a:pt x="389287" y="320802"/>
                  <a:pt x="389287" y="299752"/>
                  <a:pt x="376333" y="286703"/>
                </a:cubicBezTo>
                <a:close/>
                <a:moveTo>
                  <a:pt x="75057" y="32671"/>
                </a:moveTo>
                <a:cubicBezTo>
                  <a:pt x="79343" y="28385"/>
                  <a:pt x="86392" y="28385"/>
                  <a:pt x="90773" y="32671"/>
                </a:cubicBezTo>
                <a:lnTo>
                  <a:pt x="137827" y="79629"/>
                </a:lnTo>
                <a:cubicBezTo>
                  <a:pt x="142208" y="84011"/>
                  <a:pt x="142208" y="90964"/>
                  <a:pt x="137827" y="95345"/>
                </a:cubicBezTo>
                <a:lnTo>
                  <a:pt x="130016" y="103156"/>
                </a:lnTo>
                <a:lnTo>
                  <a:pt x="67247" y="40386"/>
                </a:lnTo>
                <a:lnTo>
                  <a:pt x="75057" y="32671"/>
                </a:lnTo>
                <a:close/>
                <a:moveTo>
                  <a:pt x="204978" y="335280"/>
                </a:moveTo>
                <a:lnTo>
                  <a:pt x="57912" y="188119"/>
                </a:lnTo>
                <a:cubicBezTo>
                  <a:pt x="21717" y="151924"/>
                  <a:pt x="19717" y="94964"/>
                  <a:pt x="51816" y="56388"/>
                </a:cubicBezTo>
                <a:lnTo>
                  <a:pt x="114395" y="118967"/>
                </a:lnTo>
                <a:cubicBezTo>
                  <a:pt x="97917" y="137636"/>
                  <a:pt x="98679" y="166021"/>
                  <a:pt x="116491" y="183833"/>
                </a:cubicBezTo>
                <a:lnTo>
                  <a:pt x="209264" y="276701"/>
                </a:lnTo>
                <a:cubicBezTo>
                  <a:pt x="209264" y="276701"/>
                  <a:pt x="209264" y="276701"/>
                  <a:pt x="209264" y="276701"/>
                </a:cubicBezTo>
                <a:cubicBezTo>
                  <a:pt x="227076" y="294513"/>
                  <a:pt x="255460" y="295275"/>
                  <a:pt x="274130" y="278797"/>
                </a:cubicBezTo>
                <a:lnTo>
                  <a:pt x="336709" y="341376"/>
                </a:lnTo>
                <a:cubicBezTo>
                  <a:pt x="298228" y="373475"/>
                  <a:pt x="241459" y="371761"/>
                  <a:pt x="204978" y="335280"/>
                </a:cubicBezTo>
                <a:close/>
                <a:moveTo>
                  <a:pt x="360617" y="318135"/>
                </a:moveTo>
                <a:lnTo>
                  <a:pt x="352806" y="325946"/>
                </a:lnTo>
                <a:lnTo>
                  <a:pt x="290036" y="263176"/>
                </a:lnTo>
                <a:lnTo>
                  <a:pt x="297847" y="255365"/>
                </a:lnTo>
                <a:cubicBezTo>
                  <a:pt x="302133" y="251079"/>
                  <a:pt x="309181" y="251079"/>
                  <a:pt x="313563" y="255365"/>
                </a:cubicBezTo>
                <a:lnTo>
                  <a:pt x="360712" y="302514"/>
                </a:lnTo>
                <a:cubicBezTo>
                  <a:pt x="364903" y="306800"/>
                  <a:pt x="364903" y="313849"/>
                  <a:pt x="360617" y="31813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 dirty="0"/>
          </a:p>
        </p:txBody>
      </p:sp>
      <p:sp>
        <p:nvSpPr>
          <p:cNvPr id="30" name="자유형: 도형 111">
            <a:extLst>
              <a:ext uri="{FF2B5EF4-FFF2-40B4-BE49-F238E27FC236}">
                <a16:creationId xmlns:a16="http://schemas.microsoft.com/office/drawing/2014/main" xmlns="" id="{4F0D257B-C9C8-4850-BEAE-79B6D964E04D}"/>
              </a:ext>
            </a:extLst>
          </p:cNvPr>
          <p:cNvSpPr/>
          <p:nvPr/>
        </p:nvSpPr>
        <p:spPr>
          <a:xfrm>
            <a:off x="987824" y="5037573"/>
            <a:ext cx="371475" cy="390525"/>
          </a:xfrm>
          <a:custGeom>
            <a:avLst/>
            <a:gdLst>
              <a:gd name="connsiteX0" fmla="*/ 364236 w 371475"/>
              <a:gd name="connsiteY0" fmla="*/ 140946 h 390525"/>
              <a:gd name="connsiteX1" fmla="*/ 364236 w 371475"/>
              <a:gd name="connsiteY1" fmla="*/ 140946 h 390525"/>
              <a:gd name="connsiteX2" fmla="*/ 220408 w 371475"/>
              <a:gd name="connsiteY2" fmla="*/ 19217 h 390525"/>
              <a:gd name="connsiteX3" fmla="*/ 154971 w 371475"/>
              <a:gd name="connsiteY3" fmla="*/ 19217 h 390525"/>
              <a:gd name="connsiteX4" fmla="*/ 11144 w 371475"/>
              <a:gd name="connsiteY4" fmla="*/ 140946 h 390525"/>
              <a:gd name="connsiteX5" fmla="*/ 11144 w 371475"/>
              <a:gd name="connsiteY5" fmla="*/ 140946 h 390525"/>
              <a:gd name="connsiteX6" fmla="*/ 7144 w 371475"/>
              <a:gd name="connsiteY6" fmla="*/ 149519 h 390525"/>
              <a:gd name="connsiteX7" fmla="*/ 7144 w 371475"/>
              <a:gd name="connsiteY7" fmla="*/ 374880 h 390525"/>
              <a:gd name="connsiteX8" fmla="*/ 18383 w 371475"/>
              <a:gd name="connsiteY8" fmla="*/ 386120 h 390525"/>
              <a:gd name="connsiteX9" fmla="*/ 357092 w 371475"/>
              <a:gd name="connsiteY9" fmla="*/ 386120 h 390525"/>
              <a:gd name="connsiteX10" fmla="*/ 368332 w 371475"/>
              <a:gd name="connsiteY10" fmla="*/ 374880 h 390525"/>
              <a:gd name="connsiteX11" fmla="*/ 368332 w 371475"/>
              <a:gd name="connsiteY11" fmla="*/ 149519 h 390525"/>
              <a:gd name="connsiteX12" fmla="*/ 364236 w 371475"/>
              <a:gd name="connsiteY12" fmla="*/ 140946 h 390525"/>
              <a:gd name="connsiteX13" fmla="*/ 187261 w 371475"/>
              <a:gd name="connsiteY13" fmla="*/ 288108 h 390525"/>
              <a:gd name="connsiteX14" fmla="*/ 46958 w 371475"/>
              <a:gd name="connsiteY14" fmla="*/ 160377 h 390525"/>
              <a:gd name="connsiteX15" fmla="*/ 327660 w 371475"/>
              <a:gd name="connsiteY15" fmla="*/ 160377 h 390525"/>
              <a:gd name="connsiteX16" fmla="*/ 187261 w 371475"/>
              <a:gd name="connsiteY16" fmla="*/ 288108 h 390525"/>
              <a:gd name="connsiteX17" fmla="*/ 124777 w 371475"/>
              <a:gd name="connsiteY17" fmla="*/ 261818 h 390525"/>
              <a:gd name="connsiteX18" fmla="*/ 29242 w 371475"/>
              <a:gd name="connsiteY18" fmla="*/ 349353 h 390525"/>
              <a:gd name="connsiteX19" fmla="*/ 29242 w 371475"/>
              <a:gd name="connsiteY19" fmla="*/ 174951 h 390525"/>
              <a:gd name="connsiteX20" fmla="*/ 124777 w 371475"/>
              <a:gd name="connsiteY20" fmla="*/ 261818 h 390525"/>
              <a:gd name="connsiteX21" fmla="*/ 141351 w 371475"/>
              <a:gd name="connsiteY21" fmla="*/ 277344 h 390525"/>
              <a:gd name="connsiteX22" fmla="*/ 179737 w 371475"/>
              <a:gd name="connsiteY22" fmla="*/ 312301 h 390525"/>
              <a:gd name="connsiteX23" fmla="*/ 187261 w 371475"/>
              <a:gd name="connsiteY23" fmla="*/ 315254 h 390525"/>
              <a:gd name="connsiteX24" fmla="*/ 194786 w 371475"/>
              <a:gd name="connsiteY24" fmla="*/ 312301 h 390525"/>
              <a:gd name="connsiteX25" fmla="*/ 233172 w 371475"/>
              <a:gd name="connsiteY25" fmla="*/ 277344 h 390525"/>
              <a:gd name="connsiteX26" fmla="*/ 327660 w 371475"/>
              <a:gd name="connsiteY26" fmla="*/ 363926 h 390525"/>
              <a:gd name="connsiteX27" fmla="*/ 46863 w 371475"/>
              <a:gd name="connsiteY27" fmla="*/ 363926 h 390525"/>
              <a:gd name="connsiteX28" fmla="*/ 141351 w 371475"/>
              <a:gd name="connsiteY28" fmla="*/ 277344 h 390525"/>
              <a:gd name="connsiteX29" fmla="*/ 249745 w 371475"/>
              <a:gd name="connsiteY29" fmla="*/ 261818 h 390525"/>
              <a:gd name="connsiteX30" fmla="*/ 345281 w 371475"/>
              <a:gd name="connsiteY30" fmla="*/ 174855 h 390525"/>
              <a:gd name="connsiteX31" fmla="*/ 345281 w 371475"/>
              <a:gd name="connsiteY31" fmla="*/ 349353 h 390525"/>
              <a:gd name="connsiteX32" fmla="*/ 249745 w 371475"/>
              <a:gd name="connsiteY32" fmla="*/ 261818 h 390525"/>
              <a:gd name="connsiteX33" fmla="*/ 169069 w 371475"/>
              <a:gd name="connsiteY33" fmla="*/ 36267 h 390525"/>
              <a:gd name="connsiteX34" fmla="*/ 205549 w 371475"/>
              <a:gd name="connsiteY34" fmla="*/ 36267 h 390525"/>
              <a:gd name="connsiteX35" fmla="*/ 326041 w 371475"/>
              <a:gd name="connsiteY35" fmla="*/ 138184 h 390525"/>
              <a:gd name="connsiteX36" fmla="*/ 48673 w 371475"/>
              <a:gd name="connsiteY36" fmla="*/ 138184 h 390525"/>
              <a:gd name="connsiteX37" fmla="*/ 169069 w 371475"/>
              <a:gd name="connsiteY37" fmla="*/ 36267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71475" h="390525">
                <a:moveTo>
                  <a:pt x="364236" y="140946"/>
                </a:moveTo>
                <a:lnTo>
                  <a:pt x="364236" y="140946"/>
                </a:lnTo>
                <a:lnTo>
                  <a:pt x="220408" y="19217"/>
                </a:lnTo>
                <a:cubicBezTo>
                  <a:pt x="201453" y="3119"/>
                  <a:pt x="173927" y="3119"/>
                  <a:pt x="154971" y="19217"/>
                </a:cubicBezTo>
                <a:lnTo>
                  <a:pt x="11144" y="140946"/>
                </a:lnTo>
                <a:lnTo>
                  <a:pt x="11144" y="140946"/>
                </a:lnTo>
                <a:cubicBezTo>
                  <a:pt x="8667" y="143042"/>
                  <a:pt x="7144" y="146090"/>
                  <a:pt x="7144" y="149519"/>
                </a:cubicBezTo>
                <a:lnTo>
                  <a:pt x="7144" y="374880"/>
                </a:lnTo>
                <a:cubicBezTo>
                  <a:pt x="7144" y="381072"/>
                  <a:pt x="12192" y="386120"/>
                  <a:pt x="18383" y="386120"/>
                </a:cubicBezTo>
                <a:lnTo>
                  <a:pt x="357092" y="386120"/>
                </a:lnTo>
                <a:cubicBezTo>
                  <a:pt x="363283" y="386120"/>
                  <a:pt x="368332" y="381072"/>
                  <a:pt x="368332" y="374880"/>
                </a:cubicBezTo>
                <a:lnTo>
                  <a:pt x="368332" y="149519"/>
                </a:lnTo>
                <a:cubicBezTo>
                  <a:pt x="368236" y="146090"/>
                  <a:pt x="366713" y="142947"/>
                  <a:pt x="364236" y="140946"/>
                </a:cubicBezTo>
                <a:close/>
                <a:moveTo>
                  <a:pt x="187261" y="288108"/>
                </a:moveTo>
                <a:lnTo>
                  <a:pt x="46958" y="160377"/>
                </a:lnTo>
                <a:lnTo>
                  <a:pt x="327660" y="160377"/>
                </a:lnTo>
                <a:lnTo>
                  <a:pt x="187261" y="288108"/>
                </a:lnTo>
                <a:close/>
                <a:moveTo>
                  <a:pt x="124777" y="261818"/>
                </a:moveTo>
                <a:lnTo>
                  <a:pt x="29242" y="349353"/>
                </a:lnTo>
                <a:lnTo>
                  <a:pt x="29242" y="174951"/>
                </a:lnTo>
                <a:lnTo>
                  <a:pt x="124777" y="261818"/>
                </a:lnTo>
                <a:close/>
                <a:moveTo>
                  <a:pt x="141351" y="277344"/>
                </a:moveTo>
                <a:lnTo>
                  <a:pt x="179737" y="312301"/>
                </a:lnTo>
                <a:cubicBezTo>
                  <a:pt x="181832" y="314206"/>
                  <a:pt x="184595" y="315254"/>
                  <a:pt x="187261" y="315254"/>
                </a:cubicBezTo>
                <a:cubicBezTo>
                  <a:pt x="189929" y="315254"/>
                  <a:pt x="192691" y="314301"/>
                  <a:pt x="194786" y="312301"/>
                </a:cubicBezTo>
                <a:lnTo>
                  <a:pt x="233172" y="277344"/>
                </a:lnTo>
                <a:lnTo>
                  <a:pt x="327660" y="363926"/>
                </a:lnTo>
                <a:lnTo>
                  <a:pt x="46863" y="363926"/>
                </a:lnTo>
                <a:lnTo>
                  <a:pt x="141351" y="277344"/>
                </a:lnTo>
                <a:close/>
                <a:moveTo>
                  <a:pt x="249745" y="261818"/>
                </a:moveTo>
                <a:lnTo>
                  <a:pt x="345281" y="174855"/>
                </a:lnTo>
                <a:lnTo>
                  <a:pt x="345281" y="349353"/>
                </a:lnTo>
                <a:lnTo>
                  <a:pt x="249745" y="261818"/>
                </a:lnTo>
                <a:close/>
                <a:moveTo>
                  <a:pt x="169069" y="36267"/>
                </a:moveTo>
                <a:cubicBezTo>
                  <a:pt x="179641" y="27313"/>
                  <a:pt x="194976" y="27313"/>
                  <a:pt x="205549" y="36267"/>
                </a:cubicBezTo>
                <a:lnTo>
                  <a:pt x="326041" y="138184"/>
                </a:lnTo>
                <a:lnTo>
                  <a:pt x="48673" y="138184"/>
                </a:lnTo>
                <a:lnTo>
                  <a:pt x="169069" y="36267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 dirty="0"/>
          </a:p>
        </p:txBody>
      </p:sp>
      <p:sp>
        <p:nvSpPr>
          <p:cNvPr id="31" name="자유형: 도형 304">
            <a:extLst>
              <a:ext uri="{FF2B5EF4-FFF2-40B4-BE49-F238E27FC236}">
                <a16:creationId xmlns:a16="http://schemas.microsoft.com/office/drawing/2014/main" xmlns="" id="{772DCDF6-A4CF-43AE-A344-12AC661CAB8D}"/>
              </a:ext>
            </a:extLst>
          </p:cNvPr>
          <p:cNvSpPr/>
          <p:nvPr/>
        </p:nvSpPr>
        <p:spPr>
          <a:xfrm>
            <a:off x="1046528" y="672922"/>
            <a:ext cx="361950" cy="390525"/>
          </a:xfrm>
          <a:custGeom>
            <a:avLst/>
            <a:gdLst>
              <a:gd name="connsiteX0" fmla="*/ 329089 w 361950"/>
              <a:gd name="connsiteY0" fmla="*/ 97441 h 390525"/>
              <a:gd name="connsiteX1" fmla="*/ 273558 w 361950"/>
              <a:gd name="connsiteY1" fmla="*/ 97441 h 390525"/>
              <a:gd name="connsiteX2" fmla="*/ 273558 w 361950"/>
              <a:gd name="connsiteY2" fmla="*/ 40481 h 390525"/>
              <a:gd name="connsiteX3" fmla="*/ 240221 w 361950"/>
              <a:gd name="connsiteY3" fmla="*/ 7144 h 390525"/>
              <a:gd name="connsiteX4" fmla="*/ 40481 w 361950"/>
              <a:gd name="connsiteY4" fmla="*/ 7144 h 390525"/>
              <a:gd name="connsiteX5" fmla="*/ 7144 w 361950"/>
              <a:gd name="connsiteY5" fmla="*/ 40481 h 390525"/>
              <a:gd name="connsiteX6" fmla="*/ 7144 w 361950"/>
              <a:gd name="connsiteY6" fmla="*/ 352806 h 390525"/>
              <a:gd name="connsiteX7" fmla="*/ 40481 w 361950"/>
              <a:gd name="connsiteY7" fmla="*/ 386144 h 390525"/>
              <a:gd name="connsiteX8" fmla="*/ 240316 w 361950"/>
              <a:gd name="connsiteY8" fmla="*/ 386144 h 390525"/>
              <a:gd name="connsiteX9" fmla="*/ 273653 w 361950"/>
              <a:gd name="connsiteY9" fmla="*/ 352806 h 390525"/>
              <a:gd name="connsiteX10" fmla="*/ 273653 w 361950"/>
              <a:gd name="connsiteY10" fmla="*/ 275082 h 390525"/>
              <a:gd name="connsiteX11" fmla="*/ 329184 w 361950"/>
              <a:gd name="connsiteY11" fmla="*/ 275082 h 390525"/>
              <a:gd name="connsiteX12" fmla="*/ 362522 w 361950"/>
              <a:gd name="connsiteY12" fmla="*/ 241745 h 390525"/>
              <a:gd name="connsiteX13" fmla="*/ 362522 w 361950"/>
              <a:gd name="connsiteY13" fmla="*/ 130683 h 390525"/>
              <a:gd name="connsiteX14" fmla="*/ 329089 w 361950"/>
              <a:gd name="connsiteY14" fmla="*/ 97441 h 390525"/>
              <a:gd name="connsiteX15" fmla="*/ 324612 w 361950"/>
              <a:gd name="connsiteY15" fmla="*/ 119634 h 390525"/>
              <a:gd name="connsiteX16" fmla="*/ 248222 w 361950"/>
              <a:gd name="connsiteY16" fmla="*/ 196025 h 390525"/>
              <a:gd name="connsiteX17" fmla="*/ 232505 w 361950"/>
              <a:gd name="connsiteY17" fmla="*/ 196025 h 390525"/>
              <a:gd name="connsiteX18" fmla="*/ 156115 w 361950"/>
              <a:gd name="connsiteY18" fmla="*/ 119634 h 390525"/>
              <a:gd name="connsiteX19" fmla="*/ 324612 w 361950"/>
              <a:gd name="connsiteY19" fmla="*/ 119634 h 390525"/>
              <a:gd name="connsiteX20" fmla="*/ 191262 w 361950"/>
              <a:gd name="connsiteY20" fmla="*/ 186309 h 390525"/>
              <a:gd name="connsiteX21" fmla="*/ 140399 w 361950"/>
              <a:gd name="connsiteY21" fmla="*/ 237173 h 390525"/>
              <a:gd name="connsiteX22" fmla="*/ 140399 w 361950"/>
              <a:gd name="connsiteY22" fmla="*/ 135350 h 390525"/>
              <a:gd name="connsiteX23" fmla="*/ 191262 w 361950"/>
              <a:gd name="connsiteY23" fmla="*/ 186309 h 390525"/>
              <a:gd name="connsiteX24" fmla="*/ 40481 w 361950"/>
              <a:gd name="connsiteY24" fmla="*/ 29337 h 390525"/>
              <a:gd name="connsiteX25" fmla="*/ 240316 w 361950"/>
              <a:gd name="connsiteY25" fmla="*/ 29337 h 390525"/>
              <a:gd name="connsiteX26" fmla="*/ 251460 w 361950"/>
              <a:gd name="connsiteY26" fmla="*/ 40481 h 390525"/>
              <a:gd name="connsiteX27" fmla="*/ 251460 w 361950"/>
              <a:gd name="connsiteY27" fmla="*/ 51625 h 390525"/>
              <a:gd name="connsiteX28" fmla="*/ 29337 w 361950"/>
              <a:gd name="connsiteY28" fmla="*/ 51625 h 390525"/>
              <a:gd name="connsiteX29" fmla="*/ 29337 w 361950"/>
              <a:gd name="connsiteY29" fmla="*/ 40481 h 390525"/>
              <a:gd name="connsiteX30" fmla="*/ 40481 w 361950"/>
              <a:gd name="connsiteY30" fmla="*/ 29337 h 390525"/>
              <a:gd name="connsiteX31" fmla="*/ 240316 w 361950"/>
              <a:gd name="connsiteY31" fmla="*/ 363950 h 390525"/>
              <a:gd name="connsiteX32" fmla="*/ 40481 w 361950"/>
              <a:gd name="connsiteY32" fmla="*/ 363950 h 390525"/>
              <a:gd name="connsiteX33" fmla="*/ 29337 w 361950"/>
              <a:gd name="connsiteY33" fmla="*/ 352806 h 390525"/>
              <a:gd name="connsiteX34" fmla="*/ 29337 w 361950"/>
              <a:gd name="connsiteY34" fmla="*/ 319469 h 390525"/>
              <a:gd name="connsiteX35" fmla="*/ 251365 w 361950"/>
              <a:gd name="connsiteY35" fmla="*/ 319469 h 390525"/>
              <a:gd name="connsiteX36" fmla="*/ 251365 w 361950"/>
              <a:gd name="connsiteY36" fmla="*/ 352806 h 390525"/>
              <a:gd name="connsiteX37" fmla="*/ 240316 w 361950"/>
              <a:gd name="connsiteY37" fmla="*/ 363950 h 390525"/>
              <a:gd name="connsiteX38" fmla="*/ 251365 w 361950"/>
              <a:gd name="connsiteY38" fmla="*/ 297275 h 390525"/>
              <a:gd name="connsiteX39" fmla="*/ 29337 w 361950"/>
              <a:gd name="connsiteY39" fmla="*/ 297275 h 390525"/>
              <a:gd name="connsiteX40" fmla="*/ 29337 w 361950"/>
              <a:gd name="connsiteY40" fmla="*/ 73819 h 390525"/>
              <a:gd name="connsiteX41" fmla="*/ 251365 w 361950"/>
              <a:gd name="connsiteY41" fmla="*/ 73819 h 390525"/>
              <a:gd name="connsiteX42" fmla="*/ 251365 w 361950"/>
              <a:gd name="connsiteY42" fmla="*/ 97536 h 390525"/>
              <a:gd name="connsiteX43" fmla="*/ 151448 w 361950"/>
              <a:gd name="connsiteY43" fmla="*/ 97536 h 390525"/>
              <a:gd name="connsiteX44" fmla="*/ 118110 w 361950"/>
              <a:gd name="connsiteY44" fmla="*/ 130874 h 390525"/>
              <a:gd name="connsiteX45" fmla="*/ 118110 w 361950"/>
              <a:gd name="connsiteY45" fmla="*/ 241935 h 390525"/>
              <a:gd name="connsiteX46" fmla="*/ 151448 w 361950"/>
              <a:gd name="connsiteY46" fmla="*/ 275273 h 390525"/>
              <a:gd name="connsiteX47" fmla="*/ 251365 w 361950"/>
              <a:gd name="connsiteY47" fmla="*/ 275273 h 390525"/>
              <a:gd name="connsiteX48" fmla="*/ 251365 w 361950"/>
              <a:gd name="connsiteY48" fmla="*/ 297275 h 390525"/>
              <a:gd name="connsiteX49" fmla="*/ 156115 w 361950"/>
              <a:gd name="connsiteY49" fmla="*/ 252889 h 390525"/>
              <a:gd name="connsiteX50" fmla="*/ 206978 w 361950"/>
              <a:gd name="connsiteY50" fmla="*/ 202025 h 390525"/>
              <a:gd name="connsiteX51" fmla="*/ 216694 w 361950"/>
              <a:gd name="connsiteY51" fmla="*/ 211741 h 390525"/>
              <a:gd name="connsiteX52" fmla="*/ 263747 w 361950"/>
              <a:gd name="connsiteY52" fmla="*/ 211741 h 390525"/>
              <a:gd name="connsiteX53" fmla="*/ 273463 w 361950"/>
              <a:gd name="connsiteY53" fmla="*/ 202025 h 390525"/>
              <a:gd name="connsiteX54" fmla="*/ 324326 w 361950"/>
              <a:gd name="connsiteY54" fmla="*/ 252889 h 390525"/>
              <a:gd name="connsiteX55" fmla="*/ 156115 w 361950"/>
              <a:gd name="connsiteY55" fmla="*/ 252889 h 390525"/>
              <a:gd name="connsiteX56" fmla="*/ 340233 w 361950"/>
              <a:gd name="connsiteY56" fmla="*/ 237173 h 390525"/>
              <a:gd name="connsiteX57" fmla="*/ 289370 w 361950"/>
              <a:gd name="connsiteY57" fmla="*/ 186309 h 390525"/>
              <a:gd name="connsiteX58" fmla="*/ 340233 w 361950"/>
              <a:gd name="connsiteY58" fmla="*/ 135446 h 390525"/>
              <a:gd name="connsiteX59" fmla="*/ 340233 w 361950"/>
              <a:gd name="connsiteY59" fmla="*/ 237173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61950" h="390525">
                <a:moveTo>
                  <a:pt x="329089" y="97441"/>
                </a:moveTo>
                <a:lnTo>
                  <a:pt x="273558" y="97441"/>
                </a:lnTo>
                <a:lnTo>
                  <a:pt x="273558" y="40481"/>
                </a:lnTo>
                <a:cubicBezTo>
                  <a:pt x="273558" y="22098"/>
                  <a:pt x="258604" y="7144"/>
                  <a:pt x="240221" y="7144"/>
                </a:cubicBezTo>
                <a:lnTo>
                  <a:pt x="40481" y="7144"/>
                </a:lnTo>
                <a:cubicBezTo>
                  <a:pt x="22098" y="7144"/>
                  <a:pt x="7144" y="22098"/>
                  <a:pt x="7144" y="40481"/>
                </a:cubicBezTo>
                <a:lnTo>
                  <a:pt x="7144" y="352806"/>
                </a:lnTo>
                <a:cubicBezTo>
                  <a:pt x="7144" y="371189"/>
                  <a:pt x="22098" y="386144"/>
                  <a:pt x="40481" y="386144"/>
                </a:cubicBezTo>
                <a:lnTo>
                  <a:pt x="240316" y="386144"/>
                </a:lnTo>
                <a:cubicBezTo>
                  <a:pt x="258699" y="386144"/>
                  <a:pt x="273653" y="371189"/>
                  <a:pt x="273653" y="352806"/>
                </a:cubicBezTo>
                <a:lnTo>
                  <a:pt x="273653" y="275082"/>
                </a:lnTo>
                <a:lnTo>
                  <a:pt x="329184" y="275082"/>
                </a:lnTo>
                <a:cubicBezTo>
                  <a:pt x="347472" y="275082"/>
                  <a:pt x="362522" y="260223"/>
                  <a:pt x="362522" y="241745"/>
                </a:cubicBezTo>
                <a:lnTo>
                  <a:pt x="362522" y="130683"/>
                </a:lnTo>
                <a:cubicBezTo>
                  <a:pt x="362426" y="112490"/>
                  <a:pt x="347472" y="97441"/>
                  <a:pt x="329089" y="97441"/>
                </a:cubicBezTo>
                <a:close/>
                <a:moveTo>
                  <a:pt x="324612" y="119634"/>
                </a:moveTo>
                <a:lnTo>
                  <a:pt x="248222" y="196025"/>
                </a:lnTo>
                <a:cubicBezTo>
                  <a:pt x="243935" y="200311"/>
                  <a:pt x="236887" y="200311"/>
                  <a:pt x="232505" y="196025"/>
                </a:cubicBezTo>
                <a:lnTo>
                  <a:pt x="156115" y="119634"/>
                </a:lnTo>
                <a:lnTo>
                  <a:pt x="324612" y="119634"/>
                </a:lnTo>
                <a:close/>
                <a:moveTo>
                  <a:pt x="191262" y="186309"/>
                </a:moveTo>
                <a:lnTo>
                  <a:pt x="140399" y="237173"/>
                </a:lnTo>
                <a:lnTo>
                  <a:pt x="140399" y="135350"/>
                </a:lnTo>
                <a:lnTo>
                  <a:pt x="191262" y="186309"/>
                </a:lnTo>
                <a:close/>
                <a:moveTo>
                  <a:pt x="40481" y="29337"/>
                </a:moveTo>
                <a:lnTo>
                  <a:pt x="240316" y="29337"/>
                </a:lnTo>
                <a:cubicBezTo>
                  <a:pt x="246412" y="29337"/>
                  <a:pt x="251460" y="34290"/>
                  <a:pt x="251460" y="40481"/>
                </a:cubicBezTo>
                <a:lnTo>
                  <a:pt x="251460" y="51625"/>
                </a:lnTo>
                <a:lnTo>
                  <a:pt x="29337" y="51625"/>
                </a:lnTo>
                <a:lnTo>
                  <a:pt x="29337" y="40481"/>
                </a:lnTo>
                <a:cubicBezTo>
                  <a:pt x="29337" y="34385"/>
                  <a:pt x="34290" y="29337"/>
                  <a:pt x="40481" y="29337"/>
                </a:cubicBezTo>
                <a:close/>
                <a:moveTo>
                  <a:pt x="240316" y="363950"/>
                </a:moveTo>
                <a:lnTo>
                  <a:pt x="40481" y="363950"/>
                </a:lnTo>
                <a:cubicBezTo>
                  <a:pt x="34385" y="363950"/>
                  <a:pt x="29337" y="358997"/>
                  <a:pt x="29337" y="352806"/>
                </a:cubicBezTo>
                <a:lnTo>
                  <a:pt x="29337" y="319469"/>
                </a:lnTo>
                <a:lnTo>
                  <a:pt x="251365" y="319469"/>
                </a:lnTo>
                <a:lnTo>
                  <a:pt x="251365" y="352806"/>
                </a:lnTo>
                <a:cubicBezTo>
                  <a:pt x="251365" y="358902"/>
                  <a:pt x="246412" y="363950"/>
                  <a:pt x="240316" y="363950"/>
                </a:cubicBezTo>
                <a:close/>
                <a:moveTo>
                  <a:pt x="251365" y="297275"/>
                </a:moveTo>
                <a:lnTo>
                  <a:pt x="29337" y="297275"/>
                </a:lnTo>
                <a:lnTo>
                  <a:pt x="29337" y="73819"/>
                </a:lnTo>
                <a:lnTo>
                  <a:pt x="251365" y="73819"/>
                </a:lnTo>
                <a:lnTo>
                  <a:pt x="251365" y="97536"/>
                </a:lnTo>
                <a:lnTo>
                  <a:pt x="151448" y="97536"/>
                </a:lnTo>
                <a:cubicBezTo>
                  <a:pt x="133160" y="97536"/>
                  <a:pt x="118110" y="112395"/>
                  <a:pt x="118110" y="130874"/>
                </a:cubicBezTo>
                <a:lnTo>
                  <a:pt x="118110" y="241935"/>
                </a:lnTo>
                <a:cubicBezTo>
                  <a:pt x="118110" y="260223"/>
                  <a:pt x="132969" y="275273"/>
                  <a:pt x="151448" y="275273"/>
                </a:cubicBezTo>
                <a:lnTo>
                  <a:pt x="251365" y="275273"/>
                </a:lnTo>
                <a:lnTo>
                  <a:pt x="251365" y="297275"/>
                </a:lnTo>
                <a:close/>
                <a:moveTo>
                  <a:pt x="156115" y="252889"/>
                </a:moveTo>
                <a:lnTo>
                  <a:pt x="206978" y="202025"/>
                </a:lnTo>
                <a:lnTo>
                  <a:pt x="216694" y="211741"/>
                </a:lnTo>
                <a:cubicBezTo>
                  <a:pt x="229648" y="224695"/>
                  <a:pt x="250793" y="224695"/>
                  <a:pt x="263747" y="211741"/>
                </a:cubicBezTo>
                <a:lnTo>
                  <a:pt x="273463" y="202025"/>
                </a:lnTo>
                <a:lnTo>
                  <a:pt x="324326" y="252889"/>
                </a:lnTo>
                <a:lnTo>
                  <a:pt x="156115" y="252889"/>
                </a:lnTo>
                <a:close/>
                <a:moveTo>
                  <a:pt x="340233" y="237173"/>
                </a:moveTo>
                <a:lnTo>
                  <a:pt x="289370" y="186309"/>
                </a:lnTo>
                <a:lnTo>
                  <a:pt x="340233" y="135446"/>
                </a:lnTo>
                <a:lnTo>
                  <a:pt x="340233" y="237173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 dirty="0"/>
          </a:p>
        </p:txBody>
      </p:sp>
      <p:grpSp>
        <p:nvGrpSpPr>
          <p:cNvPr id="32" name="그룹 112">
            <a:extLst>
              <a:ext uri="{FF2B5EF4-FFF2-40B4-BE49-F238E27FC236}">
                <a16:creationId xmlns:a16="http://schemas.microsoft.com/office/drawing/2014/main" xmlns="" id="{49B51B07-4EDF-4267-BFE2-6095F687975F}"/>
              </a:ext>
            </a:extLst>
          </p:cNvPr>
          <p:cNvGrpSpPr/>
          <p:nvPr/>
        </p:nvGrpSpPr>
        <p:grpSpPr>
          <a:xfrm>
            <a:off x="1006999" y="5930794"/>
            <a:ext cx="390525" cy="390525"/>
            <a:chOff x="2801293" y="892968"/>
            <a:chExt cx="390525" cy="390525"/>
          </a:xfrm>
          <a:solidFill>
            <a:schemeClr val="bg1"/>
          </a:solidFill>
        </p:grpSpPr>
        <p:sp>
          <p:nvSpPr>
            <p:cNvPr id="33" name="자유형: 도형 113">
              <a:extLst>
                <a:ext uri="{FF2B5EF4-FFF2-40B4-BE49-F238E27FC236}">
                  <a16:creationId xmlns:a16="http://schemas.microsoft.com/office/drawing/2014/main" xmlns="" id="{6A1BE133-D009-488C-B8EF-668EA89A80D9}"/>
                </a:ext>
              </a:extLst>
            </p:cNvPr>
            <p:cNvSpPr/>
            <p:nvPr/>
          </p:nvSpPr>
          <p:spPr>
            <a:xfrm>
              <a:off x="2801293" y="892968"/>
              <a:ext cx="390525" cy="390525"/>
            </a:xfrm>
            <a:custGeom>
              <a:avLst/>
              <a:gdLst>
                <a:gd name="connsiteX0" fmla="*/ 376333 w 390525"/>
                <a:gd name="connsiteY0" fmla="*/ 126397 h 390525"/>
                <a:gd name="connsiteX1" fmla="*/ 329184 w 390525"/>
                <a:gd name="connsiteY1" fmla="*/ 126397 h 390525"/>
                <a:gd name="connsiteX2" fmla="*/ 295751 w 390525"/>
                <a:gd name="connsiteY2" fmla="*/ 159830 h 390525"/>
                <a:gd name="connsiteX3" fmla="*/ 295751 w 390525"/>
                <a:gd name="connsiteY3" fmla="*/ 71819 h 390525"/>
                <a:gd name="connsiteX4" fmla="*/ 286036 w 390525"/>
                <a:gd name="connsiteY4" fmla="*/ 48292 h 390525"/>
                <a:gd name="connsiteX5" fmla="*/ 254603 w 390525"/>
                <a:gd name="connsiteY5" fmla="*/ 16859 h 390525"/>
                <a:gd name="connsiteX6" fmla="*/ 231077 w 390525"/>
                <a:gd name="connsiteY6" fmla="*/ 7144 h 390525"/>
                <a:gd name="connsiteX7" fmla="*/ 40481 w 390525"/>
                <a:gd name="connsiteY7" fmla="*/ 7144 h 390525"/>
                <a:gd name="connsiteX8" fmla="*/ 7144 w 390525"/>
                <a:gd name="connsiteY8" fmla="*/ 40481 h 390525"/>
                <a:gd name="connsiteX9" fmla="*/ 7144 w 390525"/>
                <a:gd name="connsiteY9" fmla="*/ 352806 h 390525"/>
                <a:gd name="connsiteX10" fmla="*/ 40481 w 390525"/>
                <a:gd name="connsiteY10" fmla="*/ 386144 h 390525"/>
                <a:gd name="connsiteX11" fmla="*/ 262509 w 390525"/>
                <a:gd name="connsiteY11" fmla="*/ 386144 h 390525"/>
                <a:gd name="connsiteX12" fmla="*/ 295846 w 390525"/>
                <a:gd name="connsiteY12" fmla="*/ 352806 h 390525"/>
                <a:gd name="connsiteX13" fmla="*/ 295846 w 390525"/>
                <a:gd name="connsiteY13" fmla="*/ 254032 h 390525"/>
                <a:gd name="connsiteX14" fmla="*/ 376333 w 390525"/>
                <a:gd name="connsiteY14" fmla="*/ 173450 h 390525"/>
                <a:gd name="connsiteX15" fmla="*/ 376333 w 390525"/>
                <a:gd name="connsiteY15" fmla="*/ 126397 h 390525"/>
                <a:gd name="connsiteX16" fmla="*/ 229171 w 390525"/>
                <a:gd name="connsiteY16" fmla="*/ 29337 h 390525"/>
                <a:gd name="connsiteX17" fmla="*/ 238887 w 390525"/>
                <a:gd name="connsiteY17" fmla="*/ 32576 h 390525"/>
                <a:gd name="connsiteX18" fmla="*/ 270320 w 390525"/>
                <a:gd name="connsiteY18" fmla="*/ 64008 h 390525"/>
                <a:gd name="connsiteX19" fmla="*/ 273558 w 390525"/>
                <a:gd name="connsiteY19" fmla="*/ 73724 h 390525"/>
                <a:gd name="connsiteX20" fmla="*/ 229171 w 390525"/>
                <a:gd name="connsiteY20" fmla="*/ 73724 h 390525"/>
                <a:gd name="connsiteX21" fmla="*/ 229171 w 390525"/>
                <a:gd name="connsiteY21" fmla="*/ 29337 h 390525"/>
                <a:gd name="connsiteX22" fmla="*/ 273558 w 390525"/>
                <a:gd name="connsiteY22" fmla="*/ 352806 h 390525"/>
                <a:gd name="connsiteX23" fmla="*/ 262414 w 390525"/>
                <a:gd name="connsiteY23" fmla="*/ 363950 h 390525"/>
                <a:gd name="connsiteX24" fmla="*/ 40386 w 390525"/>
                <a:gd name="connsiteY24" fmla="*/ 363950 h 390525"/>
                <a:gd name="connsiteX25" fmla="*/ 29242 w 390525"/>
                <a:gd name="connsiteY25" fmla="*/ 352806 h 390525"/>
                <a:gd name="connsiteX26" fmla="*/ 29242 w 390525"/>
                <a:gd name="connsiteY26" fmla="*/ 40481 h 390525"/>
                <a:gd name="connsiteX27" fmla="*/ 40386 w 390525"/>
                <a:gd name="connsiteY27" fmla="*/ 29337 h 390525"/>
                <a:gd name="connsiteX28" fmla="*/ 206883 w 390525"/>
                <a:gd name="connsiteY28" fmla="*/ 29337 h 390525"/>
                <a:gd name="connsiteX29" fmla="*/ 206883 w 390525"/>
                <a:gd name="connsiteY29" fmla="*/ 84868 h 390525"/>
                <a:gd name="connsiteX30" fmla="*/ 218027 w 390525"/>
                <a:gd name="connsiteY30" fmla="*/ 96012 h 390525"/>
                <a:gd name="connsiteX31" fmla="*/ 273558 w 390525"/>
                <a:gd name="connsiteY31" fmla="*/ 96012 h 390525"/>
                <a:gd name="connsiteX32" fmla="*/ 273558 w 390525"/>
                <a:gd name="connsiteY32" fmla="*/ 182118 h 390525"/>
                <a:gd name="connsiteX33" fmla="*/ 240792 w 390525"/>
                <a:gd name="connsiteY33" fmla="*/ 214884 h 390525"/>
                <a:gd name="connsiteX34" fmla="*/ 225076 w 390525"/>
                <a:gd name="connsiteY34" fmla="*/ 230600 h 390525"/>
                <a:gd name="connsiteX35" fmla="*/ 222409 w 390525"/>
                <a:gd name="connsiteY35" fmla="*/ 234982 h 390525"/>
                <a:gd name="connsiteX36" fmla="*/ 206692 w 390525"/>
                <a:gd name="connsiteY36" fmla="*/ 282035 h 390525"/>
                <a:gd name="connsiteX37" fmla="*/ 209360 w 390525"/>
                <a:gd name="connsiteY37" fmla="*/ 293370 h 390525"/>
                <a:gd name="connsiteX38" fmla="*/ 220694 w 390525"/>
                <a:gd name="connsiteY38" fmla="*/ 296037 h 390525"/>
                <a:gd name="connsiteX39" fmla="*/ 267748 w 390525"/>
                <a:gd name="connsiteY39" fmla="*/ 280321 h 390525"/>
                <a:gd name="connsiteX40" fmla="*/ 272129 w 390525"/>
                <a:gd name="connsiteY40" fmla="*/ 277654 h 390525"/>
                <a:gd name="connsiteX41" fmla="*/ 273463 w 390525"/>
                <a:gd name="connsiteY41" fmla="*/ 276320 h 390525"/>
                <a:gd name="connsiteX42" fmla="*/ 273463 w 390525"/>
                <a:gd name="connsiteY42" fmla="*/ 352806 h 390525"/>
                <a:gd name="connsiteX43" fmla="*/ 273558 w 390525"/>
                <a:gd name="connsiteY43" fmla="*/ 352806 h 390525"/>
                <a:gd name="connsiteX44" fmla="*/ 248317 w 390525"/>
                <a:gd name="connsiteY44" fmla="*/ 238411 h 390525"/>
                <a:gd name="connsiteX45" fmla="*/ 264033 w 390525"/>
                <a:gd name="connsiteY45" fmla="*/ 254127 h 390525"/>
                <a:gd name="connsiteX46" fmla="*/ 258032 w 390525"/>
                <a:gd name="connsiteY46" fmla="*/ 260128 h 390525"/>
                <a:gd name="connsiteX47" fmla="*/ 234506 w 390525"/>
                <a:gd name="connsiteY47" fmla="*/ 267938 h 390525"/>
                <a:gd name="connsiteX48" fmla="*/ 242316 w 390525"/>
                <a:gd name="connsiteY48" fmla="*/ 244412 h 390525"/>
                <a:gd name="connsiteX49" fmla="*/ 248317 w 390525"/>
                <a:gd name="connsiteY49" fmla="*/ 238411 h 390525"/>
                <a:gd name="connsiteX50" fmla="*/ 279749 w 390525"/>
                <a:gd name="connsiteY50" fmla="*/ 238411 h 390525"/>
                <a:gd name="connsiteX51" fmla="*/ 264033 w 390525"/>
                <a:gd name="connsiteY51" fmla="*/ 222694 h 390525"/>
                <a:gd name="connsiteX52" fmla="*/ 317373 w 390525"/>
                <a:gd name="connsiteY52" fmla="*/ 169259 h 390525"/>
                <a:gd name="connsiteX53" fmla="*/ 333089 w 390525"/>
                <a:gd name="connsiteY53" fmla="*/ 184976 h 390525"/>
                <a:gd name="connsiteX54" fmla="*/ 279749 w 390525"/>
                <a:gd name="connsiteY54" fmla="*/ 238411 h 390525"/>
                <a:gd name="connsiteX55" fmla="*/ 360236 w 390525"/>
                <a:gd name="connsiteY55" fmla="*/ 157829 h 390525"/>
                <a:gd name="connsiteX56" fmla="*/ 348806 w 390525"/>
                <a:gd name="connsiteY56" fmla="*/ 169259 h 390525"/>
                <a:gd name="connsiteX57" fmla="*/ 333089 w 390525"/>
                <a:gd name="connsiteY57" fmla="*/ 153543 h 390525"/>
                <a:gd name="connsiteX58" fmla="*/ 344519 w 390525"/>
                <a:gd name="connsiteY58" fmla="*/ 142113 h 390525"/>
                <a:gd name="connsiteX59" fmla="*/ 360236 w 390525"/>
                <a:gd name="connsiteY59" fmla="*/ 142113 h 390525"/>
                <a:gd name="connsiteX60" fmla="*/ 360236 w 390525"/>
                <a:gd name="connsiteY60" fmla="*/ 157829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390525" h="390525">
                  <a:moveTo>
                    <a:pt x="376333" y="126397"/>
                  </a:moveTo>
                  <a:cubicBezTo>
                    <a:pt x="363379" y="113443"/>
                    <a:pt x="342233" y="113443"/>
                    <a:pt x="329184" y="126397"/>
                  </a:cubicBezTo>
                  <a:cubicBezTo>
                    <a:pt x="325184" y="130397"/>
                    <a:pt x="299657" y="155924"/>
                    <a:pt x="295751" y="159830"/>
                  </a:cubicBezTo>
                  <a:lnTo>
                    <a:pt x="295751" y="71819"/>
                  </a:lnTo>
                  <a:cubicBezTo>
                    <a:pt x="295751" y="62960"/>
                    <a:pt x="292322" y="54578"/>
                    <a:pt x="286036" y="48292"/>
                  </a:cubicBezTo>
                  <a:lnTo>
                    <a:pt x="254603" y="16859"/>
                  </a:lnTo>
                  <a:cubicBezTo>
                    <a:pt x="248317" y="10573"/>
                    <a:pt x="240030" y="7144"/>
                    <a:pt x="231077" y="7144"/>
                  </a:cubicBezTo>
                  <a:lnTo>
                    <a:pt x="40481" y="7144"/>
                  </a:lnTo>
                  <a:cubicBezTo>
                    <a:pt x="22098" y="7144"/>
                    <a:pt x="7144" y="22098"/>
                    <a:pt x="7144" y="40481"/>
                  </a:cubicBezTo>
                  <a:lnTo>
                    <a:pt x="7144" y="352806"/>
                  </a:lnTo>
                  <a:cubicBezTo>
                    <a:pt x="7144" y="371189"/>
                    <a:pt x="22098" y="386144"/>
                    <a:pt x="40481" y="386144"/>
                  </a:cubicBezTo>
                  <a:lnTo>
                    <a:pt x="262509" y="386144"/>
                  </a:lnTo>
                  <a:cubicBezTo>
                    <a:pt x="280892" y="386144"/>
                    <a:pt x="295846" y="371189"/>
                    <a:pt x="295846" y="352806"/>
                  </a:cubicBezTo>
                  <a:lnTo>
                    <a:pt x="295846" y="254032"/>
                  </a:lnTo>
                  <a:lnTo>
                    <a:pt x="376333" y="173450"/>
                  </a:lnTo>
                  <a:cubicBezTo>
                    <a:pt x="389287" y="160496"/>
                    <a:pt x="389287" y="139446"/>
                    <a:pt x="376333" y="126397"/>
                  </a:cubicBezTo>
                  <a:close/>
                  <a:moveTo>
                    <a:pt x="229171" y="29337"/>
                  </a:moveTo>
                  <a:cubicBezTo>
                    <a:pt x="231267" y="29337"/>
                    <a:pt x="235267" y="28956"/>
                    <a:pt x="238887" y="32576"/>
                  </a:cubicBezTo>
                  <a:lnTo>
                    <a:pt x="270320" y="64008"/>
                  </a:lnTo>
                  <a:cubicBezTo>
                    <a:pt x="273844" y="67532"/>
                    <a:pt x="273558" y="71438"/>
                    <a:pt x="273558" y="73724"/>
                  </a:cubicBezTo>
                  <a:lnTo>
                    <a:pt x="229171" y="73724"/>
                  </a:lnTo>
                  <a:lnTo>
                    <a:pt x="229171" y="29337"/>
                  </a:lnTo>
                  <a:close/>
                  <a:moveTo>
                    <a:pt x="273558" y="352806"/>
                  </a:moveTo>
                  <a:cubicBezTo>
                    <a:pt x="273558" y="358902"/>
                    <a:pt x="268605" y="363950"/>
                    <a:pt x="262414" y="363950"/>
                  </a:cubicBezTo>
                  <a:lnTo>
                    <a:pt x="40386" y="363950"/>
                  </a:lnTo>
                  <a:cubicBezTo>
                    <a:pt x="34290" y="363950"/>
                    <a:pt x="29242" y="358997"/>
                    <a:pt x="29242" y="352806"/>
                  </a:cubicBezTo>
                  <a:lnTo>
                    <a:pt x="29242" y="40481"/>
                  </a:lnTo>
                  <a:cubicBezTo>
                    <a:pt x="29242" y="34385"/>
                    <a:pt x="34195" y="29337"/>
                    <a:pt x="40386" y="29337"/>
                  </a:cubicBezTo>
                  <a:lnTo>
                    <a:pt x="206883" y="29337"/>
                  </a:lnTo>
                  <a:lnTo>
                    <a:pt x="206883" y="84868"/>
                  </a:lnTo>
                  <a:cubicBezTo>
                    <a:pt x="206883" y="90964"/>
                    <a:pt x="211836" y="96012"/>
                    <a:pt x="218027" y="96012"/>
                  </a:cubicBezTo>
                  <a:lnTo>
                    <a:pt x="273558" y="96012"/>
                  </a:lnTo>
                  <a:lnTo>
                    <a:pt x="273558" y="182118"/>
                  </a:lnTo>
                  <a:cubicBezTo>
                    <a:pt x="273558" y="182118"/>
                    <a:pt x="240792" y="214884"/>
                    <a:pt x="240792" y="214884"/>
                  </a:cubicBezTo>
                  <a:lnTo>
                    <a:pt x="225076" y="230600"/>
                  </a:lnTo>
                  <a:cubicBezTo>
                    <a:pt x="223838" y="231839"/>
                    <a:pt x="222980" y="233267"/>
                    <a:pt x="222409" y="234982"/>
                  </a:cubicBezTo>
                  <a:lnTo>
                    <a:pt x="206692" y="282035"/>
                  </a:lnTo>
                  <a:cubicBezTo>
                    <a:pt x="205359" y="286036"/>
                    <a:pt x="206407" y="290417"/>
                    <a:pt x="209360" y="293370"/>
                  </a:cubicBezTo>
                  <a:cubicBezTo>
                    <a:pt x="212312" y="296323"/>
                    <a:pt x="216694" y="297371"/>
                    <a:pt x="220694" y="296037"/>
                  </a:cubicBezTo>
                  <a:lnTo>
                    <a:pt x="267748" y="280321"/>
                  </a:lnTo>
                  <a:cubicBezTo>
                    <a:pt x="269367" y="279749"/>
                    <a:pt x="270891" y="278892"/>
                    <a:pt x="272129" y="277654"/>
                  </a:cubicBezTo>
                  <a:lnTo>
                    <a:pt x="273463" y="276320"/>
                  </a:lnTo>
                  <a:lnTo>
                    <a:pt x="273463" y="352806"/>
                  </a:lnTo>
                  <a:lnTo>
                    <a:pt x="273558" y="352806"/>
                  </a:lnTo>
                  <a:close/>
                  <a:moveTo>
                    <a:pt x="248317" y="238411"/>
                  </a:moveTo>
                  <a:lnTo>
                    <a:pt x="264033" y="254127"/>
                  </a:lnTo>
                  <a:lnTo>
                    <a:pt x="258032" y="260128"/>
                  </a:lnTo>
                  <a:lnTo>
                    <a:pt x="234506" y="267938"/>
                  </a:lnTo>
                  <a:lnTo>
                    <a:pt x="242316" y="244412"/>
                  </a:lnTo>
                  <a:lnTo>
                    <a:pt x="248317" y="238411"/>
                  </a:lnTo>
                  <a:close/>
                  <a:moveTo>
                    <a:pt x="279749" y="238411"/>
                  </a:moveTo>
                  <a:lnTo>
                    <a:pt x="264033" y="222694"/>
                  </a:lnTo>
                  <a:cubicBezTo>
                    <a:pt x="272415" y="214313"/>
                    <a:pt x="309563" y="177165"/>
                    <a:pt x="317373" y="169259"/>
                  </a:cubicBezTo>
                  <a:lnTo>
                    <a:pt x="333089" y="184976"/>
                  </a:lnTo>
                  <a:lnTo>
                    <a:pt x="279749" y="238411"/>
                  </a:lnTo>
                  <a:close/>
                  <a:moveTo>
                    <a:pt x="360236" y="157829"/>
                  </a:moveTo>
                  <a:lnTo>
                    <a:pt x="348806" y="169259"/>
                  </a:lnTo>
                  <a:lnTo>
                    <a:pt x="333089" y="153543"/>
                  </a:lnTo>
                  <a:lnTo>
                    <a:pt x="344519" y="142113"/>
                  </a:lnTo>
                  <a:cubicBezTo>
                    <a:pt x="348806" y="137827"/>
                    <a:pt x="355854" y="137827"/>
                    <a:pt x="360236" y="142113"/>
                  </a:cubicBezTo>
                  <a:cubicBezTo>
                    <a:pt x="364522" y="146399"/>
                    <a:pt x="364617" y="153448"/>
                    <a:pt x="360236" y="1578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/>
            </a:p>
          </p:txBody>
        </p:sp>
        <p:sp>
          <p:nvSpPr>
            <p:cNvPr id="34" name="자유형: 도형 114">
              <a:extLst>
                <a:ext uri="{FF2B5EF4-FFF2-40B4-BE49-F238E27FC236}">
                  <a16:creationId xmlns:a16="http://schemas.microsoft.com/office/drawing/2014/main" xmlns="" id="{8589083F-31F5-4A6E-9CB8-7B4E32571FA3}"/>
                </a:ext>
              </a:extLst>
            </p:cNvPr>
            <p:cNvSpPr/>
            <p:nvPr/>
          </p:nvSpPr>
          <p:spPr>
            <a:xfrm>
              <a:off x="2845299" y="1004030"/>
              <a:ext cx="190500" cy="28575"/>
            </a:xfrm>
            <a:custGeom>
              <a:avLst/>
              <a:gdLst>
                <a:gd name="connsiteX0" fmla="*/ 173736 w 190500"/>
                <a:gd name="connsiteY0" fmla="*/ 7144 h 28575"/>
                <a:gd name="connsiteX1" fmla="*/ 18288 w 190500"/>
                <a:gd name="connsiteY1" fmla="*/ 7144 h 28575"/>
                <a:gd name="connsiteX2" fmla="*/ 7144 w 190500"/>
                <a:gd name="connsiteY2" fmla="*/ 18288 h 28575"/>
                <a:gd name="connsiteX3" fmla="*/ 18288 w 190500"/>
                <a:gd name="connsiteY3" fmla="*/ 29432 h 28575"/>
                <a:gd name="connsiteX4" fmla="*/ 173736 w 190500"/>
                <a:gd name="connsiteY4" fmla="*/ 29432 h 28575"/>
                <a:gd name="connsiteX5" fmla="*/ 184880 w 190500"/>
                <a:gd name="connsiteY5" fmla="*/ 18288 h 28575"/>
                <a:gd name="connsiteX6" fmla="*/ 173736 w 190500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0" h="28575">
                  <a:moveTo>
                    <a:pt x="173736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lnTo>
                    <a:pt x="173736" y="29432"/>
                  </a:lnTo>
                  <a:cubicBezTo>
                    <a:pt x="179832" y="29432"/>
                    <a:pt x="184880" y="24479"/>
                    <a:pt x="184880" y="18288"/>
                  </a:cubicBezTo>
                  <a:cubicBezTo>
                    <a:pt x="184880" y="12097"/>
                    <a:pt x="179832" y="7144"/>
                    <a:pt x="17373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/>
            </a:p>
          </p:txBody>
        </p:sp>
        <p:sp>
          <p:nvSpPr>
            <p:cNvPr id="35" name="자유형: 도형 115">
              <a:extLst>
                <a:ext uri="{FF2B5EF4-FFF2-40B4-BE49-F238E27FC236}">
                  <a16:creationId xmlns:a16="http://schemas.microsoft.com/office/drawing/2014/main" xmlns="" id="{55EE9D70-5C2A-4B30-9220-6A7377F4FAC1}"/>
                </a:ext>
              </a:extLst>
            </p:cNvPr>
            <p:cNvSpPr/>
            <p:nvPr/>
          </p:nvSpPr>
          <p:spPr>
            <a:xfrm>
              <a:off x="2845204" y="1048416"/>
              <a:ext cx="142875" cy="28575"/>
            </a:xfrm>
            <a:custGeom>
              <a:avLst/>
              <a:gdLst>
                <a:gd name="connsiteX0" fmla="*/ 129350 w 142875"/>
                <a:gd name="connsiteY0" fmla="*/ 7144 h 28575"/>
                <a:gd name="connsiteX1" fmla="*/ 18288 w 142875"/>
                <a:gd name="connsiteY1" fmla="*/ 7144 h 28575"/>
                <a:gd name="connsiteX2" fmla="*/ 7144 w 142875"/>
                <a:gd name="connsiteY2" fmla="*/ 18288 h 28575"/>
                <a:gd name="connsiteX3" fmla="*/ 18288 w 142875"/>
                <a:gd name="connsiteY3" fmla="*/ 29432 h 28575"/>
                <a:gd name="connsiteX4" fmla="*/ 129350 w 142875"/>
                <a:gd name="connsiteY4" fmla="*/ 29432 h 28575"/>
                <a:gd name="connsiteX5" fmla="*/ 140494 w 142875"/>
                <a:gd name="connsiteY5" fmla="*/ 18288 h 28575"/>
                <a:gd name="connsiteX6" fmla="*/ 129350 w 14287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28575">
                  <a:moveTo>
                    <a:pt x="129350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384"/>
                    <a:pt x="12097" y="29432"/>
                    <a:pt x="18288" y="29432"/>
                  </a:cubicBezTo>
                  <a:lnTo>
                    <a:pt x="129350" y="29432"/>
                  </a:lnTo>
                  <a:cubicBezTo>
                    <a:pt x="135446" y="29432"/>
                    <a:pt x="140494" y="24479"/>
                    <a:pt x="140494" y="18288"/>
                  </a:cubicBezTo>
                  <a:cubicBezTo>
                    <a:pt x="140494" y="12097"/>
                    <a:pt x="135541" y="7144"/>
                    <a:pt x="12935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/>
            </a:p>
          </p:txBody>
        </p:sp>
        <p:sp>
          <p:nvSpPr>
            <p:cNvPr id="36" name="자유형: 도형 116">
              <a:extLst>
                <a:ext uri="{FF2B5EF4-FFF2-40B4-BE49-F238E27FC236}">
                  <a16:creationId xmlns:a16="http://schemas.microsoft.com/office/drawing/2014/main" xmlns="" id="{568D5144-80EE-478D-B287-5849DAFDB037}"/>
                </a:ext>
              </a:extLst>
            </p:cNvPr>
            <p:cNvSpPr/>
            <p:nvPr/>
          </p:nvSpPr>
          <p:spPr>
            <a:xfrm>
              <a:off x="2845204" y="1092803"/>
              <a:ext cx="142875" cy="28575"/>
            </a:xfrm>
            <a:custGeom>
              <a:avLst/>
              <a:gdLst>
                <a:gd name="connsiteX0" fmla="*/ 129350 w 142875"/>
                <a:gd name="connsiteY0" fmla="*/ 7144 h 28575"/>
                <a:gd name="connsiteX1" fmla="*/ 18288 w 142875"/>
                <a:gd name="connsiteY1" fmla="*/ 7144 h 28575"/>
                <a:gd name="connsiteX2" fmla="*/ 7144 w 142875"/>
                <a:gd name="connsiteY2" fmla="*/ 18288 h 28575"/>
                <a:gd name="connsiteX3" fmla="*/ 18288 w 142875"/>
                <a:gd name="connsiteY3" fmla="*/ 29432 h 28575"/>
                <a:gd name="connsiteX4" fmla="*/ 129350 w 142875"/>
                <a:gd name="connsiteY4" fmla="*/ 29432 h 28575"/>
                <a:gd name="connsiteX5" fmla="*/ 140494 w 142875"/>
                <a:gd name="connsiteY5" fmla="*/ 18288 h 28575"/>
                <a:gd name="connsiteX6" fmla="*/ 129350 w 14287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28575">
                  <a:moveTo>
                    <a:pt x="129350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384"/>
                    <a:pt x="12097" y="29432"/>
                    <a:pt x="18288" y="29432"/>
                  </a:cubicBezTo>
                  <a:lnTo>
                    <a:pt x="129350" y="29432"/>
                  </a:lnTo>
                  <a:cubicBezTo>
                    <a:pt x="135446" y="29432"/>
                    <a:pt x="140494" y="24479"/>
                    <a:pt x="140494" y="18288"/>
                  </a:cubicBezTo>
                  <a:cubicBezTo>
                    <a:pt x="140494" y="12097"/>
                    <a:pt x="135541" y="7144"/>
                    <a:pt x="12935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/>
            </a:p>
          </p:txBody>
        </p:sp>
        <p:sp>
          <p:nvSpPr>
            <p:cNvPr id="37" name="자유형: 도형 117">
              <a:extLst>
                <a:ext uri="{FF2B5EF4-FFF2-40B4-BE49-F238E27FC236}">
                  <a16:creationId xmlns:a16="http://schemas.microsoft.com/office/drawing/2014/main" xmlns="" id="{2A1D30A0-3790-4852-805B-6C94C0595FF3}"/>
                </a:ext>
              </a:extLst>
            </p:cNvPr>
            <p:cNvSpPr/>
            <p:nvPr/>
          </p:nvSpPr>
          <p:spPr>
            <a:xfrm>
              <a:off x="2845204" y="1137189"/>
              <a:ext cx="142875" cy="28575"/>
            </a:xfrm>
            <a:custGeom>
              <a:avLst/>
              <a:gdLst>
                <a:gd name="connsiteX0" fmla="*/ 129350 w 142875"/>
                <a:gd name="connsiteY0" fmla="*/ 7144 h 28575"/>
                <a:gd name="connsiteX1" fmla="*/ 18288 w 142875"/>
                <a:gd name="connsiteY1" fmla="*/ 7144 h 28575"/>
                <a:gd name="connsiteX2" fmla="*/ 7144 w 142875"/>
                <a:gd name="connsiteY2" fmla="*/ 18288 h 28575"/>
                <a:gd name="connsiteX3" fmla="*/ 18288 w 142875"/>
                <a:gd name="connsiteY3" fmla="*/ 29432 h 28575"/>
                <a:gd name="connsiteX4" fmla="*/ 129350 w 142875"/>
                <a:gd name="connsiteY4" fmla="*/ 29432 h 28575"/>
                <a:gd name="connsiteX5" fmla="*/ 140494 w 142875"/>
                <a:gd name="connsiteY5" fmla="*/ 18288 h 28575"/>
                <a:gd name="connsiteX6" fmla="*/ 129350 w 14287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28575">
                  <a:moveTo>
                    <a:pt x="129350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384"/>
                    <a:pt x="12097" y="29432"/>
                    <a:pt x="18288" y="29432"/>
                  </a:cubicBezTo>
                  <a:lnTo>
                    <a:pt x="129350" y="29432"/>
                  </a:lnTo>
                  <a:cubicBezTo>
                    <a:pt x="135446" y="29432"/>
                    <a:pt x="140494" y="24479"/>
                    <a:pt x="140494" y="18288"/>
                  </a:cubicBezTo>
                  <a:cubicBezTo>
                    <a:pt x="140494" y="12097"/>
                    <a:pt x="135541" y="7144"/>
                    <a:pt x="12935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/>
            </a:p>
          </p:txBody>
        </p:sp>
        <p:sp>
          <p:nvSpPr>
            <p:cNvPr id="38" name="자유형: 도형 118">
              <a:extLst>
                <a:ext uri="{FF2B5EF4-FFF2-40B4-BE49-F238E27FC236}">
                  <a16:creationId xmlns:a16="http://schemas.microsoft.com/office/drawing/2014/main" xmlns="" id="{3B8A3DD0-981C-4E93-88E3-479D949D9452}"/>
                </a:ext>
              </a:extLst>
            </p:cNvPr>
            <p:cNvSpPr/>
            <p:nvPr/>
          </p:nvSpPr>
          <p:spPr>
            <a:xfrm>
              <a:off x="2934167" y="1205293"/>
              <a:ext cx="95250" cy="28575"/>
            </a:xfrm>
            <a:custGeom>
              <a:avLst/>
              <a:gdLst>
                <a:gd name="connsiteX0" fmla="*/ 84868 w 95250"/>
                <a:gd name="connsiteY0" fmla="*/ 7144 h 28575"/>
                <a:gd name="connsiteX1" fmla="*/ 18288 w 95250"/>
                <a:gd name="connsiteY1" fmla="*/ 7144 h 28575"/>
                <a:gd name="connsiteX2" fmla="*/ 7144 w 95250"/>
                <a:gd name="connsiteY2" fmla="*/ 18288 h 28575"/>
                <a:gd name="connsiteX3" fmla="*/ 18288 w 95250"/>
                <a:gd name="connsiteY3" fmla="*/ 29432 h 28575"/>
                <a:gd name="connsiteX4" fmla="*/ 84868 w 95250"/>
                <a:gd name="connsiteY4" fmla="*/ 29432 h 28575"/>
                <a:gd name="connsiteX5" fmla="*/ 96012 w 95250"/>
                <a:gd name="connsiteY5" fmla="*/ 18288 h 28575"/>
                <a:gd name="connsiteX6" fmla="*/ 84868 w 95250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28575">
                  <a:moveTo>
                    <a:pt x="84868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lnTo>
                    <a:pt x="84868" y="29432"/>
                  </a:lnTo>
                  <a:cubicBezTo>
                    <a:pt x="90964" y="29432"/>
                    <a:pt x="96012" y="24479"/>
                    <a:pt x="96012" y="18288"/>
                  </a:cubicBezTo>
                  <a:cubicBezTo>
                    <a:pt x="96012" y="12097"/>
                    <a:pt x="90964" y="7144"/>
                    <a:pt x="8486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5"/>
          <p:cNvSpPr/>
          <p:nvPr/>
        </p:nvSpPr>
        <p:spPr>
          <a:xfrm>
            <a:off x="0" y="0"/>
            <a:ext cx="12192000" cy="81712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59"/>
          <p:cNvSpPr/>
          <p:nvPr/>
        </p:nvSpPr>
        <p:spPr>
          <a:xfrm>
            <a:off x="0" y="0"/>
            <a:ext cx="12007971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Анализ работы правового центра АГС «Наше право» в защите российских соотечественников на территории Киргизской Республики  с 01.03.2020 – 30.12.2020 г. </a:t>
            </a:r>
            <a:endParaRPr lang="en-US" altLang="zh-CN" sz="2400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直角三角形 4"/>
          <p:cNvSpPr/>
          <p:nvPr/>
        </p:nvSpPr>
        <p:spPr>
          <a:xfrm rot="16200000">
            <a:off x="9868936" y="4535591"/>
            <a:ext cx="2323064" cy="2323064"/>
          </a:xfrm>
          <a:custGeom>
            <a:avLst/>
            <a:gdLst>
              <a:gd name="connsiteX0" fmla="*/ 0 w 2323064"/>
              <a:gd name="connsiteY0" fmla="*/ 2323064 h 2323064"/>
              <a:gd name="connsiteX1" fmla="*/ 0 w 2323064"/>
              <a:gd name="connsiteY1" fmla="*/ 0 h 2323064"/>
              <a:gd name="connsiteX2" fmla="*/ 2323064 w 2323064"/>
              <a:gd name="connsiteY2" fmla="*/ 2323064 h 2323064"/>
              <a:gd name="connsiteX3" fmla="*/ 0 w 2323064"/>
              <a:gd name="connsiteY3" fmla="*/ 2323064 h 2323064"/>
              <a:gd name="connsiteX0" fmla="*/ 0 w 2323064"/>
              <a:gd name="connsiteY0" fmla="*/ 2323064 h 2323064"/>
              <a:gd name="connsiteX1" fmla="*/ 0 w 2323064"/>
              <a:gd name="connsiteY1" fmla="*/ 0 h 2323064"/>
              <a:gd name="connsiteX2" fmla="*/ 130051 w 2323064"/>
              <a:gd name="connsiteY2" fmla="*/ 2182166 h 2323064"/>
              <a:gd name="connsiteX3" fmla="*/ 2323064 w 2323064"/>
              <a:gd name="connsiteY3" fmla="*/ 2323064 h 2323064"/>
              <a:gd name="connsiteX4" fmla="*/ 0 w 2323064"/>
              <a:gd name="connsiteY4" fmla="*/ 2323064 h 232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3064" h="2323064">
                <a:moveTo>
                  <a:pt x="0" y="2323064"/>
                </a:moveTo>
                <a:lnTo>
                  <a:pt x="0" y="0"/>
                </a:lnTo>
                <a:lnTo>
                  <a:pt x="130051" y="2182166"/>
                </a:lnTo>
                <a:lnTo>
                  <a:pt x="2323064" y="2323064"/>
                </a:lnTo>
                <a:lnTo>
                  <a:pt x="0" y="2323064"/>
                </a:lnTo>
                <a:close/>
              </a:path>
            </a:pathLst>
          </a:custGeom>
          <a:solidFill>
            <a:schemeClr val="accent6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6199516" y="3985403"/>
          <a:ext cx="4652513" cy="2682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6530196" y="858330"/>
          <a:ext cx="3648974" cy="3109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46332" y="875811"/>
          <a:ext cx="6490898" cy="228676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19731"/>
                <a:gridCol w="4244130"/>
                <a:gridCol w="1727037"/>
              </a:tblGrid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Виды работ центра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Кол-во документов (дел)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Подготовка запросов и получение ответов от госорганов КР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29 документов</a:t>
                      </a:r>
                      <a:endParaRPr lang="ru-RU" sz="12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Составление исковых заявлений (ходатайств) в судебные органы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32 документов</a:t>
                      </a:r>
                      <a:endParaRPr lang="ru-RU" sz="12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Юридическое сопровождение в судах с привлечением адвокатов, в т.ч.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10 дел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3.1</a:t>
                      </a:r>
                      <a:endParaRPr lang="ru-RU" sz="12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-выигранных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3 дела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3.2</a:t>
                      </a:r>
                      <a:endParaRPr lang="ru-RU" sz="12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-в процессе рассмотрения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7 дел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98405" y="3402298"/>
          <a:ext cx="6521571" cy="3059938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697229"/>
                <a:gridCol w="4315749"/>
                <a:gridCol w="1508593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200" u="non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200" u="non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200" u="non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200" u="none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dirty="0">
                          <a:latin typeface="Times New Roman" pitchFamily="18" charset="0"/>
                          <a:cs typeface="Times New Roman" pitchFamily="18" charset="0"/>
                        </a:rPr>
                        <a:t>Виды и направления правой помощи</a:t>
                      </a:r>
                      <a:endParaRPr lang="ru-RU" sz="1200" u="none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dirty="0"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  <a:endParaRPr lang="ru-RU" sz="1200" u="none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u="none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dirty="0">
                          <a:latin typeface="Times New Roman" pitchFamily="18" charset="0"/>
                          <a:cs typeface="Times New Roman" pitchFamily="18" charset="0"/>
                        </a:rPr>
                        <a:t>Нарушение права доступа к справедливому и беспристрастному суду</a:t>
                      </a:r>
                      <a:endParaRPr lang="ru-RU" sz="1200" u="none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dirty="0">
                          <a:latin typeface="Times New Roman" pitchFamily="18" charset="0"/>
                          <a:cs typeface="Times New Roman" pitchFamily="18" charset="0"/>
                        </a:rPr>
                        <a:t>126</a:t>
                      </a:r>
                      <a:endParaRPr lang="ru-RU" sz="1200" u="none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u="none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dirty="0">
                          <a:latin typeface="Times New Roman" pitchFamily="18" charset="0"/>
                          <a:cs typeface="Times New Roman" pitchFamily="18" charset="0"/>
                        </a:rPr>
                        <a:t>Необоснованный отказ или незаконное возбуждение уголовных дел</a:t>
                      </a:r>
                      <a:endParaRPr lang="ru-RU" sz="1200" u="none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1200" u="none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u="none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dirty="0">
                          <a:latin typeface="Times New Roman" pitchFamily="18" charset="0"/>
                          <a:cs typeface="Times New Roman" pitchFamily="18" charset="0"/>
                        </a:rPr>
                        <a:t>Нарушение права на неприкосновенность личности, жилища</a:t>
                      </a:r>
                      <a:endParaRPr lang="ru-RU" sz="1200" u="none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endParaRPr lang="ru-RU" sz="1200" u="none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u="none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dirty="0">
                          <a:latin typeface="Times New Roman" pitchFamily="18" charset="0"/>
                          <a:cs typeface="Times New Roman" pitchFamily="18" charset="0"/>
                        </a:rPr>
                        <a:t>Нарушение права на получение информации</a:t>
                      </a:r>
                      <a:endParaRPr lang="ru-RU" sz="1200" u="none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1200" u="none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 u="none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dirty="0">
                          <a:latin typeface="Times New Roman" pitchFamily="18" charset="0"/>
                          <a:cs typeface="Times New Roman" pitchFamily="18" charset="0"/>
                        </a:rPr>
                        <a:t>Нарушение права обращаться в госучреждения и получать ответ по существу</a:t>
                      </a:r>
                      <a:endParaRPr lang="ru-RU" sz="1200" u="none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  <a:endParaRPr lang="ru-RU" sz="1200" u="none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200" u="none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dirty="0">
                          <a:latin typeface="Times New Roman" pitchFamily="18" charset="0"/>
                          <a:cs typeface="Times New Roman" pitchFamily="18" charset="0"/>
                        </a:rPr>
                        <a:t>Нарушение права на труд</a:t>
                      </a:r>
                      <a:endParaRPr lang="ru-RU" sz="1200" u="none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1200" u="none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200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200" u="none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dirty="0">
                          <a:latin typeface="Times New Roman" pitchFamily="18" charset="0"/>
                          <a:cs typeface="Times New Roman" pitchFamily="18" charset="0"/>
                        </a:rPr>
                        <a:t>Нарушение права на социальное обеспечение в старости</a:t>
                      </a:r>
                      <a:endParaRPr lang="ru-RU" sz="1200" u="none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lang="ru-RU" sz="1200" u="none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0668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200" u="none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dirty="0">
                          <a:latin typeface="Times New Roman" pitchFamily="18" charset="0"/>
                          <a:cs typeface="Times New Roman" pitchFamily="18" charset="0"/>
                        </a:rPr>
                        <a:t>Нарушение прав родителей и детей</a:t>
                      </a:r>
                      <a:endParaRPr lang="ru-RU" sz="1200" u="none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dirty="0"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lang="ru-RU" sz="1200" u="none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914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200" u="none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dirty="0">
                          <a:latin typeface="Times New Roman" pitchFamily="18" charset="0"/>
                          <a:cs typeface="Times New Roman" pitchFamily="18" charset="0"/>
                        </a:rPr>
                        <a:t>Правовая помощь в случае дискриминации при реализации законных прав</a:t>
                      </a:r>
                      <a:endParaRPr lang="ru-RU" sz="1200" u="none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dirty="0"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  <a:endParaRPr lang="ru-RU" sz="1200" u="none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9906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200" u="none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>
                          <a:latin typeface="Times New Roman" pitchFamily="18" charset="0"/>
                          <a:cs typeface="Times New Roman" pitchFamily="18" charset="0"/>
                        </a:rPr>
                        <a:t>Других обращений</a:t>
                      </a:r>
                      <a:endParaRPr lang="ru-RU" sz="1200" u="none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dirty="0">
                          <a:latin typeface="Times New Roman" pitchFamily="18" charset="0"/>
                          <a:cs typeface="Times New Roman" pitchFamily="18" charset="0"/>
                        </a:rPr>
                        <a:t>1003</a:t>
                      </a:r>
                      <a:endParaRPr lang="ru-RU" sz="1200" u="none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99299" y="836761"/>
            <a:ext cx="1880558" cy="130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265434" y="4071667"/>
            <a:ext cx="1742535" cy="25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12084" y="2104844"/>
            <a:ext cx="1630392" cy="1872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组合 2"/>
          <p:cNvGrpSpPr/>
          <p:nvPr/>
        </p:nvGrpSpPr>
        <p:grpSpPr>
          <a:xfrm>
            <a:off x="1" y="1319842"/>
            <a:ext cx="12192000" cy="5538158"/>
            <a:chOff x="1" y="3105807"/>
            <a:chExt cx="12191999" cy="3752193"/>
          </a:xfrm>
          <a:solidFill>
            <a:schemeClr val="accent6">
              <a:lumMod val="75000"/>
            </a:schemeClr>
          </a:solidFill>
        </p:grpSpPr>
        <p:sp>
          <p:nvSpPr>
            <p:cNvPr id="4" name="直角三角形 6"/>
            <p:cNvSpPr/>
            <p:nvPr/>
          </p:nvSpPr>
          <p:spPr>
            <a:xfrm>
              <a:off x="1" y="3105807"/>
              <a:ext cx="9002110" cy="3752193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1"/>
            <p:cNvSpPr/>
            <p:nvPr/>
          </p:nvSpPr>
          <p:spPr>
            <a:xfrm>
              <a:off x="7674964" y="6475751"/>
              <a:ext cx="4517036" cy="3822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矩形 27"/>
          <p:cNvSpPr/>
          <p:nvPr/>
        </p:nvSpPr>
        <p:spPr>
          <a:xfrm>
            <a:off x="0" y="0"/>
            <a:ext cx="12192000" cy="64698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Оценка успешности проекта Правового центра АГС «Наше право» на территории Киргизской Республики </a:t>
            </a:r>
            <a:r>
              <a:rPr lang="ru-RU" altLang="zh-CN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7194430" y="2910776"/>
          <a:ext cx="4876800" cy="267229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877773"/>
                <a:gridCol w="999027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Проведено консультаций в сферах нарушения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прав(за 1 кв.2021г.):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432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-на </a:t>
                      </a:r>
                      <a:r>
                        <a:rPr lang="en-US" sz="1200" dirty="0" err="1"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415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- на </a:t>
                      </a:r>
                      <a:r>
                        <a:rPr lang="en-US" sz="1200" dirty="0" err="1">
                          <a:latin typeface="Times New Roman" pitchFamily="18" charset="0"/>
                          <a:cs typeface="Times New Roman" pitchFamily="18" charset="0"/>
                        </a:rPr>
                        <a:t>труд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329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- на </a:t>
                      </a:r>
                      <a:r>
                        <a:rPr lang="en-US" sz="1200" dirty="0" err="1">
                          <a:latin typeface="Times New Roman" pitchFamily="18" charset="0"/>
                          <a:cs typeface="Times New Roman" pitchFamily="18" charset="0"/>
                        </a:rPr>
                        <a:t>честь</a:t>
                      </a: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 и </a:t>
                      </a:r>
                      <a:r>
                        <a:rPr lang="en-US" sz="1200" dirty="0" err="1">
                          <a:latin typeface="Times New Roman" pitchFamily="18" charset="0"/>
                          <a:cs typeface="Times New Roman" pitchFamily="18" charset="0"/>
                        </a:rPr>
                        <a:t>достоинство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156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- на </a:t>
                      </a:r>
                      <a:r>
                        <a:rPr lang="en-US" sz="1200" dirty="0" err="1">
                          <a:latin typeface="Times New Roman" pitchFamily="18" charset="0"/>
                          <a:cs typeface="Times New Roman" pitchFamily="18" charset="0"/>
                        </a:rPr>
                        <a:t>социальное</a:t>
                      </a: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dirty="0" err="1">
                          <a:latin typeface="Times New Roman" pitchFamily="18" charset="0"/>
                          <a:cs typeface="Times New Roman" pitchFamily="18" charset="0"/>
                        </a:rPr>
                        <a:t>обеспечение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166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- в связи с дискриминацией по национальному  признаку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383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200" dirty="0" err="1">
                          <a:latin typeface="Times New Roman" pitchFamily="18" charset="0"/>
                          <a:cs typeface="Times New Roman" pitchFamily="18" charset="0"/>
                        </a:rPr>
                        <a:t>со</a:t>
                      </a: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dirty="0" err="1">
                          <a:latin typeface="Times New Roman" pitchFamily="18" charset="0"/>
                          <a:cs typeface="Times New Roman" pitchFamily="18" charset="0"/>
                        </a:rPr>
                        <a:t>стороны</a:t>
                      </a: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dirty="0" err="1">
                          <a:latin typeface="Times New Roman" pitchFamily="18" charset="0"/>
                          <a:cs typeface="Times New Roman" pitchFamily="18" charset="0"/>
                        </a:rPr>
                        <a:t>государственных</a:t>
                      </a: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dirty="0" err="1">
                          <a:latin typeface="Times New Roman" pitchFamily="18" charset="0"/>
                          <a:cs typeface="Times New Roman" pitchFamily="18" charset="0"/>
                        </a:rPr>
                        <a:t>органов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501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- собственности, в т.ч. на жилище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070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- на </a:t>
                      </a:r>
                      <a:r>
                        <a:rPr lang="en-US" sz="1200" dirty="0" err="1">
                          <a:latin typeface="Times New Roman" pitchFamily="18" charset="0"/>
                          <a:cs typeface="Times New Roman" pitchFamily="18" charset="0"/>
                        </a:rPr>
                        <a:t>доступ</a:t>
                      </a: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 к </a:t>
                      </a:r>
                      <a:r>
                        <a:rPr lang="en-US" sz="1200" dirty="0" err="1">
                          <a:latin typeface="Times New Roman" pitchFamily="18" charset="0"/>
                          <a:cs typeface="Times New Roman" pitchFamily="18" charset="0"/>
                        </a:rPr>
                        <a:t>правосудию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 pitchFamily="18" charset="0"/>
                          <a:cs typeface="Times New Roman" pitchFamily="18" charset="0"/>
                        </a:rPr>
                        <a:t>62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501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- по уголовным делам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984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316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7168552" y="978460"/>
          <a:ext cx="4873924" cy="166227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404469"/>
                <a:gridCol w="1469455"/>
              </a:tblGrid>
              <a:tr h="3529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latin typeface="Times New Roman" pitchFamily="18" charset="0"/>
                          <a:cs typeface="Times New Roman" pitchFamily="18" charset="0"/>
                        </a:rPr>
                        <a:t>Досудебное</a:t>
                      </a: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dirty="0" err="1">
                          <a:latin typeface="Times New Roman" pitchFamily="18" charset="0"/>
                          <a:cs typeface="Times New Roman" pitchFamily="18" charset="0"/>
                        </a:rPr>
                        <a:t>рассмотрение</a:t>
                      </a: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dirty="0" err="1">
                          <a:latin typeface="Times New Roman" pitchFamily="18" charset="0"/>
                          <a:cs typeface="Times New Roman" pitchFamily="18" charset="0"/>
                        </a:rPr>
                        <a:t>юридических</a:t>
                      </a: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проблем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(за 1 кв. 2021г.)</a:t>
                      </a: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804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200" dirty="0" err="1">
                          <a:latin typeface="Times New Roman" pitchFamily="18" charset="0"/>
                          <a:cs typeface="Times New Roman" pitchFamily="18" charset="0"/>
                        </a:rPr>
                        <a:t>оформление</a:t>
                      </a: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dirty="0" err="1">
                          <a:latin typeface="Times New Roman" pitchFamily="18" charset="0"/>
                          <a:cs typeface="Times New Roman" pitchFamily="18" charset="0"/>
                        </a:rPr>
                        <a:t>запросов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529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- подготовка документов в государственные и муниципальные органы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932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200" dirty="0" err="1">
                          <a:latin typeface="Times New Roman" pitchFamily="18" charset="0"/>
                          <a:cs typeface="Times New Roman" pitchFamily="18" charset="0"/>
                        </a:rPr>
                        <a:t>подготовка</a:t>
                      </a: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dirty="0" err="1">
                          <a:latin typeface="Times New Roman" pitchFamily="18" charset="0"/>
                          <a:cs typeface="Times New Roman" pitchFamily="18" charset="0"/>
                        </a:rPr>
                        <a:t>документов</a:t>
                      </a: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dirty="0" err="1">
                          <a:latin typeface="Times New Roman" pitchFamily="18" charset="0"/>
                          <a:cs typeface="Times New Roman" pitchFamily="18" charset="0"/>
                        </a:rPr>
                        <a:t>искового</a:t>
                      </a: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 производства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867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200" dirty="0" err="1">
                          <a:latin typeface="Times New Roman" pitchFamily="18" charset="0"/>
                          <a:cs typeface="Times New Roman" pitchFamily="18" charset="0"/>
                        </a:rPr>
                        <a:t>оказано</a:t>
                      </a: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dirty="0" err="1">
                          <a:latin typeface="Times New Roman" pitchFamily="18" charset="0"/>
                          <a:cs typeface="Times New Roman" pitchFamily="18" charset="0"/>
                        </a:rPr>
                        <a:t>представительских</a:t>
                      </a: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dirty="0" err="1">
                          <a:latin typeface="Times New Roman" pitchFamily="18" charset="0"/>
                          <a:cs typeface="Times New Roman" pitchFamily="18" charset="0"/>
                        </a:rPr>
                        <a:t>услуг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344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1" name="Диаграмма 10"/>
          <p:cNvGraphicFramePr/>
          <p:nvPr/>
        </p:nvGraphicFramePr>
        <p:xfrm>
          <a:off x="2311880" y="4114800"/>
          <a:ext cx="308825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0" y="2518913"/>
          <a:ext cx="3183147" cy="3623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矩形 2"/>
          <p:cNvSpPr/>
          <p:nvPr/>
        </p:nvSpPr>
        <p:spPr>
          <a:xfrm>
            <a:off x="581992" y="724619"/>
            <a:ext cx="5620399" cy="595223"/>
          </a:xfrm>
          <a:prstGeom prst="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Сотрудники центра неоднократно получали устные и письменные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благодарности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 проведение правовых консультаций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en-US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矩形 2"/>
          <p:cNvSpPr/>
          <p:nvPr/>
        </p:nvSpPr>
        <p:spPr>
          <a:xfrm>
            <a:off x="1414732" y="1411858"/>
            <a:ext cx="5408762" cy="684361"/>
          </a:xfrm>
          <a:prstGeom prst="rect">
            <a:avLst/>
          </a:prstGeom>
          <a:solidFill>
            <a:schemeClr val="accent6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При открытии офиса правового центра АГС, соотечественники отмечают, что появилось место, куда можно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обратиться по различным правовым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вопросам,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что повысило ощущения защищенности </a:t>
            </a:r>
            <a:endParaRPr lang="zh-CN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矩形 2"/>
          <p:cNvSpPr/>
          <p:nvPr/>
        </p:nvSpPr>
        <p:spPr>
          <a:xfrm>
            <a:off x="3312543" y="2168106"/>
            <a:ext cx="3726613" cy="1153063"/>
          </a:xfrm>
          <a:prstGeom prst="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Совместная работа юристов Правового центра АГС, Координационного Совета соотечественников, журналистов и Консульского отдела Посольства РФ в КР создала возможность достижения положительного результата при защите российских соотечественников в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судах.</a:t>
            </a:r>
            <a:endParaRPr lang="zh-CN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矩形 2"/>
          <p:cNvSpPr/>
          <p:nvPr/>
        </p:nvSpPr>
        <p:spPr>
          <a:xfrm>
            <a:off x="4278702" y="3395932"/>
            <a:ext cx="2843840" cy="537713"/>
          </a:xfrm>
          <a:prstGeom prst="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Работу Центра можно оценить как достаточно успешную</a:t>
            </a:r>
            <a:endParaRPr lang="zh-CN" altLang="en-US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自定义 1">
      <a:majorFont>
        <a:latin typeface="Calibri Light"/>
        <a:ea typeface="微软雅黑"/>
        <a:cs typeface=""/>
      </a:majorFont>
      <a:minorFont>
        <a:latin typeface="Calibri"/>
        <a:ea typeface="新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1801</TotalTime>
  <Words>1888</Words>
  <Application>Microsoft Office PowerPoint</Application>
  <PresentationFormat>Произвольный</PresentationFormat>
  <Paragraphs>259</Paragraphs>
  <Slides>14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Office 主题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>http://www.ypppt.com/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http:/www.ypppt.com</cp:keywords>
  <dc:description>http://www.ypppt.com/</dc:description>
  <cp:lastModifiedBy>Ольга</cp:lastModifiedBy>
  <cp:revision>320</cp:revision>
  <dcterms:created xsi:type="dcterms:W3CDTF">2015-01-18T03:35:19Z</dcterms:created>
  <dcterms:modified xsi:type="dcterms:W3CDTF">2022-09-16T02:05:53Z</dcterms:modified>
</cp:coreProperties>
</file>