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4" r:id="rId2"/>
    <p:sldId id="426" r:id="rId3"/>
    <p:sldId id="427" r:id="rId4"/>
    <p:sldId id="391" r:id="rId5"/>
    <p:sldId id="428" r:id="rId6"/>
    <p:sldId id="429" r:id="rId7"/>
    <p:sldId id="425" r:id="rId8"/>
    <p:sldId id="432" r:id="rId9"/>
    <p:sldId id="443" r:id="rId10"/>
    <p:sldId id="434" r:id="rId11"/>
    <p:sldId id="435" r:id="rId12"/>
    <p:sldId id="437" r:id="rId13"/>
    <p:sldId id="442" r:id="rId14"/>
    <p:sldId id="440" r:id="rId15"/>
    <p:sldId id="270" r:id="rId16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A1D"/>
    <a:srgbClr val="FFFF00"/>
    <a:srgbClr val="E62B25"/>
    <a:srgbClr val="F26724"/>
    <a:srgbClr val="F99B1C"/>
    <a:srgbClr val="F18420"/>
    <a:srgbClr val="E78E24"/>
    <a:srgbClr val="951A1D"/>
    <a:srgbClr val="FE7D19"/>
    <a:srgbClr val="9038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003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864" y="-77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" y="207113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3" y="2640555"/>
            <a:ext cx="3864637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578303" y="340784"/>
            <a:ext cx="63276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Тема:«Зависимость политического управления от избирательной системы»</a:t>
            </a:r>
            <a:endParaRPr lang="ru-RU" sz="2800" b="1" dirty="0">
              <a:solidFill>
                <a:srgbClr val="921A1D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1463828"/>
              </p:ext>
            </p:extLst>
          </p:nvPr>
        </p:nvGraphicFramePr>
        <p:xfrm>
          <a:off x="4356340" y="3361348"/>
          <a:ext cx="5428890" cy="2909316"/>
        </p:xfrm>
        <a:graphic>
          <a:graphicData uri="http://schemas.openxmlformats.org/drawingml/2006/table">
            <a:tbl>
              <a:tblPr firstRow="1" firstCol="1" bandRow="1"/>
              <a:tblGrid>
                <a:gridCol w="5428890">
                  <a:extLst>
                    <a:ext uri="{9D8B030D-6E8A-4147-A177-3AD203B41FA5}">
                      <a16:colId xmlns="" xmlns:a16="http://schemas.microsoft.com/office/drawing/2014/main" val="861276232"/>
                    </a:ext>
                  </a:extLst>
                </a:gridCol>
              </a:tblGrid>
              <a:tr h="14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4021384"/>
                  </a:ext>
                </a:extLst>
              </a:tr>
              <a:tr h="14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обучающийся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 группы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1543906"/>
                  </a:ext>
                </a:extLst>
              </a:tr>
              <a:tr h="14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заочной формы обучения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8563769"/>
                  </a:ext>
                </a:extLst>
              </a:tr>
              <a:tr h="14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 РУКОВОДИТЕЛЬ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2048611"/>
                  </a:ext>
                </a:extLst>
              </a:tr>
              <a:tr h="14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экономических наук, доцент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9856089"/>
                  </a:ext>
                </a:extLst>
              </a:tr>
              <a:tr h="14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8125450"/>
                  </a:ext>
                </a:extLst>
              </a:tr>
              <a:tr h="15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2918105"/>
                  </a:ext>
                </a:extLst>
              </a:tr>
              <a:tr h="29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3754334"/>
                  </a:ext>
                </a:extLst>
              </a:tr>
              <a:tr h="104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5958227"/>
                  </a:ext>
                </a:extLst>
              </a:tr>
              <a:tr h="104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3650105"/>
                  </a:ext>
                </a:extLst>
              </a:tr>
            </a:tbl>
          </a:graphicData>
        </a:graphic>
      </p:graphicFrame>
      <p:sp>
        <p:nvSpPr>
          <p:cNvPr id="7" name="矩形 3"/>
          <p:cNvSpPr/>
          <p:nvPr/>
        </p:nvSpPr>
        <p:spPr>
          <a:xfrm>
            <a:off x="0" y="6185139"/>
            <a:ext cx="9906000" cy="5486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 descr="Mon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44129"/>
            <a:ext cx="2941608" cy="2625064"/>
          </a:xfrm>
          <a:prstGeom prst="rect">
            <a:avLst/>
          </a:prstGeom>
        </p:spPr>
      </p:pic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802681" y="6258507"/>
            <a:ext cx="63276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2022 год</a:t>
            </a:r>
            <a:endParaRPr 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 b="32311"/>
          <a:stretch>
            <a:fillRect/>
          </a:stretch>
        </p:blipFill>
        <p:spPr bwMode="auto">
          <a:xfrm>
            <a:off x="120771" y="1682150"/>
            <a:ext cx="2691440" cy="16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 descr="ipa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658" y="1881629"/>
            <a:ext cx="2796927" cy="3222333"/>
          </a:xfrm>
          <a:prstGeom prst="rect">
            <a:avLst/>
          </a:prstGeo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/>
          <a:srcRect r="39415" b="15455"/>
          <a:stretch>
            <a:fillRect/>
          </a:stretch>
        </p:blipFill>
        <p:spPr bwMode="auto">
          <a:xfrm>
            <a:off x="2156604" y="2078966"/>
            <a:ext cx="1518249" cy="229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995" y="0"/>
            <a:ext cx="8246853" cy="93165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Особенности  пропорциональной избирательной системы в некоторых странах </a:t>
            </a:r>
            <a:endParaRPr lang="ru-RU" sz="2400" b="1" dirty="0">
              <a:solidFill>
                <a:srgbClr val="921A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8127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115"/>
          <p:cNvSpPr/>
          <p:nvPr/>
        </p:nvSpPr>
        <p:spPr>
          <a:xfrm>
            <a:off x="5766753" y="1418056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6" name="椭圆 116"/>
          <p:cNvSpPr/>
          <p:nvPr/>
        </p:nvSpPr>
        <p:spPr>
          <a:xfrm>
            <a:off x="2585196" y="1415470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7" name="组合 122"/>
          <p:cNvGrpSpPr/>
          <p:nvPr/>
        </p:nvGrpSpPr>
        <p:grpSpPr>
          <a:xfrm>
            <a:off x="4006264" y="1609725"/>
            <a:ext cx="2392691" cy="239268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0" name="组合 125"/>
          <p:cNvGrpSpPr/>
          <p:nvPr/>
        </p:nvGrpSpPr>
        <p:grpSpPr>
          <a:xfrm>
            <a:off x="7313022" y="1504047"/>
            <a:ext cx="2196165" cy="21961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2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" name="组合 125"/>
          <p:cNvGrpSpPr/>
          <p:nvPr/>
        </p:nvGrpSpPr>
        <p:grpSpPr>
          <a:xfrm>
            <a:off x="805827" y="1613315"/>
            <a:ext cx="2196165" cy="21961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802257" y="862640"/>
            <a:ext cx="8540151" cy="49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Закрытый партийный список: </a:t>
            </a:r>
            <a:r>
              <a:rPr lang="ru-RU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1" i="0" strike="noStrike" kern="0" cap="none" spc="0" normalizeH="0" baseline="0" noProof="0" dirty="0">
              <a:ln>
                <a:noFill/>
              </a:ln>
              <a:solidFill>
                <a:srgbClr val="921A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971910" y="3879010"/>
            <a:ext cx="8540151" cy="6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Открытый партийный список:</a:t>
            </a:r>
            <a:endParaRPr kumimoji="0" lang="ru-RU" b="1" i="0" strike="noStrike" kern="0" cap="none" spc="0" normalizeH="0" baseline="0" noProof="0" dirty="0">
              <a:ln>
                <a:noFill/>
              </a:ln>
              <a:solidFill>
                <a:srgbClr val="921A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椭圆 116"/>
          <p:cNvSpPr/>
          <p:nvPr/>
        </p:nvSpPr>
        <p:spPr>
          <a:xfrm>
            <a:off x="2685838" y="4319697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9" name="椭圆 115"/>
          <p:cNvSpPr/>
          <p:nvPr/>
        </p:nvSpPr>
        <p:spPr>
          <a:xfrm>
            <a:off x="5962285" y="4382668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20" name="组合 122"/>
          <p:cNvGrpSpPr/>
          <p:nvPr/>
        </p:nvGrpSpPr>
        <p:grpSpPr>
          <a:xfrm>
            <a:off x="4071668" y="4327291"/>
            <a:ext cx="2367543" cy="23754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3" name="组合 125"/>
          <p:cNvGrpSpPr/>
          <p:nvPr/>
        </p:nvGrpSpPr>
        <p:grpSpPr>
          <a:xfrm>
            <a:off x="975480" y="4523819"/>
            <a:ext cx="2196165" cy="21961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5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6" name="组合 125"/>
          <p:cNvGrpSpPr/>
          <p:nvPr/>
        </p:nvGrpSpPr>
        <p:grpSpPr>
          <a:xfrm>
            <a:off x="7353278" y="4460031"/>
            <a:ext cx="2196165" cy="21961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29" name="矩形 129"/>
          <p:cNvSpPr/>
          <p:nvPr/>
        </p:nvSpPr>
        <p:spPr>
          <a:xfrm>
            <a:off x="2812211" y="1594140"/>
            <a:ext cx="1454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 smtClean="0">
                <a:solidFill>
                  <a:sysClr val="window" lastClr="FFFF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Россия</a:t>
            </a:r>
            <a:endParaRPr lang="zh-CN" altLang="en-US" sz="2800" b="1" kern="0" dirty="0">
              <a:solidFill>
                <a:sysClr val="window" lastClr="FFFF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0" name="矩形 129"/>
          <p:cNvSpPr/>
          <p:nvPr/>
        </p:nvSpPr>
        <p:spPr>
          <a:xfrm>
            <a:off x="2803585" y="4553001"/>
            <a:ext cx="1621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 smtClean="0">
                <a:solidFill>
                  <a:sysClr val="window" lastClr="FFFF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Польша</a:t>
            </a:r>
            <a:endParaRPr lang="zh-CN" altLang="en-US" sz="2800" b="1" kern="0" dirty="0">
              <a:solidFill>
                <a:sysClr val="window" lastClr="FFFF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1" name="矩形 129"/>
          <p:cNvSpPr/>
          <p:nvPr/>
        </p:nvSpPr>
        <p:spPr>
          <a:xfrm>
            <a:off x="5995358" y="1611394"/>
            <a:ext cx="1578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 smtClean="0">
                <a:solidFill>
                  <a:sysClr val="window" lastClr="FFFF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Израиль</a:t>
            </a:r>
            <a:endParaRPr lang="zh-CN" altLang="en-US" sz="2800" b="1" kern="0" dirty="0">
              <a:solidFill>
                <a:sysClr val="window" lastClr="FFFF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2" name="矩形 129"/>
          <p:cNvSpPr/>
          <p:nvPr/>
        </p:nvSpPr>
        <p:spPr>
          <a:xfrm>
            <a:off x="6337747" y="4846297"/>
            <a:ext cx="122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 smtClean="0">
                <a:solidFill>
                  <a:sysClr val="window" lastClr="FFFF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Чехия</a:t>
            </a:r>
            <a:endParaRPr lang="zh-CN" altLang="en-US" sz="2800" b="1" kern="0" dirty="0">
              <a:solidFill>
                <a:sysClr val="window" lastClr="FFFF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3" name="矩形 129"/>
          <p:cNvSpPr/>
          <p:nvPr/>
        </p:nvSpPr>
        <p:spPr>
          <a:xfrm>
            <a:off x="854015" y="2241121"/>
            <a:ext cx="2018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 smtClean="0">
                <a:solidFill>
                  <a:srgbClr val="921A1D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Южная Африка</a:t>
            </a:r>
            <a:endParaRPr lang="zh-CN" altLang="en-US" sz="2800" b="1" kern="0" dirty="0">
              <a:solidFill>
                <a:srgbClr val="921A1D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矩形 129"/>
          <p:cNvSpPr/>
          <p:nvPr/>
        </p:nvSpPr>
        <p:spPr>
          <a:xfrm>
            <a:off x="7617125" y="2241121"/>
            <a:ext cx="1708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 smtClean="0">
                <a:solidFill>
                  <a:srgbClr val="921A1D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Страны ЕС</a:t>
            </a:r>
            <a:endParaRPr lang="zh-CN" altLang="en-US" sz="2800" b="1" kern="0" dirty="0">
              <a:solidFill>
                <a:srgbClr val="921A1D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5" name="矩形 129"/>
          <p:cNvSpPr/>
          <p:nvPr/>
        </p:nvSpPr>
        <p:spPr>
          <a:xfrm>
            <a:off x="1009291" y="5243114"/>
            <a:ext cx="211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 smtClean="0">
                <a:solidFill>
                  <a:srgbClr val="921A1D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Финляндия</a:t>
            </a:r>
            <a:endParaRPr lang="zh-CN" altLang="en-US" sz="2800" b="1" kern="0" dirty="0">
              <a:solidFill>
                <a:srgbClr val="921A1D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6" name="矩形 129"/>
          <p:cNvSpPr/>
          <p:nvPr/>
        </p:nvSpPr>
        <p:spPr>
          <a:xfrm>
            <a:off x="7479102" y="5148223"/>
            <a:ext cx="1880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 smtClean="0">
                <a:solidFill>
                  <a:srgbClr val="921A1D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Бразилия</a:t>
            </a:r>
            <a:endParaRPr lang="zh-CN" altLang="en-US" sz="2800" b="1" kern="0" dirty="0">
              <a:solidFill>
                <a:srgbClr val="921A1D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7" name="矩形 129"/>
          <p:cNvSpPr/>
          <p:nvPr/>
        </p:nvSpPr>
        <p:spPr>
          <a:xfrm>
            <a:off x="4491487" y="5205733"/>
            <a:ext cx="1621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 smtClean="0">
                <a:solidFill>
                  <a:srgbClr val="921A1D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Австрия</a:t>
            </a:r>
            <a:endParaRPr lang="zh-CN" altLang="en-US" sz="2800" b="1" kern="0" dirty="0">
              <a:solidFill>
                <a:srgbClr val="921A1D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789" y="1682151"/>
            <a:ext cx="2277373" cy="2242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0" y="3250316"/>
            <a:ext cx="9905646" cy="798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8127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16325" y="0"/>
            <a:ext cx="8689675" cy="9316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21A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Особенности смешанной избирательной системы в некоторых странах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921A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组合 19"/>
          <p:cNvGrpSpPr/>
          <p:nvPr/>
        </p:nvGrpSpPr>
        <p:grpSpPr>
          <a:xfrm>
            <a:off x="2433091" y="2763135"/>
            <a:ext cx="1240154" cy="1239956"/>
            <a:chOff x="4345444" y="2542859"/>
            <a:chExt cx="1810550" cy="1811205"/>
          </a:xfrm>
        </p:grpSpPr>
        <p:grpSp>
          <p:nvGrpSpPr>
            <p:cNvPr id="9" name="组合 21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11" name="同心圆 23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" name="椭圆 24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10" name="椭圆 22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latin typeface="+mj-ea"/>
                <a:ea typeface="+mj-ea"/>
              </a:endParaRPr>
            </a:p>
          </p:txBody>
        </p:sp>
      </p:grpSp>
      <p:grpSp>
        <p:nvGrpSpPr>
          <p:cNvPr id="14" name="组合 26"/>
          <p:cNvGrpSpPr/>
          <p:nvPr/>
        </p:nvGrpSpPr>
        <p:grpSpPr>
          <a:xfrm>
            <a:off x="4320443" y="2887212"/>
            <a:ext cx="957449" cy="957296"/>
            <a:chOff x="4345444" y="2542859"/>
            <a:chExt cx="1810550" cy="1811205"/>
          </a:xfrm>
        </p:grpSpPr>
        <p:grpSp>
          <p:nvGrpSpPr>
            <p:cNvPr id="16" name="组合 28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18" name="同心圆 30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31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17" name="椭圆 29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latin typeface="+mj-ea"/>
                <a:ea typeface="+mj-ea"/>
              </a:endParaRPr>
            </a:p>
          </p:txBody>
        </p:sp>
      </p:grpSp>
      <p:grpSp>
        <p:nvGrpSpPr>
          <p:cNvPr id="21" name="组合 33"/>
          <p:cNvGrpSpPr/>
          <p:nvPr/>
        </p:nvGrpSpPr>
        <p:grpSpPr>
          <a:xfrm>
            <a:off x="8124832" y="2930347"/>
            <a:ext cx="957450" cy="957296"/>
            <a:chOff x="4345444" y="2542859"/>
            <a:chExt cx="1810550" cy="1811205"/>
          </a:xfrm>
        </p:grpSpPr>
        <p:grpSp>
          <p:nvGrpSpPr>
            <p:cNvPr id="23" name="组合 35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25" name="同心圆 37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椭圆 38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4" name="椭圆 36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latin typeface="+mj-ea"/>
                <a:ea typeface="+mj-ea"/>
              </a:endParaRPr>
            </a:p>
          </p:txBody>
        </p:sp>
      </p:grpSp>
      <p:grpSp>
        <p:nvGrpSpPr>
          <p:cNvPr id="28" name="组合 47"/>
          <p:cNvGrpSpPr/>
          <p:nvPr/>
        </p:nvGrpSpPr>
        <p:grpSpPr>
          <a:xfrm>
            <a:off x="5800260" y="2452783"/>
            <a:ext cx="1734137" cy="1733860"/>
            <a:chOff x="4345444" y="2542859"/>
            <a:chExt cx="1810550" cy="1811205"/>
          </a:xfrm>
        </p:grpSpPr>
        <p:grpSp>
          <p:nvGrpSpPr>
            <p:cNvPr id="30" name="组合 49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32" name="同心圆 51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椭圆 52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1" name="椭圆 50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latin typeface="+mj-ea"/>
                <a:ea typeface="+mj-ea"/>
              </a:endParaRPr>
            </a:p>
          </p:txBody>
        </p:sp>
      </p:grpSp>
      <p:grpSp>
        <p:nvGrpSpPr>
          <p:cNvPr id="35" name="组合 5"/>
          <p:cNvGrpSpPr/>
          <p:nvPr/>
        </p:nvGrpSpPr>
        <p:grpSpPr>
          <a:xfrm>
            <a:off x="456009" y="2738510"/>
            <a:ext cx="1223314" cy="1223118"/>
            <a:chOff x="4345444" y="2542859"/>
            <a:chExt cx="1810550" cy="1811205"/>
          </a:xfrm>
        </p:grpSpPr>
        <p:grpSp>
          <p:nvGrpSpPr>
            <p:cNvPr id="37" name="组合 7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39" name="同心圆 9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椭圆 10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8" name="椭圆 8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latin typeface="+mj-ea"/>
                <a:ea typeface="+mj-ea"/>
              </a:endParaRPr>
            </a:p>
          </p:txBody>
        </p:sp>
      </p:grpSp>
      <p:grpSp>
        <p:nvGrpSpPr>
          <p:cNvPr id="41" name="组合 53"/>
          <p:cNvGrpSpPr/>
          <p:nvPr/>
        </p:nvGrpSpPr>
        <p:grpSpPr>
          <a:xfrm>
            <a:off x="220553" y="819509"/>
            <a:ext cx="3091990" cy="1897811"/>
            <a:chOff x="800766" y="1460169"/>
            <a:chExt cx="1363987" cy="1131454"/>
          </a:xfrm>
        </p:grpSpPr>
        <p:sp>
          <p:nvSpPr>
            <p:cNvPr id="42" name="TextBox 145"/>
            <p:cNvSpPr txBox="1"/>
            <p:nvPr/>
          </p:nvSpPr>
          <p:spPr>
            <a:xfrm>
              <a:off x="800766" y="1667530"/>
              <a:ext cx="1363987" cy="846502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При выборах Парламента Грузии 85 депутатов избираются по мажоритарной системе. 150 — по пропорциональной (депутатов, избранных от партий, почти в 2 раза больше депутатов, избранных по округам, - сильная асимметрия)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3" name="组合 55"/>
            <p:cNvGrpSpPr/>
            <p:nvPr/>
          </p:nvGrpSpPr>
          <p:grpSpPr>
            <a:xfrm>
              <a:off x="832687" y="1460169"/>
              <a:ext cx="1063050" cy="1131454"/>
              <a:chOff x="832687" y="1460169"/>
              <a:chExt cx="1063050" cy="1131454"/>
            </a:xfrm>
          </p:grpSpPr>
          <p:cxnSp>
            <p:nvCxnSpPr>
              <p:cNvPr id="44" name="直接连接符 56"/>
              <p:cNvCxnSpPr/>
              <p:nvPr/>
            </p:nvCxnSpPr>
            <p:spPr>
              <a:xfrm rot="5400000" flipH="1" flipV="1">
                <a:off x="1123443" y="2456003"/>
                <a:ext cx="267435" cy="380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148"/>
              <p:cNvSpPr txBox="1"/>
              <p:nvPr/>
            </p:nvSpPr>
            <p:spPr>
              <a:xfrm>
                <a:off x="832687" y="1460169"/>
                <a:ext cx="1063050" cy="146794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ru-RU" altLang="zh-CN" sz="1600" b="1" dirty="0" smtClean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Грузия</a:t>
                </a:r>
                <a:endParaRPr lang="zh-CN" altLang="en-US" sz="1600" b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46" name="组合 73"/>
          <p:cNvGrpSpPr/>
          <p:nvPr/>
        </p:nvGrpSpPr>
        <p:grpSpPr>
          <a:xfrm>
            <a:off x="3209027" y="1033008"/>
            <a:ext cx="3554083" cy="1691789"/>
            <a:chOff x="873900" y="1589016"/>
            <a:chExt cx="1166203" cy="1109167"/>
          </a:xfrm>
        </p:grpSpPr>
        <p:sp>
          <p:nvSpPr>
            <p:cNvPr id="47" name="TextBox 165"/>
            <p:cNvSpPr txBox="1"/>
            <p:nvPr/>
          </p:nvSpPr>
          <p:spPr>
            <a:xfrm>
              <a:off x="873900" y="1767301"/>
              <a:ext cx="1166203" cy="930882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176 депутатов выбираются в индивидуальных избирательных округах, 152 депутата - по территориальном спискам, включая Будапешт, а 58 депутатов получают мандат в соответствии с долей голосов, отданных по венгерским партийным спискам.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TextBox 168"/>
            <p:cNvSpPr txBox="1"/>
            <p:nvPr/>
          </p:nvSpPr>
          <p:spPr>
            <a:xfrm>
              <a:off x="884396" y="1589016"/>
              <a:ext cx="1008112" cy="161427"/>
            </a:xfrm>
            <a:prstGeom prst="rect">
              <a:avLst/>
            </a:prstGeom>
            <a:noFill/>
          </p:spPr>
          <p:txBody>
            <a:bodyPr wrap="square" lIns="128568" tIns="0" rIns="128568" bIns="0" rtlCol="0" anchor="t">
              <a:spAutoFit/>
            </a:bodyPr>
            <a:lstStyle/>
            <a:p>
              <a:r>
                <a:rPr lang="ru-RU" altLang="zh-CN" sz="16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Венгрия</a:t>
              </a:r>
              <a:endParaRPr lang="zh-CN" altLang="en-US" sz="16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1" name="组合 58"/>
          <p:cNvGrpSpPr/>
          <p:nvPr/>
        </p:nvGrpSpPr>
        <p:grpSpPr>
          <a:xfrm>
            <a:off x="810885" y="4516294"/>
            <a:ext cx="4037162" cy="1888461"/>
            <a:chOff x="873900" y="1596965"/>
            <a:chExt cx="1166203" cy="1132901"/>
          </a:xfrm>
        </p:grpSpPr>
        <p:sp>
          <p:nvSpPr>
            <p:cNvPr id="52" name="TextBox 150"/>
            <p:cNvSpPr txBox="1"/>
            <p:nvPr/>
          </p:nvSpPr>
          <p:spPr>
            <a:xfrm>
              <a:off x="873900" y="1767302"/>
              <a:ext cx="1166203" cy="962564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Используется смешанная, </a:t>
              </a:r>
              <a:r>
                <a:rPr lang="ru-RU" sz="1200" dirty="0" err="1" smtClean="0">
                  <a:latin typeface="Times New Roman" pitchFamily="18" charset="0"/>
                  <a:cs typeface="Times New Roman" pitchFamily="18" charset="0"/>
                </a:rPr>
                <a:t>мажоритарно-пропорциональная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система выборов, в которых половина (225) депутатов однопалатного парламента (Верховной Рады) избирается по спискам политических партий, а половина – в одномандатных избирательных кругах. Соответственно, каждый избиратель имеет два голоса – для той и другой системы.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TextBox 153"/>
            <p:cNvSpPr txBox="1"/>
            <p:nvPr/>
          </p:nvSpPr>
          <p:spPr>
            <a:xfrm>
              <a:off x="892426" y="1596965"/>
              <a:ext cx="964210" cy="147710"/>
            </a:xfrm>
            <a:prstGeom prst="rect">
              <a:avLst/>
            </a:prstGeom>
            <a:noFill/>
          </p:spPr>
          <p:txBody>
            <a:bodyPr wrap="square" lIns="128568" tIns="0" rIns="128568" bIns="0" rtlCol="0" anchor="t">
              <a:spAutoFit/>
            </a:bodyPr>
            <a:lstStyle/>
            <a:p>
              <a:r>
                <a:rPr lang="ru-RU" altLang="zh-CN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Украина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6" name="组合 83"/>
          <p:cNvGrpSpPr/>
          <p:nvPr/>
        </p:nvGrpSpPr>
        <p:grpSpPr>
          <a:xfrm>
            <a:off x="6386422" y="803559"/>
            <a:ext cx="3519578" cy="1988087"/>
            <a:chOff x="865537" y="1571706"/>
            <a:chExt cx="1174566" cy="1955055"/>
          </a:xfrm>
        </p:grpSpPr>
        <p:sp>
          <p:nvSpPr>
            <p:cNvPr id="57" name="TextBox 175"/>
            <p:cNvSpPr txBox="1"/>
            <p:nvPr/>
          </p:nvSpPr>
          <p:spPr>
            <a:xfrm>
              <a:off x="873900" y="1767301"/>
              <a:ext cx="1166203" cy="1759460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Палату представителей (Нижняя палата) и Палату советников (Верхняя палата) – проходят по смешанной системе. Из 480 мандатов депутатов Палаты представителей 300 избираются по одномандатным округам на основании мажоритарной системы относительного большинства, а остальные 180 – по пропорциональной системе.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TextBox 178"/>
            <p:cNvSpPr txBox="1"/>
            <p:nvPr/>
          </p:nvSpPr>
          <p:spPr>
            <a:xfrm>
              <a:off x="865537" y="1571706"/>
              <a:ext cx="1008112" cy="242130"/>
            </a:xfrm>
            <a:prstGeom prst="rect">
              <a:avLst/>
            </a:prstGeom>
            <a:noFill/>
          </p:spPr>
          <p:txBody>
            <a:bodyPr wrap="square" lIns="128568" tIns="0" rIns="128568" bIns="0" rtlCol="0" anchor="t">
              <a:spAutoFit/>
            </a:bodyPr>
            <a:lstStyle/>
            <a:p>
              <a:r>
                <a:rPr lang="ru-RU" altLang="zh-CN" sz="16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Япония</a:t>
              </a:r>
              <a:endParaRPr lang="zh-CN" altLang="en-US" sz="16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61" name="组合 68"/>
          <p:cNvGrpSpPr/>
          <p:nvPr/>
        </p:nvGrpSpPr>
        <p:grpSpPr>
          <a:xfrm>
            <a:off x="5287995" y="4364965"/>
            <a:ext cx="4146140" cy="2493035"/>
            <a:chOff x="871474" y="1685150"/>
            <a:chExt cx="1166203" cy="1398256"/>
          </a:xfrm>
        </p:grpSpPr>
        <p:sp>
          <p:nvSpPr>
            <p:cNvPr id="62" name="TextBox 160"/>
            <p:cNvSpPr txBox="1"/>
            <p:nvPr/>
          </p:nvSpPr>
          <p:spPr>
            <a:xfrm>
              <a:off x="871474" y="1872769"/>
              <a:ext cx="1166203" cy="1210637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225 депутатов избираются по одномандатным избирательным округам по мажоритарной системе относительного большинства, а другие 225 депутатов — по общефедеральному избирательному округу по пропорциональной системе, причем определение результатов выборов второй половины депутатского корпуса никак не связано с результатами выборов первой половины. Кандидаты же, баллотировавшиеся также в одномандатных округах, в случае их избрания там, исключаются из федеральных списков.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TextBox 163"/>
            <p:cNvSpPr txBox="1"/>
            <p:nvPr/>
          </p:nvSpPr>
          <p:spPr>
            <a:xfrm>
              <a:off x="873900" y="1685150"/>
              <a:ext cx="1008112" cy="138097"/>
            </a:xfrm>
            <a:prstGeom prst="rect">
              <a:avLst/>
            </a:prstGeom>
            <a:noFill/>
          </p:spPr>
          <p:txBody>
            <a:bodyPr wrap="square" lIns="128568" tIns="0" rIns="128568" bIns="0" rtlCol="0" anchor="t">
              <a:spAutoFit/>
            </a:bodyPr>
            <a:lstStyle/>
            <a:p>
              <a:r>
                <a:rPr lang="ru-RU" altLang="zh-CN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Россия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cxnSp>
        <p:nvCxnSpPr>
          <p:cNvPr id="69" name="直接连接符 76"/>
          <p:cNvCxnSpPr/>
          <p:nvPr/>
        </p:nvCxnSpPr>
        <p:spPr>
          <a:xfrm>
            <a:off x="3065081" y="4139533"/>
            <a:ext cx="0" cy="30580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76"/>
          <p:cNvCxnSpPr/>
          <p:nvPr/>
        </p:nvCxnSpPr>
        <p:spPr>
          <a:xfrm>
            <a:off x="6489768" y="4243051"/>
            <a:ext cx="0" cy="30580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56"/>
          <p:cNvCxnSpPr/>
          <p:nvPr/>
        </p:nvCxnSpPr>
        <p:spPr>
          <a:xfrm rot="5400000" flipH="1" flipV="1">
            <a:off x="8343181" y="2667001"/>
            <a:ext cx="448574" cy="86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56"/>
          <p:cNvCxnSpPr/>
          <p:nvPr/>
        </p:nvCxnSpPr>
        <p:spPr>
          <a:xfrm rot="16200000" flipV="1">
            <a:off x="4628075" y="2600863"/>
            <a:ext cx="353682" cy="17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2" descr="https://catherineasquithgallery.com/uploads/posts/2021-03/1614846347_125-p-fon-flag-rossii-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261" y="2881223"/>
            <a:ext cx="1009290" cy="879893"/>
          </a:xfrm>
          <a:prstGeom prst="rect">
            <a:avLst/>
          </a:prstGeom>
          <a:noFill/>
        </p:spPr>
      </p:pic>
      <p:pic>
        <p:nvPicPr>
          <p:cNvPr id="78" name="Picture 36" descr="https://img.gkbcdn.com/s3/p/2021-02-05/Hungary-Flag-90x150-cm-437381-3.jpg"/>
          <p:cNvPicPr>
            <a:picLocks noChangeAspect="1" noChangeArrowheads="1"/>
          </p:cNvPicPr>
          <p:nvPr/>
        </p:nvPicPr>
        <p:blipFill>
          <a:blip r:embed="rId4" cstate="print"/>
          <a:srcRect t="7593"/>
          <a:stretch>
            <a:fillRect/>
          </a:stretch>
        </p:blipFill>
        <p:spPr bwMode="auto">
          <a:xfrm>
            <a:off x="4528867" y="3140015"/>
            <a:ext cx="508959" cy="500332"/>
          </a:xfrm>
          <a:prstGeom prst="rect">
            <a:avLst/>
          </a:prstGeom>
          <a:noFill/>
        </p:spPr>
      </p:pic>
      <p:pic>
        <p:nvPicPr>
          <p:cNvPr id="79" name="Picture 24" descr="https://noi.md/uploads/newsthumbs/760_500/243975.jpg"/>
          <p:cNvPicPr>
            <a:picLocks noChangeAspect="1" noChangeArrowheads="1"/>
          </p:cNvPicPr>
          <p:nvPr/>
        </p:nvPicPr>
        <p:blipFill>
          <a:blip r:embed="rId5" cstate="print"/>
          <a:srcRect l="16322" r="11464"/>
          <a:stretch>
            <a:fillRect/>
          </a:stretch>
        </p:blipFill>
        <p:spPr bwMode="auto">
          <a:xfrm>
            <a:off x="2700068" y="3105509"/>
            <a:ext cx="736120" cy="569343"/>
          </a:xfrm>
          <a:prstGeom prst="rect">
            <a:avLst/>
          </a:prstGeom>
          <a:noFill/>
        </p:spPr>
      </p:pic>
      <p:pic>
        <p:nvPicPr>
          <p:cNvPr id="80" name="Picture 28" descr="https://media.istockphoto.com/photos/flag-of-georgia-waving-in-the-wind-isolated-white-background-georgian-picture-id1085872636?k=20&amp;m=1085872636&amp;s=612x612&amp;w=0&amp;h=I9yMGFnSkbD-ZD_AU42YPfzyHRVwe-_-hWy3_T-Bn1k="/>
          <p:cNvPicPr>
            <a:picLocks noChangeAspect="1" noChangeArrowheads="1"/>
          </p:cNvPicPr>
          <p:nvPr/>
        </p:nvPicPr>
        <p:blipFill>
          <a:blip r:embed="rId6" cstate="print"/>
          <a:srcRect l="18049" t="5438" r="16098"/>
          <a:stretch>
            <a:fillRect/>
          </a:stretch>
        </p:blipFill>
        <p:spPr bwMode="auto">
          <a:xfrm>
            <a:off x="681487" y="3105510"/>
            <a:ext cx="750498" cy="457228"/>
          </a:xfrm>
          <a:prstGeom prst="rect">
            <a:avLst/>
          </a:prstGeom>
          <a:noFill/>
        </p:spPr>
      </p:pic>
      <p:pic>
        <p:nvPicPr>
          <p:cNvPr id="38914" name="Picture 2" descr="https://8.allegroimg.com/original/03bad2/f149d12345eaa73a77c751d1b3c8/Flaga-Japonii-Japonia-120x75c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0357" y="3165894"/>
            <a:ext cx="490345" cy="465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17894"/>
            <a:ext cx="8420100" cy="52908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Характеристика и виды избирательных систем по типу избирательных округов на примере различных стран</a:t>
            </a:r>
            <a:endParaRPr lang="ru-RU" sz="2000" dirty="0">
              <a:solidFill>
                <a:srgbClr val="921A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158"/>
          <p:cNvGrpSpPr/>
          <p:nvPr/>
        </p:nvGrpSpPr>
        <p:grpSpPr>
          <a:xfrm rot="2031950">
            <a:off x="3191774" y="1958196"/>
            <a:ext cx="3743864" cy="3683479"/>
            <a:chOff x="743479" y="1548106"/>
            <a:chExt cx="3941689" cy="3941690"/>
          </a:xfrm>
        </p:grpSpPr>
        <p:sp>
          <p:nvSpPr>
            <p:cNvPr id="7" name="饼形 160"/>
            <p:cNvSpPr/>
            <p:nvPr/>
          </p:nvSpPr>
          <p:spPr>
            <a:xfrm>
              <a:off x="743479" y="1548106"/>
              <a:ext cx="3941689" cy="3941690"/>
            </a:xfrm>
            <a:prstGeom prst="pie">
              <a:avLst>
                <a:gd name="adj1" fmla="val 5499603"/>
                <a:gd name="adj2" fmla="val 1414256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black"/>
                </a:solidFill>
              </a:endParaRPr>
            </a:p>
          </p:txBody>
        </p:sp>
        <p:sp>
          <p:nvSpPr>
            <p:cNvPr id="8" name="饼形 161"/>
            <p:cNvSpPr/>
            <p:nvPr/>
          </p:nvSpPr>
          <p:spPr>
            <a:xfrm>
              <a:off x="743479" y="1548106"/>
              <a:ext cx="3941689" cy="3941690"/>
            </a:xfrm>
            <a:prstGeom prst="pie">
              <a:avLst>
                <a:gd name="adj1" fmla="val 20312866"/>
                <a:gd name="adj2" fmla="val 5509031"/>
              </a:avLst>
            </a:prstGeom>
            <a:solidFill>
              <a:srgbClr val="7A1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black"/>
                </a:solidFill>
              </a:endParaRPr>
            </a:p>
          </p:txBody>
        </p:sp>
        <p:sp>
          <p:nvSpPr>
            <p:cNvPr id="9" name="饼形 162"/>
            <p:cNvSpPr/>
            <p:nvPr/>
          </p:nvSpPr>
          <p:spPr>
            <a:xfrm>
              <a:off x="743479" y="1548106"/>
              <a:ext cx="3941689" cy="3941690"/>
            </a:xfrm>
            <a:prstGeom prst="pie">
              <a:avLst>
                <a:gd name="adj1" fmla="val 14082830"/>
                <a:gd name="adj2" fmla="val 2030664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black"/>
                </a:solidFill>
              </a:endParaRPr>
            </a:p>
          </p:txBody>
        </p:sp>
        <p:sp>
          <p:nvSpPr>
            <p:cNvPr id="10" name="椭圆 163"/>
            <p:cNvSpPr/>
            <p:nvPr/>
          </p:nvSpPr>
          <p:spPr>
            <a:xfrm>
              <a:off x="1151852" y="1956480"/>
              <a:ext cx="3124943" cy="3124943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635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8127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Placeholder 2"/>
          <p:cNvSpPr txBox="1">
            <a:spLocks/>
          </p:cNvSpPr>
          <p:nvPr/>
        </p:nvSpPr>
        <p:spPr>
          <a:xfrm>
            <a:off x="6780363" y="1794296"/>
            <a:ext cx="2917430" cy="23910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b="1" dirty="0" smtClean="0"/>
              <a:t>.</a:t>
            </a:r>
            <a:r>
              <a:rPr lang="ru-RU" dirty="0" smtClean="0"/>
              <a:t>.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Одномандатный избирательный округ -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избирательный округ, от которого избирается один депутат, при этом голосование может быть организовано по мажоритарной избирательной системе относительного большинства или абсолютного большинства. В некоторых странах, таких как Австралия и Индия, члены нижней палаты парламента избираются по одномандатным округам, а члены верхней палаты избираются по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многомандатным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округам. В некоторых других странах, таких как Сингапур, члены парламента могут быть избраны как по одномандатным округам, так и по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многомандатным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округам. Всего на территории РФ образовано 225 одномандатных избирательных</a:t>
            </a:r>
          </a:p>
          <a:p>
            <a:pPr algn="ctr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округов.</a:t>
            </a:r>
            <a:endParaRPr lang="ru-RU" sz="1400" dirty="0" smtClean="0"/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759126" y="785396"/>
            <a:ext cx="8816196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Многомандатный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избирательный округ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предназначен для избрания от одной территориальной единицы нескольких депутатов.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Многомандатный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называется двухмандатным, если от него избираются два кандидата.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Многомандатные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избирательные округа создаются при проведении выборов по пропорциональной избирательной системе (Голландия, Финляндия, Норвегия, Швеция, ЮАР, Израиль и др.).</a:t>
            </a:r>
          </a:p>
          <a:p>
            <a:pPr algn="l"/>
            <a:endParaRPr lang="ru-RU" sz="1000" dirty="0" smtClean="0"/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186029" y="2657329"/>
            <a:ext cx="2574424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Общегосударственный - избирательный округ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включающий в себя всю территорию, от которой избирается должностное лицо либо на которой проводятся выборы в представительный орган по пропорциональной избирательной системе по спискам кандидатов.</a:t>
            </a:r>
            <a:endParaRPr lang="en-GB" altLang="zh-CN" sz="14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8" name="Freeform 10"/>
          <p:cNvSpPr>
            <a:spLocks/>
          </p:cNvSpPr>
          <p:nvPr/>
        </p:nvSpPr>
        <p:spPr bwMode="auto">
          <a:xfrm>
            <a:off x="-1" y="5727940"/>
            <a:ext cx="6711351" cy="1130059"/>
          </a:xfrm>
          <a:prstGeom prst="horizontalScroll">
            <a:avLst/>
          </a:pr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7" name="文本框 32"/>
          <p:cNvSpPr txBox="1"/>
          <p:nvPr/>
        </p:nvSpPr>
        <p:spPr>
          <a:xfrm>
            <a:off x="155276" y="5865962"/>
            <a:ext cx="650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РФ одномандатные и (или)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многомандатные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избирательные округа образуются сроком на десять лет на основании данных о численности избирателей, зарегистрированных на соответствующей территории в соответствии с п. 10 ст.16 ФЗ «Об основных гарантиях избирательных прав и права на участие в референдуме граждан Российской Федерации» от 12.06.2002 N 67-ФЗ (ред. от 28.06.2022).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3095" y="2355012"/>
            <a:ext cx="2881221" cy="28294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9" name="组合 176"/>
          <p:cNvGrpSpPr/>
          <p:nvPr/>
        </p:nvGrpSpPr>
        <p:grpSpPr>
          <a:xfrm>
            <a:off x="5471397" y="4493021"/>
            <a:ext cx="1234784" cy="1234337"/>
            <a:chOff x="7585822" y="3753035"/>
            <a:chExt cx="1170670" cy="1170670"/>
          </a:xfrm>
        </p:grpSpPr>
        <p:grpSp>
          <p:nvGrpSpPr>
            <p:cNvPr id="50" name="组合 177"/>
            <p:cNvGrpSpPr/>
            <p:nvPr/>
          </p:nvGrpSpPr>
          <p:grpSpPr>
            <a:xfrm>
              <a:off x="7585822" y="3753035"/>
              <a:ext cx="1170670" cy="1170670"/>
              <a:chOff x="2586038" y="2761615"/>
              <a:chExt cx="1334770" cy="1334770"/>
            </a:xfrm>
          </p:grpSpPr>
          <p:sp>
            <p:nvSpPr>
              <p:cNvPr id="55" name="椭圆 182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椭圆 183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" name="Group 62"/>
            <p:cNvGrpSpPr>
              <a:grpSpLocks noChangeAspect="1"/>
            </p:cNvGrpSpPr>
            <p:nvPr/>
          </p:nvGrpSpPr>
          <p:grpSpPr bwMode="auto">
            <a:xfrm>
              <a:off x="7952069" y="4169773"/>
              <a:ext cx="465122" cy="371378"/>
              <a:chOff x="3775" y="2110"/>
              <a:chExt cx="129" cy="103"/>
            </a:xfrm>
            <a:solidFill>
              <a:srgbClr val="00BBCF"/>
            </a:solidFill>
            <a:effectLst/>
          </p:grpSpPr>
          <p:sp>
            <p:nvSpPr>
              <p:cNvPr id="52" name="Freeform 63"/>
              <p:cNvSpPr>
                <a:spLocks/>
              </p:cNvSpPr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7" name="组合 184"/>
          <p:cNvGrpSpPr/>
          <p:nvPr/>
        </p:nvGrpSpPr>
        <p:grpSpPr>
          <a:xfrm>
            <a:off x="4382346" y="1664007"/>
            <a:ext cx="1234784" cy="1234337"/>
            <a:chOff x="7007050" y="938219"/>
            <a:chExt cx="1170670" cy="1170670"/>
          </a:xfrm>
        </p:grpSpPr>
        <p:grpSp>
          <p:nvGrpSpPr>
            <p:cNvPr id="58" name="组合 185"/>
            <p:cNvGrpSpPr/>
            <p:nvPr/>
          </p:nvGrpSpPr>
          <p:grpSpPr>
            <a:xfrm>
              <a:off x="7007050" y="938219"/>
              <a:ext cx="1170670" cy="1170670"/>
              <a:chOff x="2586038" y="2761615"/>
              <a:chExt cx="1334770" cy="1334770"/>
            </a:xfrm>
          </p:grpSpPr>
          <p:sp>
            <p:nvSpPr>
              <p:cNvPr id="67" name="椭圆 19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椭圆 19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" name="Group 68"/>
            <p:cNvGrpSpPr>
              <a:grpSpLocks noChangeAspect="1"/>
            </p:cNvGrpSpPr>
            <p:nvPr/>
          </p:nvGrpSpPr>
          <p:grpSpPr bwMode="auto">
            <a:xfrm>
              <a:off x="7371052" y="1351951"/>
              <a:ext cx="414907" cy="399764"/>
              <a:chOff x="3770" y="2095"/>
              <a:chExt cx="137" cy="132"/>
            </a:xfrm>
            <a:solidFill>
              <a:srgbClr val="663A77"/>
            </a:solidFill>
            <a:effectLst/>
          </p:grpSpPr>
          <p:sp>
            <p:nvSpPr>
              <p:cNvPr id="60" name="Freeform 69"/>
              <p:cNvSpPr>
                <a:spLocks/>
              </p:cNvSpPr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70"/>
              <p:cNvSpPr>
                <a:spLocks/>
              </p:cNvSpPr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72"/>
              <p:cNvSpPr>
                <a:spLocks/>
              </p:cNvSpPr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73"/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74"/>
              <p:cNvSpPr>
                <a:spLocks/>
              </p:cNvSpPr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9" name="组合 164"/>
          <p:cNvGrpSpPr/>
          <p:nvPr/>
        </p:nvGrpSpPr>
        <p:grpSpPr>
          <a:xfrm>
            <a:off x="2690783" y="3268305"/>
            <a:ext cx="1234784" cy="1234337"/>
            <a:chOff x="4297826" y="4749111"/>
            <a:chExt cx="1170670" cy="1170670"/>
          </a:xfrm>
        </p:grpSpPr>
        <p:grpSp>
          <p:nvGrpSpPr>
            <p:cNvPr id="70" name="组合 165"/>
            <p:cNvGrpSpPr/>
            <p:nvPr/>
          </p:nvGrpSpPr>
          <p:grpSpPr>
            <a:xfrm>
              <a:off x="4297826" y="4749111"/>
              <a:ext cx="1170670" cy="1170670"/>
              <a:chOff x="2586038" y="2761615"/>
              <a:chExt cx="1334770" cy="1334770"/>
            </a:xfrm>
          </p:grpSpPr>
          <p:sp>
            <p:nvSpPr>
              <p:cNvPr id="79" name="椭圆 17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椭圆 17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1" name="Group 52"/>
            <p:cNvGrpSpPr>
              <a:grpSpLocks noChangeAspect="1"/>
            </p:cNvGrpSpPr>
            <p:nvPr/>
          </p:nvGrpSpPr>
          <p:grpSpPr bwMode="auto">
            <a:xfrm>
              <a:off x="4664238" y="5118239"/>
              <a:ext cx="436173" cy="432413"/>
              <a:chOff x="3783" y="2102"/>
              <a:chExt cx="116" cy="115"/>
            </a:xfrm>
            <a:solidFill>
              <a:srgbClr val="E87071"/>
            </a:solidFill>
            <a:effectLst/>
          </p:grpSpPr>
          <p:sp>
            <p:nvSpPr>
              <p:cNvPr id="72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55"/>
              <p:cNvSpPr>
                <a:spLocks/>
              </p:cNvSpPr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56"/>
              <p:cNvSpPr>
                <a:spLocks/>
              </p:cNvSpPr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57"/>
              <p:cNvSpPr>
                <a:spLocks/>
              </p:cNvSpPr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58"/>
              <p:cNvSpPr>
                <a:spLocks/>
              </p:cNvSpPr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59"/>
              <p:cNvSpPr>
                <a:spLocks/>
              </p:cNvSpPr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215" y="109268"/>
            <a:ext cx="8594785" cy="72749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Характеристика и примеры избирательной системы по типу второго тура</a:t>
            </a:r>
            <a:endParaRPr lang="ru-RU" sz="2400" b="1" dirty="0">
              <a:solidFill>
                <a:srgbClr val="921A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-30934" y="2363638"/>
            <a:ext cx="9936934" cy="2467153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3810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 rot="13394448">
            <a:off x="2916117" y="1969951"/>
            <a:ext cx="1234324" cy="2152502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3810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 rot="181160">
            <a:off x="7043663" y="2550966"/>
            <a:ext cx="1883603" cy="434310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3810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114618" y="923026"/>
            <a:ext cx="9641857" cy="1733910"/>
            <a:chOff x="490025" y="2667382"/>
            <a:chExt cx="1499240" cy="928272"/>
          </a:xfrm>
        </p:grpSpPr>
        <p:sp>
          <p:nvSpPr>
            <p:cNvPr id="8" name="Rectangle 26"/>
            <p:cNvSpPr>
              <a:spLocks/>
            </p:cNvSpPr>
            <p:nvPr/>
          </p:nvSpPr>
          <p:spPr bwMode="auto">
            <a:xfrm>
              <a:off x="490025" y="2850235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Голосование в два тура обычно осуществляется по одномандатным округам или по единому (общенациональному) округу. Такой способ голосования предусматривается законом на тот случай, если в первом туре никто из кандидатов не наберет необходимого абсолютного большинства. А это происходит, как правило, очень часто. В этом случае проводится второй тур голосования. Отсюда и название рассматриваемой разновидности системы абсолютного большинства – «двухтуровая система» или «система голосования в два тура». Второй тур может проводиться в двух вариантах.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Rectangle 27"/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ru-RU" altLang="zh-CN" sz="16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Понятие двухтуровой системы</a:t>
              </a:r>
              <a:endParaRPr lang="zh-CN" altLang="en-US" sz="16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241540" y="4244196"/>
            <a:ext cx="4994694" cy="2445883"/>
            <a:chOff x="545370" y="2667382"/>
            <a:chExt cx="1499240" cy="971673"/>
          </a:xfrm>
        </p:grpSpPr>
        <p:sp>
          <p:nvSpPr>
            <p:cNvPr id="11" name="Rectangle 26"/>
            <p:cNvSpPr>
              <a:spLocks/>
            </p:cNvSpPr>
            <p:nvPr/>
          </p:nvSpPr>
          <p:spPr bwMode="auto">
            <a:xfrm>
              <a:off x="545370" y="2893636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Вариант первый – на повторное голосование выносятся две кандидатуры, набравшие в первом туре относительное большинство голосов. Избранной во втором туре становится та из них, которая получит большее число голосов. А оно, что очевидно, будет составлять более 50% от общего их количества. Так прошли выборы президента, в частности, в Российской Федерации в 1996г., когда во втором туре за голоса российских избирателей боролись Б. Ельцин и Г. Зюганов. 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Rectangle 27"/>
            <p:cNvSpPr>
              <a:spLocks/>
            </p:cNvSpPr>
            <p:nvPr/>
          </p:nvSpPr>
          <p:spPr bwMode="auto">
            <a:xfrm>
              <a:off x="566085" y="2667382"/>
              <a:ext cx="766451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Ограниченный второй тур</a:t>
              </a:r>
            </a:p>
            <a:p>
              <a:endParaRPr lang="zh-CN" altLang="en-US" sz="16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6029864" y="3374172"/>
            <a:ext cx="3706530" cy="2509043"/>
            <a:chOff x="552376" y="2761042"/>
            <a:chExt cx="1499240" cy="939360"/>
          </a:xfrm>
        </p:grpSpPr>
        <p:sp>
          <p:nvSpPr>
            <p:cNvPr id="14" name="Rectangle 26"/>
            <p:cNvSpPr>
              <a:spLocks/>
            </p:cNvSpPr>
            <p:nvPr/>
          </p:nvSpPr>
          <p:spPr bwMode="auto">
            <a:xfrm>
              <a:off x="552376" y="2954983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Второй вариант – во втором туре участвуют все кандидаты, преодолевшие в первом туре установленный законом минимальный процент голосов (например, 12,5% на выборах в нижнюю палату парламента Франции).Избранным становится кандидат, который во втором туре получит относительное большинство голосов. Данная модель применялась и в нашей стране на первых частично демократических выборах Съездов Народных Депутатов СССР и России в 1989 и 1990 годах.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Rectangle 27"/>
            <p:cNvSpPr>
              <a:spLocks/>
            </p:cNvSpPr>
            <p:nvPr/>
          </p:nvSpPr>
          <p:spPr bwMode="auto">
            <a:xfrm>
              <a:off x="617034" y="276104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Свободный второй тур </a:t>
              </a: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8127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83"/>
          <p:cNvGrpSpPr/>
          <p:nvPr/>
        </p:nvGrpSpPr>
        <p:grpSpPr>
          <a:xfrm>
            <a:off x="4006182" y="2316345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9" name="椭圆 1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7" name="组合 183"/>
          <p:cNvGrpSpPr/>
          <p:nvPr/>
        </p:nvGrpSpPr>
        <p:grpSpPr>
          <a:xfrm>
            <a:off x="8178492" y="2537756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1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椭圆 1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0" name="组合 183"/>
          <p:cNvGrpSpPr/>
          <p:nvPr/>
        </p:nvGrpSpPr>
        <p:grpSpPr>
          <a:xfrm>
            <a:off x="644756" y="2552134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1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5" name="椭圆 1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3" name="组合 202"/>
          <p:cNvGrpSpPr/>
          <p:nvPr/>
        </p:nvGrpSpPr>
        <p:grpSpPr>
          <a:xfrm>
            <a:off x="813456" y="2794668"/>
            <a:ext cx="516253" cy="439327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Freeform 203"/>
          <p:cNvSpPr>
            <a:spLocks noChangeAspect="1" noEditPoints="1"/>
          </p:cNvSpPr>
          <p:nvPr/>
        </p:nvSpPr>
        <p:spPr bwMode="auto">
          <a:xfrm>
            <a:off x="4198278" y="2488535"/>
            <a:ext cx="521507" cy="501450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171441" tIns="85720" rIns="171441" bIns="85720"/>
          <a:lstStyle/>
          <a:p>
            <a:pPr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8369406" y="2926846"/>
            <a:ext cx="444085" cy="261371"/>
          </a:xfrm>
          <a:custGeom>
            <a:avLst/>
            <a:gdLst>
              <a:gd name="T0" fmla="*/ 222 w 284"/>
              <a:gd name="T1" fmla="*/ 0 h 165"/>
              <a:gd name="T2" fmla="*/ 188 w 284"/>
              <a:gd name="T3" fmla="*/ 0 h 165"/>
              <a:gd name="T4" fmla="*/ 154 w 284"/>
              <a:gd name="T5" fmla="*/ 19 h 165"/>
              <a:gd name="T6" fmla="*/ 154 w 284"/>
              <a:gd name="T7" fmla="*/ 134 h 165"/>
              <a:gd name="T8" fmla="*/ 143 w 284"/>
              <a:gd name="T9" fmla="*/ 146 h 165"/>
              <a:gd name="T10" fmla="*/ 131 w 284"/>
              <a:gd name="T11" fmla="*/ 134 h 165"/>
              <a:gd name="T12" fmla="*/ 131 w 284"/>
              <a:gd name="T13" fmla="*/ 19 h 165"/>
              <a:gd name="T14" fmla="*/ 97 w 284"/>
              <a:gd name="T15" fmla="*/ 0 h 165"/>
              <a:gd name="T16" fmla="*/ 63 w 284"/>
              <a:gd name="T17" fmla="*/ 0 h 165"/>
              <a:gd name="T18" fmla="*/ 0 w 284"/>
              <a:gd name="T19" fmla="*/ 86 h 165"/>
              <a:gd name="T20" fmla="*/ 0 w 284"/>
              <a:gd name="T21" fmla="*/ 165 h 165"/>
              <a:gd name="T22" fmla="*/ 284 w 284"/>
              <a:gd name="T23" fmla="*/ 165 h 165"/>
              <a:gd name="T24" fmla="*/ 284 w 284"/>
              <a:gd name="T25" fmla="*/ 86 h 165"/>
              <a:gd name="T26" fmla="*/ 222 w 284"/>
              <a:gd name="T2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4" h="165">
                <a:moveTo>
                  <a:pt x="222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88" y="10"/>
                  <a:pt x="172" y="17"/>
                  <a:pt x="154" y="19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54" y="140"/>
                  <a:pt x="149" y="146"/>
                  <a:pt x="143" y="146"/>
                </a:cubicBezTo>
                <a:cubicBezTo>
                  <a:pt x="136" y="146"/>
                  <a:pt x="131" y="140"/>
                  <a:pt x="131" y="134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13" y="17"/>
                  <a:pt x="97" y="11"/>
                  <a:pt x="97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39"/>
                  <a:pt x="0" y="86"/>
                </a:cubicBezTo>
                <a:cubicBezTo>
                  <a:pt x="0" y="165"/>
                  <a:pt x="0" y="165"/>
                  <a:pt x="0" y="165"/>
                </a:cubicBezTo>
                <a:cubicBezTo>
                  <a:pt x="284" y="165"/>
                  <a:pt x="284" y="165"/>
                  <a:pt x="284" y="165"/>
                </a:cubicBezTo>
                <a:cubicBezTo>
                  <a:pt x="284" y="86"/>
                  <a:pt x="284" y="86"/>
                  <a:pt x="284" y="86"/>
                </a:cubicBezTo>
                <a:cubicBezTo>
                  <a:pt x="284" y="39"/>
                  <a:pt x="256" y="0"/>
                  <a:pt x="22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 sz="1424">
              <a:solidFill>
                <a:prstClr val="black"/>
              </a:solidFill>
            </a:endParaRPr>
          </a:p>
        </p:txBody>
      </p:sp>
      <p:sp>
        <p:nvSpPr>
          <p:cNvPr id="39" name="Freeform 9"/>
          <p:cNvSpPr>
            <a:spLocks/>
          </p:cNvSpPr>
          <p:nvPr/>
        </p:nvSpPr>
        <p:spPr bwMode="auto">
          <a:xfrm>
            <a:off x="8464116" y="2702034"/>
            <a:ext cx="238066" cy="252060"/>
          </a:xfrm>
          <a:custGeom>
            <a:avLst/>
            <a:gdLst>
              <a:gd name="T0" fmla="*/ 50 w 152"/>
              <a:gd name="T1" fmla="*/ 147 h 159"/>
              <a:gd name="T2" fmla="*/ 39 w 152"/>
              <a:gd name="T3" fmla="*/ 147 h 159"/>
              <a:gd name="T4" fmla="*/ 76 w 152"/>
              <a:gd name="T5" fmla="*/ 159 h 159"/>
              <a:gd name="T6" fmla="*/ 114 w 152"/>
              <a:gd name="T7" fmla="*/ 147 h 159"/>
              <a:gd name="T8" fmla="*/ 103 w 152"/>
              <a:gd name="T9" fmla="*/ 147 h 159"/>
              <a:gd name="T10" fmla="*/ 152 w 152"/>
              <a:gd name="T11" fmla="*/ 76 h 159"/>
              <a:gd name="T12" fmla="*/ 76 w 152"/>
              <a:gd name="T13" fmla="*/ 0 h 159"/>
              <a:gd name="T14" fmla="*/ 0 w 152"/>
              <a:gd name="T15" fmla="*/ 76 h 159"/>
              <a:gd name="T16" fmla="*/ 50 w 152"/>
              <a:gd name="T17" fmla="*/ 14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9">
                <a:moveTo>
                  <a:pt x="50" y="147"/>
                </a:moveTo>
                <a:cubicBezTo>
                  <a:pt x="39" y="147"/>
                  <a:pt x="39" y="147"/>
                  <a:pt x="39" y="147"/>
                </a:cubicBezTo>
                <a:cubicBezTo>
                  <a:pt x="39" y="152"/>
                  <a:pt x="53" y="159"/>
                  <a:pt x="76" y="159"/>
                </a:cubicBezTo>
                <a:cubicBezTo>
                  <a:pt x="99" y="159"/>
                  <a:pt x="113" y="152"/>
                  <a:pt x="114" y="147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31" y="136"/>
                  <a:pt x="152" y="108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08"/>
                  <a:pt x="21" y="136"/>
                  <a:pt x="50" y="14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 sz="1424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78279"/>
            <a:ext cx="8420100" cy="77062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Особенности политического управления от избирательной системы</a:t>
            </a:r>
            <a:endParaRPr lang="ru-RU" sz="2800" dirty="0">
              <a:solidFill>
                <a:srgbClr val="921A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8127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任意多边形 176"/>
          <p:cNvSpPr/>
          <p:nvPr/>
        </p:nvSpPr>
        <p:spPr>
          <a:xfrm rot="-2700000">
            <a:off x="459906" y="3080716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grpSp>
        <p:nvGrpSpPr>
          <p:cNvPr id="6" name="组合 177"/>
          <p:cNvGrpSpPr/>
          <p:nvPr/>
        </p:nvGrpSpPr>
        <p:grpSpPr>
          <a:xfrm>
            <a:off x="1447132" y="5064338"/>
            <a:ext cx="1920466" cy="2712749"/>
            <a:chOff x="3443288" y="4624735"/>
            <a:chExt cx="1820749" cy="2572825"/>
          </a:xfrm>
        </p:grpSpPr>
        <p:sp>
          <p:nvSpPr>
            <p:cNvPr id="7" name="圆角矩形 178"/>
            <p:cNvSpPr/>
            <p:nvPr/>
          </p:nvSpPr>
          <p:spPr>
            <a:xfrm rot="2760000">
              <a:off x="3182263" y="511578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8" name="圆角矩形 179"/>
            <p:cNvSpPr/>
            <p:nvPr/>
          </p:nvSpPr>
          <p:spPr>
            <a:xfrm>
              <a:off x="3443288" y="48532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9" name="Group 41"/>
            <p:cNvGrpSpPr>
              <a:grpSpLocks noChangeAspect="1"/>
            </p:cNvGrpSpPr>
            <p:nvPr/>
          </p:nvGrpSpPr>
          <p:grpSpPr bwMode="auto">
            <a:xfrm>
              <a:off x="3773913" y="5132844"/>
              <a:ext cx="447013" cy="547201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10" name="Freeform 42"/>
              <p:cNvSpPr>
                <a:spLocks/>
              </p:cNvSpPr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43"/>
              <p:cNvSpPr>
                <a:spLocks/>
              </p:cNvSpPr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44"/>
              <p:cNvSpPr>
                <a:spLocks/>
              </p:cNvSpPr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45"/>
              <p:cNvSpPr>
                <a:spLocks/>
              </p:cNvSpPr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46"/>
              <p:cNvSpPr>
                <a:spLocks/>
              </p:cNvSpPr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47"/>
              <p:cNvSpPr>
                <a:spLocks/>
              </p:cNvSpPr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48"/>
              <p:cNvSpPr>
                <a:spLocks/>
              </p:cNvSpPr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49"/>
              <p:cNvSpPr>
                <a:spLocks/>
              </p:cNvSpPr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" name="组合 235"/>
          <p:cNvGrpSpPr/>
          <p:nvPr/>
        </p:nvGrpSpPr>
        <p:grpSpPr>
          <a:xfrm>
            <a:off x="4011282" y="3828477"/>
            <a:ext cx="5719313" cy="2710395"/>
            <a:chOff x="6408112" y="5059574"/>
            <a:chExt cx="2294755" cy="5082832"/>
          </a:xfrm>
        </p:grpSpPr>
        <p:sp>
          <p:nvSpPr>
            <p:cNvPr id="19" name="文本框 96"/>
            <p:cNvSpPr txBox="1"/>
            <p:nvPr/>
          </p:nvSpPr>
          <p:spPr>
            <a:xfrm>
              <a:off x="6743143" y="5140713"/>
              <a:ext cx="1625710" cy="63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98"/>
            <p:cNvSpPr txBox="1"/>
            <p:nvPr/>
          </p:nvSpPr>
          <p:spPr>
            <a:xfrm>
              <a:off x="6408112" y="5059574"/>
              <a:ext cx="631868" cy="90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  <a:endParaRPr lang="zh-CN" altLang="en-US" sz="253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本框 113"/>
            <p:cNvSpPr txBox="1"/>
            <p:nvPr/>
          </p:nvSpPr>
          <p:spPr>
            <a:xfrm>
              <a:off x="6455246" y="5943447"/>
              <a:ext cx="2247621" cy="419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Пропорциональная система способствует формированию многопартийности, более быстрому становлению гражданского общества, что является одной из предпосылок перехода к плюралистическому обществу. У избирателей есть возможность выбрать ту или иную партию, которую представляет тот или иной кандидат. А партия, в свою очередь, несёт ответственность за своих кандидатов и становится активным субъектом политического процесса. Пропорциональная система наиболее демократична, так как более точно отражает предпочтение электората. 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31"/>
          <p:cNvGrpSpPr/>
          <p:nvPr/>
        </p:nvGrpSpPr>
        <p:grpSpPr>
          <a:xfrm>
            <a:off x="0" y="3701908"/>
            <a:ext cx="2389652" cy="1378417"/>
            <a:chOff x="1324726" y="3439252"/>
            <a:chExt cx="2265573" cy="1307319"/>
          </a:xfrm>
        </p:grpSpPr>
        <p:sp>
          <p:nvSpPr>
            <p:cNvPr id="24" name="文本框 77"/>
            <p:cNvSpPr txBox="1"/>
            <p:nvPr/>
          </p:nvSpPr>
          <p:spPr>
            <a:xfrm>
              <a:off x="1324726" y="3439252"/>
              <a:ext cx="501541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b="1" dirty="0">
                  <a:solidFill>
                    <a:srgbClr val="921A1D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  <a:endParaRPr lang="zh-CN" altLang="en-US" sz="2531" b="1" dirty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文本框 113"/>
            <p:cNvSpPr txBox="1"/>
            <p:nvPr/>
          </p:nvSpPr>
          <p:spPr>
            <a:xfrm>
              <a:off x="1342678" y="3848974"/>
              <a:ext cx="2247621" cy="89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Каждая избирательная система имеет свои плюсы и минусы.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26" name="组合 243"/>
          <p:cNvGrpSpPr/>
          <p:nvPr/>
        </p:nvGrpSpPr>
        <p:grpSpPr>
          <a:xfrm>
            <a:off x="0" y="648897"/>
            <a:ext cx="4304581" cy="3173695"/>
            <a:chOff x="3786899" y="812896"/>
            <a:chExt cx="2124826" cy="3009992"/>
          </a:xfrm>
        </p:grpSpPr>
        <p:sp>
          <p:nvSpPr>
            <p:cNvPr id="28" name="文本框 84"/>
            <p:cNvSpPr txBox="1"/>
            <p:nvPr/>
          </p:nvSpPr>
          <p:spPr>
            <a:xfrm>
              <a:off x="3872062" y="812896"/>
              <a:ext cx="534838" cy="45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b="1" dirty="0">
                  <a:solidFill>
                    <a:srgbClr val="921A1D"/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  <a:endParaRPr lang="zh-CN" altLang="en-US" sz="2531" b="1" dirty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文本框 113"/>
            <p:cNvSpPr txBox="1"/>
            <p:nvPr/>
          </p:nvSpPr>
          <p:spPr>
            <a:xfrm>
              <a:off x="3786899" y="1181183"/>
              <a:ext cx="2124826" cy="264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Мажоритарная система обеспечивает стабильность и устойчивость функционирования представительных органов власти. Мажоритарная система обеспечивает сильное и эффективное</a:t>
              </a:r>
            </a:p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законодательное большинство. Способствует установлению прочной связи законодателей с конкретным округом. Вместе с тем она ведёт к не учёту мнения значительного числа избирателей. Является единственно возможной при выборах Президента РФ.</a:t>
              </a:r>
            </a:p>
            <a:p>
              <a:r>
                <a:rPr lang="ru-RU" sz="1400" dirty="0" smtClean="0"/>
                <a:t> </a:t>
              </a:r>
            </a:p>
            <a:p>
              <a:pPr>
                <a:lnSpc>
                  <a:spcPct val="150000"/>
                </a:lnSpc>
              </a:pP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239"/>
          <p:cNvGrpSpPr/>
          <p:nvPr/>
        </p:nvGrpSpPr>
        <p:grpSpPr>
          <a:xfrm>
            <a:off x="6935637" y="1622254"/>
            <a:ext cx="2708694" cy="2380401"/>
            <a:chOff x="9063187" y="2410526"/>
            <a:chExt cx="2288603" cy="2776366"/>
          </a:xfrm>
        </p:grpSpPr>
        <p:sp>
          <p:nvSpPr>
            <p:cNvPr id="32" name="文本框 94"/>
            <p:cNvSpPr txBox="1"/>
            <p:nvPr/>
          </p:nvSpPr>
          <p:spPr>
            <a:xfrm>
              <a:off x="9063187" y="2410526"/>
              <a:ext cx="501543" cy="561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b="1" dirty="0">
                  <a:solidFill>
                    <a:srgbClr val="921A1D"/>
                  </a:solidFill>
                  <a:latin typeface="Times New Roman" pitchFamily="18" charset="0"/>
                  <a:cs typeface="Times New Roman" pitchFamily="18" charset="0"/>
                </a:rPr>
                <a:t>04</a:t>
              </a:r>
              <a:endParaRPr lang="zh-CN" altLang="en-US" sz="2531" b="1" dirty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文本框 113"/>
            <p:cNvSpPr txBox="1"/>
            <p:nvPr/>
          </p:nvSpPr>
          <p:spPr>
            <a:xfrm>
              <a:off x="9104170" y="2883365"/>
              <a:ext cx="2247620" cy="230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Смешанная избирательная система призвана смягчить недостатки этих двух основных систем. Таким образом, наиболее предпочтительной для демократии является классическая пропорциональная система.</a:t>
              </a:r>
            </a:p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4" name="组合 201"/>
          <p:cNvGrpSpPr/>
          <p:nvPr/>
        </p:nvGrpSpPr>
        <p:grpSpPr>
          <a:xfrm>
            <a:off x="5657286" y="849753"/>
            <a:ext cx="1921532" cy="2712749"/>
            <a:chOff x="4768646" y="3286515"/>
            <a:chExt cx="1821760" cy="2572825"/>
          </a:xfrm>
        </p:grpSpPr>
        <p:sp>
          <p:nvSpPr>
            <p:cNvPr id="35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36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37" name="Group 62"/>
            <p:cNvGrpSpPr>
              <a:grpSpLocks noChangeAspect="1"/>
            </p:cNvGrpSpPr>
            <p:nvPr/>
          </p:nvGrpSpPr>
          <p:grpSpPr bwMode="auto">
            <a:xfrm>
              <a:off x="5047787" y="3860292"/>
              <a:ext cx="549846" cy="439024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38" name="Freeform 63"/>
              <p:cNvSpPr>
                <a:spLocks/>
              </p:cNvSpPr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64"/>
              <p:cNvSpPr>
                <a:spLocks/>
              </p:cNvSpPr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组合 189"/>
          <p:cNvGrpSpPr/>
          <p:nvPr/>
        </p:nvGrpSpPr>
        <p:grpSpPr>
          <a:xfrm>
            <a:off x="2845658" y="3682005"/>
            <a:ext cx="1944487" cy="2712749"/>
            <a:chOff x="6102297" y="1980126"/>
            <a:chExt cx="1843522" cy="2572825"/>
          </a:xfrm>
        </p:grpSpPr>
        <p:sp>
          <p:nvSpPr>
            <p:cNvPr id="42" name="圆角矩形 190"/>
            <p:cNvSpPr/>
            <p:nvPr/>
          </p:nvSpPr>
          <p:spPr>
            <a:xfrm rot="2760000">
              <a:off x="5864045" y="2471178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43" name="组合 191"/>
            <p:cNvGrpSpPr/>
            <p:nvPr/>
          </p:nvGrpSpPr>
          <p:grpSpPr>
            <a:xfrm>
              <a:off x="6102297" y="2204940"/>
              <a:ext cx="1108128" cy="1108128"/>
              <a:chOff x="6102297" y="2204940"/>
              <a:chExt cx="1108128" cy="1108128"/>
            </a:xfrm>
          </p:grpSpPr>
          <p:sp>
            <p:nvSpPr>
              <p:cNvPr id="44" name="圆角矩形 192"/>
              <p:cNvSpPr/>
              <p:nvPr/>
            </p:nvSpPr>
            <p:spPr>
              <a:xfrm>
                <a:off x="6102297" y="2204940"/>
                <a:ext cx="1108128" cy="1108128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2225">
                <a:noFill/>
              </a:ln>
              <a:effectLst>
                <a:outerShdw blurRad="266700" dist="76200" dir="2700000" algn="tl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5" name="Group 52"/>
              <p:cNvGrpSpPr>
                <a:grpSpLocks noChangeAspect="1"/>
              </p:cNvGrpSpPr>
              <p:nvPr/>
            </p:nvGrpSpPr>
            <p:grpSpPr bwMode="auto">
              <a:xfrm>
                <a:off x="6372767" y="2477855"/>
                <a:ext cx="567188" cy="562297"/>
                <a:chOff x="3783" y="2102"/>
                <a:chExt cx="116" cy="115"/>
              </a:xfrm>
              <a:solidFill>
                <a:schemeClr val="bg1"/>
              </a:solidFill>
              <a:effectLst/>
            </p:grpSpPr>
            <p:sp>
              <p:nvSpPr>
                <p:cNvPr id="46" name="Freeform 53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54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auto">
                <a:xfrm>
                  <a:off x="3839" y="2115"/>
                  <a:ext cx="7" cy="10"/>
                </a:xfrm>
                <a:custGeom>
                  <a:avLst/>
                  <a:gdLst>
                    <a:gd name="T0" fmla="*/ 1 w 3"/>
                    <a:gd name="T1" fmla="*/ 4 h 4"/>
                    <a:gd name="T2" fmla="*/ 1 w 3"/>
                    <a:gd name="T3" fmla="*/ 4 h 4"/>
                    <a:gd name="T4" fmla="*/ 3 w 3"/>
                    <a:gd name="T5" fmla="*/ 3 h 4"/>
                    <a:gd name="T6" fmla="*/ 3 w 3"/>
                    <a:gd name="T7" fmla="*/ 0 h 4"/>
                    <a:gd name="T8" fmla="*/ 1 w 3"/>
                    <a:gd name="T9" fmla="*/ 0 h 4"/>
                    <a:gd name="T10" fmla="*/ 0 w 3"/>
                    <a:gd name="T11" fmla="*/ 0 h 4"/>
                    <a:gd name="T12" fmla="*/ 0 w 3"/>
                    <a:gd name="T13" fmla="*/ 3 h 4"/>
                    <a:gd name="T14" fmla="*/ 1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auto">
                <a:xfrm>
                  <a:off x="3839" y="2195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1 h 4"/>
                    <a:gd name="T6" fmla="*/ 0 w 3"/>
                    <a:gd name="T7" fmla="*/ 4 h 4"/>
                    <a:gd name="T8" fmla="*/ 1 w 3"/>
                    <a:gd name="T9" fmla="*/ 4 h 4"/>
                    <a:gd name="T10" fmla="*/ 3 w 3"/>
                    <a:gd name="T11" fmla="*/ 4 h 4"/>
                    <a:gd name="T12" fmla="*/ 3 w 3"/>
                    <a:gd name="T13" fmla="*/ 1 h 4"/>
                    <a:gd name="T14" fmla="*/ 1 w 3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auto">
                <a:xfrm>
                  <a:off x="3796" y="2155"/>
                  <a:ext cx="10" cy="10"/>
                </a:xfrm>
                <a:custGeom>
                  <a:avLst/>
                  <a:gdLst>
                    <a:gd name="T0" fmla="*/ 3 w 4"/>
                    <a:gd name="T1" fmla="*/ 0 h 4"/>
                    <a:gd name="T2" fmla="*/ 0 w 4"/>
                    <a:gd name="T3" fmla="*/ 0 h 4"/>
                    <a:gd name="T4" fmla="*/ 0 w 4"/>
                    <a:gd name="T5" fmla="*/ 2 h 4"/>
                    <a:gd name="T6" fmla="*/ 0 w 4"/>
                    <a:gd name="T7" fmla="*/ 4 h 4"/>
                    <a:gd name="T8" fmla="*/ 3 w 4"/>
                    <a:gd name="T9" fmla="*/ 4 h 4"/>
                    <a:gd name="T10" fmla="*/ 4 w 4"/>
                    <a:gd name="T11" fmla="*/ 2 h 4"/>
                    <a:gd name="T12" fmla="*/ 4 w 4"/>
                    <a:gd name="T13" fmla="*/ 2 h 4"/>
                    <a:gd name="T14" fmla="*/ 3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auto">
                <a:xfrm>
                  <a:off x="3877" y="2155"/>
                  <a:ext cx="10" cy="10"/>
                </a:xfrm>
                <a:custGeom>
                  <a:avLst/>
                  <a:gdLst>
                    <a:gd name="T0" fmla="*/ 4 w 4"/>
                    <a:gd name="T1" fmla="*/ 0 h 4"/>
                    <a:gd name="T2" fmla="*/ 2 w 4"/>
                    <a:gd name="T3" fmla="*/ 0 h 4"/>
                    <a:gd name="T4" fmla="*/ 0 w 4"/>
                    <a:gd name="T5" fmla="*/ 2 h 4"/>
                    <a:gd name="T6" fmla="*/ 0 w 4"/>
                    <a:gd name="T7" fmla="*/ 2 h 4"/>
                    <a:gd name="T8" fmla="*/ 2 w 4"/>
                    <a:gd name="T9" fmla="*/ 4 h 4"/>
                    <a:gd name="T10" fmla="*/ 4 w 4"/>
                    <a:gd name="T11" fmla="*/ 4 h 4"/>
                    <a:gd name="T12" fmla="*/ 4 w 4"/>
                    <a:gd name="T13" fmla="*/ 2 h 4"/>
                    <a:gd name="T14" fmla="*/ 4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1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59"/>
                <p:cNvSpPr>
                  <a:spLocks/>
                </p:cNvSpPr>
                <p:nvPr/>
              </p:nvSpPr>
              <p:spPr bwMode="auto">
                <a:xfrm>
                  <a:off x="3813" y="2127"/>
                  <a:ext cx="33" cy="38"/>
                </a:xfrm>
                <a:custGeom>
                  <a:avLst/>
                  <a:gdLst>
                    <a:gd name="T0" fmla="*/ 11 w 13"/>
                    <a:gd name="T1" fmla="*/ 0 h 15"/>
                    <a:gd name="T2" fmla="*/ 10 w 13"/>
                    <a:gd name="T3" fmla="*/ 2 h 15"/>
                    <a:gd name="T4" fmla="*/ 10 w 13"/>
                    <a:gd name="T5" fmla="*/ 11 h 15"/>
                    <a:gd name="T6" fmla="*/ 9 w 13"/>
                    <a:gd name="T7" fmla="*/ 12 h 15"/>
                    <a:gd name="T8" fmla="*/ 2 w 13"/>
                    <a:gd name="T9" fmla="*/ 12 h 15"/>
                    <a:gd name="T10" fmla="*/ 0 w 13"/>
                    <a:gd name="T11" fmla="*/ 14 h 15"/>
                    <a:gd name="T12" fmla="*/ 2 w 13"/>
                    <a:gd name="T13" fmla="*/ 15 h 15"/>
                    <a:gd name="T14" fmla="*/ 11 w 13"/>
                    <a:gd name="T15" fmla="*/ 15 h 15"/>
                    <a:gd name="T16" fmla="*/ 12 w 13"/>
                    <a:gd name="T17" fmla="*/ 15 h 15"/>
                    <a:gd name="T18" fmla="*/ 12 w 13"/>
                    <a:gd name="T19" fmla="*/ 15 h 15"/>
                    <a:gd name="T20" fmla="*/ 13 w 13"/>
                    <a:gd name="T21" fmla="*/ 13 h 15"/>
                    <a:gd name="T22" fmla="*/ 13 w 13"/>
                    <a:gd name="T23" fmla="*/ 2 h 15"/>
                    <a:gd name="T24" fmla="*/ 11 w 13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5">
                      <a:moveTo>
                        <a:pt x="11" y="0"/>
                      </a:moveTo>
                      <a:cubicBezTo>
                        <a:pt x="10" y="0"/>
                        <a:pt x="10" y="1"/>
                        <a:pt x="10" y="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4"/>
                        <a:pt x="13" y="14"/>
                        <a:pt x="13" y="1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2" y="0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3" name="组合 208"/>
          <p:cNvGrpSpPr/>
          <p:nvPr/>
        </p:nvGrpSpPr>
        <p:grpSpPr>
          <a:xfrm>
            <a:off x="4225176" y="2227071"/>
            <a:ext cx="1942698" cy="2712749"/>
            <a:chOff x="7418361" y="632964"/>
            <a:chExt cx="1841827" cy="2572825"/>
          </a:xfrm>
        </p:grpSpPr>
        <p:sp>
          <p:nvSpPr>
            <p:cNvPr id="54" name="圆角矩形 209"/>
            <p:cNvSpPr/>
            <p:nvPr/>
          </p:nvSpPr>
          <p:spPr>
            <a:xfrm rot="2760000">
              <a:off x="7178414" y="1124016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55" name="圆角矩形 210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56" name="Group 68"/>
            <p:cNvGrpSpPr>
              <a:grpSpLocks noChangeAspect="1"/>
            </p:cNvGrpSpPr>
            <p:nvPr/>
          </p:nvGrpSpPr>
          <p:grpSpPr bwMode="auto">
            <a:xfrm>
              <a:off x="7702659" y="1180845"/>
              <a:ext cx="539531" cy="519841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57" name="Freeform 69"/>
              <p:cNvSpPr>
                <a:spLocks/>
              </p:cNvSpPr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70"/>
              <p:cNvSpPr>
                <a:spLocks/>
              </p:cNvSpPr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72"/>
              <p:cNvSpPr>
                <a:spLocks/>
              </p:cNvSpPr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4" name="组合 228"/>
          <p:cNvGrpSpPr/>
          <p:nvPr/>
        </p:nvGrpSpPr>
        <p:grpSpPr>
          <a:xfrm>
            <a:off x="6671187" y="2166347"/>
            <a:ext cx="2572246" cy="772312"/>
            <a:chOff x="5246304" y="4593021"/>
            <a:chExt cx="2438687" cy="732476"/>
          </a:xfrm>
        </p:grpSpPr>
        <p:sp>
          <p:nvSpPr>
            <p:cNvPr id="65" name="椭圆 229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230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222"/>
          <p:cNvGrpSpPr/>
          <p:nvPr/>
        </p:nvGrpSpPr>
        <p:grpSpPr>
          <a:xfrm flipH="1" flipV="1">
            <a:off x="1866007" y="1897175"/>
            <a:ext cx="2572246" cy="772312"/>
            <a:chOff x="5246304" y="4593021"/>
            <a:chExt cx="2438687" cy="732476"/>
          </a:xfrm>
        </p:grpSpPr>
        <p:sp>
          <p:nvSpPr>
            <p:cNvPr id="68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225"/>
          <p:cNvGrpSpPr/>
          <p:nvPr/>
        </p:nvGrpSpPr>
        <p:grpSpPr>
          <a:xfrm>
            <a:off x="3827781" y="5039033"/>
            <a:ext cx="2572246" cy="772312"/>
            <a:chOff x="5246304" y="4593021"/>
            <a:chExt cx="2438687" cy="732476"/>
          </a:xfrm>
        </p:grpSpPr>
        <p:sp>
          <p:nvSpPr>
            <p:cNvPr id="71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72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组合 219"/>
          <p:cNvGrpSpPr/>
          <p:nvPr/>
        </p:nvGrpSpPr>
        <p:grpSpPr>
          <a:xfrm flipH="1" flipV="1">
            <a:off x="163902" y="5072332"/>
            <a:ext cx="1474106" cy="531142"/>
            <a:chOff x="5246304" y="4593021"/>
            <a:chExt cx="2438687" cy="732476"/>
          </a:xfrm>
        </p:grpSpPr>
        <p:sp>
          <p:nvSpPr>
            <p:cNvPr id="74" name="椭圆 220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75" name="任意多边形 221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16" y="211041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129396" y="2337664"/>
            <a:ext cx="42700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smtClean="0">
                <a:solidFill>
                  <a:srgbClr val="921A1D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921A1D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989" y="131313"/>
            <a:ext cx="4908550" cy="65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9796" y="109268"/>
            <a:ext cx="6368091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Понятие и признаки политического управления</a:t>
            </a:r>
            <a:endParaRPr lang="ru-RU" sz="2800" b="1" dirty="0">
              <a:solidFill>
                <a:srgbClr val="921A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" y="207113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空心弧 1"/>
          <p:cNvSpPr/>
          <p:nvPr/>
        </p:nvSpPr>
        <p:spPr>
          <a:xfrm rot="5400000">
            <a:off x="119694" y="2494107"/>
            <a:ext cx="3873261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椭圆 9"/>
          <p:cNvSpPr/>
          <p:nvPr/>
        </p:nvSpPr>
        <p:spPr bwMode="auto">
          <a:xfrm>
            <a:off x="112142" y="2846717"/>
            <a:ext cx="3502325" cy="3476445"/>
          </a:xfrm>
          <a:prstGeom prst="ellipse">
            <a:avLst/>
          </a:prstGeom>
          <a:solidFill>
            <a:srgbClr val="CCD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椭圆 11"/>
          <p:cNvSpPr/>
          <p:nvPr/>
        </p:nvSpPr>
        <p:spPr>
          <a:xfrm>
            <a:off x="3109295" y="2785760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直接连接符 2"/>
          <p:cNvCxnSpPr/>
          <p:nvPr/>
        </p:nvCxnSpPr>
        <p:spPr bwMode="auto">
          <a:xfrm>
            <a:off x="3592643" y="3081540"/>
            <a:ext cx="1000384" cy="2974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6"/>
          <p:cNvGrpSpPr/>
          <p:nvPr/>
        </p:nvGrpSpPr>
        <p:grpSpPr>
          <a:xfrm>
            <a:off x="3807541" y="2394332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 Placeholder 2"/>
          <p:cNvSpPr txBox="1">
            <a:spLocks/>
          </p:cNvSpPr>
          <p:nvPr/>
        </p:nvSpPr>
        <p:spPr>
          <a:xfrm>
            <a:off x="5037825" y="2503614"/>
            <a:ext cx="471865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000" dirty="0" smtClean="0"/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социального управления, который обусловлен политико-властными отношениями.</a:t>
            </a:r>
            <a:endParaRPr lang="en-GB" altLang="zh-CN" sz="18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0" y="1190444"/>
            <a:ext cx="9906000" cy="879896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72527" y="911905"/>
            <a:ext cx="9575321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Политическое управление- это  использование субъектами политики политических методов, способов, форм  и средств, технологий воздействия на разные сферы общественной жизни.</a:t>
            </a:r>
          </a:p>
          <a:p>
            <a:pPr>
              <a:defRPr/>
            </a:pPr>
            <a:endParaRPr lang="ru-RU" sz="2800" b="1" dirty="0" smtClean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ru-RU" sz="2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90859" y="2168105"/>
            <a:ext cx="4984990" cy="31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Признаки политического управления: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7" name="直接连接符 2"/>
          <p:cNvCxnSpPr/>
          <p:nvPr/>
        </p:nvCxnSpPr>
        <p:spPr bwMode="auto">
          <a:xfrm>
            <a:off x="3503504" y="5959887"/>
            <a:ext cx="1000384" cy="2974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2"/>
          <p:cNvCxnSpPr/>
          <p:nvPr/>
        </p:nvCxnSpPr>
        <p:spPr bwMode="auto">
          <a:xfrm>
            <a:off x="4081473" y="4433012"/>
            <a:ext cx="1000384" cy="2974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11"/>
          <p:cNvSpPr/>
          <p:nvPr/>
        </p:nvSpPr>
        <p:spPr>
          <a:xfrm>
            <a:off x="3793657" y="4194741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1" name="组合 16"/>
          <p:cNvGrpSpPr/>
          <p:nvPr/>
        </p:nvGrpSpPr>
        <p:grpSpPr>
          <a:xfrm>
            <a:off x="4578166" y="3829192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8" name="组合 16"/>
          <p:cNvGrpSpPr/>
          <p:nvPr/>
        </p:nvGrpSpPr>
        <p:grpSpPr>
          <a:xfrm>
            <a:off x="3951314" y="5427953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4" name="椭圆 11"/>
          <p:cNvSpPr/>
          <p:nvPr/>
        </p:nvSpPr>
        <p:spPr>
          <a:xfrm>
            <a:off x="3195559" y="5666982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659" y="2915728"/>
            <a:ext cx="3338423" cy="33211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 Placeholder 2"/>
          <p:cNvSpPr txBox="1">
            <a:spLocks/>
          </p:cNvSpPr>
          <p:nvPr/>
        </p:nvSpPr>
        <p:spPr>
          <a:xfrm>
            <a:off x="5716437" y="3147720"/>
            <a:ext cx="3876135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организации политического субъекта, направленный на трансформацию различных политических сил в организованное целенаправленное единство относительно определенной политической программы и конкретной политики.</a:t>
            </a:r>
            <a:endParaRPr lang="en-GB" altLang="zh-CN" sz="18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8" name="Text Placeholder 2"/>
          <p:cNvSpPr txBox="1">
            <a:spLocks/>
          </p:cNvSpPr>
          <p:nvPr/>
        </p:nvSpPr>
        <p:spPr>
          <a:xfrm>
            <a:off x="5086710" y="5373335"/>
            <a:ext cx="4712898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политической власти и обратной связи, которые возникают в рамках государственного управления, отношения в организационных структурах социума, включенных в политический процесс.</a:t>
            </a:r>
            <a:endParaRPr lang="en-GB" altLang="zh-CN" sz="18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grpSp>
        <p:nvGrpSpPr>
          <p:cNvPr id="69" name="组合 28"/>
          <p:cNvGrpSpPr/>
          <p:nvPr/>
        </p:nvGrpSpPr>
        <p:grpSpPr>
          <a:xfrm>
            <a:off x="4846976" y="4100027"/>
            <a:ext cx="677227" cy="638986"/>
            <a:chOff x="3098700" y="5569159"/>
            <a:chExt cx="642147" cy="605886"/>
          </a:xfrm>
          <a:solidFill>
            <a:srgbClr val="C00000"/>
          </a:solidFill>
        </p:grpSpPr>
        <p:sp>
          <p:nvSpPr>
            <p:cNvPr id="70" name="Freeform 349"/>
            <p:cNvSpPr>
              <a:spLocks/>
            </p:cNvSpPr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Freeform 350"/>
            <p:cNvSpPr>
              <a:spLocks/>
            </p:cNvSpPr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Freeform 168"/>
          <p:cNvSpPr>
            <a:spLocks noChangeAspect="1" noEditPoints="1"/>
          </p:cNvSpPr>
          <p:nvPr/>
        </p:nvSpPr>
        <p:spPr bwMode="auto">
          <a:xfrm>
            <a:off x="4138664" y="2685149"/>
            <a:ext cx="598373" cy="512305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171441" tIns="85720" rIns="171441" bIns="85720"/>
          <a:lstStyle/>
          <a:p>
            <a:pPr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6" name="组合 202"/>
          <p:cNvGrpSpPr/>
          <p:nvPr/>
        </p:nvGrpSpPr>
        <p:grpSpPr>
          <a:xfrm>
            <a:off x="4166558" y="5710688"/>
            <a:ext cx="776378" cy="715992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77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64" grpId="0" animBg="1"/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196" y="0"/>
            <a:ext cx="7030528" cy="61535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Избирательная система: понятие и виды</a:t>
            </a:r>
            <a:endParaRPr lang="ru-RU" sz="2800" b="1" dirty="0">
              <a:solidFill>
                <a:srgbClr val="921A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2"/>
          <p:cNvGrpSpPr/>
          <p:nvPr/>
        </p:nvGrpSpPr>
        <p:grpSpPr>
          <a:xfrm>
            <a:off x="0" y="1868257"/>
            <a:ext cx="6530196" cy="1291733"/>
            <a:chOff x="794420" y="1316747"/>
            <a:chExt cx="4563539" cy="918899"/>
          </a:xfrm>
        </p:grpSpPr>
        <p:grpSp>
          <p:nvGrpSpPr>
            <p:cNvPr id="5" name="组合 48"/>
            <p:cNvGrpSpPr>
              <a:grpSpLocks/>
            </p:cNvGrpSpPr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10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2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3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6" name="文本框 64"/>
            <p:cNvSpPr txBox="1">
              <a:spLocks noChangeArrowheads="1"/>
            </p:cNvSpPr>
            <p:nvPr/>
          </p:nvSpPr>
          <p:spPr bwMode="auto">
            <a:xfrm>
              <a:off x="1361061" y="1434197"/>
              <a:ext cx="1662041" cy="72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По методике определения победителя</a:t>
              </a:r>
              <a:endParaRPr lang="zh-CN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kern="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  <a:endParaRPr lang="zh-CN" altLang="en-US" sz="2952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78305" y="1341200"/>
              <a:ext cx="2431387" cy="857461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Мажоритарная,</a:t>
              </a:r>
            </a:p>
            <a:p>
              <a:r>
                <a:rPr lang="ru-RU" altLang="zh-CN" sz="1800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+mn-lt"/>
                </a:rPr>
                <a:t>Пропорциональная,</a:t>
              </a:r>
            </a:p>
            <a:p>
              <a:r>
                <a:rPr lang="ru-RU" altLang="zh-CN" sz="1800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+mn-lt"/>
                </a:rPr>
                <a:t> Смешанная</a:t>
              </a:r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избирательные системы</a:t>
              </a:r>
              <a:endParaRPr lang="en-GB" altLang="zh-CN" sz="18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4" name="组合 3"/>
          <p:cNvGrpSpPr/>
          <p:nvPr/>
        </p:nvGrpSpPr>
        <p:grpSpPr>
          <a:xfrm>
            <a:off x="0" y="3290593"/>
            <a:ext cx="6415147" cy="1365999"/>
            <a:chOff x="794420" y="2451283"/>
            <a:chExt cx="4563539" cy="971729"/>
          </a:xfrm>
        </p:grpSpPr>
        <p:grpSp>
          <p:nvGrpSpPr>
            <p:cNvPr id="15" name="组合 53"/>
            <p:cNvGrpSpPr>
              <a:grpSpLocks/>
            </p:cNvGrpSpPr>
            <p:nvPr/>
          </p:nvGrpSpPr>
          <p:grpSpPr bwMode="auto">
            <a:xfrm>
              <a:off x="794420" y="2451283"/>
              <a:ext cx="4563539" cy="917815"/>
              <a:chOff x="2678521" y="2847139"/>
              <a:chExt cx="12011025" cy="2417231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" name="椭圆 227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16" name="文本框 97"/>
            <p:cNvSpPr txBox="1">
              <a:spLocks noChangeArrowheads="1"/>
            </p:cNvSpPr>
            <p:nvPr/>
          </p:nvSpPr>
          <p:spPr bwMode="auto">
            <a:xfrm>
              <a:off x="1582367" y="2474357"/>
              <a:ext cx="1337771" cy="72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По типу избирательных округов</a:t>
              </a:r>
              <a:endParaRPr lang="zh-CN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文本框 104"/>
            <p:cNvSpPr txBox="1">
              <a:spLocks noChangeArrowheads="1"/>
            </p:cNvSpPr>
            <p:nvPr/>
          </p:nvSpPr>
          <p:spPr bwMode="auto">
            <a:xfrm>
              <a:off x="1030614" y="271893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kern="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  <a:endParaRPr lang="zh-CN" altLang="en-US" sz="2952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50821" y="2499869"/>
              <a:ext cx="2325759" cy="923143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Общегосударственный;</a:t>
              </a:r>
            </a:p>
            <a:p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Одномандатный округ; </a:t>
              </a:r>
            </a:p>
            <a:p>
              <a:r>
                <a:rPr lang="ru-RU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Многомандатный</a:t>
              </a:r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округ</a:t>
              </a:r>
            </a:p>
            <a:p>
              <a:pPr>
                <a:lnSpc>
                  <a:spcPct val="150000"/>
                </a:lnSpc>
              </a:pPr>
              <a:endParaRPr lang="en-GB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4"/>
          <p:cNvGrpSpPr/>
          <p:nvPr/>
        </p:nvGrpSpPr>
        <p:grpSpPr>
          <a:xfrm>
            <a:off x="0" y="4764686"/>
            <a:ext cx="6415145" cy="1290208"/>
            <a:chOff x="794420" y="3585821"/>
            <a:chExt cx="4563539" cy="917814"/>
          </a:xfrm>
        </p:grpSpPr>
        <p:grpSp>
          <p:nvGrpSpPr>
            <p:cNvPr id="25" name="组合 58"/>
            <p:cNvGrpSpPr>
              <a:grpSpLocks/>
            </p:cNvGrpSpPr>
            <p:nvPr/>
          </p:nvGrpSpPr>
          <p:grpSpPr bwMode="auto">
            <a:xfrm>
              <a:off x="794420" y="3585821"/>
              <a:ext cx="4563539" cy="917814"/>
              <a:chOff x="2678521" y="2847139"/>
              <a:chExt cx="12011025" cy="2417231"/>
            </a:xfrm>
          </p:grpSpPr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1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2" name="椭圆 23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26" name="文本框 99"/>
            <p:cNvSpPr txBox="1">
              <a:spLocks noChangeArrowheads="1"/>
            </p:cNvSpPr>
            <p:nvPr/>
          </p:nvSpPr>
          <p:spPr bwMode="auto">
            <a:xfrm>
              <a:off x="1678498" y="3670950"/>
              <a:ext cx="977769" cy="72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По типу второго тура</a:t>
              </a:r>
              <a:endParaRPr lang="zh-CN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文本框 105"/>
            <p:cNvSpPr txBox="1">
              <a:spLocks noChangeArrowheads="1"/>
            </p:cNvSpPr>
            <p:nvPr/>
          </p:nvSpPr>
          <p:spPr bwMode="auto">
            <a:xfrm>
              <a:off x="1034948" y="3851304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kern="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  <a:endParaRPr lang="zh-CN" altLang="en-US" sz="2952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42870" y="3730422"/>
              <a:ext cx="2104843" cy="463364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Свободный второй тур; </a:t>
              </a:r>
            </a:p>
            <a:p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Ограниченный второй тур</a:t>
              </a:r>
            </a:p>
          </p:txBody>
        </p:sp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3" y="163902"/>
            <a:ext cx="1651554" cy="5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0" y="6114298"/>
            <a:ext cx="6607834" cy="52825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Выборы - это тип политического участия граждан в управлении делами государства.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397" y="715993"/>
            <a:ext cx="6487064" cy="117459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Избирательная система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голосования, система выборов) - набор правил, методов, процессов и расчётов, а также правовых норм в деле выборов, обеспечивающих и регулирующих легитимное избрание граждан на какие-либо государственные должности, формирование органов публичной власти путём их избрания при голосовании избирателей, выборщиков.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8" name="椭圆 116"/>
          <p:cNvSpPr/>
          <p:nvPr/>
        </p:nvSpPr>
        <p:spPr>
          <a:xfrm>
            <a:off x="6866627" y="1518985"/>
            <a:ext cx="1441442" cy="1422622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9" name="椭圆 116"/>
          <p:cNvSpPr/>
          <p:nvPr/>
        </p:nvSpPr>
        <p:spPr>
          <a:xfrm>
            <a:off x="8134709" y="2165231"/>
            <a:ext cx="1616015" cy="156138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40" name="椭圆 116"/>
          <p:cNvSpPr/>
          <p:nvPr/>
        </p:nvSpPr>
        <p:spPr>
          <a:xfrm>
            <a:off x="6797615" y="3269411"/>
            <a:ext cx="1567964" cy="14894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41" name="椭圆 116"/>
          <p:cNvSpPr/>
          <p:nvPr/>
        </p:nvSpPr>
        <p:spPr>
          <a:xfrm>
            <a:off x="8309282" y="4112662"/>
            <a:ext cx="1441442" cy="14226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42" name="椭圆 116"/>
          <p:cNvSpPr/>
          <p:nvPr/>
        </p:nvSpPr>
        <p:spPr>
          <a:xfrm>
            <a:off x="8218100" y="549952"/>
            <a:ext cx="1441442" cy="14226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43" name="椭圆 116"/>
          <p:cNvSpPr/>
          <p:nvPr/>
        </p:nvSpPr>
        <p:spPr>
          <a:xfrm>
            <a:off x="6950015" y="4958050"/>
            <a:ext cx="1441442" cy="1422622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44" name="矩形 129"/>
          <p:cNvSpPr/>
          <p:nvPr/>
        </p:nvSpPr>
        <p:spPr>
          <a:xfrm>
            <a:off x="6952890" y="1809800"/>
            <a:ext cx="1311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Мажоритарная система абсолютного большинства</a:t>
            </a:r>
            <a:endParaRPr lang="zh-CN" altLang="en-US" sz="1200" kern="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6" name="矩形 129"/>
          <p:cNvSpPr/>
          <p:nvPr/>
        </p:nvSpPr>
        <p:spPr>
          <a:xfrm>
            <a:off x="7079619" y="5381136"/>
            <a:ext cx="122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Смешанная симметричная</a:t>
            </a:r>
            <a:endParaRPr lang="zh-CN" altLang="en-US" sz="1200" b="1" kern="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7" name="矩形 129"/>
          <p:cNvSpPr/>
          <p:nvPr/>
        </p:nvSpPr>
        <p:spPr>
          <a:xfrm>
            <a:off x="6814868" y="3673106"/>
            <a:ext cx="1570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200" b="1" kern="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Пропорциональная 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закрытым партийным спискам</a:t>
            </a:r>
            <a:endParaRPr lang="zh-CN" altLang="en-US" sz="1200" b="1" kern="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8" name="矩形 129"/>
          <p:cNvSpPr/>
          <p:nvPr/>
        </p:nvSpPr>
        <p:spPr>
          <a:xfrm>
            <a:off x="8384875" y="4553000"/>
            <a:ext cx="1325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200" b="1" kern="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Смешанная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ассиметричная</a:t>
            </a:r>
            <a:endParaRPr lang="zh-CN" altLang="en-US" sz="1200" b="1" kern="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9" name="矩形 129"/>
          <p:cNvSpPr/>
          <p:nvPr/>
        </p:nvSpPr>
        <p:spPr>
          <a:xfrm>
            <a:off x="8281358" y="860895"/>
            <a:ext cx="1345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Мажоритарная система относительного большинства</a:t>
            </a:r>
            <a:endParaRPr lang="zh-CN" altLang="en-US" sz="1200" kern="0" dirty="0">
              <a:solidFill>
                <a:sysClr val="window" lastClr="FFFF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0" name="矩形 129"/>
          <p:cNvSpPr/>
          <p:nvPr/>
        </p:nvSpPr>
        <p:spPr>
          <a:xfrm>
            <a:off x="8186469" y="2626434"/>
            <a:ext cx="1595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200" b="1" kern="0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Пропорциональная по открытым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партийным спискам</a:t>
            </a:r>
            <a:endParaRPr lang="zh-CN" altLang="en-US" sz="1200" b="1" kern="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1" name="椭圆 111"/>
          <p:cNvSpPr/>
          <p:nvPr/>
        </p:nvSpPr>
        <p:spPr>
          <a:xfrm>
            <a:off x="6078518" y="6331610"/>
            <a:ext cx="386265" cy="386265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52" name="椭圆 113"/>
          <p:cNvSpPr/>
          <p:nvPr/>
        </p:nvSpPr>
        <p:spPr>
          <a:xfrm>
            <a:off x="6493325" y="6204323"/>
            <a:ext cx="301520" cy="30152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53" name="椭圆 114"/>
          <p:cNvSpPr/>
          <p:nvPr/>
        </p:nvSpPr>
        <p:spPr>
          <a:xfrm>
            <a:off x="6836221" y="6475214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54" name="椭圆 109"/>
          <p:cNvSpPr/>
          <p:nvPr/>
        </p:nvSpPr>
        <p:spPr>
          <a:xfrm>
            <a:off x="7145714" y="6452532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55" name="椭圆 106"/>
          <p:cNvSpPr/>
          <p:nvPr/>
        </p:nvSpPr>
        <p:spPr>
          <a:xfrm>
            <a:off x="7449709" y="6463641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56" name="椭圆 105"/>
          <p:cNvSpPr/>
          <p:nvPr/>
        </p:nvSpPr>
        <p:spPr>
          <a:xfrm>
            <a:off x="7797266" y="6340419"/>
            <a:ext cx="386265" cy="38626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57" name="椭圆 107"/>
          <p:cNvSpPr/>
          <p:nvPr/>
        </p:nvSpPr>
        <p:spPr>
          <a:xfrm>
            <a:off x="8238120" y="6379552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58" name="椭圆 110"/>
          <p:cNvSpPr/>
          <p:nvPr/>
        </p:nvSpPr>
        <p:spPr>
          <a:xfrm>
            <a:off x="8517885" y="6166525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59" name="椭圆 108"/>
          <p:cNvSpPr/>
          <p:nvPr/>
        </p:nvSpPr>
        <p:spPr>
          <a:xfrm>
            <a:off x="9044043" y="6100402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60" name="椭圆 112"/>
          <p:cNvSpPr/>
          <p:nvPr/>
        </p:nvSpPr>
        <p:spPr>
          <a:xfrm>
            <a:off x="5789731" y="6524713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8127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14400"/>
            <a:ext cx="9906000" cy="111280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12143" y="955037"/>
            <a:ext cx="96874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Мажоритарная система представляет собой такой способ определения результатов голосования, при котором для получения мандата требуется собрать установленное законом большинство голосов. Мажоритарная избирательная система может быть двух типов: относительного большинства и абсолютного большинства.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58196" y="120769"/>
            <a:ext cx="7030528" cy="6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8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Понятие и разновидности  мажоритарной избирательной системы</a:t>
            </a:r>
            <a:endParaRPr kumimoji="0" lang="ru-RU" sz="2800" b="1" i="0" strike="noStrike" kern="0" cap="none" spc="0" normalizeH="0" baseline="0" noProof="0" dirty="0">
              <a:ln>
                <a:noFill/>
              </a:ln>
              <a:solidFill>
                <a:srgbClr val="921A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1" name="直接连接符 5"/>
          <p:cNvCxnSpPr/>
          <p:nvPr/>
        </p:nvCxnSpPr>
        <p:spPr bwMode="auto">
          <a:xfrm rot="5400000">
            <a:off x="3368619" y="4119112"/>
            <a:ext cx="2924352" cy="17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椭圆 7"/>
          <p:cNvSpPr/>
          <p:nvPr/>
        </p:nvSpPr>
        <p:spPr bwMode="auto">
          <a:xfrm>
            <a:off x="4280296" y="3555218"/>
            <a:ext cx="1151816" cy="115214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578" tIns="64289" rIns="128578" bIns="64289" numCol="1" rtlCol="0" anchor="t" anchorCtr="0" compatLnSpc="1">
            <a:prstTxWarp prst="textNoShape">
              <a:avLst/>
            </a:prstTxWarp>
          </a:bodyPr>
          <a:lstStyle/>
          <a:p>
            <a:pPr defTabSz="1285800"/>
            <a:endParaRPr lang="zh-CN" altLang="en-US" sz="1687">
              <a:latin typeface="+mj-ea"/>
              <a:ea typeface="+mj-ea"/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405443" y="2217764"/>
            <a:ext cx="3416060" cy="683831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lIns="128578" tIns="64289" rIns="128578" bIns="64289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Мажоритарная система относительного большинства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zh-CN" altLang="en-US" sz="1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6" name="TextBox 28"/>
          <p:cNvSpPr txBox="1"/>
          <p:nvPr/>
        </p:nvSpPr>
        <p:spPr>
          <a:xfrm>
            <a:off x="129397" y="3280308"/>
            <a:ext cx="4016070" cy="2553574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Предполагает, что избранным считается тот кандидат, который набрал большее количество голосов, чем каждый из его оппонентов в отдельности. Эта система позволяет определить победителя уже в первом туре, однако зачастую выбранным становится тот кандидат, который по абсолютным показателям набрал весьма незначительный процент голосов. </a:t>
            </a:r>
          </a:p>
          <a:p>
            <a:pPr algn="r"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5516261" y="3156663"/>
            <a:ext cx="3836685" cy="3020305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Предполагает, что для избрания кандидату требуется получить абсолютное большинство поданных по избирательному округу голосов избирателей (50% + 1 голос). Достоинством этой системы является простота определения победившего кандидата, недостатком - невысокая представительность голосов. В теории может быть потеряно свыше 49% голосов. </a:t>
            </a:r>
          </a:p>
          <a:p>
            <a:pPr algn="r"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5673307" y="2283900"/>
            <a:ext cx="3416060" cy="683831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lIns="128578" tIns="64289" rIns="128578" bIns="64289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Мажоритарная система абсолютного большинства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zh-CN" altLang="en-US" sz="1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Freeform 203"/>
          <p:cNvSpPr>
            <a:spLocks noChangeAspect="1" noEditPoints="1"/>
          </p:cNvSpPr>
          <p:nvPr/>
        </p:nvSpPr>
        <p:spPr bwMode="auto">
          <a:xfrm>
            <a:off x="4603720" y="3868761"/>
            <a:ext cx="521507" cy="501450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71441" tIns="85720" rIns="171441" bIns="85720"/>
          <a:lstStyle/>
          <a:p>
            <a:pPr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椭圆 111"/>
          <p:cNvSpPr/>
          <p:nvPr/>
        </p:nvSpPr>
        <p:spPr>
          <a:xfrm>
            <a:off x="6078518" y="6331610"/>
            <a:ext cx="386265" cy="386265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3" name="椭圆 113"/>
          <p:cNvSpPr/>
          <p:nvPr/>
        </p:nvSpPr>
        <p:spPr>
          <a:xfrm>
            <a:off x="6493325" y="6204323"/>
            <a:ext cx="301520" cy="30152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4" name="椭圆 114"/>
          <p:cNvSpPr/>
          <p:nvPr/>
        </p:nvSpPr>
        <p:spPr>
          <a:xfrm>
            <a:off x="6836221" y="6475214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5" name="椭圆 109"/>
          <p:cNvSpPr/>
          <p:nvPr/>
        </p:nvSpPr>
        <p:spPr>
          <a:xfrm>
            <a:off x="7145714" y="6452532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6" name="椭圆 106"/>
          <p:cNvSpPr/>
          <p:nvPr/>
        </p:nvSpPr>
        <p:spPr>
          <a:xfrm>
            <a:off x="7449709" y="6463641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7" name="椭圆 105"/>
          <p:cNvSpPr/>
          <p:nvPr/>
        </p:nvSpPr>
        <p:spPr>
          <a:xfrm>
            <a:off x="7797266" y="6340419"/>
            <a:ext cx="386265" cy="38626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8" name="椭圆 107"/>
          <p:cNvSpPr/>
          <p:nvPr/>
        </p:nvSpPr>
        <p:spPr>
          <a:xfrm>
            <a:off x="8238120" y="6379552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9" name="椭圆 110"/>
          <p:cNvSpPr/>
          <p:nvPr/>
        </p:nvSpPr>
        <p:spPr>
          <a:xfrm>
            <a:off x="8517885" y="6166525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30" name="椭圆 108"/>
          <p:cNvSpPr/>
          <p:nvPr/>
        </p:nvSpPr>
        <p:spPr>
          <a:xfrm>
            <a:off x="9044043" y="6100402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31" name="椭圆 112"/>
          <p:cNvSpPr/>
          <p:nvPr/>
        </p:nvSpPr>
        <p:spPr>
          <a:xfrm>
            <a:off x="5789731" y="6524713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accel="68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accel="68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8127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54347" y="120769"/>
            <a:ext cx="8376249" cy="6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8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Понятие и разновидности  пропорциональной избирательной системы</a:t>
            </a:r>
            <a:endParaRPr kumimoji="0" lang="ru-RU" sz="2800" b="1" i="0" strike="noStrike" kern="0" cap="none" spc="0" normalizeH="0" baseline="0" noProof="0" dirty="0">
              <a:ln>
                <a:noFill/>
              </a:ln>
              <a:solidFill>
                <a:srgbClr val="921A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Freeform 203"/>
          <p:cNvSpPr>
            <a:spLocks noChangeAspect="1" noEditPoints="1"/>
          </p:cNvSpPr>
          <p:nvPr/>
        </p:nvSpPr>
        <p:spPr bwMode="auto">
          <a:xfrm>
            <a:off x="4603720" y="3868761"/>
            <a:ext cx="521507" cy="501450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71441" tIns="85720" rIns="171441" bIns="85720"/>
          <a:lstStyle/>
          <a:p>
            <a:pPr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椭圆 111"/>
          <p:cNvSpPr/>
          <p:nvPr/>
        </p:nvSpPr>
        <p:spPr>
          <a:xfrm>
            <a:off x="4422246" y="6064191"/>
            <a:ext cx="386265" cy="386265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3" name="椭圆 113"/>
          <p:cNvSpPr/>
          <p:nvPr/>
        </p:nvSpPr>
        <p:spPr>
          <a:xfrm>
            <a:off x="4793921" y="5876519"/>
            <a:ext cx="301520" cy="30152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4" name="椭圆 114"/>
          <p:cNvSpPr/>
          <p:nvPr/>
        </p:nvSpPr>
        <p:spPr>
          <a:xfrm>
            <a:off x="5162696" y="6095652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5" name="椭圆 109"/>
          <p:cNvSpPr/>
          <p:nvPr/>
        </p:nvSpPr>
        <p:spPr>
          <a:xfrm>
            <a:off x="5394552" y="5969453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6" name="椭圆 106"/>
          <p:cNvSpPr/>
          <p:nvPr/>
        </p:nvSpPr>
        <p:spPr>
          <a:xfrm>
            <a:off x="5646788" y="6230728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7" name="椭圆 105"/>
          <p:cNvSpPr/>
          <p:nvPr/>
        </p:nvSpPr>
        <p:spPr>
          <a:xfrm>
            <a:off x="5873575" y="6021242"/>
            <a:ext cx="386265" cy="38626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8" name="椭圆 107"/>
          <p:cNvSpPr/>
          <p:nvPr/>
        </p:nvSpPr>
        <p:spPr>
          <a:xfrm>
            <a:off x="6288551" y="6379552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9" name="椭圆 110"/>
          <p:cNvSpPr/>
          <p:nvPr/>
        </p:nvSpPr>
        <p:spPr>
          <a:xfrm>
            <a:off x="6533810" y="6235536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30" name="椭圆 108"/>
          <p:cNvSpPr/>
          <p:nvPr/>
        </p:nvSpPr>
        <p:spPr>
          <a:xfrm>
            <a:off x="7034089" y="6376447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31" name="椭圆 112"/>
          <p:cNvSpPr/>
          <p:nvPr/>
        </p:nvSpPr>
        <p:spPr>
          <a:xfrm>
            <a:off x="4159339" y="6472954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33" name="圆角矩形 4"/>
          <p:cNvSpPr/>
          <p:nvPr/>
        </p:nvSpPr>
        <p:spPr>
          <a:xfrm>
            <a:off x="6478438" y="905774"/>
            <a:ext cx="2993366" cy="56244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35" name="右箭头 23"/>
          <p:cNvSpPr/>
          <p:nvPr/>
        </p:nvSpPr>
        <p:spPr>
          <a:xfrm flipH="1">
            <a:off x="3837238" y="1397309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latin typeface="+mj-ea"/>
              <a:ea typeface="+mj-ea"/>
            </a:endParaRPr>
          </a:p>
        </p:txBody>
      </p:sp>
      <p:sp>
        <p:nvSpPr>
          <p:cNvPr id="36" name="右箭头 24"/>
          <p:cNvSpPr/>
          <p:nvPr/>
        </p:nvSpPr>
        <p:spPr>
          <a:xfrm>
            <a:off x="3837238" y="5097582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latin typeface="+mj-ea"/>
              <a:ea typeface="+mj-ea"/>
            </a:endParaRPr>
          </a:p>
        </p:txBody>
      </p:sp>
      <p:sp>
        <p:nvSpPr>
          <p:cNvPr id="38" name="文本框 26"/>
          <p:cNvSpPr txBox="1"/>
          <p:nvPr/>
        </p:nvSpPr>
        <p:spPr bwMode="auto">
          <a:xfrm>
            <a:off x="3823752" y="1797322"/>
            <a:ext cx="2399036" cy="35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Пропорциональная избирательная система - это способ определения результатов голосования, в основу которого положен принцип распределения мест пропорционально полученному каждой партией числу голосов. На выборах избиратель голосует не за конкретного кандидата, а за список кандидатов,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выдвинутый политической партией  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GB" altLang="zh-CN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0" name="组合 19"/>
          <p:cNvGrpSpPr/>
          <p:nvPr/>
        </p:nvGrpSpPr>
        <p:grpSpPr>
          <a:xfrm>
            <a:off x="6801875" y="2725939"/>
            <a:ext cx="2478152" cy="3662859"/>
            <a:chOff x="2217364" y="5177576"/>
            <a:chExt cx="2349784" cy="1151240"/>
          </a:xfrm>
        </p:grpSpPr>
        <p:sp>
          <p:nvSpPr>
            <p:cNvPr id="41" name="文本框 20"/>
            <p:cNvSpPr txBox="1"/>
            <p:nvPr/>
          </p:nvSpPr>
          <p:spPr bwMode="auto">
            <a:xfrm>
              <a:off x="2405494" y="5330496"/>
              <a:ext cx="2038928" cy="998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Это когда избиратель голосует не только за партию, но и за конкретного члена партии из списка. В зависимости от метода избиратель может проголосовать или за конкретного члена партии, или за двоих, или указать порядок предпочтения кандидатов в списке.</a:t>
              </a:r>
            </a:p>
            <a:p>
              <a:pPr>
                <a:lnSpc>
                  <a:spcPct val="150000"/>
                </a:lnSpc>
              </a:pP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文本框 21"/>
            <p:cNvSpPr txBox="1"/>
            <p:nvPr/>
          </p:nvSpPr>
          <p:spPr bwMode="auto">
            <a:xfrm>
              <a:off x="2217364" y="5177576"/>
              <a:ext cx="2349784" cy="1837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921A1D"/>
                  </a:solidFill>
                  <a:latin typeface="Times New Roman" pitchFamily="18" charset="0"/>
                  <a:cs typeface="Times New Roman" pitchFamily="18" charset="0"/>
                </a:rPr>
                <a:t>Открытый партийный список</a:t>
              </a:r>
              <a:r>
                <a:rPr lang="ru-RU" sz="1600" dirty="0" smtClean="0">
                  <a:solidFill>
                    <a:srgbClr val="921A1D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zh-CN" altLang="en-US" sz="1600" dirty="0">
                <a:solidFill>
                  <a:srgbClr val="921A1D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3" name="圆角矩形 4"/>
          <p:cNvSpPr/>
          <p:nvPr/>
        </p:nvSpPr>
        <p:spPr>
          <a:xfrm>
            <a:off x="393940" y="833888"/>
            <a:ext cx="2993366" cy="578257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44" name="组合 19"/>
          <p:cNvGrpSpPr/>
          <p:nvPr/>
        </p:nvGrpSpPr>
        <p:grpSpPr>
          <a:xfrm>
            <a:off x="612476" y="2544791"/>
            <a:ext cx="2703822" cy="4313209"/>
            <a:chOff x="2217364" y="5299601"/>
            <a:chExt cx="2349784" cy="1537228"/>
          </a:xfrm>
        </p:grpSpPr>
        <p:sp>
          <p:nvSpPr>
            <p:cNvPr id="45" name="文本框 20"/>
            <p:cNvSpPr txBox="1"/>
            <p:nvPr/>
          </p:nvSpPr>
          <p:spPr bwMode="auto">
            <a:xfrm>
              <a:off x="2217364" y="5498592"/>
              <a:ext cx="2280787" cy="1338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Это когда избиратель голосует только за партию, а не за отдельного кандидата. Партия получает количество мест пропорционально полученным голосам. Выигранные в выборах мандаты распределяются внутри партийного списка по членам партии, согласно их очередности в списке. Если список разбит на центральную часть и региональные группы, первыми проходят кандидаты из центральной части. 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sp>
          <p:nvSpPr>
            <p:cNvPr id="46" name="文本框 21"/>
            <p:cNvSpPr txBox="1"/>
            <p:nvPr/>
          </p:nvSpPr>
          <p:spPr bwMode="auto">
            <a:xfrm>
              <a:off x="2217364" y="5299601"/>
              <a:ext cx="2349784" cy="2084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921A1D"/>
                  </a:solidFill>
                  <a:latin typeface="Times New Roman" pitchFamily="18" charset="0"/>
                  <a:cs typeface="Times New Roman" pitchFamily="18" charset="0"/>
                </a:rPr>
                <a:t>Закрытый партийный список</a:t>
              </a:r>
              <a:r>
                <a:rPr lang="ru-RU" sz="1600" dirty="0" smtClean="0">
                  <a:solidFill>
                    <a:srgbClr val="921A1D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zh-CN" altLang="en-US" sz="1600" dirty="0">
                <a:solidFill>
                  <a:srgbClr val="921A1D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50" name="椭圆 8"/>
          <p:cNvSpPr/>
          <p:nvPr/>
        </p:nvSpPr>
        <p:spPr>
          <a:xfrm>
            <a:off x="7082918" y="992928"/>
            <a:ext cx="1780851" cy="1780851"/>
          </a:xfrm>
          <a:prstGeom prst="ellipse">
            <a:avLst/>
          </a:prstGeom>
          <a:solidFill>
            <a:srgbClr val="C00000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accent1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6" name="椭圆 9"/>
          <p:cNvSpPr/>
          <p:nvPr/>
        </p:nvSpPr>
        <p:spPr>
          <a:xfrm>
            <a:off x="7225314" y="1126696"/>
            <a:ext cx="1496065" cy="149606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76200" dist="38100" dir="2700000" algn="tl" rotWithShape="0">
              <a:schemeClr val="accent1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57" name="组合 34"/>
          <p:cNvGrpSpPr/>
          <p:nvPr/>
        </p:nvGrpSpPr>
        <p:grpSpPr>
          <a:xfrm>
            <a:off x="7743650" y="1514033"/>
            <a:ext cx="545546" cy="612125"/>
            <a:chOff x="3199776" y="780891"/>
            <a:chExt cx="470261" cy="527652"/>
          </a:xfrm>
          <a:solidFill>
            <a:srgbClr val="921A1D"/>
          </a:solidFill>
        </p:grpSpPr>
        <p:sp>
          <p:nvSpPr>
            <p:cNvPr id="58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2" name="椭圆 17"/>
          <p:cNvSpPr/>
          <p:nvPr/>
        </p:nvSpPr>
        <p:spPr>
          <a:xfrm>
            <a:off x="1008499" y="872158"/>
            <a:ext cx="1780851" cy="1780851"/>
          </a:xfrm>
          <a:prstGeom prst="ellipse">
            <a:avLst/>
          </a:prstGeom>
          <a:solidFill>
            <a:srgbClr val="C00000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accent3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63" name="椭圆 18"/>
          <p:cNvSpPr/>
          <p:nvPr/>
        </p:nvSpPr>
        <p:spPr>
          <a:xfrm>
            <a:off x="1150895" y="1005926"/>
            <a:ext cx="1496065" cy="149606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76200" dist="38100" dir="2700000" algn="tl" rotWithShape="0">
              <a:schemeClr val="accent3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4" name="组合 49"/>
          <p:cNvGrpSpPr/>
          <p:nvPr/>
        </p:nvGrpSpPr>
        <p:grpSpPr>
          <a:xfrm>
            <a:off x="1689107" y="1507311"/>
            <a:ext cx="478957" cy="460513"/>
            <a:chOff x="3620725" y="5138333"/>
            <a:chExt cx="702937" cy="675873"/>
          </a:xfrm>
          <a:solidFill>
            <a:srgbClr val="921A1D"/>
          </a:solidFill>
        </p:grpSpPr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7" name="椭圆 112"/>
          <p:cNvSpPr/>
          <p:nvPr/>
        </p:nvSpPr>
        <p:spPr>
          <a:xfrm>
            <a:off x="3871792" y="6539089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68" name="椭圆 110"/>
          <p:cNvSpPr/>
          <p:nvPr/>
        </p:nvSpPr>
        <p:spPr>
          <a:xfrm>
            <a:off x="3339161" y="6284419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69" name="椭圆 108"/>
          <p:cNvSpPr/>
          <p:nvPr/>
        </p:nvSpPr>
        <p:spPr>
          <a:xfrm>
            <a:off x="2925040" y="6399450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ac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"/>
                            </p:stCondLst>
                            <p:childTnLst>
                              <p:par>
                                <p:cTn id="6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43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8127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90445" y="146648"/>
            <a:ext cx="8540151" cy="6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8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Понятие и разновидности смешанной избирательной системы</a:t>
            </a:r>
            <a:endParaRPr kumimoji="0" lang="ru-RU" sz="2800" b="1" i="0" strike="noStrike" kern="0" cap="none" spc="0" normalizeH="0" baseline="0" noProof="0" dirty="0">
              <a:ln>
                <a:noFill/>
              </a:ln>
              <a:solidFill>
                <a:srgbClr val="921A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Freeform 203"/>
          <p:cNvSpPr>
            <a:spLocks noChangeAspect="1" noEditPoints="1"/>
          </p:cNvSpPr>
          <p:nvPr/>
        </p:nvSpPr>
        <p:spPr bwMode="auto">
          <a:xfrm>
            <a:off x="4603720" y="3868761"/>
            <a:ext cx="521507" cy="501450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171441" tIns="85720" rIns="171441" bIns="85720"/>
          <a:lstStyle/>
          <a:p>
            <a:pPr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椭圆 111"/>
          <p:cNvSpPr/>
          <p:nvPr/>
        </p:nvSpPr>
        <p:spPr>
          <a:xfrm>
            <a:off x="4543016" y="6262599"/>
            <a:ext cx="386265" cy="386265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3" name="椭圆 113"/>
          <p:cNvSpPr/>
          <p:nvPr/>
        </p:nvSpPr>
        <p:spPr>
          <a:xfrm>
            <a:off x="4793921" y="5876519"/>
            <a:ext cx="301520" cy="30152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4" name="椭圆 114"/>
          <p:cNvSpPr/>
          <p:nvPr/>
        </p:nvSpPr>
        <p:spPr>
          <a:xfrm>
            <a:off x="5162696" y="6095652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5" name="椭圆 109"/>
          <p:cNvSpPr/>
          <p:nvPr/>
        </p:nvSpPr>
        <p:spPr>
          <a:xfrm>
            <a:off x="5394552" y="5969453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6" name="椭圆 106"/>
          <p:cNvSpPr/>
          <p:nvPr/>
        </p:nvSpPr>
        <p:spPr>
          <a:xfrm>
            <a:off x="5646788" y="6230728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7" name="椭圆 105"/>
          <p:cNvSpPr/>
          <p:nvPr/>
        </p:nvSpPr>
        <p:spPr>
          <a:xfrm>
            <a:off x="5873575" y="6021242"/>
            <a:ext cx="386265" cy="38626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8" name="椭圆 107"/>
          <p:cNvSpPr/>
          <p:nvPr/>
        </p:nvSpPr>
        <p:spPr>
          <a:xfrm>
            <a:off x="6288551" y="6379552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29" name="椭圆 110"/>
          <p:cNvSpPr/>
          <p:nvPr/>
        </p:nvSpPr>
        <p:spPr>
          <a:xfrm>
            <a:off x="6533810" y="6235536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30" name="椭圆 108"/>
          <p:cNvSpPr/>
          <p:nvPr/>
        </p:nvSpPr>
        <p:spPr>
          <a:xfrm>
            <a:off x="7034089" y="6376447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31" name="椭圆 112"/>
          <p:cNvSpPr/>
          <p:nvPr/>
        </p:nvSpPr>
        <p:spPr>
          <a:xfrm>
            <a:off x="4211097" y="6550592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67" name="椭圆 112"/>
          <p:cNvSpPr/>
          <p:nvPr/>
        </p:nvSpPr>
        <p:spPr>
          <a:xfrm>
            <a:off x="3871792" y="6539089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68" name="椭圆 110"/>
          <p:cNvSpPr/>
          <p:nvPr/>
        </p:nvSpPr>
        <p:spPr>
          <a:xfrm>
            <a:off x="3339161" y="6284419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69" name="椭圆 108"/>
          <p:cNvSpPr/>
          <p:nvPr/>
        </p:nvSpPr>
        <p:spPr>
          <a:xfrm>
            <a:off x="2925040" y="6399450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grpSp>
        <p:nvGrpSpPr>
          <p:cNvPr id="54" name="组合 1"/>
          <p:cNvGrpSpPr>
            <a:grpSpLocks/>
          </p:cNvGrpSpPr>
          <p:nvPr/>
        </p:nvGrpSpPr>
        <p:grpSpPr bwMode="auto">
          <a:xfrm>
            <a:off x="4807153" y="2107565"/>
            <a:ext cx="2281661" cy="2009069"/>
            <a:chOff x="7562320" y="897326"/>
            <a:chExt cx="2164994" cy="1905223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7562320" y="897326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7708469" y="1058661"/>
              <a:ext cx="1872695" cy="1647996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ln>
                  <a:solidFill>
                    <a:srgbClr val="7BB453"/>
                  </a:solidFill>
                </a:ln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64" name="组合 72"/>
            <p:cNvGrpSpPr>
              <a:grpSpLocks/>
            </p:cNvGrpSpPr>
            <p:nvPr/>
          </p:nvGrpSpPr>
          <p:grpSpPr bwMode="auto">
            <a:xfrm>
              <a:off x="8227424" y="1384273"/>
              <a:ext cx="1328649" cy="1223201"/>
              <a:chOff x="5722963" y="2742165"/>
              <a:chExt cx="500063" cy="460375"/>
            </a:xfrm>
          </p:grpSpPr>
          <p:sp>
            <p:nvSpPr>
              <p:cNvPr id="70" name="Freeform 55"/>
              <p:cNvSpPr>
                <a:spLocks/>
              </p:cNvSpPr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1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3" name="组合 4"/>
          <p:cNvGrpSpPr>
            <a:grpSpLocks/>
          </p:cNvGrpSpPr>
          <p:nvPr/>
        </p:nvGrpSpPr>
        <p:grpSpPr bwMode="auto">
          <a:xfrm>
            <a:off x="2952141" y="3174131"/>
            <a:ext cx="2281661" cy="2009069"/>
            <a:chOff x="2285260" y="4050548"/>
            <a:chExt cx="2164994" cy="1905223"/>
          </a:xfrm>
        </p:grpSpPr>
        <p:sp>
          <p:nvSpPr>
            <p:cNvPr id="74" name="Freeform 5"/>
            <p:cNvSpPr>
              <a:spLocks/>
            </p:cNvSpPr>
            <p:nvPr/>
          </p:nvSpPr>
          <p:spPr bwMode="auto">
            <a:xfrm>
              <a:off x="2285260" y="4050548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>
              <a:off x="2446237" y="4201094"/>
              <a:ext cx="1830374" cy="161075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76" name="组合 75"/>
            <p:cNvGrpSpPr>
              <a:grpSpLocks/>
            </p:cNvGrpSpPr>
            <p:nvPr/>
          </p:nvGrpSpPr>
          <p:grpSpPr bwMode="auto">
            <a:xfrm>
              <a:off x="2970142" y="4598630"/>
              <a:ext cx="1348095" cy="1199681"/>
              <a:chOff x="688976" y="7240588"/>
              <a:chExt cx="519113" cy="461963"/>
            </a:xfrm>
          </p:grpSpPr>
          <p:sp>
            <p:nvSpPr>
              <p:cNvPr id="77" name="Freeform 64"/>
              <p:cNvSpPr>
                <a:spLocks/>
              </p:cNvSpPr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8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80" name="Freeform 60"/>
          <p:cNvSpPr>
            <a:spLocks/>
          </p:cNvSpPr>
          <p:nvPr/>
        </p:nvSpPr>
        <p:spPr bwMode="auto">
          <a:xfrm>
            <a:off x="4048581" y="3738522"/>
            <a:ext cx="324333" cy="802540"/>
          </a:xfrm>
          <a:custGeom>
            <a:avLst/>
            <a:gdLst>
              <a:gd name="T0" fmla="*/ 0 w 31"/>
              <a:gd name="T1" fmla="*/ 60366 h 77"/>
              <a:gd name="T2" fmla="*/ 15158 w 31"/>
              <a:gd name="T3" fmla="*/ 15092 h 77"/>
              <a:gd name="T4" fmla="*/ 60632 w 31"/>
              <a:gd name="T5" fmla="*/ 0 h 77"/>
              <a:gd name="T6" fmla="*/ 109896 w 31"/>
              <a:gd name="T7" fmla="*/ 22637 h 77"/>
              <a:gd name="T8" fmla="*/ 117475 w 31"/>
              <a:gd name="T9" fmla="*/ 83004 h 77"/>
              <a:gd name="T10" fmla="*/ 113685 w 31"/>
              <a:gd name="T11" fmla="*/ 113187 h 77"/>
              <a:gd name="T12" fmla="*/ 102317 w 31"/>
              <a:gd name="T13" fmla="*/ 143370 h 77"/>
              <a:gd name="T14" fmla="*/ 68211 w 31"/>
              <a:gd name="T15" fmla="*/ 196191 h 77"/>
              <a:gd name="T16" fmla="*/ 41685 w 31"/>
              <a:gd name="T17" fmla="*/ 256557 h 77"/>
              <a:gd name="T18" fmla="*/ 117475 w 31"/>
              <a:gd name="T19" fmla="*/ 256557 h 77"/>
              <a:gd name="T20" fmla="*/ 117475 w 31"/>
              <a:gd name="T21" fmla="*/ 286740 h 77"/>
              <a:gd name="T22" fmla="*/ 30316 w 31"/>
              <a:gd name="T23" fmla="*/ 290513 h 77"/>
              <a:gd name="T24" fmla="*/ 0 w 31"/>
              <a:gd name="T25" fmla="*/ 286740 h 77"/>
              <a:gd name="T26" fmla="*/ 0 w 31"/>
              <a:gd name="T27" fmla="*/ 286740 h 77"/>
              <a:gd name="T28" fmla="*/ 18948 w 31"/>
              <a:gd name="T29" fmla="*/ 207509 h 77"/>
              <a:gd name="T30" fmla="*/ 64422 w 31"/>
              <a:gd name="T31" fmla="*/ 139597 h 77"/>
              <a:gd name="T32" fmla="*/ 79580 w 31"/>
              <a:gd name="T33" fmla="*/ 75458 h 77"/>
              <a:gd name="T34" fmla="*/ 79580 w 31"/>
              <a:gd name="T35" fmla="*/ 71685 h 77"/>
              <a:gd name="T36" fmla="*/ 79580 w 31"/>
              <a:gd name="T37" fmla="*/ 64139 h 77"/>
              <a:gd name="T38" fmla="*/ 79580 w 31"/>
              <a:gd name="T39" fmla="*/ 45275 h 77"/>
              <a:gd name="T40" fmla="*/ 56843 w 31"/>
              <a:gd name="T41" fmla="*/ 26410 h 77"/>
              <a:gd name="T42" fmla="*/ 37895 w 31"/>
              <a:gd name="T43" fmla="*/ 60366 h 77"/>
              <a:gd name="T44" fmla="*/ 37895 w 31"/>
              <a:gd name="T45" fmla="*/ 71685 h 77"/>
              <a:gd name="T46" fmla="*/ 37895 w 31"/>
              <a:gd name="T47" fmla="*/ 79231 h 77"/>
              <a:gd name="T48" fmla="*/ 37895 w 31"/>
              <a:gd name="T49" fmla="*/ 86777 h 77"/>
              <a:gd name="T50" fmla="*/ 37895 w 31"/>
              <a:gd name="T51" fmla="*/ 98095 h 77"/>
              <a:gd name="T52" fmla="*/ 0 w 31"/>
              <a:gd name="T53" fmla="*/ 98095 h 77"/>
              <a:gd name="T54" fmla="*/ 0 w 31"/>
              <a:gd name="T55" fmla="*/ 60366 h 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" h="77">
                <a:moveTo>
                  <a:pt x="0" y="16"/>
                </a:moveTo>
                <a:cubicBezTo>
                  <a:pt x="0" y="10"/>
                  <a:pt x="2" y="6"/>
                  <a:pt x="4" y="4"/>
                </a:cubicBezTo>
                <a:cubicBezTo>
                  <a:pt x="6" y="1"/>
                  <a:pt x="10" y="0"/>
                  <a:pt x="16" y="0"/>
                </a:cubicBezTo>
                <a:cubicBezTo>
                  <a:pt x="23" y="0"/>
                  <a:pt x="27" y="2"/>
                  <a:pt x="29" y="6"/>
                </a:cubicBezTo>
                <a:cubicBezTo>
                  <a:pt x="30" y="9"/>
                  <a:pt x="31" y="14"/>
                  <a:pt x="31" y="22"/>
                </a:cubicBezTo>
                <a:cubicBezTo>
                  <a:pt x="31" y="25"/>
                  <a:pt x="31" y="28"/>
                  <a:pt x="30" y="30"/>
                </a:cubicBezTo>
                <a:cubicBezTo>
                  <a:pt x="30" y="32"/>
                  <a:pt x="29" y="35"/>
                  <a:pt x="27" y="38"/>
                </a:cubicBezTo>
                <a:cubicBezTo>
                  <a:pt x="18" y="52"/>
                  <a:pt x="18" y="52"/>
                  <a:pt x="18" y="52"/>
                </a:cubicBezTo>
                <a:cubicBezTo>
                  <a:pt x="14" y="58"/>
                  <a:pt x="12" y="63"/>
                  <a:pt x="1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76"/>
                  <a:pt x="31" y="76"/>
                  <a:pt x="31" y="76"/>
                </a:cubicBezTo>
                <a:cubicBezTo>
                  <a:pt x="8" y="77"/>
                  <a:pt x="8" y="77"/>
                  <a:pt x="8" y="7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8"/>
                  <a:pt x="2" y="61"/>
                  <a:pt x="5" y="55"/>
                </a:cubicBezTo>
                <a:cubicBezTo>
                  <a:pt x="7" y="51"/>
                  <a:pt x="11" y="45"/>
                  <a:pt x="17" y="37"/>
                </a:cubicBezTo>
                <a:cubicBezTo>
                  <a:pt x="20" y="32"/>
                  <a:pt x="21" y="27"/>
                  <a:pt x="21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3"/>
                  <a:pt x="21" y="12"/>
                </a:cubicBezTo>
                <a:cubicBezTo>
                  <a:pt x="20" y="9"/>
                  <a:pt x="18" y="7"/>
                  <a:pt x="15" y="7"/>
                </a:cubicBezTo>
                <a:cubicBezTo>
                  <a:pt x="11" y="7"/>
                  <a:pt x="10" y="10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81" name="TextBox 53"/>
          <p:cNvSpPr txBox="1">
            <a:spLocks noChangeArrowheads="1"/>
          </p:cNvSpPr>
          <p:nvPr/>
        </p:nvSpPr>
        <p:spPr bwMode="auto">
          <a:xfrm>
            <a:off x="7039155" y="3869908"/>
            <a:ext cx="2570671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b="1" dirty="0" smtClean="0">
                <a:solidFill>
                  <a:srgbClr val="921A1D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Симметричная система</a:t>
            </a:r>
            <a:endParaRPr lang="zh-CN" altLang="en-US" b="1" dirty="0">
              <a:solidFill>
                <a:srgbClr val="921A1D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2" name="TextBox 53"/>
          <p:cNvSpPr txBox="1">
            <a:spLocks noChangeArrowheads="1"/>
          </p:cNvSpPr>
          <p:nvPr/>
        </p:nvSpPr>
        <p:spPr bwMode="auto">
          <a:xfrm>
            <a:off x="120770" y="2831388"/>
            <a:ext cx="2527539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b="1" dirty="0" smtClean="0">
                <a:solidFill>
                  <a:srgbClr val="921A1D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Ассиметричная система</a:t>
            </a:r>
            <a:endParaRPr lang="zh-CN" altLang="en-US" b="1" dirty="0">
              <a:solidFill>
                <a:srgbClr val="921A1D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73328" y="4762712"/>
            <a:ext cx="3157268" cy="1787281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Половина членов парламента избирается по мажоритарной системе, половина - по пропорциональной. Обе системы на равных влияют на формирование парламента.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3672906"/>
            <a:ext cx="2786332" cy="1502588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Предполагает неравное соотношение элементов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мажоритарности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пропорциональности.</a:t>
            </a:r>
          </a:p>
          <a:p>
            <a:pPr>
              <a:lnSpc>
                <a:spcPct val="150000"/>
              </a:lnSpc>
            </a:pPr>
            <a:r>
              <a:rPr lang="ru-RU" sz="900" dirty="0" smtClean="0"/>
              <a:t> 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Freeform 21"/>
          <p:cNvSpPr>
            <a:spLocks/>
          </p:cNvSpPr>
          <p:nvPr/>
        </p:nvSpPr>
        <p:spPr bwMode="auto">
          <a:xfrm flipH="1" flipV="1">
            <a:off x="298592" y="3536921"/>
            <a:ext cx="2736988" cy="662993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86" name="Freeform 23"/>
          <p:cNvSpPr>
            <a:spLocks/>
          </p:cNvSpPr>
          <p:nvPr/>
        </p:nvSpPr>
        <p:spPr bwMode="auto">
          <a:xfrm flipV="1">
            <a:off x="6560081" y="4000017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87" name="Прямоугольник 86"/>
          <p:cNvSpPr>
            <a:spLocks noChangeArrowheads="1"/>
          </p:cNvSpPr>
          <p:nvPr/>
        </p:nvSpPr>
        <p:spPr bwMode="auto">
          <a:xfrm>
            <a:off x="0" y="914400"/>
            <a:ext cx="9906000" cy="111280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88" name="Заголовок 1"/>
          <p:cNvSpPr txBox="1">
            <a:spLocks/>
          </p:cNvSpPr>
          <p:nvPr/>
        </p:nvSpPr>
        <p:spPr bwMode="auto">
          <a:xfrm>
            <a:off x="135146" y="1072550"/>
            <a:ext cx="9770854" cy="103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Смешанная избирательная система- это  избирательная система, основанная на сочетании двух систем представительства: пропорциональной и мажоритарной.  В зависимости от соотношения элементов мажоритарной и пропорциональности смешанные избирательные системы могут быть: симметричными и асимметричными. </a:t>
            </a:r>
          </a:p>
          <a:p>
            <a:pPr lvl="0"/>
            <a:endParaRPr kumimoji="0" lang="ru-RU" sz="2800" b="1" i="0" strike="noStrike" kern="0" cap="none" spc="0" normalizeH="0" baseline="0" noProof="0" dirty="0">
              <a:ln>
                <a:noFill/>
              </a:ln>
              <a:solidFill>
                <a:srgbClr val="921A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Freeform 5"/>
          <p:cNvSpPr>
            <a:spLocks/>
          </p:cNvSpPr>
          <p:nvPr/>
        </p:nvSpPr>
        <p:spPr bwMode="auto">
          <a:xfrm>
            <a:off x="5038213" y="4211128"/>
            <a:ext cx="1369330" cy="1203768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90" name="Freeform 5"/>
          <p:cNvSpPr>
            <a:spLocks/>
          </p:cNvSpPr>
          <p:nvPr/>
        </p:nvSpPr>
        <p:spPr bwMode="auto">
          <a:xfrm>
            <a:off x="3783178" y="2139351"/>
            <a:ext cx="1158408" cy="953680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91" name="Freeform 5"/>
          <p:cNvSpPr>
            <a:spLocks/>
          </p:cNvSpPr>
          <p:nvPr/>
        </p:nvSpPr>
        <p:spPr bwMode="auto">
          <a:xfrm>
            <a:off x="2113472" y="4516193"/>
            <a:ext cx="1199072" cy="1047845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92" name="Freeform 5"/>
          <p:cNvSpPr>
            <a:spLocks/>
          </p:cNvSpPr>
          <p:nvPr/>
        </p:nvSpPr>
        <p:spPr bwMode="auto">
          <a:xfrm>
            <a:off x="3459192" y="5246298"/>
            <a:ext cx="1173194" cy="973348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93" name="Freeform 5"/>
          <p:cNvSpPr>
            <a:spLocks/>
          </p:cNvSpPr>
          <p:nvPr/>
        </p:nvSpPr>
        <p:spPr bwMode="auto">
          <a:xfrm>
            <a:off x="6855512" y="2104845"/>
            <a:ext cx="813371" cy="753756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321" y="4166559"/>
            <a:ext cx="1423358" cy="1268084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https://cdnn21.img.ria.ru/images/07e4/0b/01/1582549245_0:55:3068:1780_1280x0_80_0_0_f61991391a0306c361650afa418f14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3472" y="4494361"/>
            <a:ext cx="1207698" cy="1086929"/>
          </a:xfrm>
          <a:prstGeom prst="hexagon">
            <a:avLst/>
          </a:prstGeom>
          <a:noFill/>
        </p:spPr>
      </p:pic>
      <p:pic>
        <p:nvPicPr>
          <p:cNvPr id="8197" name="Picture 5" descr="https://ug.ru/wp-content/uploads/2020/11/47ug_1501_vybory2020.jpg"/>
          <p:cNvPicPr>
            <a:picLocks noChangeAspect="1" noChangeArrowheads="1"/>
          </p:cNvPicPr>
          <p:nvPr/>
        </p:nvPicPr>
        <p:blipFill>
          <a:blip r:embed="rId6" cstate="print"/>
          <a:srcRect l="56092" t="15250" r="8225" b="15139"/>
          <a:stretch>
            <a:fillRect/>
          </a:stretch>
        </p:blipFill>
        <p:spPr bwMode="auto">
          <a:xfrm>
            <a:off x="6866627" y="2087591"/>
            <a:ext cx="819510" cy="785005"/>
          </a:xfrm>
          <a:prstGeom prst="hexagon">
            <a:avLst/>
          </a:prstGeom>
          <a:noFill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 l="54393"/>
          <a:stretch>
            <a:fillRect/>
          </a:stretch>
        </p:blipFill>
        <p:spPr bwMode="auto">
          <a:xfrm>
            <a:off x="3398807" y="5227610"/>
            <a:ext cx="1319841" cy="1061048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 l="29517" r="23932"/>
          <a:stretch>
            <a:fillRect/>
          </a:stretch>
        </p:blipFill>
        <p:spPr bwMode="auto">
          <a:xfrm>
            <a:off x="3648975" y="2070339"/>
            <a:ext cx="1337094" cy="1086929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67" grpId="0" animBg="1"/>
      <p:bldP spid="68" grpId="0" animBg="1"/>
      <p:bldP spid="69" grpId="0" animBg="1"/>
      <p:bldP spid="81" grpId="0"/>
      <p:bldP spid="82" grpId="0"/>
      <p:bldP spid="83" grpId="0"/>
      <p:bldP spid="84" grpId="0"/>
      <p:bldP spid="85" grpId="0" animBg="1"/>
      <p:bldP spid="86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8127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90445" y="146648"/>
            <a:ext cx="8540151" cy="6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8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Плюсы и минусы избирательных систем: мажоритарная, пропорциональная, смешанная</a:t>
            </a:r>
            <a:endParaRPr kumimoji="0" lang="ru-RU" sz="2800" b="1" i="0" strike="noStrike" kern="0" cap="none" spc="0" normalizeH="0" baseline="0" noProof="0" dirty="0">
              <a:ln>
                <a:noFill/>
              </a:ln>
              <a:solidFill>
                <a:srgbClr val="921A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2477" y="1020632"/>
          <a:ext cx="8781690" cy="5467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230"/>
                <a:gridCol w="2927230"/>
                <a:gridCol w="292723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Мажоритарная (от лат.</a:t>
                      </a:r>
                      <a:r>
                        <a:rPr lang="ru-RU" sz="12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majorite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большинство) система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 система определения результатов выборов, согласно которой избранным считается кандидат, набравший установленное законом большинство голосов. 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140" marR="104140" marT="69215" marB="1041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Пропорциональная система — это система определения результатов выборов, в основе которой лежит принцип распределения мест пропорционально полученному каждой партией числу голосов, поданных за её кандидатов на выборах.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140" marR="104140" marT="69215" marB="1041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Смешанная (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мажоритарно-пропорциональная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система — это система определения результатов выборов, при которой часть мест распределяется в соответствии с мажоритарной системой, а другая часть — с пропорциональной.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140" marR="104140" marT="69215" marB="1041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Достоинства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140" marR="104140" marT="69215" marB="1041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прямая ответственность избранного перед избирателями и населением округа (голосуют за конкретного кандидата,</a:t>
                      </a:r>
                      <a:b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не за список представителей партии);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устойчивого правительства.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140" marR="104140" marT="69215" marB="1041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широкий спектр политических партий (выражение воли меньшинств);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гарантия представительства мелких и средних партий.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140" marR="104140" marT="69215" marB="1041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действительно представительного органа власти.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140" marR="104140" marT="69215" marB="1041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Недостатки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140" marR="104140" marT="69215" marB="1041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мелкие партии могут быть не  представлены  в сформированном органе власти;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отражает реальной расстановки политических сил (голоса проигравших партий могут составлять</a:t>
                      </a:r>
                      <a:b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49%).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140" marR="104140" marT="69215" marB="1041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прямой ответственности избранных перед избирателями;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избранный орган власти состоит из множества оппозиционных фракций,</a:t>
                      </a:r>
                      <a:b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 затрудняет его работу.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140" marR="104140" marT="69215" marB="1041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усложненный процесс проведения выборов.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140" marR="104140" marT="69215" marB="1041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8127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90445" y="146648"/>
            <a:ext cx="8540151" cy="6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Мажоритарная, пропорциональная и смешанная избирательные системы на примере различных стран</a:t>
            </a:r>
            <a:endParaRPr kumimoji="0" lang="ru-RU" b="1" i="0" strike="noStrike" kern="0" cap="none" spc="0" normalizeH="0" baseline="0" noProof="0" dirty="0">
              <a:ln>
                <a:noFill/>
              </a:ln>
              <a:solidFill>
                <a:srgbClr val="921A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0" name="Freeform 60"/>
          <p:cNvSpPr>
            <a:spLocks/>
          </p:cNvSpPr>
          <p:nvPr/>
        </p:nvSpPr>
        <p:spPr bwMode="auto">
          <a:xfrm>
            <a:off x="4048581" y="3738522"/>
            <a:ext cx="324333" cy="802540"/>
          </a:xfrm>
          <a:custGeom>
            <a:avLst/>
            <a:gdLst>
              <a:gd name="T0" fmla="*/ 0 w 31"/>
              <a:gd name="T1" fmla="*/ 60366 h 77"/>
              <a:gd name="T2" fmla="*/ 15158 w 31"/>
              <a:gd name="T3" fmla="*/ 15092 h 77"/>
              <a:gd name="T4" fmla="*/ 60632 w 31"/>
              <a:gd name="T5" fmla="*/ 0 h 77"/>
              <a:gd name="T6" fmla="*/ 109896 w 31"/>
              <a:gd name="T7" fmla="*/ 22637 h 77"/>
              <a:gd name="T8" fmla="*/ 117475 w 31"/>
              <a:gd name="T9" fmla="*/ 83004 h 77"/>
              <a:gd name="T10" fmla="*/ 113685 w 31"/>
              <a:gd name="T11" fmla="*/ 113187 h 77"/>
              <a:gd name="T12" fmla="*/ 102317 w 31"/>
              <a:gd name="T13" fmla="*/ 143370 h 77"/>
              <a:gd name="T14" fmla="*/ 68211 w 31"/>
              <a:gd name="T15" fmla="*/ 196191 h 77"/>
              <a:gd name="T16" fmla="*/ 41685 w 31"/>
              <a:gd name="T17" fmla="*/ 256557 h 77"/>
              <a:gd name="T18" fmla="*/ 117475 w 31"/>
              <a:gd name="T19" fmla="*/ 256557 h 77"/>
              <a:gd name="T20" fmla="*/ 117475 w 31"/>
              <a:gd name="T21" fmla="*/ 286740 h 77"/>
              <a:gd name="T22" fmla="*/ 30316 w 31"/>
              <a:gd name="T23" fmla="*/ 290513 h 77"/>
              <a:gd name="T24" fmla="*/ 0 w 31"/>
              <a:gd name="T25" fmla="*/ 286740 h 77"/>
              <a:gd name="T26" fmla="*/ 0 w 31"/>
              <a:gd name="T27" fmla="*/ 286740 h 77"/>
              <a:gd name="T28" fmla="*/ 18948 w 31"/>
              <a:gd name="T29" fmla="*/ 207509 h 77"/>
              <a:gd name="T30" fmla="*/ 64422 w 31"/>
              <a:gd name="T31" fmla="*/ 139597 h 77"/>
              <a:gd name="T32" fmla="*/ 79580 w 31"/>
              <a:gd name="T33" fmla="*/ 75458 h 77"/>
              <a:gd name="T34" fmla="*/ 79580 w 31"/>
              <a:gd name="T35" fmla="*/ 71685 h 77"/>
              <a:gd name="T36" fmla="*/ 79580 w 31"/>
              <a:gd name="T37" fmla="*/ 64139 h 77"/>
              <a:gd name="T38" fmla="*/ 79580 w 31"/>
              <a:gd name="T39" fmla="*/ 45275 h 77"/>
              <a:gd name="T40" fmla="*/ 56843 w 31"/>
              <a:gd name="T41" fmla="*/ 26410 h 77"/>
              <a:gd name="T42" fmla="*/ 37895 w 31"/>
              <a:gd name="T43" fmla="*/ 60366 h 77"/>
              <a:gd name="T44" fmla="*/ 37895 w 31"/>
              <a:gd name="T45" fmla="*/ 71685 h 77"/>
              <a:gd name="T46" fmla="*/ 37895 w 31"/>
              <a:gd name="T47" fmla="*/ 79231 h 77"/>
              <a:gd name="T48" fmla="*/ 37895 w 31"/>
              <a:gd name="T49" fmla="*/ 86777 h 77"/>
              <a:gd name="T50" fmla="*/ 37895 w 31"/>
              <a:gd name="T51" fmla="*/ 98095 h 77"/>
              <a:gd name="T52" fmla="*/ 0 w 31"/>
              <a:gd name="T53" fmla="*/ 98095 h 77"/>
              <a:gd name="T54" fmla="*/ 0 w 31"/>
              <a:gd name="T55" fmla="*/ 60366 h 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" h="77">
                <a:moveTo>
                  <a:pt x="0" y="16"/>
                </a:moveTo>
                <a:cubicBezTo>
                  <a:pt x="0" y="10"/>
                  <a:pt x="2" y="6"/>
                  <a:pt x="4" y="4"/>
                </a:cubicBezTo>
                <a:cubicBezTo>
                  <a:pt x="6" y="1"/>
                  <a:pt x="10" y="0"/>
                  <a:pt x="16" y="0"/>
                </a:cubicBezTo>
                <a:cubicBezTo>
                  <a:pt x="23" y="0"/>
                  <a:pt x="27" y="2"/>
                  <a:pt x="29" y="6"/>
                </a:cubicBezTo>
                <a:cubicBezTo>
                  <a:pt x="30" y="9"/>
                  <a:pt x="31" y="14"/>
                  <a:pt x="31" y="22"/>
                </a:cubicBezTo>
                <a:cubicBezTo>
                  <a:pt x="31" y="25"/>
                  <a:pt x="31" y="28"/>
                  <a:pt x="30" y="30"/>
                </a:cubicBezTo>
                <a:cubicBezTo>
                  <a:pt x="30" y="32"/>
                  <a:pt x="29" y="35"/>
                  <a:pt x="27" y="38"/>
                </a:cubicBezTo>
                <a:cubicBezTo>
                  <a:pt x="18" y="52"/>
                  <a:pt x="18" y="52"/>
                  <a:pt x="18" y="52"/>
                </a:cubicBezTo>
                <a:cubicBezTo>
                  <a:pt x="14" y="58"/>
                  <a:pt x="12" y="63"/>
                  <a:pt x="1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76"/>
                  <a:pt x="31" y="76"/>
                  <a:pt x="31" y="76"/>
                </a:cubicBezTo>
                <a:cubicBezTo>
                  <a:pt x="8" y="77"/>
                  <a:pt x="8" y="77"/>
                  <a:pt x="8" y="7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8"/>
                  <a:pt x="2" y="61"/>
                  <a:pt x="5" y="55"/>
                </a:cubicBezTo>
                <a:cubicBezTo>
                  <a:pt x="7" y="51"/>
                  <a:pt x="11" y="45"/>
                  <a:pt x="17" y="37"/>
                </a:cubicBezTo>
                <a:cubicBezTo>
                  <a:pt x="20" y="32"/>
                  <a:pt x="21" y="27"/>
                  <a:pt x="21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3"/>
                  <a:pt x="21" y="12"/>
                </a:cubicBezTo>
                <a:cubicBezTo>
                  <a:pt x="20" y="9"/>
                  <a:pt x="18" y="7"/>
                  <a:pt x="15" y="7"/>
                </a:cubicBezTo>
                <a:cubicBezTo>
                  <a:pt x="11" y="7"/>
                  <a:pt x="10" y="10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87" name="Прямоугольник 86"/>
          <p:cNvSpPr>
            <a:spLocks noChangeArrowheads="1"/>
          </p:cNvSpPr>
          <p:nvPr/>
        </p:nvSpPr>
        <p:spPr bwMode="auto">
          <a:xfrm>
            <a:off x="0" y="1009291"/>
            <a:ext cx="9906000" cy="175978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0" y="2809335"/>
            <a:ext cx="9905999" cy="196107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0" y="4830791"/>
            <a:ext cx="9906000" cy="184605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3329795" y="2805508"/>
            <a:ext cx="3303918" cy="40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Пропорциональная система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8" name="TextBox 53"/>
          <p:cNvSpPr txBox="1">
            <a:spLocks noChangeArrowheads="1"/>
          </p:cNvSpPr>
          <p:nvPr/>
        </p:nvSpPr>
        <p:spPr bwMode="auto">
          <a:xfrm>
            <a:off x="3096883" y="947955"/>
            <a:ext cx="3467819" cy="40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Мажоритарная система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9" name="TextBox 53"/>
          <p:cNvSpPr txBox="1">
            <a:spLocks noChangeArrowheads="1"/>
          </p:cNvSpPr>
          <p:nvPr/>
        </p:nvSpPr>
        <p:spPr bwMode="auto">
          <a:xfrm>
            <a:off x="3620219" y="4821216"/>
            <a:ext cx="2527539" cy="40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Смешанная система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2" name="组合 797"/>
          <p:cNvGrpSpPr>
            <a:grpSpLocks/>
          </p:cNvGrpSpPr>
          <p:nvPr/>
        </p:nvGrpSpPr>
        <p:grpSpPr bwMode="auto">
          <a:xfrm>
            <a:off x="1724752" y="3430438"/>
            <a:ext cx="1645302" cy="1173193"/>
            <a:chOff x="7502850" y="1762125"/>
            <a:chExt cx="4027488" cy="3060700"/>
          </a:xfrm>
        </p:grpSpPr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3" name="组合 797"/>
          <p:cNvGrpSpPr>
            <a:grpSpLocks/>
          </p:cNvGrpSpPr>
          <p:nvPr/>
        </p:nvGrpSpPr>
        <p:grpSpPr bwMode="auto">
          <a:xfrm>
            <a:off x="3070474" y="3387306"/>
            <a:ext cx="1645302" cy="1173193"/>
            <a:chOff x="7502850" y="1762125"/>
            <a:chExt cx="4027488" cy="3060700"/>
          </a:xfrm>
        </p:grpSpPr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4" name="组合 797"/>
          <p:cNvGrpSpPr>
            <a:grpSpLocks/>
          </p:cNvGrpSpPr>
          <p:nvPr/>
        </p:nvGrpSpPr>
        <p:grpSpPr bwMode="auto">
          <a:xfrm>
            <a:off x="4407567" y="3404559"/>
            <a:ext cx="1645302" cy="1173193"/>
            <a:chOff x="7502850" y="1762125"/>
            <a:chExt cx="4027488" cy="3060700"/>
          </a:xfrm>
        </p:grpSpPr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66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5" name="组合 797"/>
          <p:cNvGrpSpPr>
            <a:grpSpLocks/>
          </p:cNvGrpSpPr>
          <p:nvPr/>
        </p:nvGrpSpPr>
        <p:grpSpPr bwMode="auto">
          <a:xfrm>
            <a:off x="5761914" y="3413186"/>
            <a:ext cx="1645302" cy="1173193"/>
            <a:chOff x="7502850" y="1762125"/>
            <a:chExt cx="4027488" cy="3060700"/>
          </a:xfrm>
        </p:grpSpPr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8" name="组合 797"/>
          <p:cNvGrpSpPr>
            <a:grpSpLocks/>
          </p:cNvGrpSpPr>
          <p:nvPr/>
        </p:nvGrpSpPr>
        <p:grpSpPr bwMode="auto">
          <a:xfrm>
            <a:off x="1704625" y="5403013"/>
            <a:ext cx="1645302" cy="1173193"/>
            <a:chOff x="7502850" y="1762125"/>
            <a:chExt cx="4027488" cy="3060700"/>
          </a:xfrm>
        </p:grpSpPr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9" name="组合 797"/>
          <p:cNvGrpSpPr>
            <a:grpSpLocks/>
          </p:cNvGrpSpPr>
          <p:nvPr/>
        </p:nvGrpSpPr>
        <p:grpSpPr bwMode="auto">
          <a:xfrm>
            <a:off x="2981331" y="5411639"/>
            <a:ext cx="1645302" cy="1173193"/>
            <a:chOff x="7502850" y="1762125"/>
            <a:chExt cx="4027488" cy="3060700"/>
          </a:xfrm>
        </p:grpSpPr>
        <p:sp>
          <p:nvSpPr>
            <p:cNvPr id="101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02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10" name="组合 797"/>
          <p:cNvGrpSpPr>
            <a:grpSpLocks/>
          </p:cNvGrpSpPr>
          <p:nvPr/>
        </p:nvGrpSpPr>
        <p:grpSpPr bwMode="auto">
          <a:xfrm>
            <a:off x="4387440" y="5428890"/>
            <a:ext cx="1645302" cy="1173193"/>
            <a:chOff x="7502850" y="1762125"/>
            <a:chExt cx="4027488" cy="3060700"/>
          </a:xfrm>
        </p:grpSpPr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05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11" name="组合 797"/>
          <p:cNvGrpSpPr>
            <a:grpSpLocks/>
          </p:cNvGrpSpPr>
          <p:nvPr/>
        </p:nvGrpSpPr>
        <p:grpSpPr bwMode="auto">
          <a:xfrm>
            <a:off x="5655523" y="5428895"/>
            <a:ext cx="1645302" cy="1173193"/>
            <a:chOff x="7502850" y="1762125"/>
            <a:chExt cx="4027488" cy="3060700"/>
          </a:xfrm>
        </p:grpSpPr>
        <p:sp>
          <p:nvSpPr>
            <p:cNvPr id="107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12" name="组合 797"/>
          <p:cNvGrpSpPr>
            <a:grpSpLocks/>
          </p:cNvGrpSpPr>
          <p:nvPr/>
        </p:nvGrpSpPr>
        <p:grpSpPr bwMode="auto">
          <a:xfrm>
            <a:off x="1661492" y="1495247"/>
            <a:ext cx="1645302" cy="1173193"/>
            <a:chOff x="7502850" y="1762125"/>
            <a:chExt cx="4027488" cy="3060700"/>
          </a:xfrm>
        </p:grpSpPr>
        <p:sp>
          <p:nvSpPr>
            <p:cNvPr id="111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12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13" name="组合 797"/>
          <p:cNvGrpSpPr>
            <a:grpSpLocks/>
          </p:cNvGrpSpPr>
          <p:nvPr/>
        </p:nvGrpSpPr>
        <p:grpSpPr bwMode="auto">
          <a:xfrm>
            <a:off x="2955455" y="1512498"/>
            <a:ext cx="1645302" cy="1173193"/>
            <a:chOff x="7502850" y="1762125"/>
            <a:chExt cx="4027488" cy="3060700"/>
          </a:xfrm>
        </p:grpSpPr>
        <p:sp>
          <p:nvSpPr>
            <p:cNvPr id="114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15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14" name="组合 797"/>
          <p:cNvGrpSpPr>
            <a:grpSpLocks/>
          </p:cNvGrpSpPr>
          <p:nvPr/>
        </p:nvGrpSpPr>
        <p:grpSpPr bwMode="auto">
          <a:xfrm>
            <a:off x="4335681" y="1503873"/>
            <a:ext cx="1645302" cy="1173193"/>
            <a:chOff x="7502850" y="1762125"/>
            <a:chExt cx="4027488" cy="3060700"/>
          </a:xfrm>
        </p:grpSpPr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18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15" name="组合 797"/>
          <p:cNvGrpSpPr>
            <a:grpSpLocks/>
          </p:cNvGrpSpPr>
          <p:nvPr/>
        </p:nvGrpSpPr>
        <p:grpSpPr bwMode="auto">
          <a:xfrm>
            <a:off x="5629643" y="1503874"/>
            <a:ext cx="1645302" cy="1173193"/>
            <a:chOff x="7502850" y="1762125"/>
            <a:chExt cx="4027488" cy="3060700"/>
          </a:xfrm>
        </p:grpSpPr>
        <p:sp>
          <p:nvSpPr>
            <p:cNvPr id="120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21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16" name="组合 797"/>
          <p:cNvGrpSpPr>
            <a:grpSpLocks/>
          </p:cNvGrpSpPr>
          <p:nvPr/>
        </p:nvGrpSpPr>
        <p:grpSpPr bwMode="auto">
          <a:xfrm>
            <a:off x="6914978" y="1495246"/>
            <a:ext cx="1645302" cy="1173193"/>
            <a:chOff x="7502850" y="1762125"/>
            <a:chExt cx="4027488" cy="3060700"/>
          </a:xfrm>
        </p:grpSpPr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24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125" name="文本框 809"/>
          <p:cNvSpPr txBox="1">
            <a:spLocks noChangeArrowheads="1"/>
          </p:cNvSpPr>
          <p:nvPr/>
        </p:nvSpPr>
        <p:spPr bwMode="auto">
          <a:xfrm>
            <a:off x="7245352" y="1784865"/>
            <a:ext cx="810272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США</a:t>
            </a:r>
            <a:endParaRPr lang="en-US" altLang="zh-CN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grpSp>
        <p:nvGrpSpPr>
          <p:cNvPr id="17" name="组合 797"/>
          <p:cNvGrpSpPr>
            <a:grpSpLocks/>
          </p:cNvGrpSpPr>
          <p:nvPr/>
        </p:nvGrpSpPr>
        <p:grpSpPr bwMode="auto">
          <a:xfrm>
            <a:off x="7027124" y="3410310"/>
            <a:ext cx="1645302" cy="1173193"/>
            <a:chOff x="7502850" y="1762125"/>
            <a:chExt cx="4027488" cy="3060700"/>
          </a:xfrm>
        </p:grpSpPr>
        <p:sp>
          <p:nvSpPr>
            <p:cNvPr id="127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28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18" name="组合 797"/>
          <p:cNvGrpSpPr>
            <a:grpSpLocks/>
          </p:cNvGrpSpPr>
          <p:nvPr/>
        </p:nvGrpSpPr>
        <p:grpSpPr bwMode="auto">
          <a:xfrm>
            <a:off x="6998367" y="5382884"/>
            <a:ext cx="1645302" cy="1173193"/>
            <a:chOff x="7502850" y="1762125"/>
            <a:chExt cx="4027488" cy="3060700"/>
          </a:xfrm>
        </p:grpSpPr>
        <p:sp>
          <p:nvSpPr>
            <p:cNvPr id="133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34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85" name="文本框 809"/>
          <p:cNvSpPr txBox="1">
            <a:spLocks noChangeArrowheads="1"/>
          </p:cNvSpPr>
          <p:nvPr/>
        </p:nvSpPr>
        <p:spPr bwMode="auto">
          <a:xfrm>
            <a:off x="1664896" y="1773364"/>
            <a:ext cx="1492372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Белоруссия</a:t>
            </a:r>
            <a:endParaRPr lang="en-US" altLang="zh-CN" sz="20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86" name="文本框 809"/>
          <p:cNvSpPr txBox="1">
            <a:spLocks noChangeArrowheads="1"/>
          </p:cNvSpPr>
          <p:nvPr/>
        </p:nvSpPr>
        <p:spPr bwMode="auto">
          <a:xfrm>
            <a:off x="3196688" y="1799242"/>
            <a:ext cx="936910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Индия</a:t>
            </a:r>
            <a:endParaRPr lang="en-US" altLang="zh-CN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88" name="文本框 809"/>
          <p:cNvSpPr txBox="1">
            <a:spLocks noChangeArrowheads="1"/>
          </p:cNvSpPr>
          <p:nvPr/>
        </p:nvSpPr>
        <p:spPr bwMode="auto">
          <a:xfrm>
            <a:off x="4542409" y="1781990"/>
            <a:ext cx="975381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Канада</a:t>
            </a:r>
            <a:endParaRPr lang="en-US" altLang="zh-CN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89" name="文本框 809"/>
          <p:cNvSpPr txBox="1">
            <a:spLocks noChangeArrowheads="1"/>
          </p:cNvSpPr>
          <p:nvPr/>
        </p:nvSpPr>
        <p:spPr bwMode="auto">
          <a:xfrm>
            <a:off x="5801866" y="1756110"/>
            <a:ext cx="1170947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Франция</a:t>
            </a:r>
            <a:endParaRPr lang="en-US" altLang="zh-CN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92" name="文本框 809"/>
          <p:cNvSpPr txBox="1">
            <a:spLocks noChangeArrowheads="1"/>
          </p:cNvSpPr>
          <p:nvPr/>
        </p:nvSpPr>
        <p:spPr bwMode="auto">
          <a:xfrm>
            <a:off x="1991865" y="3674050"/>
            <a:ext cx="936910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ФРГ</a:t>
            </a:r>
            <a:endParaRPr lang="en-US" altLang="zh-CN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93" name="文本框 809"/>
          <p:cNvSpPr txBox="1">
            <a:spLocks noChangeArrowheads="1"/>
          </p:cNvSpPr>
          <p:nvPr/>
        </p:nvSpPr>
        <p:spPr bwMode="auto">
          <a:xfrm>
            <a:off x="3311707" y="3630917"/>
            <a:ext cx="1079138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Греция</a:t>
            </a:r>
            <a:endParaRPr lang="en-US" altLang="zh-CN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94" name="文本框 809"/>
          <p:cNvSpPr txBox="1">
            <a:spLocks noChangeArrowheads="1"/>
          </p:cNvSpPr>
          <p:nvPr/>
        </p:nvSpPr>
        <p:spPr bwMode="auto">
          <a:xfrm>
            <a:off x="4648801" y="3751688"/>
            <a:ext cx="1053260" cy="4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Италия</a:t>
            </a: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97" name="文本框 809"/>
          <p:cNvSpPr txBox="1">
            <a:spLocks noChangeArrowheads="1"/>
          </p:cNvSpPr>
          <p:nvPr/>
        </p:nvSpPr>
        <p:spPr bwMode="auto">
          <a:xfrm>
            <a:off x="5925510" y="3708555"/>
            <a:ext cx="1217161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Израиль</a:t>
            </a:r>
            <a:endParaRPr lang="en-US" altLang="zh-CN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00" name="文本框 809"/>
          <p:cNvSpPr txBox="1">
            <a:spLocks noChangeArrowheads="1"/>
          </p:cNvSpPr>
          <p:nvPr/>
        </p:nvSpPr>
        <p:spPr bwMode="auto">
          <a:xfrm>
            <a:off x="7228099" y="3639545"/>
            <a:ext cx="1156776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Бельгия</a:t>
            </a:r>
            <a:endParaRPr lang="en-US" altLang="zh-CN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06" name="文本框 809"/>
          <p:cNvSpPr txBox="1">
            <a:spLocks noChangeArrowheads="1"/>
          </p:cNvSpPr>
          <p:nvPr/>
        </p:nvSpPr>
        <p:spPr bwMode="auto">
          <a:xfrm>
            <a:off x="4576914" y="5674059"/>
            <a:ext cx="1107894" cy="4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09" name="文本框 809"/>
          <p:cNvSpPr txBox="1">
            <a:spLocks noChangeArrowheads="1"/>
          </p:cNvSpPr>
          <p:nvPr/>
        </p:nvSpPr>
        <p:spPr bwMode="auto">
          <a:xfrm>
            <a:off x="5727940" y="5674059"/>
            <a:ext cx="1261001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Грузия</a:t>
            </a:r>
            <a:endParaRPr lang="en-US" altLang="zh-CN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0" name="文本框 809"/>
          <p:cNvSpPr txBox="1">
            <a:spLocks noChangeArrowheads="1"/>
          </p:cNvSpPr>
          <p:nvPr/>
        </p:nvSpPr>
        <p:spPr bwMode="auto">
          <a:xfrm>
            <a:off x="7116792" y="5689756"/>
            <a:ext cx="1181819" cy="4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Украина</a:t>
            </a: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3" name="文本框 809"/>
          <p:cNvSpPr txBox="1">
            <a:spLocks noChangeArrowheads="1"/>
          </p:cNvSpPr>
          <p:nvPr/>
        </p:nvSpPr>
        <p:spPr bwMode="auto">
          <a:xfrm>
            <a:off x="3114136" y="5674060"/>
            <a:ext cx="1157485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Япония</a:t>
            </a:r>
            <a:endParaRPr lang="en-US" altLang="zh-CN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6" name="文本框 809"/>
          <p:cNvSpPr txBox="1">
            <a:spLocks noChangeArrowheads="1"/>
          </p:cNvSpPr>
          <p:nvPr/>
        </p:nvSpPr>
        <p:spPr bwMode="auto">
          <a:xfrm>
            <a:off x="1777041" y="5674059"/>
            <a:ext cx="1345721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latin typeface="Times New Roman" pitchFamily="18" charset="0"/>
                <a:cs typeface="Times New Roman" pitchFamily="18" charset="0"/>
              </a:rPr>
              <a:t>Болгария</a:t>
            </a:r>
            <a:endParaRPr lang="en-US" altLang="zh-CN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061" kern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33796" name="AutoShape 4" descr="http://zabavniks.com/wp-content/uploads/2018/07/flag_belorussii_3_171358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flag-shtok.ru/uploads/product/100/103/2020-06-16_00-30-40_2020-06-16_00-31-1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8" name="AutoShape 26" descr="https://shop.eurovision.tv/wp-content/uploads/2016/02/product_f_l_flag-georgia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125" grpId="0"/>
      <p:bldP spid="85" grpId="0"/>
      <p:bldP spid="86" grpId="0"/>
      <p:bldP spid="88" grpId="0"/>
      <p:bldP spid="89" grpId="0"/>
      <p:bldP spid="92" grpId="0"/>
      <p:bldP spid="93" grpId="0"/>
      <p:bldP spid="94" grpId="0"/>
      <p:bldP spid="97" grpId="0"/>
      <p:bldP spid="100" grpId="0"/>
      <p:bldP spid="106" grpId="0"/>
      <p:bldP spid="109" grpId="0"/>
      <p:bldP spid="110" grpId="0"/>
      <p:bldP spid="113" grpId="0"/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019" y="152401"/>
            <a:ext cx="7894966" cy="5894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Особенности  мажоритарной избирательной системы в некоторых странах</a:t>
            </a:r>
            <a:endParaRPr lang="ru-RU" sz="2400" b="1" dirty="0">
              <a:solidFill>
                <a:srgbClr val="921A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96"/>
          <p:cNvGrpSpPr/>
          <p:nvPr/>
        </p:nvGrpSpPr>
        <p:grpSpPr>
          <a:xfrm>
            <a:off x="687498" y="850685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椭圆 9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8127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96"/>
          <p:cNvGrpSpPr/>
          <p:nvPr/>
        </p:nvGrpSpPr>
        <p:grpSpPr>
          <a:xfrm>
            <a:off x="4143816" y="744294"/>
            <a:ext cx="1713520" cy="14640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椭圆 9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8" name="组合 96"/>
          <p:cNvGrpSpPr/>
          <p:nvPr/>
        </p:nvGrpSpPr>
        <p:grpSpPr>
          <a:xfrm>
            <a:off x="7137181" y="796050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椭圆 9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4" name="等腰三角形 15"/>
          <p:cNvSpPr>
            <a:spLocks noChangeArrowheads="1"/>
          </p:cNvSpPr>
          <p:nvPr/>
        </p:nvSpPr>
        <p:spPr bwMode="auto">
          <a:xfrm flipV="1">
            <a:off x="1569280" y="3142621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128541" tIns="64270" rIns="128541" bIns="64270" numCol="1" anchor="ctr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itchFamily="34" charset="0"/>
              <a:cs typeface="宋体" pitchFamily="2" charset="-122"/>
            </a:endParaRPr>
          </a:p>
        </p:txBody>
      </p:sp>
      <p:sp>
        <p:nvSpPr>
          <p:cNvPr id="15" name="等腰三角形 15"/>
          <p:cNvSpPr>
            <a:spLocks noChangeArrowheads="1"/>
          </p:cNvSpPr>
          <p:nvPr/>
        </p:nvSpPr>
        <p:spPr bwMode="auto">
          <a:xfrm flipV="1">
            <a:off x="4830066" y="2305860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128541" tIns="64270" rIns="128541" bIns="64270" numCol="1" anchor="ctr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itchFamily="34" charset="0"/>
              <a:cs typeface="宋体" pitchFamily="2" charset="-122"/>
            </a:endParaRPr>
          </a:p>
        </p:txBody>
      </p:sp>
      <p:sp>
        <p:nvSpPr>
          <p:cNvPr id="16" name="等腰三角形 15"/>
          <p:cNvSpPr>
            <a:spLocks noChangeArrowheads="1"/>
          </p:cNvSpPr>
          <p:nvPr/>
        </p:nvSpPr>
        <p:spPr bwMode="auto">
          <a:xfrm flipV="1">
            <a:off x="7995960" y="3082236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128541" tIns="64270" rIns="128541" bIns="64270" numCol="1" anchor="ctr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itchFamily="34" charset="0"/>
              <a:cs typeface="宋体" pitchFamily="2" charset="-122"/>
            </a:endParaRPr>
          </a:p>
        </p:txBody>
      </p:sp>
      <p:grpSp>
        <p:nvGrpSpPr>
          <p:cNvPr id="11" name="Group 129"/>
          <p:cNvGrpSpPr/>
          <p:nvPr/>
        </p:nvGrpSpPr>
        <p:grpSpPr>
          <a:xfrm>
            <a:off x="301926" y="3424687"/>
            <a:ext cx="2907100" cy="3157268"/>
            <a:chOff x="696724" y="2667382"/>
            <a:chExt cx="1362945" cy="852351"/>
          </a:xfrm>
        </p:grpSpPr>
        <p:sp>
          <p:nvSpPr>
            <p:cNvPr id="18" name="Rectangle 26"/>
            <p:cNvSpPr>
              <a:spLocks/>
            </p:cNvSpPr>
            <p:nvPr/>
          </p:nvSpPr>
          <p:spPr bwMode="auto">
            <a:xfrm>
              <a:off x="696724" y="2737247"/>
              <a:ext cx="1354892" cy="782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 Великобритании  Депутаты избираются по мажоритарной системе относительного большинства, выборы проводятся в один тур. Великобритания разделена на 646 избирательных округов, каждый из которых представлен одним парламентарием. </a:t>
              </a:r>
            </a:p>
            <a:p>
              <a:endParaRPr lang="en-GB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sp>
          <p:nvSpPr>
            <p:cNvPr id="19" name="Rectangle 27"/>
            <p:cNvSpPr>
              <a:spLocks/>
            </p:cNvSpPr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ru-RU" altLang="zh-CN" sz="1600" b="1" dirty="0" smtClean="0">
                  <a:solidFill>
                    <a:srgbClr val="921A1D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Великобритания</a:t>
              </a:r>
              <a:endParaRPr lang="zh-CN" altLang="en-US" sz="1600" b="1" dirty="0">
                <a:solidFill>
                  <a:srgbClr val="921A1D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7" name="Group 129"/>
          <p:cNvGrpSpPr/>
          <p:nvPr/>
        </p:nvGrpSpPr>
        <p:grpSpPr>
          <a:xfrm>
            <a:off x="3286663" y="2536164"/>
            <a:ext cx="3381555" cy="2441274"/>
            <a:chOff x="696724" y="2667382"/>
            <a:chExt cx="1362945" cy="687223"/>
          </a:xfrm>
        </p:grpSpPr>
        <p:sp>
          <p:nvSpPr>
            <p:cNvPr id="21" name="Rectangle 26"/>
            <p:cNvSpPr>
              <a:spLocks/>
            </p:cNvSpPr>
            <p:nvPr/>
          </p:nvSpPr>
          <p:spPr bwMode="auto">
            <a:xfrm>
              <a:off x="700201" y="275576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Депутаты избираются по мажоритарной системе абсолютного большинства в одномандатных округах.  Депутаты избираются в два тура. Для избрания в первом туре необходимо получить абсолютное большинство голосов избирателей, но не менее 25% от общего числа зарегистрированных в избирательном округе избирателей. Если никто из кандидатов не получил абсолютного большинства голосов, то через неделю проводится второй тур.</a:t>
              </a:r>
            </a:p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Франция делится на 577 избирательных округов, население каждого избирательного округа составляет в среднем 125 тысяч человек. Избирательные округа делятся следующим образом: 539 - в метрополии, 19 -в заморских департаментах, 8 - в общинах за рубежом и 11, охватывающих французских граждан за рубежом.</a:t>
              </a:r>
            </a:p>
          </p:txBody>
        </p:sp>
        <p:sp>
          <p:nvSpPr>
            <p:cNvPr id="22" name="Rectangle 27"/>
            <p:cNvSpPr>
              <a:spLocks/>
            </p:cNvSpPr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ru-RU" altLang="zh-CN" sz="1600" b="1" dirty="0" smtClean="0">
                  <a:solidFill>
                    <a:srgbClr val="921A1D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Франция</a:t>
              </a:r>
              <a:endParaRPr lang="zh-CN" altLang="en-US" sz="1600" b="1" dirty="0">
                <a:solidFill>
                  <a:srgbClr val="921A1D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0" name="Group 129"/>
          <p:cNvGrpSpPr/>
          <p:nvPr/>
        </p:nvGrpSpPr>
        <p:grpSpPr>
          <a:xfrm>
            <a:off x="6763109" y="3364305"/>
            <a:ext cx="2873180" cy="2786330"/>
            <a:chOff x="696724" y="2667382"/>
            <a:chExt cx="1388236" cy="744079"/>
          </a:xfrm>
        </p:grpSpPr>
        <p:sp>
          <p:nvSpPr>
            <p:cNvPr id="24" name="Rectangle 26"/>
            <p:cNvSpPr>
              <a:spLocks/>
            </p:cNvSpPr>
            <p:nvPr/>
          </p:nvSpPr>
          <p:spPr bwMode="auto">
            <a:xfrm>
              <a:off x="730068" y="2812623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 США действует мажоритарная система выборов, когда кандидат, получивший в одномандатном округе относительное большинство голосов, считается победившим.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ыборы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проводятся в один тур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Rectangle 27"/>
            <p:cNvSpPr>
              <a:spLocks/>
            </p:cNvSpPr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ru-RU" altLang="zh-CN" sz="1600" b="1" dirty="0" smtClean="0">
                  <a:solidFill>
                    <a:srgbClr val="921A1D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США</a:t>
              </a:r>
              <a:endParaRPr lang="zh-CN" altLang="en-US" sz="1600" b="1" dirty="0">
                <a:solidFill>
                  <a:srgbClr val="921A1D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pic>
        <p:nvPicPr>
          <p:cNvPr id="26" name="Picture 13" descr="https://i.ebayimg.com/00/s/NjEyWDcyNg==/z/dY8AAOSw-m1e7MGX/$_57.PNG?set_id=8800005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2915" y="6124754"/>
            <a:ext cx="911523" cy="526212"/>
          </a:xfrm>
          <a:prstGeom prst="rect">
            <a:avLst/>
          </a:prstGeom>
          <a:noFill/>
        </p:spPr>
      </p:pic>
      <p:pic>
        <p:nvPicPr>
          <p:cNvPr id="40962" name="Picture 2" descr="https://pixy.org/src/73/730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049" y="6167887"/>
            <a:ext cx="1406107" cy="569343"/>
          </a:xfrm>
          <a:prstGeom prst="rect">
            <a:avLst/>
          </a:prstGeom>
          <a:noFill/>
        </p:spPr>
      </p:pic>
      <p:pic>
        <p:nvPicPr>
          <p:cNvPr id="28" name="Picture 34" descr="https://8.allegroimg.com/original/031e91/50e156e84843b75fc2f5650444e8/Flaga-Francji-Francja-300x150c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7544" y="6280031"/>
            <a:ext cx="908472" cy="422694"/>
          </a:xfrm>
          <a:prstGeom prst="rect">
            <a:avLst/>
          </a:prstGeom>
          <a:noFill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51" y="957532"/>
            <a:ext cx="1966824" cy="193231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7" cstate="print"/>
          <a:srcRect l="20200" t="5535" r="15837" b="8176"/>
          <a:stretch>
            <a:fillRect/>
          </a:stretch>
        </p:blipFill>
        <p:spPr bwMode="auto">
          <a:xfrm>
            <a:off x="7194430" y="914399"/>
            <a:ext cx="1992702" cy="194094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8" cstate="print"/>
          <a:srcRect l="24849" r="23189"/>
          <a:stretch>
            <a:fillRect/>
          </a:stretch>
        </p:blipFill>
        <p:spPr bwMode="auto">
          <a:xfrm>
            <a:off x="4218316" y="802257"/>
            <a:ext cx="1552755" cy="135434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6075</TotalTime>
  <Words>1318</Words>
  <Application>Microsoft Office PowerPoint</Application>
  <PresentationFormat>Лист A4 (210x297 мм)</PresentationFormat>
  <Paragraphs>164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Понятие и признаки политического управления</vt:lpstr>
      <vt:lpstr>Избирательная система: понятие и виды</vt:lpstr>
      <vt:lpstr>Слайд 4</vt:lpstr>
      <vt:lpstr>Слайд 5</vt:lpstr>
      <vt:lpstr>Слайд 6</vt:lpstr>
      <vt:lpstr>Слайд 7</vt:lpstr>
      <vt:lpstr>Слайд 8</vt:lpstr>
      <vt:lpstr>Особенности  мажоритарной избирательной системы в некоторых странах</vt:lpstr>
      <vt:lpstr>Особенности  пропорциональной избирательной системы в некоторых странах </vt:lpstr>
      <vt:lpstr>Слайд 11</vt:lpstr>
      <vt:lpstr>Характеристика и виды избирательных систем по типу избирательных округов на примере различных стран</vt:lpstr>
      <vt:lpstr>Характеристика и примеры избирательной системы по типу второго тура</vt:lpstr>
      <vt:lpstr>Особенности политического управления от избирательной системы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Ольга</cp:lastModifiedBy>
  <cp:revision>352</cp:revision>
  <dcterms:created xsi:type="dcterms:W3CDTF">2003-02-28T13:27:04Z</dcterms:created>
  <dcterms:modified xsi:type="dcterms:W3CDTF">2022-10-20T20:50:37Z</dcterms:modified>
</cp:coreProperties>
</file>