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25"/>
  </p:notesMasterIdLst>
  <p:sldIdLst>
    <p:sldId id="2958" r:id="rId2"/>
    <p:sldId id="2960" r:id="rId3"/>
    <p:sldId id="2952" r:id="rId4"/>
    <p:sldId id="2962" r:id="rId5"/>
    <p:sldId id="2963" r:id="rId6"/>
    <p:sldId id="2951" r:id="rId7"/>
    <p:sldId id="2964" r:id="rId8"/>
    <p:sldId id="2965" r:id="rId9"/>
    <p:sldId id="2973" r:id="rId10"/>
    <p:sldId id="2974" r:id="rId11"/>
    <p:sldId id="2941" r:id="rId12"/>
    <p:sldId id="2975" r:id="rId13"/>
    <p:sldId id="2976" r:id="rId14"/>
    <p:sldId id="2977" r:id="rId15"/>
    <p:sldId id="2942" r:id="rId16"/>
    <p:sldId id="2966" r:id="rId17"/>
    <p:sldId id="2943" r:id="rId18"/>
    <p:sldId id="2967" r:id="rId19"/>
    <p:sldId id="2969" r:id="rId20"/>
    <p:sldId id="2968" r:id="rId21"/>
    <p:sldId id="2970" r:id="rId22"/>
    <p:sldId id="2972" r:id="rId23"/>
    <p:sldId id="2959" r:id="rId24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FEEEC"/>
    <a:srgbClr val="C00000"/>
    <a:srgbClr val="7A191D"/>
    <a:srgbClr val="19AA39"/>
    <a:srgbClr val="673326"/>
    <a:srgbClr val="D9D9D9"/>
    <a:srgbClr val="A6A37E"/>
    <a:srgbClr val="BBB99D"/>
    <a:srgbClr val="EDA231"/>
    <a:srgbClr val="5656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762" autoAdjust="0"/>
    <p:restoredTop sz="92986" autoAdjust="0"/>
  </p:normalViewPr>
  <p:slideViewPr>
    <p:cSldViewPr>
      <p:cViewPr varScale="1">
        <p:scale>
          <a:sx n="84" d="100"/>
          <a:sy n="84" d="100"/>
        </p:scale>
        <p:origin x="-643" y="-67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2022/12/12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273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69858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1401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6092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6092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9673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38517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9657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37404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77784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3934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8268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739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697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3851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88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3851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285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7792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pPr>
                <a:defRPr/>
              </a:pPr>
              <a:t>2022/12/12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3218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1279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1572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95160477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79810800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95522590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22506115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1347280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018" y="1687514"/>
            <a:ext cx="11572715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2F86-CEC4-49EB-8B7F-249AAA44CCD9}" type="datetimeFigureOut">
              <a:rPr lang="zh-CN" altLang="en-US"/>
              <a:pPr>
                <a:defRPr/>
              </a:pPr>
              <a:t>2022/12/12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52F29-FB64-4B43-91C8-3826701FA6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57457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" y="5789"/>
            <a:ext cx="12855388" cy="7221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35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</p:sldLayoutIdLst>
  <p:timing>
    <p:tnLst>
      <p:par>
        <p:cTn id="1" dur="indefinite" restart="never" nodeType="tmRoot"/>
      </p:par>
    </p:tnLst>
  </p:timing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749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平行四边形 3"/>
          <p:cNvSpPr/>
          <p:nvPr/>
        </p:nvSpPr>
        <p:spPr>
          <a:xfrm rot="5400000">
            <a:off x="2813049" y="-2813051"/>
            <a:ext cx="7232650" cy="12858752"/>
          </a:xfrm>
          <a:prstGeom prst="rect">
            <a:avLst/>
          </a:prstGeom>
          <a:solidFill>
            <a:srgbClr val="EFEEEC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5000615" y="187301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Название учебного заведения</a:t>
            </a:r>
            <a:endParaRPr lang="zh-CN" altLang="en-US" sz="16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2143095" y="2259003"/>
            <a:ext cx="9715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Дисциплина: Корпоративная социальная ответственность бизнеса</a:t>
            </a:r>
          </a:p>
        </p:txBody>
      </p:sp>
      <p:sp>
        <p:nvSpPr>
          <p:cNvPr id="10" name="文本框 4"/>
          <p:cNvSpPr txBox="1"/>
          <p:nvPr/>
        </p:nvSpPr>
        <p:spPr>
          <a:xfrm>
            <a:off x="1928781" y="3330573"/>
            <a:ext cx="9715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Кейс-стади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«Быстрая мода» или социальная ответственность: опыт компании ESPRIT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7358069" y="4616457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________________________________________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7358069" y="5688027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Проверил:_______________________________________________________________________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4571987" y="6759597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Нижний Новгород -2022 год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reeform 5"/>
          <p:cNvSpPr>
            <a:spLocks/>
          </p:cNvSpPr>
          <p:nvPr/>
        </p:nvSpPr>
        <p:spPr bwMode="auto">
          <a:xfrm>
            <a:off x="6247385" y="4622902"/>
            <a:ext cx="2307703" cy="2030157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315" name="Freeform 5"/>
          <p:cNvSpPr>
            <a:spLocks/>
          </p:cNvSpPr>
          <p:nvPr/>
        </p:nvSpPr>
        <p:spPr bwMode="auto">
          <a:xfrm>
            <a:off x="4708560" y="1591837"/>
            <a:ext cx="1747518" cy="1537776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050685" y="1253551"/>
            <a:ext cx="2281661" cy="2009069"/>
            <a:chOff x="7562320" y="897326"/>
            <a:chExt cx="2164994" cy="1905223"/>
          </a:xfrm>
        </p:grpSpPr>
        <p:sp>
          <p:nvSpPr>
            <p:cNvPr id="317" name="Freeform 5"/>
            <p:cNvSpPr>
              <a:spLocks/>
            </p:cNvSpPr>
            <p:nvPr/>
          </p:nvSpPr>
          <p:spPr bwMode="auto">
            <a:xfrm>
              <a:off x="7562320" y="897326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8" name="Freeform 5"/>
            <p:cNvSpPr>
              <a:spLocks/>
            </p:cNvSpPr>
            <p:nvPr/>
          </p:nvSpPr>
          <p:spPr bwMode="auto">
            <a:xfrm>
              <a:off x="7708469" y="1025939"/>
              <a:ext cx="1872695" cy="1647996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ln>
                  <a:solidFill>
                    <a:srgbClr val="7BB453"/>
                  </a:solidFill>
                </a:ln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3" name="组合 72"/>
            <p:cNvGrpSpPr>
              <a:grpSpLocks/>
            </p:cNvGrpSpPr>
            <p:nvPr/>
          </p:nvGrpSpPr>
          <p:grpSpPr bwMode="auto">
            <a:xfrm>
              <a:off x="8227424" y="1384273"/>
              <a:ext cx="1328649" cy="1223201"/>
              <a:chOff x="5722963" y="2742165"/>
              <a:chExt cx="500063" cy="460375"/>
            </a:xfrm>
          </p:grpSpPr>
          <p:sp>
            <p:nvSpPr>
              <p:cNvPr id="320" name="Freeform 55"/>
              <p:cNvSpPr>
                <a:spLocks/>
              </p:cNvSpPr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21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Freeform 57"/>
              <p:cNvSpPr>
                <a:spLocks/>
              </p:cNvSpPr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" name="组合 2"/>
          <p:cNvGrpSpPr>
            <a:grpSpLocks/>
          </p:cNvGrpSpPr>
          <p:nvPr/>
        </p:nvGrpSpPr>
        <p:grpSpPr bwMode="auto">
          <a:xfrm>
            <a:off x="6195894" y="2361888"/>
            <a:ext cx="2281661" cy="2009069"/>
            <a:chOff x="5803300" y="1948400"/>
            <a:chExt cx="2164994" cy="1905223"/>
          </a:xfrm>
        </p:grpSpPr>
        <p:sp>
          <p:nvSpPr>
            <p:cNvPr id="324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5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5" name="组合 73"/>
            <p:cNvGrpSpPr>
              <a:grpSpLocks/>
            </p:cNvGrpSpPr>
            <p:nvPr/>
          </p:nvGrpSpPr>
          <p:grpSpPr bwMode="auto">
            <a:xfrm>
              <a:off x="6481655" y="2517630"/>
              <a:ext cx="1339125" cy="1206045"/>
              <a:chOff x="952501" y="6013451"/>
              <a:chExt cx="511175" cy="460375"/>
            </a:xfrm>
          </p:grpSpPr>
          <p:sp>
            <p:nvSpPr>
              <p:cNvPr id="327" name="Freeform 58"/>
              <p:cNvSpPr>
                <a:spLocks/>
              </p:cNvSpPr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28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9" name="Freeform 60"/>
              <p:cNvSpPr>
                <a:spLocks/>
              </p:cNvSpPr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6" name="组合 3"/>
          <p:cNvGrpSpPr>
            <a:grpSpLocks/>
          </p:cNvGrpSpPr>
          <p:nvPr/>
        </p:nvGrpSpPr>
        <p:grpSpPr bwMode="auto">
          <a:xfrm>
            <a:off x="4341105" y="3470225"/>
            <a:ext cx="2281661" cy="2010744"/>
            <a:chOff x="4044280" y="2999474"/>
            <a:chExt cx="2164994" cy="1905223"/>
          </a:xfrm>
        </p:grpSpPr>
        <p:sp>
          <p:nvSpPr>
            <p:cNvPr id="331" name="Freeform 5"/>
            <p:cNvSpPr>
              <a:spLocks/>
            </p:cNvSpPr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2" name="Freeform 5"/>
            <p:cNvSpPr>
              <a:spLocks/>
            </p:cNvSpPr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7" name="组合 74"/>
            <p:cNvGrpSpPr>
              <a:grpSpLocks/>
            </p:cNvGrpSpPr>
            <p:nvPr/>
          </p:nvGrpSpPr>
          <p:grpSpPr bwMode="auto">
            <a:xfrm>
              <a:off x="4742518" y="3572999"/>
              <a:ext cx="1329665" cy="1197525"/>
              <a:chOff x="5405438" y="6815138"/>
              <a:chExt cx="511175" cy="460375"/>
            </a:xfrm>
          </p:grpSpPr>
          <p:sp>
            <p:nvSpPr>
              <p:cNvPr id="334" name="Freeform 61"/>
              <p:cNvSpPr>
                <a:spLocks/>
              </p:cNvSpPr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3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6" name="Freeform 63"/>
              <p:cNvSpPr>
                <a:spLocks/>
              </p:cNvSpPr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8" name="组合 4"/>
          <p:cNvGrpSpPr>
            <a:grpSpLocks/>
          </p:cNvGrpSpPr>
          <p:nvPr/>
        </p:nvGrpSpPr>
        <p:grpSpPr bwMode="auto">
          <a:xfrm>
            <a:off x="2486314" y="4580236"/>
            <a:ext cx="2281661" cy="2009069"/>
            <a:chOff x="2285260" y="4050548"/>
            <a:chExt cx="2164994" cy="1905223"/>
          </a:xfrm>
        </p:grpSpPr>
        <p:sp>
          <p:nvSpPr>
            <p:cNvPr id="338" name="Freeform 5"/>
            <p:cNvSpPr>
              <a:spLocks/>
            </p:cNvSpPr>
            <p:nvPr/>
          </p:nvSpPr>
          <p:spPr bwMode="auto">
            <a:xfrm>
              <a:off x="2285260" y="4050548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9" name="Freeform 5"/>
            <p:cNvSpPr>
              <a:spLocks/>
            </p:cNvSpPr>
            <p:nvPr/>
          </p:nvSpPr>
          <p:spPr bwMode="auto">
            <a:xfrm>
              <a:off x="2446237" y="4201094"/>
              <a:ext cx="1830374" cy="161075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9" name="组合 75"/>
            <p:cNvGrpSpPr>
              <a:grpSpLocks/>
            </p:cNvGrpSpPr>
            <p:nvPr/>
          </p:nvGrpSpPr>
          <p:grpSpPr bwMode="auto">
            <a:xfrm>
              <a:off x="2970142" y="4598630"/>
              <a:ext cx="1348095" cy="1199681"/>
              <a:chOff x="688976" y="7240588"/>
              <a:chExt cx="519113" cy="461963"/>
            </a:xfrm>
          </p:grpSpPr>
          <p:sp>
            <p:nvSpPr>
              <p:cNvPr id="341" name="Freeform 64"/>
              <p:cNvSpPr>
                <a:spLocks/>
              </p:cNvSpPr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42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3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44" name="Freeform 5"/>
          <p:cNvSpPr>
            <a:spLocks/>
          </p:cNvSpPr>
          <p:nvPr/>
        </p:nvSpPr>
        <p:spPr bwMode="auto">
          <a:xfrm>
            <a:off x="4675904" y="5651739"/>
            <a:ext cx="1369330" cy="1203768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345" name="Freeform 5"/>
          <p:cNvSpPr>
            <a:spLocks/>
          </p:cNvSpPr>
          <p:nvPr/>
        </p:nvSpPr>
        <p:spPr bwMode="auto">
          <a:xfrm>
            <a:off x="7009457" y="1184907"/>
            <a:ext cx="1158408" cy="1019604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80" name="Freeform 23"/>
          <p:cNvSpPr>
            <a:spLocks/>
          </p:cNvSpPr>
          <p:nvPr/>
        </p:nvSpPr>
        <p:spPr bwMode="auto">
          <a:xfrm flipV="1">
            <a:off x="9374818" y="2825648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287027" y="3544887"/>
            <a:ext cx="2428892" cy="1641087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момента создания компании , когда в организации впервые возникли убытки</a:t>
            </a:r>
            <a:endParaRPr lang="en-GB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82" name="TextBox 53"/>
          <p:cNvSpPr txBox="1">
            <a:spLocks noChangeArrowheads="1"/>
          </p:cNvSpPr>
          <p:nvPr/>
        </p:nvSpPr>
        <p:spPr bwMode="auto">
          <a:xfrm>
            <a:off x="10215589" y="2901945"/>
            <a:ext cx="2286016" cy="4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1968 до 1987гг.</a:t>
            </a:r>
            <a:endParaRPr lang="zh-CN" altLang="en-US" sz="20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3" name="Freeform 23"/>
          <p:cNvSpPr>
            <a:spLocks/>
          </p:cNvSpPr>
          <p:nvPr/>
        </p:nvSpPr>
        <p:spPr bwMode="auto">
          <a:xfrm flipV="1">
            <a:off x="7767779" y="3861994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01077" y="4753437"/>
            <a:ext cx="2286015" cy="1641087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неопределенности и поиска новой стратегии развития</a:t>
            </a:r>
            <a:endParaRPr lang="en-GB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85" name="TextBox 53"/>
          <p:cNvSpPr txBox="1">
            <a:spLocks noChangeArrowheads="1"/>
          </p:cNvSpPr>
          <p:nvPr/>
        </p:nvSpPr>
        <p:spPr bwMode="auto">
          <a:xfrm>
            <a:off x="8647248" y="4146090"/>
            <a:ext cx="1835798" cy="4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1987-1996гг.</a:t>
            </a:r>
            <a:endParaRPr lang="zh-CN" altLang="en-US" sz="20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6" name="Freeform 21"/>
          <p:cNvSpPr>
            <a:spLocks/>
          </p:cNvSpPr>
          <p:nvPr/>
        </p:nvSpPr>
        <p:spPr bwMode="auto">
          <a:xfrm flipH="1" flipV="1">
            <a:off x="2355573" y="3262618"/>
            <a:ext cx="2849315" cy="6412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1044557"/>
            <a:ext cx="4571987" cy="1641087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Поглощение компании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ее инвесторами, выбор стратегии быстрого роста за счет агрессивной экспансии, сделок слияния/поглощения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франчайзинга</a:t>
            </a:r>
            <a:endParaRPr lang="en-GB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88" name="TextBox 53"/>
          <p:cNvSpPr txBox="1">
            <a:spLocks noChangeArrowheads="1"/>
          </p:cNvSpPr>
          <p:nvPr/>
        </p:nvSpPr>
        <p:spPr bwMode="auto">
          <a:xfrm>
            <a:off x="2233719" y="2899925"/>
            <a:ext cx="1835798" cy="4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1996-2008гг.</a:t>
            </a:r>
            <a:r>
              <a:rPr lang="ru-RU" sz="1600" dirty="0" smtClean="0"/>
              <a:t> </a:t>
            </a:r>
            <a:endParaRPr lang="zh-CN" altLang="en-US" sz="16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9" name="Freeform 21"/>
          <p:cNvSpPr>
            <a:spLocks/>
          </p:cNvSpPr>
          <p:nvPr/>
        </p:nvSpPr>
        <p:spPr bwMode="auto">
          <a:xfrm flipH="1" flipV="1">
            <a:off x="798924" y="4451321"/>
            <a:ext cx="2736988" cy="662993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5707" y="4602879"/>
            <a:ext cx="2397587" cy="2256640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Кризис идентичности, сопровождающийся финансовыми потерями и снижением стоимости акций</a:t>
            </a:r>
            <a:endParaRPr lang="en-GB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91" name="TextBox 53"/>
          <p:cNvSpPr txBox="1">
            <a:spLocks noChangeArrowheads="1"/>
          </p:cNvSpPr>
          <p:nvPr/>
        </p:nvSpPr>
        <p:spPr bwMode="auto">
          <a:xfrm>
            <a:off x="285707" y="4096757"/>
            <a:ext cx="3429024" cy="4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2008-до настоящего времени</a:t>
            </a:r>
            <a:endParaRPr lang="zh-CN" altLang="en-US" sz="20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0" name="组合 4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7" name="任意多边形 4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4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125860" y="288909"/>
            <a:ext cx="9232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развития компании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Esprit</a:t>
            </a:r>
            <a:endParaRPr lang="zh-CN" altLang="en-US" sz="40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7" y="4687896"/>
            <a:ext cx="2071702" cy="1928826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01" y="1687499"/>
            <a:ext cx="1571636" cy="1357322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7" y="1258871"/>
            <a:ext cx="1000132" cy="857256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63" y="5688027"/>
            <a:ext cx="1285884" cy="1143008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" descr="https://www.nicepng.com/png/full/898-8987911_jabong-adds-international-fashion-wear-brand-esprit-esprit.png"/>
          <p:cNvPicPr>
            <a:picLocks noChangeAspect="1" noChangeArrowheads="1"/>
          </p:cNvPicPr>
          <p:nvPr/>
        </p:nvPicPr>
        <p:blipFill>
          <a:blip r:embed="rId7"/>
          <a:srcRect r="781" b="11764"/>
          <a:stretch>
            <a:fillRect/>
          </a:stretch>
        </p:blipFill>
        <p:spPr bwMode="auto">
          <a:xfrm>
            <a:off x="10501341" y="330177"/>
            <a:ext cx="1857388" cy="642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2890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5" grpId="0" animBg="1"/>
      <p:bldP spid="344" grpId="0" animBg="1"/>
      <p:bldP spid="345" grpId="0" animBg="1"/>
      <p:bldP spid="80" grpId="0" animBg="1"/>
      <p:bldP spid="81" grpId="0"/>
      <p:bldP spid="82" grpId="0"/>
      <p:bldP spid="83" grpId="0" animBg="1"/>
      <p:bldP spid="84" grpId="0"/>
      <p:bldP spid="85" grpId="0"/>
      <p:bldP spid="86" grpId="0" animBg="1"/>
      <p:bldP spid="87" grpId="0"/>
      <p:bldP spid="88" grpId="0"/>
      <p:bldP spid="89" grpId="0" animBg="1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92189"/>
            <a:ext cx="12858750" cy="23762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2" descr="Moni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442" y="1175986"/>
            <a:ext cx="4419386" cy="3683320"/>
          </a:xfrm>
          <a:prstGeom prst="rect">
            <a:avLst/>
          </a:prstGeom>
        </p:spPr>
      </p:pic>
      <p:pic>
        <p:nvPicPr>
          <p:cNvPr id="36" name="Picture 4" descr="Monitor-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5227" y="1276445"/>
            <a:ext cx="1689161" cy="2066672"/>
          </a:xfrm>
          <a:prstGeom prst="rect">
            <a:avLst/>
          </a:prstGeom>
        </p:spPr>
      </p:pic>
      <p:sp>
        <p:nvSpPr>
          <p:cNvPr id="46" name="文本框 37"/>
          <p:cNvSpPr>
            <a:spLocks noChangeArrowheads="1"/>
          </p:cNvSpPr>
          <p:nvPr/>
        </p:nvSpPr>
        <p:spPr bwMode="auto">
          <a:xfrm>
            <a:off x="214269" y="2473317"/>
            <a:ext cx="5357850" cy="23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8" tIns="48206" rIns="96408" bIns="48206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Компания, известная под названием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была основана в 1968 году в США. Тогда она была известная как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PlaneJaneDressCompany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Проект оказался очень успешным: компания занималась продажей яркой, стильной спортивной одежды для девушек. Компания наращивала обороты в пределах США, в конце 70-х известная уже под названием «Маленькая Утопия» </a:t>
            </a:r>
            <a:endParaRPr lang="zh-CN" altLang="en-US" kern="0" baseline="-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142831" y="4902209"/>
            <a:ext cx="6286544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Особенностью корпоративной культуры компании было следование идее здорового образа жизни. Эта идея распространялась среди сотрудников посредством субсидирования за счет средств организации части затрат на посещение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фитнес-клубов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спортивных мероприятий, театральных представлений, курсов по изучению иностранного языка. </a:t>
            </a:r>
            <a:endParaRPr lang="en-GB" altLang="zh-CN" sz="18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3" name="Text Placeholder 2"/>
          <p:cNvSpPr txBox="1">
            <a:spLocks/>
          </p:cNvSpPr>
          <p:nvPr/>
        </p:nvSpPr>
        <p:spPr>
          <a:xfrm>
            <a:off x="6643689" y="4973647"/>
            <a:ext cx="607223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сотрудников организовывались лекции об экологических и социальных инициативах, способствующих процветанию общества и окружающей среды. Задачей таких мероприятий было воспитание социально активных граждан. Даже свою рекламную кампанию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выстраивала, ориентируясь на принципы социальной ответственности. </a:t>
            </a: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53311" y="1384077"/>
            <a:ext cx="4032448" cy="21602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5" descr="ipa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64" y="1886514"/>
            <a:ext cx="4093814" cy="387295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28889" y="2104157"/>
            <a:ext cx="2197030" cy="274745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7" descr="ipad-ligh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142857" y="1975094"/>
            <a:ext cx="1287124" cy="291313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7" name="任意多边形 1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25860" y="288909"/>
            <a:ext cx="9518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компании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Esprit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1968-1987гг.</a:t>
            </a:r>
          </a:p>
        </p:txBody>
      </p:sp>
    </p:spTree>
    <p:extLst>
      <p:ext uri="{BB962C8B-B14F-4D97-AF65-F5344CB8AC3E}">
        <p14:creationId xmlns="" xmlns:p14="http://schemas.microsoft.com/office/powerpoint/2010/main" val="36755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48438" y="2838030"/>
            <a:ext cx="2587107" cy="1967214"/>
            <a:chOff x="5653409" y="2018889"/>
            <a:chExt cx="1840389" cy="1399416"/>
          </a:xfrm>
        </p:grpSpPr>
        <p:sp>
          <p:nvSpPr>
            <p:cNvPr id="129" name="Freeform 10"/>
            <p:cNvSpPr>
              <a:spLocks/>
            </p:cNvSpPr>
            <p:nvPr/>
          </p:nvSpPr>
          <p:spPr bwMode="auto">
            <a:xfrm>
              <a:off x="5653409" y="2018889"/>
              <a:ext cx="1840389" cy="1399416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30" name="Freeform 17"/>
            <p:cNvSpPr>
              <a:spLocks/>
            </p:cNvSpPr>
            <p:nvPr/>
          </p:nvSpPr>
          <p:spPr bwMode="auto">
            <a:xfrm>
              <a:off x="5767662" y="2121958"/>
              <a:ext cx="1611882" cy="1193278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3" name="组合 795"/>
          <p:cNvGrpSpPr>
            <a:grpSpLocks/>
          </p:cNvGrpSpPr>
          <p:nvPr/>
        </p:nvGrpSpPr>
        <p:grpSpPr bwMode="auto">
          <a:xfrm>
            <a:off x="5923717" y="2838030"/>
            <a:ext cx="2587107" cy="1967214"/>
            <a:chOff x="7502850" y="1762125"/>
            <a:chExt cx="4027488" cy="3060700"/>
          </a:xfrm>
        </p:grpSpPr>
        <p:sp>
          <p:nvSpPr>
            <p:cNvPr id="142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43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4" name="组合 796"/>
          <p:cNvGrpSpPr>
            <a:grpSpLocks/>
          </p:cNvGrpSpPr>
          <p:nvPr/>
        </p:nvGrpSpPr>
        <p:grpSpPr bwMode="auto">
          <a:xfrm>
            <a:off x="3898996" y="2838030"/>
            <a:ext cx="2587107" cy="1967214"/>
            <a:chOff x="7502850" y="1762125"/>
            <a:chExt cx="4027488" cy="3060700"/>
          </a:xfrm>
        </p:grpSpPr>
        <p:sp>
          <p:nvSpPr>
            <p:cNvPr id="140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41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5" name="组合 797"/>
          <p:cNvGrpSpPr>
            <a:grpSpLocks/>
          </p:cNvGrpSpPr>
          <p:nvPr/>
        </p:nvGrpSpPr>
        <p:grpSpPr bwMode="auto">
          <a:xfrm>
            <a:off x="1874275" y="2838030"/>
            <a:ext cx="2587107" cy="1967214"/>
            <a:chOff x="7502850" y="1762125"/>
            <a:chExt cx="4027488" cy="3060700"/>
          </a:xfrm>
        </p:grpSpPr>
        <p:sp>
          <p:nvSpPr>
            <p:cNvPr id="138" name="Freeform 10"/>
            <p:cNvSpPr>
              <a:spLocks/>
            </p:cNvSpPr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39" name="Freeform 17"/>
            <p:cNvSpPr>
              <a:spLocks/>
            </p:cNvSpPr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134" name="Freeform 5"/>
          <p:cNvSpPr>
            <a:spLocks/>
          </p:cNvSpPr>
          <p:nvPr/>
        </p:nvSpPr>
        <p:spPr bwMode="auto">
          <a:xfrm rot="16200000">
            <a:off x="8507357" y="4110111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5" name="Freeform 5"/>
          <p:cNvSpPr>
            <a:spLocks/>
          </p:cNvSpPr>
          <p:nvPr/>
        </p:nvSpPr>
        <p:spPr bwMode="auto">
          <a:xfrm rot="5400000">
            <a:off x="6507093" y="4110111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6" name="Freeform 5"/>
          <p:cNvSpPr>
            <a:spLocks/>
          </p:cNvSpPr>
          <p:nvPr/>
        </p:nvSpPr>
        <p:spPr bwMode="auto">
          <a:xfrm rot="16200000">
            <a:off x="4522978" y="4119394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7" name="Freeform 5"/>
          <p:cNvSpPr>
            <a:spLocks/>
          </p:cNvSpPr>
          <p:nvPr/>
        </p:nvSpPr>
        <p:spPr bwMode="auto">
          <a:xfrm rot="5400000">
            <a:off x="2383576" y="4108678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44" name="文本框 808"/>
          <p:cNvSpPr txBox="1">
            <a:spLocks noChangeArrowheads="1"/>
          </p:cNvSpPr>
          <p:nvPr/>
        </p:nvSpPr>
        <p:spPr bwMode="auto">
          <a:xfrm>
            <a:off x="2862280" y="3107581"/>
            <a:ext cx="887217" cy="92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zh-CN" sz="5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5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文本框 809"/>
          <p:cNvSpPr txBox="1">
            <a:spLocks noChangeArrowheads="1"/>
          </p:cNvSpPr>
          <p:nvPr/>
        </p:nvSpPr>
        <p:spPr bwMode="auto">
          <a:xfrm>
            <a:off x="4798326" y="3107581"/>
            <a:ext cx="887217" cy="92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zh-CN" sz="5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5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文本框 810"/>
          <p:cNvSpPr txBox="1">
            <a:spLocks noChangeArrowheads="1"/>
          </p:cNvSpPr>
          <p:nvPr/>
        </p:nvSpPr>
        <p:spPr bwMode="auto">
          <a:xfrm>
            <a:off x="6764026" y="3107581"/>
            <a:ext cx="887216" cy="92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zh-CN" sz="5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5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文本框 811"/>
          <p:cNvSpPr txBox="1">
            <a:spLocks noChangeArrowheads="1"/>
          </p:cNvSpPr>
          <p:nvPr/>
        </p:nvSpPr>
        <p:spPr bwMode="auto">
          <a:xfrm>
            <a:off x="8749764" y="3107581"/>
            <a:ext cx="887216" cy="92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just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zh-CN" sz="5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sz="5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26"/>
          <p:cNvSpPr>
            <a:spLocks/>
          </p:cNvSpPr>
          <p:nvPr/>
        </p:nvSpPr>
        <p:spPr bwMode="auto">
          <a:xfrm>
            <a:off x="142831" y="901681"/>
            <a:ext cx="4643470" cy="8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1987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столкнулась с первыми финансовыми трудностями. Падение объема продаж компании объясняли по-разному. Существовала версия, что конкуренты скопировали стиль одежды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стали продавать аналогичные товары по более низким ценам. Другая версия заключалась в том, что покупатели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повзрослели, а вместе с тем изменились их предпочтения. Аналитики, между тем, отмечали наблюдающиеся сложности в отношениях между основателями компании Дугласом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Сьюзи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Томпкинс.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52" name="Rectangle 26"/>
          <p:cNvSpPr>
            <a:spLocks/>
          </p:cNvSpPr>
          <p:nvPr/>
        </p:nvSpPr>
        <p:spPr bwMode="auto">
          <a:xfrm>
            <a:off x="4786301" y="901681"/>
            <a:ext cx="3786214" cy="8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Принципы социальной ответственности не только декларировались в рекламной кампании, но также были основой принятия решений при формировании коллекций одежды. Примером тому является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Ecollection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выпущенная в 1992 году. при производстве одежды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Ecollection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использовался органический хлопок, шерсть, окрашенная при помощи органических веществ, новые натуральные ткани и т.д.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Rectangle 26"/>
          <p:cNvSpPr>
            <a:spLocks/>
          </p:cNvSpPr>
          <p:nvPr/>
        </p:nvSpPr>
        <p:spPr bwMode="auto">
          <a:xfrm>
            <a:off x="4714863" y="4902209"/>
            <a:ext cx="3786214" cy="8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Ecollection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казалась тем инновационным решением, которое могло помочь укрепить бренд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вернуть доверие покупателей. Однако, идея была неожиданным образом отвергнута новыми владельцами компании. Более того, информация о новой коллекции одежды даже на время исчезла из исторической справки годовых отчетов организации. В 90е годы вектор развития компании сместился далеко в сторону от идей социальной ответственности. 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58" name="Rectangle 26"/>
          <p:cNvSpPr>
            <a:spLocks/>
          </p:cNvSpPr>
          <p:nvPr/>
        </p:nvSpPr>
        <p:spPr bwMode="auto">
          <a:xfrm>
            <a:off x="8715391" y="830243"/>
            <a:ext cx="3929090" cy="8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Произведенная одежда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Ecollection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была успешно распродана на азиатском и европейском рынках, однако ее продажи в США оставляли желать лучшего. Провал на американском рынке мог повлиять на принятое решение прекратить производство экологической одежды, которая, кстати, оказалась намного дороже, чем продукция европейских конкурентов (разница в цене колебалась от 30% до 100%.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grpSp>
        <p:nvGrpSpPr>
          <p:cNvPr id="10" name="组合 3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5" name="任意多边形 3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3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142963" y="187301"/>
            <a:ext cx="10089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компании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1987-1996гг.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组合 1"/>
          <p:cNvGrpSpPr/>
          <p:nvPr/>
        </p:nvGrpSpPr>
        <p:grpSpPr>
          <a:xfrm>
            <a:off x="10072713" y="2759069"/>
            <a:ext cx="2587107" cy="1967214"/>
            <a:chOff x="5653409" y="2018889"/>
            <a:chExt cx="1840389" cy="1399416"/>
          </a:xfrm>
        </p:grpSpPr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5653409" y="2018889"/>
              <a:ext cx="1840389" cy="1399416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767662" y="2121958"/>
              <a:ext cx="1611882" cy="1193278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44" name="组合 1"/>
          <p:cNvGrpSpPr/>
          <p:nvPr/>
        </p:nvGrpSpPr>
        <p:grpSpPr>
          <a:xfrm>
            <a:off x="142831" y="2830507"/>
            <a:ext cx="2587107" cy="1967214"/>
            <a:chOff x="5653409" y="2018889"/>
            <a:chExt cx="1840389" cy="1399416"/>
          </a:xfrm>
        </p:grpSpPr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5653409" y="2018889"/>
              <a:ext cx="1840389" cy="1399416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5767662" y="2121958"/>
              <a:ext cx="1611882" cy="1193278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48" name="Rectangle 26"/>
          <p:cNvSpPr>
            <a:spLocks/>
          </p:cNvSpPr>
          <p:nvPr/>
        </p:nvSpPr>
        <p:spPr bwMode="auto">
          <a:xfrm>
            <a:off x="0" y="4830771"/>
            <a:ext cx="4714908" cy="8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продолжали неуклонно падать вплоть до 1989, пока компания не была продана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инвесторам.С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этого момента стратегия развития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ритейлера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значительно изменилась.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Семья Томпкинс начала воплощение своих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бизнес-идей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постоянно экспериментируя с дизайном одежды и самих магазинов, развивая и поддерживая ценности корпоративной культуры, отражающие идеи социальной ответственности и этики ведения бизнеса. Даже после того, как часть компании была продана, стратегия ее развития какое-то время продолжала основываться на экологических и социальных принципах.</a:t>
            </a:r>
          </a:p>
          <a:p>
            <a:pPr>
              <a:lnSpc>
                <a:spcPct val="150000"/>
              </a:lnSpc>
            </a:pPr>
            <a:endParaRPr lang="ru-RU" sz="900" b="1" dirty="0" smtClean="0"/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ectangle 26"/>
          <p:cNvSpPr>
            <a:spLocks/>
          </p:cNvSpPr>
          <p:nvPr/>
        </p:nvSpPr>
        <p:spPr bwMode="auto">
          <a:xfrm>
            <a:off x="8572514" y="4687895"/>
            <a:ext cx="4286235" cy="8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Вместо того, чтобы создавать спрос на дорогостоящую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эко-одежду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инвестировать в дальнейшие исследования и разработки, новое руководство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принимает решение приобрести лицензию на производство футболок и головных уборов бренда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Seuss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Такая диверсификация деятельности позволила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успешно выйти на рынок детской одежды. Этот успех во многом определил дальнейшие решения по приобретению долей компаний-конкурентов и заключению лицензионных соглашений на право реализации товаров известных брендов. 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文本框 808"/>
          <p:cNvSpPr txBox="1">
            <a:spLocks noChangeArrowheads="1"/>
          </p:cNvSpPr>
          <p:nvPr/>
        </p:nvSpPr>
        <p:spPr bwMode="auto">
          <a:xfrm>
            <a:off x="1000087" y="3116259"/>
            <a:ext cx="887217" cy="92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zh-CN" altLang="en-US" sz="5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 rot="16200000">
            <a:off x="506301" y="3967235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70" name="文本框 811"/>
          <p:cNvSpPr txBox="1">
            <a:spLocks noChangeArrowheads="1"/>
          </p:cNvSpPr>
          <p:nvPr/>
        </p:nvSpPr>
        <p:spPr bwMode="auto">
          <a:xfrm>
            <a:off x="10858531" y="2973383"/>
            <a:ext cx="887217" cy="92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zh-CN" sz="5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zh-CN" altLang="en-US" sz="5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Freeform 5"/>
          <p:cNvSpPr>
            <a:spLocks/>
          </p:cNvSpPr>
          <p:nvPr/>
        </p:nvSpPr>
        <p:spPr bwMode="auto">
          <a:xfrm rot="5400000">
            <a:off x="10436183" y="3967235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87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44" grpId="0"/>
      <p:bldP spid="145" grpId="0"/>
      <p:bldP spid="146" grpId="0"/>
      <p:bldP spid="147" grpId="0"/>
      <p:bldP spid="61" grpId="0"/>
      <p:bldP spid="62" grpId="0" animBg="1"/>
      <p:bldP spid="70" grpId="0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直接连接符 218"/>
          <p:cNvCxnSpPr/>
          <p:nvPr/>
        </p:nvCxnSpPr>
        <p:spPr>
          <a:xfrm>
            <a:off x="8215325" y="4545019"/>
            <a:ext cx="4034337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miter lim="800000"/>
          </a:ln>
          <a:effectLst/>
        </p:spPr>
      </p:cxnSp>
      <p:sp>
        <p:nvSpPr>
          <p:cNvPr id="59" name="文本框 46"/>
          <p:cNvSpPr txBox="1"/>
          <p:nvPr/>
        </p:nvSpPr>
        <p:spPr>
          <a:xfrm>
            <a:off x="285707" y="901681"/>
            <a:ext cx="758953" cy="774456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zh-CN" alt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文本框 46"/>
          <p:cNvSpPr txBox="1"/>
          <p:nvPr/>
        </p:nvSpPr>
        <p:spPr>
          <a:xfrm>
            <a:off x="214269" y="2973383"/>
            <a:ext cx="758952" cy="774456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zh-CN" alt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文本框 46"/>
          <p:cNvSpPr txBox="1"/>
          <p:nvPr/>
        </p:nvSpPr>
        <p:spPr>
          <a:xfrm>
            <a:off x="142831" y="5259399"/>
            <a:ext cx="758953" cy="774456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zh-CN" alt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214401" y="187301"/>
            <a:ext cx="63036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компании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1996-2008гг.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57211" y="687367"/>
            <a:ext cx="5500726" cy="182092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1997 году компания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приобрела бренд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MoonstoneMountaineeringof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Arcata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(производство и реализация одежды и спальных мешков для горнолыжников). Рекламный бюджет компании был увеличен с 4 миллионов долларов до 6 миллионов долларов. В 1998 году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приобрела 61% акций производителя косметики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RedEarthGroup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7211" y="2473317"/>
            <a:ext cx="5500726" cy="252111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Новая стратегия быстро привела к положительным финансовым результатам, что отражено в годовых отчетах организации. Выручка в 1997 году выросла на 88% по сравнению с предыдущим годом, чистая прибыль увеличилась на 61%. Это наилучшие показатели за всю историю работы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Активы компании в 1997 году стали стоить на 189% больше, чем в предыдущем году, что объясняется совершенными сделками по приобретению долей компаний-конкурентов. 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57211" y="4711538"/>
            <a:ext cx="5572164" cy="252111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доходов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продолжалось на протяжении 10 лет и характеризовалось еще одним скачком роста продаж в 2003-2004 годах, что объясняется новой волной заключения компанией лицензионных соглашений. В 2001 году было подписано лицензионное соглашение с производителем домашней одежды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CaroleHochmanDesigns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Еще два соглашения были подписаны 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TheLevyGroup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Backflips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Таким образом компании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удалось выйти на рынок верхней женской одежды и пляжной одежды.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29441" y="401615"/>
            <a:ext cx="5715040" cy="157469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Ключевым аспектом стратегии роста стала используемая компанией бизнес-модель, известная под названием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fastfashion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(дословно «быстрая мода»). В 2002 году руководство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анонсировало свое намерение увеличить число создаваемых коллекций одежды с 6 до 12 в год за счет сокращения срока разработки продукта на 3 месяца. 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29441" y="2044689"/>
            <a:ext cx="5786478" cy="255958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Приблизительно в то же время, с 2003 года, компания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снова обратила внимание на все более распространяющуюся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бизнес-практике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концепцию устойчивого развития и социальной ответственности. Параграф под названием «Социальная ответственность» снова появился в годовых отчетах компании после длительного периода отсутствия. Ускорение бизнес-процессов, следование современным инновационным идеям, безусловно, завоевывало доверие к компании инвесторов, о чем свидетельствует рост стоимости акций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83" name="文本框 46"/>
          <p:cNvSpPr txBox="1"/>
          <p:nvPr/>
        </p:nvSpPr>
        <p:spPr>
          <a:xfrm>
            <a:off x="6286499" y="687367"/>
            <a:ext cx="758953" cy="774456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zh-CN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文本框 46"/>
          <p:cNvSpPr txBox="1"/>
          <p:nvPr/>
        </p:nvSpPr>
        <p:spPr>
          <a:xfrm>
            <a:off x="6286499" y="2759069"/>
            <a:ext cx="758953" cy="774456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zh-CN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9837" y="4687895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7" y="4687895"/>
            <a:ext cx="2786082" cy="242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79862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  <p:bldP spid="77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42831" y="1687499"/>
            <a:ext cx="6357981" cy="2000263"/>
            <a:chOff x="794420" y="1316747"/>
            <a:chExt cx="4563539" cy="918899"/>
          </a:xfrm>
        </p:grpSpPr>
        <p:grpSp>
          <p:nvGrpSpPr>
            <p:cNvPr id="3" name="组合 48"/>
            <p:cNvGrpSpPr>
              <a:grpSpLocks/>
            </p:cNvGrpSpPr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221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2808809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4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244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1300" cy="25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b="1" kern="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  <a:endParaRPr lang="zh-CN" altLang="en-US" sz="2952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10796" y="1379399"/>
              <a:ext cx="3303223" cy="836511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Мировой финансовый кризис 2008 года заметным образом повлиял на рынок текстиля и одежды, продемонстрировав силы и возможности крупных игроков рынка в борьбе за спрос. Компания вместе со всем рынком одежды оказалась в кризисе, что не удивительно. Однако, в 2009-2010 годах покупатели стали постепенно возвращаться в магазины конкурентов (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Zara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), но не в магазины 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Esprit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GB" altLang="zh-CN" sz="1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8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5860" y="288909"/>
            <a:ext cx="1087567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компании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Esprit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2008-2013гг.</a:t>
            </a:r>
          </a:p>
          <a:p>
            <a:pPr algn="ctr"/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5" name="组合 2"/>
          <p:cNvGrpSpPr/>
          <p:nvPr/>
        </p:nvGrpSpPr>
        <p:grpSpPr>
          <a:xfrm>
            <a:off x="6500769" y="1758937"/>
            <a:ext cx="6357981" cy="2000264"/>
            <a:chOff x="794420" y="1316747"/>
            <a:chExt cx="4563539" cy="918899"/>
          </a:xfrm>
        </p:grpSpPr>
        <p:grpSp>
          <p:nvGrpSpPr>
            <p:cNvPr id="76" name="组合 48"/>
            <p:cNvGrpSpPr>
              <a:grpSpLocks/>
            </p:cNvGrpSpPr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79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0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2808809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1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77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5902" cy="25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2952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10796" y="1379399"/>
              <a:ext cx="3303223" cy="83651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Любопытно заметить и возвращение компании к принципам социальной ответственности. В годовом отчете 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Esprit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за 2008 год социальной ответственности было уделено уже 5 страниц вместо одной; более того, впервые с 1993 года в отчете было упомянуто об экологической коллекции одежды (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Ecollection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как об элементе истории компании, тесно связанной с социальной ответственностью.  </a:t>
              </a:r>
              <a:endParaRPr lang="en-GB" altLang="zh-CN" sz="1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87" name="组合 2"/>
          <p:cNvGrpSpPr/>
          <p:nvPr/>
        </p:nvGrpSpPr>
        <p:grpSpPr>
          <a:xfrm>
            <a:off x="142831" y="3830639"/>
            <a:ext cx="6357981" cy="2172746"/>
            <a:chOff x="794420" y="1316747"/>
            <a:chExt cx="4563539" cy="998135"/>
          </a:xfrm>
        </p:grpSpPr>
        <p:grpSp>
          <p:nvGrpSpPr>
            <p:cNvPr id="88" name="组合 48"/>
            <p:cNvGrpSpPr>
              <a:grpSpLocks/>
            </p:cNvGrpSpPr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91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2808809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3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4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89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5902" cy="25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2952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810796" y="1379399"/>
              <a:ext cx="3303223" cy="935483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Мировой финансовый кризис затронул 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Esprit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настолько сильно, что начиная с 2008 года в компании постоянно происходит смена руководства и обновление планов по выходу из кризисного состояния. Если в 2009 году предлагалось инвестировать средства в укрепление бренда и имиджа, то в 2012 году компания переходит к режиму жесткой экономии и к сокращению расходов за счет закрытия нерентабельных магазинов. 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altLang="zh-CN" sz="1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95" name="组合 2"/>
          <p:cNvGrpSpPr/>
          <p:nvPr/>
        </p:nvGrpSpPr>
        <p:grpSpPr>
          <a:xfrm>
            <a:off x="6500769" y="3902077"/>
            <a:ext cx="6357981" cy="2172745"/>
            <a:chOff x="794420" y="1316747"/>
            <a:chExt cx="4563539" cy="998135"/>
          </a:xfrm>
        </p:grpSpPr>
        <p:grpSp>
          <p:nvGrpSpPr>
            <p:cNvPr id="96" name="组合 48"/>
            <p:cNvGrpSpPr>
              <a:grpSpLocks/>
            </p:cNvGrpSpPr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2808809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1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02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97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5902" cy="25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CN" altLang="en-US" sz="2952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810796" y="1379399"/>
              <a:ext cx="3303223" cy="935483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2010 года 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Esprit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своей рекламной кампании все чаще упоминает о благотворительных инициативах и участии в экологических мероприятиях. Однако, и это не приносит желаемого финансового результата и не способствует возвращению доверия инвесторов – стоимость акций компании продолжает сокращаться, наряду с выручкой и прибылью, которые приблизились в своих значениях к показателям 90х годов.  </a:t>
              </a:r>
            </a:p>
            <a:p>
              <a:pPr algn="ctr"/>
              <a:endParaRPr lang="en-GB" altLang="zh-CN" sz="1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79862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1394862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039209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717141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398538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93" name="等腰三角形 15"/>
          <p:cNvSpPr>
            <a:spLocks noChangeArrowheads="1"/>
          </p:cNvSpPr>
          <p:nvPr/>
        </p:nvSpPr>
        <p:spPr bwMode="auto">
          <a:xfrm flipV="1">
            <a:off x="2285273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128541" tIns="64270" rIns="128541" bIns="64270" numCol="1" anchor="ctr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itchFamily="34" charset="0"/>
              <a:cs typeface="宋体" pitchFamily="2" charset="-122"/>
            </a:endParaRPr>
          </a:p>
        </p:txBody>
      </p:sp>
      <p:sp>
        <p:nvSpPr>
          <p:cNvPr id="94" name="等腰三角形 26"/>
          <p:cNvSpPr>
            <a:spLocks noChangeArrowheads="1"/>
          </p:cNvSpPr>
          <p:nvPr/>
        </p:nvSpPr>
        <p:spPr bwMode="auto">
          <a:xfrm flipV="1">
            <a:off x="5036850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128541" tIns="64270" rIns="128541" bIns="64270" numCol="1" anchor="ctr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itchFamily="34" charset="0"/>
              <a:cs typeface="宋体" pitchFamily="2" charset="-122"/>
            </a:endParaRPr>
          </a:p>
        </p:txBody>
      </p:sp>
      <p:sp>
        <p:nvSpPr>
          <p:cNvPr id="95" name="等腰三角形 32"/>
          <p:cNvSpPr>
            <a:spLocks noChangeArrowheads="1"/>
          </p:cNvSpPr>
          <p:nvPr/>
        </p:nvSpPr>
        <p:spPr bwMode="auto">
          <a:xfrm flipV="1">
            <a:off x="7625518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128541" tIns="64270" rIns="128541" bIns="64270" numCol="1" anchor="ctr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itchFamily="34" charset="0"/>
              <a:cs typeface="宋体" pitchFamily="2" charset="-122"/>
            </a:endParaRPr>
          </a:p>
        </p:txBody>
      </p:sp>
      <p:sp>
        <p:nvSpPr>
          <p:cNvPr id="96" name="等腰三角形 38"/>
          <p:cNvSpPr>
            <a:spLocks noChangeArrowheads="1"/>
          </p:cNvSpPr>
          <p:nvPr/>
        </p:nvSpPr>
        <p:spPr bwMode="auto">
          <a:xfrm flipV="1">
            <a:off x="10392715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128541" tIns="64270" rIns="128541" bIns="64270" numCol="1" anchor="ctr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itchFamily="34" charset="0"/>
              <a:cs typeface="宋体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541792" y="1989649"/>
            <a:ext cx="1845022" cy="184502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180217" y="1989649"/>
            <a:ext cx="1845022" cy="184502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866267" y="1989649"/>
            <a:ext cx="1845022" cy="184502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9533267" y="1989649"/>
            <a:ext cx="1845022" cy="184502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Rectangle 26"/>
          <p:cNvSpPr>
            <a:spLocks/>
          </p:cNvSpPr>
          <p:nvPr/>
        </p:nvSpPr>
        <p:spPr bwMode="auto">
          <a:xfrm>
            <a:off x="1071525" y="4687895"/>
            <a:ext cx="2428642" cy="8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Зависимость от оптовых продаж (по договорам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франчайзинга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0" name="Rectangle 26"/>
          <p:cNvSpPr>
            <a:spLocks/>
          </p:cNvSpPr>
          <p:nvPr/>
        </p:nvSpPr>
        <p:spPr bwMode="auto">
          <a:xfrm>
            <a:off x="4143359" y="4759333"/>
            <a:ext cx="1928576" cy="8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Запутанная цепь поставок</a:t>
            </a:r>
            <a:endParaRPr lang="en-GB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3" name="Rectangle 26"/>
          <p:cNvSpPr>
            <a:spLocks/>
          </p:cNvSpPr>
          <p:nvPr/>
        </p:nvSpPr>
        <p:spPr bwMode="auto">
          <a:xfrm>
            <a:off x="6786565" y="4687895"/>
            <a:ext cx="1928576" cy="8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9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Медленное реагирование на динамику модных трендов</a:t>
            </a:r>
            <a:endParaRPr lang="en-GB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6" name="Rectangle 26"/>
          <p:cNvSpPr>
            <a:spLocks/>
          </p:cNvSpPr>
          <p:nvPr/>
        </p:nvSpPr>
        <p:spPr bwMode="auto">
          <a:xfrm>
            <a:off x="9286895" y="4473581"/>
            <a:ext cx="3000396" cy="8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9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Зависимость от европейского рынка, который характеризуется нестабильностью спроса на предметы текстиля и одежды</a:t>
            </a:r>
            <a:endParaRPr lang="en-GB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9" name="任意多边形 38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500153" y="187301"/>
            <a:ext cx="11018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сновные причины ухудшения положения компании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 рынке текстиля и одежды</a:t>
            </a:r>
            <a:endParaRPr lang="zh-CN" altLang="en-US" sz="36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5" name="文本框 43"/>
          <p:cNvSpPr txBox="1"/>
          <p:nvPr/>
        </p:nvSpPr>
        <p:spPr>
          <a:xfrm>
            <a:off x="714335" y="6330969"/>
            <a:ext cx="115729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Складывается представление, что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удалось вовремя подхватить особенности рынка: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компания не является ни быстрой, ни устойчивой и социально ответственной.</a:t>
            </a:r>
            <a:endParaRPr lang="zh-CN" altLang="en-US" sz="20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6" name="Picture 2" descr="https://www.nicepng.com/png/full/898-8987911_jabong-adds-international-fashion-wear-brand-esprit-esprit.png"/>
          <p:cNvPicPr>
            <a:picLocks noChangeAspect="1" noChangeArrowheads="1"/>
          </p:cNvPicPr>
          <p:nvPr/>
        </p:nvPicPr>
        <p:blipFill>
          <a:blip r:embed="rId7"/>
          <a:srcRect r="781" b="11764"/>
          <a:stretch>
            <a:fillRect/>
          </a:stretch>
        </p:blipFill>
        <p:spPr bwMode="auto">
          <a:xfrm>
            <a:off x="142831" y="1330309"/>
            <a:ext cx="1857388" cy="642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9739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2" grpId="0" animBg="1"/>
      <p:bldP spid="53" grpId="0" animBg="1"/>
      <p:bldP spid="54" grpId="0" animBg="1"/>
      <p:bldP spid="55" grpId="0" animBg="1"/>
    </p:bldLst>
  </p:timing>
  <p:extLst mod="1">
    <p:ext uri="{E180D4A7-C9FB-4DFB-919C-405C955672EB}">
      <p14:showEvtLst xmlns="" xmlns:p14="http://schemas.microsoft.com/office/powerpoint/2010/main">
        <p14:playEvt time="0" objId="30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86499" y="1544623"/>
            <a:ext cx="607223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4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Решение</a:t>
            </a:r>
            <a:r>
              <a:rPr lang="ru-RU" altLang="zh-CN" sz="4000" b="1" kern="0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ru-RU" altLang="zh-CN" sz="4000" b="1" kern="0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кейс-задания</a:t>
            </a:r>
            <a:endParaRPr lang="zh-CN" altLang="en-US" sz="4000" b="1" kern="0" dirty="0" smtClean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marL="0" lvl="1" algn="ctr"/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«Быстрая мода» или социальная</a:t>
            </a:r>
          </a:p>
          <a:p>
            <a:pPr marL="0" lvl="1" algn="ctr"/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ответственность: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компании ESPRIT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1" algn="ctr"/>
            <a:r>
              <a:rPr lang="zh-CN" altLang="en-US" sz="4800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endParaRPr lang="en-US" altLang="zh-CN" sz="48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4286235" y="2687631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1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lang="ru-RU" altLang="zh-CN" sz="7031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sz="7031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797" y="411639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2250" dirty="0" smtClean="0">
                <a:latin typeface="Times New Roman" pitchFamily="18" charset="0"/>
                <a:ea typeface="+mj-ea"/>
                <a:cs typeface="Times New Roman" pitchFamily="18" charset="0"/>
              </a:rPr>
              <a:t>Часть</a:t>
            </a:r>
            <a:r>
              <a:rPr lang="en-US" altLang="zh-CN" sz="2250" dirty="0" smtClean="0">
                <a:latin typeface="Times New Roman" pitchFamily="18" charset="0"/>
                <a:ea typeface="+mj-ea"/>
                <a:cs typeface="Times New Roman" pitchFamily="18" charset="0"/>
              </a:rPr>
              <a:t> 0</a:t>
            </a:r>
            <a:r>
              <a:rPr lang="ru-RU" altLang="zh-CN" sz="2250" dirty="0" smtClean="0"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sz="225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8914" name="Picture 2" descr="https://www.nicepng.com/png/full/898-8987911_jabong-adds-international-fashion-wear-brand-esprit-esprit.png"/>
          <p:cNvPicPr>
            <a:picLocks noChangeAspect="1" noChangeArrowheads="1"/>
          </p:cNvPicPr>
          <p:nvPr/>
        </p:nvPicPr>
        <p:blipFill>
          <a:blip r:embed="rId3"/>
          <a:srcRect r="781" b="11764"/>
          <a:stretch>
            <a:fillRect/>
          </a:stretch>
        </p:blipFill>
        <p:spPr bwMode="auto">
          <a:xfrm>
            <a:off x="285707" y="5259399"/>
            <a:ext cx="6572296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7686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000">
        <p14:prism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5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椭圆 105"/>
          <p:cNvSpPr/>
          <p:nvPr/>
        </p:nvSpPr>
        <p:spPr>
          <a:xfrm>
            <a:off x="6744843" y="4658268"/>
            <a:ext cx="386265" cy="38626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6328275" y="4824622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7461743" y="4654269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569590" y="4702922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067412" y="483939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7663870" y="4579265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4853567" y="4658085"/>
            <a:ext cx="386265" cy="386265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452637" y="4842563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5251122" y="4401403"/>
            <a:ext cx="301520" cy="30152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5533632" y="4732678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6991704" y="1607838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3758389" y="1700141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18" name="Rounded Rectangle 6"/>
          <p:cNvSpPr/>
          <p:nvPr/>
        </p:nvSpPr>
        <p:spPr>
          <a:xfrm>
            <a:off x="8338518" y="2811828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sp>
        <p:nvSpPr>
          <p:cNvPr id="119" name="Rounded Rectangle 7"/>
          <p:cNvSpPr/>
          <p:nvPr/>
        </p:nvSpPr>
        <p:spPr>
          <a:xfrm>
            <a:off x="2408605" y="2907264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969996" y="1688214"/>
            <a:ext cx="2245861" cy="22458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205336" y="2187695"/>
            <a:ext cx="2392691" cy="239268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681270" y="1473980"/>
            <a:ext cx="2196165" cy="21961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29" name="矩形 128"/>
          <p:cNvSpPr/>
          <p:nvPr/>
        </p:nvSpPr>
        <p:spPr>
          <a:xfrm>
            <a:off x="5214929" y="2687631"/>
            <a:ext cx="235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Уважение интересов заинтересованных сторон</a:t>
            </a:r>
            <a:endParaRPr lang="zh-CN" altLang="en-US" sz="2000" b="1" kern="0" dirty="0">
              <a:solidFill>
                <a:srgbClr val="C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3714731" y="2259003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Прозрачность</a:t>
            </a:r>
            <a:endParaRPr lang="zh-CN" altLang="en-US" sz="2000" b="1" kern="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71525" y="2544755"/>
            <a:ext cx="2000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Подотчетность</a:t>
            </a:r>
            <a:endParaRPr lang="zh-CN" altLang="en-US" sz="2000" b="1" i="1" kern="0" dirty="0">
              <a:solidFill>
                <a:srgbClr val="C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9644085" y="1973251"/>
            <a:ext cx="228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Соблюдение верховенства </a:t>
            </a: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endParaRPr lang="zh-CN" altLang="en-US" sz="2000" b="1" i="1" kern="0" dirty="0">
              <a:solidFill>
                <a:srgbClr val="C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7072317" y="2116127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Этичное </a:t>
            </a: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поведение</a:t>
            </a:r>
            <a:endParaRPr lang="zh-CN" altLang="en-US" sz="2000" b="1" i="1" kern="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7" name="任意多边形 3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928650" y="288909"/>
            <a:ext cx="11287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социальной ответственности по ГОСТ Р ИСО 26000-2012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3" name="椭圆 116"/>
          <p:cNvSpPr/>
          <p:nvPr/>
        </p:nvSpPr>
        <p:spPr>
          <a:xfrm>
            <a:off x="0" y="3187697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4" name="椭圆 116"/>
          <p:cNvSpPr/>
          <p:nvPr/>
        </p:nvSpPr>
        <p:spPr>
          <a:xfrm>
            <a:off x="10957380" y="2973383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0" y="3616325"/>
            <a:ext cx="1928781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Соблюдение международных норм поведения</a:t>
            </a:r>
            <a:endParaRPr lang="en-GB" altLang="zh-CN" sz="20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11072845" y="3616325"/>
            <a:ext cx="1785905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Соблюдение прав человека </a:t>
            </a:r>
            <a:endParaRPr lang="en-GB" altLang="zh-CN" sz="20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340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"/>
                            </p:stCondLst>
                            <p:childTnLst>
                              <p:par>
                                <p:cTn id="7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4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8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9" grpId="0"/>
      <p:bldP spid="130" grpId="0"/>
      <p:bldP spid="131" grpId="0"/>
      <p:bldP spid="132" grpId="0"/>
      <p:bldP spid="133" grpId="0"/>
      <p:bldP spid="43" grpId="0" animBg="1"/>
      <p:bldP spid="44" grpId="0" animBg="1"/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58"/>
          <p:cNvGrpSpPr/>
          <p:nvPr/>
        </p:nvGrpSpPr>
        <p:grpSpPr>
          <a:xfrm rot="2031950">
            <a:off x="4166495" y="1977394"/>
            <a:ext cx="4098908" cy="4097425"/>
            <a:chOff x="743479" y="1548106"/>
            <a:chExt cx="3941689" cy="3941690"/>
          </a:xfrm>
        </p:grpSpPr>
        <p:sp>
          <p:nvSpPr>
            <p:cNvPr id="161" name="饼形 160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5499603"/>
                <a:gd name="adj2" fmla="val 1414256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black"/>
                </a:solidFill>
              </a:endParaRPr>
            </a:p>
          </p:txBody>
        </p:sp>
        <p:sp>
          <p:nvSpPr>
            <p:cNvPr id="162" name="饼形 161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20312866"/>
                <a:gd name="adj2" fmla="val 5509031"/>
              </a:avLst>
            </a:prstGeom>
            <a:solidFill>
              <a:srgbClr val="7A1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black"/>
                </a:solidFill>
              </a:endParaRPr>
            </a:p>
          </p:txBody>
        </p:sp>
        <p:sp>
          <p:nvSpPr>
            <p:cNvPr id="163" name="饼形 162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14082830"/>
                <a:gd name="adj2" fmla="val 2030664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black"/>
                </a:solidFill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1151852" y="1956480"/>
              <a:ext cx="3124943" cy="3124943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164"/>
          <p:cNvGrpSpPr/>
          <p:nvPr/>
        </p:nvGrpSpPr>
        <p:grpSpPr>
          <a:xfrm>
            <a:off x="3297508" y="3029641"/>
            <a:ext cx="1234784" cy="1234337"/>
            <a:chOff x="4297826" y="4749111"/>
            <a:chExt cx="1170670" cy="1170670"/>
          </a:xfrm>
        </p:grpSpPr>
        <p:grpSp>
          <p:nvGrpSpPr>
            <p:cNvPr id="5" name="组合 165"/>
            <p:cNvGrpSpPr/>
            <p:nvPr/>
          </p:nvGrpSpPr>
          <p:grpSpPr>
            <a:xfrm>
              <a:off x="4297826" y="4749111"/>
              <a:ext cx="1170670" cy="1170670"/>
              <a:chOff x="2586038" y="2761615"/>
              <a:chExt cx="1334770" cy="1334770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52"/>
            <p:cNvGrpSpPr>
              <a:grpSpLocks noChangeAspect="1"/>
            </p:cNvGrpSpPr>
            <p:nvPr/>
          </p:nvGrpSpPr>
          <p:grpSpPr bwMode="auto">
            <a:xfrm>
              <a:off x="4664238" y="5118239"/>
              <a:ext cx="436173" cy="432413"/>
              <a:chOff x="3783" y="2102"/>
              <a:chExt cx="116" cy="115"/>
            </a:xfrm>
            <a:solidFill>
              <a:srgbClr val="E87071"/>
            </a:solidFill>
            <a:effectLst/>
          </p:grpSpPr>
          <p:sp>
            <p:nvSpPr>
              <p:cNvPr id="168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55"/>
              <p:cNvSpPr>
                <a:spLocks/>
              </p:cNvSpPr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56"/>
              <p:cNvSpPr>
                <a:spLocks/>
              </p:cNvSpPr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57"/>
              <p:cNvSpPr>
                <a:spLocks/>
              </p:cNvSpPr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58"/>
              <p:cNvSpPr>
                <a:spLocks/>
              </p:cNvSpPr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59"/>
              <p:cNvSpPr>
                <a:spLocks/>
              </p:cNvSpPr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组合 176"/>
          <p:cNvGrpSpPr/>
          <p:nvPr/>
        </p:nvGrpSpPr>
        <p:grpSpPr>
          <a:xfrm>
            <a:off x="6543947" y="5600077"/>
            <a:ext cx="1234784" cy="1234337"/>
            <a:chOff x="7585822" y="3753035"/>
            <a:chExt cx="1170670" cy="1170670"/>
          </a:xfrm>
        </p:grpSpPr>
        <p:grpSp>
          <p:nvGrpSpPr>
            <p:cNvPr id="8" name="组合 177"/>
            <p:cNvGrpSpPr/>
            <p:nvPr/>
          </p:nvGrpSpPr>
          <p:grpSpPr>
            <a:xfrm>
              <a:off x="7585822" y="3753035"/>
              <a:ext cx="1170670" cy="1170670"/>
              <a:chOff x="2586038" y="2761615"/>
              <a:chExt cx="1334770" cy="133477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62"/>
            <p:cNvGrpSpPr>
              <a:grpSpLocks noChangeAspect="1"/>
            </p:cNvGrpSpPr>
            <p:nvPr/>
          </p:nvGrpSpPr>
          <p:grpSpPr bwMode="auto">
            <a:xfrm>
              <a:off x="7952069" y="4169753"/>
              <a:ext cx="465122" cy="371377"/>
              <a:chOff x="3775" y="2110"/>
              <a:chExt cx="129" cy="103"/>
            </a:xfrm>
            <a:solidFill>
              <a:srgbClr val="00BBCF"/>
            </a:solidFill>
            <a:effectLst/>
          </p:grpSpPr>
          <p:sp>
            <p:nvSpPr>
              <p:cNvPr id="180" name="Freeform 63"/>
              <p:cNvSpPr>
                <a:spLocks/>
              </p:cNvSpPr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64"/>
              <p:cNvSpPr>
                <a:spLocks/>
              </p:cNvSpPr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组合 184"/>
          <p:cNvGrpSpPr/>
          <p:nvPr/>
        </p:nvGrpSpPr>
        <p:grpSpPr>
          <a:xfrm>
            <a:off x="7413094" y="1951554"/>
            <a:ext cx="1234784" cy="1234337"/>
            <a:chOff x="7007050" y="938219"/>
            <a:chExt cx="1170670" cy="1170670"/>
          </a:xfrm>
        </p:grpSpPr>
        <p:grpSp>
          <p:nvGrpSpPr>
            <p:cNvPr id="11" name="组合 185"/>
            <p:cNvGrpSpPr/>
            <p:nvPr/>
          </p:nvGrpSpPr>
          <p:grpSpPr>
            <a:xfrm>
              <a:off x="7007050" y="938219"/>
              <a:ext cx="1170670" cy="1170670"/>
              <a:chOff x="2586038" y="2761615"/>
              <a:chExt cx="1334770" cy="1334770"/>
            </a:xfrm>
          </p:grpSpPr>
          <p:sp>
            <p:nvSpPr>
              <p:cNvPr id="195" name="椭圆 19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68"/>
            <p:cNvGrpSpPr>
              <a:grpSpLocks noChangeAspect="1"/>
            </p:cNvGrpSpPr>
            <p:nvPr/>
          </p:nvGrpSpPr>
          <p:grpSpPr bwMode="auto">
            <a:xfrm>
              <a:off x="7371052" y="1351951"/>
              <a:ext cx="414907" cy="399764"/>
              <a:chOff x="3770" y="2095"/>
              <a:chExt cx="137" cy="132"/>
            </a:xfrm>
            <a:solidFill>
              <a:srgbClr val="663A77"/>
            </a:solidFill>
            <a:effectLst/>
          </p:grpSpPr>
          <p:sp>
            <p:nvSpPr>
              <p:cNvPr id="188" name="Freeform 69"/>
              <p:cNvSpPr>
                <a:spLocks/>
              </p:cNvSpPr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70"/>
              <p:cNvSpPr>
                <a:spLocks/>
              </p:cNvSpPr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72"/>
              <p:cNvSpPr>
                <a:spLocks/>
              </p:cNvSpPr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74"/>
              <p:cNvSpPr>
                <a:spLocks/>
              </p:cNvSpPr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6" name="圆角矩形 205"/>
          <p:cNvSpPr/>
          <p:nvPr/>
        </p:nvSpPr>
        <p:spPr>
          <a:xfrm rot="962035">
            <a:off x="1989424" y="4795668"/>
            <a:ext cx="719315" cy="71905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07" name="圆角矩形 206"/>
          <p:cNvSpPr/>
          <p:nvPr/>
        </p:nvSpPr>
        <p:spPr>
          <a:xfrm rot="962035">
            <a:off x="11033512" y="4720049"/>
            <a:ext cx="873025" cy="87270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08" name="圆角矩形 207"/>
          <p:cNvSpPr/>
          <p:nvPr/>
        </p:nvSpPr>
        <p:spPr>
          <a:xfrm rot="962035">
            <a:off x="9269754" y="4222643"/>
            <a:ext cx="753835" cy="75356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09" name="圆角矩形 208"/>
          <p:cNvSpPr/>
          <p:nvPr/>
        </p:nvSpPr>
        <p:spPr>
          <a:xfrm rot="962035">
            <a:off x="3657038" y="5747021"/>
            <a:ext cx="591082" cy="59086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10" name="圆角矩形 209"/>
          <p:cNvSpPr/>
          <p:nvPr/>
        </p:nvSpPr>
        <p:spPr>
          <a:xfrm rot="962035">
            <a:off x="3559449" y="1729293"/>
            <a:ext cx="681922" cy="68167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11" name="圆角矩形 210"/>
          <p:cNvSpPr/>
          <p:nvPr/>
        </p:nvSpPr>
        <p:spPr>
          <a:xfrm rot="962035">
            <a:off x="10898809" y="3349624"/>
            <a:ext cx="451051" cy="45088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12" name="圆角矩形 211"/>
          <p:cNvSpPr/>
          <p:nvPr/>
        </p:nvSpPr>
        <p:spPr>
          <a:xfrm rot="962035">
            <a:off x="2425331" y="1818170"/>
            <a:ext cx="386186" cy="38604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8715391" y="1544623"/>
            <a:ext cx="385765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Концепция устойчивого развития появилась в результате объединения трех основных точек зрения: экономической, социальной и экологической. </a:t>
            </a: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Text Placeholder 2"/>
          <p:cNvSpPr txBox="1">
            <a:spLocks/>
          </p:cNvSpPr>
          <p:nvPr/>
        </p:nvSpPr>
        <p:spPr>
          <a:xfrm>
            <a:off x="214269" y="2330441"/>
            <a:ext cx="3000396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Устойчивое развитие - это модель взаимодействия между обществом, людьми, окружающей средой и предприятием как коммерческой структурой, которая следует положениям долгосрочного и стабильного развития. Управление предприятием </a:t>
            </a:r>
          </a:p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происходит в рамках этого консенсуса.</a:t>
            </a: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Text Placeholder 2"/>
          <p:cNvSpPr txBox="1">
            <a:spLocks/>
          </p:cNvSpPr>
          <p:nvPr/>
        </p:nvSpPr>
        <p:spPr>
          <a:xfrm>
            <a:off x="7786697" y="5545151"/>
            <a:ext cx="4714908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Устойчивое развитие предприятия – деятельность, направленная на оптимизацию и </a:t>
            </a:r>
          </a:p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поддержание экономической, социальной и </a:t>
            </a:r>
          </a:p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экологической сфер, в котором оно функционирует, с целью создания благоприятных условий для достижения целей бизнеса.</a:t>
            </a: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3" name="组合 5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5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5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125860" y="288909"/>
            <a:ext cx="112328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3200" b="1" dirty="0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Понятие Концепции устойчивого развития предприятия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7" name="Рисунок 66" descr="Устойчивое развитие бизнес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25" y="2687631"/>
            <a:ext cx="32147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7721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atic.tildacdn.com/tild3332-3430-4836-b839-313863353835/phot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35" y="973119"/>
            <a:ext cx="11715832" cy="571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58"/>
          <p:cNvSpPr txBox="1"/>
          <p:nvPr/>
        </p:nvSpPr>
        <p:spPr>
          <a:xfrm>
            <a:off x="1125860" y="288909"/>
            <a:ext cx="65179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устойчивого развития (ЦУР)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本框 58"/>
          <p:cNvSpPr txBox="1"/>
          <p:nvPr/>
        </p:nvSpPr>
        <p:spPr>
          <a:xfrm>
            <a:off x="2928913" y="6759597"/>
            <a:ext cx="63750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25 сентября 2015 года ООН определили 17 Целей устойчивого развития (ЦУР).</a:t>
            </a:r>
          </a:p>
        </p:txBody>
      </p:sp>
      <p:sp>
        <p:nvSpPr>
          <p:cNvPr id="5" name="任意多边形 53"/>
          <p:cNvSpPr/>
          <p:nvPr/>
        </p:nvSpPr>
        <p:spPr>
          <a:xfrm>
            <a:off x="-15395" y="211146"/>
            <a:ext cx="944710" cy="524859"/>
          </a:xfrm>
          <a:custGeom>
            <a:avLst/>
            <a:gdLst>
              <a:gd name="connsiteX0" fmla="*/ 0 w 1090990"/>
              <a:gd name="connsiteY0" fmla="*/ 0 h 708790"/>
              <a:gd name="connsiteX1" fmla="*/ 738346 w 1090990"/>
              <a:gd name="connsiteY1" fmla="*/ 0 h 708790"/>
              <a:gd name="connsiteX2" fmla="*/ 1090990 w 1090990"/>
              <a:gd name="connsiteY2" fmla="*/ 299606 h 708790"/>
              <a:gd name="connsiteX3" fmla="*/ 1090990 w 1090990"/>
              <a:gd name="connsiteY3" fmla="*/ 409184 h 708790"/>
              <a:gd name="connsiteX4" fmla="*/ 738346 w 1090990"/>
              <a:gd name="connsiteY4" fmla="*/ 708790 h 708790"/>
              <a:gd name="connsiteX5" fmla="*/ 0 w 1090990"/>
              <a:gd name="connsiteY5" fmla="*/ 708790 h 708790"/>
              <a:gd name="connsiteX6" fmla="*/ 0 w 1090990"/>
              <a:gd name="connsiteY6" fmla="*/ 0 h 7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990" h="708790">
                <a:moveTo>
                  <a:pt x="0" y="0"/>
                </a:moveTo>
                <a:lnTo>
                  <a:pt x="738346" y="0"/>
                </a:lnTo>
                <a:cubicBezTo>
                  <a:pt x="933106" y="0"/>
                  <a:pt x="1090990" y="134138"/>
                  <a:pt x="1090990" y="299606"/>
                </a:cubicBezTo>
                <a:lnTo>
                  <a:pt x="1090990" y="409184"/>
                </a:lnTo>
                <a:cubicBezTo>
                  <a:pt x="1090990" y="574652"/>
                  <a:pt x="933106" y="708790"/>
                  <a:pt x="738346" y="708790"/>
                </a:cubicBezTo>
                <a:lnTo>
                  <a:pt x="0" y="70879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7"/>
          <p:cNvSpPr/>
          <p:nvPr/>
        </p:nvSpPr>
        <p:spPr>
          <a:xfrm>
            <a:off x="428895" y="269739"/>
            <a:ext cx="407674" cy="407672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82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1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"/>
          <p:cNvSpPr>
            <a:spLocks/>
          </p:cNvSpPr>
          <p:nvPr/>
        </p:nvSpPr>
        <p:spPr bwMode="auto">
          <a:xfrm>
            <a:off x="9297692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104" name="Freeform 10"/>
          <p:cNvSpPr>
            <a:spLocks/>
          </p:cNvSpPr>
          <p:nvPr/>
        </p:nvSpPr>
        <p:spPr bwMode="auto">
          <a:xfrm>
            <a:off x="9297692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105" name="Freeform 10"/>
          <p:cNvSpPr>
            <a:spLocks/>
          </p:cNvSpPr>
          <p:nvPr/>
        </p:nvSpPr>
        <p:spPr bwMode="auto">
          <a:xfrm>
            <a:off x="6752774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106" name="Freeform 10"/>
          <p:cNvSpPr>
            <a:spLocks/>
          </p:cNvSpPr>
          <p:nvPr/>
        </p:nvSpPr>
        <p:spPr bwMode="auto">
          <a:xfrm>
            <a:off x="6752774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107" name="Freeform 10"/>
          <p:cNvSpPr>
            <a:spLocks/>
          </p:cNvSpPr>
          <p:nvPr/>
        </p:nvSpPr>
        <p:spPr bwMode="auto">
          <a:xfrm>
            <a:off x="6937134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108" name="Freeform 10"/>
          <p:cNvSpPr>
            <a:spLocks/>
          </p:cNvSpPr>
          <p:nvPr/>
        </p:nvSpPr>
        <p:spPr bwMode="auto">
          <a:xfrm>
            <a:off x="9482050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109" name="Freeform 10"/>
          <p:cNvSpPr>
            <a:spLocks/>
          </p:cNvSpPr>
          <p:nvPr/>
        </p:nvSpPr>
        <p:spPr bwMode="auto">
          <a:xfrm>
            <a:off x="6937134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110" name="Freeform 10"/>
          <p:cNvSpPr>
            <a:spLocks/>
          </p:cNvSpPr>
          <p:nvPr/>
        </p:nvSpPr>
        <p:spPr bwMode="auto">
          <a:xfrm>
            <a:off x="9482050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00031" y="1490612"/>
            <a:ext cx="1138582" cy="1016775"/>
            <a:chOff x="4765330" y="1060376"/>
            <a:chExt cx="809953" cy="723303"/>
          </a:xfrm>
        </p:grpSpPr>
        <p:sp>
          <p:nvSpPr>
            <p:cNvPr id="111" name="椭圆 110"/>
            <p:cNvSpPr/>
            <p:nvPr/>
          </p:nvSpPr>
          <p:spPr>
            <a:xfrm>
              <a:off x="4765330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lIns="96418" tIns="48210" rIns="96418" bIns="48210"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3" name="组合 52"/>
            <p:cNvGrpSpPr>
              <a:grpSpLocks/>
            </p:cNvGrpSpPr>
            <p:nvPr/>
          </p:nvGrpSpPr>
          <p:grpSpPr bwMode="auto">
            <a:xfrm>
              <a:off x="4950096" y="1208391"/>
              <a:ext cx="625187" cy="575249"/>
              <a:chOff x="5722963" y="2742165"/>
              <a:chExt cx="500063" cy="460375"/>
            </a:xfrm>
          </p:grpSpPr>
          <p:sp>
            <p:nvSpPr>
              <p:cNvPr id="116" name="Freeform 55"/>
              <p:cNvSpPr>
                <a:spLocks/>
              </p:cNvSpPr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7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Freeform 57"/>
              <p:cNvSpPr>
                <a:spLocks/>
              </p:cNvSpPr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组合 2"/>
          <p:cNvGrpSpPr/>
          <p:nvPr/>
        </p:nvGrpSpPr>
        <p:grpSpPr>
          <a:xfrm>
            <a:off x="10653974" y="1490612"/>
            <a:ext cx="1140297" cy="1025092"/>
            <a:chOff x="7578045" y="1060376"/>
            <a:chExt cx="811173" cy="729219"/>
          </a:xfrm>
        </p:grpSpPr>
        <p:sp>
          <p:nvSpPr>
            <p:cNvPr id="112" name="椭圆 111"/>
            <p:cNvSpPr/>
            <p:nvPr/>
          </p:nvSpPr>
          <p:spPr>
            <a:xfrm>
              <a:off x="7578045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5" name="组合 63"/>
            <p:cNvGrpSpPr>
              <a:grpSpLocks/>
            </p:cNvGrpSpPr>
            <p:nvPr/>
          </p:nvGrpSpPr>
          <p:grpSpPr bwMode="auto">
            <a:xfrm>
              <a:off x="7749742" y="1213155"/>
              <a:ext cx="639476" cy="576440"/>
              <a:chOff x="952501" y="6013451"/>
              <a:chExt cx="511175" cy="460375"/>
            </a:xfrm>
          </p:grpSpPr>
          <p:sp>
            <p:nvSpPr>
              <p:cNvPr id="120" name="Freeform 58"/>
              <p:cNvSpPr>
                <a:spLocks/>
              </p:cNvSpPr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 dirty="0">
                  <a:solidFill>
                    <a:sysClr val="windowText" lastClr="000000"/>
                  </a:solidFill>
                  <a:latin typeface="Times New Roman" pitchFamily="18" charset="0"/>
                  <a:ea typeface="微软雅黑"/>
                  <a:cs typeface="Times New Roman" pitchFamily="18" charset="0"/>
                </a:endParaRPr>
              </a:p>
            </p:txBody>
          </p:sp>
          <p:sp>
            <p:nvSpPr>
              <p:cNvPr id="121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Freeform 60"/>
              <p:cNvSpPr>
                <a:spLocks/>
              </p:cNvSpPr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组合 3"/>
          <p:cNvGrpSpPr/>
          <p:nvPr/>
        </p:nvGrpSpPr>
        <p:grpSpPr>
          <a:xfrm>
            <a:off x="7208348" y="5711634"/>
            <a:ext cx="1196076" cy="1081713"/>
            <a:chOff x="5126932" y="4063083"/>
            <a:chExt cx="850852" cy="769498"/>
          </a:xfrm>
        </p:grpSpPr>
        <p:sp>
          <p:nvSpPr>
            <p:cNvPr id="113" name="椭圆 112"/>
            <p:cNvSpPr/>
            <p:nvPr/>
          </p:nvSpPr>
          <p:spPr>
            <a:xfrm>
              <a:off x="5126932" y="4063083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8" name="组合 68"/>
            <p:cNvGrpSpPr>
              <a:grpSpLocks/>
            </p:cNvGrpSpPr>
            <p:nvPr/>
          </p:nvGrpSpPr>
          <p:grpSpPr bwMode="auto">
            <a:xfrm>
              <a:off x="5338307" y="4257332"/>
              <a:ext cx="639477" cy="575249"/>
              <a:chOff x="5405438" y="6815138"/>
              <a:chExt cx="511175" cy="460375"/>
            </a:xfrm>
          </p:grpSpPr>
          <p:sp>
            <p:nvSpPr>
              <p:cNvPr id="124" name="Freeform 61"/>
              <p:cNvSpPr>
                <a:spLocks/>
              </p:cNvSpPr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2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63"/>
              <p:cNvSpPr>
                <a:spLocks/>
              </p:cNvSpPr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9" name="组合 4"/>
          <p:cNvGrpSpPr/>
          <p:nvPr/>
        </p:nvGrpSpPr>
        <p:grpSpPr>
          <a:xfrm>
            <a:off x="10330014" y="5777232"/>
            <a:ext cx="1208136" cy="1016775"/>
            <a:chOff x="7347590" y="4109747"/>
            <a:chExt cx="859431" cy="723303"/>
          </a:xfrm>
        </p:grpSpPr>
        <p:sp>
          <p:nvSpPr>
            <p:cNvPr id="114" name="椭圆 113"/>
            <p:cNvSpPr/>
            <p:nvPr/>
          </p:nvSpPr>
          <p:spPr>
            <a:xfrm>
              <a:off x="7347590" y="4109747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10" name="组合 73"/>
            <p:cNvGrpSpPr>
              <a:grpSpLocks/>
            </p:cNvGrpSpPr>
            <p:nvPr/>
          </p:nvGrpSpPr>
          <p:grpSpPr bwMode="auto">
            <a:xfrm>
              <a:off x="7558017" y="4254951"/>
              <a:ext cx="649004" cy="577631"/>
              <a:chOff x="688976" y="7240588"/>
              <a:chExt cx="519113" cy="461963"/>
            </a:xfrm>
          </p:grpSpPr>
          <p:sp>
            <p:nvSpPr>
              <p:cNvPr id="128" name="Freeform 64"/>
              <p:cNvSpPr>
                <a:spLocks/>
              </p:cNvSpPr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29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36" name="TextBox 49"/>
          <p:cNvSpPr txBox="1"/>
          <p:nvPr/>
        </p:nvSpPr>
        <p:spPr>
          <a:xfrm>
            <a:off x="214269" y="5116523"/>
            <a:ext cx="6286544" cy="1390023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 algn="ctr"/>
            <a:r>
              <a:rPr lang="ru-RU" altLang="zh-CN" sz="28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Презентация описывает проблемную ситуацию, вопросы к кейс заданию и решение практических заданий.</a:t>
            </a:r>
          </a:p>
        </p:txBody>
      </p:sp>
      <p:sp>
        <p:nvSpPr>
          <p:cNvPr id="154" name="文本框 84"/>
          <p:cNvSpPr txBox="1"/>
          <p:nvPr/>
        </p:nvSpPr>
        <p:spPr>
          <a:xfrm>
            <a:off x="6929441" y="2330441"/>
            <a:ext cx="2071702" cy="1205357"/>
          </a:xfrm>
          <a:prstGeom prst="rect">
            <a:avLst/>
          </a:prstGeom>
          <a:noFill/>
        </p:spPr>
        <p:txBody>
          <a:bodyPr wrap="square" lIns="96418" tIns="48210" rIns="96418" bIns="48210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Понятие метода </a:t>
            </a: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Кейс-стади</a:t>
            </a:r>
            <a:endParaRPr lang="zh-CN" altLang="en-US" sz="2400" b="1" kern="0" dirty="0">
              <a:solidFill>
                <a:srgbClr val="C0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55" name="文本框 84"/>
          <p:cNvSpPr txBox="1"/>
          <p:nvPr/>
        </p:nvSpPr>
        <p:spPr>
          <a:xfrm>
            <a:off x="7143755" y="4473581"/>
            <a:ext cx="1721138" cy="1205357"/>
          </a:xfrm>
          <a:prstGeom prst="rect">
            <a:avLst/>
          </a:prstGeom>
          <a:noFill/>
        </p:spPr>
        <p:txBody>
          <a:bodyPr wrap="square" lIns="96418" tIns="48210" rIns="96418" bIns="48210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400" b="1" kern="0" dirty="0" smtClean="0">
                <a:latin typeface="Times New Roman" pitchFamily="18" charset="0"/>
                <a:ea typeface="微软雅黑"/>
                <a:cs typeface="Times New Roman" pitchFamily="18" charset="0"/>
              </a:rPr>
              <a:t>Описание </a:t>
            </a:r>
            <a:r>
              <a:rPr lang="ru-RU" altLang="zh-CN" sz="2400" b="1" kern="0" dirty="0" err="1" smtClean="0">
                <a:latin typeface="Times New Roman" pitchFamily="18" charset="0"/>
                <a:ea typeface="微软雅黑"/>
                <a:cs typeface="Times New Roman" pitchFamily="18" charset="0"/>
              </a:rPr>
              <a:t>кейс-задания</a:t>
            </a:r>
            <a:endParaRPr lang="zh-CN" altLang="en-US" sz="2400" b="1" kern="0" dirty="0"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56" name="文本框 84"/>
          <p:cNvSpPr txBox="1"/>
          <p:nvPr/>
        </p:nvSpPr>
        <p:spPr>
          <a:xfrm>
            <a:off x="9501209" y="2401879"/>
            <a:ext cx="2214578" cy="1205357"/>
          </a:xfrm>
          <a:prstGeom prst="rect">
            <a:avLst/>
          </a:prstGeom>
          <a:noFill/>
        </p:spPr>
        <p:txBody>
          <a:bodyPr wrap="square" lIns="96418" tIns="48210" rIns="96418" bIns="48210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400" b="1" kern="0" dirty="0" smtClean="0">
                <a:latin typeface="Times New Roman" pitchFamily="18" charset="0"/>
                <a:ea typeface="微软雅黑"/>
                <a:cs typeface="Times New Roman" pitchFamily="18" charset="0"/>
              </a:rPr>
              <a:t>Практические задания к кейсу</a:t>
            </a:r>
            <a:endParaRPr lang="zh-CN" altLang="en-US" sz="2400" b="1" kern="0" dirty="0"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57" name="文本框 84"/>
          <p:cNvSpPr txBox="1"/>
          <p:nvPr/>
        </p:nvSpPr>
        <p:spPr>
          <a:xfrm>
            <a:off x="9715523" y="4616457"/>
            <a:ext cx="1785950" cy="1205357"/>
          </a:xfrm>
          <a:prstGeom prst="rect">
            <a:avLst/>
          </a:prstGeom>
          <a:noFill/>
        </p:spPr>
        <p:txBody>
          <a:bodyPr wrap="square" lIns="96418" tIns="48210" rIns="96418" bIns="48210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400" b="1" kern="0" dirty="0" smtClean="0">
                <a:latin typeface="Times New Roman" pitchFamily="18" charset="0"/>
                <a:ea typeface="微软雅黑"/>
                <a:cs typeface="Times New Roman" pitchFamily="18" charset="0"/>
              </a:rPr>
              <a:t>Решение </a:t>
            </a:r>
            <a:r>
              <a:rPr lang="ru-RU" altLang="zh-CN" sz="2400" b="1" kern="0" dirty="0" err="1" smtClean="0">
                <a:latin typeface="Times New Roman" pitchFamily="18" charset="0"/>
                <a:ea typeface="微软雅黑"/>
                <a:cs typeface="Times New Roman" pitchFamily="18" charset="0"/>
              </a:rPr>
              <a:t>кейс-задания</a:t>
            </a:r>
            <a:endParaRPr lang="zh-CN" altLang="en-US" sz="2400" b="1" kern="0" dirty="0"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pSp>
        <p:nvGrpSpPr>
          <p:cNvPr id="11" name="组合 4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4" name="任意多边形 4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4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285839" y="330177"/>
            <a:ext cx="4929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4000" b="1" dirty="0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Содержание</a:t>
            </a:r>
            <a:endParaRPr lang="zh-CN" altLang="en-US" sz="40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45" y="1616061"/>
            <a:ext cx="6215106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74995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36" grpId="0"/>
      <p:bldP spid="154" grpId="0"/>
      <p:bldP spid="155" grpId="0"/>
      <p:bldP spid="156" grpId="0"/>
      <p:bldP spid="157" grpId="0"/>
    </p:bldLst>
  </p:timing>
  <p:extLst mod="1">
    <p:ext uri="{E180D4A7-C9FB-4DFB-919C-405C955672EB}">
      <p14:showEvtLst xmlns="" xmlns:p14="http://schemas.microsoft.com/office/powerpoint/2010/main">
        <p14:playEvt time="0" objId="30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8"/>
          <p:cNvSpPr txBox="1"/>
          <p:nvPr/>
        </p:nvSpPr>
        <p:spPr>
          <a:xfrm>
            <a:off x="1071525" y="187301"/>
            <a:ext cx="4803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 № 1 на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кейс-задания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任意多边形 73"/>
          <p:cNvSpPr/>
          <p:nvPr/>
        </p:nvSpPr>
        <p:spPr>
          <a:xfrm>
            <a:off x="-15395" y="211146"/>
            <a:ext cx="944710" cy="524859"/>
          </a:xfrm>
          <a:custGeom>
            <a:avLst/>
            <a:gdLst>
              <a:gd name="connsiteX0" fmla="*/ 0 w 1090990"/>
              <a:gd name="connsiteY0" fmla="*/ 0 h 708790"/>
              <a:gd name="connsiteX1" fmla="*/ 738346 w 1090990"/>
              <a:gd name="connsiteY1" fmla="*/ 0 h 708790"/>
              <a:gd name="connsiteX2" fmla="*/ 1090990 w 1090990"/>
              <a:gd name="connsiteY2" fmla="*/ 299606 h 708790"/>
              <a:gd name="connsiteX3" fmla="*/ 1090990 w 1090990"/>
              <a:gd name="connsiteY3" fmla="*/ 409184 h 708790"/>
              <a:gd name="connsiteX4" fmla="*/ 738346 w 1090990"/>
              <a:gd name="connsiteY4" fmla="*/ 708790 h 708790"/>
              <a:gd name="connsiteX5" fmla="*/ 0 w 1090990"/>
              <a:gd name="connsiteY5" fmla="*/ 708790 h 708790"/>
              <a:gd name="connsiteX6" fmla="*/ 0 w 1090990"/>
              <a:gd name="connsiteY6" fmla="*/ 0 h 7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990" h="708790">
                <a:moveTo>
                  <a:pt x="0" y="0"/>
                </a:moveTo>
                <a:lnTo>
                  <a:pt x="738346" y="0"/>
                </a:lnTo>
                <a:cubicBezTo>
                  <a:pt x="933106" y="0"/>
                  <a:pt x="1090990" y="134138"/>
                  <a:pt x="1090990" y="299606"/>
                </a:cubicBezTo>
                <a:lnTo>
                  <a:pt x="1090990" y="409184"/>
                </a:lnTo>
                <a:cubicBezTo>
                  <a:pt x="1090990" y="574652"/>
                  <a:pt x="933106" y="708790"/>
                  <a:pt x="738346" y="708790"/>
                </a:cubicBezTo>
                <a:lnTo>
                  <a:pt x="0" y="70879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7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7" name="文本框 78"/>
          <p:cNvSpPr txBox="1"/>
          <p:nvPr/>
        </p:nvSpPr>
        <p:spPr>
          <a:xfrm>
            <a:off x="928649" y="615929"/>
            <a:ext cx="11572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1)Предложите возможные варианты развития компании в 80-90е годы,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проранжируйте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их с точки зрения а) экономической эффективности, б) устойчивости развития компании, в) ценностей социальной и экологической ответственности. </a:t>
            </a:r>
          </a:p>
        </p:txBody>
      </p:sp>
      <p:sp>
        <p:nvSpPr>
          <p:cNvPr id="8" name="文本框 78"/>
          <p:cNvSpPr txBox="1"/>
          <p:nvPr/>
        </p:nvSpPr>
        <p:spPr>
          <a:xfrm>
            <a:off x="928649" y="1187433"/>
            <a:ext cx="48034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</a:p>
        </p:txBody>
      </p:sp>
      <p:sp>
        <p:nvSpPr>
          <p:cNvPr id="9" name="文本框 78"/>
          <p:cNvSpPr txBox="1"/>
          <p:nvPr/>
        </p:nvSpPr>
        <p:spPr>
          <a:xfrm>
            <a:off x="1857343" y="1187433"/>
            <a:ext cx="10501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Таблица 1- Возможные варианты развития компании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45" y="1544623"/>
          <a:ext cx="12358774" cy="554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20324"/>
                <a:gridCol w="2829117"/>
                <a:gridCol w="2829117"/>
                <a:gridCol w="268021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Возможные варианты развития компании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Экономическая эффективность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Устойчивость развития компании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Ценности социальной и экологической ответственности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Развитие инновационного проекта по производству экологической одежды </a:t>
                      </a: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Ecollection</a:t>
                      </a: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с учетом модных трендов, совершенствования ценовой политики, иных антикризисных мер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Рост производства, продаж, увеличение прибыли и рентабельности, финансовой устойчивости.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Соблюдение принципов устойчивого развития предприятия. Оптимизация экономической, социальной и экологической сферы.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Соблюдение принципов социальной и экологической ответственности бизнеса.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Заключение соглашений и покупка брендов по производству и реализации спальных мешков для горнолыжников, домашней и пляжной одежды и развитие компании по этим направлениям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Рост производства, рост продаж, увеличение прибыли и рентабельности, финансовой устойчивости.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 полное соблюдение устойчивого развития предприятия. Оптимизация экономической, социальной сферы, но не экологической сферы.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Не соблюдение комплекса природоохранных мероприятий. Социально-экологическая ответственность бизнеса на низком уровне.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Развитие стратегии быстрого роста (по производству не экологической одежды, но ориентация на модные тренды) за счет применения бизнес-модели быстрой моды (увеличение числа создаваемых коллекций одежды с 6 до 12 в год за счет сокращения срока разработки продукта на 3 месяца)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Рост производства, рост продаж, увеличение прибыли и рентабельности, финансовой устойчивости.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 полное соблюдение устойчивого развития предприятия. Оптимизация экономической, социальной сферы, но не экологической сферы.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 соблюдение комплекса природоохранных мероприятий. Социально-экологическая ответственность бизнеса на низком уровне.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инновационного проекта по производству экологической одежды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Ecollection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без учета модных трендов, без совершенствования ценовой политики, без разработки антикризисных мер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Снижение продаж, снижение прибыли и рентабельности, финансовой устойчивости.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Соблюдение принципов устойчивого развития предприятия. Оптимизация экономической, социальной и экологической сферы.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Соблюдение принципов социальной и экологической ответственности бизнеса.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任意多边形 176"/>
          <p:cNvSpPr/>
          <p:nvPr/>
        </p:nvSpPr>
        <p:spPr>
          <a:xfrm rot="-2700000">
            <a:off x="2806291" y="3554655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grpSp>
        <p:nvGrpSpPr>
          <p:cNvPr id="4" name="组合 189"/>
          <p:cNvGrpSpPr/>
          <p:nvPr/>
        </p:nvGrpSpPr>
        <p:grpSpPr>
          <a:xfrm>
            <a:off x="6589522" y="2724473"/>
            <a:ext cx="1944487" cy="2712749"/>
            <a:chOff x="6102297" y="1980126"/>
            <a:chExt cx="1843522" cy="2572825"/>
          </a:xfrm>
        </p:grpSpPr>
        <p:sp>
          <p:nvSpPr>
            <p:cNvPr id="191" name="圆角矩形 190"/>
            <p:cNvSpPr/>
            <p:nvPr/>
          </p:nvSpPr>
          <p:spPr>
            <a:xfrm rot="2760000">
              <a:off x="5864045" y="2471178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5" name="组合 191"/>
            <p:cNvGrpSpPr/>
            <p:nvPr/>
          </p:nvGrpSpPr>
          <p:grpSpPr>
            <a:xfrm>
              <a:off x="6102297" y="2204940"/>
              <a:ext cx="1108128" cy="1108128"/>
              <a:chOff x="6102297" y="2204940"/>
              <a:chExt cx="1108128" cy="1108128"/>
            </a:xfrm>
          </p:grpSpPr>
          <p:sp>
            <p:nvSpPr>
              <p:cNvPr id="193" name="圆角矩形 192"/>
              <p:cNvSpPr/>
              <p:nvPr/>
            </p:nvSpPr>
            <p:spPr>
              <a:xfrm>
                <a:off x="6102297" y="2204940"/>
                <a:ext cx="1108128" cy="1108128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2225">
                <a:noFill/>
              </a:ln>
              <a:effectLst>
                <a:outerShdw blurRad="266700" dist="76200" dir="2700000" algn="tl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" name="Group 52"/>
              <p:cNvGrpSpPr>
                <a:grpSpLocks noChangeAspect="1"/>
              </p:cNvGrpSpPr>
              <p:nvPr/>
            </p:nvGrpSpPr>
            <p:grpSpPr bwMode="auto">
              <a:xfrm>
                <a:off x="6372767" y="2477855"/>
                <a:ext cx="567188" cy="562297"/>
                <a:chOff x="3783" y="2102"/>
                <a:chExt cx="116" cy="115"/>
              </a:xfrm>
              <a:solidFill>
                <a:schemeClr val="bg1"/>
              </a:solidFill>
              <a:effectLst/>
            </p:grpSpPr>
            <p:sp>
              <p:nvSpPr>
                <p:cNvPr id="195" name="Freeform 53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Freeform 54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55"/>
                <p:cNvSpPr>
                  <a:spLocks/>
                </p:cNvSpPr>
                <p:nvPr/>
              </p:nvSpPr>
              <p:spPr bwMode="auto">
                <a:xfrm>
                  <a:off x="3839" y="2115"/>
                  <a:ext cx="7" cy="10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4 h 4"/>
                    <a:gd name="T4" fmla="*/ 3 w 3"/>
                    <a:gd name="T5" fmla="*/ 3 h 4"/>
                    <a:gd name="T6" fmla="*/ 3 w 3"/>
                    <a:gd name="T7" fmla="*/ 0 h 4"/>
                    <a:gd name="T8" fmla="*/ 1 w 3"/>
                    <a:gd name="T9" fmla="*/ 0 h 4"/>
                    <a:gd name="T10" fmla="*/ 0 w 3"/>
                    <a:gd name="T11" fmla="*/ 0 h 4"/>
                    <a:gd name="T12" fmla="*/ 0 w 3"/>
                    <a:gd name="T13" fmla="*/ 3 h 4"/>
                    <a:gd name="T14" fmla="*/ 1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56"/>
                <p:cNvSpPr>
                  <a:spLocks/>
                </p:cNvSpPr>
                <p:nvPr/>
              </p:nvSpPr>
              <p:spPr bwMode="auto">
                <a:xfrm>
                  <a:off x="3839" y="2195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1 h 4"/>
                    <a:gd name="T6" fmla="*/ 0 w 3"/>
                    <a:gd name="T7" fmla="*/ 4 h 4"/>
                    <a:gd name="T8" fmla="*/ 1 w 3"/>
                    <a:gd name="T9" fmla="*/ 4 h 4"/>
                    <a:gd name="T10" fmla="*/ 3 w 3"/>
                    <a:gd name="T11" fmla="*/ 4 h 4"/>
                    <a:gd name="T12" fmla="*/ 3 w 3"/>
                    <a:gd name="T13" fmla="*/ 1 h 4"/>
                    <a:gd name="T14" fmla="*/ 1 w 3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57"/>
                <p:cNvSpPr>
                  <a:spLocks/>
                </p:cNvSpPr>
                <p:nvPr/>
              </p:nvSpPr>
              <p:spPr bwMode="auto">
                <a:xfrm>
                  <a:off x="3796" y="2155"/>
                  <a:ext cx="10" cy="10"/>
                </a:xfrm>
                <a:custGeom>
                  <a:avLst/>
                  <a:gdLst>
                    <a:gd name="T0" fmla="*/ 3 w 4"/>
                    <a:gd name="T1" fmla="*/ 0 h 4"/>
                    <a:gd name="T2" fmla="*/ 0 w 4"/>
                    <a:gd name="T3" fmla="*/ 0 h 4"/>
                    <a:gd name="T4" fmla="*/ 0 w 4"/>
                    <a:gd name="T5" fmla="*/ 2 h 4"/>
                    <a:gd name="T6" fmla="*/ 0 w 4"/>
                    <a:gd name="T7" fmla="*/ 4 h 4"/>
                    <a:gd name="T8" fmla="*/ 3 w 4"/>
                    <a:gd name="T9" fmla="*/ 4 h 4"/>
                    <a:gd name="T10" fmla="*/ 4 w 4"/>
                    <a:gd name="T11" fmla="*/ 2 h 4"/>
                    <a:gd name="T12" fmla="*/ 4 w 4"/>
                    <a:gd name="T13" fmla="*/ 2 h 4"/>
                    <a:gd name="T14" fmla="*/ 3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0" name="Freeform 58"/>
                <p:cNvSpPr>
                  <a:spLocks/>
                </p:cNvSpPr>
                <p:nvPr/>
              </p:nvSpPr>
              <p:spPr bwMode="auto">
                <a:xfrm>
                  <a:off x="3877" y="2155"/>
                  <a:ext cx="10" cy="10"/>
                </a:xfrm>
                <a:custGeom>
                  <a:avLst/>
                  <a:gdLst>
                    <a:gd name="T0" fmla="*/ 4 w 4"/>
                    <a:gd name="T1" fmla="*/ 0 h 4"/>
                    <a:gd name="T2" fmla="*/ 2 w 4"/>
                    <a:gd name="T3" fmla="*/ 0 h 4"/>
                    <a:gd name="T4" fmla="*/ 0 w 4"/>
                    <a:gd name="T5" fmla="*/ 2 h 4"/>
                    <a:gd name="T6" fmla="*/ 0 w 4"/>
                    <a:gd name="T7" fmla="*/ 2 h 4"/>
                    <a:gd name="T8" fmla="*/ 2 w 4"/>
                    <a:gd name="T9" fmla="*/ 4 h 4"/>
                    <a:gd name="T10" fmla="*/ 4 w 4"/>
                    <a:gd name="T11" fmla="*/ 4 h 4"/>
                    <a:gd name="T12" fmla="*/ 4 w 4"/>
                    <a:gd name="T13" fmla="*/ 2 h 4"/>
                    <a:gd name="T14" fmla="*/ 4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9"/>
                <p:cNvSpPr>
                  <a:spLocks/>
                </p:cNvSpPr>
                <p:nvPr/>
              </p:nvSpPr>
              <p:spPr bwMode="auto">
                <a:xfrm>
                  <a:off x="3813" y="2127"/>
                  <a:ext cx="33" cy="38"/>
                </a:xfrm>
                <a:custGeom>
                  <a:avLst/>
                  <a:gdLst>
                    <a:gd name="T0" fmla="*/ 11 w 13"/>
                    <a:gd name="T1" fmla="*/ 0 h 15"/>
                    <a:gd name="T2" fmla="*/ 10 w 13"/>
                    <a:gd name="T3" fmla="*/ 2 h 15"/>
                    <a:gd name="T4" fmla="*/ 10 w 13"/>
                    <a:gd name="T5" fmla="*/ 11 h 15"/>
                    <a:gd name="T6" fmla="*/ 9 w 13"/>
                    <a:gd name="T7" fmla="*/ 12 h 15"/>
                    <a:gd name="T8" fmla="*/ 2 w 13"/>
                    <a:gd name="T9" fmla="*/ 12 h 15"/>
                    <a:gd name="T10" fmla="*/ 0 w 13"/>
                    <a:gd name="T11" fmla="*/ 14 h 15"/>
                    <a:gd name="T12" fmla="*/ 2 w 13"/>
                    <a:gd name="T13" fmla="*/ 15 h 15"/>
                    <a:gd name="T14" fmla="*/ 11 w 13"/>
                    <a:gd name="T15" fmla="*/ 15 h 15"/>
                    <a:gd name="T16" fmla="*/ 12 w 13"/>
                    <a:gd name="T17" fmla="*/ 15 h 15"/>
                    <a:gd name="T18" fmla="*/ 12 w 13"/>
                    <a:gd name="T19" fmla="*/ 15 h 15"/>
                    <a:gd name="T20" fmla="*/ 13 w 13"/>
                    <a:gd name="T21" fmla="*/ 13 h 15"/>
                    <a:gd name="T22" fmla="*/ 13 w 13"/>
                    <a:gd name="T23" fmla="*/ 2 h 15"/>
                    <a:gd name="T24" fmla="*/ 11 w 13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5">
                      <a:moveTo>
                        <a:pt x="11" y="0"/>
                      </a:moveTo>
                      <a:cubicBezTo>
                        <a:pt x="10" y="0"/>
                        <a:pt x="10" y="1"/>
                        <a:pt x="10" y="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4"/>
                        <a:pt x="13" y="14"/>
                        <a:pt x="13" y="1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2" y="0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7" name="组合 201"/>
          <p:cNvGrpSpPr/>
          <p:nvPr/>
        </p:nvGrpSpPr>
        <p:grpSpPr>
          <a:xfrm>
            <a:off x="5182834" y="4101912"/>
            <a:ext cx="1921532" cy="2712749"/>
            <a:chOff x="4768646" y="3286515"/>
            <a:chExt cx="1821760" cy="2572825"/>
          </a:xfrm>
        </p:grpSpPr>
        <p:sp>
          <p:nvSpPr>
            <p:cNvPr id="203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204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8" name="Group 62"/>
            <p:cNvGrpSpPr>
              <a:grpSpLocks noChangeAspect="1"/>
            </p:cNvGrpSpPr>
            <p:nvPr/>
          </p:nvGrpSpPr>
          <p:grpSpPr bwMode="auto">
            <a:xfrm>
              <a:off x="5047787" y="3860292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206" name="Freeform 63"/>
              <p:cNvSpPr>
                <a:spLocks/>
              </p:cNvSpPr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64"/>
              <p:cNvSpPr>
                <a:spLocks/>
              </p:cNvSpPr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" name="组合 219"/>
          <p:cNvGrpSpPr/>
          <p:nvPr/>
        </p:nvGrpSpPr>
        <p:grpSpPr>
          <a:xfrm flipH="1" flipV="1">
            <a:off x="1576049" y="5262482"/>
            <a:ext cx="2572246" cy="772312"/>
            <a:chOff x="5246304" y="4593021"/>
            <a:chExt cx="2438687" cy="732476"/>
          </a:xfrm>
        </p:grpSpPr>
        <p:sp>
          <p:nvSpPr>
            <p:cNvPr id="221" name="椭圆 220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222" name="任意多边形 221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22"/>
          <p:cNvGrpSpPr/>
          <p:nvPr/>
        </p:nvGrpSpPr>
        <p:grpSpPr>
          <a:xfrm flipH="1" flipV="1">
            <a:off x="4333161" y="2492398"/>
            <a:ext cx="2572246" cy="772312"/>
            <a:chOff x="5246304" y="4593021"/>
            <a:chExt cx="2438687" cy="732476"/>
          </a:xfrm>
        </p:grpSpPr>
        <p:sp>
          <p:nvSpPr>
            <p:cNvPr id="224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225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225"/>
          <p:cNvGrpSpPr/>
          <p:nvPr/>
        </p:nvGrpSpPr>
        <p:grpSpPr>
          <a:xfrm>
            <a:off x="6062023" y="5220188"/>
            <a:ext cx="2572246" cy="772312"/>
            <a:chOff x="5246304" y="4593021"/>
            <a:chExt cx="2438687" cy="732476"/>
          </a:xfrm>
        </p:grpSpPr>
        <p:sp>
          <p:nvSpPr>
            <p:cNvPr id="227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228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228"/>
          <p:cNvGrpSpPr/>
          <p:nvPr/>
        </p:nvGrpSpPr>
        <p:grpSpPr>
          <a:xfrm>
            <a:off x="8855094" y="2441555"/>
            <a:ext cx="2572246" cy="772312"/>
            <a:chOff x="5246304" y="4593021"/>
            <a:chExt cx="2438687" cy="732476"/>
          </a:xfrm>
        </p:grpSpPr>
        <p:sp>
          <p:nvSpPr>
            <p:cNvPr id="230" name="椭圆 229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231" name="任意多边形 230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31"/>
          <p:cNvGrpSpPr/>
          <p:nvPr/>
        </p:nvGrpSpPr>
        <p:grpSpPr>
          <a:xfrm>
            <a:off x="0" y="3259135"/>
            <a:ext cx="4286235" cy="3525155"/>
            <a:chOff x="1324726" y="3439252"/>
            <a:chExt cx="2265573" cy="3343326"/>
          </a:xfrm>
        </p:grpSpPr>
        <p:sp>
          <p:nvSpPr>
            <p:cNvPr id="234" name="文本框 77"/>
            <p:cNvSpPr txBox="1"/>
            <p:nvPr/>
          </p:nvSpPr>
          <p:spPr>
            <a:xfrm>
              <a:off x="1324726" y="3439252"/>
              <a:ext cx="501541" cy="437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  <a:endParaRPr lang="zh-CN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文本框 113"/>
            <p:cNvSpPr txBox="1"/>
            <p:nvPr/>
          </p:nvSpPr>
          <p:spPr>
            <a:xfrm>
              <a:off x="1342678" y="3848970"/>
              <a:ext cx="2247621" cy="2933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Если компания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Esprit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вернется к выпуску одежды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Ecollection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(экологическая коллекция одежды) , она не сможет выйти из кризисного состояния и вернуть утраченную лояльность покупателей, так как наибольшим спросом пользовалась продукция конкурентов (бренды </a:t>
              </a:r>
            </a:p>
            <a:p>
              <a:pPr algn="ct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Zara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&amp;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). В целом, компания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Esprit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медленно реагирует на изменения моды и предпочтения потребителей, а также не занимается совершенствование ценовой политики.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235"/>
          <p:cNvGrpSpPr/>
          <p:nvPr/>
        </p:nvGrpSpPr>
        <p:grpSpPr>
          <a:xfrm>
            <a:off x="6643688" y="4731532"/>
            <a:ext cx="6215061" cy="2501118"/>
            <a:chOff x="6408112" y="5059574"/>
            <a:chExt cx="2294755" cy="3886020"/>
          </a:xfrm>
        </p:grpSpPr>
        <p:sp>
          <p:nvSpPr>
            <p:cNvPr id="238" name="文本框 98"/>
            <p:cNvSpPr txBox="1"/>
            <p:nvPr/>
          </p:nvSpPr>
          <p:spPr>
            <a:xfrm>
              <a:off x="6408112" y="5059574"/>
              <a:ext cx="631868" cy="71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9" name="文本框 113"/>
            <p:cNvSpPr txBox="1"/>
            <p:nvPr/>
          </p:nvSpPr>
          <p:spPr>
            <a:xfrm>
              <a:off x="6455246" y="5506663"/>
              <a:ext cx="2247621" cy="343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Однако, если компания вернется к выпуску экологической коллекции одежды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Ecollection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но при этом будет совершенствовать существующие маркетинговые стратегии (улучшать ценовую стратегию, стратегию продвижения, повышать лояльность, путем предоставления скидок и акций на коллекцию одежды, ориентироваться на спрос потребителей, быстро реагировать на изменения моды, выпускать модные модели одежды) тогда имеет смысл  компании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Esprit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вернутся к выпуску экологической коллекции одежды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Ecollection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239"/>
          <p:cNvGrpSpPr/>
          <p:nvPr/>
        </p:nvGrpSpPr>
        <p:grpSpPr>
          <a:xfrm>
            <a:off x="9072581" y="1115995"/>
            <a:ext cx="3786169" cy="3655303"/>
            <a:chOff x="9063187" y="2410526"/>
            <a:chExt cx="2288603" cy="5098275"/>
          </a:xfrm>
        </p:grpSpPr>
        <p:sp>
          <p:nvSpPr>
            <p:cNvPr id="241" name="文本框 92"/>
            <p:cNvSpPr txBox="1"/>
            <p:nvPr/>
          </p:nvSpPr>
          <p:spPr>
            <a:xfrm>
              <a:off x="9398218" y="2491665"/>
              <a:ext cx="1604158" cy="472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2" name="文本框 94"/>
            <p:cNvSpPr txBox="1"/>
            <p:nvPr/>
          </p:nvSpPr>
          <p:spPr>
            <a:xfrm>
              <a:off x="9063187" y="2410526"/>
              <a:ext cx="501543" cy="643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04</a:t>
              </a:r>
              <a:endParaRPr lang="zh-CN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3" name="文本框 113"/>
            <p:cNvSpPr txBox="1"/>
            <p:nvPr/>
          </p:nvSpPr>
          <p:spPr>
            <a:xfrm>
              <a:off x="9104170" y="2883365"/>
              <a:ext cx="2247620" cy="462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Для эффективной реализации проекта основное внимание необходимо уделять: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Ассортименту производства и реализации экологической одежды;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Совершенствование ценовой политики компании;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Улучшение системы акций и скидок (повышение лояльности потребителей);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Снижение количества не нужных посредников;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Ориентация на спрос потребителей и быстрое реагирование на динамику модных трендов.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Разработка иных антикризисных мероприятий.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243"/>
          <p:cNvGrpSpPr/>
          <p:nvPr/>
        </p:nvGrpSpPr>
        <p:grpSpPr>
          <a:xfrm>
            <a:off x="0" y="1473185"/>
            <a:ext cx="4429111" cy="2188046"/>
            <a:chOff x="3872062" y="812896"/>
            <a:chExt cx="2295152" cy="2075185"/>
          </a:xfrm>
        </p:grpSpPr>
        <p:sp>
          <p:nvSpPr>
            <p:cNvPr id="246" name="文本框 84"/>
            <p:cNvSpPr txBox="1"/>
            <p:nvPr/>
          </p:nvSpPr>
          <p:spPr>
            <a:xfrm>
              <a:off x="3872062" y="812896"/>
              <a:ext cx="534838" cy="437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7" name="文本框 113"/>
            <p:cNvSpPr txBox="1"/>
            <p:nvPr/>
          </p:nvSpPr>
          <p:spPr>
            <a:xfrm>
              <a:off x="3919593" y="1197546"/>
              <a:ext cx="2247621" cy="1690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Реализовать проект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Ecollection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в тех условиях, в которых находится компания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Esprit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после мирового финансового кризиса возможно, если компания сможет выделить финансовые ресурсы на данный проект. При этом будет идти в ногу со временем, быстро реагировать на изменения моды. 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7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74" name="任意多边形 7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7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1142963" y="187301"/>
            <a:ext cx="45176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 № 2 на кейс-задание: </a:t>
            </a:r>
          </a:p>
        </p:txBody>
      </p:sp>
      <p:sp>
        <p:nvSpPr>
          <p:cNvPr id="80" name="文本框 78"/>
          <p:cNvSpPr txBox="1"/>
          <p:nvPr/>
        </p:nvSpPr>
        <p:spPr>
          <a:xfrm>
            <a:off x="785773" y="544491"/>
            <a:ext cx="11930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ли компания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выйти из кризисного состояния и вернуть утраченную лояльность покупателей, если вернется к выпуску одежды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Ecollection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Возможно ли реализовать проект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Ecollection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тех условиях, в которых находится компания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 мирового финансового кризиса? Решение:</a:t>
            </a:r>
          </a:p>
        </p:txBody>
      </p:sp>
      <p:grpSp>
        <p:nvGrpSpPr>
          <p:cNvPr id="82" name="组合 208"/>
          <p:cNvGrpSpPr/>
          <p:nvPr/>
        </p:nvGrpSpPr>
        <p:grpSpPr>
          <a:xfrm>
            <a:off x="3786169" y="5473713"/>
            <a:ext cx="1942698" cy="2712749"/>
            <a:chOff x="7418361" y="632964"/>
            <a:chExt cx="1841827" cy="2572825"/>
          </a:xfrm>
        </p:grpSpPr>
        <p:sp>
          <p:nvSpPr>
            <p:cNvPr id="83" name="圆角矩形 209"/>
            <p:cNvSpPr/>
            <p:nvPr/>
          </p:nvSpPr>
          <p:spPr>
            <a:xfrm rot="2760000">
              <a:off x="7178414" y="1124016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84" name="圆角矩形 210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85" name="Group 68"/>
            <p:cNvGrpSpPr>
              <a:grpSpLocks noChangeAspect="1"/>
            </p:cNvGrpSpPr>
            <p:nvPr/>
          </p:nvGrpSpPr>
          <p:grpSpPr bwMode="auto">
            <a:xfrm>
              <a:off x="7702659" y="1180845"/>
              <a:ext cx="539531" cy="519841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3" name="组合 177"/>
          <p:cNvGrpSpPr/>
          <p:nvPr/>
        </p:nvGrpSpPr>
        <p:grpSpPr>
          <a:xfrm>
            <a:off x="8001011" y="1330309"/>
            <a:ext cx="1920466" cy="2712749"/>
            <a:chOff x="3443288" y="4624735"/>
            <a:chExt cx="1820749" cy="2572825"/>
          </a:xfrm>
        </p:grpSpPr>
        <p:sp>
          <p:nvSpPr>
            <p:cNvPr id="94" name="圆角矩形 178"/>
            <p:cNvSpPr/>
            <p:nvPr/>
          </p:nvSpPr>
          <p:spPr>
            <a:xfrm rot="2760000">
              <a:off x="3182263" y="511578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95" name="圆角矩形 179"/>
            <p:cNvSpPr/>
            <p:nvPr/>
          </p:nvSpPr>
          <p:spPr>
            <a:xfrm>
              <a:off x="3443288" y="48532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96" name="Group 41"/>
            <p:cNvGrpSpPr>
              <a:grpSpLocks noChangeAspect="1"/>
            </p:cNvGrpSpPr>
            <p:nvPr/>
          </p:nvGrpSpPr>
          <p:grpSpPr bwMode="auto">
            <a:xfrm>
              <a:off x="3773913" y="5132844"/>
              <a:ext cx="447013" cy="547201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97" name="Freeform 42"/>
              <p:cNvSpPr>
                <a:spLocks/>
              </p:cNvSpPr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3"/>
              <p:cNvSpPr>
                <a:spLocks/>
              </p:cNvSpPr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4"/>
              <p:cNvSpPr>
                <a:spLocks/>
              </p:cNvSpPr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45"/>
              <p:cNvSpPr>
                <a:spLocks/>
              </p:cNvSpPr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46"/>
              <p:cNvSpPr>
                <a:spLocks/>
              </p:cNvSpPr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47"/>
              <p:cNvSpPr>
                <a:spLocks/>
              </p:cNvSpPr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48"/>
              <p:cNvSpPr>
                <a:spLocks/>
              </p:cNvSpPr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49"/>
              <p:cNvSpPr>
                <a:spLocks/>
              </p:cNvSpPr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19256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rot="10800000">
            <a:off x="4175347" y="2611657"/>
            <a:ext cx="3611351" cy="21476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500681" y="2544755"/>
            <a:ext cx="2786082" cy="19288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5"/>
          <p:cNvGrpSpPr/>
          <p:nvPr/>
        </p:nvGrpSpPr>
        <p:grpSpPr>
          <a:xfrm>
            <a:off x="1" y="1473185"/>
            <a:ext cx="6286498" cy="2571767"/>
            <a:chOff x="1591195" y="3531392"/>
            <a:chExt cx="1721136" cy="774463"/>
          </a:xfrm>
          <a:effectLst/>
          <a:scene3d>
            <a:camera prst="perspectiveAbove"/>
            <a:lightRig rig="threePt" dir="t"/>
          </a:scene3d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prstGeom prst="round2Diag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prstGeom prst="round2DiagRect">
              <a:avLst/>
            </a:pr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" name="组合 8"/>
          <p:cNvGrpSpPr/>
          <p:nvPr/>
        </p:nvGrpSpPr>
        <p:grpSpPr>
          <a:xfrm>
            <a:off x="0" y="4187828"/>
            <a:ext cx="6286499" cy="3044821"/>
            <a:chOff x="1591195" y="3531391"/>
            <a:chExt cx="1721136" cy="774463"/>
          </a:xfrm>
          <a:effectLst/>
          <a:scene3d>
            <a:camera prst="perspectiveAbove"/>
            <a:lightRig rig="threePt" dir="t"/>
          </a:scene3d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prstGeom prst="round2Diag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prstGeom prst="round2DiagRect">
              <a:avLst/>
            </a:pr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6357938" y="1401747"/>
            <a:ext cx="6500812" cy="2428892"/>
            <a:chOff x="1591195" y="3531392"/>
            <a:chExt cx="1721136" cy="774463"/>
          </a:xfrm>
          <a:effectLst/>
          <a:scene3d>
            <a:camera prst="perspectiveAbove"/>
            <a:lightRig rig="threePt" dir="t"/>
          </a:scene3d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prstGeom prst="round2Diag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prstGeom prst="round2DiagRect">
              <a:avLst/>
            </a:pr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14"/>
          <p:cNvGrpSpPr/>
          <p:nvPr/>
        </p:nvGrpSpPr>
        <p:grpSpPr>
          <a:xfrm>
            <a:off x="6357937" y="3902078"/>
            <a:ext cx="6500813" cy="3330572"/>
            <a:chOff x="1591195" y="3531392"/>
            <a:chExt cx="1721136" cy="774463"/>
          </a:xfrm>
          <a:effectLst/>
          <a:scene3d>
            <a:camera prst="perspectiveAbove"/>
            <a:lightRig rig="threePt" dir="t"/>
          </a:scene3d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prstGeom prst="round2Diag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prstGeom prst="round2DiagRect">
              <a:avLst/>
            </a:pr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TextBox 27"/>
          <p:cNvSpPr txBox="1"/>
          <p:nvPr/>
        </p:nvSpPr>
        <p:spPr>
          <a:xfrm>
            <a:off x="8143887" y="4330705"/>
            <a:ext cx="824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400" dirty="0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ВЫВОД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2" name="组合 22"/>
          <p:cNvGrpSpPr/>
          <p:nvPr/>
        </p:nvGrpSpPr>
        <p:grpSpPr>
          <a:xfrm>
            <a:off x="5268767" y="2545216"/>
            <a:ext cx="1943436" cy="19434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642897" y="2401879"/>
            <a:ext cx="446430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Компании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нужно было  стремиться в два раза увеличивать количество выпускаемых в год коллекций одежды. Так как компания плохо изучала спрос потребителей, медленно реагировала на динамику модных трендов,  в связи с этим выпускала  не конкурентоспособную продукцию (одежду).</a:t>
            </a:r>
          </a:p>
          <a:p>
            <a:pPr algn="r"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142832" y="4473581"/>
            <a:ext cx="6000792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частности, из истории компании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после реализации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бизнес-модели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быстрой моды, в годовом отчете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2008 год социальной ответственности было уделено уже 5 страниц вместо одной; более того, впервые с 1993 года в отчете было упомянуто об экологической коллекции одежды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Ecollection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как об элементе истории компании, тесно связанной с социальной ответственностью. С 2010 года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своей рекламной кампании все чаще упоминает о благотворительных инициативах и участии в экологических мероприятиях. Однако, и это не приносит желаемого финансового результата и не способствует возвращению доверия инвесторов – стоимость акций компании продолжает сокращаться, наряду с выручкой и прибылью, которые приблизились в своих значениях к значениям 90х годов.  </a:t>
            </a:r>
          </a:p>
          <a:p>
            <a:pPr algn="r"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6572251" y="4778132"/>
            <a:ext cx="5857871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Компании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нужно было выбирать другую стратегию развития, ориентироваться на спрос и динамику модных трендов одежды, не  стремиться в два раза увеличивать количество выпускаемых в год коллекций одежды при реализации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бизнес-модели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быстрой моды, а также  пытаться выстраивать бизнес-процессы с ориентацией на принципы социальной ответственности. Так как это привело к ухудшению финансовых показателей компании,  при этом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является ни быстрой, ни устойчивой, но социально ответственной.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Лучшая стратегия-производство и реализация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экологичной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одежды,  с ориентацией на спрос и моду, эффективной ценовой политикой.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7143755" y="2259003"/>
            <a:ext cx="5357850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Кроме этого, компании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 реализации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бизнес-модели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быстрой моды,  не нужно было пытаться выстраивать бизнес-процессы с ориентацией на принципы социальной ответственности. Так как это не привело к положительным финансовым результатам.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357409" y="1687499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428847" y="4044953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72647" y="4187829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9501209" y="1616061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5" name="组合 34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6" name="任意多边形 3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3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071525" y="187301"/>
            <a:ext cx="64465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 № 3 на кейс-задание: </a:t>
            </a:r>
          </a:p>
        </p:txBody>
      </p:sp>
      <p:sp>
        <p:nvSpPr>
          <p:cNvPr id="42" name="文本框 40"/>
          <p:cNvSpPr txBox="1"/>
          <p:nvPr/>
        </p:nvSpPr>
        <p:spPr>
          <a:xfrm>
            <a:off x="1000087" y="473053"/>
            <a:ext cx="11644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 ли следовать принципам социальной ответственности при реализации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бизнес-модели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быстрой моды? Стоит ли компании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стремлении в два раза увеличить количество выпускаемых в год коллекций одежды пытаться выстраивать бизнес-процессы с ориентацией на принципы социальной ответственности? Ответ обоснуйте.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 l="9983" t="10267" r="62081" b="59082"/>
          <a:stretch>
            <a:fillRect/>
          </a:stretch>
        </p:blipFill>
        <p:spPr bwMode="auto">
          <a:xfrm>
            <a:off x="5357805" y="2616193"/>
            <a:ext cx="1785950" cy="17859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27002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858749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平行四边形 3"/>
          <p:cNvSpPr/>
          <p:nvPr/>
        </p:nvSpPr>
        <p:spPr>
          <a:xfrm rot="3660000">
            <a:off x="3297741" y="2020760"/>
            <a:ext cx="10038798" cy="3195157"/>
          </a:xfrm>
          <a:prstGeom prst="parallelogram">
            <a:avLst>
              <a:gd name="adj" fmla="val 54847"/>
            </a:avLst>
          </a:prstGeom>
          <a:solidFill>
            <a:srgbClr val="EFEEEC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8001011" y="5616589"/>
            <a:ext cx="335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b="1" dirty="0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Спасибо за внимание!</a:t>
            </a:r>
            <a:endParaRPr lang="zh-CN" altLang="en-US" sz="40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72185" y="1901813"/>
            <a:ext cx="6429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altLang="zh-CN" sz="54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Кейс-стади</a:t>
            </a:r>
            <a:r>
              <a:rPr lang="ru-RU" altLang="zh-CN" sz="5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понятие, история и функции</a:t>
            </a:r>
            <a:endParaRPr lang="en-US" altLang="zh-CN" sz="54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2250" dirty="0" smtClean="0">
                <a:latin typeface="Times New Roman" pitchFamily="18" charset="0"/>
                <a:ea typeface="+mj-ea"/>
                <a:cs typeface="Times New Roman" pitchFamily="18" charset="0"/>
              </a:rPr>
              <a:t>Часть</a:t>
            </a:r>
            <a:r>
              <a:rPr lang="en-US" altLang="zh-CN" sz="225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2250" dirty="0">
                <a:latin typeface="Times New Roman" pitchFamily="18" charset="0"/>
                <a:ea typeface="+mj-ea"/>
                <a:cs typeface="Times New Roman" pitchFamily="18" charset="0"/>
              </a:rPr>
              <a:t>01</a:t>
            </a:r>
            <a:endParaRPr lang="zh-CN" altLang="en-US" sz="225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4357673" y="2687631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1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01</a:t>
            </a:r>
            <a:endParaRPr lang="zh-CN" altLang="en-US" sz="7031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0418" name="Picture 2" descr="https://cspsid-pechatniki.ru/800/600/https/maximovetranslations.com/wp-content/uploads/2020/02/image-from-rawpixel-id-479762-re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88" y="4473581"/>
            <a:ext cx="4214762" cy="2500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8626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4000">
        <p14:flip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7"/>
          <p:cNvGrpSpPr/>
          <p:nvPr/>
        </p:nvGrpSpPr>
        <p:grpSpPr>
          <a:xfrm>
            <a:off x="913949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39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/>
                <a:ea typeface="宋体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/>
                <a:ea typeface="宋体"/>
              </a:endParaRPr>
            </a:p>
          </p:txBody>
        </p:sp>
      </p:grpSp>
      <p:pic>
        <p:nvPicPr>
          <p:cNvPr id="46" name="Picture 2" descr="\\Sy\e\我图PPT\00001PNG素材\企业文化\握手合作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3000" contrast="2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7337" b="3304"/>
          <a:stretch/>
        </p:blipFill>
        <p:spPr bwMode="auto">
          <a:xfrm>
            <a:off x="11144283" y="5973779"/>
            <a:ext cx="1713247" cy="1284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47"/>
          <p:cNvGrpSpPr/>
          <p:nvPr/>
        </p:nvGrpSpPr>
        <p:grpSpPr>
          <a:xfrm>
            <a:off x="4642722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49" name="圆角矩形 4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/>
                <a:ea typeface="宋体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/>
                <a:ea typeface="宋体"/>
              </a:endParaRPr>
            </a:p>
          </p:txBody>
        </p:sp>
      </p:grpSp>
      <p:grpSp>
        <p:nvGrpSpPr>
          <p:cNvPr id="4" name="组合 50"/>
          <p:cNvGrpSpPr/>
          <p:nvPr/>
        </p:nvGrpSpPr>
        <p:grpSpPr>
          <a:xfrm>
            <a:off x="8391828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52" name="圆角矩形 5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/>
                <a:ea typeface="宋体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/>
                <a:ea typeface="宋体"/>
              </a:endParaRPr>
            </a:p>
          </p:txBody>
        </p:sp>
      </p:grpSp>
      <p:sp>
        <p:nvSpPr>
          <p:cNvPr id="27" name="Text Placeholder 7"/>
          <p:cNvSpPr txBox="1">
            <a:spLocks/>
          </p:cNvSpPr>
          <p:nvPr/>
        </p:nvSpPr>
        <p:spPr>
          <a:xfrm>
            <a:off x="1357277" y="354488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20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Понятие метода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571459" y="4044953"/>
            <a:ext cx="3714776" cy="2214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case-study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метод конкретных ситуаций (от английского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– случай, ситуация) – метод активного проблемно-ситуационного анализа, основанный на обучении путем решения конкретных задач – ситуаций (решение кейсов). Этот метод относится к неигровым имитационным активным методам обучения.</a:t>
            </a: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5429243" y="354488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ru-RU" altLang="zh-CN" sz="20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Цель метода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4643425" y="4187829"/>
            <a:ext cx="3500462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Совместными усилиями группы студентов должны проанализировать ситуацию –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возникающую при конкретном положении дел, и выработать практическое решение; окончание процесса – оценка предложенных алгоритмов и выбор лучшего в контексте поставленной проблемы.</a:t>
            </a:r>
            <a:endParaRPr lang="en-GB" altLang="zh-CN" sz="16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8929705" y="3759201"/>
            <a:ext cx="257176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20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История возникновения метода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8572515" y="4473581"/>
            <a:ext cx="357190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000" dirty="0" smtClean="0"/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case-study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наиболее широко использовался, прежде всего, в обучении экономике и бизнес – наукам за рубежом. Впервые он был применен в учебном процессе в школе права Гарвардского университета в 1870 году, а внедрение началось в Гарвардской школе бизнеса в 1920 году. </a:t>
            </a: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1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9" name="任意多边形 18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2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125860" y="288909"/>
            <a:ext cx="11089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Понятие, цель и история возникновения метода </a:t>
            </a:r>
            <a:r>
              <a:rPr lang="ru-RU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кейс-стади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137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E180D4A7-C9FB-4DFB-919C-405C955672EB}">
      <p14:showEvtLst xmlns="" xmlns:p14="http://schemas.microsoft.com/office/powerpoint/2010/main">
        <p14:playEvt time="0" objId="3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" y="4023653"/>
            <a:ext cx="12860277" cy="9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1379036" y="3428622"/>
            <a:ext cx="1223314" cy="1223118"/>
            <a:chOff x="1466675" y="3784103"/>
            <a:chExt cx="1301392" cy="1301862"/>
          </a:xfrm>
        </p:grpSpPr>
        <p:grpSp>
          <p:nvGrpSpPr>
            <p:cNvPr id="3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5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1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1747517" y="4135965"/>
              <a:ext cx="850204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2930372" y="3593122"/>
            <a:ext cx="925859" cy="925710"/>
            <a:chOff x="3117025" y="3959191"/>
            <a:chExt cx="984950" cy="985306"/>
          </a:xfrm>
        </p:grpSpPr>
        <p:grpSp>
          <p:nvGrpSpPr>
            <p:cNvPr id="8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2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14" name="TextBox 104"/>
            <p:cNvSpPr txBox="1"/>
            <p:nvPr/>
          </p:nvSpPr>
          <p:spPr>
            <a:xfrm>
              <a:off x="3191470" y="4135962"/>
              <a:ext cx="850204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" name="组合 18"/>
          <p:cNvGrpSpPr/>
          <p:nvPr/>
        </p:nvGrpSpPr>
        <p:grpSpPr>
          <a:xfrm>
            <a:off x="4184253" y="3435995"/>
            <a:ext cx="1240154" cy="1239956"/>
            <a:chOff x="4450933" y="3791953"/>
            <a:chExt cx="1319306" cy="1319782"/>
          </a:xfrm>
        </p:grpSpPr>
        <p:grpSp>
          <p:nvGrpSpPr>
            <p:cNvPr id="15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19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111"/>
            <p:cNvSpPr txBox="1"/>
            <p:nvPr/>
          </p:nvSpPr>
          <p:spPr>
            <a:xfrm>
              <a:off x="4711419" y="4135966"/>
              <a:ext cx="850203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组合 25"/>
          <p:cNvGrpSpPr/>
          <p:nvPr/>
        </p:nvGrpSpPr>
        <p:grpSpPr>
          <a:xfrm>
            <a:off x="5752428" y="3577326"/>
            <a:ext cx="957449" cy="957296"/>
            <a:chOff x="6119197" y="3942381"/>
            <a:chExt cx="1018558" cy="1018926"/>
          </a:xfrm>
        </p:grpSpPr>
        <p:grpSp>
          <p:nvGrpSpPr>
            <p:cNvPr id="22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6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Box 118"/>
            <p:cNvSpPr txBox="1"/>
            <p:nvPr/>
          </p:nvSpPr>
          <p:spPr>
            <a:xfrm>
              <a:off x="6231370" y="4135965"/>
              <a:ext cx="850205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组合 32"/>
          <p:cNvGrpSpPr/>
          <p:nvPr/>
        </p:nvGrpSpPr>
        <p:grpSpPr>
          <a:xfrm>
            <a:off x="7037901" y="3577328"/>
            <a:ext cx="966036" cy="957296"/>
            <a:chOff x="7486713" y="3942381"/>
            <a:chExt cx="1027692" cy="1018926"/>
          </a:xfrm>
        </p:grpSpPr>
        <p:grpSp>
          <p:nvGrpSpPr>
            <p:cNvPr id="29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3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Box 125"/>
            <p:cNvSpPr txBox="1"/>
            <p:nvPr/>
          </p:nvSpPr>
          <p:spPr>
            <a:xfrm>
              <a:off x="7523326" y="4135963"/>
              <a:ext cx="991079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组合 39"/>
          <p:cNvGrpSpPr/>
          <p:nvPr/>
        </p:nvGrpSpPr>
        <p:grpSpPr>
          <a:xfrm>
            <a:off x="8323373" y="3418552"/>
            <a:ext cx="1275054" cy="1274852"/>
            <a:chOff x="8854229" y="3773382"/>
            <a:chExt cx="1356434" cy="1356924"/>
          </a:xfrm>
        </p:grpSpPr>
        <p:grpSp>
          <p:nvGrpSpPr>
            <p:cNvPr id="36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0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132"/>
            <p:cNvSpPr txBox="1"/>
            <p:nvPr/>
          </p:nvSpPr>
          <p:spPr>
            <a:xfrm>
              <a:off x="9043275" y="4135961"/>
              <a:ext cx="1015119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06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组合 46"/>
          <p:cNvGrpSpPr/>
          <p:nvPr/>
        </p:nvGrpSpPr>
        <p:grpSpPr>
          <a:xfrm>
            <a:off x="9926450" y="3189043"/>
            <a:ext cx="1734137" cy="1733860"/>
            <a:chOff x="10559621" y="3529102"/>
            <a:chExt cx="1844818" cy="1845484"/>
          </a:xfrm>
        </p:grpSpPr>
        <p:grpSp>
          <p:nvGrpSpPr>
            <p:cNvPr id="43" name="组合 47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47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9" name="TextBox 139"/>
            <p:cNvSpPr txBox="1"/>
            <p:nvPr/>
          </p:nvSpPr>
          <p:spPr>
            <a:xfrm>
              <a:off x="11095207" y="4135966"/>
              <a:ext cx="1097152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07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组合 53"/>
          <p:cNvGrpSpPr/>
          <p:nvPr/>
        </p:nvGrpSpPr>
        <p:grpSpPr>
          <a:xfrm>
            <a:off x="928649" y="2116127"/>
            <a:ext cx="2282505" cy="1285884"/>
            <a:chOff x="800766" y="1667531"/>
            <a:chExt cx="1363987" cy="688196"/>
          </a:xfrm>
        </p:grpSpPr>
        <p:sp>
          <p:nvSpPr>
            <p:cNvPr id="55" name="TextBox 145"/>
            <p:cNvSpPr txBox="1"/>
            <p:nvPr/>
          </p:nvSpPr>
          <p:spPr>
            <a:xfrm>
              <a:off x="800766" y="1667531"/>
              <a:ext cx="1363987" cy="461654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Выявление, отбор и решение проблем</a:t>
              </a:r>
              <a:endParaRPr lang="en-GB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>
            <a:xfrm flipV="1">
              <a:off x="1481601" y="2139703"/>
              <a:ext cx="0" cy="216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8"/>
          <p:cNvGrpSpPr/>
          <p:nvPr/>
        </p:nvGrpSpPr>
        <p:grpSpPr>
          <a:xfrm>
            <a:off x="3643293" y="1973251"/>
            <a:ext cx="2215164" cy="1357322"/>
            <a:chOff x="873900" y="1767302"/>
            <a:chExt cx="1166203" cy="588424"/>
          </a:xfrm>
        </p:grpSpPr>
        <p:sp>
          <p:nvSpPr>
            <p:cNvPr id="60" name="TextBox 150"/>
            <p:cNvSpPr txBox="1"/>
            <p:nvPr/>
          </p:nvSpPr>
          <p:spPr>
            <a:xfrm>
              <a:off x="873900" y="1767302"/>
              <a:ext cx="1166203" cy="576402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Анализ и синтез информации и аргументов</a:t>
              </a:r>
              <a:endParaRPr lang="en-GB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>
            <a:xfrm flipV="1">
              <a:off x="1481601" y="2139702"/>
              <a:ext cx="0" cy="216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63"/>
          <p:cNvGrpSpPr/>
          <p:nvPr/>
        </p:nvGrpSpPr>
        <p:grpSpPr>
          <a:xfrm>
            <a:off x="6328120" y="1901813"/>
            <a:ext cx="2305160" cy="1369999"/>
            <a:chOff x="873900" y="1600881"/>
            <a:chExt cx="1166203" cy="754845"/>
          </a:xfrm>
        </p:grpSpPr>
        <p:sp>
          <p:nvSpPr>
            <p:cNvPr id="65" name="TextBox 155"/>
            <p:cNvSpPr txBox="1"/>
            <p:nvPr/>
          </p:nvSpPr>
          <p:spPr>
            <a:xfrm>
              <a:off x="873900" y="1600881"/>
              <a:ext cx="1166203" cy="529394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Работа с предположениями и заключениями</a:t>
              </a:r>
              <a:endParaRPr lang="en-GB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1481601" y="2139702"/>
              <a:ext cx="0" cy="216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8"/>
          <p:cNvGrpSpPr/>
          <p:nvPr/>
        </p:nvGrpSpPr>
        <p:grpSpPr>
          <a:xfrm>
            <a:off x="9358333" y="1830375"/>
            <a:ext cx="2786081" cy="1291651"/>
            <a:chOff x="736384" y="1588744"/>
            <a:chExt cx="1490103" cy="604963"/>
          </a:xfrm>
        </p:grpSpPr>
        <p:sp>
          <p:nvSpPr>
            <p:cNvPr id="70" name="TextBox 160"/>
            <p:cNvSpPr txBox="1"/>
            <p:nvPr/>
          </p:nvSpPr>
          <p:spPr>
            <a:xfrm>
              <a:off x="736384" y="1588744"/>
              <a:ext cx="1490103" cy="450013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Формирование основных компетенций специалиста</a:t>
              </a:r>
              <a:endParaRPr lang="en-GB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 flipV="1">
              <a:off x="1481601" y="2085696"/>
              <a:ext cx="0" cy="10801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73"/>
          <p:cNvGrpSpPr/>
          <p:nvPr/>
        </p:nvGrpSpPr>
        <p:grpSpPr>
          <a:xfrm>
            <a:off x="1285839" y="4812394"/>
            <a:ext cx="3500462" cy="1343104"/>
            <a:chOff x="395467" y="1340833"/>
            <a:chExt cx="1803324" cy="700539"/>
          </a:xfrm>
        </p:grpSpPr>
        <p:sp>
          <p:nvSpPr>
            <p:cNvPr id="75" name="TextBox 165"/>
            <p:cNvSpPr txBox="1"/>
            <p:nvPr/>
          </p:nvSpPr>
          <p:spPr>
            <a:xfrm>
              <a:off x="395467" y="1540226"/>
              <a:ext cx="1803324" cy="50114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Работа с информацией – осмысление значения деталей, описанных в ситуации</a:t>
              </a:r>
              <a:endParaRPr lang="en-GB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1481601" y="1340833"/>
              <a:ext cx="0" cy="2004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8"/>
          <p:cNvGrpSpPr/>
          <p:nvPr/>
        </p:nvGrpSpPr>
        <p:grpSpPr>
          <a:xfrm>
            <a:off x="4996502" y="4812394"/>
            <a:ext cx="2284392" cy="1334301"/>
            <a:chOff x="873900" y="1340833"/>
            <a:chExt cx="1166203" cy="874792"/>
          </a:xfrm>
        </p:grpSpPr>
        <p:sp>
          <p:nvSpPr>
            <p:cNvPr id="80" name="TextBox 170"/>
            <p:cNvSpPr txBox="1"/>
            <p:nvPr/>
          </p:nvSpPr>
          <p:spPr>
            <a:xfrm>
              <a:off x="873900" y="1767301"/>
              <a:ext cx="1166203" cy="448324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Оценка альтернатив, принятие решений</a:t>
              </a:r>
              <a:endParaRPr lang="en-GB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1481601" y="1340833"/>
              <a:ext cx="0" cy="2004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83"/>
          <p:cNvGrpSpPr/>
          <p:nvPr/>
        </p:nvGrpSpPr>
        <p:grpSpPr>
          <a:xfrm>
            <a:off x="7429508" y="4890618"/>
            <a:ext cx="2645072" cy="1401037"/>
            <a:chOff x="691830" y="1340833"/>
            <a:chExt cx="1348273" cy="918546"/>
          </a:xfrm>
        </p:grpSpPr>
        <p:sp>
          <p:nvSpPr>
            <p:cNvPr id="85" name="TextBox 175"/>
            <p:cNvSpPr txBox="1"/>
            <p:nvPr/>
          </p:nvSpPr>
          <p:spPr>
            <a:xfrm>
              <a:off x="691830" y="1629449"/>
              <a:ext cx="1348273" cy="629930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Слушание и понимание других людей – навыки групповой работы</a:t>
              </a:r>
              <a:endParaRPr lang="en-GB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87" name="直接连接符 86"/>
            <p:cNvCxnSpPr/>
            <p:nvPr/>
          </p:nvCxnSpPr>
          <p:spPr>
            <a:xfrm>
              <a:off x="1481601" y="1340833"/>
              <a:ext cx="0" cy="2004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8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90" name="任意多边形 89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91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1125860" y="288909"/>
            <a:ext cx="96612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кейс-стади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case-study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44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7826" name="Picture 2" descr="https://i.pinimg.com/originals/f9/e8/d0/f9e8d074bf9fa5cf8fa0e19ff0b3e0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5589" y="5259399"/>
            <a:ext cx="247643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6993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4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3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86499" y="1544623"/>
            <a:ext cx="6072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1969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ru-RU" altLang="zh-CN" sz="4000" b="1" kern="0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Практические задания к кейсу</a:t>
            </a:r>
            <a:endParaRPr lang="zh-CN" altLang="en-US" sz="4000" b="1" kern="0" dirty="0" smtClean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marL="0" lvl="1" algn="ctr"/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«Быстрая мода» или социальная</a:t>
            </a:r>
          </a:p>
          <a:p>
            <a:pPr marL="0" lvl="1" algn="ctr"/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ответственность: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компании ESPRIT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1" algn="ctr"/>
            <a:r>
              <a:rPr lang="zh-CN" altLang="en-US" sz="4800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endParaRPr lang="en-US" altLang="zh-CN" sz="48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4286235" y="2687631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1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02</a:t>
            </a:r>
            <a:endParaRPr lang="zh-CN" altLang="en-US" sz="7031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797" y="411639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2250" dirty="0" smtClean="0">
                <a:latin typeface="Times New Roman" pitchFamily="18" charset="0"/>
                <a:ea typeface="+mj-ea"/>
                <a:cs typeface="Times New Roman" pitchFamily="18" charset="0"/>
              </a:rPr>
              <a:t>Часть</a:t>
            </a:r>
            <a:r>
              <a:rPr lang="en-US" altLang="zh-CN" sz="2250" dirty="0" smtClean="0">
                <a:latin typeface="Times New Roman" pitchFamily="18" charset="0"/>
                <a:ea typeface="+mj-ea"/>
                <a:cs typeface="Times New Roman" pitchFamily="18" charset="0"/>
              </a:rPr>
              <a:t> 0</a:t>
            </a:r>
            <a:r>
              <a:rPr lang="ru-RU" altLang="zh-CN" sz="2250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sz="225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8914" name="Picture 2" descr="https://www.nicepng.com/png/full/898-8987911_jabong-adds-international-fashion-wear-brand-esprit-esprit.png"/>
          <p:cNvPicPr>
            <a:picLocks noChangeAspect="1" noChangeArrowheads="1"/>
          </p:cNvPicPr>
          <p:nvPr/>
        </p:nvPicPr>
        <p:blipFill>
          <a:blip r:embed="rId3"/>
          <a:srcRect r="781" b="11764"/>
          <a:stretch>
            <a:fillRect/>
          </a:stretch>
        </p:blipFill>
        <p:spPr bwMode="auto">
          <a:xfrm>
            <a:off x="285707" y="5259399"/>
            <a:ext cx="6572296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7686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000">
        <p14:prism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560876" y="1483768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3786169" y="1616061"/>
            <a:ext cx="2026928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15" idx="6"/>
          </p:cNvCxnSpPr>
          <p:nvPr/>
        </p:nvCxnSpPr>
        <p:spPr bwMode="auto">
          <a:xfrm>
            <a:off x="3596727" y="5593306"/>
            <a:ext cx="2071262" cy="23283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>
            <a:off x="4857739" y="3473449"/>
            <a:ext cx="187602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8"/>
          <p:cNvGrpSpPr>
            <a:grpSpLocks/>
          </p:cNvGrpSpPr>
          <p:nvPr/>
        </p:nvGrpSpPr>
        <p:grpSpPr bwMode="auto">
          <a:xfrm>
            <a:off x="857211" y="2044689"/>
            <a:ext cx="3177449" cy="3177449"/>
            <a:chOff x="1103084" y="2155824"/>
            <a:chExt cx="3176815" cy="3176815"/>
          </a:xfrm>
        </p:grpSpPr>
        <p:sp>
          <p:nvSpPr>
            <p:cNvPr id="10" name="椭圆 9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7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20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7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3286103" y="1330309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500549" y="3259135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071789" y="5330837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" name="组合 16"/>
          <p:cNvGrpSpPr/>
          <p:nvPr/>
        </p:nvGrpSpPr>
        <p:grpSpPr>
          <a:xfrm>
            <a:off x="5714995" y="973119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4" name="组合 28"/>
          <p:cNvGrpSpPr/>
          <p:nvPr/>
        </p:nvGrpSpPr>
        <p:grpSpPr>
          <a:xfrm>
            <a:off x="6572251" y="2830507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8" name="组合 32"/>
          <p:cNvGrpSpPr/>
          <p:nvPr/>
        </p:nvGrpSpPr>
        <p:grpSpPr>
          <a:xfrm>
            <a:off x="5643557" y="5045085"/>
            <a:ext cx="1207841" cy="1207841"/>
            <a:chOff x="3996846" y="3864636"/>
            <a:chExt cx="858956" cy="858956"/>
          </a:xfrm>
        </p:grpSpPr>
        <p:grpSp>
          <p:nvGrpSpPr>
            <p:cNvPr id="29" name="组合 33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5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lIns="171441" tIns="85720" rIns="171441" bIns="85720"/>
            <a:lstStyle/>
            <a:p>
              <a:pPr defTabSz="12857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6" name="Text Placeholder 2"/>
          <p:cNvSpPr txBox="1">
            <a:spLocks/>
          </p:cNvSpPr>
          <p:nvPr/>
        </p:nvSpPr>
        <p:spPr>
          <a:xfrm>
            <a:off x="6929441" y="473053"/>
            <a:ext cx="5643602" cy="9286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Предложите возможные варианты развития компании в 80-90е годы,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проранжируйте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их с точки зрения а) экономической эффективности, б) устойчивости развития компании, в) ценностей социальной и экологической ответственности.</a:t>
            </a:r>
            <a:endParaRPr lang="en-GB" altLang="zh-CN" sz="20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7715259" y="2259003"/>
            <a:ext cx="4929222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</a:pPr>
            <a:r>
              <a:rPr lang="ru-RU" sz="1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ли компания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выйти из кризисного состояния и вернуть утраченную лояльность покупателей, если вернется к выпуску одежды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Ecollection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Возможно ли реализовать проект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Ecollection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тех условиях, в которых находится компания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мирового финансового кризиса?</a:t>
            </a: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6929441" y="4616457"/>
            <a:ext cx="5786478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 ли следовать принципам социальной ответственности при реализации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бизнес-модели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быстрой моды? Стоит ли компании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стремлении в два раза увеличить количество выпускаемых в год коллекций одежды пытаться выстраивать бизнес-процессы с ориентацией на принципы социальной ответственности? Ответ обоснуйте. </a:t>
            </a: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3" name="组合 4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3" name="任意多边形 52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54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071525" y="187301"/>
            <a:ext cx="58750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к кейсу</a:t>
            </a:r>
            <a:endParaRPr lang="zh-CN" altLang="en-US" sz="44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59" name="组合 40"/>
          <p:cNvGrpSpPr/>
          <p:nvPr/>
        </p:nvGrpSpPr>
        <p:grpSpPr>
          <a:xfrm>
            <a:off x="6929441" y="3259135"/>
            <a:ext cx="473292" cy="404559"/>
            <a:chOff x="1179499" y="5126995"/>
            <a:chExt cx="695313" cy="5943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0" name="Freeform 131"/>
            <p:cNvSpPr>
              <a:spLocks/>
            </p:cNvSpPr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202"/>
          <p:cNvGrpSpPr/>
          <p:nvPr/>
        </p:nvGrpSpPr>
        <p:grpSpPr>
          <a:xfrm>
            <a:off x="6072185" y="1401747"/>
            <a:ext cx="516253" cy="439327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58001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0000">
        <p14:flip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9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86499" y="1544623"/>
            <a:ext cx="607223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4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Описание</a:t>
            </a:r>
            <a:r>
              <a:rPr lang="ru-RU" altLang="zh-CN" sz="4000" b="1" kern="0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ru-RU" altLang="zh-CN" sz="4000" b="1" kern="0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кейс-задания</a:t>
            </a:r>
            <a:endParaRPr lang="zh-CN" altLang="en-US" sz="4000" b="1" kern="0" dirty="0" smtClean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marL="0" lvl="1" algn="ctr"/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«Быстрая мода» или социальная</a:t>
            </a:r>
          </a:p>
          <a:p>
            <a:pPr marL="0" lvl="1" algn="ctr"/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ответственность: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компании ESPRIT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1" algn="ctr"/>
            <a:r>
              <a:rPr lang="zh-CN" altLang="en-US" sz="4800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endParaRPr lang="en-US" altLang="zh-CN" sz="48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4286235" y="2687631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1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lang="ru-RU" altLang="zh-CN" sz="7031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sz="7031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797" y="411639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2250" dirty="0" smtClean="0">
                <a:latin typeface="Times New Roman" pitchFamily="18" charset="0"/>
                <a:ea typeface="+mj-ea"/>
                <a:cs typeface="Times New Roman" pitchFamily="18" charset="0"/>
              </a:rPr>
              <a:t>Часть</a:t>
            </a:r>
            <a:r>
              <a:rPr lang="en-US" altLang="zh-CN" sz="2250" dirty="0" smtClean="0">
                <a:latin typeface="Times New Roman" pitchFamily="18" charset="0"/>
                <a:ea typeface="+mj-ea"/>
                <a:cs typeface="Times New Roman" pitchFamily="18" charset="0"/>
              </a:rPr>
              <a:t> 0</a:t>
            </a:r>
            <a:r>
              <a:rPr lang="ru-RU" altLang="zh-CN" sz="2250" dirty="0" smtClean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sz="225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8914" name="Picture 2" descr="https://www.nicepng.com/png/full/898-8987911_jabong-adds-international-fashion-wear-brand-esprit-esprit.png"/>
          <p:cNvPicPr>
            <a:picLocks noChangeAspect="1" noChangeArrowheads="1"/>
          </p:cNvPicPr>
          <p:nvPr/>
        </p:nvPicPr>
        <p:blipFill>
          <a:blip r:embed="rId3"/>
          <a:srcRect r="781" b="11764"/>
          <a:stretch>
            <a:fillRect/>
          </a:stretch>
        </p:blipFill>
        <p:spPr bwMode="auto">
          <a:xfrm>
            <a:off x="285707" y="5259399"/>
            <a:ext cx="6572296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7686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000">
        <p14:prism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4"/>
          <p:cNvSpPr>
            <a:spLocks/>
          </p:cNvSpPr>
          <p:nvPr/>
        </p:nvSpPr>
        <p:spPr bwMode="auto">
          <a:xfrm rot="13500000">
            <a:off x="3856598" y="2527486"/>
            <a:ext cx="1293756" cy="2153064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59" name="Freeform 6"/>
          <p:cNvSpPr>
            <a:spLocks/>
          </p:cNvSpPr>
          <p:nvPr/>
        </p:nvSpPr>
        <p:spPr bwMode="auto">
          <a:xfrm>
            <a:off x="-30935" y="2187565"/>
            <a:ext cx="12889685" cy="3560515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60" name="Freeform 13"/>
          <p:cNvSpPr>
            <a:spLocks/>
          </p:cNvSpPr>
          <p:nvPr/>
        </p:nvSpPr>
        <p:spPr bwMode="auto">
          <a:xfrm>
            <a:off x="7786697" y="3616325"/>
            <a:ext cx="1913692" cy="487156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62" name="Rectangle 26"/>
          <p:cNvSpPr>
            <a:spLocks/>
          </p:cNvSpPr>
          <p:nvPr/>
        </p:nvSpPr>
        <p:spPr bwMode="auto">
          <a:xfrm>
            <a:off x="428583" y="3616325"/>
            <a:ext cx="3000396" cy="104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EspritHoldings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мировой производитель и дистрибьютор разнообразных товаров под брендом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(одежда, бельё, обувь, аксессуары, спорттовары, ювелирные изделия, часы, косметика и парфюмерия, игрушки, детские товары, предметы домашнего обихода, в том числе ковры, домашний текстиль, светотехника, мебель, обои), а также товаров под брендом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edc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косметики под брендом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RedEarth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4" name="Freeform 13"/>
          <p:cNvSpPr>
            <a:spLocks/>
          </p:cNvSpPr>
          <p:nvPr/>
        </p:nvSpPr>
        <p:spPr bwMode="auto">
          <a:xfrm rot="5910658">
            <a:off x="8870208" y="2175665"/>
            <a:ext cx="1116863" cy="408446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66" name="Rectangle 26"/>
          <p:cNvSpPr>
            <a:spLocks/>
          </p:cNvSpPr>
          <p:nvPr/>
        </p:nvSpPr>
        <p:spPr bwMode="auto">
          <a:xfrm>
            <a:off x="2143095" y="1258871"/>
            <a:ext cx="3286148" cy="112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 этой компании демонстрирует пример формирование идентичности, имиджа организации за счет следования принципам социальной ответственности. </a:t>
            </a:r>
          </a:p>
          <a:p>
            <a:pPr algn="ctr"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9" name="Rectangle 26"/>
          <p:cNvSpPr>
            <a:spLocks/>
          </p:cNvSpPr>
          <p:nvPr/>
        </p:nvSpPr>
        <p:spPr bwMode="auto">
          <a:xfrm>
            <a:off x="6000747" y="1258871"/>
            <a:ext cx="2773252" cy="8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Экологические и социальные инициативы были временно забыты, пока, с наступлением мирового экономического кризиса 2008 года, компания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стала терять свои позиции на рынке.</a:t>
            </a:r>
          </a:p>
          <a:p>
            <a:pPr>
              <a:lnSpc>
                <a:spcPct val="150000"/>
              </a:lnSpc>
            </a:pPr>
            <a:endParaRPr lang="ru-RU" sz="900" dirty="0" smtClean="0"/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2" name="Rectangle 26"/>
          <p:cNvSpPr>
            <a:spLocks/>
          </p:cNvSpPr>
          <p:nvPr/>
        </p:nvSpPr>
        <p:spPr bwMode="auto">
          <a:xfrm>
            <a:off x="4143359" y="5759465"/>
            <a:ext cx="4429156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было на начальном этапе существования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Esprit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когда организация была семейным бизнесом – воплощением идей американской семьи предпринимателей, неравнодушных к экологическим и социальным проблемам.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5" name="Rectangle 26"/>
          <p:cNvSpPr>
            <a:spLocks/>
          </p:cNvSpPr>
          <p:nvPr/>
        </p:nvSpPr>
        <p:spPr bwMode="auto">
          <a:xfrm>
            <a:off x="8501077" y="5259399"/>
            <a:ext cx="2760561" cy="8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Затем в эпоху активных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глобализационных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процессов вектор развития компании сместился в сторону реализации стратегии роста.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8" name="Rectangle 26"/>
          <p:cNvSpPr>
            <a:spLocks/>
          </p:cNvSpPr>
          <p:nvPr/>
        </p:nvSpPr>
        <p:spPr bwMode="auto">
          <a:xfrm>
            <a:off x="10358465" y="2830507"/>
            <a:ext cx="2286016" cy="8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Возврат к идеям социальной ответственности казался правильным решением, однако не принес желаемых финансовых результатов и реабилитации имиджа компании в глазах потребителей. </a:t>
            </a:r>
          </a:p>
          <a:p>
            <a:pPr>
              <a:lnSpc>
                <a:spcPct val="150000"/>
              </a:lnSpc>
            </a:pP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" name="组合 179"/>
          <p:cNvGrpSpPr/>
          <p:nvPr/>
        </p:nvGrpSpPr>
        <p:grpSpPr>
          <a:xfrm>
            <a:off x="1495829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83" name="Freeform 7"/>
          <p:cNvSpPr>
            <a:spLocks noEditPoints="1"/>
          </p:cNvSpPr>
          <p:nvPr/>
        </p:nvSpPr>
        <p:spPr bwMode="auto">
          <a:xfrm>
            <a:off x="1713824" y="2682091"/>
            <a:ext cx="426418" cy="390323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9" name="组合 183"/>
          <p:cNvGrpSpPr/>
          <p:nvPr/>
        </p:nvGrpSpPr>
        <p:grpSpPr>
          <a:xfrm>
            <a:off x="5127616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5" name="同心圆 1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86" name="椭圆 1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87" name="Freeform 8"/>
          <p:cNvSpPr>
            <a:spLocks noEditPoints="1"/>
          </p:cNvSpPr>
          <p:nvPr/>
        </p:nvSpPr>
        <p:spPr bwMode="auto">
          <a:xfrm>
            <a:off x="5465286" y="2665412"/>
            <a:ext cx="287408" cy="423070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0" name="组合 187"/>
          <p:cNvGrpSpPr/>
          <p:nvPr/>
        </p:nvGrpSpPr>
        <p:grpSpPr>
          <a:xfrm>
            <a:off x="6758527" y="429637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91" name="Freeform 10"/>
          <p:cNvSpPr>
            <a:spLocks noEditPoints="1"/>
          </p:cNvSpPr>
          <p:nvPr/>
        </p:nvSpPr>
        <p:spPr bwMode="auto">
          <a:xfrm>
            <a:off x="7004047" y="4576906"/>
            <a:ext cx="371368" cy="286574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1" name="组合 191"/>
          <p:cNvGrpSpPr/>
          <p:nvPr/>
        </p:nvGrpSpPr>
        <p:grpSpPr>
          <a:xfrm>
            <a:off x="8930935" y="128816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95" name="Freeform 9"/>
          <p:cNvSpPr>
            <a:spLocks noEditPoints="1"/>
          </p:cNvSpPr>
          <p:nvPr/>
        </p:nvSpPr>
        <p:spPr bwMode="auto">
          <a:xfrm>
            <a:off x="9194336" y="1562009"/>
            <a:ext cx="375331" cy="277475"/>
          </a:xfrm>
          <a:custGeom>
            <a:avLst/>
            <a:gdLst>
              <a:gd name="T0" fmla="*/ 302 w 302"/>
              <a:gd name="T1" fmla="*/ 226 h 226"/>
              <a:gd name="T2" fmla="*/ 0 w 302"/>
              <a:gd name="T3" fmla="*/ 226 h 226"/>
              <a:gd name="T4" fmla="*/ 0 w 302"/>
              <a:gd name="T5" fmla="*/ 0 h 226"/>
              <a:gd name="T6" fmla="*/ 17 w 302"/>
              <a:gd name="T7" fmla="*/ 0 h 226"/>
              <a:gd name="T8" fmla="*/ 17 w 302"/>
              <a:gd name="T9" fmla="*/ 206 h 226"/>
              <a:gd name="T10" fmla="*/ 302 w 302"/>
              <a:gd name="T11" fmla="*/ 206 h 226"/>
              <a:gd name="T12" fmla="*/ 302 w 302"/>
              <a:gd name="T13" fmla="*/ 226 h 226"/>
              <a:gd name="T14" fmla="*/ 282 w 302"/>
              <a:gd name="T15" fmla="*/ 188 h 226"/>
              <a:gd name="T16" fmla="*/ 37 w 302"/>
              <a:gd name="T17" fmla="*/ 188 h 226"/>
              <a:gd name="T18" fmla="*/ 37 w 302"/>
              <a:gd name="T19" fmla="*/ 103 h 226"/>
              <a:gd name="T20" fmla="*/ 103 w 302"/>
              <a:gd name="T21" fmla="*/ 17 h 226"/>
              <a:gd name="T22" fmla="*/ 189 w 302"/>
              <a:gd name="T23" fmla="*/ 103 h 226"/>
              <a:gd name="T24" fmla="*/ 245 w 302"/>
              <a:gd name="T25" fmla="*/ 56 h 226"/>
              <a:gd name="T26" fmla="*/ 282 w 302"/>
              <a:gd name="T27" fmla="*/ 18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226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2" name="组合 195"/>
          <p:cNvGrpSpPr/>
          <p:nvPr/>
        </p:nvGrpSpPr>
        <p:grpSpPr>
          <a:xfrm>
            <a:off x="9316071" y="3839403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7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" name="组合 199"/>
          <p:cNvGrpSpPr/>
          <p:nvPr/>
        </p:nvGrpSpPr>
        <p:grpSpPr>
          <a:xfrm>
            <a:off x="11074141" y="1843456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" name="组合 202"/>
          <p:cNvGrpSpPr/>
          <p:nvPr/>
        </p:nvGrpSpPr>
        <p:grpSpPr>
          <a:xfrm>
            <a:off x="11226963" y="2075576"/>
            <a:ext cx="516253" cy="439327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204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组合 4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1" name="任意多边形 5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5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214401" y="258739"/>
            <a:ext cx="105184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компании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ESPRIT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组合 40"/>
          <p:cNvGrpSpPr/>
          <p:nvPr/>
        </p:nvGrpSpPr>
        <p:grpSpPr>
          <a:xfrm>
            <a:off x="9501209" y="4044953"/>
            <a:ext cx="473292" cy="404559"/>
            <a:chOff x="1179499" y="5126995"/>
            <a:chExt cx="695313" cy="5943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8" name="Freeform 131"/>
            <p:cNvSpPr>
              <a:spLocks/>
            </p:cNvSpPr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2" name="Picture 2" descr="https://www.nicepng.com/png/full/898-8987911_jabong-adds-international-fashion-wear-brand-esprit-esprit.png"/>
          <p:cNvPicPr>
            <a:picLocks noChangeAspect="1" noChangeArrowheads="1"/>
          </p:cNvPicPr>
          <p:nvPr/>
        </p:nvPicPr>
        <p:blipFill>
          <a:blip r:embed="rId3"/>
          <a:srcRect r="781" b="11764"/>
          <a:stretch>
            <a:fillRect/>
          </a:stretch>
        </p:blipFill>
        <p:spPr bwMode="auto">
          <a:xfrm>
            <a:off x="214269" y="1187433"/>
            <a:ext cx="1857388" cy="642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2789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4" grpId="0" animBg="1"/>
      <p:bldP spid="183" grpId="0" animBg="1"/>
      <p:bldP spid="187" grpId="0" animBg="1"/>
      <p:bldP spid="191" grpId="0" animBg="1"/>
      <p:bldP spid="195" grpId="0" animBg="1"/>
    </p:bldLst>
  </p:timing>
  <p:extLst mod="1">
    <p:ext uri="{E180D4A7-C9FB-4DFB-919C-405C955672EB}">
      <p14:showEvtLst xmlns="" xmlns:p14="http://schemas.microsoft.com/office/powerpoint/2010/main">
        <p14:playEvt time="0" objId="3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33.pptx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2728</Words>
  <Application>Microsoft Office PowerPoint</Application>
  <PresentationFormat>Произвольный</PresentationFormat>
  <Paragraphs>219</Paragraphs>
  <Slides>23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自定义设计方案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2016-09-19T15:34:54Z</dcterms:created>
  <dcterms:modified xsi:type="dcterms:W3CDTF">2022-12-12T10:39:40Z</dcterms:modified>
</cp:coreProperties>
</file>