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297" r:id="rId3"/>
    <p:sldId id="298" r:id="rId4"/>
    <p:sldId id="299" r:id="rId5"/>
    <p:sldId id="292" r:id="rId6"/>
    <p:sldId id="300" r:id="rId7"/>
    <p:sldId id="301" r:id="rId8"/>
    <p:sldId id="302" r:id="rId9"/>
    <p:sldId id="303" r:id="rId10"/>
    <p:sldId id="305" r:id="rId11"/>
    <p:sldId id="304" r:id="rId12"/>
    <p:sldId id="307" r:id="rId13"/>
    <p:sldId id="259" r:id="rId14"/>
    <p:sldId id="271" r:id="rId15"/>
    <p:sldId id="309" r:id="rId16"/>
    <p:sldId id="295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1F1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7AD1ED5F-AB97-47B5-9F7B-ACDF41A6E0FD}" type="datetimeFigureOut">
              <a:rPr lang="zh-CN" altLang="en-US"/>
              <a:pPr/>
              <a:t>2022/11/26</a:t>
            </a:fld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2C92D475-3D99-4A14-A382-ED92881F3A8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3548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9AC57C5D-A7E6-4368-B5C6-A8AC6F56BA86}" type="slidenum">
              <a:rPr lang="zh-CN" altLang="en-US"/>
              <a:pPr fontAlgn="base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5057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42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42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78F2C5DE-AC4B-48CA-9809-A2E9E2F196C0}" type="slidenum">
              <a:rPr lang="zh-CN" altLang="en-US"/>
              <a:pPr fontAlgn="base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17838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6CD1D6EC-E42A-452D-A706-BEF1FD7394D8}" type="slidenum">
              <a:rPr lang="zh-CN" altLang="en-US"/>
              <a:pPr fontAlgn="base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75220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905E2B70-F15F-4CFA-8F35-F76B7F10C606}" type="slidenum">
              <a:rPr lang="zh-CN" altLang="en-US"/>
              <a:pPr fontAlgn="base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0661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71096DBC-6CDD-4E93-9950-CD17073F213F}" type="slidenum">
              <a:rPr lang="zh-CN" altLang="en-US"/>
              <a:pPr fontAlgn="base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6994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5C685C9D-3D24-4711-AD18-036B514B2DB5}" type="slidenum">
              <a:rPr lang="zh-CN" altLang="en-US"/>
              <a:pPr fontAlgn="base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4464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BE7678B6-4F22-4FEE-8C24-45C720628F51}" type="slidenum">
              <a:rPr lang="zh-CN" altLang="en-US"/>
              <a:pPr fontAlgn="base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381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59959F10-5B8B-4832-8A2D-F6A83A68D2D1}" type="slidenum">
              <a:rPr lang="zh-CN" altLang="en-US"/>
              <a:pPr fontAlgn="base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209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6CD1D6EC-E42A-452D-A706-BEF1FD7394D8}" type="slidenum">
              <a:rPr lang="zh-CN" altLang="en-US"/>
              <a:pPr fontAlgn="base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7522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77FD8817-3E61-466F-9FEC-D6C465E48484}" type="slidenum">
              <a:rPr lang="zh-CN" altLang="en-US"/>
              <a:pPr fontAlgn="base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1868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6CD1D6EC-E42A-452D-A706-BEF1FD7394D8}" type="slidenum">
              <a:rPr lang="zh-CN" altLang="en-US"/>
              <a:pPr fontAlgn="base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75220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06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06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B03F646C-4AE9-43D9-95CC-21E855F4476B}" type="slidenum">
              <a:rPr lang="zh-CN" altLang="en-US"/>
              <a:pPr fontAlgn="base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236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6CD1D6EC-E42A-452D-A706-BEF1FD7394D8}" type="slidenum">
              <a:rPr lang="zh-CN" altLang="en-US"/>
              <a:pPr fontAlgn="base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75220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42D5E1CE-6F51-41C6-9FDB-60CABDC564D4}" type="slidenum">
              <a:rPr lang="zh-CN" altLang="en-US"/>
              <a:pPr fontAlgn="base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8260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6CD1D6EC-E42A-452D-A706-BEF1FD7394D8}" type="slidenum">
              <a:rPr lang="zh-CN" altLang="en-US"/>
              <a:pPr fontAlgn="base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7522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26466417"/>
      </p:ext>
    </p:extLst>
  </p:cSld>
  <p:clrMapOvr>
    <a:masterClrMapping/>
  </p:clrMapOvr>
  <p:transition spd="med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34889127"/>
      </p:ext>
    </p:extLst>
  </p:cSld>
  <p:clrMapOvr>
    <a:masterClrMapping/>
  </p:clrMapOvr>
  <p:transition spd="med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34975" y="666750"/>
            <a:ext cx="8280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1484204"/>
      </p:ext>
    </p:extLst>
  </p:cSld>
  <p:clrMapOvr>
    <a:masterClrMapping/>
  </p:clrMapOvr>
  <p:transition spd="med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  <a:pPr/>
              <a:t>2022/11/26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05380-FC59-461D-8EA6-8BBCAAEBF9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8720872"/>
      </p:ext>
    </p:extLst>
  </p:cSld>
  <p:clrMapOvr>
    <a:masterClrMapping/>
  </p:clrMapOvr>
  <p:transition spd="med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  <a:pPr/>
              <a:t>2022/11/26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711B1-0070-47DE-91B5-EF020C6A54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13544"/>
      </p:ext>
    </p:extLst>
  </p:cSld>
  <p:clrMapOvr>
    <a:masterClrMapping/>
  </p:clrMapOvr>
  <p:transition spd="med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  <a:pPr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38462-35C1-45FE-B058-7BA0EEDFE71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24975337"/>
      </p:ext>
    </p:extLst>
  </p:cSld>
  <p:clrMapOvr>
    <a:masterClrMapping/>
  </p:clrMapOvr>
  <p:transition spd="med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  <a:pPr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426AE-2D22-4659-8535-55AEAF0A9B6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9022110"/>
      </p:ext>
    </p:extLst>
  </p:cSld>
  <p:clrMapOvr>
    <a:masterClrMapping/>
  </p:clrMapOvr>
  <p:transition spd="med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/>
              <a:pPr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C3654-58C2-4927-A51E-B00914F381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60510665"/>
      </p:ext>
    </p:extLst>
  </p:cSld>
  <p:clrMapOvr>
    <a:masterClrMapping/>
  </p:clrMapOvr>
  <p:transition spd="med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/>
              <a:pPr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D8338A4-A964-4845-8823-9E87D3B412B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56" r:id="rId4"/>
    <p:sldLayoutId id="2147483655" r:id="rId5"/>
    <p:sldLayoutId id="2147483654" r:id="rId6"/>
    <p:sldLayoutId id="2147483653" r:id="rId7"/>
    <p:sldLayoutId id="2147483652" r:id="rId8"/>
  </p:sldLayoutIdLst>
  <p:transition spd="med" advTm="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28926" y="4643452"/>
            <a:ext cx="3429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Нижний Новгород- </a:t>
            </a:r>
            <a:r>
              <a:rPr lang="en-US" altLang="zh-CN" sz="2000" b="1" dirty="0" smtClean="0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20</a:t>
            </a:r>
            <a:r>
              <a:rPr lang="ru-RU" altLang="zh-CN" sz="2000" b="1" dirty="0" smtClean="0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22 год</a:t>
            </a:r>
            <a:endParaRPr lang="zh-CN" altLang="en-US" sz="2000" b="1" dirty="0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57224" y="1785932"/>
            <a:ext cx="72152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Кейс: Этика агентских отношений</a:t>
            </a:r>
          </a:p>
          <a:p>
            <a:pPr algn="ctr"/>
            <a:endParaRPr lang="en-US" altLang="zh-CN" sz="44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2786050" y="14285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6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Название учебного заведения</a:t>
            </a:r>
            <a:endParaRPr lang="zh-CN" altLang="en-US" sz="16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428596" y="857238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Дисциплина: Корпоративная социальная ответственность бизнеса</a:t>
            </a:r>
          </a:p>
        </p:txBody>
      </p:sp>
      <p:sp>
        <p:nvSpPr>
          <p:cNvPr id="8" name="文本框 4"/>
          <p:cNvSpPr txBox="1"/>
          <p:nvPr/>
        </p:nvSpPr>
        <p:spPr>
          <a:xfrm>
            <a:off x="142844" y="2500312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Выполнил:________________________________________________________________________________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Проверил:___________________________________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8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6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6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6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圆角矩形 56"/>
          <p:cNvSpPr>
            <a:spLocks noChangeArrowheads="1"/>
          </p:cNvSpPr>
          <p:nvPr/>
        </p:nvSpPr>
        <p:spPr bwMode="auto">
          <a:xfrm>
            <a:off x="1928794" y="785800"/>
            <a:ext cx="2066925" cy="4841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12"/>
          <p:cNvSpPr txBox="1">
            <a:spLocks noChangeArrowheads="1"/>
          </p:cNvSpPr>
          <p:nvPr/>
        </p:nvSpPr>
        <p:spPr bwMode="auto">
          <a:xfrm>
            <a:off x="1928794" y="714362"/>
            <a:ext cx="2000264" cy="62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Понятие канала продаж</a:t>
            </a:r>
            <a:endParaRPr lang="en-US" altLang="zh-CN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9" name="Freeform 12"/>
          <p:cNvSpPr>
            <a:spLocks noEditPoints="1" noChangeArrowheads="1"/>
          </p:cNvSpPr>
          <p:nvPr/>
        </p:nvSpPr>
        <p:spPr bwMode="auto">
          <a:xfrm>
            <a:off x="1357290" y="785800"/>
            <a:ext cx="420687" cy="422275"/>
          </a:xfrm>
          <a:custGeom>
            <a:avLst/>
            <a:gdLst>
              <a:gd name="T0" fmla="*/ 80 w 85"/>
              <a:gd name="T1" fmla="*/ 53 h 85"/>
              <a:gd name="T2" fmla="*/ 80 w 85"/>
              <a:gd name="T3" fmla="*/ 80 h 85"/>
              <a:gd name="T4" fmla="*/ 74 w 85"/>
              <a:gd name="T5" fmla="*/ 85 h 85"/>
              <a:gd name="T6" fmla="*/ 10 w 85"/>
              <a:gd name="T7" fmla="*/ 85 h 85"/>
              <a:gd name="T8" fmla="*/ 5 w 85"/>
              <a:gd name="T9" fmla="*/ 80 h 85"/>
              <a:gd name="T10" fmla="*/ 5 w 85"/>
              <a:gd name="T11" fmla="*/ 53 h 85"/>
              <a:gd name="T12" fmla="*/ 17 w 85"/>
              <a:gd name="T13" fmla="*/ 56 h 85"/>
              <a:gd name="T14" fmla="*/ 17 w 85"/>
              <a:gd name="T15" fmla="*/ 60 h 85"/>
              <a:gd name="T16" fmla="*/ 20 w 85"/>
              <a:gd name="T17" fmla="*/ 60 h 85"/>
              <a:gd name="T18" fmla="*/ 20 w 85"/>
              <a:gd name="T19" fmla="*/ 68 h 85"/>
              <a:gd name="T20" fmla="*/ 27 w 85"/>
              <a:gd name="T21" fmla="*/ 68 h 85"/>
              <a:gd name="T22" fmla="*/ 27 w 85"/>
              <a:gd name="T23" fmla="*/ 60 h 85"/>
              <a:gd name="T24" fmla="*/ 30 w 85"/>
              <a:gd name="T25" fmla="*/ 60 h 85"/>
              <a:gd name="T26" fmla="*/ 30 w 85"/>
              <a:gd name="T27" fmla="*/ 57 h 85"/>
              <a:gd name="T28" fmla="*/ 54 w 85"/>
              <a:gd name="T29" fmla="*/ 57 h 85"/>
              <a:gd name="T30" fmla="*/ 54 w 85"/>
              <a:gd name="T31" fmla="*/ 60 h 85"/>
              <a:gd name="T32" fmla="*/ 57 w 85"/>
              <a:gd name="T33" fmla="*/ 60 h 85"/>
              <a:gd name="T34" fmla="*/ 57 w 85"/>
              <a:gd name="T35" fmla="*/ 68 h 85"/>
              <a:gd name="T36" fmla="*/ 63 w 85"/>
              <a:gd name="T37" fmla="*/ 68 h 85"/>
              <a:gd name="T38" fmla="*/ 63 w 85"/>
              <a:gd name="T39" fmla="*/ 60 h 85"/>
              <a:gd name="T40" fmla="*/ 66 w 85"/>
              <a:gd name="T41" fmla="*/ 60 h 85"/>
              <a:gd name="T42" fmla="*/ 66 w 85"/>
              <a:gd name="T43" fmla="*/ 56 h 85"/>
              <a:gd name="T44" fmla="*/ 80 w 85"/>
              <a:gd name="T45" fmla="*/ 53 h 85"/>
              <a:gd name="T46" fmla="*/ 31 w 85"/>
              <a:gd name="T47" fmla="*/ 0 h 85"/>
              <a:gd name="T48" fmla="*/ 54 w 85"/>
              <a:gd name="T49" fmla="*/ 0 h 85"/>
              <a:gd name="T50" fmla="*/ 61 w 85"/>
              <a:gd name="T51" fmla="*/ 7 h 85"/>
              <a:gd name="T52" fmla="*/ 61 w 85"/>
              <a:gd name="T53" fmla="*/ 16 h 85"/>
              <a:gd name="T54" fmla="*/ 53 w 85"/>
              <a:gd name="T55" fmla="*/ 16 h 85"/>
              <a:gd name="T56" fmla="*/ 53 w 85"/>
              <a:gd name="T57" fmla="*/ 8 h 85"/>
              <a:gd name="T58" fmla="*/ 32 w 85"/>
              <a:gd name="T59" fmla="*/ 8 h 85"/>
              <a:gd name="T60" fmla="*/ 32 w 85"/>
              <a:gd name="T61" fmla="*/ 16 h 85"/>
              <a:gd name="T62" fmla="*/ 24 w 85"/>
              <a:gd name="T63" fmla="*/ 16 h 85"/>
              <a:gd name="T64" fmla="*/ 24 w 85"/>
              <a:gd name="T65" fmla="*/ 7 h 85"/>
              <a:gd name="T66" fmla="*/ 31 w 85"/>
              <a:gd name="T67" fmla="*/ 0 h 85"/>
              <a:gd name="T68" fmla="*/ 0 w 85"/>
              <a:gd name="T69" fmla="*/ 20 h 85"/>
              <a:gd name="T70" fmla="*/ 0 w 85"/>
              <a:gd name="T71" fmla="*/ 48 h 85"/>
              <a:gd name="T72" fmla="*/ 85 w 85"/>
              <a:gd name="T73" fmla="*/ 48 h 85"/>
              <a:gd name="T74" fmla="*/ 85 w 85"/>
              <a:gd name="T75" fmla="*/ 20 h 85"/>
              <a:gd name="T76" fmla="*/ 0 w 85"/>
              <a:gd name="T77" fmla="*/ 2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圆角矩形 59"/>
          <p:cNvSpPr>
            <a:spLocks noChangeArrowheads="1"/>
          </p:cNvSpPr>
          <p:nvPr/>
        </p:nvSpPr>
        <p:spPr bwMode="auto">
          <a:xfrm>
            <a:off x="1928794" y="2000246"/>
            <a:ext cx="2065338" cy="4841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Freeform 5"/>
          <p:cNvSpPr>
            <a:spLocks noEditPoints="1" noChangeArrowheads="1"/>
          </p:cNvSpPr>
          <p:nvPr/>
        </p:nvSpPr>
        <p:spPr bwMode="auto">
          <a:xfrm>
            <a:off x="1357290" y="1357304"/>
            <a:ext cx="444500" cy="446087"/>
          </a:xfrm>
          <a:custGeom>
            <a:avLst/>
            <a:gdLst>
              <a:gd name="T0" fmla="*/ 43 w 104"/>
              <a:gd name="T1" fmla="*/ 27 h 104"/>
              <a:gd name="T2" fmla="*/ 63 w 104"/>
              <a:gd name="T3" fmla="*/ 56 h 104"/>
              <a:gd name="T4" fmla="*/ 43 w 104"/>
              <a:gd name="T5" fmla="*/ 56 h 104"/>
              <a:gd name="T6" fmla="*/ 52 w 104"/>
              <a:gd name="T7" fmla="*/ 0 h 104"/>
              <a:gd name="T8" fmla="*/ 0 w 104"/>
              <a:gd name="T9" fmla="*/ 52 h 104"/>
              <a:gd name="T10" fmla="*/ 52 w 104"/>
              <a:gd name="T11" fmla="*/ 104 h 104"/>
              <a:gd name="T12" fmla="*/ 104 w 104"/>
              <a:gd name="T13" fmla="*/ 52 h 104"/>
              <a:gd name="T14" fmla="*/ 52 w 104"/>
              <a:gd name="T15" fmla="*/ 0 h 104"/>
              <a:gd name="T16" fmla="*/ 52 w 104"/>
              <a:gd name="T17" fmla="*/ 9 h 104"/>
              <a:gd name="T18" fmla="*/ 9 w 104"/>
              <a:gd name="T19" fmla="*/ 52 h 104"/>
              <a:gd name="T20" fmla="*/ 52 w 104"/>
              <a:gd name="T21" fmla="*/ 95 h 104"/>
              <a:gd name="T22" fmla="*/ 95 w 104"/>
              <a:gd name="T23" fmla="*/ 52 h 104"/>
              <a:gd name="T24" fmla="*/ 24 w 104"/>
              <a:gd name="T25" fmla="*/ 64 h 104"/>
              <a:gd name="T26" fmla="*/ 28 w 104"/>
              <a:gd name="T27" fmla="*/ 55 h 104"/>
              <a:gd name="T28" fmla="*/ 22 w 104"/>
              <a:gd name="T29" fmla="*/ 49 h 104"/>
              <a:gd name="T30" fmla="*/ 28 w 104"/>
              <a:gd name="T31" fmla="*/ 43 h 104"/>
              <a:gd name="T32" fmla="*/ 27 w 104"/>
              <a:gd name="T33" fmla="*/ 34 h 104"/>
              <a:gd name="T34" fmla="*/ 33 w 104"/>
              <a:gd name="T35" fmla="*/ 28 h 104"/>
              <a:gd name="T36" fmla="*/ 41 w 104"/>
              <a:gd name="T37" fmla="*/ 29 h 104"/>
              <a:gd name="T38" fmla="*/ 47 w 104"/>
              <a:gd name="T39" fmla="*/ 22 h 104"/>
              <a:gd name="T40" fmla="*/ 54 w 104"/>
              <a:gd name="T41" fmla="*/ 26 h 104"/>
              <a:gd name="T42" fmla="*/ 62 w 104"/>
              <a:gd name="T43" fmla="*/ 23 h 104"/>
              <a:gd name="T44" fmla="*/ 66 w 104"/>
              <a:gd name="T45" fmla="*/ 30 h 104"/>
              <a:gd name="T46" fmla="*/ 74 w 104"/>
              <a:gd name="T47" fmla="*/ 30 h 104"/>
              <a:gd name="T48" fmla="*/ 70 w 104"/>
              <a:gd name="T49" fmla="*/ 34 h 104"/>
              <a:gd name="T50" fmla="*/ 79 w 104"/>
              <a:gd name="T51" fmla="*/ 37 h 104"/>
              <a:gd name="T52" fmla="*/ 76 w 104"/>
              <a:gd name="T53" fmla="*/ 46 h 104"/>
              <a:gd name="T54" fmla="*/ 83 w 104"/>
              <a:gd name="T55" fmla="*/ 52 h 104"/>
              <a:gd name="T56" fmla="*/ 75 w 104"/>
              <a:gd name="T57" fmla="*/ 58 h 104"/>
              <a:gd name="T58" fmla="*/ 78 w 104"/>
              <a:gd name="T59" fmla="*/ 68 h 104"/>
              <a:gd name="T60" fmla="*/ 90 w 104"/>
              <a:gd name="T61" fmla="*/ 52 h 104"/>
              <a:gd name="T62" fmla="*/ 52 w 104"/>
              <a:gd name="T63" fmla="*/ 15 h 104"/>
              <a:gd name="T64" fmla="*/ 15 w 104"/>
              <a:gd name="T65" fmla="*/ 52 h 104"/>
              <a:gd name="T66" fmla="*/ 27 w 104"/>
              <a:gd name="T67" fmla="*/ 70 h 104"/>
              <a:gd name="T68" fmla="*/ 33 w 104"/>
              <a:gd name="T69" fmla="*/ 67 h 104"/>
              <a:gd name="T70" fmla="*/ 24 w 104"/>
              <a:gd name="T71" fmla="*/ 64 h 104"/>
              <a:gd name="T72" fmla="*/ 48 w 104"/>
              <a:gd name="T73" fmla="*/ 56 h 104"/>
              <a:gd name="T74" fmla="*/ 58 w 104"/>
              <a:gd name="T75" fmla="*/ 5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4" h="104">
                <a:moveTo>
                  <a:pt x="45" y="50"/>
                </a:moveTo>
                <a:cubicBezTo>
                  <a:pt x="43" y="27"/>
                  <a:pt x="43" y="27"/>
                  <a:pt x="43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60" y="47"/>
                  <a:pt x="63" y="51"/>
                  <a:pt x="63" y="56"/>
                </a:cubicBezTo>
                <a:cubicBezTo>
                  <a:pt x="63" y="62"/>
                  <a:pt x="59" y="67"/>
                  <a:pt x="53" y="67"/>
                </a:cubicBezTo>
                <a:cubicBezTo>
                  <a:pt x="48" y="67"/>
                  <a:pt x="43" y="62"/>
                  <a:pt x="43" y="56"/>
                </a:cubicBezTo>
                <a:cubicBezTo>
                  <a:pt x="43" y="54"/>
                  <a:pt x="44" y="52"/>
                  <a:pt x="45" y="50"/>
                </a:cubicBezTo>
                <a:close/>
                <a:moveTo>
                  <a:pt x="52" y="0"/>
                </a:moveTo>
                <a:cubicBezTo>
                  <a:pt x="38" y="0"/>
                  <a:pt x="25" y="6"/>
                  <a:pt x="15" y="15"/>
                </a:cubicBezTo>
                <a:cubicBezTo>
                  <a:pt x="6" y="25"/>
                  <a:pt x="0" y="38"/>
                  <a:pt x="0" y="52"/>
                </a:cubicBezTo>
                <a:cubicBezTo>
                  <a:pt x="0" y="66"/>
                  <a:pt x="6" y="79"/>
                  <a:pt x="15" y="89"/>
                </a:cubicBezTo>
                <a:cubicBezTo>
                  <a:pt x="25" y="98"/>
                  <a:pt x="38" y="104"/>
                  <a:pt x="52" y="104"/>
                </a:cubicBezTo>
                <a:cubicBezTo>
                  <a:pt x="67" y="104"/>
                  <a:pt x="80" y="98"/>
                  <a:pt x="89" y="89"/>
                </a:cubicBezTo>
                <a:cubicBezTo>
                  <a:pt x="98" y="79"/>
                  <a:pt x="104" y="66"/>
                  <a:pt x="104" y="52"/>
                </a:cubicBezTo>
                <a:cubicBezTo>
                  <a:pt x="104" y="38"/>
                  <a:pt x="98" y="25"/>
                  <a:pt x="89" y="15"/>
                </a:cubicBezTo>
                <a:cubicBezTo>
                  <a:pt x="80" y="6"/>
                  <a:pt x="67" y="0"/>
                  <a:pt x="52" y="0"/>
                </a:cubicBezTo>
                <a:close/>
                <a:moveTo>
                  <a:pt x="83" y="22"/>
                </a:moveTo>
                <a:cubicBezTo>
                  <a:pt x="75" y="14"/>
                  <a:pt x="64" y="9"/>
                  <a:pt x="52" y="9"/>
                </a:cubicBezTo>
                <a:cubicBezTo>
                  <a:pt x="40" y="9"/>
                  <a:pt x="30" y="14"/>
                  <a:pt x="22" y="22"/>
                </a:cubicBezTo>
                <a:cubicBezTo>
                  <a:pt x="14" y="30"/>
                  <a:pt x="9" y="40"/>
                  <a:pt x="9" y="52"/>
                </a:cubicBezTo>
                <a:cubicBezTo>
                  <a:pt x="9" y="64"/>
                  <a:pt x="14" y="75"/>
                  <a:pt x="22" y="82"/>
                </a:cubicBezTo>
                <a:cubicBezTo>
                  <a:pt x="30" y="90"/>
                  <a:pt x="40" y="95"/>
                  <a:pt x="52" y="95"/>
                </a:cubicBezTo>
                <a:cubicBezTo>
                  <a:pt x="64" y="95"/>
                  <a:pt x="75" y="90"/>
                  <a:pt x="83" y="82"/>
                </a:cubicBezTo>
                <a:cubicBezTo>
                  <a:pt x="90" y="75"/>
                  <a:pt x="95" y="64"/>
                  <a:pt x="95" y="52"/>
                </a:cubicBezTo>
                <a:cubicBezTo>
                  <a:pt x="95" y="40"/>
                  <a:pt x="90" y="30"/>
                  <a:pt x="83" y="22"/>
                </a:cubicBezTo>
                <a:close/>
                <a:moveTo>
                  <a:pt x="24" y="64"/>
                </a:moveTo>
                <a:cubicBezTo>
                  <a:pt x="23" y="62"/>
                  <a:pt x="22" y="58"/>
                  <a:pt x="22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6"/>
                  <a:pt x="23" y="43"/>
                  <a:pt x="24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3"/>
                  <a:pt x="29" y="32"/>
                  <a:pt x="31" y="30"/>
                </a:cubicBezTo>
                <a:cubicBezTo>
                  <a:pt x="31" y="30"/>
                  <a:pt x="32" y="29"/>
                  <a:pt x="33" y="28"/>
                </a:cubicBezTo>
                <a:cubicBezTo>
                  <a:pt x="35" y="32"/>
                  <a:pt x="35" y="32"/>
                  <a:pt x="35" y="32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3"/>
                  <a:pt x="44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1"/>
                  <a:pt x="54" y="21"/>
                  <a:pt x="54" y="21"/>
                </a:cubicBezTo>
                <a:cubicBezTo>
                  <a:pt x="57" y="22"/>
                  <a:pt x="59" y="22"/>
                  <a:pt x="62" y="23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30"/>
                  <a:pt x="66" y="30"/>
                  <a:pt x="66" y="30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7"/>
                  <a:pt x="72" y="29"/>
                  <a:pt x="74" y="30"/>
                </a:cubicBezTo>
                <a:cubicBezTo>
                  <a:pt x="74" y="31"/>
                  <a:pt x="75" y="31"/>
                  <a:pt x="75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74" y="40"/>
                  <a:pt x="74" y="40"/>
                  <a:pt x="74" y="40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40"/>
                  <a:pt x="82" y="43"/>
                  <a:pt x="8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5"/>
                  <a:pt x="82" y="59"/>
                  <a:pt x="81" y="62"/>
                </a:cubicBezTo>
                <a:cubicBezTo>
                  <a:pt x="75" y="58"/>
                  <a:pt x="75" y="58"/>
                  <a:pt x="75" y="58"/>
                </a:cubicBezTo>
                <a:cubicBezTo>
                  <a:pt x="72" y="64"/>
                  <a:pt x="72" y="64"/>
                  <a:pt x="72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71"/>
                  <a:pt x="84" y="71"/>
                  <a:pt x="84" y="71"/>
                </a:cubicBezTo>
                <a:cubicBezTo>
                  <a:pt x="87" y="66"/>
                  <a:pt x="90" y="58"/>
                  <a:pt x="90" y="52"/>
                </a:cubicBezTo>
                <a:cubicBezTo>
                  <a:pt x="90" y="42"/>
                  <a:pt x="85" y="32"/>
                  <a:pt x="79" y="26"/>
                </a:cubicBezTo>
                <a:cubicBezTo>
                  <a:pt x="72" y="19"/>
                  <a:pt x="63" y="15"/>
                  <a:pt x="52" y="15"/>
                </a:cubicBezTo>
                <a:cubicBezTo>
                  <a:pt x="42" y="15"/>
                  <a:pt x="33" y="19"/>
                  <a:pt x="26" y="26"/>
                </a:cubicBezTo>
                <a:cubicBezTo>
                  <a:pt x="19" y="32"/>
                  <a:pt x="15" y="42"/>
                  <a:pt x="15" y="52"/>
                </a:cubicBezTo>
                <a:cubicBezTo>
                  <a:pt x="15" y="60"/>
                  <a:pt x="18" y="68"/>
                  <a:pt x="22" y="74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4"/>
                  <a:pt x="24" y="64"/>
                  <a:pt x="24" y="64"/>
                </a:cubicBezTo>
                <a:close/>
                <a:moveTo>
                  <a:pt x="53" y="51"/>
                </a:moveTo>
                <a:cubicBezTo>
                  <a:pt x="50" y="51"/>
                  <a:pt x="48" y="53"/>
                  <a:pt x="48" y="56"/>
                </a:cubicBezTo>
                <a:cubicBezTo>
                  <a:pt x="48" y="59"/>
                  <a:pt x="50" y="61"/>
                  <a:pt x="53" y="61"/>
                </a:cubicBezTo>
                <a:cubicBezTo>
                  <a:pt x="56" y="61"/>
                  <a:pt x="58" y="59"/>
                  <a:pt x="58" y="56"/>
                </a:cubicBezTo>
                <a:cubicBezTo>
                  <a:pt x="58" y="53"/>
                  <a:pt x="56" y="51"/>
                  <a:pt x="53" y="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圆角矩形 61"/>
          <p:cNvSpPr>
            <a:spLocks noChangeArrowheads="1"/>
          </p:cNvSpPr>
          <p:nvPr/>
        </p:nvSpPr>
        <p:spPr bwMode="auto">
          <a:xfrm>
            <a:off x="1928794" y="2571750"/>
            <a:ext cx="2063750" cy="482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Freeform 22"/>
          <p:cNvSpPr>
            <a:spLocks noEditPoints="1" noChangeArrowheads="1"/>
          </p:cNvSpPr>
          <p:nvPr/>
        </p:nvSpPr>
        <p:spPr bwMode="auto">
          <a:xfrm>
            <a:off x="1357290" y="2000246"/>
            <a:ext cx="482600" cy="39052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圆角矩形 63"/>
          <p:cNvSpPr>
            <a:spLocks noChangeArrowheads="1"/>
          </p:cNvSpPr>
          <p:nvPr/>
        </p:nvSpPr>
        <p:spPr bwMode="auto">
          <a:xfrm>
            <a:off x="1928794" y="3143254"/>
            <a:ext cx="2065337" cy="4857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Freeform 24"/>
          <p:cNvSpPr>
            <a:spLocks noEditPoints="1" noChangeArrowheads="1"/>
          </p:cNvSpPr>
          <p:nvPr/>
        </p:nvSpPr>
        <p:spPr bwMode="auto">
          <a:xfrm>
            <a:off x="1357290" y="3786196"/>
            <a:ext cx="471487" cy="487362"/>
          </a:xfrm>
          <a:custGeom>
            <a:avLst/>
            <a:gdLst>
              <a:gd name="T0" fmla="*/ 35 w 89"/>
              <a:gd name="T1" fmla="*/ 11 h 92"/>
              <a:gd name="T2" fmla="*/ 56 w 89"/>
              <a:gd name="T3" fmla="*/ 11 h 92"/>
              <a:gd name="T4" fmla="*/ 70 w 89"/>
              <a:gd name="T5" fmla="*/ 10 h 92"/>
              <a:gd name="T6" fmla="*/ 70 w 89"/>
              <a:gd name="T7" fmla="*/ 27 h 92"/>
              <a:gd name="T8" fmla="*/ 70 w 89"/>
              <a:gd name="T9" fmla="*/ 10 h 92"/>
              <a:gd name="T10" fmla="*/ 30 w 89"/>
              <a:gd name="T11" fmla="*/ 55 h 92"/>
              <a:gd name="T12" fmla="*/ 32 w 89"/>
              <a:gd name="T13" fmla="*/ 85 h 92"/>
              <a:gd name="T14" fmla="*/ 22 w 89"/>
              <a:gd name="T15" fmla="*/ 59 h 92"/>
              <a:gd name="T16" fmla="*/ 17 w 89"/>
              <a:gd name="T17" fmla="*/ 85 h 92"/>
              <a:gd name="T18" fmla="*/ 11 w 89"/>
              <a:gd name="T19" fmla="*/ 55 h 92"/>
              <a:gd name="T20" fmla="*/ 4 w 89"/>
              <a:gd name="T21" fmla="*/ 53 h 92"/>
              <a:gd name="T22" fmla="*/ 10 w 89"/>
              <a:gd name="T23" fmla="*/ 28 h 92"/>
              <a:gd name="T24" fmla="*/ 21 w 89"/>
              <a:gd name="T25" fmla="*/ 35 h 92"/>
              <a:gd name="T26" fmla="*/ 31 w 89"/>
              <a:gd name="T27" fmla="*/ 28 h 92"/>
              <a:gd name="T28" fmla="*/ 44 w 89"/>
              <a:gd name="T29" fmla="*/ 24 h 92"/>
              <a:gd name="T30" fmla="*/ 44 w 89"/>
              <a:gd name="T31" fmla="*/ 27 h 92"/>
              <a:gd name="T32" fmla="*/ 45 w 89"/>
              <a:gd name="T33" fmla="*/ 48 h 92"/>
              <a:gd name="T34" fmla="*/ 45 w 89"/>
              <a:gd name="T35" fmla="*/ 48 h 92"/>
              <a:gd name="T36" fmla="*/ 45 w 89"/>
              <a:gd name="T37" fmla="*/ 48 h 92"/>
              <a:gd name="T38" fmla="*/ 47 w 89"/>
              <a:gd name="T39" fmla="*/ 27 h 92"/>
              <a:gd name="T40" fmla="*/ 47 w 89"/>
              <a:gd name="T41" fmla="*/ 24 h 92"/>
              <a:gd name="T42" fmla="*/ 59 w 89"/>
              <a:gd name="T43" fmla="*/ 28 h 92"/>
              <a:gd name="T44" fmla="*/ 70 w 89"/>
              <a:gd name="T45" fmla="*/ 35 h 92"/>
              <a:gd name="T46" fmla="*/ 80 w 89"/>
              <a:gd name="T47" fmla="*/ 28 h 92"/>
              <a:gd name="T48" fmla="*/ 85 w 89"/>
              <a:gd name="T49" fmla="*/ 51 h 92"/>
              <a:gd name="T50" fmla="*/ 79 w 89"/>
              <a:gd name="T51" fmla="*/ 55 h 92"/>
              <a:gd name="T52" fmla="*/ 80 w 89"/>
              <a:gd name="T53" fmla="*/ 85 h 92"/>
              <a:gd name="T54" fmla="*/ 71 w 89"/>
              <a:gd name="T55" fmla="*/ 59 h 92"/>
              <a:gd name="T56" fmla="*/ 66 w 89"/>
              <a:gd name="T57" fmla="*/ 85 h 92"/>
              <a:gd name="T58" fmla="*/ 60 w 89"/>
              <a:gd name="T59" fmla="*/ 55 h 92"/>
              <a:gd name="T60" fmla="*/ 57 w 89"/>
              <a:gd name="T61" fmla="*/ 55 h 92"/>
              <a:gd name="T62" fmla="*/ 49 w 89"/>
              <a:gd name="T63" fmla="*/ 92 h 92"/>
              <a:gd name="T64" fmla="*/ 43 w 89"/>
              <a:gd name="T65" fmla="*/ 61 h 92"/>
              <a:gd name="T66" fmla="*/ 32 w 89"/>
              <a:gd name="T67" fmla="*/ 92 h 92"/>
              <a:gd name="T68" fmla="*/ 30 w 89"/>
              <a:gd name="T69" fmla="*/ 52 h 92"/>
              <a:gd name="T70" fmla="*/ 13 w 89"/>
              <a:gd name="T71" fmla="*/ 18 h 92"/>
              <a:gd name="T72" fmla="*/ 29 w 89"/>
              <a:gd name="T73" fmla="*/ 1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143372" y="2071684"/>
            <a:ext cx="4665692" cy="4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Дилерский - реализация продукта через дилерскую сеть.</a:t>
            </a: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143372" y="2571750"/>
            <a:ext cx="5000628" cy="43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Дистрибьюторский- помогает распределить продукт при больших объемах.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143372" y="3214692"/>
            <a:ext cx="3548062" cy="25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Розничный- сотрудничество с розничными сетями</a:t>
            </a:r>
            <a:r>
              <a:rPr lang="ru-RU" sz="12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.</a:t>
            </a:r>
            <a:endParaRPr lang="zh-CN" altLang="en-US" sz="12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43372" y="714362"/>
            <a:ext cx="4808568" cy="8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Канал продаж - путь, по которому продукт поступает от продавца к клиенту. Существует несколько основных каналов продаж: корпоративный, дилерский, дистрибьюторский, розничный.</a:t>
            </a: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12"/>
          <p:cNvSpPr txBox="1">
            <a:spLocks noChangeArrowheads="1"/>
          </p:cNvSpPr>
          <p:nvPr/>
        </p:nvSpPr>
        <p:spPr bwMode="auto">
          <a:xfrm>
            <a:off x="2285984" y="2071684"/>
            <a:ext cx="1292587" cy="3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3" tIns="34272" rIns="68543" bIns="34272">
            <a:spAutoFit/>
          </a:bodyPr>
          <a:lstStyle/>
          <a:p>
            <a:r>
              <a:rPr lang="ru-RU" altLang="zh-CN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Дилерский</a:t>
            </a:r>
            <a:endParaRPr lang="en-US" altLang="zh-CN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1" name="文本框 12"/>
          <p:cNvSpPr txBox="1">
            <a:spLocks noChangeArrowheads="1"/>
          </p:cNvSpPr>
          <p:nvPr/>
        </p:nvSpPr>
        <p:spPr bwMode="auto">
          <a:xfrm>
            <a:off x="2000232" y="2643188"/>
            <a:ext cx="1944817" cy="31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3" tIns="34272" rIns="68543" bIns="34272">
            <a:spAutoFit/>
          </a:bodyPr>
          <a:lstStyle/>
          <a:p>
            <a:r>
              <a:rPr lang="ru-RU" altLang="zh-CN" sz="16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Дистрибьютерский</a:t>
            </a:r>
            <a:endParaRPr lang="en-US" altLang="zh-CN" sz="16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2" name="文本框 12"/>
          <p:cNvSpPr txBox="1">
            <a:spLocks noChangeArrowheads="1"/>
          </p:cNvSpPr>
          <p:nvPr/>
        </p:nvSpPr>
        <p:spPr bwMode="auto">
          <a:xfrm>
            <a:off x="2285984" y="3214692"/>
            <a:ext cx="1323686" cy="3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3" tIns="34272" rIns="68543" bIns="34272">
            <a:spAutoFit/>
          </a:bodyPr>
          <a:lstStyle/>
          <a:p>
            <a:r>
              <a:rPr lang="ru-RU" altLang="zh-CN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Розничный</a:t>
            </a:r>
            <a:endParaRPr lang="en-US" altLang="zh-CN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3265" name="TextBox 17"/>
          <p:cNvSpPr txBox="1">
            <a:spLocks noChangeArrowheads="1"/>
          </p:cNvSpPr>
          <p:nvPr/>
        </p:nvSpPr>
        <p:spPr bwMode="auto">
          <a:xfrm>
            <a:off x="357158" y="71420"/>
            <a:ext cx="871699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Каким образом должна быть организована система управления различными каналами продаж, чтобы подобная проблема не возникала в компании?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43372" y="1428742"/>
            <a:ext cx="4857784" cy="62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Корпоративный (прямой)- продажи по телефону, собственные точки продаж, продажи через собственный сайт.</a:t>
            </a: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43372" y="3596959"/>
            <a:ext cx="4929222" cy="154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/>
          <a:p>
            <a:r>
              <a:rPr lang="ru-RU" altLang="zh-CN" sz="12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Система управления различными каналами продаж должна быть организована таким образом, чтобы мотивация у сотрудников компании в отделе продаж не снижалась. То есть , если компании не выгодно содержать отдел продаж, то лучше тогда осуществлять продажи через агентов или различные другие каналы. А отдел продаж в компании (прямой канал) закрыть. В противном случае, будут возникать конфликты, т.к. сотрудникам компании платят меньший процент, чем агентам.</a:t>
            </a:r>
            <a:endParaRPr lang="zh-CN" altLang="en-US" sz="12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2" name="圆角矩形 59"/>
          <p:cNvSpPr>
            <a:spLocks noChangeArrowheads="1"/>
          </p:cNvSpPr>
          <p:nvPr/>
        </p:nvSpPr>
        <p:spPr bwMode="auto">
          <a:xfrm>
            <a:off x="1928794" y="1357304"/>
            <a:ext cx="2065338" cy="4841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63"/>
          <p:cNvSpPr>
            <a:spLocks noChangeArrowheads="1"/>
          </p:cNvSpPr>
          <p:nvPr/>
        </p:nvSpPr>
        <p:spPr bwMode="auto">
          <a:xfrm>
            <a:off x="1928794" y="3786196"/>
            <a:ext cx="2065337" cy="4857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2"/>
          <p:cNvSpPr txBox="1">
            <a:spLocks noChangeArrowheads="1"/>
          </p:cNvSpPr>
          <p:nvPr/>
        </p:nvSpPr>
        <p:spPr bwMode="auto">
          <a:xfrm>
            <a:off x="2071670" y="3857634"/>
            <a:ext cx="1855241" cy="3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3" tIns="34272" rIns="68543" bIns="34272">
            <a:spAutoFit/>
          </a:bodyPr>
          <a:lstStyle/>
          <a:p>
            <a:r>
              <a:rPr lang="ru-RU" altLang="zh-CN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Ответ на вопрос</a:t>
            </a:r>
            <a:endParaRPr lang="en-US" altLang="zh-CN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5" name="文本框 12"/>
          <p:cNvSpPr txBox="1">
            <a:spLocks noChangeArrowheads="1"/>
          </p:cNvSpPr>
          <p:nvPr/>
        </p:nvSpPr>
        <p:spPr bwMode="auto">
          <a:xfrm>
            <a:off x="2500298" y="1428742"/>
            <a:ext cx="973782" cy="3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3" tIns="34272" rIns="68543" bIns="34272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Прямой</a:t>
            </a:r>
            <a:endParaRPr lang="en-US" altLang="zh-CN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6" name="Freeform 36"/>
          <p:cNvSpPr>
            <a:spLocks noEditPoints="1"/>
          </p:cNvSpPr>
          <p:nvPr/>
        </p:nvSpPr>
        <p:spPr bwMode="auto">
          <a:xfrm>
            <a:off x="1357290" y="3214692"/>
            <a:ext cx="483850" cy="476932"/>
          </a:xfrm>
          <a:custGeom>
            <a:avLst/>
            <a:gdLst>
              <a:gd name="T0" fmla="*/ 188097 w 792"/>
              <a:gd name="T1" fmla="*/ 307152 h 779"/>
              <a:gd name="T2" fmla="*/ 249296 w 792"/>
              <a:gd name="T3" fmla="*/ 200865 h 779"/>
              <a:gd name="T4" fmla="*/ 350994 w 792"/>
              <a:gd name="T5" fmla="*/ 290938 h 779"/>
              <a:gd name="T6" fmla="*/ 264596 w 792"/>
              <a:gd name="T7" fmla="*/ 182850 h 779"/>
              <a:gd name="T8" fmla="*/ 350994 w 792"/>
              <a:gd name="T9" fmla="*/ 290938 h 779"/>
              <a:gd name="T10" fmla="*/ 350994 w 792"/>
              <a:gd name="T11" fmla="*/ 290938 h 779"/>
              <a:gd name="T12" fmla="*/ 420293 w 792"/>
              <a:gd name="T13" fmla="*/ 174743 h 779"/>
              <a:gd name="T14" fmla="*/ 442793 w 792"/>
              <a:gd name="T15" fmla="*/ 163034 h 779"/>
              <a:gd name="T16" fmla="*/ 445493 w 792"/>
              <a:gd name="T17" fmla="*/ 182850 h 779"/>
              <a:gd name="T18" fmla="*/ 439193 w 792"/>
              <a:gd name="T19" fmla="*/ 215276 h 779"/>
              <a:gd name="T20" fmla="*/ 418493 w 792"/>
              <a:gd name="T21" fmla="*/ 207170 h 779"/>
              <a:gd name="T22" fmla="*/ 393293 w 792"/>
              <a:gd name="T23" fmla="*/ 185552 h 779"/>
              <a:gd name="T24" fmla="*/ 410393 w 792"/>
              <a:gd name="T25" fmla="*/ 172942 h 779"/>
              <a:gd name="T26" fmla="*/ 442793 w 792"/>
              <a:gd name="T27" fmla="*/ 163034 h 779"/>
              <a:gd name="T28" fmla="*/ 337494 w 792"/>
              <a:gd name="T29" fmla="*/ 308953 h 779"/>
              <a:gd name="T30" fmla="*/ 325795 w 792"/>
              <a:gd name="T31" fmla="*/ 440461 h 779"/>
              <a:gd name="T32" fmla="*/ 371694 w 792"/>
              <a:gd name="T33" fmla="*/ 320663 h 779"/>
              <a:gd name="T34" fmla="*/ 280795 w 792"/>
              <a:gd name="T35" fmla="*/ 268420 h 779"/>
              <a:gd name="T36" fmla="*/ 246596 w 792"/>
              <a:gd name="T37" fmla="*/ 280130 h 779"/>
              <a:gd name="T38" fmla="*/ 292495 w 792"/>
              <a:gd name="T39" fmla="*/ 440461 h 779"/>
              <a:gd name="T40" fmla="*/ 280795 w 792"/>
              <a:gd name="T41" fmla="*/ 268420 h 779"/>
              <a:gd name="T42" fmla="*/ 416693 w 792"/>
              <a:gd name="T43" fmla="*/ 240497 h 779"/>
              <a:gd name="T44" fmla="*/ 404993 w 792"/>
              <a:gd name="T45" fmla="*/ 440461 h 779"/>
              <a:gd name="T46" fmla="*/ 450892 w 792"/>
              <a:gd name="T47" fmla="*/ 253107 h 779"/>
              <a:gd name="T48" fmla="*/ 201597 w 792"/>
              <a:gd name="T49" fmla="*/ 351288 h 779"/>
              <a:gd name="T50" fmla="*/ 167397 w 792"/>
              <a:gd name="T51" fmla="*/ 362997 h 779"/>
              <a:gd name="T52" fmla="*/ 213296 w 792"/>
              <a:gd name="T53" fmla="*/ 440461 h 779"/>
              <a:gd name="T54" fmla="*/ 201597 w 792"/>
              <a:gd name="T55" fmla="*/ 351288 h 779"/>
              <a:gd name="T56" fmla="*/ 122398 w 792"/>
              <a:gd name="T57" fmla="*/ 440461 h 779"/>
              <a:gd name="T58" fmla="*/ 110698 w 792"/>
              <a:gd name="T59" fmla="*/ 170240 h 779"/>
              <a:gd name="T60" fmla="*/ 134098 w 792"/>
              <a:gd name="T61" fmla="*/ 170240 h 779"/>
              <a:gd name="T62" fmla="*/ 477892 w 792"/>
              <a:gd name="T63" fmla="*/ 417042 h 779"/>
              <a:gd name="T64" fmla="*/ 477892 w 792"/>
              <a:gd name="T65" fmla="*/ 440461 h 779"/>
              <a:gd name="T66" fmla="*/ 110698 w 792"/>
              <a:gd name="T67" fmla="*/ 428751 h 779"/>
              <a:gd name="T68" fmla="*/ 477892 w 792"/>
              <a:gd name="T69" fmla="*/ 417042 h 779"/>
              <a:gd name="T70" fmla="*/ 611990 w 792"/>
              <a:gd name="T71" fmla="*/ 701675 h 779"/>
              <a:gd name="T72" fmla="*/ 436493 w 792"/>
              <a:gd name="T73" fmla="*/ 566564 h 779"/>
              <a:gd name="T74" fmla="*/ 0 w 792"/>
              <a:gd name="T75" fmla="*/ 299045 h 779"/>
              <a:gd name="T76" fmla="*/ 599390 w 792"/>
              <a:gd name="T77" fmla="*/ 299045 h 779"/>
              <a:gd name="T78" fmla="*/ 677689 w 792"/>
              <a:gd name="T79" fmla="*/ 544947 h 779"/>
              <a:gd name="T80" fmla="*/ 300595 w 792"/>
              <a:gd name="T81" fmla="*/ 561160 h 779"/>
              <a:gd name="T82" fmla="*/ 561591 w 792"/>
              <a:gd name="T83" fmla="*/ 299045 h 779"/>
              <a:gd name="T84" fmla="*/ 38699 w 792"/>
              <a:gd name="T85" fmla="*/ 299045 h 77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92" h="779">
                <a:moveTo>
                  <a:pt x="297" y="240"/>
                </a:moveTo>
                <a:lnTo>
                  <a:pt x="209" y="341"/>
                </a:lnTo>
                <a:lnTo>
                  <a:pt x="188" y="323"/>
                </a:lnTo>
                <a:lnTo>
                  <a:pt x="277" y="223"/>
                </a:lnTo>
                <a:lnTo>
                  <a:pt x="297" y="240"/>
                </a:lnTo>
                <a:close/>
                <a:moveTo>
                  <a:pt x="390" y="323"/>
                </a:moveTo>
                <a:lnTo>
                  <a:pt x="276" y="224"/>
                </a:lnTo>
                <a:lnTo>
                  <a:pt x="294" y="203"/>
                </a:lnTo>
                <a:lnTo>
                  <a:pt x="408" y="303"/>
                </a:lnTo>
                <a:lnTo>
                  <a:pt x="390" y="323"/>
                </a:lnTo>
                <a:close/>
                <a:moveTo>
                  <a:pt x="487" y="212"/>
                </a:moveTo>
                <a:lnTo>
                  <a:pt x="390" y="323"/>
                </a:lnTo>
                <a:lnTo>
                  <a:pt x="369" y="305"/>
                </a:lnTo>
                <a:lnTo>
                  <a:pt x="467" y="194"/>
                </a:lnTo>
                <a:lnTo>
                  <a:pt x="487" y="212"/>
                </a:lnTo>
                <a:close/>
                <a:moveTo>
                  <a:pt x="492" y="181"/>
                </a:moveTo>
                <a:cubicBezTo>
                  <a:pt x="497" y="179"/>
                  <a:pt x="500" y="182"/>
                  <a:pt x="499" y="187"/>
                </a:cubicBezTo>
                <a:lnTo>
                  <a:pt x="495" y="203"/>
                </a:lnTo>
                <a:cubicBezTo>
                  <a:pt x="494" y="209"/>
                  <a:pt x="492" y="217"/>
                  <a:pt x="491" y="222"/>
                </a:cubicBezTo>
                <a:lnTo>
                  <a:pt x="488" y="239"/>
                </a:lnTo>
                <a:cubicBezTo>
                  <a:pt x="487" y="244"/>
                  <a:pt x="483" y="245"/>
                  <a:pt x="479" y="242"/>
                </a:cubicBezTo>
                <a:lnTo>
                  <a:pt x="465" y="230"/>
                </a:lnTo>
                <a:cubicBezTo>
                  <a:pt x="461" y="227"/>
                  <a:pt x="455" y="221"/>
                  <a:pt x="451" y="217"/>
                </a:cubicBezTo>
                <a:lnTo>
                  <a:pt x="437" y="206"/>
                </a:lnTo>
                <a:cubicBezTo>
                  <a:pt x="433" y="202"/>
                  <a:pt x="434" y="198"/>
                  <a:pt x="439" y="197"/>
                </a:cubicBezTo>
                <a:lnTo>
                  <a:pt x="456" y="192"/>
                </a:lnTo>
                <a:cubicBezTo>
                  <a:pt x="461" y="190"/>
                  <a:pt x="470" y="187"/>
                  <a:pt x="475" y="186"/>
                </a:cubicBezTo>
                <a:lnTo>
                  <a:pt x="492" y="181"/>
                </a:lnTo>
                <a:close/>
                <a:moveTo>
                  <a:pt x="400" y="343"/>
                </a:moveTo>
                <a:lnTo>
                  <a:pt x="375" y="343"/>
                </a:lnTo>
                <a:cubicBezTo>
                  <a:pt x="368" y="343"/>
                  <a:pt x="362" y="349"/>
                  <a:pt x="362" y="356"/>
                </a:cubicBezTo>
                <a:lnTo>
                  <a:pt x="362" y="489"/>
                </a:lnTo>
                <a:lnTo>
                  <a:pt x="413" y="489"/>
                </a:lnTo>
                <a:lnTo>
                  <a:pt x="413" y="356"/>
                </a:lnTo>
                <a:cubicBezTo>
                  <a:pt x="413" y="349"/>
                  <a:pt x="407" y="343"/>
                  <a:pt x="400" y="343"/>
                </a:cubicBezTo>
                <a:close/>
                <a:moveTo>
                  <a:pt x="312" y="298"/>
                </a:moveTo>
                <a:lnTo>
                  <a:pt x="287" y="298"/>
                </a:lnTo>
                <a:cubicBezTo>
                  <a:pt x="280" y="298"/>
                  <a:pt x="274" y="304"/>
                  <a:pt x="274" y="311"/>
                </a:cubicBezTo>
                <a:lnTo>
                  <a:pt x="274" y="489"/>
                </a:lnTo>
                <a:lnTo>
                  <a:pt x="325" y="489"/>
                </a:lnTo>
                <a:lnTo>
                  <a:pt x="325" y="311"/>
                </a:lnTo>
                <a:cubicBezTo>
                  <a:pt x="325" y="304"/>
                  <a:pt x="319" y="298"/>
                  <a:pt x="312" y="298"/>
                </a:cubicBezTo>
                <a:close/>
                <a:moveTo>
                  <a:pt x="488" y="267"/>
                </a:moveTo>
                <a:lnTo>
                  <a:pt x="463" y="267"/>
                </a:lnTo>
                <a:cubicBezTo>
                  <a:pt x="456" y="267"/>
                  <a:pt x="450" y="273"/>
                  <a:pt x="450" y="281"/>
                </a:cubicBezTo>
                <a:lnTo>
                  <a:pt x="450" y="489"/>
                </a:lnTo>
                <a:lnTo>
                  <a:pt x="501" y="489"/>
                </a:lnTo>
                <a:lnTo>
                  <a:pt x="501" y="281"/>
                </a:lnTo>
                <a:cubicBezTo>
                  <a:pt x="501" y="273"/>
                  <a:pt x="495" y="267"/>
                  <a:pt x="488" y="267"/>
                </a:cubicBezTo>
                <a:close/>
                <a:moveTo>
                  <a:pt x="224" y="390"/>
                </a:moveTo>
                <a:lnTo>
                  <a:pt x="200" y="390"/>
                </a:lnTo>
                <a:cubicBezTo>
                  <a:pt x="192" y="390"/>
                  <a:pt x="186" y="396"/>
                  <a:pt x="186" y="403"/>
                </a:cubicBezTo>
                <a:lnTo>
                  <a:pt x="186" y="489"/>
                </a:lnTo>
                <a:lnTo>
                  <a:pt x="237" y="489"/>
                </a:lnTo>
                <a:lnTo>
                  <a:pt x="237" y="403"/>
                </a:lnTo>
                <a:cubicBezTo>
                  <a:pt x="237" y="396"/>
                  <a:pt x="231" y="390"/>
                  <a:pt x="224" y="390"/>
                </a:cubicBezTo>
                <a:close/>
                <a:moveTo>
                  <a:pt x="149" y="476"/>
                </a:moveTo>
                <a:cubicBezTo>
                  <a:pt x="149" y="483"/>
                  <a:pt x="144" y="489"/>
                  <a:pt x="136" y="489"/>
                </a:cubicBezTo>
                <a:cubicBezTo>
                  <a:pt x="129" y="489"/>
                  <a:pt x="123" y="483"/>
                  <a:pt x="123" y="476"/>
                </a:cubicBezTo>
                <a:lnTo>
                  <a:pt x="123" y="189"/>
                </a:lnTo>
                <a:cubicBezTo>
                  <a:pt x="123" y="182"/>
                  <a:pt x="129" y="176"/>
                  <a:pt x="136" y="176"/>
                </a:cubicBezTo>
                <a:cubicBezTo>
                  <a:pt x="143" y="176"/>
                  <a:pt x="149" y="182"/>
                  <a:pt x="149" y="189"/>
                </a:cubicBezTo>
                <a:lnTo>
                  <a:pt x="149" y="476"/>
                </a:lnTo>
                <a:close/>
                <a:moveTo>
                  <a:pt x="531" y="463"/>
                </a:moveTo>
                <a:cubicBezTo>
                  <a:pt x="538" y="463"/>
                  <a:pt x="544" y="469"/>
                  <a:pt x="544" y="476"/>
                </a:cubicBezTo>
                <a:cubicBezTo>
                  <a:pt x="544" y="483"/>
                  <a:pt x="538" y="489"/>
                  <a:pt x="531" y="489"/>
                </a:cubicBezTo>
                <a:lnTo>
                  <a:pt x="136" y="489"/>
                </a:lnTo>
                <a:cubicBezTo>
                  <a:pt x="129" y="489"/>
                  <a:pt x="123" y="483"/>
                  <a:pt x="123" y="476"/>
                </a:cubicBezTo>
                <a:cubicBezTo>
                  <a:pt x="123" y="469"/>
                  <a:pt x="129" y="463"/>
                  <a:pt x="136" y="463"/>
                </a:cubicBezTo>
                <a:lnTo>
                  <a:pt x="531" y="463"/>
                </a:lnTo>
                <a:close/>
                <a:moveTo>
                  <a:pt x="753" y="750"/>
                </a:moveTo>
                <a:cubicBezTo>
                  <a:pt x="732" y="770"/>
                  <a:pt x="706" y="779"/>
                  <a:pt x="680" y="779"/>
                </a:cubicBezTo>
                <a:cubicBezTo>
                  <a:pt x="654" y="779"/>
                  <a:pt x="628" y="770"/>
                  <a:pt x="608" y="750"/>
                </a:cubicBezTo>
                <a:lnTo>
                  <a:pt x="485" y="629"/>
                </a:lnTo>
                <a:cubicBezTo>
                  <a:pt x="440" y="653"/>
                  <a:pt x="388" y="666"/>
                  <a:pt x="334" y="666"/>
                </a:cubicBezTo>
                <a:cubicBezTo>
                  <a:pt x="149" y="666"/>
                  <a:pt x="0" y="517"/>
                  <a:pt x="0" y="332"/>
                </a:cubicBezTo>
                <a:cubicBezTo>
                  <a:pt x="0" y="149"/>
                  <a:pt x="149" y="0"/>
                  <a:pt x="334" y="0"/>
                </a:cubicBezTo>
                <a:cubicBezTo>
                  <a:pt x="517" y="0"/>
                  <a:pt x="666" y="149"/>
                  <a:pt x="666" y="332"/>
                </a:cubicBezTo>
                <a:cubicBezTo>
                  <a:pt x="666" y="387"/>
                  <a:pt x="653" y="439"/>
                  <a:pt x="630" y="484"/>
                </a:cubicBezTo>
                <a:lnTo>
                  <a:pt x="753" y="605"/>
                </a:lnTo>
                <a:cubicBezTo>
                  <a:pt x="792" y="645"/>
                  <a:pt x="792" y="709"/>
                  <a:pt x="753" y="750"/>
                </a:cubicBezTo>
                <a:close/>
                <a:moveTo>
                  <a:pt x="334" y="623"/>
                </a:moveTo>
                <a:lnTo>
                  <a:pt x="334" y="623"/>
                </a:lnTo>
                <a:cubicBezTo>
                  <a:pt x="494" y="623"/>
                  <a:pt x="624" y="493"/>
                  <a:pt x="624" y="332"/>
                </a:cubicBezTo>
                <a:cubicBezTo>
                  <a:pt x="624" y="172"/>
                  <a:pt x="494" y="42"/>
                  <a:pt x="334" y="42"/>
                </a:cubicBezTo>
                <a:cubicBezTo>
                  <a:pt x="173" y="42"/>
                  <a:pt x="43" y="172"/>
                  <a:pt x="43" y="332"/>
                </a:cubicBezTo>
                <a:cubicBezTo>
                  <a:pt x="43" y="493"/>
                  <a:pt x="173" y="623"/>
                  <a:pt x="334" y="6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35"/>
          <p:cNvSpPr>
            <a:spLocks noEditPoints="1"/>
          </p:cNvSpPr>
          <p:nvPr/>
        </p:nvSpPr>
        <p:spPr bwMode="auto">
          <a:xfrm>
            <a:off x="1357290" y="2500312"/>
            <a:ext cx="382554" cy="521171"/>
          </a:xfrm>
          <a:custGeom>
            <a:avLst/>
            <a:gdLst>
              <a:gd name="T0" fmla="*/ 73939 w 625"/>
              <a:gd name="T1" fmla="*/ 124194 h 852"/>
              <a:gd name="T2" fmla="*/ 62217 w 625"/>
              <a:gd name="T3" fmla="*/ 766762 h 852"/>
              <a:gd name="T4" fmla="*/ 563563 w 625"/>
              <a:gd name="T5" fmla="*/ 188091 h 852"/>
              <a:gd name="T6" fmla="*/ 520281 w 625"/>
              <a:gd name="T7" fmla="*/ 201590 h 852"/>
              <a:gd name="T8" fmla="*/ 64021 w 625"/>
              <a:gd name="T9" fmla="*/ 722664 h 852"/>
              <a:gd name="T10" fmla="*/ 243459 w 625"/>
              <a:gd name="T11" fmla="*/ 81896 h 852"/>
              <a:gd name="T12" fmla="*/ 320104 w 625"/>
              <a:gd name="T13" fmla="*/ 81896 h 852"/>
              <a:gd name="T14" fmla="*/ 280429 w 625"/>
              <a:gd name="T15" fmla="*/ 122394 h 852"/>
              <a:gd name="T16" fmla="*/ 196571 w 625"/>
              <a:gd name="T17" fmla="*/ 83696 h 852"/>
              <a:gd name="T18" fmla="*/ 103696 w 625"/>
              <a:gd name="T19" fmla="*/ 194390 h 852"/>
              <a:gd name="T20" fmla="*/ 459867 w 625"/>
              <a:gd name="T21" fmla="*/ 194390 h 852"/>
              <a:gd name="T22" fmla="*/ 366992 w 625"/>
              <a:gd name="T23" fmla="*/ 83696 h 852"/>
              <a:gd name="T24" fmla="*/ 196571 w 625"/>
              <a:gd name="T25" fmla="*/ 83696 h 852"/>
              <a:gd name="T26" fmla="*/ 199276 w 625"/>
              <a:gd name="T27" fmla="*/ 582271 h 852"/>
              <a:gd name="T28" fmla="*/ 136157 w 625"/>
              <a:gd name="T29" fmla="*/ 600270 h 852"/>
              <a:gd name="T30" fmla="*/ 122631 w 625"/>
              <a:gd name="T31" fmla="*/ 613770 h 852"/>
              <a:gd name="T32" fmla="*/ 199276 w 625"/>
              <a:gd name="T33" fmla="*/ 619169 h 852"/>
              <a:gd name="T34" fmla="*/ 119025 w 625"/>
              <a:gd name="T35" fmla="*/ 658767 h 852"/>
              <a:gd name="T36" fmla="*/ 218212 w 625"/>
              <a:gd name="T37" fmla="*/ 610170 h 852"/>
              <a:gd name="T38" fmla="*/ 218212 w 625"/>
              <a:gd name="T39" fmla="*/ 578671 h 852"/>
              <a:gd name="T40" fmla="*/ 99187 w 625"/>
              <a:gd name="T41" fmla="*/ 584971 h 852"/>
              <a:gd name="T42" fmla="*/ 192964 w 625"/>
              <a:gd name="T43" fmla="*/ 683966 h 852"/>
              <a:gd name="T44" fmla="*/ 192964 w 625"/>
              <a:gd name="T45" fmla="*/ 301485 h 852"/>
              <a:gd name="T46" fmla="*/ 136157 w 625"/>
              <a:gd name="T47" fmla="*/ 318584 h 852"/>
              <a:gd name="T48" fmla="*/ 155994 w 625"/>
              <a:gd name="T49" fmla="*/ 368982 h 852"/>
              <a:gd name="T50" fmla="*/ 119025 w 625"/>
              <a:gd name="T51" fmla="*/ 382481 h 852"/>
              <a:gd name="T52" fmla="*/ 192964 w 625"/>
              <a:gd name="T53" fmla="*/ 281686 h 852"/>
              <a:gd name="T54" fmla="*/ 99187 w 625"/>
              <a:gd name="T55" fmla="*/ 380681 h 852"/>
              <a:gd name="T56" fmla="*/ 217310 w 625"/>
              <a:gd name="T57" fmla="*/ 323084 h 852"/>
              <a:gd name="T58" fmla="*/ 216408 w 625"/>
              <a:gd name="T59" fmla="*/ 296985 h 852"/>
              <a:gd name="T60" fmla="*/ 199276 w 625"/>
              <a:gd name="T61" fmla="*/ 452678 h 852"/>
              <a:gd name="T62" fmla="*/ 122631 w 625"/>
              <a:gd name="T63" fmla="*/ 471577 h 852"/>
              <a:gd name="T64" fmla="*/ 199276 w 625"/>
              <a:gd name="T65" fmla="*/ 522874 h 852"/>
              <a:gd name="T66" fmla="*/ 218212 w 625"/>
              <a:gd name="T67" fmla="*/ 438278 h 852"/>
              <a:gd name="T68" fmla="*/ 99187 w 625"/>
              <a:gd name="T69" fmla="*/ 442778 h 852"/>
              <a:gd name="T70" fmla="*/ 199276 w 625"/>
              <a:gd name="T71" fmla="*/ 541773 h 852"/>
              <a:gd name="T72" fmla="*/ 260592 w 625"/>
              <a:gd name="T73" fmla="*/ 418479 h 852"/>
              <a:gd name="T74" fmla="*/ 294856 w 625"/>
              <a:gd name="T75" fmla="*/ 650668 h 852"/>
              <a:gd name="T76" fmla="*/ 452654 w 625"/>
              <a:gd name="T77" fmla="*/ 602070 h 852"/>
              <a:gd name="T78" fmla="*/ 288544 w 625"/>
              <a:gd name="T79" fmla="*/ 644368 h 852"/>
              <a:gd name="T80" fmla="*/ 452654 w 625"/>
              <a:gd name="T81" fmla="*/ 456277 h 852"/>
              <a:gd name="T82" fmla="*/ 288544 w 625"/>
              <a:gd name="T83" fmla="*/ 368982 h 852"/>
              <a:gd name="T84" fmla="*/ 288544 w 625"/>
              <a:gd name="T85" fmla="*/ 316784 h 8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25" h="852">
                <a:moveTo>
                  <a:pt x="48" y="224"/>
                </a:moveTo>
                <a:cubicBezTo>
                  <a:pt x="48" y="200"/>
                  <a:pt x="59" y="188"/>
                  <a:pt x="82" y="188"/>
                </a:cubicBezTo>
                <a:lnTo>
                  <a:pt x="82" y="138"/>
                </a:lnTo>
                <a:cubicBezTo>
                  <a:pt x="39" y="139"/>
                  <a:pt x="0" y="167"/>
                  <a:pt x="0" y="209"/>
                </a:cubicBezTo>
                <a:lnTo>
                  <a:pt x="0" y="783"/>
                </a:lnTo>
                <a:cubicBezTo>
                  <a:pt x="0" y="818"/>
                  <a:pt x="34" y="852"/>
                  <a:pt x="69" y="852"/>
                </a:cubicBezTo>
                <a:lnTo>
                  <a:pt x="556" y="852"/>
                </a:lnTo>
                <a:cubicBezTo>
                  <a:pt x="591" y="852"/>
                  <a:pt x="625" y="818"/>
                  <a:pt x="625" y="783"/>
                </a:cubicBezTo>
                <a:lnTo>
                  <a:pt x="625" y="209"/>
                </a:lnTo>
                <a:cubicBezTo>
                  <a:pt x="625" y="167"/>
                  <a:pt x="586" y="139"/>
                  <a:pt x="543" y="138"/>
                </a:cubicBezTo>
                <a:lnTo>
                  <a:pt x="543" y="188"/>
                </a:lnTo>
                <a:cubicBezTo>
                  <a:pt x="566" y="188"/>
                  <a:pt x="577" y="200"/>
                  <a:pt x="577" y="224"/>
                </a:cubicBezTo>
                <a:lnTo>
                  <a:pt x="577" y="768"/>
                </a:lnTo>
                <a:cubicBezTo>
                  <a:pt x="577" y="785"/>
                  <a:pt x="570" y="803"/>
                  <a:pt x="554" y="803"/>
                </a:cubicBezTo>
                <a:lnTo>
                  <a:pt x="71" y="803"/>
                </a:lnTo>
                <a:cubicBezTo>
                  <a:pt x="53" y="803"/>
                  <a:pt x="48" y="783"/>
                  <a:pt x="48" y="764"/>
                </a:cubicBezTo>
                <a:lnTo>
                  <a:pt x="48" y="224"/>
                </a:lnTo>
                <a:close/>
                <a:moveTo>
                  <a:pt x="270" y="91"/>
                </a:moveTo>
                <a:cubicBezTo>
                  <a:pt x="270" y="71"/>
                  <a:pt x="289" y="52"/>
                  <a:pt x="309" y="52"/>
                </a:cubicBezTo>
                <a:lnTo>
                  <a:pt x="316" y="52"/>
                </a:lnTo>
                <a:cubicBezTo>
                  <a:pt x="336" y="52"/>
                  <a:pt x="355" y="71"/>
                  <a:pt x="355" y="91"/>
                </a:cubicBezTo>
                <a:lnTo>
                  <a:pt x="355" y="95"/>
                </a:lnTo>
                <a:cubicBezTo>
                  <a:pt x="355" y="117"/>
                  <a:pt x="336" y="136"/>
                  <a:pt x="314" y="136"/>
                </a:cubicBezTo>
                <a:lnTo>
                  <a:pt x="311" y="136"/>
                </a:lnTo>
                <a:cubicBezTo>
                  <a:pt x="289" y="136"/>
                  <a:pt x="270" y="117"/>
                  <a:pt x="270" y="95"/>
                </a:cubicBezTo>
                <a:lnTo>
                  <a:pt x="270" y="91"/>
                </a:lnTo>
                <a:close/>
                <a:moveTo>
                  <a:pt x="218" y="93"/>
                </a:moveTo>
                <a:lnTo>
                  <a:pt x="149" y="93"/>
                </a:lnTo>
                <a:cubicBezTo>
                  <a:pt x="126" y="93"/>
                  <a:pt x="115" y="104"/>
                  <a:pt x="115" y="127"/>
                </a:cubicBezTo>
                <a:lnTo>
                  <a:pt x="115" y="216"/>
                </a:lnTo>
                <a:cubicBezTo>
                  <a:pt x="115" y="231"/>
                  <a:pt x="124" y="246"/>
                  <a:pt x="138" y="246"/>
                </a:cubicBezTo>
                <a:lnTo>
                  <a:pt x="487" y="246"/>
                </a:lnTo>
                <a:cubicBezTo>
                  <a:pt x="501" y="246"/>
                  <a:pt x="510" y="231"/>
                  <a:pt x="510" y="216"/>
                </a:cubicBezTo>
                <a:lnTo>
                  <a:pt x="510" y="127"/>
                </a:lnTo>
                <a:cubicBezTo>
                  <a:pt x="510" y="104"/>
                  <a:pt x="499" y="93"/>
                  <a:pt x="476" y="93"/>
                </a:cubicBezTo>
                <a:lnTo>
                  <a:pt x="407" y="93"/>
                </a:lnTo>
                <a:cubicBezTo>
                  <a:pt x="407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3"/>
                </a:cubicBezTo>
                <a:close/>
                <a:moveTo>
                  <a:pt x="132" y="654"/>
                </a:moveTo>
                <a:cubicBezTo>
                  <a:pt x="132" y="649"/>
                  <a:pt x="133" y="647"/>
                  <a:pt x="138" y="647"/>
                </a:cubicBezTo>
                <a:lnTo>
                  <a:pt x="221" y="647"/>
                </a:lnTo>
                <a:lnTo>
                  <a:pt x="221" y="654"/>
                </a:lnTo>
                <a:cubicBezTo>
                  <a:pt x="221" y="661"/>
                  <a:pt x="186" y="680"/>
                  <a:pt x="180" y="684"/>
                </a:cubicBezTo>
                <a:cubicBezTo>
                  <a:pt x="174" y="679"/>
                  <a:pt x="161" y="667"/>
                  <a:pt x="151" y="667"/>
                </a:cubicBezTo>
                <a:lnTo>
                  <a:pt x="149" y="667"/>
                </a:lnTo>
                <a:cubicBezTo>
                  <a:pt x="144" y="667"/>
                  <a:pt x="136" y="675"/>
                  <a:pt x="136" y="680"/>
                </a:cubicBezTo>
                <a:lnTo>
                  <a:pt x="136" y="682"/>
                </a:lnTo>
                <a:cubicBezTo>
                  <a:pt x="136" y="688"/>
                  <a:pt x="167" y="721"/>
                  <a:pt x="173" y="721"/>
                </a:cubicBezTo>
                <a:lnTo>
                  <a:pt x="175" y="721"/>
                </a:lnTo>
                <a:cubicBezTo>
                  <a:pt x="180" y="721"/>
                  <a:pt x="214" y="693"/>
                  <a:pt x="221" y="688"/>
                </a:cubicBezTo>
                <a:cubicBezTo>
                  <a:pt x="221" y="700"/>
                  <a:pt x="225" y="738"/>
                  <a:pt x="214" y="738"/>
                </a:cubicBezTo>
                <a:lnTo>
                  <a:pt x="138" y="738"/>
                </a:lnTo>
                <a:cubicBezTo>
                  <a:pt x="133" y="738"/>
                  <a:pt x="132" y="737"/>
                  <a:pt x="132" y="732"/>
                </a:cubicBezTo>
                <a:lnTo>
                  <a:pt x="132" y="654"/>
                </a:lnTo>
                <a:close/>
                <a:moveTo>
                  <a:pt x="214" y="760"/>
                </a:moveTo>
                <a:cubicBezTo>
                  <a:pt x="255" y="760"/>
                  <a:pt x="240" y="715"/>
                  <a:pt x="242" y="678"/>
                </a:cubicBezTo>
                <a:cubicBezTo>
                  <a:pt x="243" y="658"/>
                  <a:pt x="292" y="642"/>
                  <a:pt x="296" y="624"/>
                </a:cubicBezTo>
                <a:lnTo>
                  <a:pt x="290" y="624"/>
                </a:lnTo>
                <a:cubicBezTo>
                  <a:pt x="275" y="624"/>
                  <a:pt x="253" y="637"/>
                  <a:pt x="242" y="643"/>
                </a:cubicBezTo>
                <a:cubicBezTo>
                  <a:pt x="237" y="635"/>
                  <a:pt x="232" y="626"/>
                  <a:pt x="218" y="626"/>
                </a:cubicBezTo>
                <a:lnTo>
                  <a:pt x="134" y="626"/>
                </a:lnTo>
                <a:cubicBezTo>
                  <a:pt x="122" y="626"/>
                  <a:pt x="110" y="637"/>
                  <a:pt x="110" y="650"/>
                </a:cubicBezTo>
                <a:lnTo>
                  <a:pt x="110" y="736"/>
                </a:lnTo>
                <a:cubicBezTo>
                  <a:pt x="110" y="750"/>
                  <a:pt x="123" y="760"/>
                  <a:pt x="138" y="760"/>
                </a:cubicBezTo>
                <a:lnTo>
                  <a:pt x="214" y="760"/>
                </a:lnTo>
                <a:close/>
                <a:moveTo>
                  <a:pt x="132" y="341"/>
                </a:moveTo>
                <a:cubicBezTo>
                  <a:pt x="132" y="336"/>
                  <a:pt x="133" y="335"/>
                  <a:pt x="138" y="335"/>
                </a:cubicBezTo>
                <a:lnTo>
                  <a:pt x="214" y="335"/>
                </a:lnTo>
                <a:cubicBezTo>
                  <a:pt x="219" y="335"/>
                  <a:pt x="221" y="336"/>
                  <a:pt x="221" y="341"/>
                </a:cubicBezTo>
                <a:cubicBezTo>
                  <a:pt x="221" y="346"/>
                  <a:pt x="184" y="371"/>
                  <a:pt x="180" y="371"/>
                </a:cubicBezTo>
                <a:cubicBezTo>
                  <a:pt x="175" y="371"/>
                  <a:pt x="164" y="354"/>
                  <a:pt x="151" y="354"/>
                </a:cubicBezTo>
                <a:cubicBezTo>
                  <a:pt x="145" y="354"/>
                  <a:pt x="136" y="361"/>
                  <a:pt x="136" y="367"/>
                </a:cubicBezTo>
                <a:lnTo>
                  <a:pt x="136" y="369"/>
                </a:lnTo>
                <a:cubicBezTo>
                  <a:pt x="136" y="378"/>
                  <a:pt x="166" y="406"/>
                  <a:pt x="173" y="410"/>
                </a:cubicBezTo>
                <a:lnTo>
                  <a:pt x="221" y="376"/>
                </a:lnTo>
                <a:lnTo>
                  <a:pt x="221" y="425"/>
                </a:lnTo>
                <a:lnTo>
                  <a:pt x="132" y="425"/>
                </a:lnTo>
                <a:lnTo>
                  <a:pt x="132" y="341"/>
                </a:lnTo>
                <a:close/>
                <a:moveTo>
                  <a:pt x="240" y="330"/>
                </a:moveTo>
                <a:cubicBezTo>
                  <a:pt x="237" y="319"/>
                  <a:pt x="228" y="313"/>
                  <a:pt x="214" y="313"/>
                </a:cubicBezTo>
                <a:lnTo>
                  <a:pt x="138" y="313"/>
                </a:lnTo>
                <a:cubicBezTo>
                  <a:pt x="123" y="313"/>
                  <a:pt x="110" y="322"/>
                  <a:pt x="110" y="337"/>
                </a:cubicBezTo>
                <a:lnTo>
                  <a:pt x="110" y="423"/>
                </a:lnTo>
                <a:cubicBezTo>
                  <a:pt x="110" y="436"/>
                  <a:pt x="122" y="447"/>
                  <a:pt x="134" y="447"/>
                </a:cubicBezTo>
                <a:lnTo>
                  <a:pt x="218" y="447"/>
                </a:lnTo>
                <a:cubicBezTo>
                  <a:pt x="252" y="447"/>
                  <a:pt x="242" y="393"/>
                  <a:pt x="241" y="359"/>
                </a:cubicBezTo>
                <a:lnTo>
                  <a:pt x="296" y="313"/>
                </a:lnTo>
                <a:cubicBezTo>
                  <a:pt x="296" y="313"/>
                  <a:pt x="292" y="311"/>
                  <a:pt x="292" y="311"/>
                </a:cubicBezTo>
                <a:cubicBezTo>
                  <a:pt x="271" y="311"/>
                  <a:pt x="253" y="329"/>
                  <a:pt x="240" y="330"/>
                </a:cubicBezTo>
                <a:close/>
                <a:moveTo>
                  <a:pt x="132" y="492"/>
                </a:moveTo>
                <a:lnTo>
                  <a:pt x="221" y="492"/>
                </a:lnTo>
                <a:lnTo>
                  <a:pt x="221" y="503"/>
                </a:lnTo>
                <a:lnTo>
                  <a:pt x="180" y="529"/>
                </a:lnTo>
                <a:lnTo>
                  <a:pt x="152" y="508"/>
                </a:lnTo>
                <a:cubicBezTo>
                  <a:pt x="145" y="513"/>
                  <a:pt x="136" y="515"/>
                  <a:pt x="136" y="524"/>
                </a:cubicBezTo>
                <a:cubicBezTo>
                  <a:pt x="136" y="531"/>
                  <a:pt x="167" y="565"/>
                  <a:pt x="173" y="565"/>
                </a:cubicBezTo>
                <a:cubicBezTo>
                  <a:pt x="183" y="565"/>
                  <a:pt x="209" y="536"/>
                  <a:pt x="221" y="533"/>
                </a:cubicBezTo>
                <a:lnTo>
                  <a:pt x="221" y="581"/>
                </a:lnTo>
                <a:lnTo>
                  <a:pt x="132" y="581"/>
                </a:lnTo>
                <a:lnTo>
                  <a:pt x="132" y="492"/>
                </a:lnTo>
                <a:close/>
                <a:moveTo>
                  <a:pt x="242" y="487"/>
                </a:moveTo>
                <a:cubicBezTo>
                  <a:pt x="238" y="480"/>
                  <a:pt x="233" y="470"/>
                  <a:pt x="221" y="470"/>
                </a:cubicBezTo>
                <a:lnTo>
                  <a:pt x="132" y="470"/>
                </a:lnTo>
                <a:cubicBezTo>
                  <a:pt x="121" y="470"/>
                  <a:pt x="110" y="481"/>
                  <a:pt x="110" y="492"/>
                </a:cubicBezTo>
                <a:lnTo>
                  <a:pt x="110" y="581"/>
                </a:lnTo>
                <a:cubicBezTo>
                  <a:pt x="110" y="591"/>
                  <a:pt x="121" y="602"/>
                  <a:pt x="132" y="602"/>
                </a:cubicBezTo>
                <a:lnTo>
                  <a:pt x="221" y="602"/>
                </a:lnTo>
                <a:cubicBezTo>
                  <a:pt x="252" y="602"/>
                  <a:pt x="242" y="547"/>
                  <a:pt x="242" y="515"/>
                </a:cubicBezTo>
                <a:lnTo>
                  <a:pt x="296" y="469"/>
                </a:lnTo>
                <a:lnTo>
                  <a:pt x="289" y="465"/>
                </a:lnTo>
                <a:lnTo>
                  <a:pt x="242" y="487"/>
                </a:lnTo>
                <a:close/>
                <a:moveTo>
                  <a:pt x="320" y="716"/>
                </a:moveTo>
                <a:cubicBezTo>
                  <a:pt x="320" y="721"/>
                  <a:pt x="322" y="723"/>
                  <a:pt x="327" y="723"/>
                </a:cubicBezTo>
                <a:lnTo>
                  <a:pt x="495" y="723"/>
                </a:lnTo>
                <a:cubicBezTo>
                  <a:pt x="500" y="723"/>
                  <a:pt x="502" y="721"/>
                  <a:pt x="502" y="716"/>
                </a:cubicBezTo>
                <a:lnTo>
                  <a:pt x="502" y="669"/>
                </a:lnTo>
                <a:cubicBezTo>
                  <a:pt x="502" y="664"/>
                  <a:pt x="500" y="663"/>
                  <a:pt x="495" y="663"/>
                </a:cubicBezTo>
                <a:lnTo>
                  <a:pt x="320" y="663"/>
                </a:lnTo>
                <a:lnTo>
                  <a:pt x="320" y="716"/>
                </a:lnTo>
                <a:close/>
                <a:moveTo>
                  <a:pt x="320" y="565"/>
                </a:moveTo>
                <a:lnTo>
                  <a:pt x="502" y="565"/>
                </a:lnTo>
                <a:lnTo>
                  <a:pt x="502" y="507"/>
                </a:lnTo>
                <a:lnTo>
                  <a:pt x="320" y="507"/>
                </a:lnTo>
                <a:lnTo>
                  <a:pt x="320" y="565"/>
                </a:lnTo>
                <a:close/>
                <a:moveTo>
                  <a:pt x="320" y="410"/>
                </a:moveTo>
                <a:lnTo>
                  <a:pt x="452" y="410"/>
                </a:lnTo>
                <a:lnTo>
                  <a:pt x="452" y="352"/>
                </a:lnTo>
                <a:lnTo>
                  <a:pt x="320" y="352"/>
                </a:lnTo>
                <a:lnTo>
                  <a:pt x="320" y="4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45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50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20" grpId="0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339975" y="1643063"/>
            <a:ext cx="6804025" cy="16494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23" name="矩形 22"/>
          <p:cNvSpPr/>
          <p:nvPr/>
        </p:nvSpPr>
        <p:spPr>
          <a:xfrm>
            <a:off x="0" y="1643063"/>
            <a:ext cx="2339975" cy="1649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49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noProof="1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428860" y="1924050"/>
            <a:ext cx="65008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Ответ на второй вопрос кейса</a:t>
            </a:r>
            <a:endParaRPr lang="zh-CN" altLang="en-US" sz="3600" b="1" dirty="0" smtClean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8475" y="1773238"/>
            <a:ext cx="13131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8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88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5</a:t>
            </a:r>
            <a:endParaRPr lang="zh-CN" altLang="en-US" sz="8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1285852" y="714362"/>
            <a:ext cx="5643602" cy="4357718"/>
          </a:xfrm>
          <a:custGeom>
            <a:avLst/>
            <a:gdLst>
              <a:gd name="T0" fmla="*/ 0 w 3668"/>
              <a:gd name="T1" fmla="*/ 2742 h 3785"/>
              <a:gd name="T2" fmla="*/ 253 w 3668"/>
              <a:gd name="T3" fmla="*/ 2556 h 3785"/>
              <a:gd name="T4" fmla="*/ 515 w 3668"/>
              <a:gd name="T5" fmla="*/ 2395 h 3785"/>
              <a:gd name="T6" fmla="*/ 798 w 3668"/>
              <a:gd name="T7" fmla="*/ 2223 h 3785"/>
              <a:gd name="T8" fmla="*/ 1152 w 3668"/>
              <a:gd name="T9" fmla="*/ 2000 h 3785"/>
              <a:gd name="T10" fmla="*/ 1587 w 3668"/>
              <a:gd name="T11" fmla="*/ 1728 h 3785"/>
              <a:gd name="T12" fmla="*/ 1869 w 3668"/>
              <a:gd name="T13" fmla="*/ 1525 h 3785"/>
              <a:gd name="T14" fmla="*/ 2061 w 3668"/>
              <a:gd name="T15" fmla="*/ 1394 h 3785"/>
              <a:gd name="T16" fmla="*/ 2324 w 3668"/>
              <a:gd name="T17" fmla="*/ 1182 h 3785"/>
              <a:gd name="T18" fmla="*/ 2557 w 3668"/>
              <a:gd name="T19" fmla="*/ 980 h 3785"/>
              <a:gd name="T20" fmla="*/ 2769 w 3668"/>
              <a:gd name="T21" fmla="*/ 768 h 3785"/>
              <a:gd name="T22" fmla="*/ 2941 w 3668"/>
              <a:gd name="T23" fmla="*/ 606 h 3785"/>
              <a:gd name="T24" fmla="*/ 3193 w 3668"/>
              <a:gd name="T25" fmla="*/ 353 h 3785"/>
              <a:gd name="T26" fmla="*/ 3011 w 3668"/>
              <a:gd name="T27" fmla="*/ 252 h 3785"/>
              <a:gd name="T28" fmla="*/ 3648 w 3668"/>
              <a:gd name="T29" fmla="*/ 0 h 3785"/>
              <a:gd name="T30" fmla="*/ 3668 w 3668"/>
              <a:gd name="T31" fmla="*/ 687 h 3785"/>
              <a:gd name="T32" fmla="*/ 3466 w 3668"/>
              <a:gd name="T33" fmla="*/ 525 h 3785"/>
              <a:gd name="T34" fmla="*/ 3213 w 3668"/>
              <a:gd name="T35" fmla="*/ 828 h 3785"/>
              <a:gd name="T36" fmla="*/ 2910 w 3668"/>
              <a:gd name="T37" fmla="*/ 1202 h 3785"/>
              <a:gd name="T38" fmla="*/ 2698 w 3668"/>
              <a:gd name="T39" fmla="*/ 1515 h 3785"/>
              <a:gd name="T40" fmla="*/ 2597 w 3668"/>
              <a:gd name="T41" fmla="*/ 1738 h 3785"/>
              <a:gd name="T42" fmla="*/ 2496 w 3668"/>
              <a:gd name="T43" fmla="*/ 1970 h 3785"/>
              <a:gd name="T44" fmla="*/ 2435 w 3668"/>
              <a:gd name="T45" fmla="*/ 2182 h 3785"/>
              <a:gd name="T46" fmla="*/ 2375 w 3668"/>
              <a:gd name="T47" fmla="*/ 2384 h 3785"/>
              <a:gd name="T48" fmla="*/ 2264 w 3668"/>
              <a:gd name="T49" fmla="*/ 2779 h 3785"/>
              <a:gd name="T50" fmla="*/ 2183 w 3668"/>
              <a:gd name="T51" fmla="*/ 3152 h 3785"/>
              <a:gd name="T52" fmla="*/ 2122 w 3668"/>
              <a:gd name="T53" fmla="*/ 3445 h 3785"/>
              <a:gd name="T54" fmla="*/ 2042 w 3668"/>
              <a:gd name="T55" fmla="*/ 3785 h 3785"/>
              <a:gd name="T56" fmla="*/ 0 w 3668"/>
              <a:gd name="T57" fmla="*/ 3785 h 3785"/>
              <a:gd name="T58" fmla="*/ 0 w 3668"/>
              <a:gd name="T59" fmla="*/ 2742 h 3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68" h="3785">
                <a:moveTo>
                  <a:pt x="0" y="2742"/>
                </a:moveTo>
                <a:lnTo>
                  <a:pt x="253" y="2556"/>
                </a:lnTo>
                <a:lnTo>
                  <a:pt x="515" y="2395"/>
                </a:lnTo>
                <a:lnTo>
                  <a:pt x="798" y="2223"/>
                </a:lnTo>
                <a:lnTo>
                  <a:pt x="1152" y="2000"/>
                </a:lnTo>
                <a:lnTo>
                  <a:pt x="1587" y="1728"/>
                </a:lnTo>
                <a:lnTo>
                  <a:pt x="1869" y="1525"/>
                </a:lnTo>
                <a:lnTo>
                  <a:pt x="2061" y="1394"/>
                </a:lnTo>
                <a:lnTo>
                  <a:pt x="2324" y="1182"/>
                </a:lnTo>
                <a:lnTo>
                  <a:pt x="2557" y="980"/>
                </a:lnTo>
                <a:lnTo>
                  <a:pt x="2769" y="768"/>
                </a:lnTo>
                <a:lnTo>
                  <a:pt x="2941" y="606"/>
                </a:lnTo>
                <a:lnTo>
                  <a:pt x="3193" y="353"/>
                </a:lnTo>
                <a:lnTo>
                  <a:pt x="3011" y="252"/>
                </a:lnTo>
                <a:lnTo>
                  <a:pt x="3648" y="0"/>
                </a:lnTo>
                <a:lnTo>
                  <a:pt x="3668" y="687"/>
                </a:lnTo>
                <a:lnTo>
                  <a:pt x="3466" y="525"/>
                </a:lnTo>
                <a:lnTo>
                  <a:pt x="3213" y="828"/>
                </a:lnTo>
                <a:lnTo>
                  <a:pt x="2910" y="1202"/>
                </a:lnTo>
                <a:lnTo>
                  <a:pt x="2698" y="1515"/>
                </a:lnTo>
                <a:lnTo>
                  <a:pt x="2597" y="1738"/>
                </a:lnTo>
                <a:lnTo>
                  <a:pt x="2496" y="1970"/>
                </a:lnTo>
                <a:lnTo>
                  <a:pt x="2435" y="2182"/>
                </a:lnTo>
                <a:lnTo>
                  <a:pt x="2375" y="2384"/>
                </a:lnTo>
                <a:lnTo>
                  <a:pt x="2264" y="2779"/>
                </a:lnTo>
                <a:lnTo>
                  <a:pt x="2183" y="3152"/>
                </a:lnTo>
                <a:lnTo>
                  <a:pt x="2122" y="3445"/>
                </a:lnTo>
                <a:lnTo>
                  <a:pt x="2042" y="3785"/>
                </a:lnTo>
                <a:lnTo>
                  <a:pt x="0" y="3785"/>
                </a:lnTo>
                <a:lnTo>
                  <a:pt x="0" y="2742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2873" tIns="31437" rIns="62873" bIns="31437" anchor="ctr"/>
          <a:lstStyle/>
          <a:p>
            <a:pPr algn="ctr"/>
            <a:endParaRPr lang="zh-CN" altLang="en-US" sz="13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357554" y="3000378"/>
            <a:ext cx="1590675" cy="29368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lang="ru-RU" altLang="zh-CN" sz="1200" b="1" noProof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Социальные ревизии</a:t>
            </a:r>
            <a:endParaRPr lang="zh-CN" altLang="en-US" sz="1200" b="1" noProof="1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929058" y="2428874"/>
            <a:ext cx="1592263" cy="29368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lang="ru-RU" altLang="zh-CN" sz="1200" b="1" noProof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Комитеты этики</a:t>
            </a:r>
            <a:endParaRPr lang="zh-CN" altLang="en-US" sz="1200" b="1" noProof="1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572000" y="1857370"/>
            <a:ext cx="1592262" cy="29527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lang="ru-RU" altLang="zh-CN" sz="1200" b="1" noProof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Карты этики</a:t>
            </a:r>
            <a:endParaRPr lang="zh-CN" altLang="en-US" sz="1200" b="1" noProof="1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143504" y="1357304"/>
            <a:ext cx="1590675" cy="29368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Этические кодексы</a:t>
            </a:r>
            <a:endParaRPr lang="zh-CN" altLang="en-US" sz="1200" noProof="1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928926" y="3571882"/>
            <a:ext cx="1590675" cy="2952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lang="ru-RU" altLang="zh-CN" sz="1200" b="1" noProof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Обучение этике</a:t>
            </a:r>
            <a:endParaRPr lang="zh-CN" altLang="en-US" sz="1200" b="1" noProof="1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500298" y="1214428"/>
            <a:ext cx="2220917" cy="1140706"/>
          </a:xfrm>
          <a:prstGeom prst="rect">
            <a:avLst/>
          </a:prstGeom>
          <a:noFill/>
          <a:ln w="9525">
            <a:noFill/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2873" tIns="31437" rIns="62873" bIns="31437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Обучение этичному поведению</a:t>
            </a:r>
            <a:endParaRPr lang="ru-RU" sz="1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При этом работники знакомятся с этикой бизнеса, что повышает их восприимчивость к этическим проблемам, которые могут перед ними возникнуть. </a:t>
            </a:r>
          </a:p>
          <a:p>
            <a:pPr algn="ctr"/>
            <a:endParaRPr lang="zh-CN" altLang="en-US" sz="1000" dirty="0">
              <a:solidFill>
                <a:srgbClr val="40404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786314" y="3214692"/>
            <a:ext cx="4214842" cy="832929"/>
          </a:xfrm>
          <a:prstGeom prst="rect">
            <a:avLst/>
          </a:prstGeom>
          <a:noFill/>
          <a:ln w="9525">
            <a:noFill/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2873" tIns="31437" rIns="62873" bIns="31437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Социальные ревизии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Предлагаются для оценки и составления отчетов о социальном влиянии действий и программ организации. Сторонники социальной ревизии полагают, что отчеты такого типа могут свидетельствовать об уровне социальной ответственности организации.</a:t>
            </a:r>
            <a:endParaRPr lang="zh-CN" altLang="en-US" sz="1000" dirty="0">
              <a:solidFill>
                <a:srgbClr val="40404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429092" y="4071948"/>
            <a:ext cx="4714908" cy="986818"/>
          </a:xfrm>
          <a:prstGeom prst="rect">
            <a:avLst/>
          </a:prstGeom>
          <a:noFill/>
          <a:ln w="9525">
            <a:noFill/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2873" tIns="31437" rIns="62873" bIns="31437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Этическое консультирование</a:t>
            </a:r>
            <a:endParaRPr lang="ru-RU" sz="1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Этическое консультирование проводится тогда, когда проблемы организации не могут быть решены силами самой организации (или в ней отсутствуют соответствующие структуры) из-за сложности и противоречивости ситуации, связанной с конкретными моральными дилеммами, для чего приглашаются компетентные независимые специалисты по этике бизнеса со стороны.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000892" y="928676"/>
            <a:ext cx="2000264" cy="986818"/>
          </a:xfrm>
          <a:prstGeom prst="rect">
            <a:avLst/>
          </a:prstGeom>
          <a:noFill/>
          <a:ln w="9525">
            <a:noFill/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2873" tIns="31437" rIns="62873" bIns="31437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этических кодексов</a:t>
            </a:r>
            <a:endParaRPr lang="ru-RU" sz="1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Они описывают систему общих ценностей и правил этики, которых, по мнению организации, должны бы придерживаться ее работники. </a:t>
            </a:r>
          </a:p>
        </p:txBody>
      </p:sp>
      <p:sp>
        <p:nvSpPr>
          <p:cNvPr id="15" name="Content Placeholder 2"/>
          <p:cNvSpPr txBox="1">
            <a:spLocks noChangeArrowheads="1"/>
          </p:cNvSpPr>
          <p:nvPr/>
        </p:nvSpPr>
        <p:spPr bwMode="auto">
          <a:xfrm>
            <a:off x="71406" y="1142990"/>
            <a:ext cx="2546350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ru-RU" sz="1200" b="1" dirty="0" smtClean="0"/>
              <a:t> </a:t>
            </a:r>
            <a:r>
              <a:rPr lang="ru-RU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«карт этики».</a:t>
            </a:r>
            <a:endParaRPr lang="ru-RU" sz="1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Это набор этических правил и рекомендаций, конкретизирующих этический кодекс корпорации для каждого сотрудника компании. Они содержат также имя и телефон консультанта компании по этическим вопросам. </a:t>
            </a:r>
          </a:p>
          <a:p>
            <a:pPr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itle 13"/>
          <p:cNvSpPr txBox="1">
            <a:spLocks noChangeArrowheads="1"/>
          </p:cNvSpPr>
          <p:nvPr/>
        </p:nvSpPr>
        <p:spPr bwMode="auto">
          <a:xfrm>
            <a:off x="0" y="785800"/>
            <a:ext cx="5246699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целях повышения этичности в компании, необходимо осуществлять следующие мероприятия по обучению и проверке сотрудников и внешних агентов</a:t>
            </a:r>
          </a:p>
          <a:p>
            <a:endParaRPr lang="en-US" altLang="en-US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4" name="TextBox 16"/>
          <p:cNvSpPr txBox="1">
            <a:spLocks noChangeArrowheads="1"/>
          </p:cNvSpPr>
          <p:nvPr/>
        </p:nvSpPr>
        <p:spPr bwMode="auto">
          <a:xfrm>
            <a:off x="500034" y="0"/>
            <a:ext cx="82153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проверки и какое обучение должны проходить сотрудники и внешние агенты, чтобы минимизировать риск неэтичного поведения?</a:t>
            </a:r>
            <a:endParaRPr lang="zh-CN" altLang="en-US" b="1" dirty="0">
              <a:solidFill>
                <a:schemeClr val="tx2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7" name="圆角矩形 8"/>
          <p:cNvSpPr/>
          <p:nvPr/>
        </p:nvSpPr>
        <p:spPr>
          <a:xfrm>
            <a:off x="2357422" y="4143386"/>
            <a:ext cx="1590675" cy="29527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lang="ru-RU" altLang="zh-CN" sz="1200" b="1" noProof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Этическое консультирование</a:t>
            </a:r>
            <a:endParaRPr lang="zh-CN" altLang="en-US" sz="1200" b="1" noProof="1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8" name="圆角矩形 8"/>
          <p:cNvSpPr/>
          <p:nvPr/>
        </p:nvSpPr>
        <p:spPr>
          <a:xfrm>
            <a:off x="1571604" y="4643452"/>
            <a:ext cx="1590675" cy="2952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873" tIns="31437" rIns="62873" bIns="31437" anchor="ctr"/>
          <a:lstStyle/>
          <a:p>
            <a:pPr algn="ctr" fontAlgn="auto"/>
            <a:r>
              <a:rPr lang="ru-RU" altLang="zh-CN" sz="1200" b="1" noProof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Этическая экспертиза</a:t>
            </a:r>
            <a:endParaRPr lang="zh-CN" altLang="en-US" sz="1200" b="1" noProof="1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9" name="Content Placeholder 2"/>
          <p:cNvSpPr txBox="1">
            <a:spLocks noChangeArrowheads="1"/>
          </p:cNvSpPr>
          <p:nvPr/>
        </p:nvSpPr>
        <p:spPr bwMode="auto">
          <a:xfrm>
            <a:off x="71406" y="2357436"/>
            <a:ext cx="2357454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Создание комитетов по этике</a:t>
            </a:r>
            <a:endParaRPr lang="ru-RU" sz="1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Одни организации создают постоянные комитеты по этике для оценки повседневной практики с точки зрения этики, почти все члены таких комитетов - руководители высшего уровня; другие не создают таких комитетов, но нанимают специалиста по этике бизнеса, называемого адвокатом по этике. Роль такого адвоката -выработка суждения по этическим вопросам, связанным с действиями организации, а также выполнение функции «социальной совести» организации.</a:t>
            </a:r>
          </a:p>
        </p:txBody>
      </p:sp>
      <p:sp>
        <p:nvSpPr>
          <p:cNvPr id="20" name="矩形 10"/>
          <p:cNvSpPr>
            <a:spLocks noChangeArrowheads="1"/>
          </p:cNvSpPr>
          <p:nvPr/>
        </p:nvSpPr>
        <p:spPr bwMode="auto">
          <a:xfrm>
            <a:off x="5572100" y="1928808"/>
            <a:ext cx="3571900" cy="1448483"/>
          </a:xfrm>
          <a:prstGeom prst="rect">
            <a:avLst/>
          </a:prstGeom>
          <a:noFill/>
          <a:ln w="9525">
            <a:noFill/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2873" tIns="31437" rIns="62873" bIns="31437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Этическая экспертиза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Этическая экспертиза представляет собой всесторонний анализ конкретного аспекта деятельности организации (или конкретного проекта), которая вызывает обеспокоенность высшего руководства, персонала или общественности и может повлиять на имидж и перспективы организации. Результатом такой экспертизы становится система предложений, направленных на улучшение морального климата 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1000" dirty="0">
              <a:solidFill>
                <a:srgbClr val="40404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1"/>
          <p:cNvSpPr txBox="1">
            <a:spLocks noChangeArrowheads="1"/>
          </p:cNvSpPr>
          <p:nvPr/>
        </p:nvSpPr>
        <p:spPr bwMode="auto">
          <a:xfrm>
            <a:off x="355600" y="206375"/>
            <a:ext cx="8216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Методы обучения сотрудников и агентов этичному поведению</a:t>
            </a:r>
            <a:endParaRPr lang="zh-CN" altLang="en-US" sz="2800" b="1" dirty="0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44" name="Straight Connector 30"/>
          <p:cNvCxnSpPr/>
          <p:nvPr/>
        </p:nvCxnSpPr>
        <p:spPr>
          <a:xfrm>
            <a:off x="1719263" y="2625725"/>
            <a:ext cx="0" cy="103346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5"/>
          <p:cNvCxnSpPr/>
          <p:nvPr/>
        </p:nvCxnSpPr>
        <p:spPr>
          <a:xfrm>
            <a:off x="3167063" y="2625725"/>
            <a:ext cx="0" cy="103346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 noChangeArrowheads="1"/>
          </p:cNvSpPr>
          <p:nvPr/>
        </p:nvSpPr>
        <p:spPr bwMode="auto">
          <a:xfrm>
            <a:off x="214282" y="3857634"/>
            <a:ext cx="8786874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18" tIns="31058" rIns="62118" bIns="310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Этические нормативы разрабатываются с целью описания целей организации, создания нормальной этичной атмосферы и определения этических рекомендаций в процессе принятия решений. Обычно организации доводят этические нормативы до своих работников в виде печатных материалов. Изучение карты этики предусматривает набор этических правил и рекомендаций. Обучающие программы по этике, должны включать технологии работы с этическими проблемами, описаны примеры желательного и нежелательного поведения в виде кейсов, стандартов, процедур.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Straight Connector 52"/>
          <p:cNvCxnSpPr/>
          <p:nvPr/>
        </p:nvCxnSpPr>
        <p:spPr>
          <a:xfrm>
            <a:off x="4576763" y="2625725"/>
            <a:ext cx="0" cy="103346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3"/>
          <p:cNvCxnSpPr/>
          <p:nvPr/>
        </p:nvCxnSpPr>
        <p:spPr>
          <a:xfrm>
            <a:off x="6116638" y="2625725"/>
            <a:ext cx="0" cy="103346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7"/>
          <p:cNvCxnSpPr/>
          <p:nvPr/>
        </p:nvCxnSpPr>
        <p:spPr>
          <a:xfrm>
            <a:off x="7470775" y="2625725"/>
            <a:ext cx="0" cy="103346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 noChangeArrowheads="1"/>
          </p:cNvSpPr>
          <p:nvPr/>
        </p:nvSpPr>
        <p:spPr bwMode="auto">
          <a:xfrm>
            <a:off x="6889750" y="2063750"/>
            <a:ext cx="14859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18" tIns="31058" rIns="62118" bIns="310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Обучение этичному поведению на специальных курсах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Picture 77" descr="F:\Trabajos\Envato\Graphic River\Mica PPT\mountai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65475"/>
            <a:ext cx="78851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ontent Placeholder 2"/>
          <p:cNvSpPr txBox="1">
            <a:spLocks noChangeArrowheads="1"/>
          </p:cNvSpPr>
          <p:nvPr/>
        </p:nvSpPr>
        <p:spPr bwMode="auto">
          <a:xfrm>
            <a:off x="5399088" y="2063750"/>
            <a:ext cx="14255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18" tIns="31058" rIns="62118" bIns="310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zh-CN" sz="12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Этическое консультирование</a:t>
            </a:r>
            <a:endParaRPr lang="en-US" altLang="zh-CN" sz="12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3" name="Content Placeholder 2"/>
          <p:cNvSpPr txBox="1">
            <a:spLocks noChangeArrowheads="1"/>
          </p:cNvSpPr>
          <p:nvPr/>
        </p:nvSpPr>
        <p:spPr bwMode="auto">
          <a:xfrm>
            <a:off x="3929058" y="2071684"/>
            <a:ext cx="14271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18" tIns="31058" rIns="62118" bIns="310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zh-CN" sz="12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Изучение карты этики</a:t>
            </a:r>
          </a:p>
        </p:txBody>
      </p:sp>
      <p:sp>
        <p:nvSpPr>
          <p:cNvPr id="54" name="Content Placeholder 2"/>
          <p:cNvSpPr txBox="1">
            <a:spLocks noChangeArrowheads="1"/>
          </p:cNvSpPr>
          <p:nvPr/>
        </p:nvSpPr>
        <p:spPr bwMode="auto">
          <a:xfrm>
            <a:off x="2455863" y="2063750"/>
            <a:ext cx="14922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18" tIns="31058" rIns="62118" bIns="310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zh-CN" sz="12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Изучение этических кодексов</a:t>
            </a:r>
            <a:endParaRPr lang="en-US" altLang="zh-CN" sz="12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5" name="Content Placeholder 2"/>
          <p:cNvSpPr txBox="1">
            <a:spLocks noChangeArrowheads="1"/>
          </p:cNvSpPr>
          <p:nvPr/>
        </p:nvSpPr>
        <p:spPr bwMode="auto">
          <a:xfrm>
            <a:off x="714348" y="2063750"/>
            <a:ext cx="2000264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18" tIns="31058" rIns="62118" bIns="310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Обучение этичному поведению внутри организации</a:t>
            </a:r>
            <a:endParaRPr lang="en-US" altLang="en-US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>
            <a:grpSpLocks/>
          </p:cNvGrpSpPr>
          <p:nvPr/>
        </p:nvGrpSpPr>
        <p:grpSpPr bwMode="auto">
          <a:xfrm>
            <a:off x="1357290" y="1306513"/>
            <a:ext cx="701675" cy="585787"/>
            <a:chOff x="2674948" y="1530277"/>
            <a:chExt cx="1031953" cy="860599"/>
          </a:xfrm>
        </p:grpSpPr>
        <p:sp>
          <p:nvSpPr>
            <p:cNvPr id="57" name="Teardrop 36"/>
            <p:cNvSpPr/>
            <p:nvPr/>
          </p:nvSpPr>
          <p:spPr>
            <a:xfrm rot="8100000">
              <a:off x="2759032" y="1530277"/>
              <a:ext cx="882530" cy="860599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en-US" sz="1000" noProof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1" name="TextBox 57"/>
            <p:cNvSpPr txBox="1">
              <a:spLocks noChangeArrowheads="1"/>
            </p:cNvSpPr>
            <p:nvPr/>
          </p:nvSpPr>
          <p:spPr bwMode="auto">
            <a:xfrm>
              <a:off x="2674948" y="1709848"/>
              <a:ext cx="1031953" cy="58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2857488" y="1309688"/>
            <a:ext cx="700087" cy="585787"/>
            <a:chOff x="4539341" y="1534510"/>
            <a:chExt cx="1031953" cy="860599"/>
          </a:xfrm>
        </p:grpSpPr>
        <p:sp>
          <p:nvSpPr>
            <p:cNvPr id="60" name="Teardrop 44"/>
            <p:cNvSpPr/>
            <p:nvPr/>
          </p:nvSpPr>
          <p:spPr>
            <a:xfrm rot="8100000">
              <a:off x="4607220" y="1534510"/>
              <a:ext cx="882191" cy="860599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en-US" sz="1000" noProof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4" name="TextBox 60"/>
            <p:cNvSpPr txBox="1">
              <a:spLocks noChangeArrowheads="1"/>
            </p:cNvSpPr>
            <p:nvPr/>
          </p:nvSpPr>
          <p:spPr bwMode="auto">
            <a:xfrm>
              <a:off x="4539341" y="1709416"/>
              <a:ext cx="1031953" cy="58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组合 61"/>
          <p:cNvGrpSpPr>
            <a:grpSpLocks/>
          </p:cNvGrpSpPr>
          <p:nvPr/>
        </p:nvGrpSpPr>
        <p:grpSpPr bwMode="auto">
          <a:xfrm>
            <a:off x="4214809" y="1309688"/>
            <a:ext cx="773113" cy="585787"/>
            <a:chOff x="6346373" y="1534510"/>
            <a:chExt cx="1137017" cy="860599"/>
          </a:xfrm>
        </p:grpSpPr>
        <p:sp>
          <p:nvSpPr>
            <p:cNvPr id="63" name="Teardrop 58"/>
            <p:cNvSpPr/>
            <p:nvPr/>
          </p:nvSpPr>
          <p:spPr>
            <a:xfrm rot="8100000">
              <a:off x="6491131" y="1534510"/>
              <a:ext cx="882530" cy="860599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en-US" sz="1000" noProof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7" name="TextBox 63"/>
            <p:cNvSpPr txBox="1">
              <a:spLocks noChangeArrowheads="1"/>
            </p:cNvSpPr>
            <p:nvPr/>
          </p:nvSpPr>
          <p:spPr bwMode="auto">
            <a:xfrm>
              <a:off x="6346373" y="1709416"/>
              <a:ext cx="1137017" cy="58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" name="组合 64"/>
          <p:cNvGrpSpPr>
            <a:grpSpLocks/>
          </p:cNvGrpSpPr>
          <p:nvPr/>
        </p:nvGrpSpPr>
        <p:grpSpPr bwMode="auto">
          <a:xfrm>
            <a:off x="5786446" y="1309688"/>
            <a:ext cx="701675" cy="585787"/>
            <a:chOff x="8250039" y="1534510"/>
            <a:chExt cx="1031953" cy="860599"/>
          </a:xfrm>
        </p:grpSpPr>
        <p:sp>
          <p:nvSpPr>
            <p:cNvPr id="66" name="Teardrop 65"/>
            <p:cNvSpPr/>
            <p:nvPr/>
          </p:nvSpPr>
          <p:spPr>
            <a:xfrm rot="8100000">
              <a:off x="8345751" y="1534510"/>
              <a:ext cx="882530" cy="860599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en-US" sz="1000" noProof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10" name="TextBox 66"/>
            <p:cNvSpPr txBox="1">
              <a:spLocks noChangeArrowheads="1"/>
            </p:cNvSpPr>
            <p:nvPr/>
          </p:nvSpPr>
          <p:spPr bwMode="auto">
            <a:xfrm>
              <a:off x="8250039" y="1709418"/>
              <a:ext cx="1031953" cy="58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组合 67"/>
          <p:cNvGrpSpPr>
            <a:grpSpLocks/>
          </p:cNvGrpSpPr>
          <p:nvPr/>
        </p:nvGrpSpPr>
        <p:grpSpPr bwMode="auto">
          <a:xfrm>
            <a:off x="7143768" y="1309688"/>
            <a:ext cx="700088" cy="585787"/>
            <a:chOff x="10080777" y="1534510"/>
            <a:chExt cx="1031953" cy="860599"/>
          </a:xfrm>
        </p:grpSpPr>
        <p:sp>
          <p:nvSpPr>
            <p:cNvPr id="69" name="Teardrop 69"/>
            <p:cNvSpPr/>
            <p:nvPr/>
          </p:nvSpPr>
          <p:spPr>
            <a:xfrm rot="8100000">
              <a:off x="10174352" y="1534510"/>
              <a:ext cx="882191" cy="860599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en-US" sz="1000" noProof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13" name="TextBox 69"/>
            <p:cNvSpPr txBox="1">
              <a:spLocks noChangeArrowheads="1"/>
            </p:cNvSpPr>
            <p:nvPr/>
          </p:nvSpPr>
          <p:spPr bwMode="auto">
            <a:xfrm>
              <a:off x="10080777" y="1709416"/>
              <a:ext cx="1031953" cy="58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05</a:t>
              </a:r>
              <a:endParaRPr lang="zh-CN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1" name="Picture 77" descr="F:\Trabajos\Envato\Graphic River\Mica PPT\mountai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81"/>
          <a:stretch>
            <a:fillRect/>
          </a:stretch>
        </p:blipFill>
        <p:spPr bwMode="auto">
          <a:xfrm rot="10800000" flipV="1">
            <a:off x="6838950" y="3052763"/>
            <a:ext cx="23082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248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52" grpId="0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0"/>
          <p:cNvSpPr>
            <a:spLocks noChangeArrowheads="1"/>
          </p:cNvSpPr>
          <p:nvPr/>
        </p:nvSpPr>
        <p:spPr bwMode="auto">
          <a:xfrm rot="-5400000">
            <a:off x="4046538" y="-1392237"/>
            <a:ext cx="1268412" cy="8424862"/>
          </a:xfrm>
          <a:prstGeom prst="downArrow">
            <a:avLst>
              <a:gd name="adj1" fmla="val 49074"/>
              <a:gd name="adj2" fmla="val 44803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2810" tIns="41405" rIns="82810" bIns="41405"/>
          <a:lstStyle/>
          <a:p>
            <a:endParaRPr lang="zh-CN" altLang="en-US" sz="1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011" name="Group 6"/>
          <p:cNvGrpSpPr>
            <a:grpSpLocks/>
          </p:cNvGrpSpPr>
          <p:nvPr/>
        </p:nvGrpSpPr>
        <p:grpSpPr bwMode="auto">
          <a:xfrm>
            <a:off x="2907700" y="2154238"/>
            <a:ext cx="1396224" cy="1395412"/>
            <a:chOff x="1823" y="2371"/>
            <a:chExt cx="1801" cy="1801"/>
          </a:xfrm>
        </p:grpSpPr>
        <p:sp>
          <p:nvSpPr>
            <p:cNvPr id="43012" name="Oval 7"/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13" name="Oval 8"/>
            <p:cNvSpPr>
              <a:spLocks noChangeArrowheads="1"/>
            </p:cNvSpPr>
            <p:nvPr/>
          </p:nvSpPr>
          <p:spPr bwMode="auto">
            <a:xfrm>
              <a:off x="1945" y="2493"/>
              <a:ext cx="1556" cy="155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016" name="Group 6"/>
          <p:cNvGrpSpPr>
            <a:grpSpLocks/>
          </p:cNvGrpSpPr>
          <p:nvPr/>
        </p:nvGrpSpPr>
        <p:grpSpPr bwMode="auto">
          <a:xfrm>
            <a:off x="4701575" y="2154238"/>
            <a:ext cx="1396224" cy="1395412"/>
            <a:chOff x="1823" y="2371"/>
            <a:chExt cx="1801" cy="1801"/>
          </a:xfrm>
        </p:grpSpPr>
        <p:sp>
          <p:nvSpPr>
            <p:cNvPr id="43017" name="Oval 7"/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18" name="Oval 8"/>
            <p:cNvSpPr>
              <a:spLocks noChangeArrowheads="1"/>
            </p:cNvSpPr>
            <p:nvPr/>
          </p:nvSpPr>
          <p:spPr bwMode="auto">
            <a:xfrm>
              <a:off x="1945" y="2493"/>
              <a:ext cx="1556" cy="155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021" name="Group 6"/>
          <p:cNvGrpSpPr>
            <a:grpSpLocks/>
          </p:cNvGrpSpPr>
          <p:nvPr/>
        </p:nvGrpSpPr>
        <p:grpSpPr bwMode="auto">
          <a:xfrm>
            <a:off x="6493796" y="2154238"/>
            <a:ext cx="1394786" cy="1395412"/>
            <a:chOff x="1823" y="2371"/>
            <a:chExt cx="1801" cy="1801"/>
          </a:xfrm>
        </p:grpSpPr>
        <p:sp>
          <p:nvSpPr>
            <p:cNvPr id="43022" name="Oval 7"/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3" name="Oval 8"/>
            <p:cNvSpPr>
              <a:spLocks noChangeArrowheads="1"/>
            </p:cNvSpPr>
            <p:nvPr/>
          </p:nvSpPr>
          <p:spPr bwMode="auto">
            <a:xfrm>
              <a:off x="1945" y="2493"/>
              <a:ext cx="1556" cy="155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026" name="Group 6"/>
          <p:cNvGrpSpPr>
            <a:grpSpLocks/>
          </p:cNvGrpSpPr>
          <p:nvPr/>
        </p:nvGrpSpPr>
        <p:grpSpPr bwMode="auto">
          <a:xfrm>
            <a:off x="1107475" y="2154238"/>
            <a:ext cx="1396224" cy="1395412"/>
            <a:chOff x="1823" y="2371"/>
            <a:chExt cx="1801" cy="1801"/>
          </a:xfrm>
        </p:grpSpPr>
        <p:sp>
          <p:nvSpPr>
            <p:cNvPr id="43027" name="Oval 7"/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8" name="Oval 8"/>
            <p:cNvSpPr>
              <a:spLocks noChangeArrowheads="1"/>
            </p:cNvSpPr>
            <p:nvPr/>
          </p:nvSpPr>
          <p:spPr bwMode="auto">
            <a:xfrm>
              <a:off x="1946" y="2493"/>
              <a:ext cx="1556" cy="155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矩形标注 51"/>
          <p:cNvSpPr/>
          <p:nvPr/>
        </p:nvSpPr>
        <p:spPr>
          <a:xfrm>
            <a:off x="3144838" y="3802063"/>
            <a:ext cx="1336675" cy="41275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10" tIns="41405" rIns="82810" bIns="41405" anchor="ctr"/>
          <a:lstStyle/>
          <a:p>
            <a:pPr algn="ctr" fontAlgn="auto"/>
            <a:endParaRPr lang="zh-CN" altLang="en-US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矩形标注 52"/>
          <p:cNvSpPr/>
          <p:nvPr/>
        </p:nvSpPr>
        <p:spPr>
          <a:xfrm>
            <a:off x="1319213" y="1839913"/>
            <a:ext cx="1435100" cy="57150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10" tIns="41405" rIns="82810" bIns="41405" anchor="ctr"/>
          <a:lstStyle/>
          <a:p>
            <a:pPr algn="ctr" fontAlgn="auto"/>
            <a:endParaRPr lang="zh-CN" altLang="en-US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Rectangle 28"/>
          <p:cNvSpPr>
            <a:spLocks noChangeArrowheads="1"/>
          </p:cNvSpPr>
          <p:nvPr/>
        </p:nvSpPr>
        <p:spPr bwMode="auto">
          <a:xfrm>
            <a:off x="2428860" y="4071948"/>
            <a:ext cx="2143140" cy="69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10" tIns="41405" rIns="82810" bIns="41405">
            <a:spAutoFit/>
          </a:bodyPr>
          <a:lstStyle/>
          <a:p>
            <a:pPr algn="ctr"/>
            <a:r>
              <a:rPr lang="ru-RU" altLang="zh-CN" sz="2000" dirty="0" smtClean="0">
                <a:solidFill>
                  <a:srgbClr val="26262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Социальные ревизии</a:t>
            </a:r>
            <a:endParaRPr lang="zh-CN" altLang="en-US" sz="2000" dirty="0">
              <a:solidFill>
                <a:srgbClr val="26262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5" name="Rectangle 28"/>
          <p:cNvSpPr>
            <a:spLocks noChangeArrowheads="1"/>
          </p:cNvSpPr>
          <p:nvPr/>
        </p:nvSpPr>
        <p:spPr bwMode="auto">
          <a:xfrm>
            <a:off x="714348" y="1000114"/>
            <a:ext cx="2430493" cy="69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10" tIns="41405" rIns="82810" bIns="41405">
            <a:spAutoFit/>
          </a:bodyPr>
          <a:lstStyle/>
          <a:p>
            <a:pPr algn="ctr"/>
            <a:r>
              <a:rPr lang="ru-RU" altLang="zh-CN" sz="2000" dirty="0" smtClean="0">
                <a:solidFill>
                  <a:srgbClr val="26262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Оценка комитета по этике</a:t>
            </a:r>
            <a:endParaRPr lang="zh-CN" altLang="en-US" sz="2000" dirty="0">
              <a:solidFill>
                <a:srgbClr val="26262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6" name="矩形标注 55"/>
          <p:cNvSpPr/>
          <p:nvPr/>
        </p:nvSpPr>
        <p:spPr>
          <a:xfrm>
            <a:off x="4865688" y="1839913"/>
            <a:ext cx="1435100" cy="57150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10" tIns="41405" rIns="82810" bIns="41405" anchor="ctr"/>
          <a:lstStyle/>
          <a:p>
            <a:pPr algn="ctr" fontAlgn="auto"/>
            <a:endParaRPr lang="zh-CN" altLang="en-US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Rectangle 28"/>
          <p:cNvSpPr>
            <a:spLocks noChangeArrowheads="1"/>
          </p:cNvSpPr>
          <p:nvPr/>
        </p:nvSpPr>
        <p:spPr bwMode="auto">
          <a:xfrm>
            <a:off x="4071934" y="1142990"/>
            <a:ext cx="2928957" cy="39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10" tIns="41405" rIns="82810" bIns="41405">
            <a:spAutoFit/>
          </a:bodyPr>
          <a:lstStyle/>
          <a:p>
            <a:pPr algn="ctr"/>
            <a:r>
              <a:rPr lang="ru-RU" altLang="zh-CN" sz="2000" dirty="0" smtClean="0">
                <a:solidFill>
                  <a:srgbClr val="26262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Этическая экспертиза</a:t>
            </a:r>
            <a:endParaRPr lang="zh-CN" altLang="en-US" sz="2000" dirty="0">
              <a:solidFill>
                <a:srgbClr val="26262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8" name="矩形标注 57"/>
          <p:cNvSpPr/>
          <p:nvPr/>
        </p:nvSpPr>
        <p:spPr>
          <a:xfrm>
            <a:off x="6762750" y="3802063"/>
            <a:ext cx="1338263" cy="41275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10" tIns="41405" rIns="82810" bIns="41405" anchor="ctr"/>
          <a:lstStyle/>
          <a:p>
            <a:pPr algn="ctr" fontAlgn="auto"/>
            <a:endParaRPr lang="zh-CN" altLang="en-US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5786446" y="3929072"/>
            <a:ext cx="2720970" cy="91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10" tIns="41405" rIns="82810" bIns="41405">
            <a:spAutoFit/>
          </a:bodyPr>
          <a:lstStyle/>
          <a:p>
            <a:pPr algn="ctr"/>
            <a:r>
              <a:rPr lang="ru-RU" altLang="zh-CN" dirty="0" smtClean="0">
                <a:solidFill>
                  <a:srgbClr val="26262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Тестирование персонала по </a:t>
            </a:r>
            <a:r>
              <a:rPr lang="ru-RU" altLang="zh-CN" dirty="0" err="1" smtClean="0">
                <a:solidFill>
                  <a:srgbClr val="26262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опросникам</a:t>
            </a:r>
            <a:r>
              <a:rPr lang="ru-RU" altLang="zh-CN" dirty="0" smtClean="0">
                <a:solidFill>
                  <a:srgbClr val="262626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на исследование этичности</a:t>
            </a:r>
            <a:endParaRPr lang="zh-CN" altLang="en-US" dirty="0">
              <a:solidFill>
                <a:srgbClr val="26262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3038" name="TextBox 59"/>
          <p:cNvSpPr txBox="1">
            <a:spLocks noChangeArrowheads="1"/>
          </p:cNvSpPr>
          <p:nvPr/>
        </p:nvSpPr>
        <p:spPr bwMode="auto">
          <a:xfrm>
            <a:off x="214282" y="1"/>
            <a:ext cx="87154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zh-CN" sz="2000" b="1" dirty="0" smtClean="0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Методы оценки сотрудников и внешних агентов с целью повышения этичности поведения </a:t>
            </a:r>
            <a:endParaRPr lang="zh-CN" altLang="en-US" sz="2000" b="1" dirty="0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33" name="Рисунок 32" descr="C:\Users\Ольга\Desktop\poster_event_6532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357436"/>
            <a:ext cx="1071570" cy="10001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Users\Ольга\Desktop\27501181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285998"/>
            <a:ext cx="1071570" cy="10715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Users\Ольга\Desktop\fullsize.jpg"/>
          <p:cNvPicPr/>
          <p:nvPr/>
        </p:nvPicPr>
        <p:blipFill>
          <a:blip r:embed="rId5" cstate="print"/>
          <a:srcRect r="16044"/>
          <a:stretch>
            <a:fillRect/>
          </a:stretch>
        </p:blipFill>
        <p:spPr bwMode="auto">
          <a:xfrm>
            <a:off x="3071802" y="2285998"/>
            <a:ext cx="1071570" cy="10715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C:\Users\Ольга\Desktop\delovye-otnosheniy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285998"/>
            <a:ext cx="1071570" cy="10944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2" grpId="0" animBg="1"/>
      <p:bldP spid="52" grpId="1" animBg="1"/>
      <p:bldP spid="53" grpId="0" animBg="1"/>
      <p:bldP spid="53" grpId="1" animBg="1"/>
      <p:bldP spid="54" grpId="0"/>
      <p:bldP spid="55" grpId="0"/>
      <p:bldP spid="56" grpId="0" animBg="1"/>
      <p:bldP spid="56" grpId="1" animBg="1"/>
      <p:bldP spid="57" grpId="0"/>
      <p:bldP spid="58" grpId="0" animBg="1"/>
      <p:bldP spid="58" grpId="1" animBg="1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>
            <a:spLocks noChangeArrowheads="1"/>
          </p:cNvSpPr>
          <p:nvPr/>
        </p:nvSpPr>
        <p:spPr bwMode="auto">
          <a:xfrm>
            <a:off x="285720" y="428610"/>
            <a:ext cx="8572560" cy="4500594"/>
          </a:xfrm>
          <a:prstGeom prst="roundRect">
            <a:avLst>
              <a:gd name="adj" fmla="val 3926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>
            <a:lvl1pPr defTabSz="6111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111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6111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6111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6111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611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611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611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611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57158" y="785800"/>
            <a:ext cx="8429684" cy="439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54431" tIns="27215" rIns="54431" bIns="27215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Важным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показателем уровня развития персонала является усвоение ценностей и норм деловой этики, формирование нравственного капитала в целом. Данный тест призван выявить установки на соблюдение служебной этики.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Определите для себя, как часто вы совершаете, совершали или будете совершать в будущем указанные поступки. Перед каждым из приведенных ниже 15 утверждений поставьте букву, соответствующую вашему ответу: «Ч» («часто»), «В» («время от времени»), «Р» («редко»), «Н» («никогда»).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Если имеется возможность и это мне ничем не грозит, то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1) я опаздываю на работу, хотя знаю, что мне продолжают платить деньги за весь рабочий день;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2) я ухожу с работы пораньше, хотя знаю, что мне продолжают платить деньги за весь рабочий день;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3) я делаю длительные перерывы при выполнении работы, хотя знаю, что мне продолжают платить за весь рабочий день;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4) я звоню и сообщаю, что я болен (хотя это неправда), чтобы получить лишний выходной;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5) я использую рабочий телефон для ведения личных междугородных переговоров;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6) я занимаюсь своими личными делами во время работы;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7) я использую ксерокс в офисе в своих личных целях;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8) я пересылаю свою почту вместе с почтой компании, в которой работаю;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9) я уношу домой часть продукции, производимой компанией;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10) я раздаю ее своим друзьям или позволяю им пользоваться этой продукцией;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11) я заставляю компанию платить за поездки, которые не делал, или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покрывать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 затраты, которых не было;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12) я использую служебную машину в личных целях;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13) я приглашаю друга куда-нибудь пообедать и записываю это на счет компании;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14) я приглашаю друга в какую-либо поездку и записываю это на счет компании;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15) я принимаю подарки от поставщиков или клиентов за оказанные им услуги.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 smtClean="0">
                <a:solidFill>
                  <a:srgbClr val="0D0D0D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endParaRPr lang="zh-CN" altLang="en-US" sz="1200" dirty="0">
              <a:solidFill>
                <a:srgbClr val="0D0D0D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2" name="组合 22"/>
          <p:cNvGrpSpPr/>
          <p:nvPr/>
        </p:nvGrpSpPr>
        <p:grpSpPr>
          <a:xfrm>
            <a:off x="571470" y="142858"/>
            <a:ext cx="7215242" cy="579781"/>
            <a:chOff x="1327155" y="386947"/>
            <a:chExt cx="1859970" cy="608493"/>
          </a:xfrm>
          <a:solidFill>
            <a:srgbClr val="0070C0"/>
          </a:solidFill>
        </p:grpSpPr>
        <p:sp>
          <p:nvSpPr>
            <p:cNvPr id="24" name="圆角矩形 23"/>
            <p:cNvSpPr/>
            <p:nvPr/>
          </p:nvSpPr>
          <p:spPr bwMode="auto">
            <a:xfrm>
              <a:off x="1327155" y="386947"/>
              <a:ext cx="1859969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8816" tIns="54408" rIns="108816" bIns="54408"/>
            <a:lstStyle/>
            <a:p>
              <a:pPr algn="ctr" defTabSz="815975" fontAlgn="auto"/>
              <a:endParaRPr lang="zh-CN" altLang="en-US" sz="2800" noProof="1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363987" y="536899"/>
              <a:ext cx="1823138" cy="379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Тест «Насколько этично ваше поведение на работе?»</a:t>
              </a:r>
            </a:p>
            <a:p>
              <a:pPr algn="ctr" fontAlgn="auto"/>
              <a:endPara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715140" y="2643188"/>
          <a:ext cx="12858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"/>
                <a:gridCol w="285752"/>
                <a:gridCol w="357190"/>
                <a:gridCol w="35719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000760" y="3500444"/>
          <a:ext cx="276224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619240"/>
              </a:tblGrid>
              <a:tr h="357190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30 баллов 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высокий уровень этичности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30-38 баллов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средний уровень этичности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свыше 39 баллов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 уровень этичности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0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00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1000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1000"/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1000"/>
                                        <p:tgtEl>
                                          <p:spTgt spid="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00"/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1000"/>
                                        <p:tgtEl>
                                          <p:spTgt spid="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1000"/>
                                        <p:tgtEl>
                                          <p:spTgt spid="2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692945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平行四边形 3"/>
          <p:cNvSpPr/>
          <p:nvPr/>
        </p:nvSpPr>
        <p:spPr>
          <a:xfrm rot="5400000">
            <a:off x="2000249" y="-2000251"/>
            <a:ext cx="5143500" cy="9144002"/>
          </a:xfrm>
          <a:prstGeom prst="rect">
            <a:avLst/>
          </a:prstGeom>
          <a:solidFill>
            <a:srgbClr val="EFEEEC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71407" y="571486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>
            <a:spLocks noChangeArrowheads="1"/>
          </p:cNvSpPr>
          <p:nvPr/>
        </p:nvSpPr>
        <p:spPr bwMode="auto">
          <a:xfrm>
            <a:off x="1" y="2000246"/>
            <a:ext cx="2928926" cy="1212850"/>
          </a:xfrm>
          <a:custGeom>
            <a:avLst/>
            <a:gdLst>
              <a:gd name="T0" fmla="*/ 1089668 w 4310745"/>
              <a:gd name="T1" fmla="*/ 0 h 1283968"/>
              <a:gd name="T2" fmla="*/ 3526973 w 4310745"/>
              <a:gd name="T3" fmla="*/ 0 h 1283968"/>
              <a:gd name="T4" fmla="*/ 4310745 w 4310745"/>
              <a:gd name="T5" fmla="*/ 1269454 h 1283968"/>
              <a:gd name="T6" fmla="*/ 1089668 w 4310745"/>
              <a:gd name="T7" fmla="*/ 1283968 h 1283968"/>
              <a:gd name="T8" fmla="*/ 0 w 4310745"/>
              <a:gd name="T9" fmla="*/ 0 h 1283968"/>
              <a:gd name="T10" fmla="*/ 1089667 w 4310745"/>
              <a:gd name="T11" fmla="*/ 0 h 1283968"/>
              <a:gd name="T12" fmla="*/ 1089667 w 4310745"/>
              <a:gd name="T13" fmla="*/ 1283968 h 1283968"/>
              <a:gd name="T14" fmla="*/ 0 w 4310745"/>
              <a:gd name="T15" fmla="*/ 1283968 h 128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282" y="2285998"/>
            <a:ext cx="2143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CO</a:t>
            </a:r>
            <a:r>
              <a:rPr lang="ru-RU" altLang="zh-CN" sz="20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ДЕРЖАНИЕ</a:t>
            </a:r>
            <a:endParaRPr lang="zh-CN" altLang="en-US" sz="20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857488" y="142858"/>
            <a:ext cx="4965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Вопросы к кейсу: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«Этика агентских отношений»</a:t>
            </a:r>
            <a:endParaRPr lang="zh-CN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786182" y="2428874"/>
            <a:ext cx="4143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solidFill>
                  <a:srgbClr val="40404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Ответ на первый вопрос кейса</a:t>
            </a:r>
            <a:endParaRPr lang="zh-CN" altLang="en-US" sz="2000" b="1" dirty="0">
              <a:solidFill>
                <a:srgbClr val="40404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857620" y="2786064"/>
            <a:ext cx="50006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Каким образом должна быть организована система управления различными каналами продаж, чтобы подобная проблема не возникала в компании?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428992" y="1643056"/>
            <a:ext cx="4429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solidFill>
                  <a:srgbClr val="40404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Краткое изложение кейса: «</a:t>
            </a:r>
            <a:r>
              <a:rPr lang="ru-RU" altLang="zh-CN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Этика агентских отношений»</a:t>
            </a:r>
            <a:endParaRPr lang="zh-CN" altLang="en-US" sz="20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143372" y="3500444"/>
            <a:ext cx="366600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altLang="zh-CN" sz="2000" b="1" dirty="0" smtClean="0">
                <a:solidFill>
                  <a:srgbClr val="40404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Ответ на второй вопрос кейса</a:t>
            </a:r>
            <a:endParaRPr lang="zh-CN" altLang="en-US" sz="2000" b="1" dirty="0">
              <a:solidFill>
                <a:srgbClr val="40404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214810" y="3929072"/>
            <a:ext cx="46434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Какие проверки и какое обучение должны проходить сотрудники и внешние агенты, чтобы минимизировать риск неэтичного поведения?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00232" y="142858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zh-CN" altLang="en-US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57422" y="1000114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zh-CN" altLang="en-US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14612" y="1714494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zh-CN" altLang="en-US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71802" y="2571750"/>
            <a:ext cx="717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zh-CN" altLang="en-US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14678" y="1071552"/>
            <a:ext cx="4143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solidFill>
                  <a:srgbClr val="40404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Понятие неэтичного поведения</a:t>
            </a:r>
            <a:endParaRPr lang="zh-CN" altLang="en-US" sz="2000" b="1" dirty="0">
              <a:solidFill>
                <a:srgbClr val="40404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28992" y="3571882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zh-CN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zh-CN" altLang="en-US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C:\Users\Ольга\Desktop\f41fec7353de6f817cef01cbcc97cb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42858"/>
            <a:ext cx="1785950" cy="17859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900"/>
                            </p:stCondLst>
                            <p:childTnLst>
                              <p:par>
                                <p:cTn id="7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339975" y="1643063"/>
            <a:ext cx="6804025" cy="16494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23" name="矩形 22"/>
          <p:cNvSpPr/>
          <p:nvPr/>
        </p:nvSpPr>
        <p:spPr>
          <a:xfrm>
            <a:off x="0" y="1643063"/>
            <a:ext cx="2339975" cy="1649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49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noProof="1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428860" y="1785932"/>
            <a:ext cx="65008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zh-CN" sz="36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Вопросы к кейсу: «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Этика агентских отношений»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8475" y="1773238"/>
            <a:ext cx="13131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8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88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8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2730854" y="1283610"/>
            <a:ext cx="5153514" cy="407973"/>
            <a:chOff x="3002037" y="1465798"/>
            <a:chExt cx="7067433" cy="431940"/>
          </a:xfrm>
          <a:solidFill>
            <a:schemeClr val="accent2">
              <a:lumMod val="75000"/>
            </a:schemeClr>
          </a:solidFill>
        </p:grpSpPr>
        <p:sp>
          <p:nvSpPr>
            <p:cNvPr id="4" name="矩形 3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3222" y="1468187"/>
              <a:ext cx="5688632" cy="42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/>
              <a:r>
                <a:rPr lang="ru-RU" altLang="zh-CN" sz="2000" b="1" noProof="1" smtClean="0">
                  <a:solidFill>
                    <a:srgbClr val="F8F8F8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Вопрос  первый</a:t>
              </a:r>
              <a:endParaRPr lang="zh-CN" altLang="en-US" sz="2000" b="1" noProof="1">
                <a:solidFill>
                  <a:srgbClr val="F8F8F8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5"/>
          <p:cNvGrpSpPr/>
          <p:nvPr/>
        </p:nvGrpSpPr>
        <p:grpSpPr>
          <a:xfrm>
            <a:off x="2730854" y="2928940"/>
            <a:ext cx="5153514" cy="401842"/>
            <a:chOff x="3002037" y="3866280"/>
            <a:chExt cx="7067433" cy="425447"/>
          </a:xfrm>
          <a:solidFill>
            <a:schemeClr val="accent2">
              <a:lumMod val="75000"/>
            </a:schemeClr>
          </a:solidFill>
        </p:grpSpPr>
        <p:sp>
          <p:nvSpPr>
            <p:cNvPr id="7" name="矩形 6"/>
            <p:cNvSpPr/>
            <p:nvPr/>
          </p:nvSpPr>
          <p:spPr bwMode="auto">
            <a:xfrm>
              <a:off x="3002037" y="3922395"/>
              <a:ext cx="7067433" cy="3693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6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3808" y="3866280"/>
              <a:ext cx="4085844" cy="4236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/>
              <a:r>
                <a:rPr lang="ru-RU" altLang="zh-CN" sz="2000" b="1" noProof="1" smtClean="0">
                  <a:solidFill>
                    <a:srgbClr val="F8F8F8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Вопрос второй</a:t>
              </a:r>
              <a:endParaRPr lang="zh-CN" altLang="en-US" sz="2000" b="1" noProof="1">
                <a:solidFill>
                  <a:srgbClr val="F8F8F8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14612" y="1714494"/>
            <a:ext cx="5154613" cy="139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Каким образом должна быть организована система управления различными каналами продаж, чтобы подобная проблема не возникала в компании?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30500" y="3486150"/>
            <a:ext cx="5154613" cy="111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Какие проверки и какое обучение должны проходить сотрудники и внешние агенты, чтобы минимизировать риск неэтичного поведения?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等腰三角形 2"/>
          <p:cNvSpPr>
            <a:spLocks noChangeArrowheads="1"/>
          </p:cNvSpPr>
          <p:nvPr/>
        </p:nvSpPr>
        <p:spPr bwMode="auto">
          <a:xfrm rot="2747878">
            <a:off x="1522413" y="1241425"/>
            <a:ext cx="992187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等腰三角形 2"/>
          <p:cNvSpPr>
            <a:spLocks noChangeArrowheads="1"/>
          </p:cNvSpPr>
          <p:nvPr/>
        </p:nvSpPr>
        <p:spPr bwMode="auto">
          <a:xfrm rot="3036074">
            <a:off x="1522413" y="2986087"/>
            <a:ext cx="992188" cy="114776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en-US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355600" y="206375"/>
            <a:ext cx="4256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Список вопросов к кейсу</a:t>
            </a:r>
            <a:endParaRPr lang="zh-CN" altLang="en-US" sz="2800" b="1" dirty="0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6" name="Рисунок 15" descr="C:\Users\Ольга\Desktop\22e014b89a4142cff7ad72f59ff53f7e.jpeg"/>
          <p:cNvPicPr/>
          <p:nvPr/>
        </p:nvPicPr>
        <p:blipFill>
          <a:blip r:embed="rId3" cstate="print"/>
          <a:srcRect l="26185"/>
          <a:stretch>
            <a:fillRect/>
          </a:stretch>
        </p:blipFill>
        <p:spPr bwMode="auto">
          <a:xfrm>
            <a:off x="1500166" y="3143254"/>
            <a:ext cx="928694" cy="92869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Ольга\Desktop\16012019x9580e123.jpg"/>
          <p:cNvPicPr/>
          <p:nvPr/>
        </p:nvPicPr>
        <p:blipFill>
          <a:blip r:embed="rId4" cstate="print"/>
          <a:srcRect l="16411" t="10941"/>
          <a:stretch>
            <a:fillRect/>
          </a:stretch>
        </p:blipFill>
        <p:spPr bwMode="auto">
          <a:xfrm>
            <a:off x="1500167" y="1428742"/>
            <a:ext cx="928694" cy="9067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339975" y="1643063"/>
            <a:ext cx="6804025" cy="16494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23" name="矩形 22"/>
          <p:cNvSpPr/>
          <p:nvPr/>
        </p:nvSpPr>
        <p:spPr>
          <a:xfrm>
            <a:off x="0" y="1643063"/>
            <a:ext cx="2339975" cy="1649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49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noProof="1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428860" y="1924050"/>
            <a:ext cx="65008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Понятие неэтичного поведения</a:t>
            </a:r>
            <a:endParaRPr lang="zh-CN" altLang="en-US" sz="3600" b="1" dirty="0" smtClean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8475" y="1773238"/>
            <a:ext cx="13557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02</a:t>
            </a:r>
            <a:endParaRPr lang="zh-CN" altLang="en-US" sz="8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>
            <a:grpSpLocks/>
          </p:cNvGrpSpPr>
          <p:nvPr/>
        </p:nvGrpSpPr>
        <p:grpSpPr bwMode="auto">
          <a:xfrm>
            <a:off x="1143000" y="1358900"/>
            <a:ext cx="1501775" cy="671513"/>
            <a:chOff x="465719" y="1295954"/>
            <a:chExt cx="1658494" cy="740511"/>
          </a:xfrm>
        </p:grpSpPr>
        <p:sp>
          <p:nvSpPr>
            <p:cNvPr id="69634" name="Freeform 1"/>
            <p:cNvSpPr>
              <a:spLocks noChangeArrowheads="1"/>
            </p:cNvSpPr>
            <p:nvPr/>
          </p:nvSpPr>
          <p:spPr bwMode="auto">
            <a:xfrm rot="10800000">
              <a:off x="465719" y="1295954"/>
              <a:ext cx="1658494" cy="74051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635" name="Freeform 41"/>
            <p:cNvSpPr>
              <a:spLocks noEditPoints="1" noChangeArrowheads="1"/>
            </p:cNvSpPr>
            <p:nvPr/>
          </p:nvSpPr>
          <p:spPr bwMode="auto">
            <a:xfrm>
              <a:off x="1089592" y="1430439"/>
              <a:ext cx="458072" cy="416658"/>
            </a:xfrm>
            <a:custGeom>
              <a:avLst/>
              <a:gdLst>
                <a:gd name="T0" fmla="*/ 53 w 67"/>
                <a:gd name="T1" fmla="*/ 2 h 60"/>
                <a:gd name="T2" fmla="*/ 51 w 67"/>
                <a:gd name="T3" fmla="*/ 0 h 60"/>
                <a:gd name="T4" fmla="*/ 46 w 67"/>
                <a:gd name="T5" fmla="*/ 0 h 60"/>
                <a:gd name="T6" fmla="*/ 44 w 67"/>
                <a:gd name="T7" fmla="*/ 2 h 60"/>
                <a:gd name="T8" fmla="*/ 44 w 67"/>
                <a:gd name="T9" fmla="*/ 5 h 60"/>
                <a:gd name="T10" fmla="*/ 53 w 67"/>
                <a:gd name="T11" fmla="*/ 14 h 60"/>
                <a:gd name="T12" fmla="*/ 53 w 67"/>
                <a:gd name="T13" fmla="*/ 2 h 60"/>
                <a:gd name="T14" fmla="*/ 66 w 67"/>
                <a:gd name="T15" fmla="*/ 31 h 60"/>
                <a:gd name="T16" fmla="*/ 36 w 67"/>
                <a:gd name="T17" fmla="*/ 2 h 60"/>
                <a:gd name="T18" fmla="*/ 31 w 67"/>
                <a:gd name="T19" fmla="*/ 2 h 60"/>
                <a:gd name="T20" fmla="*/ 2 w 67"/>
                <a:gd name="T21" fmla="*/ 31 h 60"/>
                <a:gd name="T22" fmla="*/ 2 w 67"/>
                <a:gd name="T23" fmla="*/ 36 h 60"/>
                <a:gd name="T24" fmla="*/ 4 w 67"/>
                <a:gd name="T25" fmla="*/ 37 h 60"/>
                <a:gd name="T26" fmla="*/ 7 w 67"/>
                <a:gd name="T27" fmla="*/ 36 h 60"/>
                <a:gd name="T28" fmla="*/ 34 w 67"/>
                <a:gd name="T29" fmla="*/ 9 h 60"/>
                <a:gd name="T30" fmla="*/ 61 w 67"/>
                <a:gd name="T31" fmla="*/ 36 h 60"/>
                <a:gd name="T32" fmla="*/ 66 w 67"/>
                <a:gd name="T33" fmla="*/ 36 h 60"/>
                <a:gd name="T34" fmla="*/ 66 w 67"/>
                <a:gd name="T35" fmla="*/ 31 h 60"/>
                <a:gd name="T36" fmla="*/ 9 w 67"/>
                <a:gd name="T37" fmla="*/ 37 h 60"/>
                <a:gd name="T38" fmla="*/ 9 w 67"/>
                <a:gd name="T39" fmla="*/ 57 h 60"/>
                <a:gd name="T40" fmla="*/ 13 w 67"/>
                <a:gd name="T41" fmla="*/ 60 h 60"/>
                <a:gd name="T42" fmla="*/ 28 w 67"/>
                <a:gd name="T43" fmla="*/ 60 h 60"/>
                <a:gd name="T44" fmla="*/ 28 w 67"/>
                <a:gd name="T45" fmla="*/ 42 h 60"/>
                <a:gd name="T46" fmla="*/ 29 w 67"/>
                <a:gd name="T47" fmla="*/ 41 h 60"/>
                <a:gd name="T48" fmla="*/ 38 w 67"/>
                <a:gd name="T49" fmla="*/ 41 h 60"/>
                <a:gd name="T50" fmla="*/ 39 w 67"/>
                <a:gd name="T51" fmla="*/ 42 h 60"/>
                <a:gd name="T52" fmla="*/ 39 w 67"/>
                <a:gd name="T53" fmla="*/ 60 h 60"/>
                <a:gd name="T54" fmla="*/ 55 w 67"/>
                <a:gd name="T55" fmla="*/ 60 h 60"/>
                <a:gd name="T56" fmla="*/ 58 w 67"/>
                <a:gd name="T57" fmla="*/ 57 h 60"/>
                <a:gd name="T58" fmla="*/ 58 w 67"/>
                <a:gd name="T59" fmla="*/ 38 h 60"/>
                <a:gd name="T60" fmla="*/ 34 w 67"/>
                <a:gd name="T61" fmla="*/ 13 h 60"/>
                <a:gd name="T62" fmla="*/ 9 w 67"/>
                <a:gd name="T63" fmla="*/ 3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786050" y="1928808"/>
            <a:ext cx="6072230" cy="174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Неэтичным считается поведение работника, которое нарушает не только правовые, но и общепринятые моральные поведенческие нормы и имеет негативные последствия для других людей - сослуживцев и клиентов. Такое поведение плохо влияет и на психологический климат в коллективе, и на работоспособность остального персонала, и на взаимоотношения с партнерами, заказчиками, покупателями и на деловую репутацию фирмы.</a:t>
            </a:r>
          </a:p>
        </p:txBody>
      </p:sp>
      <p:grpSp>
        <p:nvGrpSpPr>
          <p:cNvPr id="3" name="组合 41"/>
          <p:cNvGrpSpPr>
            <a:grpSpLocks/>
          </p:cNvGrpSpPr>
          <p:nvPr/>
        </p:nvGrpSpPr>
        <p:grpSpPr bwMode="auto">
          <a:xfrm>
            <a:off x="1143000" y="3641725"/>
            <a:ext cx="1501775" cy="703263"/>
            <a:chOff x="465719" y="3291830"/>
            <a:chExt cx="1658494" cy="740511"/>
          </a:xfrm>
        </p:grpSpPr>
        <p:sp>
          <p:nvSpPr>
            <p:cNvPr id="69639" name="Freeform 1"/>
            <p:cNvSpPr>
              <a:spLocks noChangeArrowheads="1"/>
            </p:cNvSpPr>
            <p:nvPr/>
          </p:nvSpPr>
          <p:spPr bwMode="auto">
            <a:xfrm rot="10800000">
              <a:off x="465719" y="3291830"/>
              <a:ext cx="1658494" cy="74051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964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134" y="3488771"/>
              <a:ext cx="346674" cy="34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786050" y="1000114"/>
            <a:ext cx="6072230" cy="90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Неэтичное поведение относится к действиям, которые противоречат социальным нормам или поступкам. Что считается неприемлемым для простого человека. Этическое поведение - полная противоположность аморальному поведению.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786050" y="3714758"/>
            <a:ext cx="6072230" cy="86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230" tIns="39115" rIns="78230" bIns="39115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Неэтичное поведение - это действие, выходящее за рамки того, что считается морально правильным или уместным для человека, профессии или отрасли.</a:t>
            </a: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46" name="Freeform 1"/>
          <p:cNvSpPr>
            <a:spLocks noChangeArrowheads="1"/>
          </p:cNvSpPr>
          <p:nvPr/>
        </p:nvSpPr>
        <p:spPr bwMode="auto">
          <a:xfrm rot="10800000">
            <a:off x="1143000" y="2503488"/>
            <a:ext cx="1501775" cy="703262"/>
          </a:xfrm>
          <a:custGeom>
            <a:avLst/>
            <a:gdLst>
              <a:gd name="T0" fmla="*/ 5874 w 7875"/>
              <a:gd name="T1" fmla="*/ 1811 h 3594"/>
              <a:gd name="T2" fmla="*/ 7874 w 7875"/>
              <a:gd name="T3" fmla="*/ 0 h 3594"/>
              <a:gd name="T4" fmla="*/ 1969 w 7875"/>
              <a:gd name="T5" fmla="*/ 0 h 3594"/>
              <a:gd name="T6" fmla="*/ 0 w 7875"/>
              <a:gd name="T7" fmla="*/ 1811 h 3594"/>
              <a:gd name="T8" fmla="*/ 1969 w 7875"/>
              <a:gd name="T9" fmla="*/ 3593 h 3594"/>
              <a:gd name="T10" fmla="*/ 7874 w 7875"/>
              <a:gd name="T11" fmla="*/ 3593 h 3594"/>
              <a:gd name="T12" fmla="*/ 5874 w 7875"/>
              <a:gd name="T13" fmla="*/ 1811 h 3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75" h="3594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48" name="TextBox 22"/>
          <p:cNvSpPr txBox="1">
            <a:spLocks noChangeArrowheads="1"/>
          </p:cNvSpPr>
          <p:nvPr/>
        </p:nvSpPr>
        <p:spPr bwMode="auto">
          <a:xfrm>
            <a:off x="357158" y="142858"/>
            <a:ext cx="6863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zh-CN" sz="3200" b="1" dirty="0" smtClean="0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Определения неэтичного поведения</a:t>
            </a:r>
            <a:endParaRPr lang="zh-CN" altLang="en-US" sz="3200" b="1" dirty="0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1" name="Freeform 24"/>
          <p:cNvSpPr>
            <a:spLocks noEditPoints="1" noChangeArrowheads="1"/>
          </p:cNvSpPr>
          <p:nvPr/>
        </p:nvSpPr>
        <p:spPr bwMode="auto">
          <a:xfrm>
            <a:off x="1643042" y="2571750"/>
            <a:ext cx="471487" cy="487362"/>
          </a:xfrm>
          <a:custGeom>
            <a:avLst/>
            <a:gdLst>
              <a:gd name="T0" fmla="*/ 35 w 89"/>
              <a:gd name="T1" fmla="*/ 11 h 92"/>
              <a:gd name="T2" fmla="*/ 56 w 89"/>
              <a:gd name="T3" fmla="*/ 11 h 92"/>
              <a:gd name="T4" fmla="*/ 70 w 89"/>
              <a:gd name="T5" fmla="*/ 10 h 92"/>
              <a:gd name="T6" fmla="*/ 70 w 89"/>
              <a:gd name="T7" fmla="*/ 27 h 92"/>
              <a:gd name="T8" fmla="*/ 70 w 89"/>
              <a:gd name="T9" fmla="*/ 10 h 92"/>
              <a:gd name="T10" fmla="*/ 30 w 89"/>
              <a:gd name="T11" fmla="*/ 55 h 92"/>
              <a:gd name="T12" fmla="*/ 32 w 89"/>
              <a:gd name="T13" fmla="*/ 85 h 92"/>
              <a:gd name="T14" fmla="*/ 22 w 89"/>
              <a:gd name="T15" fmla="*/ 59 h 92"/>
              <a:gd name="T16" fmla="*/ 17 w 89"/>
              <a:gd name="T17" fmla="*/ 85 h 92"/>
              <a:gd name="T18" fmla="*/ 11 w 89"/>
              <a:gd name="T19" fmla="*/ 55 h 92"/>
              <a:gd name="T20" fmla="*/ 4 w 89"/>
              <a:gd name="T21" fmla="*/ 53 h 92"/>
              <a:gd name="T22" fmla="*/ 10 w 89"/>
              <a:gd name="T23" fmla="*/ 28 h 92"/>
              <a:gd name="T24" fmla="*/ 21 w 89"/>
              <a:gd name="T25" fmla="*/ 35 h 92"/>
              <a:gd name="T26" fmla="*/ 31 w 89"/>
              <a:gd name="T27" fmla="*/ 28 h 92"/>
              <a:gd name="T28" fmla="*/ 44 w 89"/>
              <a:gd name="T29" fmla="*/ 24 h 92"/>
              <a:gd name="T30" fmla="*/ 44 w 89"/>
              <a:gd name="T31" fmla="*/ 27 h 92"/>
              <a:gd name="T32" fmla="*/ 45 w 89"/>
              <a:gd name="T33" fmla="*/ 48 h 92"/>
              <a:gd name="T34" fmla="*/ 45 w 89"/>
              <a:gd name="T35" fmla="*/ 48 h 92"/>
              <a:gd name="T36" fmla="*/ 45 w 89"/>
              <a:gd name="T37" fmla="*/ 48 h 92"/>
              <a:gd name="T38" fmla="*/ 47 w 89"/>
              <a:gd name="T39" fmla="*/ 27 h 92"/>
              <a:gd name="T40" fmla="*/ 47 w 89"/>
              <a:gd name="T41" fmla="*/ 24 h 92"/>
              <a:gd name="T42" fmla="*/ 59 w 89"/>
              <a:gd name="T43" fmla="*/ 28 h 92"/>
              <a:gd name="T44" fmla="*/ 70 w 89"/>
              <a:gd name="T45" fmla="*/ 35 h 92"/>
              <a:gd name="T46" fmla="*/ 80 w 89"/>
              <a:gd name="T47" fmla="*/ 28 h 92"/>
              <a:gd name="T48" fmla="*/ 85 w 89"/>
              <a:gd name="T49" fmla="*/ 51 h 92"/>
              <a:gd name="T50" fmla="*/ 79 w 89"/>
              <a:gd name="T51" fmla="*/ 55 h 92"/>
              <a:gd name="T52" fmla="*/ 80 w 89"/>
              <a:gd name="T53" fmla="*/ 85 h 92"/>
              <a:gd name="T54" fmla="*/ 71 w 89"/>
              <a:gd name="T55" fmla="*/ 59 h 92"/>
              <a:gd name="T56" fmla="*/ 66 w 89"/>
              <a:gd name="T57" fmla="*/ 85 h 92"/>
              <a:gd name="T58" fmla="*/ 60 w 89"/>
              <a:gd name="T59" fmla="*/ 55 h 92"/>
              <a:gd name="T60" fmla="*/ 57 w 89"/>
              <a:gd name="T61" fmla="*/ 55 h 92"/>
              <a:gd name="T62" fmla="*/ 49 w 89"/>
              <a:gd name="T63" fmla="*/ 92 h 92"/>
              <a:gd name="T64" fmla="*/ 43 w 89"/>
              <a:gd name="T65" fmla="*/ 61 h 92"/>
              <a:gd name="T66" fmla="*/ 32 w 89"/>
              <a:gd name="T67" fmla="*/ 92 h 92"/>
              <a:gd name="T68" fmla="*/ 30 w 89"/>
              <a:gd name="T69" fmla="*/ 52 h 92"/>
              <a:gd name="T70" fmla="*/ 13 w 89"/>
              <a:gd name="T71" fmla="*/ 18 h 92"/>
              <a:gd name="T72" fmla="*/ 29 w 89"/>
              <a:gd name="T73" fmla="*/ 1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7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339975" y="1643063"/>
            <a:ext cx="6804025" cy="16494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23" name="矩形 22"/>
          <p:cNvSpPr/>
          <p:nvPr/>
        </p:nvSpPr>
        <p:spPr>
          <a:xfrm>
            <a:off x="0" y="1643063"/>
            <a:ext cx="2339975" cy="1649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49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noProof="1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285984" y="1714494"/>
            <a:ext cx="66437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Краткое изложение кейса: «</a:t>
            </a:r>
            <a:r>
              <a:rPr lang="ru-RU" altLang="zh-CN" sz="3600" b="1" kern="0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Этика агентских отношений»</a:t>
            </a:r>
            <a:endParaRPr lang="zh-CN" altLang="en-US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8475" y="1773238"/>
            <a:ext cx="13131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8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88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8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16"/>
          <p:cNvSpPr/>
          <p:nvPr/>
        </p:nvSpPr>
        <p:spPr>
          <a:xfrm rot="16200000">
            <a:off x="3840163" y="2811463"/>
            <a:ext cx="185737" cy="192087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id-ID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Group 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879725"/>
            <a:ext cx="1277937" cy="5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Group 2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075" y="2884488"/>
            <a:ext cx="1128713" cy="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Group 3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886075"/>
            <a:ext cx="1279525" cy="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val 40"/>
          <p:cNvSpPr/>
          <p:nvPr/>
        </p:nvSpPr>
        <p:spPr>
          <a:xfrm rot="16200000">
            <a:off x="2368550" y="2798763"/>
            <a:ext cx="185737" cy="192088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id-ID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Oval 41"/>
          <p:cNvSpPr/>
          <p:nvPr/>
        </p:nvSpPr>
        <p:spPr>
          <a:xfrm rot="16200000">
            <a:off x="5162551" y="2813050"/>
            <a:ext cx="184150" cy="193675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id-ID" sz="1000" noProof="1"/>
          </a:p>
        </p:txBody>
      </p:sp>
      <p:sp>
        <p:nvSpPr>
          <p:cNvPr id="58" name="Isosceles Triangle 45"/>
          <p:cNvSpPr/>
          <p:nvPr/>
        </p:nvSpPr>
        <p:spPr>
          <a:xfrm>
            <a:off x="2420938" y="2603500"/>
            <a:ext cx="95250" cy="16351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id-ID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Isosceles Triangle 48"/>
          <p:cNvSpPr/>
          <p:nvPr/>
        </p:nvSpPr>
        <p:spPr>
          <a:xfrm rot="10800000" flipH="1">
            <a:off x="3892550" y="3040063"/>
            <a:ext cx="93663" cy="1651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id-ID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Isosceles Triangle 69"/>
          <p:cNvSpPr/>
          <p:nvPr/>
        </p:nvSpPr>
        <p:spPr>
          <a:xfrm>
            <a:off x="5205413" y="2622550"/>
            <a:ext cx="93662" cy="16351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id-ID" sz="1000" noProof="1"/>
          </a:p>
        </p:txBody>
      </p:sp>
      <p:sp>
        <p:nvSpPr>
          <p:cNvPr id="61" name="Rectangle 70"/>
          <p:cNvSpPr/>
          <p:nvPr/>
        </p:nvSpPr>
        <p:spPr>
          <a:xfrm>
            <a:off x="285720" y="928677"/>
            <a:ext cx="4071965" cy="164307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id-ID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85720" y="1071552"/>
            <a:ext cx="3929090" cy="125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До  некоторого времени компания «Мир комфорта» полагалась на один единственный канал продаж - колл-центр. В компании работало пятнадцать хорошо обученных сотрудников, которые отвечали на входящие звонки или сами обзванивали потенциальных клиентов и предлагали познакомиться с каталогом. В случае заинтересованности - высылали представителя для заключения договора. </a:t>
            </a:r>
            <a:endParaRPr lang="id-ID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Oval 40"/>
          <p:cNvSpPr/>
          <p:nvPr/>
        </p:nvSpPr>
        <p:spPr>
          <a:xfrm rot="16200000">
            <a:off x="6655594" y="2817019"/>
            <a:ext cx="184150" cy="192088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id-ID" sz="1000" noProof="1"/>
          </a:p>
        </p:txBody>
      </p:sp>
      <p:sp>
        <p:nvSpPr>
          <p:cNvPr id="65" name="Isosceles Triangle 45"/>
          <p:cNvSpPr/>
          <p:nvPr/>
        </p:nvSpPr>
        <p:spPr>
          <a:xfrm rot="10800000">
            <a:off x="6707188" y="3055938"/>
            <a:ext cx="93662" cy="1651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id-ID" sz="1000" noProof="1"/>
          </a:p>
        </p:txBody>
      </p:sp>
      <p:pic>
        <p:nvPicPr>
          <p:cNvPr id="66" name="Group 1"/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13" y="2884488"/>
            <a:ext cx="1760537" cy="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Group 1"/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2879725"/>
            <a:ext cx="1927225" cy="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Oval 71"/>
          <p:cNvSpPr/>
          <p:nvPr/>
        </p:nvSpPr>
        <p:spPr>
          <a:xfrm>
            <a:off x="4000496" y="785800"/>
            <a:ext cx="479425" cy="47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r>
              <a:rPr lang="en-US" sz="2300" b="1" noProof="1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id-ID" sz="2300" b="1" noProof="1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4" name="Rectangle 70"/>
          <p:cNvSpPr/>
          <p:nvPr/>
        </p:nvSpPr>
        <p:spPr>
          <a:xfrm>
            <a:off x="4857752" y="857238"/>
            <a:ext cx="4000528" cy="164307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id-ID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428596" y="3429006"/>
            <a:ext cx="3786214" cy="125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Однако сотрудники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колл-центра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обходились дорого компании. Они все работали в штате и для них нужно было содержать оборудованные рабочие места. Перед сотрудниками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колл-центра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ежемесячно ставился обязательный план, после достижения которого они начинали получать бонус в размере 3% от продажи каждому последующему клиенту.</a:t>
            </a:r>
          </a:p>
        </p:txBody>
      </p:sp>
      <p:sp>
        <p:nvSpPr>
          <p:cNvPr id="77" name="Oval 71"/>
          <p:cNvSpPr/>
          <p:nvPr/>
        </p:nvSpPr>
        <p:spPr>
          <a:xfrm>
            <a:off x="8572528" y="714362"/>
            <a:ext cx="479425" cy="47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r>
              <a:rPr lang="en-US" sz="2300" b="1" noProof="1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id-ID" sz="2300" b="1" noProof="1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8" name="Rectangle 70"/>
          <p:cNvSpPr/>
          <p:nvPr/>
        </p:nvSpPr>
        <p:spPr>
          <a:xfrm>
            <a:off x="357159" y="3286131"/>
            <a:ext cx="4071965" cy="157163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id-ID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857752" y="857238"/>
            <a:ext cx="4000528" cy="176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Директору казалось, что возможностей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колл-центра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мало для эффективного освоения рынка. Поэтому, когда возникла кризисная ситуация, продажи начали падать, он предложил пересмотреть подход к продажам и создать дополнительную сеть внешних агентов, которые оплачивались бы только по факту заключенных договоров и получали комиссию от суммы договора. Для компании это был беспроигрышный вариант, потому что накладных расходов практически не было, но возможность дополнительных продаж была весьма заманчивая. </a:t>
            </a:r>
          </a:p>
          <a:p>
            <a:pPr algn="ctr"/>
            <a:endParaRPr lang="id-ID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Oval 71"/>
          <p:cNvSpPr/>
          <p:nvPr/>
        </p:nvSpPr>
        <p:spPr>
          <a:xfrm>
            <a:off x="4143372" y="3214692"/>
            <a:ext cx="479425" cy="4778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r>
              <a:rPr lang="en-US" sz="2300" b="1" noProof="1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id-ID" sz="2300" b="1" noProof="1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 rot="-5400000">
            <a:off x="6708775" y="3943351"/>
            <a:ext cx="471487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id-ID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</p:txBody>
      </p:sp>
      <p:sp>
        <p:nvSpPr>
          <p:cNvPr id="83" name="Rectangle 70"/>
          <p:cNvSpPr/>
          <p:nvPr/>
        </p:nvSpPr>
        <p:spPr>
          <a:xfrm>
            <a:off x="4929190" y="3286130"/>
            <a:ext cx="3929090" cy="15716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id-ID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929190" y="3286130"/>
            <a:ext cx="3786214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Было принято решение об установлении единой комиссии агентов в размере 15% от осуществленной продажи, которая позволила заинтересовать и привлечь эффективных агентов и сохранить требуемый руководством объем маржи с продаж. Однако сейчас было очевидно, что что-то пошло не так. Общего увеличения продаж, на которые так рассчитывала компания, не случилось, и причиной этому была… снизившаяся эффективность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колл-центра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id-ID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Oval 71"/>
          <p:cNvSpPr/>
          <p:nvPr/>
        </p:nvSpPr>
        <p:spPr>
          <a:xfrm>
            <a:off x="8572528" y="3071816"/>
            <a:ext cx="479425" cy="47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r>
              <a:rPr lang="en-US" sz="2300" b="1" noProof="1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id-ID" sz="2300" b="1" noProof="1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7136" name="TextBox 42"/>
          <p:cNvSpPr txBox="1">
            <a:spLocks noChangeArrowheads="1"/>
          </p:cNvSpPr>
          <p:nvPr/>
        </p:nvSpPr>
        <p:spPr bwMode="auto">
          <a:xfrm>
            <a:off x="355600" y="206375"/>
            <a:ext cx="8206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zh-CN" sz="2800" b="1" dirty="0" smtClean="0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Выдержки из кейса: Этика агентских отношений</a:t>
            </a:r>
            <a:endParaRPr lang="zh-CN" altLang="en-US" sz="2800" b="1" dirty="0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4" grpId="0" animBg="1"/>
      <p:bldP spid="65" grpId="0" animBg="1"/>
      <p:bldP spid="72" grpId="0" animBg="1"/>
      <p:bldP spid="74" grpId="0" animBg="1"/>
      <p:bldP spid="75" grpId="0"/>
      <p:bldP spid="77" grpId="0" animBg="1"/>
      <p:bldP spid="78" grpId="0" animBg="1"/>
      <p:bldP spid="79" grpId="0"/>
      <p:bldP spid="81" grpId="0" animBg="1"/>
      <p:bldP spid="82" grpId="0"/>
      <p:bldP spid="83" grpId="0" animBg="1"/>
      <p:bldP spid="84" grpId="0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339975" y="1643063"/>
            <a:ext cx="6804025" cy="16494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23" name="矩形 22"/>
          <p:cNvSpPr/>
          <p:nvPr/>
        </p:nvSpPr>
        <p:spPr>
          <a:xfrm>
            <a:off x="0" y="1643063"/>
            <a:ext cx="2339975" cy="1649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049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noProof="1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214546" y="1924050"/>
            <a:ext cx="67866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Ответ на первый вопрос кейса </a:t>
            </a:r>
            <a:endParaRPr lang="zh-CN" altLang="en-US" sz="3600" b="1" dirty="0" smtClean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8475" y="1773238"/>
            <a:ext cx="13131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8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88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8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2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72AB"/>
      </a:accent1>
      <a:accent2>
        <a:srgbClr val="595959"/>
      </a:accent2>
      <a:accent3>
        <a:srgbClr val="A5A5A5"/>
      </a:accent3>
      <a:accent4>
        <a:srgbClr val="A5A5A5"/>
      </a:accent4>
      <a:accent5>
        <a:srgbClr val="A5A5A5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Pages>0</Pages>
  <Words>1440</Words>
  <Characters>0</Characters>
  <Application>Microsoft Office PowerPoint</Application>
  <PresentationFormat>Экран (16:9)</PresentationFormat>
  <Lines>0</Lines>
  <Paragraphs>154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主题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lastModifiedBy>Ольга</cp:lastModifiedBy>
  <cp:revision>144</cp:revision>
  <dcterms:created xsi:type="dcterms:W3CDTF">2015-10-16T03:54:00Z</dcterms:created>
  <dcterms:modified xsi:type="dcterms:W3CDTF">2022-11-26T16:49:20Z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2052-10.1.0.6029</vt:lpwstr>
  </property>
</Properties>
</file>