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90" r:id="rId2"/>
    <p:sldId id="291" r:id="rId3"/>
    <p:sldId id="259" r:id="rId4"/>
    <p:sldId id="294" r:id="rId5"/>
    <p:sldId id="295" r:id="rId6"/>
    <p:sldId id="297" r:id="rId7"/>
    <p:sldId id="298" r:id="rId8"/>
    <p:sldId id="299" r:id="rId9"/>
    <p:sldId id="302" r:id="rId10"/>
    <p:sldId id="301" r:id="rId11"/>
    <p:sldId id="309" r:id="rId12"/>
    <p:sldId id="310" r:id="rId13"/>
    <p:sldId id="311" r:id="rId14"/>
    <p:sldId id="307" r:id="rId15"/>
    <p:sldId id="313" r:id="rId16"/>
    <p:sldId id="300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  <p:clrMru>
    <a:srgbClr val="43536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196" autoAdjust="0"/>
    <p:restoredTop sz="94622" autoAdjust="0"/>
  </p:normalViewPr>
  <p:slideViewPr>
    <p:cSldViewPr snapToGrid="0" snapToObjects="1">
      <p:cViewPr>
        <p:scale>
          <a:sx n="90" d="100"/>
          <a:sy n="90" d="100"/>
        </p:scale>
        <p:origin x="-346" y="-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48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5EA9C-39F5-B846-A75D-B03F22463956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54503-7CC8-8941-9FF1-A9082617F1E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96384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38BCD-BAF0-4F2F-8ED1-BF002154F02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1699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17574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38BCD-BAF0-4F2F-8ED1-BF002154F02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14958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38BCD-BAF0-4F2F-8ED1-BF002154F02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9542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60244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6312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17633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13"/>
          <p:cNvSpPr>
            <a:spLocks noGrp="1"/>
          </p:cNvSpPr>
          <p:nvPr>
            <p:ph type="pic" sz="quarter" idx="50"/>
          </p:nvPr>
        </p:nvSpPr>
        <p:spPr>
          <a:xfrm>
            <a:off x="0" y="0"/>
            <a:ext cx="427203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xmlns="" val="101836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39728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2180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60589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480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1250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2157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2332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7994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9F21D-12A3-824C-80FA-D34F01E9177B}" type="datetimeFigureOut">
              <a:rPr kumimoji="1" lang="zh-CN" altLang="en-US" smtClean="0"/>
              <a:pPr/>
              <a:t>2023/1/3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21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7"/>
          <p:cNvSpPr/>
          <p:nvPr/>
        </p:nvSpPr>
        <p:spPr>
          <a:xfrm rot="5400000" flipV="1">
            <a:off x="1602826" y="0"/>
            <a:ext cx="3508588" cy="3508588"/>
          </a:xfrm>
          <a:custGeom>
            <a:avLst/>
            <a:gdLst>
              <a:gd name="connsiteX0" fmla="*/ 0 w 4343400"/>
              <a:gd name="connsiteY0" fmla="*/ 0 h 4343400"/>
              <a:gd name="connsiteX1" fmla="*/ 4343400 w 4343400"/>
              <a:gd name="connsiteY1" fmla="*/ 4343400 h 4343400"/>
              <a:gd name="connsiteX2" fmla="*/ 3486149 w 4343400"/>
              <a:gd name="connsiteY2" fmla="*/ 4343400 h 4343400"/>
              <a:gd name="connsiteX3" fmla="*/ 0 w 4343400"/>
              <a:gd name="connsiteY3" fmla="*/ 857251 h 4343400"/>
              <a:gd name="connsiteX4" fmla="*/ 0 w 43434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4343400">
                <a:moveTo>
                  <a:pt x="0" y="0"/>
                </a:moveTo>
                <a:lnTo>
                  <a:pt x="4343400" y="4343400"/>
                </a:lnTo>
                <a:lnTo>
                  <a:pt x="3486149" y="4343400"/>
                </a:lnTo>
                <a:lnTo>
                  <a:pt x="0" y="857251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Yuanti SC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4984"/>
            <a:ext cx="6880485" cy="6890147"/>
          </a:xfrm>
          <a:prstGeom prst="rtTriangl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直角三角形 19"/>
          <p:cNvSpPr/>
          <p:nvPr/>
        </p:nvSpPr>
        <p:spPr>
          <a:xfrm flipH="1" flipV="1">
            <a:off x="10467834" y="9622"/>
            <a:ext cx="1724166" cy="1724166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任意多边形 9"/>
          <p:cNvSpPr/>
          <p:nvPr/>
        </p:nvSpPr>
        <p:spPr>
          <a:xfrm rot="16200000">
            <a:off x="8183431" y="2846595"/>
            <a:ext cx="3974380" cy="4042758"/>
          </a:xfrm>
          <a:custGeom>
            <a:avLst/>
            <a:gdLst>
              <a:gd name="connsiteX0" fmla="*/ 0 w 4343400"/>
              <a:gd name="connsiteY0" fmla="*/ 0 h 4343400"/>
              <a:gd name="connsiteX1" fmla="*/ 4343400 w 4343400"/>
              <a:gd name="connsiteY1" fmla="*/ 4343400 h 4343400"/>
              <a:gd name="connsiteX2" fmla="*/ 3486149 w 4343400"/>
              <a:gd name="connsiteY2" fmla="*/ 4343400 h 4343400"/>
              <a:gd name="connsiteX3" fmla="*/ 0 w 4343400"/>
              <a:gd name="connsiteY3" fmla="*/ 857251 h 4343400"/>
              <a:gd name="connsiteX4" fmla="*/ 0 w 43434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4343400">
                <a:moveTo>
                  <a:pt x="0" y="0"/>
                </a:moveTo>
                <a:lnTo>
                  <a:pt x="4343400" y="4343400"/>
                </a:lnTo>
                <a:lnTo>
                  <a:pt x="3486149" y="4343400"/>
                </a:lnTo>
                <a:lnTo>
                  <a:pt x="0" y="857251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Yuanti SC" charset="-122"/>
            </a:endParaRPr>
          </a:p>
        </p:txBody>
      </p:sp>
      <p:sp>
        <p:nvSpPr>
          <p:cNvPr id="7" name="文本框 15"/>
          <p:cNvSpPr txBox="1"/>
          <p:nvPr/>
        </p:nvSpPr>
        <p:spPr>
          <a:xfrm>
            <a:off x="5111414" y="169333"/>
            <a:ext cx="521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zh-CN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Название учебного заведения</a:t>
            </a:r>
            <a:endParaRPr kumimoji="1" lang="zh-CN" altLang="en-US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5615295" y="6383867"/>
            <a:ext cx="369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</a:t>
            </a:r>
            <a:r>
              <a:rPr kumimoji="1" lang="ru-RU" altLang="zh-CN" sz="1400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22 год</a:t>
            </a:r>
            <a:endParaRPr kumimoji="1" lang="zh-CN" altLang="en-US" sz="1400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9" name="文本框 15"/>
          <p:cNvSpPr txBox="1"/>
          <p:nvPr/>
        </p:nvSpPr>
        <p:spPr>
          <a:xfrm>
            <a:off x="4682067" y="941791"/>
            <a:ext cx="6841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zh-CN" sz="2400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Тема: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Методологические основы социального развития торговой организации в условиях цифровой экономики (на примере группы «М.Видео-Эльдорадо»)</a:t>
            </a:r>
            <a:endParaRPr kumimoji="1" lang="zh-CN" altLang="en-US" sz="24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0" name="文本框 18"/>
          <p:cNvSpPr txBox="1"/>
          <p:nvPr/>
        </p:nvSpPr>
        <p:spPr>
          <a:xfrm>
            <a:off x="5370047" y="2777067"/>
            <a:ext cx="5924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zh-CN" dirty="0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Выполнил:_____________________________________</a:t>
            </a:r>
          </a:p>
          <a:p>
            <a:pPr algn="ctr"/>
            <a:r>
              <a:rPr kumimoji="1" lang="ru-RU" altLang="zh-CN" dirty="0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_______________________________________________</a:t>
            </a:r>
          </a:p>
          <a:p>
            <a:pPr algn="ctr"/>
            <a:r>
              <a:rPr kumimoji="1" lang="ru-RU" altLang="zh-CN" dirty="0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______________________________________________</a:t>
            </a:r>
          </a:p>
          <a:p>
            <a:pPr algn="ctr"/>
            <a:r>
              <a:rPr kumimoji="1" lang="ru-RU" altLang="zh-CN" dirty="0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Проверил:______________________________________</a:t>
            </a:r>
          </a:p>
          <a:p>
            <a:pPr algn="ctr"/>
            <a:r>
              <a:rPr kumimoji="1" lang="ru-RU" altLang="zh-CN" dirty="0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______________________________________________</a:t>
            </a:r>
          </a:p>
          <a:p>
            <a:pPr algn="ctr"/>
            <a:r>
              <a:rPr kumimoji="1" lang="ru-RU" altLang="zh-CN" dirty="0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_______________________________________________</a:t>
            </a:r>
            <a:endParaRPr kumimoji="1" lang="zh-CN" altLang="en-US" dirty="0">
              <a:latin typeface="Times New Roman" pitchFamily="18" charset="0"/>
              <a:ea typeface="Microsoft YaHei" charset="0"/>
              <a:cs typeface="Times New Roman" pitchFamily="18" charset="0"/>
            </a:endParaRPr>
          </a:p>
        </p:txBody>
      </p:sp>
      <p:sp>
        <p:nvSpPr>
          <p:cNvPr id="11" name="文本框 17"/>
          <p:cNvSpPr txBox="1"/>
          <p:nvPr/>
        </p:nvSpPr>
        <p:spPr>
          <a:xfrm rot="2648766">
            <a:off x="515451" y="3790756"/>
            <a:ext cx="8552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«М.Видео-Эльдорадо»</a:t>
            </a:r>
            <a:endParaRPr kumimoji="1" lang="en-US" altLang="zh-CN" sz="1600" b="1" dirty="0">
              <a:solidFill>
                <a:srgbClr val="43536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Yuanti SC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6067" y="74772"/>
            <a:ext cx="6934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Уровни социальной ответственности бизнеса группы «М.Видео-Эльдорадо»</a:t>
            </a:r>
            <a:endParaRPr kumimoji="1" lang="zh-CN" altLang="en-US" sz="2400" b="1" dirty="0"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3" name="Oval 30"/>
          <p:cNvSpPr>
            <a:spLocks noChangeArrowheads="1"/>
          </p:cNvSpPr>
          <p:nvPr/>
        </p:nvSpPr>
        <p:spPr bwMode="gray">
          <a:xfrm>
            <a:off x="6320367" y="1463460"/>
            <a:ext cx="4110566" cy="3868737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Три уровня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социальной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ответственности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бизнеса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7180051" y="774647"/>
            <a:ext cx="2250210" cy="1942123"/>
            <a:chOff x="708" y="2203"/>
            <a:chExt cx="751" cy="741"/>
          </a:xfrm>
        </p:grpSpPr>
        <p:sp>
          <p:nvSpPr>
            <p:cNvPr id="5" name="Oval 58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6" name="Picture 59" descr="cir_lighteffect0"/>
            <p:cNvPicPr>
              <a:picLocks noChangeAspect="1" noChangeArrowheads="1"/>
            </p:cNvPicPr>
            <p:nvPr/>
          </p:nvPicPr>
          <p:blipFill>
            <a:blip r:embed="rId2" cstate="print">
              <a:lum bright="18000" contrast="-12000"/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</p:spPr>
        </p:pic>
      </p:grpSp>
      <p:grpSp>
        <p:nvGrpSpPr>
          <p:cNvPr id="7" name="Group 68"/>
          <p:cNvGrpSpPr>
            <a:grpSpLocks/>
          </p:cNvGrpSpPr>
          <p:nvPr/>
        </p:nvGrpSpPr>
        <p:grpSpPr bwMode="auto">
          <a:xfrm>
            <a:off x="9369989" y="2264369"/>
            <a:ext cx="2263210" cy="2146997"/>
            <a:chOff x="708" y="2203"/>
            <a:chExt cx="751" cy="741"/>
          </a:xfrm>
        </p:grpSpPr>
        <p:sp>
          <p:nvSpPr>
            <p:cNvPr id="8" name="Oval 69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9" name="Picture 70" descr="cir_lighteffect0"/>
            <p:cNvPicPr>
              <a:picLocks noChangeAspect="1" noChangeArrowheads="1"/>
            </p:cNvPicPr>
            <p:nvPr/>
          </p:nvPicPr>
          <p:blipFill>
            <a:blip r:embed="rId2" cstate="print">
              <a:lum bright="18000" contrast="-12000"/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</p:spPr>
        </p:pic>
      </p:grpSp>
      <p:grpSp>
        <p:nvGrpSpPr>
          <p:cNvPr id="10" name="Group 61"/>
          <p:cNvGrpSpPr>
            <a:grpSpLocks/>
          </p:cNvGrpSpPr>
          <p:nvPr/>
        </p:nvGrpSpPr>
        <p:grpSpPr bwMode="auto">
          <a:xfrm>
            <a:off x="5071533" y="2463801"/>
            <a:ext cx="2302933" cy="2091266"/>
            <a:chOff x="708" y="2203"/>
            <a:chExt cx="751" cy="741"/>
          </a:xfrm>
        </p:grpSpPr>
        <p:sp>
          <p:nvSpPr>
            <p:cNvPr id="11" name="Oval 62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1765"/>
                    <a:invGamma/>
                  </a:scheme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2" name="Picture 63" descr="cir_lighteffect0"/>
            <p:cNvPicPr>
              <a:picLocks noChangeAspect="1" noChangeArrowheads="1"/>
            </p:cNvPicPr>
            <p:nvPr/>
          </p:nvPicPr>
          <p:blipFill>
            <a:blip r:embed="rId2" cstate="print">
              <a:lum bright="18000" contrast="-12000"/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</p:spPr>
        </p:pic>
      </p:grp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374466" y="1187536"/>
            <a:ext cx="181186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Основная деятельность: ответственность перед потребителями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505450" y="2887132"/>
            <a:ext cx="162983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Внутренняя социальная ответственность: перед сотрудниками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9595648" y="2887132"/>
            <a:ext cx="187376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Внешняя социальная ответственность: перед обществом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矩形 38"/>
          <p:cNvSpPr/>
          <p:nvPr/>
        </p:nvSpPr>
        <p:spPr>
          <a:xfrm>
            <a:off x="0" y="0"/>
            <a:ext cx="5071533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9" name="Group 57"/>
          <p:cNvGrpSpPr>
            <a:grpSpLocks/>
          </p:cNvGrpSpPr>
          <p:nvPr/>
        </p:nvGrpSpPr>
        <p:grpSpPr bwMode="auto">
          <a:xfrm>
            <a:off x="7594792" y="5331320"/>
            <a:ext cx="1945997" cy="1526680"/>
            <a:chOff x="708" y="2203"/>
            <a:chExt cx="751" cy="741"/>
          </a:xfrm>
        </p:grpSpPr>
        <p:sp>
          <p:nvSpPr>
            <p:cNvPr id="20" name="Oval 58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1" name="Picture 59" descr="cir_lighteffect0"/>
            <p:cNvPicPr>
              <a:picLocks noChangeAspect="1" noChangeArrowheads="1"/>
            </p:cNvPicPr>
            <p:nvPr/>
          </p:nvPicPr>
          <p:blipFill>
            <a:blip r:embed="rId2" cstate="print">
              <a:lum bright="18000" contrast="-12000"/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</p:spPr>
        </p:pic>
      </p:grp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7802050" y="5473005"/>
            <a:ext cx="162821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Концепция корпоративной социальной ответственности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457200" y="3539404"/>
            <a:ext cx="437726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Внешняя социальная ответственность: перед обществом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62467" y="266815"/>
            <a:ext cx="457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Основная деятельность: ответственность перед потребителями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457200" y="1033262"/>
            <a:ext cx="437726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Бизнес компании социален по своей сути, бытовая техника и электроника является неотъемлемой и необходимой частью жизни миллионов жителей России. Компания видит свою социальную роль в том, чтобы УЛУЧШАТЬ ЖИЗНЬ ПОКУПАТЕЛЕЙ, предлагая им ЛУЧШИЕ РЕШЕНИЯ в области потребительской электроники и бытовой техники по ЛУЧШИМ ЦЕНАМ.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457200" y="4357249"/>
            <a:ext cx="416981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Компания рассматривает благотворительность как одну из составных частей социальной ответственности компании. Деятельность в этой области определяется теми же принципами, что и принципы социальной политики организации и направлена на повышение качества жизни общества.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5"/>
          <p:cNvSpPr/>
          <p:nvPr/>
        </p:nvSpPr>
        <p:spPr>
          <a:xfrm>
            <a:off x="0" y="0"/>
            <a:ext cx="12192000" cy="8171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9"/>
          <p:cNvSpPr/>
          <p:nvPr/>
        </p:nvSpPr>
        <p:spPr>
          <a:xfrm>
            <a:off x="0" y="1582615"/>
            <a:ext cx="6288258" cy="2356338"/>
          </a:xfrm>
          <a:custGeom>
            <a:avLst/>
            <a:gdLst>
              <a:gd name="connsiteX0" fmla="*/ 2501705 w 6288258"/>
              <a:gd name="connsiteY0" fmla="*/ 0 h 2356338"/>
              <a:gd name="connsiteX1" fmla="*/ 3577566 w 6288258"/>
              <a:gd name="connsiteY1" fmla="*/ 713128 h 2356338"/>
              <a:gd name="connsiteX2" fmla="*/ 3642227 w 6288258"/>
              <a:gd name="connsiteY2" fmla="*/ 921433 h 2356338"/>
              <a:gd name="connsiteX3" fmla="*/ 3986668 w 6288258"/>
              <a:gd name="connsiteY3" fmla="*/ 921433 h 2356338"/>
              <a:gd name="connsiteX4" fmla="*/ 4044779 w 6288258"/>
              <a:gd name="connsiteY4" fmla="*/ 734230 h 2356338"/>
              <a:gd name="connsiteX5" fmla="*/ 5120640 w 6288258"/>
              <a:gd name="connsiteY5" fmla="*/ 21102 h 2356338"/>
              <a:gd name="connsiteX6" fmla="*/ 6288258 w 6288258"/>
              <a:gd name="connsiteY6" fmla="*/ 1188720 h 2356338"/>
              <a:gd name="connsiteX7" fmla="*/ 5120640 w 6288258"/>
              <a:gd name="connsiteY7" fmla="*/ 2356338 h 2356338"/>
              <a:gd name="connsiteX8" fmla="*/ 3976744 w 6288258"/>
              <a:gd name="connsiteY8" fmla="*/ 1424036 h 2356338"/>
              <a:gd name="connsiteX9" fmla="*/ 3975712 w 6288258"/>
              <a:gd name="connsiteY9" fmla="*/ 1413802 h 2356338"/>
              <a:gd name="connsiteX10" fmla="*/ 3642228 w 6288258"/>
              <a:gd name="connsiteY10" fmla="*/ 1413802 h 2356338"/>
              <a:gd name="connsiteX11" fmla="*/ 3577566 w 6288258"/>
              <a:gd name="connsiteY11" fmla="*/ 1622108 h 2356338"/>
              <a:gd name="connsiteX12" fmla="*/ 2501705 w 6288258"/>
              <a:gd name="connsiteY12" fmla="*/ 2335236 h 2356338"/>
              <a:gd name="connsiteX13" fmla="*/ 1425844 w 6288258"/>
              <a:gd name="connsiteY13" fmla="*/ 1622108 h 2356338"/>
              <a:gd name="connsiteX14" fmla="*/ 1361183 w 6288258"/>
              <a:gd name="connsiteY14" fmla="*/ 1413802 h 2356338"/>
              <a:gd name="connsiteX15" fmla="*/ 0 w 6288258"/>
              <a:gd name="connsiteY15" fmla="*/ 1413802 h 2356338"/>
              <a:gd name="connsiteX16" fmla="*/ 0 w 6288258"/>
              <a:gd name="connsiteY16" fmla="*/ 921433 h 2356338"/>
              <a:gd name="connsiteX17" fmla="*/ 1361183 w 6288258"/>
              <a:gd name="connsiteY17" fmla="*/ 921433 h 2356338"/>
              <a:gd name="connsiteX18" fmla="*/ 1425844 w 6288258"/>
              <a:gd name="connsiteY18" fmla="*/ 713128 h 2356338"/>
              <a:gd name="connsiteX19" fmla="*/ 2501705 w 6288258"/>
              <a:gd name="connsiteY19" fmla="*/ 0 h 235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88258" h="2356338">
                <a:moveTo>
                  <a:pt x="2501705" y="0"/>
                </a:moveTo>
                <a:cubicBezTo>
                  <a:pt x="2985349" y="0"/>
                  <a:pt x="3400312" y="294053"/>
                  <a:pt x="3577566" y="713128"/>
                </a:cubicBezTo>
                <a:lnTo>
                  <a:pt x="3642227" y="921433"/>
                </a:lnTo>
                <a:lnTo>
                  <a:pt x="3986668" y="921433"/>
                </a:lnTo>
                <a:lnTo>
                  <a:pt x="4044779" y="734230"/>
                </a:lnTo>
                <a:cubicBezTo>
                  <a:pt x="4222033" y="315155"/>
                  <a:pt x="4636997" y="21102"/>
                  <a:pt x="5120640" y="21102"/>
                </a:cubicBezTo>
                <a:cubicBezTo>
                  <a:pt x="5765498" y="21102"/>
                  <a:pt x="6288258" y="543862"/>
                  <a:pt x="6288258" y="1188720"/>
                </a:cubicBezTo>
                <a:cubicBezTo>
                  <a:pt x="6288258" y="1833578"/>
                  <a:pt x="5765498" y="2356338"/>
                  <a:pt x="5120640" y="2356338"/>
                </a:cubicBezTo>
                <a:cubicBezTo>
                  <a:pt x="4556389" y="2356338"/>
                  <a:pt x="4085620" y="1956100"/>
                  <a:pt x="3976744" y="1424036"/>
                </a:cubicBezTo>
                <a:lnTo>
                  <a:pt x="3975712" y="1413802"/>
                </a:lnTo>
                <a:lnTo>
                  <a:pt x="3642228" y="1413802"/>
                </a:lnTo>
                <a:lnTo>
                  <a:pt x="3577566" y="1622108"/>
                </a:lnTo>
                <a:cubicBezTo>
                  <a:pt x="3400312" y="2041184"/>
                  <a:pt x="2985349" y="2335236"/>
                  <a:pt x="2501705" y="2335236"/>
                </a:cubicBezTo>
                <a:cubicBezTo>
                  <a:pt x="2018062" y="2335236"/>
                  <a:pt x="1603098" y="2041184"/>
                  <a:pt x="1425844" y="1622108"/>
                </a:cubicBezTo>
                <a:lnTo>
                  <a:pt x="1361183" y="1413802"/>
                </a:lnTo>
                <a:lnTo>
                  <a:pt x="0" y="1413802"/>
                </a:lnTo>
                <a:lnTo>
                  <a:pt x="0" y="921433"/>
                </a:lnTo>
                <a:lnTo>
                  <a:pt x="1361183" y="921433"/>
                </a:lnTo>
                <a:lnTo>
                  <a:pt x="1425844" y="713128"/>
                </a:lnTo>
                <a:cubicBezTo>
                  <a:pt x="1603098" y="294053"/>
                  <a:pt x="2018062" y="0"/>
                  <a:pt x="2501705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8"/>
          <p:cNvSpPr txBox="1"/>
          <p:nvPr/>
        </p:nvSpPr>
        <p:spPr>
          <a:xfrm>
            <a:off x="6320717" y="1092846"/>
            <a:ext cx="41549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文本框 38"/>
          <p:cNvSpPr txBox="1"/>
          <p:nvPr/>
        </p:nvSpPr>
        <p:spPr>
          <a:xfrm>
            <a:off x="546450" y="4607467"/>
            <a:ext cx="41549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文本框 38"/>
          <p:cNvSpPr txBox="1"/>
          <p:nvPr/>
        </p:nvSpPr>
        <p:spPr>
          <a:xfrm>
            <a:off x="6382117" y="2819400"/>
            <a:ext cx="41549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文本框 38"/>
          <p:cNvSpPr txBox="1"/>
          <p:nvPr/>
        </p:nvSpPr>
        <p:spPr>
          <a:xfrm>
            <a:off x="6382117" y="4792133"/>
            <a:ext cx="41549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矩形 36"/>
          <p:cNvSpPr/>
          <p:nvPr/>
        </p:nvSpPr>
        <p:spPr>
          <a:xfrm>
            <a:off x="379562" y="0"/>
            <a:ext cx="112146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Внутренняя социальная ответственность группы «М.Видео-Эльдорадо» :</a:t>
            </a:r>
          </a:p>
          <a:p>
            <a:pPr lvl="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перед сотрудниками</a:t>
            </a:r>
          </a:p>
          <a:p>
            <a:pPr algn="ctr"/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矩形 30"/>
          <p:cNvSpPr/>
          <p:nvPr/>
        </p:nvSpPr>
        <p:spPr>
          <a:xfrm>
            <a:off x="6736215" y="956733"/>
            <a:ext cx="521234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Для обеспечения высокого уровня обслуживания покупателей, компания привлекает в свою сферу профессиональные и инициативные кадры - людей амбициозных, честолюбивых, обладающих высоким уровнем персональной ответственности за результат.</a:t>
            </a:r>
          </a:p>
          <a:p>
            <a:pPr algn="just"/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矩形 30"/>
          <p:cNvSpPr/>
          <p:nvPr/>
        </p:nvSpPr>
        <p:spPr>
          <a:xfrm>
            <a:off x="6797616" y="3938953"/>
            <a:ext cx="52123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Развитие человеческого ресурса осуществляется через обучающие программы и программы подготовки и повышения квалификации, формировании у сотрудников личной заинтересованности в долгосрочных перспективах собственного развития для самореализации.</a:t>
            </a:r>
          </a:p>
          <a:p>
            <a:pPr marL="0" lvl="1" algn="just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Реализуя корпоративные программы, направленные на развитие кадрового потенциала, компания, таким образом, содействует повышению качества трудовых ресурсов в регионах своей деятельности.</a:t>
            </a:r>
          </a:p>
        </p:txBody>
      </p:sp>
      <p:sp>
        <p:nvSpPr>
          <p:cNvPr id="11" name="矩形 30"/>
          <p:cNvSpPr/>
          <p:nvPr/>
        </p:nvSpPr>
        <p:spPr>
          <a:xfrm>
            <a:off x="6797615" y="2428613"/>
            <a:ext cx="52123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Компания точно и в срок производит выплату заработной платы, предоставляет такие социальные гарантии как медицинское страхование и пенсионное обеспечение, соответствие условий труда установленным нормативам.</a:t>
            </a:r>
          </a:p>
        </p:txBody>
      </p:sp>
      <p:sp>
        <p:nvSpPr>
          <p:cNvPr id="12" name="矩形 30"/>
          <p:cNvSpPr/>
          <p:nvPr/>
        </p:nvSpPr>
        <p:spPr>
          <a:xfrm>
            <a:off x="961949" y="4607467"/>
            <a:ext cx="53034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Компания предоставляет возможности профессионального роста и развития, активно развивает методы финансового и нефинансового стимулирования, повышающих производительность труда и раскрывающих потенциал каждого сотрудника.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45270"/>
          <a:stretch>
            <a:fillRect/>
          </a:stretch>
        </p:blipFill>
        <p:spPr bwMode="auto">
          <a:xfrm>
            <a:off x="3996267" y="1736983"/>
            <a:ext cx="2269102" cy="201506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b="51167"/>
          <a:stretch>
            <a:fillRect/>
          </a:stretch>
        </p:blipFill>
        <p:spPr bwMode="auto">
          <a:xfrm>
            <a:off x="1388533" y="1736983"/>
            <a:ext cx="2175934" cy="20150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562" y="1139038"/>
            <a:ext cx="1595695" cy="54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1150" y="3667369"/>
            <a:ext cx="1501596" cy="54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29"/>
          <p:cNvSpPr/>
          <p:nvPr/>
        </p:nvSpPr>
        <p:spPr>
          <a:xfrm>
            <a:off x="3367701" y="2580065"/>
            <a:ext cx="2179472" cy="21794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28"/>
          <p:cNvSpPr/>
          <p:nvPr/>
        </p:nvSpPr>
        <p:spPr>
          <a:xfrm rot="385175" flipH="1">
            <a:off x="-117044" y="3307851"/>
            <a:ext cx="6289499" cy="3208599"/>
          </a:xfrm>
          <a:custGeom>
            <a:avLst/>
            <a:gdLst>
              <a:gd name="connsiteX0" fmla="*/ 3799487 w 6282660"/>
              <a:gd name="connsiteY0" fmla="*/ 181966 h 3167251"/>
              <a:gd name="connsiteX1" fmla="*/ 1673317 w 6282660"/>
              <a:gd name="connsiteY1" fmla="*/ 7296 h 3167251"/>
              <a:gd name="connsiteX2" fmla="*/ 7842 w 6282660"/>
              <a:gd name="connsiteY2" fmla="*/ 36033 h 3167251"/>
              <a:gd name="connsiteX3" fmla="*/ 38 w 6282660"/>
              <a:gd name="connsiteY3" fmla="*/ 3167251 h 3167251"/>
              <a:gd name="connsiteX4" fmla="*/ 6016288 w 6282660"/>
              <a:gd name="connsiteY4" fmla="*/ 3167251 h 3167251"/>
              <a:gd name="connsiteX5" fmla="*/ 6016289 w 6282660"/>
              <a:gd name="connsiteY5" fmla="*/ 3167249 h 3167251"/>
              <a:gd name="connsiteX6" fmla="*/ 6282660 w 6282660"/>
              <a:gd name="connsiteY6" fmla="*/ 799799 h 3167251"/>
              <a:gd name="connsiteX7" fmla="*/ 6258730 w 6282660"/>
              <a:gd name="connsiteY7" fmla="*/ 800935 h 3167251"/>
              <a:gd name="connsiteX8" fmla="*/ 3799487 w 6282660"/>
              <a:gd name="connsiteY8" fmla="*/ 181966 h 3167251"/>
              <a:gd name="connsiteX0" fmla="*/ 3799487 w 6289428"/>
              <a:gd name="connsiteY0" fmla="*/ 181966 h 3167251"/>
              <a:gd name="connsiteX1" fmla="*/ 1673317 w 6289428"/>
              <a:gd name="connsiteY1" fmla="*/ 7296 h 3167251"/>
              <a:gd name="connsiteX2" fmla="*/ 7842 w 6289428"/>
              <a:gd name="connsiteY2" fmla="*/ 36033 h 3167251"/>
              <a:gd name="connsiteX3" fmla="*/ 38 w 6289428"/>
              <a:gd name="connsiteY3" fmla="*/ 3167251 h 3167251"/>
              <a:gd name="connsiteX4" fmla="*/ 6016288 w 6289428"/>
              <a:gd name="connsiteY4" fmla="*/ 3167251 h 3167251"/>
              <a:gd name="connsiteX5" fmla="*/ 6016289 w 6289428"/>
              <a:gd name="connsiteY5" fmla="*/ 3167249 h 3167251"/>
              <a:gd name="connsiteX6" fmla="*/ 6282660 w 6289428"/>
              <a:gd name="connsiteY6" fmla="*/ 799799 h 3167251"/>
              <a:gd name="connsiteX7" fmla="*/ 6287577 w 6289428"/>
              <a:gd name="connsiteY7" fmla="*/ 804181 h 3167251"/>
              <a:gd name="connsiteX8" fmla="*/ 3799487 w 6289428"/>
              <a:gd name="connsiteY8" fmla="*/ 181966 h 3167251"/>
              <a:gd name="connsiteX0" fmla="*/ 4345949 w 6289428"/>
              <a:gd name="connsiteY0" fmla="*/ 263237 h 3172432"/>
              <a:gd name="connsiteX1" fmla="*/ 1673317 w 6289428"/>
              <a:gd name="connsiteY1" fmla="*/ 12477 h 3172432"/>
              <a:gd name="connsiteX2" fmla="*/ 7842 w 6289428"/>
              <a:gd name="connsiteY2" fmla="*/ 41214 h 3172432"/>
              <a:gd name="connsiteX3" fmla="*/ 38 w 6289428"/>
              <a:gd name="connsiteY3" fmla="*/ 3172432 h 3172432"/>
              <a:gd name="connsiteX4" fmla="*/ 6016288 w 6289428"/>
              <a:gd name="connsiteY4" fmla="*/ 3172432 h 3172432"/>
              <a:gd name="connsiteX5" fmla="*/ 6016289 w 6289428"/>
              <a:gd name="connsiteY5" fmla="*/ 3172430 h 3172432"/>
              <a:gd name="connsiteX6" fmla="*/ 6282660 w 6289428"/>
              <a:gd name="connsiteY6" fmla="*/ 804980 h 3172432"/>
              <a:gd name="connsiteX7" fmla="*/ 6287577 w 6289428"/>
              <a:gd name="connsiteY7" fmla="*/ 809362 h 3172432"/>
              <a:gd name="connsiteX8" fmla="*/ 4345949 w 6289428"/>
              <a:gd name="connsiteY8" fmla="*/ 263237 h 3172432"/>
              <a:gd name="connsiteX0" fmla="*/ 4230562 w 6289428"/>
              <a:gd name="connsiteY0" fmla="*/ 249354 h 3171531"/>
              <a:gd name="connsiteX1" fmla="*/ 1673317 w 6289428"/>
              <a:gd name="connsiteY1" fmla="*/ 11576 h 3171531"/>
              <a:gd name="connsiteX2" fmla="*/ 7842 w 6289428"/>
              <a:gd name="connsiteY2" fmla="*/ 40313 h 3171531"/>
              <a:gd name="connsiteX3" fmla="*/ 38 w 6289428"/>
              <a:gd name="connsiteY3" fmla="*/ 3171531 h 3171531"/>
              <a:gd name="connsiteX4" fmla="*/ 6016288 w 6289428"/>
              <a:gd name="connsiteY4" fmla="*/ 3171531 h 3171531"/>
              <a:gd name="connsiteX5" fmla="*/ 6016289 w 6289428"/>
              <a:gd name="connsiteY5" fmla="*/ 3171529 h 3171531"/>
              <a:gd name="connsiteX6" fmla="*/ 6282660 w 6289428"/>
              <a:gd name="connsiteY6" fmla="*/ 804079 h 3171531"/>
              <a:gd name="connsiteX7" fmla="*/ 6287577 w 6289428"/>
              <a:gd name="connsiteY7" fmla="*/ 808461 h 3171531"/>
              <a:gd name="connsiteX8" fmla="*/ 4230562 w 6289428"/>
              <a:gd name="connsiteY8" fmla="*/ 249354 h 3171531"/>
              <a:gd name="connsiteX0" fmla="*/ 4241830 w 6300696"/>
              <a:gd name="connsiteY0" fmla="*/ 301095 h 3223272"/>
              <a:gd name="connsiteX1" fmla="*/ 1684585 w 6300696"/>
              <a:gd name="connsiteY1" fmla="*/ 63317 h 3223272"/>
              <a:gd name="connsiteX2" fmla="*/ 0 w 6300696"/>
              <a:gd name="connsiteY2" fmla="*/ 2269 h 3223272"/>
              <a:gd name="connsiteX3" fmla="*/ 11306 w 6300696"/>
              <a:gd name="connsiteY3" fmla="*/ 3223272 h 3223272"/>
              <a:gd name="connsiteX4" fmla="*/ 6027556 w 6300696"/>
              <a:gd name="connsiteY4" fmla="*/ 3223272 h 3223272"/>
              <a:gd name="connsiteX5" fmla="*/ 6027557 w 6300696"/>
              <a:gd name="connsiteY5" fmla="*/ 3223270 h 3223272"/>
              <a:gd name="connsiteX6" fmla="*/ 6293928 w 6300696"/>
              <a:gd name="connsiteY6" fmla="*/ 855820 h 3223272"/>
              <a:gd name="connsiteX7" fmla="*/ 6298845 w 6300696"/>
              <a:gd name="connsiteY7" fmla="*/ 860202 h 3223272"/>
              <a:gd name="connsiteX8" fmla="*/ 4241830 w 6300696"/>
              <a:gd name="connsiteY8" fmla="*/ 301095 h 3223272"/>
              <a:gd name="connsiteX0" fmla="*/ 4230633 w 6289499"/>
              <a:gd name="connsiteY0" fmla="*/ 286422 h 3208599"/>
              <a:gd name="connsiteX1" fmla="*/ 1673388 w 6289499"/>
              <a:gd name="connsiteY1" fmla="*/ 48644 h 3208599"/>
              <a:gd name="connsiteX2" fmla="*/ 1604 w 6289499"/>
              <a:gd name="connsiteY2" fmla="*/ 3642 h 3208599"/>
              <a:gd name="connsiteX3" fmla="*/ 109 w 6289499"/>
              <a:gd name="connsiteY3" fmla="*/ 3208599 h 3208599"/>
              <a:gd name="connsiteX4" fmla="*/ 6016359 w 6289499"/>
              <a:gd name="connsiteY4" fmla="*/ 3208599 h 3208599"/>
              <a:gd name="connsiteX5" fmla="*/ 6016360 w 6289499"/>
              <a:gd name="connsiteY5" fmla="*/ 3208597 h 3208599"/>
              <a:gd name="connsiteX6" fmla="*/ 6282731 w 6289499"/>
              <a:gd name="connsiteY6" fmla="*/ 841147 h 3208599"/>
              <a:gd name="connsiteX7" fmla="*/ 6287648 w 6289499"/>
              <a:gd name="connsiteY7" fmla="*/ 845529 h 3208599"/>
              <a:gd name="connsiteX8" fmla="*/ 4230633 w 6289499"/>
              <a:gd name="connsiteY8" fmla="*/ 286422 h 3208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9499" h="3208599">
                <a:moveTo>
                  <a:pt x="4230633" y="286422"/>
                </a:moveTo>
                <a:cubicBezTo>
                  <a:pt x="3622966" y="217794"/>
                  <a:pt x="2378226" y="95774"/>
                  <a:pt x="1673388" y="48644"/>
                </a:cubicBezTo>
                <a:cubicBezTo>
                  <a:pt x="968550" y="1514"/>
                  <a:pt x="556762" y="-5937"/>
                  <a:pt x="1604" y="3642"/>
                </a:cubicBezTo>
                <a:cubicBezTo>
                  <a:pt x="2297" y="1080532"/>
                  <a:pt x="-584" y="2131709"/>
                  <a:pt x="109" y="3208599"/>
                </a:cubicBezTo>
                <a:lnTo>
                  <a:pt x="6016359" y="3208599"/>
                </a:lnTo>
                <a:cubicBezTo>
                  <a:pt x="6016359" y="3208598"/>
                  <a:pt x="6016360" y="3208598"/>
                  <a:pt x="6016360" y="3208597"/>
                </a:cubicBezTo>
                <a:lnTo>
                  <a:pt x="6282731" y="841147"/>
                </a:lnTo>
                <a:cubicBezTo>
                  <a:pt x="6274754" y="841526"/>
                  <a:pt x="6295625" y="845150"/>
                  <a:pt x="6287648" y="845529"/>
                </a:cubicBezTo>
                <a:cubicBezTo>
                  <a:pt x="6292410" y="848572"/>
                  <a:pt x="5948914" y="543535"/>
                  <a:pt x="4230633" y="28642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23"/>
          <p:cNvSpPr/>
          <p:nvPr/>
        </p:nvSpPr>
        <p:spPr>
          <a:xfrm>
            <a:off x="0" y="3669808"/>
            <a:ext cx="6941127" cy="3188192"/>
          </a:xfrm>
          <a:custGeom>
            <a:avLst/>
            <a:gdLst>
              <a:gd name="connsiteX0" fmla="*/ 0 w 6941127"/>
              <a:gd name="connsiteY0" fmla="*/ 0 h 3644900"/>
              <a:gd name="connsiteX1" fmla="*/ 6096001 w 6941127"/>
              <a:gd name="connsiteY1" fmla="*/ 964045 h 3644900"/>
              <a:gd name="connsiteX2" fmla="*/ 6359236 w 6941127"/>
              <a:gd name="connsiteY2" fmla="*/ 964045 h 3644900"/>
              <a:gd name="connsiteX3" fmla="*/ 6941127 w 6941127"/>
              <a:gd name="connsiteY3" fmla="*/ 3644900 h 3644900"/>
              <a:gd name="connsiteX4" fmla="*/ 0 w 6941127"/>
              <a:gd name="connsiteY4" fmla="*/ 3644900 h 3644900"/>
              <a:gd name="connsiteX5" fmla="*/ 0 w 6941127"/>
              <a:gd name="connsiteY5" fmla="*/ 964045 h 3644900"/>
              <a:gd name="connsiteX0" fmla="*/ 1854200 w 6941127"/>
              <a:gd name="connsiteY0" fmla="*/ 0 h 3619500"/>
              <a:gd name="connsiteX1" fmla="*/ 6096001 w 6941127"/>
              <a:gd name="connsiteY1" fmla="*/ 938645 h 3619500"/>
              <a:gd name="connsiteX2" fmla="*/ 6359236 w 6941127"/>
              <a:gd name="connsiteY2" fmla="*/ 938645 h 3619500"/>
              <a:gd name="connsiteX3" fmla="*/ 6941127 w 6941127"/>
              <a:gd name="connsiteY3" fmla="*/ 3619500 h 3619500"/>
              <a:gd name="connsiteX4" fmla="*/ 0 w 6941127"/>
              <a:gd name="connsiteY4" fmla="*/ 3619500 h 3619500"/>
              <a:gd name="connsiteX5" fmla="*/ 0 w 6941127"/>
              <a:gd name="connsiteY5" fmla="*/ 938645 h 3619500"/>
              <a:gd name="connsiteX6" fmla="*/ 1854200 w 6941127"/>
              <a:gd name="connsiteY6" fmla="*/ 0 h 3619500"/>
              <a:gd name="connsiteX0" fmla="*/ 1854200 w 6941127"/>
              <a:gd name="connsiteY0" fmla="*/ 0 h 3619500"/>
              <a:gd name="connsiteX1" fmla="*/ 6096001 w 6941127"/>
              <a:gd name="connsiteY1" fmla="*/ 938645 h 3619500"/>
              <a:gd name="connsiteX2" fmla="*/ 6359236 w 6941127"/>
              <a:gd name="connsiteY2" fmla="*/ 938645 h 3619500"/>
              <a:gd name="connsiteX3" fmla="*/ 6941127 w 6941127"/>
              <a:gd name="connsiteY3" fmla="*/ 3619500 h 3619500"/>
              <a:gd name="connsiteX4" fmla="*/ 0 w 6941127"/>
              <a:gd name="connsiteY4" fmla="*/ 3619500 h 3619500"/>
              <a:gd name="connsiteX5" fmla="*/ 0 w 6941127"/>
              <a:gd name="connsiteY5" fmla="*/ 938645 h 3619500"/>
              <a:gd name="connsiteX6" fmla="*/ 1854200 w 6941127"/>
              <a:gd name="connsiteY6" fmla="*/ 0 h 3619500"/>
              <a:gd name="connsiteX0" fmla="*/ 762000 w 6941127"/>
              <a:gd name="connsiteY0" fmla="*/ 0 h 3454400"/>
              <a:gd name="connsiteX1" fmla="*/ 6096001 w 6941127"/>
              <a:gd name="connsiteY1" fmla="*/ 773545 h 3454400"/>
              <a:gd name="connsiteX2" fmla="*/ 6359236 w 6941127"/>
              <a:gd name="connsiteY2" fmla="*/ 773545 h 3454400"/>
              <a:gd name="connsiteX3" fmla="*/ 6941127 w 6941127"/>
              <a:gd name="connsiteY3" fmla="*/ 3454400 h 3454400"/>
              <a:gd name="connsiteX4" fmla="*/ 0 w 6941127"/>
              <a:gd name="connsiteY4" fmla="*/ 3454400 h 3454400"/>
              <a:gd name="connsiteX5" fmla="*/ 0 w 6941127"/>
              <a:gd name="connsiteY5" fmla="*/ 773545 h 3454400"/>
              <a:gd name="connsiteX6" fmla="*/ 762000 w 6941127"/>
              <a:gd name="connsiteY6" fmla="*/ 0 h 3454400"/>
              <a:gd name="connsiteX0" fmla="*/ 1371600 w 6941127"/>
              <a:gd name="connsiteY0" fmla="*/ 0 h 3035300"/>
              <a:gd name="connsiteX1" fmla="*/ 6096001 w 6941127"/>
              <a:gd name="connsiteY1" fmla="*/ 354445 h 3035300"/>
              <a:gd name="connsiteX2" fmla="*/ 6359236 w 6941127"/>
              <a:gd name="connsiteY2" fmla="*/ 354445 h 3035300"/>
              <a:gd name="connsiteX3" fmla="*/ 6941127 w 6941127"/>
              <a:gd name="connsiteY3" fmla="*/ 3035300 h 3035300"/>
              <a:gd name="connsiteX4" fmla="*/ 0 w 6941127"/>
              <a:gd name="connsiteY4" fmla="*/ 3035300 h 3035300"/>
              <a:gd name="connsiteX5" fmla="*/ 0 w 6941127"/>
              <a:gd name="connsiteY5" fmla="*/ 354445 h 3035300"/>
              <a:gd name="connsiteX6" fmla="*/ 1371600 w 6941127"/>
              <a:gd name="connsiteY6" fmla="*/ 0 h 3035300"/>
              <a:gd name="connsiteX0" fmla="*/ 1371600 w 6941127"/>
              <a:gd name="connsiteY0" fmla="*/ 21238 h 3056538"/>
              <a:gd name="connsiteX1" fmla="*/ 6096001 w 6941127"/>
              <a:gd name="connsiteY1" fmla="*/ 375683 h 3056538"/>
              <a:gd name="connsiteX2" fmla="*/ 6359236 w 6941127"/>
              <a:gd name="connsiteY2" fmla="*/ 375683 h 3056538"/>
              <a:gd name="connsiteX3" fmla="*/ 6941127 w 6941127"/>
              <a:gd name="connsiteY3" fmla="*/ 3056538 h 3056538"/>
              <a:gd name="connsiteX4" fmla="*/ 0 w 6941127"/>
              <a:gd name="connsiteY4" fmla="*/ 3056538 h 3056538"/>
              <a:gd name="connsiteX5" fmla="*/ 0 w 6941127"/>
              <a:gd name="connsiteY5" fmla="*/ 375683 h 3056538"/>
              <a:gd name="connsiteX6" fmla="*/ 1371600 w 6941127"/>
              <a:gd name="connsiteY6" fmla="*/ 21238 h 3056538"/>
              <a:gd name="connsiteX0" fmla="*/ 1854200 w 6941127"/>
              <a:gd name="connsiteY0" fmla="*/ 34778 h 3031978"/>
              <a:gd name="connsiteX1" fmla="*/ 6096001 w 6941127"/>
              <a:gd name="connsiteY1" fmla="*/ 351123 h 3031978"/>
              <a:gd name="connsiteX2" fmla="*/ 6359236 w 6941127"/>
              <a:gd name="connsiteY2" fmla="*/ 351123 h 3031978"/>
              <a:gd name="connsiteX3" fmla="*/ 6941127 w 6941127"/>
              <a:gd name="connsiteY3" fmla="*/ 3031978 h 3031978"/>
              <a:gd name="connsiteX4" fmla="*/ 0 w 6941127"/>
              <a:gd name="connsiteY4" fmla="*/ 3031978 h 3031978"/>
              <a:gd name="connsiteX5" fmla="*/ 0 w 6941127"/>
              <a:gd name="connsiteY5" fmla="*/ 351123 h 3031978"/>
              <a:gd name="connsiteX6" fmla="*/ 1854200 w 6941127"/>
              <a:gd name="connsiteY6" fmla="*/ 34778 h 3031978"/>
              <a:gd name="connsiteX0" fmla="*/ 1854200 w 6941127"/>
              <a:gd name="connsiteY0" fmla="*/ 34778 h 3031978"/>
              <a:gd name="connsiteX1" fmla="*/ 6096001 w 6941127"/>
              <a:gd name="connsiteY1" fmla="*/ 351123 h 3031978"/>
              <a:gd name="connsiteX2" fmla="*/ 6359236 w 6941127"/>
              <a:gd name="connsiteY2" fmla="*/ 351123 h 3031978"/>
              <a:gd name="connsiteX3" fmla="*/ 6941127 w 6941127"/>
              <a:gd name="connsiteY3" fmla="*/ 3031978 h 3031978"/>
              <a:gd name="connsiteX4" fmla="*/ 0 w 6941127"/>
              <a:gd name="connsiteY4" fmla="*/ 3031978 h 3031978"/>
              <a:gd name="connsiteX5" fmla="*/ 0 w 6941127"/>
              <a:gd name="connsiteY5" fmla="*/ 351123 h 3031978"/>
              <a:gd name="connsiteX6" fmla="*/ 1854200 w 6941127"/>
              <a:gd name="connsiteY6" fmla="*/ 34778 h 3031978"/>
              <a:gd name="connsiteX0" fmla="*/ 1854200 w 6941127"/>
              <a:gd name="connsiteY0" fmla="*/ 34778 h 3031978"/>
              <a:gd name="connsiteX1" fmla="*/ 6096001 w 6941127"/>
              <a:gd name="connsiteY1" fmla="*/ 351123 h 3031978"/>
              <a:gd name="connsiteX2" fmla="*/ 6359236 w 6941127"/>
              <a:gd name="connsiteY2" fmla="*/ 351123 h 3031978"/>
              <a:gd name="connsiteX3" fmla="*/ 6941127 w 6941127"/>
              <a:gd name="connsiteY3" fmla="*/ 3031978 h 3031978"/>
              <a:gd name="connsiteX4" fmla="*/ 0 w 6941127"/>
              <a:gd name="connsiteY4" fmla="*/ 3031978 h 3031978"/>
              <a:gd name="connsiteX5" fmla="*/ 0 w 6941127"/>
              <a:gd name="connsiteY5" fmla="*/ 351123 h 3031978"/>
              <a:gd name="connsiteX6" fmla="*/ 1854200 w 6941127"/>
              <a:gd name="connsiteY6" fmla="*/ 34778 h 3031978"/>
              <a:gd name="connsiteX0" fmla="*/ 1854200 w 6941127"/>
              <a:gd name="connsiteY0" fmla="*/ 13940 h 3074640"/>
              <a:gd name="connsiteX1" fmla="*/ 6096001 w 6941127"/>
              <a:gd name="connsiteY1" fmla="*/ 393785 h 3074640"/>
              <a:gd name="connsiteX2" fmla="*/ 6359236 w 6941127"/>
              <a:gd name="connsiteY2" fmla="*/ 393785 h 3074640"/>
              <a:gd name="connsiteX3" fmla="*/ 6941127 w 6941127"/>
              <a:gd name="connsiteY3" fmla="*/ 3074640 h 3074640"/>
              <a:gd name="connsiteX4" fmla="*/ 0 w 6941127"/>
              <a:gd name="connsiteY4" fmla="*/ 3074640 h 3074640"/>
              <a:gd name="connsiteX5" fmla="*/ 0 w 6941127"/>
              <a:gd name="connsiteY5" fmla="*/ 393785 h 3074640"/>
              <a:gd name="connsiteX6" fmla="*/ 1854200 w 6941127"/>
              <a:gd name="connsiteY6" fmla="*/ 13940 h 3074640"/>
              <a:gd name="connsiteX0" fmla="*/ 1854200 w 6941127"/>
              <a:gd name="connsiteY0" fmla="*/ 0 h 3060700"/>
              <a:gd name="connsiteX1" fmla="*/ 6096001 w 6941127"/>
              <a:gd name="connsiteY1" fmla="*/ 379845 h 3060700"/>
              <a:gd name="connsiteX2" fmla="*/ 6359236 w 6941127"/>
              <a:gd name="connsiteY2" fmla="*/ 379845 h 3060700"/>
              <a:gd name="connsiteX3" fmla="*/ 6941127 w 6941127"/>
              <a:gd name="connsiteY3" fmla="*/ 3060700 h 3060700"/>
              <a:gd name="connsiteX4" fmla="*/ 0 w 6941127"/>
              <a:gd name="connsiteY4" fmla="*/ 3060700 h 3060700"/>
              <a:gd name="connsiteX5" fmla="*/ 0 w 6941127"/>
              <a:gd name="connsiteY5" fmla="*/ 379845 h 3060700"/>
              <a:gd name="connsiteX6" fmla="*/ 1854200 w 6941127"/>
              <a:gd name="connsiteY6" fmla="*/ 0 h 3060700"/>
              <a:gd name="connsiteX0" fmla="*/ 1854200 w 6941127"/>
              <a:gd name="connsiteY0" fmla="*/ 25452 h 3086152"/>
              <a:gd name="connsiteX1" fmla="*/ 6096001 w 6941127"/>
              <a:gd name="connsiteY1" fmla="*/ 405297 h 3086152"/>
              <a:gd name="connsiteX2" fmla="*/ 6359236 w 6941127"/>
              <a:gd name="connsiteY2" fmla="*/ 405297 h 3086152"/>
              <a:gd name="connsiteX3" fmla="*/ 6941127 w 6941127"/>
              <a:gd name="connsiteY3" fmla="*/ 3086152 h 3086152"/>
              <a:gd name="connsiteX4" fmla="*/ 0 w 6941127"/>
              <a:gd name="connsiteY4" fmla="*/ 3086152 h 3086152"/>
              <a:gd name="connsiteX5" fmla="*/ 0 w 6941127"/>
              <a:gd name="connsiteY5" fmla="*/ 24297 h 3086152"/>
              <a:gd name="connsiteX6" fmla="*/ 1854200 w 6941127"/>
              <a:gd name="connsiteY6" fmla="*/ 25452 h 3086152"/>
              <a:gd name="connsiteX0" fmla="*/ 1663700 w 6941127"/>
              <a:gd name="connsiteY0" fmla="*/ 14532 h 3164132"/>
              <a:gd name="connsiteX1" fmla="*/ 6096001 w 6941127"/>
              <a:gd name="connsiteY1" fmla="*/ 483277 h 3164132"/>
              <a:gd name="connsiteX2" fmla="*/ 6359236 w 6941127"/>
              <a:gd name="connsiteY2" fmla="*/ 483277 h 3164132"/>
              <a:gd name="connsiteX3" fmla="*/ 6941127 w 6941127"/>
              <a:gd name="connsiteY3" fmla="*/ 3164132 h 3164132"/>
              <a:gd name="connsiteX4" fmla="*/ 0 w 6941127"/>
              <a:gd name="connsiteY4" fmla="*/ 3164132 h 3164132"/>
              <a:gd name="connsiteX5" fmla="*/ 0 w 6941127"/>
              <a:gd name="connsiteY5" fmla="*/ 102277 h 3164132"/>
              <a:gd name="connsiteX6" fmla="*/ 1663700 w 6941127"/>
              <a:gd name="connsiteY6" fmla="*/ 14532 h 3164132"/>
              <a:gd name="connsiteX0" fmla="*/ 1663700 w 6941127"/>
              <a:gd name="connsiteY0" fmla="*/ 3348 h 3152948"/>
              <a:gd name="connsiteX1" fmla="*/ 6096001 w 6941127"/>
              <a:gd name="connsiteY1" fmla="*/ 472093 h 3152948"/>
              <a:gd name="connsiteX2" fmla="*/ 6359236 w 6941127"/>
              <a:gd name="connsiteY2" fmla="*/ 472093 h 3152948"/>
              <a:gd name="connsiteX3" fmla="*/ 6941127 w 6941127"/>
              <a:gd name="connsiteY3" fmla="*/ 3152948 h 3152948"/>
              <a:gd name="connsiteX4" fmla="*/ 0 w 6941127"/>
              <a:gd name="connsiteY4" fmla="*/ 3152948 h 3152948"/>
              <a:gd name="connsiteX5" fmla="*/ 0 w 6941127"/>
              <a:gd name="connsiteY5" fmla="*/ 91093 h 3152948"/>
              <a:gd name="connsiteX6" fmla="*/ 1663700 w 6941127"/>
              <a:gd name="connsiteY6" fmla="*/ 3348 h 3152948"/>
              <a:gd name="connsiteX0" fmla="*/ 1663700 w 6941127"/>
              <a:gd name="connsiteY0" fmla="*/ 3348 h 3152948"/>
              <a:gd name="connsiteX1" fmla="*/ 6096001 w 6941127"/>
              <a:gd name="connsiteY1" fmla="*/ 472093 h 3152948"/>
              <a:gd name="connsiteX2" fmla="*/ 6359236 w 6941127"/>
              <a:gd name="connsiteY2" fmla="*/ 472093 h 3152948"/>
              <a:gd name="connsiteX3" fmla="*/ 6941127 w 6941127"/>
              <a:gd name="connsiteY3" fmla="*/ 3152948 h 3152948"/>
              <a:gd name="connsiteX4" fmla="*/ 0 w 6941127"/>
              <a:gd name="connsiteY4" fmla="*/ 3152948 h 3152948"/>
              <a:gd name="connsiteX5" fmla="*/ 0 w 6941127"/>
              <a:gd name="connsiteY5" fmla="*/ 91093 h 3152948"/>
              <a:gd name="connsiteX6" fmla="*/ 1663700 w 6941127"/>
              <a:gd name="connsiteY6" fmla="*/ 3348 h 3152948"/>
              <a:gd name="connsiteX0" fmla="*/ 1676400 w 6941127"/>
              <a:gd name="connsiteY0" fmla="*/ 2648 h 3190348"/>
              <a:gd name="connsiteX1" fmla="*/ 6096001 w 6941127"/>
              <a:gd name="connsiteY1" fmla="*/ 509493 h 3190348"/>
              <a:gd name="connsiteX2" fmla="*/ 6359236 w 6941127"/>
              <a:gd name="connsiteY2" fmla="*/ 509493 h 3190348"/>
              <a:gd name="connsiteX3" fmla="*/ 6941127 w 6941127"/>
              <a:gd name="connsiteY3" fmla="*/ 3190348 h 3190348"/>
              <a:gd name="connsiteX4" fmla="*/ 0 w 6941127"/>
              <a:gd name="connsiteY4" fmla="*/ 3190348 h 3190348"/>
              <a:gd name="connsiteX5" fmla="*/ 0 w 6941127"/>
              <a:gd name="connsiteY5" fmla="*/ 128493 h 3190348"/>
              <a:gd name="connsiteX6" fmla="*/ 1676400 w 6941127"/>
              <a:gd name="connsiteY6" fmla="*/ 2648 h 3190348"/>
              <a:gd name="connsiteX0" fmla="*/ 1676400 w 6941127"/>
              <a:gd name="connsiteY0" fmla="*/ 492 h 3188192"/>
              <a:gd name="connsiteX1" fmla="*/ 6096001 w 6941127"/>
              <a:gd name="connsiteY1" fmla="*/ 507337 h 3188192"/>
              <a:gd name="connsiteX2" fmla="*/ 6359236 w 6941127"/>
              <a:gd name="connsiteY2" fmla="*/ 507337 h 3188192"/>
              <a:gd name="connsiteX3" fmla="*/ 6941127 w 6941127"/>
              <a:gd name="connsiteY3" fmla="*/ 3188192 h 3188192"/>
              <a:gd name="connsiteX4" fmla="*/ 0 w 6941127"/>
              <a:gd name="connsiteY4" fmla="*/ 3188192 h 3188192"/>
              <a:gd name="connsiteX5" fmla="*/ 0 w 6941127"/>
              <a:gd name="connsiteY5" fmla="*/ 126337 h 3188192"/>
              <a:gd name="connsiteX6" fmla="*/ 1676400 w 6941127"/>
              <a:gd name="connsiteY6" fmla="*/ 492 h 318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41127" h="3188192">
                <a:moveTo>
                  <a:pt x="1676400" y="492"/>
                </a:moveTo>
                <a:cubicBezTo>
                  <a:pt x="2681466" y="8777"/>
                  <a:pt x="6102928" y="511763"/>
                  <a:pt x="6096001" y="507337"/>
                </a:cubicBezTo>
                <a:lnTo>
                  <a:pt x="6359236" y="507337"/>
                </a:lnTo>
                <a:lnTo>
                  <a:pt x="6941127" y="3188192"/>
                </a:lnTo>
                <a:lnTo>
                  <a:pt x="0" y="3188192"/>
                </a:lnTo>
                <a:lnTo>
                  <a:pt x="0" y="126337"/>
                </a:lnTo>
                <a:cubicBezTo>
                  <a:pt x="25400" y="141154"/>
                  <a:pt x="444280" y="-9665"/>
                  <a:pt x="1676400" y="4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2"/>
          <p:cNvSpPr/>
          <p:nvPr/>
        </p:nvSpPr>
        <p:spPr>
          <a:xfrm>
            <a:off x="5909094" y="1"/>
            <a:ext cx="6282906" cy="6858000"/>
          </a:xfrm>
          <a:custGeom>
            <a:avLst/>
            <a:gdLst>
              <a:gd name="connsiteX0" fmla="*/ 1875252 w 6095999"/>
              <a:gd name="connsiteY0" fmla="*/ 0 h 6858000"/>
              <a:gd name="connsiteX1" fmla="*/ 6095999 w 6095999"/>
              <a:gd name="connsiteY1" fmla="*/ 0 h 6858000"/>
              <a:gd name="connsiteX2" fmla="*/ 6095999 w 6095999"/>
              <a:gd name="connsiteY2" fmla="*/ 6858000 h 6858000"/>
              <a:gd name="connsiteX3" fmla="*/ 696240 w 6095999"/>
              <a:gd name="connsiteY3" fmla="*/ 6858000 h 6858000"/>
              <a:gd name="connsiteX4" fmla="*/ 671376 w 6095999"/>
              <a:gd name="connsiteY4" fmla="*/ 6814757 h 6858000"/>
              <a:gd name="connsiteX5" fmla="*/ 0 w 6095999"/>
              <a:gd name="connsiteY5" fmla="*/ 4163291 h 6858000"/>
              <a:gd name="connsiteX6" fmla="*/ 1822433 w 6095999"/>
              <a:gd name="connsiteY6" fmla="*/ 457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8000">
                <a:moveTo>
                  <a:pt x="1875252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696240" y="6858000"/>
                </a:lnTo>
                <a:lnTo>
                  <a:pt x="671376" y="6814757"/>
                </a:lnTo>
                <a:cubicBezTo>
                  <a:pt x="243209" y="6026574"/>
                  <a:pt x="0" y="5123335"/>
                  <a:pt x="0" y="4163291"/>
                </a:cubicBezTo>
                <a:cubicBezTo>
                  <a:pt x="0" y="2531217"/>
                  <a:pt x="702874" y="1063308"/>
                  <a:pt x="1822433" y="45753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29"/>
          <p:cNvSpPr/>
          <p:nvPr/>
        </p:nvSpPr>
        <p:spPr>
          <a:xfrm>
            <a:off x="3367701" y="2580072"/>
            <a:ext cx="2179472" cy="21794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21"/>
          <p:cNvSpPr/>
          <p:nvPr/>
        </p:nvSpPr>
        <p:spPr>
          <a:xfrm>
            <a:off x="0" y="1"/>
            <a:ext cx="7332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Концепция корпоративной социальной ответственности группы «М.Видео-Эльдорадо» </a:t>
            </a:r>
          </a:p>
        </p:txBody>
      </p:sp>
      <p:sp>
        <p:nvSpPr>
          <p:cNvPr id="12" name="Овал 11"/>
          <p:cNvSpPr/>
          <p:nvPr/>
        </p:nvSpPr>
        <p:spPr>
          <a:xfrm>
            <a:off x="6837871" y="920151"/>
            <a:ext cx="664234" cy="6814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6276893" y="2287684"/>
            <a:ext cx="664234" cy="6814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5999995" y="3771408"/>
            <a:ext cx="664234" cy="6814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6276893" y="5170418"/>
            <a:ext cx="664234" cy="6814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227" y="835536"/>
            <a:ext cx="1253031" cy="40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0446" y="1167563"/>
            <a:ext cx="1379974" cy="40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468724" y="550819"/>
            <a:ext cx="602830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13716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Компания нацелена на долгосрочные проекты в области благотворительности, которые:</a:t>
            </a: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13716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26262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30"/>
          <p:cNvSpPr/>
          <p:nvPr/>
        </p:nvSpPr>
        <p:spPr>
          <a:xfrm>
            <a:off x="101636" y="4580453"/>
            <a:ext cx="6163733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Эффективным способом решения социально значимых проблем общества компания видит развитие корпоративного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волонтерства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0"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Корпоративное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волонтерство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является частью корпоративной культуры и предполагает добровольную деятельность работников на благо общества при поддержке и поощрении со стороны компании. Стимулируя своих сотрудников принимать личное участие в решении социально значимых проблем в регионах деятельности, компания способствует формированию чувства личной ответственности и стремления участвовать в общественных событиях.</a:t>
            </a:r>
          </a:p>
          <a:p>
            <a:pPr marL="0" lvl="1"/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矩形 30"/>
          <p:cNvSpPr/>
          <p:nvPr/>
        </p:nvSpPr>
        <p:spPr>
          <a:xfrm>
            <a:off x="7659083" y="107723"/>
            <a:ext cx="4287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качестве приоритетных для оказания благотворительной помощи групп населения компания рассматривает:</a:t>
            </a:r>
          </a:p>
          <a:p>
            <a:pPr marL="0" lvl="1"/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30"/>
          <p:cNvSpPr/>
          <p:nvPr/>
        </p:nvSpPr>
        <p:spPr>
          <a:xfrm>
            <a:off x="7502105" y="992704"/>
            <a:ext cx="457136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Нетрудоспособных граждан, в т.ч. пенсионеров, инвалидов, ветеранов, в т.ч. частично или полностью утративших способность к самообслуживанию, что лишило их возможности пребывать в привычных домашних условиях;</a:t>
            </a:r>
          </a:p>
          <a:p>
            <a:pPr marL="0" lvl="1"/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矩形 30"/>
          <p:cNvSpPr/>
          <p:nvPr/>
        </p:nvSpPr>
        <p:spPr>
          <a:xfrm>
            <a:off x="6941127" y="2580072"/>
            <a:ext cx="51323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Граждан, ставших жертвами террористических актов, локальных военных конфликтов, природных катаклизмов и техногенных катастроф;</a:t>
            </a:r>
          </a:p>
          <a:p>
            <a:pPr marL="0" lvl="1"/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矩形 30"/>
          <p:cNvSpPr/>
          <p:nvPr/>
        </p:nvSpPr>
        <p:spPr>
          <a:xfrm>
            <a:off x="6870983" y="3600758"/>
            <a:ext cx="52024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Детей-сирот и детей, оставшихся без попечения родителей, детей из неблагополучных и малообеспеченных семей, находящихся в приютах, домах ребенка, социальных гостиницах и иных подобных учреждениях;</a:t>
            </a:r>
          </a:p>
          <a:p>
            <a:pPr marL="0" lvl="1"/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矩形 30"/>
          <p:cNvSpPr/>
          <p:nvPr/>
        </p:nvSpPr>
        <p:spPr>
          <a:xfrm>
            <a:off x="6941127" y="4946021"/>
            <a:ext cx="51323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 в возрасте до 14 лет, имеющих хронические и иные заболевания, лечение которых продолжительно по времени и требует серьезных финансовых затрат, находящихся на момент оказания помощи в специализированных клиниках, реабилитационных центрах для детей-инвалидов и иных подобных учреждениях.</a:t>
            </a:r>
          </a:p>
          <a:p>
            <a:pPr marL="0" lvl="1"/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文本框 29"/>
          <p:cNvSpPr txBox="1"/>
          <p:nvPr/>
        </p:nvSpPr>
        <p:spPr>
          <a:xfrm>
            <a:off x="6870983" y="99270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01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文本框 29"/>
          <p:cNvSpPr txBox="1"/>
          <p:nvPr/>
        </p:nvSpPr>
        <p:spPr>
          <a:xfrm>
            <a:off x="6034594" y="381757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文本框 29"/>
          <p:cNvSpPr txBox="1"/>
          <p:nvPr/>
        </p:nvSpPr>
        <p:spPr>
          <a:xfrm>
            <a:off x="6265369" y="517041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sz="32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332112" y="228767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29"/>
          <p:cNvSpPr/>
          <p:nvPr/>
        </p:nvSpPr>
        <p:spPr>
          <a:xfrm>
            <a:off x="2882921" y="1040494"/>
            <a:ext cx="561144" cy="56114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32" name="Oval 29"/>
          <p:cNvSpPr/>
          <p:nvPr/>
        </p:nvSpPr>
        <p:spPr>
          <a:xfrm>
            <a:off x="101636" y="1649589"/>
            <a:ext cx="561144" cy="56114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33" name="Oval 29"/>
          <p:cNvSpPr/>
          <p:nvPr/>
        </p:nvSpPr>
        <p:spPr>
          <a:xfrm>
            <a:off x="101636" y="2528014"/>
            <a:ext cx="561144" cy="56114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34" name="Oval 29"/>
          <p:cNvSpPr/>
          <p:nvPr/>
        </p:nvSpPr>
        <p:spPr>
          <a:xfrm>
            <a:off x="2911361" y="1733679"/>
            <a:ext cx="561144" cy="561144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3312641" y="1096181"/>
            <a:ext cx="331698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1371600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Способствуют решению наиболее острых социальных проблем общества;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13716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26262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662780" y="1649589"/>
            <a:ext cx="2306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1371600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Охватывают максимально широкие слои населения;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13716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26262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3312642" y="1733679"/>
            <a:ext cx="29527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1371600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Соответствуют приоритетам государства в области социальной политики.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13716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26262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605361" y="2294823"/>
            <a:ext cx="255813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1371600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Могут быть реализованы максимально широко по всей России, во всех регионах присутствия бизнеса  компании.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tabLst>
                <a:tab pos="13716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26262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AutoShape 4"/>
          <p:cNvSpPr/>
          <p:nvPr/>
        </p:nvSpPr>
        <p:spPr bwMode="auto">
          <a:xfrm>
            <a:off x="142371" y="2607187"/>
            <a:ext cx="462990" cy="40279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r" defTabSz="228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宋体" panose="02010600030101010101" pitchFamily="2" charset="-122"/>
              <a:sym typeface="Gill Sans" charset="0"/>
            </a:endParaRPr>
          </a:p>
        </p:txBody>
      </p:sp>
      <p:sp>
        <p:nvSpPr>
          <p:cNvPr id="40" name="Freeform 9"/>
          <p:cNvSpPr>
            <a:spLocks noEditPoints="1"/>
          </p:cNvSpPr>
          <p:nvPr/>
        </p:nvSpPr>
        <p:spPr bwMode="auto">
          <a:xfrm>
            <a:off x="2931998" y="1096926"/>
            <a:ext cx="462990" cy="385114"/>
          </a:xfrm>
          <a:custGeom>
            <a:avLst/>
            <a:gdLst>
              <a:gd name="T0" fmla="*/ 319988 w 1021"/>
              <a:gd name="T1" fmla="*/ 358713 h 1018"/>
              <a:gd name="T2" fmla="*/ 319444 w 1021"/>
              <a:gd name="T3" fmla="*/ 510121 h 1018"/>
              <a:gd name="T4" fmla="*/ 321076 w 1021"/>
              <a:gd name="T5" fmla="*/ 511749 h 1018"/>
              <a:gd name="T6" fmla="*/ 446786 w 1021"/>
              <a:gd name="T7" fmla="*/ 511206 h 1018"/>
              <a:gd name="T8" fmla="*/ 447874 w 1021"/>
              <a:gd name="T9" fmla="*/ 359798 h 1018"/>
              <a:gd name="T10" fmla="*/ 446241 w 1021"/>
              <a:gd name="T11" fmla="*/ 358713 h 1018"/>
              <a:gd name="T12" fmla="*/ 148566 w 1021"/>
              <a:gd name="T13" fmla="*/ 358713 h 1018"/>
              <a:gd name="T14" fmla="*/ 145845 w 1021"/>
              <a:gd name="T15" fmla="*/ 359798 h 1018"/>
              <a:gd name="T16" fmla="*/ 131151 w 1021"/>
              <a:gd name="T17" fmla="*/ 374993 h 1018"/>
              <a:gd name="T18" fmla="*/ 131151 w 1021"/>
              <a:gd name="T19" fmla="*/ 422749 h 1018"/>
              <a:gd name="T20" fmla="*/ 131151 w 1021"/>
              <a:gd name="T21" fmla="*/ 424377 h 1018"/>
              <a:gd name="T22" fmla="*/ 146933 w 1021"/>
              <a:gd name="T23" fmla="*/ 439030 h 1018"/>
              <a:gd name="T24" fmla="*/ 228018 w 1021"/>
              <a:gd name="T25" fmla="*/ 439030 h 1018"/>
              <a:gd name="T26" fmla="*/ 229651 w 1021"/>
              <a:gd name="T27" fmla="*/ 439030 h 1018"/>
              <a:gd name="T28" fmla="*/ 244889 w 1021"/>
              <a:gd name="T29" fmla="*/ 423292 h 1018"/>
              <a:gd name="T30" fmla="*/ 244889 w 1021"/>
              <a:gd name="T31" fmla="*/ 376078 h 1018"/>
              <a:gd name="T32" fmla="*/ 244344 w 1021"/>
              <a:gd name="T33" fmla="*/ 373365 h 1018"/>
              <a:gd name="T34" fmla="*/ 228563 w 1021"/>
              <a:gd name="T35" fmla="*/ 358713 h 1018"/>
              <a:gd name="T36" fmla="*/ 148566 w 1021"/>
              <a:gd name="T37" fmla="*/ 358713 h 1018"/>
              <a:gd name="T38" fmla="*/ 484879 w 1021"/>
              <a:gd name="T39" fmla="*/ 269713 h 1018"/>
              <a:gd name="T40" fmla="*/ 485968 w 1021"/>
              <a:gd name="T41" fmla="*/ 270256 h 1018"/>
              <a:gd name="T42" fmla="*/ 485968 w 1021"/>
              <a:gd name="T43" fmla="*/ 552450 h 1018"/>
              <a:gd name="T44" fmla="*/ 69657 w 1021"/>
              <a:gd name="T45" fmla="*/ 552450 h 1018"/>
              <a:gd name="T46" fmla="*/ 69113 w 1021"/>
              <a:gd name="T47" fmla="*/ 551365 h 1018"/>
              <a:gd name="T48" fmla="*/ 69113 w 1021"/>
              <a:gd name="T49" fmla="*/ 269713 h 1018"/>
              <a:gd name="T50" fmla="*/ 426106 w 1021"/>
              <a:gd name="T51" fmla="*/ 0 h 1018"/>
              <a:gd name="T52" fmla="*/ 426106 w 1021"/>
              <a:gd name="T53" fmla="*/ 122646 h 1018"/>
              <a:gd name="T54" fmla="*/ 428827 w 1021"/>
              <a:gd name="T55" fmla="*/ 126988 h 1018"/>
              <a:gd name="T56" fmla="*/ 555625 w 1021"/>
              <a:gd name="T57" fmla="*/ 230097 h 1018"/>
              <a:gd name="T58" fmla="*/ 555081 w 1021"/>
              <a:gd name="T59" fmla="*/ 230640 h 1018"/>
              <a:gd name="T60" fmla="*/ 1633 w 1021"/>
              <a:gd name="T61" fmla="*/ 230640 h 1018"/>
              <a:gd name="T62" fmla="*/ 0 w 1021"/>
              <a:gd name="T63" fmla="*/ 230640 h 1018"/>
              <a:gd name="T64" fmla="*/ 544 w 1021"/>
              <a:gd name="T65" fmla="*/ 229012 h 1018"/>
              <a:gd name="T66" fmla="*/ 261214 w 1021"/>
              <a:gd name="T67" fmla="*/ 16823 h 1018"/>
              <a:gd name="T68" fmla="*/ 266656 w 1021"/>
              <a:gd name="T69" fmla="*/ 15195 h 1018"/>
              <a:gd name="T70" fmla="*/ 290601 w 1021"/>
              <a:gd name="T71" fmla="*/ 16280 h 1018"/>
              <a:gd name="T72" fmla="*/ 294955 w 1021"/>
              <a:gd name="T73" fmla="*/ 17908 h 1018"/>
              <a:gd name="T74" fmla="*/ 368421 w 1021"/>
              <a:gd name="T75" fmla="*/ 77061 h 1018"/>
              <a:gd name="T76" fmla="*/ 371142 w 1021"/>
              <a:gd name="T77" fmla="*/ 75433 h 1018"/>
              <a:gd name="T78" fmla="*/ 426106 w 1021"/>
              <a:gd name="T79" fmla="*/ 0 h 101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021" h="1018">
                <a:moveTo>
                  <a:pt x="590" y="661"/>
                </a:moveTo>
                <a:lnTo>
                  <a:pt x="588" y="661"/>
                </a:lnTo>
                <a:lnTo>
                  <a:pt x="587" y="663"/>
                </a:lnTo>
                <a:lnTo>
                  <a:pt x="587" y="940"/>
                </a:lnTo>
                <a:lnTo>
                  <a:pt x="588" y="942"/>
                </a:lnTo>
                <a:lnTo>
                  <a:pt x="590" y="943"/>
                </a:lnTo>
                <a:lnTo>
                  <a:pt x="820" y="943"/>
                </a:lnTo>
                <a:lnTo>
                  <a:pt x="821" y="942"/>
                </a:lnTo>
                <a:lnTo>
                  <a:pt x="823" y="940"/>
                </a:lnTo>
                <a:lnTo>
                  <a:pt x="823" y="663"/>
                </a:lnTo>
                <a:lnTo>
                  <a:pt x="821" y="661"/>
                </a:lnTo>
                <a:lnTo>
                  <a:pt x="820" y="661"/>
                </a:lnTo>
                <a:lnTo>
                  <a:pt x="590" y="661"/>
                </a:lnTo>
                <a:close/>
                <a:moveTo>
                  <a:pt x="273" y="661"/>
                </a:moveTo>
                <a:lnTo>
                  <a:pt x="270" y="661"/>
                </a:lnTo>
                <a:lnTo>
                  <a:pt x="268" y="663"/>
                </a:lnTo>
                <a:lnTo>
                  <a:pt x="241" y="688"/>
                </a:lnTo>
                <a:lnTo>
                  <a:pt x="241" y="691"/>
                </a:lnTo>
                <a:lnTo>
                  <a:pt x="241" y="693"/>
                </a:lnTo>
                <a:lnTo>
                  <a:pt x="241" y="779"/>
                </a:lnTo>
                <a:lnTo>
                  <a:pt x="241" y="780"/>
                </a:lnTo>
                <a:lnTo>
                  <a:pt x="241" y="782"/>
                </a:lnTo>
                <a:lnTo>
                  <a:pt x="268" y="809"/>
                </a:lnTo>
                <a:lnTo>
                  <a:pt x="270" y="809"/>
                </a:lnTo>
                <a:lnTo>
                  <a:pt x="273" y="809"/>
                </a:lnTo>
                <a:lnTo>
                  <a:pt x="419" y="809"/>
                </a:lnTo>
                <a:lnTo>
                  <a:pt x="420" y="809"/>
                </a:lnTo>
                <a:lnTo>
                  <a:pt x="422" y="809"/>
                </a:lnTo>
                <a:lnTo>
                  <a:pt x="449" y="782"/>
                </a:lnTo>
                <a:lnTo>
                  <a:pt x="450" y="780"/>
                </a:lnTo>
                <a:lnTo>
                  <a:pt x="450" y="779"/>
                </a:lnTo>
                <a:lnTo>
                  <a:pt x="450" y="693"/>
                </a:lnTo>
                <a:lnTo>
                  <a:pt x="450" y="691"/>
                </a:lnTo>
                <a:lnTo>
                  <a:pt x="449" y="688"/>
                </a:lnTo>
                <a:lnTo>
                  <a:pt x="422" y="663"/>
                </a:lnTo>
                <a:lnTo>
                  <a:pt x="420" y="661"/>
                </a:lnTo>
                <a:lnTo>
                  <a:pt x="419" y="661"/>
                </a:lnTo>
                <a:lnTo>
                  <a:pt x="273" y="661"/>
                </a:lnTo>
                <a:close/>
                <a:moveTo>
                  <a:pt x="128" y="497"/>
                </a:moveTo>
                <a:lnTo>
                  <a:pt x="891" y="497"/>
                </a:lnTo>
                <a:lnTo>
                  <a:pt x="893" y="497"/>
                </a:lnTo>
                <a:lnTo>
                  <a:pt x="893" y="498"/>
                </a:lnTo>
                <a:lnTo>
                  <a:pt x="893" y="1016"/>
                </a:lnTo>
                <a:lnTo>
                  <a:pt x="893" y="1018"/>
                </a:lnTo>
                <a:lnTo>
                  <a:pt x="891" y="1018"/>
                </a:lnTo>
                <a:lnTo>
                  <a:pt x="128" y="1018"/>
                </a:lnTo>
                <a:lnTo>
                  <a:pt x="127" y="1018"/>
                </a:lnTo>
                <a:lnTo>
                  <a:pt x="127" y="1016"/>
                </a:lnTo>
                <a:lnTo>
                  <a:pt x="127" y="498"/>
                </a:lnTo>
                <a:lnTo>
                  <a:pt x="127" y="497"/>
                </a:lnTo>
                <a:lnTo>
                  <a:pt x="128" y="497"/>
                </a:lnTo>
                <a:close/>
                <a:moveTo>
                  <a:pt x="783" y="0"/>
                </a:moveTo>
                <a:lnTo>
                  <a:pt x="783" y="223"/>
                </a:lnTo>
                <a:lnTo>
                  <a:pt x="783" y="226"/>
                </a:lnTo>
                <a:lnTo>
                  <a:pt x="787" y="231"/>
                </a:lnTo>
                <a:lnTo>
                  <a:pt x="788" y="234"/>
                </a:lnTo>
                <a:lnTo>
                  <a:pt x="1020" y="422"/>
                </a:lnTo>
                <a:lnTo>
                  <a:pt x="1021" y="424"/>
                </a:lnTo>
                <a:lnTo>
                  <a:pt x="1021" y="425"/>
                </a:lnTo>
                <a:lnTo>
                  <a:pt x="1020" y="425"/>
                </a:lnTo>
                <a:lnTo>
                  <a:pt x="1018" y="425"/>
                </a:lnTo>
                <a:lnTo>
                  <a:pt x="3" y="425"/>
                </a:lnTo>
                <a:lnTo>
                  <a:pt x="0" y="425"/>
                </a:lnTo>
                <a:lnTo>
                  <a:pt x="0" y="424"/>
                </a:lnTo>
                <a:lnTo>
                  <a:pt x="1" y="422"/>
                </a:lnTo>
                <a:lnTo>
                  <a:pt x="477" y="33"/>
                </a:lnTo>
                <a:lnTo>
                  <a:pt x="480" y="31"/>
                </a:lnTo>
                <a:lnTo>
                  <a:pt x="485" y="30"/>
                </a:lnTo>
                <a:lnTo>
                  <a:pt x="490" y="28"/>
                </a:lnTo>
                <a:lnTo>
                  <a:pt x="531" y="28"/>
                </a:lnTo>
                <a:lnTo>
                  <a:pt x="534" y="30"/>
                </a:lnTo>
                <a:lnTo>
                  <a:pt x="539" y="31"/>
                </a:lnTo>
                <a:lnTo>
                  <a:pt x="542" y="33"/>
                </a:lnTo>
                <a:lnTo>
                  <a:pt x="674" y="140"/>
                </a:lnTo>
                <a:lnTo>
                  <a:pt x="677" y="142"/>
                </a:lnTo>
                <a:lnTo>
                  <a:pt x="680" y="140"/>
                </a:lnTo>
                <a:lnTo>
                  <a:pt x="682" y="139"/>
                </a:lnTo>
                <a:lnTo>
                  <a:pt x="715" y="3"/>
                </a:lnTo>
                <a:lnTo>
                  <a:pt x="78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41" name="Freeform 8"/>
          <p:cNvSpPr>
            <a:spLocks noEditPoints="1"/>
          </p:cNvSpPr>
          <p:nvPr/>
        </p:nvSpPr>
        <p:spPr bwMode="auto">
          <a:xfrm>
            <a:off x="2968779" y="1854199"/>
            <a:ext cx="398921" cy="356533"/>
          </a:xfrm>
          <a:custGeom>
            <a:avLst/>
            <a:gdLst>
              <a:gd name="T0" fmla="*/ 148640 w 1232"/>
              <a:gd name="T1" fmla="*/ 436448 h 944"/>
              <a:gd name="T2" fmla="*/ 193124 w 1232"/>
              <a:gd name="T3" fmla="*/ 439156 h 944"/>
              <a:gd name="T4" fmla="*/ 250084 w 1232"/>
              <a:gd name="T5" fmla="*/ 428867 h 944"/>
              <a:gd name="T6" fmla="*/ 249542 w 1232"/>
              <a:gd name="T7" fmla="*/ 360097 h 944"/>
              <a:gd name="T8" fmla="*/ 310300 w 1232"/>
              <a:gd name="T9" fmla="*/ 307571 h 944"/>
              <a:gd name="T10" fmla="*/ 206143 w 1232"/>
              <a:gd name="T11" fmla="*/ 367136 h 944"/>
              <a:gd name="T12" fmla="*/ 249542 w 1232"/>
              <a:gd name="T13" fmla="*/ 307571 h 944"/>
              <a:gd name="T14" fmla="*/ 133993 w 1232"/>
              <a:gd name="T15" fmla="*/ 344393 h 944"/>
              <a:gd name="T16" fmla="*/ 170339 w 1232"/>
              <a:gd name="T17" fmla="*/ 307571 h 944"/>
              <a:gd name="T18" fmla="*/ 91679 w 1232"/>
              <a:gd name="T19" fmla="*/ 346559 h 944"/>
              <a:gd name="T20" fmla="*/ 89510 w 1232"/>
              <a:gd name="T21" fmla="*/ 307571 h 944"/>
              <a:gd name="T22" fmla="*/ 292398 w 1232"/>
              <a:gd name="T23" fmla="*/ 511175 h 944"/>
              <a:gd name="T24" fmla="*/ 355326 w 1232"/>
              <a:gd name="T25" fmla="*/ 355765 h 944"/>
              <a:gd name="T26" fmla="*/ 379195 w 1232"/>
              <a:gd name="T27" fmla="*/ 319484 h 944"/>
              <a:gd name="T28" fmla="*/ 393842 w 1232"/>
              <a:gd name="T29" fmla="*/ 283745 h 944"/>
              <a:gd name="T30" fmla="*/ 324947 w 1232"/>
              <a:gd name="T31" fmla="*/ 284828 h 944"/>
              <a:gd name="T32" fmla="*/ 288058 w 1232"/>
              <a:gd name="T33" fmla="*/ 229596 h 944"/>
              <a:gd name="T34" fmla="*/ 261476 w 1232"/>
              <a:gd name="T35" fmla="*/ 257753 h 944"/>
              <a:gd name="T36" fmla="*/ 103072 w 1232"/>
              <a:gd name="T37" fmla="*/ 257753 h 944"/>
              <a:gd name="T38" fmla="*/ 100359 w 1232"/>
              <a:gd name="T39" fmla="*/ 229596 h 944"/>
              <a:gd name="T40" fmla="*/ 82457 w 1232"/>
              <a:gd name="T41" fmla="*/ 284828 h 944"/>
              <a:gd name="T42" fmla="*/ 281006 w 1232"/>
              <a:gd name="T43" fmla="*/ 151620 h 944"/>
              <a:gd name="T44" fmla="*/ 336881 w 1232"/>
              <a:gd name="T45" fmla="*/ 187900 h 944"/>
              <a:gd name="T46" fmla="*/ 193124 w 1232"/>
              <a:gd name="T47" fmla="*/ 151620 h 944"/>
              <a:gd name="T48" fmla="*/ 256052 w 1232"/>
              <a:gd name="T49" fmla="*/ 151620 h 944"/>
              <a:gd name="T50" fmla="*/ 100359 w 1232"/>
              <a:gd name="T51" fmla="*/ 206311 h 944"/>
              <a:gd name="T52" fmla="*/ 38516 w 1232"/>
              <a:gd name="T53" fmla="*/ 151620 h 944"/>
              <a:gd name="T54" fmla="*/ 75405 w 1232"/>
              <a:gd name="T55" fmla="*/ 206311 h 944"/>
              <a:gd name="T56" fmla="*/ 423136 w 1232"/>
              <a:gd name="T57" fmla="*/ 130501 h 944"/>
              <a:gd name="T58" fmla="*/ 423136 w 1232"/>
              <a:gd name="T59" fmla="*/ 130501 h 944"/>
              <a:gd name="T60" fmla="*/ 274496 w 1232"/>
              <a:gd name="T61" fmla="*/ 128335 h 944"/>
              <a:gd name="T62" fmla="*/ 266359 w 1232"/>
              <a:gd name="T63" fmla="*/ 86640 h 944"/>
              <a:gd name="T64" fmla="*/ 80830 w 1232"/>
              <a:gd name="T65" fmla="*/ 98553 h 944"/>
              <a:gd name="T66" fmla="*/ 97104 w 1232"/>
              <a:gd name="T67" fmla="*/ 108841 h 944"/>
              <a:gd name="T68" fmla="*/ 193124 w 1232"/>
              <a:gd name="T69" fmla="*/ 128335 h 944"/>
              <a:gd name="T70" fmla="*/ 219163 w 1232"/>
              <a:gd name="T71" fmla="*/ 79059 h 944"/>
              <a:gd name="T72" fmla="*/ 157320 w 1232"/>
              <a:gd name="T73" fmla="*/ 69312 h 944"/>
              <a:gd name="T74" fmla="*/ 115006 w 1232"/>
              <a:gd name="T75" fmla="*/ 128335 h 944"/>
              <a:gd name="T76" fmla="*/ 193124 w 1232"/>
              <a:gd name="T77" fmla="*/ 36822 h 944"/>
              <a:gd name="T78" fmla="*/ 267444 w 1232"/>
              <a:gd name="T79" fmla="*/ 58482 h 944"/>
              <a:gd name="T80" fmla="*/ 339594 w 1232"/>
              <a:gd name="T81" fmla="*/ 128335 h 944"/>
              <a:gd name="T82" fmla="*/ 351528 w 1232"/>
              <a:gd name="T83" fmla="*/ 151620 h 944"/>
              <a:gd name="T84" fmla="*/ 364548 w 1232"/>
              <a:gd name="T85" fmla="*/ 229596 h 944"/>
              <a:gd name="T86" fmla="*/ 352613 w 1232"/>
              <a:gd name="T87" fmla="*/ 284828 h 944"/>
              <a:gd name="T88" fmla="*/ 324947 w 1232"/>
              <a:gd name="T89" fmla="*/ 329773 h 944"/>
              <a:gd name="T90" fmla="*/ 244117 w 1232"/>
              <a:gd name="T91" fmla="*/ 388255 h 944"/>
              <a:gd name="T92" fmla="*/ 170339 w 1232"/>
              <a:gd name="T93" fmla="*/ 399626 h 944"/>
              <a:gd name="T94" fmla="*/ 97104 w 1232"/>
              <a:gd name="T95" fmla="*/ 377966 h 944"/>
              <a:gd name="T96" fmla="*/ 23869 w 1232"/>
              <a:gd name="T97" fmla="*/ 307571 h 944"/>
              <a:gd name="T98" fmla="*/ 12477 w 1232"/>
              <a:gd name="T99" fmla="*/ 284828 h 944"/>
              <a:gd name="T100" fmla="*/ 0 w 1232"/>
              <a:gd name="T101" fmla="*/ 206311 h 944"/>
              <a:gd name="T102" fmla="*/ 10850 w 1232"/>
              <a:gd name="T103" fmla="*/ 151620 h 944"/>
              <a:gd name="T104" fmla="*/ 38516 w 1232"/>
              <a:gd name="T105" fmla="*/ 107217 h 944"/>
              <a:gd name="T106" fmla="*/ 120431 w 1232"/>
              <a:gd name="T107" fmla="*/ 48193 h 944"/>
              <a:gd name="T108" fmla="*/ 566894 w 1232"/>
              <a:gd name="T109" fmla="*/ 0 h 944"/>
              <a:gd name="T110" fmla="*/ 566894 w 1232"/>
              <a:gd name="T111" fmla="*/ 0 h 94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232" h="944">
                <a:moveTo>
                  <a:pt x="461" y="792"/>
                </a:moveTo>
                <a:lnTo>
                  <a:pt x="461" y="944"/>
                </a:lnTo>
                <a:lnTo>
                  <a:pt x="274" y="944"/>
                </a:lnTo>
                <a:lnTo>
                  <a:pt x="274" y="806"/>
                </a:lnTo>
                <a:lnTo>
                  <a:pt x="295" y="809"/>
                </a:lnTo>
                <a:lnTo>
                  <a:pt x="304" y="811"/>
                </a:lnTo>
                <a:lnTo>
                  <a:pt x="314" y="811"/>
                </a:lnTo>
                <a:lnTo>
                  <a:pt x="356" y="811"/>
                </a:lnTo>
                <a:lnTo>
                  <a:pt x="368" y="811"/>
                </a:lnTo>
                <a:lnTo>
                  <a:pt x="377" y="809"/>
                </a:lnTo>
                <a:lnTo>
                  <a:pt x="420" y="803"/>
                </a:lnTo>
                <a:lnTo>
                  <a:pt x="461" y="792"/>
                </a:lnTo>
                <a:close/>
                <a:moveTo>
                  <a:pt x="506" y="568"/>
                </a:moveTo>
                <a:lnTo>
                  <a:pt x="493" y="605"/>
                </a:lnTo>
                <a:lnTo>
                  <a:pt x="477" y="636"/>
                </a:lnTo>
                <a:lnTo>
                  <a:pt x="460" y="665"/>
                </a:lnTo>
                <a:lnTo>
                  <a:pt x="491" y="646"/>
                </a:lnTo>
                <a:lnTo>
                  <a:pt x="521" y="624"/>
                </a:lnTo>
                <a:lnTo>
                  <a:pt x="548" y="598"/>
                </a:lnTo>
                <a:lnTo>
                  <a:pt x="572" y="568"/>
                </a:lnTo>
                <a:lnTo>
                  <a:pt x="506" y="568"/>
                </a:lnTo>
                <a:close/>
                <a:moveTo>
                  <a:pt x="356" y="568"/>
                </a:moveTo>
                <a:lnTo>
                  <a:pt x="356" y="689"/>
                </a:lnTo>
                <a:lnTo>
                  <a:pt x="380" y="678"/>
                </a:lnTo>
                <a:lnTo>
                  <a:pt x="404" y="660"/>
                </a:lnTo>
                <a:lnTo>
                  <a:pt x="425" y="636"/>
                </a:lnTo>
                <a:lnTo>
                  <a:pt x="444" y="605"/>
                </a:lnTo>
                <a:lnTo>
                  <a:pt x="460" y="568"/>
                </a:lnTo>
                <a:lnTo>
                  <a:pt x="356" y="568"/>
                </a:lnTo>
                <a:close/>
                <a:moveTo>
                  <a:pt x="212" y="568"/>
                </a:moveTo>
                <a:lnTo>
                  <a:pt x="228" y="605"/>
                </a:lnTo>
                <a:lnTo>
                  <a:pt x="247" y="636"/>
                </a:lnTo>
                <a:lnTo>
                  <a:pt x="268" y="660"/>
                </a:lnTo>
                <a:lnTo>
                  <a:pt x="290" y="678"/>
                </a:lnTo>
                <a:lnTo>
                  <a:pt x="314" y="689"/>
                </a:lnTo>
                <a:lnTo>
                  <a:pt x="314" y="568"/>
                </a:lnTo>
                <a:lnTo>
                  <a:pt x="212" y="568"/>
                </a:lnTo>
                <a:close/>
                <a:moveTo>
                  <a:pt x="98" y="568"/>
                </a:moveTo>
                <a:lnTo>
                  <a:pt x="131" y="608"/>
                </a:lnTo>
                <a:lnTo>
                  <a:pt x="169" y="640"/>
                </a:lnTo>
                <a:lnTo>
                  <a:pt x="212" y="665"/>
                </a:lnTo>
                <a:lnTo>
                  <a:pt x="195" y="636"/>
                </a:lnTo>
                <a:lnTo>
                  <a:pt x="179" y="605"/>
                </a:lnTo>
                <a:lnTo>
                  <a:pt x="165" y="568"/>
                </a:lnTo>
                <a:lnTo>
                  <a:pt x="98" y="568"/>
                </a:lnTo>
                <a:close/>
                <a:moveTo>
                  <a:pt x="726" y="524"/>
                </a:moveTo>
                <a:lnTo>
                  <a:pt x="726" y="944"/>
                </a:lnTo>
                <a:lnTo>
                  <a:pt x="539" y="944"/>
                </a:lnTo>
                <a:lnTo>
                  <a:pt x="539" y="757"/>
                </a:lnTo>
                <a:lnTo>
                  <a:pt x="582" y="728"/>
                </a:lnTo>
                <a:lnTo>
                  <a:pt x="620" y="695"/>
                </a:lnTo>
                <a:lnTo>
                  <a:pt x="655" y="657"/>
                </a:lnTo>
                <a:lnTo>
                  <a:pt x="685" y="616"/>
                </a:lnTo>
                <a:lnTo>
                  <a:pt x="688" y="609"/>
                </a:lnTo>
                <a:lnTo>
                  <a:pt x="693" y="603"/>
                </a:lnTo>
                <a:lnTo>
                  <a:pt x="699" y="590"/>
                </a:lnTo>
                <a:lnTo>
                  <a:pt x="715" y="559"/>
                </a:lnTo>
                <a:lnTo>
                  <a:pt x="720" y="546"/>
                </a:lnTo>
                <a:lnTo>
                  <a:pt x="723" y="533"/>
                </a:lnTo>
                <a:lnTo>
                  <a:pt x="726" y="524"/>
                </a:lnTo>
                <a:close/>
                <a:moveTo>
                  <a:pt x="531" y="424"/>
                </a:moveTo>
                <a:lnTo>
                  <a:pt x="528" y="476"/>
                </a:lnTo>
                <a:lnTo>
                  <a:pt x="518" y="526"/>
                </a:lnTo>
                <a:lnTo>
                  <a:pt x="599" y="526"/>
                </a:lnTo>
                <a:lnTo>
                  <a:pt x="612" y="492"/>
                </a:lnTo>
                <a:lnTo>
                  <a:pt x="621" y="459"/>
                </a:lnTo>
                <a:lnTo>
                  <a:pt x="626" y="424"/>
                </a:lnTo>
                <a:lnTo>
                  <a:pt x="531" y="424"/>
                </a:lnTo>
                <a:close/>
                <a:moveTo>
                  <a:pt x="356" y="424"/>
                </a:moveTo>
                <a:lnTo>
                  <a:pt x="356" y="526"/>
                </a:lnTo>
                <a:lnTo>
                  <a:pt x="472" y="526"/>
                </a:lnTo>
                <a:lnTo>
                  <a:pt x="482" y="476"/>
                </a:lnTo>
                <a:lnTo>
                  <a:pt x="485" y="424"/>
                </a:lnTo>
                <a:lnTo>
                  <a:pt x="356" y="424"/>
                </a:lnTo>
                <a:close/>
                <a:moveTo>
                  <a:pt x="185" y="424"/>
                </a:moveTo>
                <a:lnTo>
                  <a:pt x="190" y="476"/>
                </a:lnTo>
                <a:lnTo>
                  <a:pt x="199" y="526"/>
                </a:lnTo>
                <a:lnTo>
                  <a:pt x="314" y="526"/>
                </a:lnTo>
                <a:lnTo>
                  <a:pt x="314" y="424"/>
                </a:lnTo>
                <a:lnTo>
                  <a:pt x="185" y="424"/>
                </a:lnTo>
                <a:close/>
                <a:moveTo>
                  <a:pt x="46" y="424"/>
                </a:moveTo>
                <a:lnTo>
                  <a:pt x="54" y="476"/>
                </a:lnTo>
                <a:lnTo>
                  <a:pt x="71" y="526"/>
                </a:lnTo>
                <a:lnTo>
                  <a:pt x="152" y="526"/>
                </a:lnTo>
                <a:lnTo>
                  <a:pt x="144" y="476"/>
                </a:lnTo>
                <a:lnTo>
                  <a:pt x="139" y="424"/>
                </a:lnTo>
                <a:lnTo>
                  <a:pt x="46" y="424"/>
                </a:lnTo>
                <a:close/>
                <a:moveTo>
                  <a:pt x="518" y="280"/>
                </a:moveTo>
                <a:lnTo>
                  <a:pt x="528" y="329"/>
                </a:lnTo>
                <a:lnTo>
                  <a:pt x="531" y="381"/>
                </a:lnTo>
                <a:lnTo>
                  <a:pt x="626" y="381"/>
                </a:lnTo>
                <a:lnTo>
                  <a:pt x="621" y="347"/>
                </a:lnTo>
                <a:lnTo>
                  <a:pt x="612" y="313"/>
                </a:lnTo>
                <a:lnTo>
                  <a:pt x="599" y="280"/>
                </a:lnTo>
                <a:lnTo>
                  <a:pt x="518" y="280"/>
                </a:lnTo>
                <a:close/>
                <a:moveTo>
                  <a:pt x="356" y="280"/>
                </a:moveTo>
                <a:lnTo>
                  <a:pt x="356" y="381"/>
                </a:lnTo>
                <a:lnTo>
                  <a:pt x="485" y="381"/>
                </a:lnTo>
                <a:lnTo>
                  <a:pt x="482" y="329"/>
                </a:lnTo>
                <a:lnTo>
                  <a:pt x="472" y="280"/>
                </a:lnTo>
                <a:lnTo>
                  <a:pt x="356" y="280"/>
                </a:lnTo>
                <a:close/>
                <a:moveTo>
                  <a:pt x="199" y="280"/>
                </a:moveTo>
                <a:lnTo>
                  <a:pt x="190" y="329"/>
                </a:lnTo>
                <a:lnTo>
                  <a:pt x="185" y="381"/>
                </a:lnTo>
                <a:lnTo>
                  <a:pt x="314" y="381"/>
                </a:lnTo>
                <a:lnTo>
                  <a:pt x="314" y="280"/>
                </a:lnTo>
                <a:lnTo>
                  <a:pt x="199" y="280"/>
                </a:lnTo>
                <a:close/>
                <a:moveTo>
                  <a:pt x="71" y="280"/>
                </a:moveTo>
                <a:lnTo>
                  <a:pt x="58" y="313"/>
                </a:lnTo>
                <a:lnTo>
                  <a:pt x="50" y="347"/>
                </a:lnTo>
                <a:lnTo>
                  <a:pt x="46" y="381"/>
                </a:lnTo>
                <a:lnTo>
                  <a:pt x="139" y="381"/>
                </a:lnTo>
                <a:lnTo>
                  <a:pt x="144" y="329"/>
                </a:lnTo>
                <a:lnTo>
                  <a:pt x="152" y="280"/>
                </a:lnTo>
                <a:lnTo>
                  <a:pt x="71" y="280"/>
                </a:lnTo>
                <a:close/>
                <a:moveTo>
                  <a:pt x="780" y="241"/>
                </a:moveTo>
                <a:lnTo>
                  <a:pt x="967" y="241"/>
                </a:lnTo>
                <a:lnTo>
                  <a:pt x="967" y="944"/>
                </a:lnTo>
                <a:lnTo>
                  <a:pt x="780" y="944"/>
                </a:lnTo>
                <a:lnTo>
                  <a:pt x="780" y="241"/>
                </a:lnTo>
                <a:close/>
                <a:moveTo>
                  <a:pt x="460" y="141"/>
                </a:moveTo>
                <a:lnTo>
                  <a:pt x="477" y="169"/>
                </a:lnTo>
                <a:lnTo>
                  <a:pt x="493" y="201"/>
                </a:lnTo>
                <a:lnTo>
                  <a:pt x="506" y="237"/>
                </a:lnTo>
                <a:lnTo>
                  <a:pt x="572" y="237"/>
                </a:lnTo>
                <a:lnTo>
                  <a:pt x="548" y="207"/>
                </a:lnTo>
                <a:lnTo>
                  <a:pt x="521" y="182"/>
                </a:lnTo>
                <a:lnTo>
                  <a:pt x="491" y="160"/>
                </a:lnTo>
                <a:lnTo>
                  <a:pt x="460" y="141"/>
                </a:lnTo>
                <a:close/>
                <a:moveTo>
                  <a:pt x="212" y="141"/>
                </a:moveTo>
                <a:lnTo>
                  <a:pt x="179" y="160"/>
                </a:lnTo>
                <a:lnTo>
                  <a:pt x="149" y="182"/>
                </a:lnTo>
                <a:lnTo>
                  <a:pt x="122" y="207"/>
                </a:lnTo>
                <a:lnTo>
                  <a:pt x="98" y="237"/>
                </a:lnTo>
                <a:lnTo>
                  <a:pt x="165" y="237"/>
                </a:lnTo>
                <a:lnTo>
                  <a:pt x="179" y="201"/>
                </a:lnTo>
                <a:lnTo>
                  <a:pt x="195" y="169"/>
                </a:lnTo>
                <a:lnTo>
                  <a:pt x="212" y="141"/>
                </a:lnTo>
                <a:close/>
                <a:moveTo>
                  <a:pt x="356" y="117"/>
                </a:moveTo>
                <a:lnTo>
                  <a:pt x="356" y="237"/>
                </a:lnTo>
                <a:lnTo>
                  <a:pt x="460" y="237"/>
                </a:lnTo>
                <a:lnTo>
                  <a:pt x="444" y="201"/>
                </a:lnTo>
                <a:lnTo>
                  <a:pt x="425" y="169"/>
                </a:lnTo>
                <a:lnTo>
                  <a:pt x="404" y="146"/>
                </a:lnTo>
                <a:lnTo>
                  <a:pt x="380" y="128"/>
                </a:lnTo>
                <a:lnTo>
                  <a:pt x="356" y="117"/>
                </a:lnTo>
                <a:close/>
                <a:moveTo>
                  <a:pt x="314" y="117"/>
                </a:moveTo>
                <a:lnTo>
                  <a:pt x="290" y="128"/>
                </a:lnTo>
                <a:lnTo>
                  <a:pt x="268" y="146"/>
                </a:lnTo>
                <a:lnTo>
                  <a:pt x="247" y="169"/>
                </a:lnTo>
                <a:lnTo>
                  <a:pt x="228" y="201"/>
                </a:lnTo>
                <a:lnTo>
                  <a:pt x="212" y="237"/>
                </a:lnTo>
                <a:lnTo>
                  <a:pt x="314" y="237"/>
                </a:lnTo>
                <a:lnTo>
                  <a:pt x="314" y="117"/>
                </a:lnTo>
                <a:close/>
                <a:moveTo>
                  <a:pt x="314" y="68"/>
                </a:moveTo>
                <a:lnTo>
                  <a:pt x="356" y="68"/>
                </a:lnTo>
                <a:lnTo>
                  <a:pt x="356" y="70"/>
                </a:lnTo>
                <a:lnTo>
                  <a:pt x="404" y="76"/>
                </a:lnTo>
                <a:lnTo>
                  <a:pt x="450" y="89"/>
                </a:lnTo>
                <a:lnTo>
                  <a:pt x="493" y="108"/>
                </a:lnTo>
                <a:lnTo>
                  <a:pt x="533" y="131"/>
                </a:lnTo>
                <a:lnTo>
                  <a:pt x="569" y="161"/>
                </a:lnTo>
                <a:lnTo>
                  <a:pt x="599" y="198"/>
                </a:lnTo>
                <a:lnTo>
                  <a:pt x="626" y="237"/>
                </a:lnTo>
                <a:lnTo>
                  <a:pt x="628" y="237"/>
                </a:lnTo>
                <a:lnTo>
                  <a:pt x="634" y="248"/>
                </a:lnTo>
                <a:lnTo>
                  <a:pt x="650" y="280"/>
                </a:lnTo>
                <a:lnTo>
                  <a:pt x="648" y="280"/>
                </a:lnTo>
                <a:lnTo>
                  <a:pt x="663" y="329"/>
                </a:lnTo>
                <a:lnTo>
                  <a:pt x="671" y="381"/>
                </a:lnTo>
                <a:lnTo>
                  <a:pt x="672" y="381"/>
                </a:lnTo>
                <a:lnTo>
                  <a:pt x="672" y="424"/>
                </a:lnTo>
                <a:lnTo>
                  <a:pt x="671" y="424"/>
                </a:lnTo>
                <a:lnTo>
                  <a:pt x="663" y="476"/>
                </a:lnTo>
                <a:lnTo>
                  <a:pt x="648" y="526"/>
                </a:lnTo>
                <a:lnTo>
                  <a:pt x="650" y="526"/>
                </a:lnTo>
                <a:lnTo>
                  <a:pt x="634" y="557"/>
                </a:lnTo>
                <a:lnTo>
                  <a:pt x="628" y="568"/>
                </a:lnTo>
                <a:lnTo>
                  <a:pt x="626" y="568"/>
                </a:lnTo>
                <a:lnTo>
                  <a:pt x="599" y="609"/>
                </a:lnTo>
                <a:lnTo>
                  <a:pt x="569" y="644"/>
                </a:lnTo>
                <a:lnTo>
                  <a:pt x="533" y="674"/>
                </a:lnTo>
                <a:lnTo>
                  <a:pt x="493" y="698"/>
                </a:lnTo>
                <a:lnTo>
                  <a:pt x="450" y="717"/>
                </a:lnTo>
                <a:lnTo>
                  <a:pt x="404" y="730"/>
                </a:lnTo>
                <a:lnTo>
                  <a:pt x="356" y="736"/>
                </a:lnTo>
                <a:lnTo>
                  <a:pt x="356" y="738"/>
                </a:lnTo>
                <a:lnTo>
                  <a:pt x="314" y="738"/>
                </a:lnTo>
                <a:lnTo>
                  <a:pt x="314" y="736"/>
                </a:lnTo>
                <a:lnTo>
                  <a:pt x="266" y="730"/>
                </a:lnTo>
                <a:lnTo>
                  <a:pt x="222" y="717"/>
                </a:lnTo>
                <a:lnTo>
                  <a:pt x="179" y="698"/>
                </a:lnTo>
                <a:lnTo>
                  <a:pt x="139" y="674"/>
                </a:lnTo>
                <a:lnTo>
                  <a:pt x="103" y="644"/>
                </a:lnTo>
                <a:lnTo>
                  <a:pt x="71" y="609"/>
                </a:lnTo>
                <a:lnTo>
                  <a:pt x="44" y="568"/>
                </a:lnTo>
                <a:lnTo>
                  <a:pt x="38" y="557"/>
                </a:lnTo>
                <a:lnTo>
                  <a:pt x="20" y="526"/>
                </a:lnTo>
                <a:lnTo>
                  <a:pt x="23" y="526"/>
                </a:lnTo>
                <a:lnTo>
                  <a:pt x="8" y="476"/>
                </a:lnTo>
                <a:lnTo>
                  <a:pt x="1" y="424"/>
                </a:lnTo>
                <a:lnTo>
                  <a:pt x="0" y="424"/>
                </a:lnTo>
                <a:lnTo>
                  <a:pt x="0" y="381"/>
                </a:lnTo>
                <a:lnTo>
                  <a:pt x="1" y="381"/>
                </a:lnTo>
                <a:lnTo>
                  <a:pt x="8" y="329"/>
                </a:lnTo>
                <a:lnTo>
                  <a:pt x="23" y="280"/>
                </a:lnTo>
                <a:lnTo>
                  <a:pt x="20" y="280"/>
                </a:lnTo>
                <a:lnTo>
                  <a:pt x="38" y="248"/>
                </a:lnTo>
                <a:lnTo>
                  <a:pt x="44" y="237"/>
                </a:lnTo>
                <a:lnTo>
                  <a:pt x="71" y="198"/>
                </a:lnTo>
                <a:lnTo>
                  <a:pt x="103" y="161"/>
                </a:lnTo>
                <a:lnTo>
                  <a:pt x="139" y="131"/>
                </a:lnTo>
                <a:lnTo>
                  <a:pt x="179" y="108"/>
                </a:lnTo>
                <a:lnTo>
                  <a:pt x="222" y="89"/>
                </a:lnTo>
                <a:lnTo>
                  <a:pt x="266" y="76"/>
                </a:lnTo>
                <a:lnTo>
                  <a:pt x="314" y="70"/>
                </a:lnTo>
                <a:lnTo>
                  <a:pt x="314" y="68"/>
                </a:lnTo>
                <a:close/>
                <a:moveTo>
                  <a:pt x="1045" y="0"/>
                </a:moveTo>
                <a:lnTo>
                  <a:pt x="1232" y="0"/>
                </a:lnTo>
                <a:lnTo>
                  <a:pt x="1232" y="944"/>
                </a:lnTo>
                <a:lnTo>
                  <a:pt x="1045" y="944"/>
                </a:lnTo>
                <a:lnTo>
                  <a:pt x="104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42" name="Freeform 7"/>
          <p:cNvSpPr>
            <a:spLocks noEditPoints="1"/>
          </p:cNvSpPr>
          <p:nvPr/>
        </p:nvSpPr>
        <p:spPr bwMode="auto">
          <a:xfrm>
            <a:off x="142371" y="1733679"/>
            <a:ext cx="462990" cy="477053"/>
          </a:xfrm>
          <a:custGeom>
            <a:avLst/>
            <a:gdLst>
              <a:gd name="T0" fmla="*/ 187406 w 1061"/>
              <a:gd name="T1" fmla="*/ 575081 h 1297"/>
              <a:gd name="T2" fmla="*/ 192281 w 1061"/>
              <a:gd name="T3" fmla="*/ 607541 h 1297"/>
              <a:gd name="T4" fmla="*/ 183614 w 1061"/>
              <a:gd name="T5" fmla="*/ 616738 h 1297"/>
              <a:gd name="T6" fmla="*/ 173323 w 1061"/>
              <a:gd name="T7" fmla="*/ 626476 h 1297"/>
              <a:gd name="T8" fmla="*/ 138117 w 1061"/>
              <a:gd name="T9" fmla="*/ 628099 h 1297"/>
              <a:gd name="T10" fmla="*/ 133242 w 1061"/>
              <a:gd name="T11" fmla="*/ 624312 h 1297"/>
              <a:gd name="T12" fmla="*/ 119160 w 1061"/>
              <a:gd name="T13" fmla="*/ 615115 h 1297"/>
              <a:gd name="T14" fmla="*/ 114285 w 1061"/>
              <a:gd name="T15" fmla="*/ 581573 h 1297"/>
              <a:gd name="T16" fmla="*/ 122951 w 1061"/>
              <a:gd name="T17" fmla="*/ 572917 h 1297"/>
              <a:gd name="T18" fmla="*/ 50914 w 1061"/>
              <a:gd name="T19" fmla="*/ 529637 h 1297"/>
              <a:gd name="T20" fmla="*/ 271359 w 1061"/>
              <a:gd name="T21" fmla="*/ 517736 h 1297"/>
              <a:gd name="T22" fmla="*/ 50914 w 1061"/>
              <a:gd name="T23" fmla="*/ 394929 h 1297"/>
              <a:gd name="T24" fmla="*/ 0 w 1061"/>
              <a:gd name="T25" fmla="*/ 394929 h 1297"/>
              <a:gd name="T26" fmla="*/ 261068 w 1061"/>
              <a:gd name="T27" fmla="*/ 410618 h 1297"/>
              <a:gd name="T28" fmla="*/ 140284 w 1061"/>
              <a:gd name="T29" fmla="*/ 328386 h 1297"/>
              <a:gd name="T30" fmla="*/ 92078 w 1061"/>
              <a:gd name="T31" fmla="*/ 359764 h 1297"/>
              <a:gd name="T32" fmla="*/ 80704 w 1061"/>
              <a:gd name="T33" fmla="*/ 417110 h 1297"/>
              <a:gd name="T34" fmla="*/ 114285 w 1061"/>
              <a:gd name="T35" fmla="*/ 466341 h 1297"/>
              <a:gd name="T36" fmla="*/ 126201 w 1061"/>
              <a:gd name="T37" fmla="*/ 484735 h 1297"/>
              <a:gd name="T38" fmla="*/ 181448 w 1061"/>
              <a:gd name="T39" fmla="*/ 478784 h 1297"/>
              <a:gd name="T40" fmla="*/ 205280 w 1061"/>
              <a:gd name="T41" fmla="*/ 457685 h 1297"/>
              <a:gd name="T42" fmla="*/ 229112 w 1061"/>
              <a:gd name="T43" fmla="*/ 401962 h 1297"/>
              <a:gd name="T44" fmla="*/ 206905 w 1061"/>
              <a:gd name="T45" fmla="*/ 348944 h 1297"/>
              <a:gd name="T46" fmla="*/ 154366 w 1061"/>
              <a:gd name="T47" fmla="*/ 326222 h 1297"/>
              <a:gd name="T48" fmla="*/ 207988 w 1061"/>
              <a:gd name="T49" fmla="*/ 321353 h 1297"/>
              <a:gd name="T50" fmla="*/ 248069 w 1061"/>
              <a:gd name="T51" fmla="*/ 383027 h 1297"/>
              <a:gd name="T52" fmla="*/ 232903 w 1061"/>
              <a:gd name="T53" fmla="*/ 458226 h 1297"/>
              <a:gd name="T54" fmla="*/ 202572 w 1061"/>
              <a:gd name="T55" fmla="*/ 485817 h 1297"/>
              <a:gd name="T56" fmla="*/ 193364 w 1061"/>
              <a:gd name="T57" fmla="*/ 566425 h 1297"/>
              <a:gd name="T58" fmla="*/ 107244 w 1061"/>
              <a:gd name="T59" fmla="*/ 560474 h 1297"/>
              <a:gd name="T60" fmla="*/ 102911 w 1061"/>
              <a:gd name="T61" fmla="*/ 484194 h 1297"/>
              <a:gd name="T62" fmla="*/ 66080 w 1061"/>
              <a:gd name="T63" fmla="*/ 440373 h 1297"/>
              <a:gd name="T64" fmla="*/ 67704 w 1061"/>
              <a:gd name="T65" fmla="*/ 359223 h 1297"/>
              <a:gd name="T66" fmla="*/ 132159 w 1061"/>
              <a:gd name="T67" fmla="*/ 307828 h 1297"/>
              <a:gd name="T68" fmla="*/ 76371 w 1061"/>
              <a:gd name="T69" fmla="*/ 327304 h 1297"/>
              <a:gd name="T70" fmla="*/ 271359 w 1061"/>
              <a:gd name="T71" fmla="*/ 287270 h 1297"/>
              <a:gd name="T72" fmla="*/ 163032 w 1061"/>
              <a:gd name="T73" fmla="*/ 231547 h 1297"/>
              <a:gd name="T74" fmla="*/ 163032 w 1061"/>
              <a:gd name="T75" fmla="*/ 231547 h 1297"/>
              <a:gd name="T76" fmla="*/ 432225 w 1061"/>
              <a:gd name="T77" fmla="*/ 179070 h 1297"/>
              <a:gd name="T78" fmla="*/ 497221 w 1061"/>
              <a:gd name="T79" fmla="*/ 139037 h 1297"/>
              <a:gd name="T80" fmla="*/ 527553 w 1061"/>
              <a:gd name="T81" fmla="*/ 159595 h 1297"/>
              <a:gd name="T82" fmla="*/ 563301 w 1061"/>
              <a:gd name="T83" fmla="*/ 427389 h 1297"/>
              <a:gd name="T84" fmla="*/ 527553 w 1061"/>
              <a:gd name="T85" fmla="*/ 420897 h 1297"/>
              <a:gd name="T86" fmla="*/ 445766 w 1061"/>
              <a:gd name="T87" fmla="*/ 476620 h 1297"/>
              <a:gd name="T88" fmla="*/ 145158 w 1061"/>
              <a:gd name="T89" fmla="*/ 192054 h 1297"/>
              <a:gd name="T90" fmla="*/ 118618 w 1061"/>
              <a:gd name="T91" fmla="*/ 166087 h 1297"/>
              <a:gd name="T92" fmla="*/ 145158 w 1061"/>
              <a:gd name="T93" fmla="*/ 140660 h 1297"/>
              <a:gd name="T94" fmla="*/ 412184 w 1061"/>
              <a:gd name="T95" fmla="*/ 225596 h 1297"/>
              <a:gd name="T96" fmla="*/ 459307 w 1061"/>
              <a:gd name="T97" fmla="*/ 139578 h 1297"/>
              <a:gd name="T98" fmla="*/ 431142 w 1061"/>
              <a:gd name="T99" fmla="*/ 2705 h 1297"/>
              <a:gd name="T100" fmla="*/ 475014 w 1061"/>
              <a:gd name="T101" fmla="*/ 52477 h 1297"/>
              <a:gd name="T102" fmla="*/ 459307 w 1061"/>
              <a:gd name="T103" fmla="*/ 121725 h 1297"/>
              <a:gd name="T104" fmla="*/ 397560 w 1061"/>
              <a:gd name="T105" fmla="*/ 140660 h 1297"/>
              <a:gd name="T106" fmla="*/ 353688 w 1061"/>
              <a:gd name="T107" fmla="*/ 90888 h 1297"/>
              <a:gd name="T108" fmla="*/ 370479 w 1061"/>
              <a:gd name="T109" fmla="*/ 20558 h 129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61" h="1297">
                <a:moveTo>
                  <a:pt x="235" y="1059"/>
                </a:moveTo>
                <a:lnTo>
                  <a:pt x="331" y="1059"/>
                </a:lnTo>
                <a:lnTo>
                  <a:pt x="339" y="1059"/>
                </a:lnTo>
                <a:lnTo>
                  <a:pt x="346" y="1063"/>
                </a:lnTo>
                <a:lnTo>
                  <a:pt x="350" y="1066"/>
                </a:lnTo>
                <a:lnTo>
                  <a:pt x="354" y="1071"/>
                </a:lnTo>
                <a:lnTo>
                  <a:pt x="355" y="1075"/>
                </a:lnTo>
                <a:lnTo>
                  <a:pt x="355" y="1123"/>
                </a:lnTo>
                <a:lnTo>
                  <a:pt x="354" y="1129"/>
                </a:lnTo>
                <a:lnTo>
                  <a:pt x="350" y="1134"/>
                </a:lnTo>
                <a:lnTo>
                  <a:pt x="346" y="1137"/>
                </a:lnTo>
                <a:lnTo>
                  <a:pt x="339" y="1140"/>
                </a:lnTo>
                <a:lnTo>
                  <a:pt x="331" y="1140"/>
                </a:lnTo>
                <a:lnTo>
                  <a:pt x="320" y="1140"/>
                </a:lnTo>
                <a:lnTo>
                  <a:pt x="320" y="1154"/>
                </a:lnTo>
                <a:lnTo>
                  <a:pt x="320" y="1158"/>
                </a:lnTo>
                <a:lnTo>
                  <a:pt x="317" y="1159"/>
                </a:lnTo>
                <a:lnTo>
                  <a:pt x="314" y="1161"/>
                </a:lnTo>
                <a:lnTo>
                  <a:pt x="311" y="1161"/>
                </a:lnTo>
                <a:lnTo>
                  <a:pt x="255" y="1161"/>
                </a:lnTo>
                <a:lnTo>
                  <a:pt x="252" y="1161"/>
                </a:lnTo>
                <a:lnTo>
                  <a:pt x="247" y="1159"/>
                </a:lnTo>
                <a:lnTo>
                  <a:pt x="246" y="1158"/>
                </a:lnTo>
                <a:lnTo>
                  <a:pt x="246" y="1154"/>
                </a:lnTo>
                <a:lnTo>
                  <a:pt x="246" y="1140"/>
                </a:lnTo>
                <a:lnTo>
                  <a:pt x="235" y="1140"/>
                </a:lnTo>
                <a:lnTo>
                  <a:pt x="227" y="1140"/>
                </a:lnTo>
                <a:lnTo>
                  <a:pt x="220" y="1137"/>
                </a:lnTo>
                <a:lnTo>
                  <a:pt x="216" y="1134"/>
                </a:lnTo>
                <a:lnTo>
                  <a:pt x="211" y="1129"/>
                </a:lnTo>
                <a:lnTo>
                  <a:pt x="211" y="1123"/>
                </a:lnTo>
                <a:lnTo>
                  <a:pt x="211" y="1075"/>
                </a:lnTo>
                <a:lnTo>
                  <a:pt x="211" y="1071"/>
                </a:lnTo>
                <a:lnTo>
                  <a:pt x="216" y="1066"/>
                </a:lnTo>
                <a:lnTo>
                  <a:pt x="220" y="1063"/>
                </a:lnTo>
                <a:lnTo>
                  <a:pt x="227" y="1059"/>
                </a:lnTo>
                <a:lnTo>
                  <a:pt x="235" y="1059"/>
                </a:lnTo>
                <a:close/>
                <a:moveTo>
                  <a:pt x="141" y="885"/>
                </a:moveTo>
                <a:lnTo>
                  <a:pt x="160" y="906"/>
                </a:lnTo>
                <a:lnTo>
                  <a:pt x="94" y="979"/>
                </a:lnTo>
                <a:lnTo>
                  <a:pt x="76" y="958"/>
                </a:lnTo>
                <a:lnTo>
                  <a:pt x="141" y="885"/>
                </a:lnTo>
                <a:close/>
                <a:moveTo>
                  <a:pt x="435" y="884"/>
                </a:moveTo>
                <a:lnTo>
                  <a:pt x="501" y="957"/>
                </a:lnTo>
                <a:lnTo>
                  <a:pt x="482" y="977"/>
                </a:lnTo>
                <a:lnTo>
                  <a:pt x="416" y="904"/>
                </a:lnTo>
                <a:lnTo>
                  <a:pt x="435" y="884"/>
                </a:lnTo>
                <a:close/>
                <a:moveTo>
                  <a:pt x="94" y="730"/>
                </a:moveTo>
                <a:lnTo>
                  <a:pt x="94" y="760"/>
                </a:lnTo>
                <a:lnTo>
                  <a:pt x="0" y="760"/>
                </a:lnTo>
                <a:lnTo>
                  <a:pt x="0" y="733"/>
                </a:lnTo>
                <a:lnTo>
                  <a:pt x="0" y="730"/>
                </a:lnTo>
                <a:lnTo>
                  <a:pt x="94" y="730"/>
                </a:lnTo>
                <a:close/>
                <a:moveTo>
                  <a:pt x="576" y="729"/>
                </a:moveTo>
                <a:lnTo>
                  <a:pt x="576" y="759"/>
                </a:lnTo>
                <a:lnTo>
                  <a:pt x="482" y="759"/>
                </a:lnTo>
                <a:lnTo>
                  <a:pt x="482" y="729"/>
                </a:lnTo>
                <a:lnTo>
                  <a:pt x="576" y="729"/>
                </a:lnTo>
                <a:close/>
                <a:moveTo>
                  <a:pt x="285" y="603"/>
                </a:moveTo>
                <a:lnTo>
                  <a:pt x="259" y="607"/>
                </a:lnTo>
                <a:lnTo>
                  <a:pt x="232" y="615"/>
                </a:lnTo>
                <a:lnTo>
                  <a:pt x="208" y="627"/>
                </a:lnTo>
                <a:lnTo>
                  <a:pt x="187" y="645"/>
                </a:lnTo>
                <a:lnTo>
                  <a:pt x="170" y="665"/>
                </a:lnTo>
                <a:lnTo>
                  <a:pt x="157" y="691"/>
                </a:lnTo>
                <a:lnTo>
                  <a:pt x="149" y="716"/>
                </a:lnTo>
                <a:lnTo>
                  <a:pt x="146" y="743"/>
                </a:lnTo>
                <a:lnTo>
                  <a:pt x="149" y="771"/>
                </a:lnTo>
                <a:lnTo>
                  <a:pt x="157" y="798"/>
                </a:lnTo>
                <a:lnTo>
                  <a:pt x="171" y="822"/>
                </a:lnTo>
                <a:lnTo>
                  <a:pt x="189" y="844"/>
                </a:lnTo>
                <a:lnTo>
                  <a:pt x="211" y="862"/>
                </a:lnTo>
                <a:lnTo>
                  <a:pt x="216" y="865"/>
                </a:lnTo>
                <a:lnTo>
                  <a:pt x="225" y="873"/>
                </a:lnTo>
                <a:lnTo>
                  <a:pt x="232" y="884"/>
                </a:lnTo>
                <a:lnTo>
                  <a:pt x="233" y="896"/>
                </a:lnTo>
                <a:lnTo>
                  <a:pt x="233" y="1012"/>
                </a:lnTo>
                <a:lnTo>
                  <a:pt x="333" y="1012"/>
                </a:lnTo>
                <a:lnTo>
                  <a:pt x="333" y="898"/>
                </a:lnTo>
                <a:lnTo>
                  <a:pt x="335" y="885"/>
                </a:lnTo>
                <a:lnTo>
                  <a:pt x="341" y="874"/>
                </a:lnTo>
                <a:lnTo>
                  <a:pt x="350" y="866"/>
                </a:lnTo>
                <a:lnTo>
                  <a:pt x="355" y="863"/>
                </a:lnTo>
                <a:lnTo>
                  <a:pt x="379" y="846"/>
                </a:lnTo>
                <a:lnTo>
                  <a:pt x="398" y="824"/>
                </a:lnTo>
                <a:lnTo>
                  <a:pt x="412" y="800"/>
                </a:lnTo>
                <a:lnTo>
                  <a:pt x="420" y="773"/>
                </a:lnTo>
                <a:lnTo>
                  <a:pt x="423" y="743"/>
                </a:lnTo>
                <a:lnTo>
                  <a:pt x="420" y="716"/>
                </a:lnTo>
                <a:lnTo>
                  <a:pt x="412" y="691"/>
                </a:lnTo>
                <a:lnTo>
                  <a:pt x="400" y="665"/>
                </a:lnTo>
                <a:lnTo>
                  <a:pt x="382" y="645"/>
                </a:lnTo>
                <a:lnTo>
                  <a:pt x="362" y="627"/>
                </a:lnTo>
                <a:lnTo>
                  <a:pt x="338" y="615"/>
                </a:lnTo>
                <a:lnTo>
                  <a:pt x="312" y="607"/>
                </a:lnTo>
                <a:lnTo>
                  <a:pt x="285" y="603"/>
                </a:lnTo>
                <a:close/>
                <a:moveTo>
                  <a:pt x="285" y="564"/>
                </a:moveTo>
                <a:lnTo>
                  <a:pt x="320" y="567"/>
                </a:lnTo>
                <a:lnTo>
                  <a:pt x="352" y="578"/>
                </a:lnTo>
                <a:lnTo>
                  <a:pt x="384" y="594"/>
                </a:lnTo>
                <a:lnTo>
                  <a:pt x="411" y="616"/>
                </a:lnTo>
                <a:lnTo>
                  <a:pt x="433" y="643"/>
                </a:lnTo>
                <a:lnTo>
                  <a:pt x="449" y="675"/>
                </a:lnTo>
                <a:lnTo>
                  <a:pt x="458" y="708"/>
                </a:lnTo>
                <a:lnTo>
                  <a:pt x="463" y="743"/>
                </a:lnTo>
                <a:lnTo>
                  <a:pt x="458" y="781"/>
                </a:lnTo>
                <a:lnTo>
                  <a:pt x="447" y="816"/>
                </a:lnTo>
                <a:lnTo>
                  <a:pt x="430" y="847"/>
                </a:lnTo>
                <a:lnTo>
                  <a:pt x="406" y="874"/>
                </a:lnTo>
                <a:lnTo>
                  <a:pt x="376" y="898"/>
                </a:lnTo>
                <a:lnTo>
                  <a:pt x="374" y="898"/>
                </a:lnTo>
                <a:lnTo>
                  <a:pt x="373" y="900"/>
                </a:lnTo>
                <a:lnTo>
                  <a:pt x="373" y="1018"/>
                </a:lnTo>
                <a:lnTo>
                  <a:pt x="368" y="1036"/>
                </a:lnTo>
                <a:lnTo>
                  <a:pt x="357" y="1047"/>
                </a:lnTo>
                <a:lnTo>
                  <a:pt x="341" y="1052"/>
                </a:lnTo>
                <a:lnTo>
                  <a:pt x="225" y="1052"/>
                </a:lnTo>
                <a:lnTo>
                  <a:pt x="209" y="1047"/>
                </a:lnTo>
                <a:lnTo>
                  <a:pt x="198" y="1036"/>
                </a:lnTo>
                <a:lnTo>
                  <a:pt x="193" y="1018"/>
                </a:lnTo>
                <a:lnTo>
                  <a:pt x="193" y="898"/>
                </a:lnTo>
                <a:lnTo>
                  <a:pt x="192" y="896"/>
                </a:lnTo>
                <a:lnTo>
                  <a:pt x="190" y="895"/>
                </a:lnTo>
                <a:lnTo>
                  <a:pt x="162" y="873"/>
                </a:lnTo>
                <a:lnTo>
                  <a:pt x="138" y="846"/>
                </a:lnTo>
                <a:lnTo>
                  <a:pt x="122" y="814"/>
                </a:lnTo>
                <a:lnTo>
                  <a:pt x="111" y="779"/>
                </a:lnTo>
                <a:lnTo>
                  <a:pt x="108" y="743"/>
                </a:lnTo>
                <a:lnTo>
                  <a:pt x="113" y="702"/>
                </a:lnTo>
                <a:lnTo>
                  <a:pt x="125" y="664"/>
                </a:lnTo>
                <a:lnTo>
                  <a:pt x="146" y="630"/>
                </a:lnTo>
                <a:lnTo>
                  <a:pt x="174" y="603"/>
                </a:lnTo>
                <a:lnTo>
                  <a:pt x="206" y="581"/>
                </a:lnTo>
                <a:lnTo>
                  <a:pt x="244" y="569"/>
                </a:lnTo>
                <a:lnTo>
                  <a:pt x="285" y="564"/>
                </a:lnTo>
                <a:close/>
                <a:moveTo>
                  <a:pt x="94" y="512"/>
                </a:moveTo>
                <a:lnTo>
                  <a:pt x="160" y="584"/>
                </a:lnTo>
                <a:lnTo>
                  <a:pt x="141" y="605"/>
                </a:lnTo>
                <a:lnTo>
                  <a:pt x="75" y="532"/>
                </a:lnTo>
                <a:lnTo>
                  <a:pt x="94" y="512"/>
                </a:lnTo>
                <a:close/>
                <a:moveTo>
                  <a:pt x="482" y="510"/>
                </a:moveTo>
                <a:lnTo>
                  <a:pt x="501" y="531"/>
                </a:lnTo>
                <a:lnTo>
                  <a:pt x="435" y="603"/>
                </a:lnTo>
                <a:lnTo>
                  <a:pt x="416" y="583"/>
                </a:lnTo>
                <a:lnTo>
                  <a:pt x="482" y="510"/>
                </a:lnTo>
                <a:close/>
                <a:moveTo>
                  <a:pt x="301" y="428"/>
                </a:moveTo>
                <a:lnTo>
                  <a:pt x="301" y="532"/>
                </a:lnTo>
                <a:lnTo>
                  <a:pt x="274" y="532"/>
                </a:lnTo>
                <a:lnTo>
                  <a:pt x="274" y="429"/>
                </a:lnTo>
                <a:lnTo>
                  <a:pt x="301" y="428"/>
                </a:lnTo>
                <a:close/>
                <a:moveTo>
                  <a:pt x="764" y="273"/>
                </a:moveTo>
                <a:lnTo>
                  <a:pt x="798" y="273"/>
                </a:lnTo>
                <a:lnTo>
                  <a:pt x="815" y="301"/>
                </a:lnTo>
                <a:lnTo>
                  <a:pt x="798" y="331"/>
                </a:lnTo>
                <a:lnTo>
                  <a:pt x="764" y="331"/>
                </a:lnTo>
                <a:lnTo>
                  <a:pt x="747" y="301"/>
                </a:lnTo>
                <a:lnTo>
                  <a:pt x="764" y="273"/>
                </a:lnTo>
                <a:close/>
                <a:moveTo>
                  <a:pt x="918" y="257"/>
                </a:moveTo>
                <a:lnTo>
                  <a:pt x="937" y="257"/>
                </a:lnTo>
                <a:lnTo>
                  <a:pt x="955" y="265"/>
                </a:lnTo>
                <a:lnTo>
                  <a:pt x="967" y="277"/>
                </a:lnTo>
                <a:lnTo>
                  <a:pt x="974" y="295"/>
                </a:lnTo>
                <a:lnTo>
                  <a:pt x="1061" y="743"/>
                </a:lnTo>
                <a:lnTo>
                  <a:pt x="1061" y="762"/>
                </a:lnTo>
                <a:lnTo>
                  <a:pt x="1053" y="778"/>
                </a:lnTo>
                <a:lnTo>
                  <a:pt x="1040" y="790"/>
                </a:lnTo>
                <a:lnTo>
                  <a:pt x="1023" y="798"/>
                </a:lnTo>
                <a:lnTo>
                  <a:pt x="1004" y="798"/>
                </a:lnTo>
                <a:lnTo>
                  <a:pt x="986" y="790"/>
                </a:lnTo>
                <a:lnTo>
                  <a:pt x="974" y="778"/>
                </a:lnTo>
                <a:lnTo>
                  <a:pt x="967" y="760"/>
                </a:lnTo>
                <a:lnTo>
                  <a:pt x="936" y="602"/>
                </a:lnTo>
                <a:lnTo>
                  <a:pt x="936" y="1297"/>
                </a:lnTo>
                <a:lnTo>
                  <a:pt x="823" y="881"/>
                </a:lnTo>
                <a:lnTo>
                  <a:pt x="763" y="881"/>
                </a:lnTo>
                <a:lnTo>
                  <a:pt x="630" y="1297"/>
                </a:lnTo>
                <a:lnTo>
                  <a:pt x="630" y="355"/>
                </a:lnTo>
                <a:lnTo>
                  <a:pt x="268" y="355"/>
                </a:lnTo>
                <a:lnTo>
                  <a:pt x="249" y="352"/>
                </a:lnTo>
                <a:lnTo>
                  <a:pt x="233" y="341"/>
                </a:lnTo>
                <a:lnTo>
                  <a:pt x="224" y="326"/>
                </a:lnTo>
                <a:lnTo>
                  <a:pt x="219" y="307"/>
                </a:lnTo>
                <a:lnTo>
                  <a:pt x="224" y="288"/>
                </a:lnTo>
                <a:lnTo>
                  <a:pt x="233" y="274"/>
                </a:lnTo>
                <a:lnTo>
                  <a:pt x="249" y="263"/>
                </a:lnTo>
                <a:lnTo>
                  <a:pt x="268" y="260"/>
                </a:lnTo>
                <a:lnTo>
                  <a:pt x="630" y="260"/>
                </a:lnTo>
                <a:lnTo>
                  <a:pt x="630" y="258"/>
                </a:lnTo>
                <a:lnTo>
                  <a:pt x="706" y="258"/>
                </a:lnTo>
                <a:lnTo>
                  <a:pt x="761" y="417"/>
                </a:lnTo>
                <a:lnTo>
                  <a:pt x="768" y="337"/>
                </a:lnTo>
                <a:lnTo>
                  <a:pt x="799" y="337"/>
                </a:lnTo>
                <a:lnTo>
                  <a:pt x="806" y="406"/>
                </a:lnTo>
                <a:lnTo>
                  <a:pt x="848" y="258"/>
                </a:lnTo>
                <a:lnTo>
                  <a:pt x="912" y="258"/>
                </a:lnTo>
                <a:lnTo>
                  <a:pt x="918" y="257"/>
                </a:lnTo>
                <a:close/>
                <a:moveTo>
                  <a:pt x="766" y="0"/>
                </a:moveTo>
                <a:lnTo>
                  <a:pt x="796" y="5"/>
                </a:lnTo>
                <a:lnTo>
                  <a:pt x="825" y="18"/>
                </a:lnTo>
                <a:lnTo>
                  <a:pt x="848" y="38"/>
                </a:lnTo>
                <a:lnTo>
                  <a:pt x="866" y="65"/>
                </a:lnTo>
                <a:lnTo>
                  <a:pt x="877" y="97"/>
                </a:lnTo>
                <a:lnTo>
                  <a:pt x="882" y="132"/>
                </a:lnTo>
                <a:lnTo>
                  <a:pt x="877" y="168"/>
                </a:lnTo>
                <a:lnTo>
                  <a:pt x="866" y="198"/>
                </a:lnTo>
                <a:lnTo>
                  <a:pt x="848" y="225"/>
                </a:lnTo>
                <a:lnTo>
                  <a:pt x="825" y="246"/>
                </a:lnTo>
                <a:lnTo>
                  <a:pt x="796" y="260"/>
                </a:lnTo>
                <a:lnTo>
                  <a:pt x="766" y="265"/>
                </a:lnTo>
                <a:lnTo>
                  <a:pt x="734" y="260"/>
                </a:lnTo>
                <a:lnTo>
                  <a:pt x="707" y="246"/>
                </a:lnTo>
                <a:lnTo>
                  <a:pt x="684" y="225"/>
                </a:lnTo>
                <a:lnTo>
                  <a:pt x="666" y="198"/>
                </a:lnTo>
                <a:lnTo>
                  <a:pt x="653" y="168"/>
                </a:lnTo>
                <a:lnTo>
                  <a:pt x="650" y="132"/>
                </a:lnTo>
                <a:lnTo>
                  <a:pt x="653" y="97"/>
                </a:lnTo>
                <a:lnTo>
                  <a:pt x="666" y="65"/>
                </a:lnTo>
                <a:lnTo>
                  <a:pt x="684" y="38"/>
                </a:lnTo>
                <a:lnTo>
                  <a:pt x="707" y="18"/>
                </a:lnTo>
                <a:lnTo>
                  <a:pt x="734" y="5"/>
                </a:lnTo>
                <a:lnTo>
                  <a:pt x="76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r="47626"/>
          <a:stretch>
            <a:fillRect/>
          </a:stretch>
        </p:blipFill>
        <p:spPr bwMode="auto">
          <a:xfrm>
            <a:off x="3367700" y="2696322"/>
            <a:ext cx="2179473" cy="192193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74202"/>
            <a:ext cx="112352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Некоторые приоритетные направления в области социальных проектов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группы «М.Видео-Эльдорадо»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47133" y="626533"/>
          <a:ext cx="11430000" cy="5582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97792"/>
                <a:gridCol w="86322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Виды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социальных программ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Характеристика программы/проекта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 «Растём вместе» 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base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направлена на поддержку детей от рождения до четырёх лет, находящихся на полном государственном обеспечении. Программа распространяется на детей-сирот и детей, оставшихся без попечения родителей, - воспитанников домов ребёнка, а также детей соответствующей возрастной группы, находящихся на воспитании в других социальных учреждениях в подчинении Министерства труда и социальной защиты и Министерства здравоохранения РФ. </a:t>
                      </a:r>
                    </a:p>
                    <a:p>
                      <a:pPr algn="just" fontAlgn="base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Мероприятия программы способствуют улучшению медицинской, педагогической и социальной помощи детям, а также оказывают помощь в усыновлении малышей.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 «Мир подростка» 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направлена на поддержку детей-сирот, социальных сирот и подростков в возрасте от 5 до 18 лет, попавших в трудную жизненную ситуацию, находящихся в государственных детских сиротских учреждениях. Программой предусмотрены мероприятия, направленные на социализацию воспитанников детских домов, школ-интернатов, центров содействия семейному воспитанию и социальных центров для несовершеннолетних.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Программа «Профессии XXI века» 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направлена на поддержку детей и молодёжи в возрасте от 10 до 18 лет, получающих образование в кадетских корпусах, суворовских военных училищах, а также в Нахимовском военно-морском и Московском военно-музыкальном училищах Министерства обороны Российской Федерации. Программа призвана оказывать содействие федеральным государственным общеобразовательным учреждениям в подготовке всесторонне образованных и </a:t>
                      </a:r>
                      <a:r>
                        <a:rPr lang="ru-RU" sz="12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патриотически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настроенных граждан.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Программа «Ветеран» 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направлена на поддержку ветеранов Великой Отечественной войны, а также семей, чьи кормильцы являлись участниками боевых действий и погибли при исполнении служебного долга. 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Программа «Содружество» 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предусматривает совместную благотворительную деятельность на партнёрской основе с другими некоммерческими, коммерческими и государственными организациями по оказанию помощи </a:t>
                      </a:r>
                      <a:r>
                        <a:rPr lang="ru-RU" sz="12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благополучателям</a:t>
                      </a: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путём объединения общих интересов, опыта и возможностей организаций-партнёров и благотворительного фонда «Наша инициатива».</a:t>
                      </a:r>
                    </a:p>
                    <a:p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Проект «Счастливый ребёнок – здоровый ребёнок» 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предусматривает длительное и сложное лечение детей, связанное с их внешностью и не имеющее государственного финансирования. Особое внимание мы уделяем детям дошкольного и младшего школьного возраста, детям, находящимся в сиротских учреждениях, и детям из малообеспеченных семей.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Проект «Ступени творчества» 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направлен на поддержку талантливых и одарённых в художественном творчестве детей и подростков, попавших в сложную жизненную ситуацию.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直角三角形 19"/>
          <p:cNvSpPr/>
          <p:nvPr/>
        </p:nvSpPr>
        <p:spPr>
          <a:xfrm flipH="1" flipV="1">
            <a:off x="10803466" y="9622"/>
            <a:ext cx="1388533" cy="1724166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2542" y="6324600"/>
            <a:ext cx="1253031" cy="40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9113" y="6324600"/>
            <a:ext cx="1379974" cy="40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267" y="9622"/>
            <a:ext cx="952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Собственная платформа корпоративного образования «Цифровая академия» группы «М.Видео-Эльдорадо»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直角三角形 19"/>
          <p:cNvSpPr/>
          <p:nvPr/>
        </p:nvSpPr>
        <p:spPr>
          <a:xfrm flipH="1" flipV="1">
            <a:off x="10109199" y="9622"/>
            <a:ext cx="2082797" cy="684837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7401" y="717508"/>
            <a:ext cx="9321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«М.видео-Эльдорадо»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Productstar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запустили обучающую программу по управлению технологическими продуктами, состоящую из двух модулей.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287000" y="1049867"/>
            <a:ext cx="17949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«Цифровая академия» - идеальная площадка для привлечения, развития и самореализации талантливых людей, позволяющая приобрести и развить технологические навыки и компетенции, необходимые для эффективной работы в современной цифровой среде.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6999" y="1240728"/>
            <a:ext cx="87121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Первый  модуль завершили 30 сотрудников из разных бизнес-функций (директоры магазинов, продавцы, специалисты по маркетингу, электронной коммерции, работе с персоналом, информационными системами и др.) без опыта в продуктовом менеджменте, которые хотят сменить профессию и начать карьеру в ИТ. После обучения «выпускников» направляют на стажировку в существующие команды, по окончании которой они могут перейти на позиции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junior-продактов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96999" y="2410279"/>
            <a:ext cx="8712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Второй модуль проходят более 70 действующих менеджеров по продукту – курс позволяет им значительно развить цифровые компетенции, получить повышение и возглавить новые продуктовые команды. Обучение длится три-пять месяцев, для входа в программу достаточно написать мотивационное письмо и пройти оценку по компетенциям.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32452" y="3450525"/>
            <a:ext cx="91767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настоящий момент в компании открыты более сотни продуктовых вакансий - обучение продуктовому подходу позволит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ритейлеру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закрыть до 70% позиций за счет переквалификации и повышения компетенций внутренних кандидатов, которые уже знакомы со стратегией и задачами бизнеса и быстрее адаптируются к новой функциональности. В 2020 г. группа полностью перешла на продуктовый подход – разработкой и развитием программных решений занимаются более 120 команд, состоящих из сотрудников ключевых бизнес-функций и 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ИТ-специалистов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32451" y="4934046"/>
            <a:ext cx="91767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Кроме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продакт-менеджмента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корпоративная образовательная платформа «Цифровая академия» «М.видео-Эльдорадо» предлагает сотрудникам обучение по направлениям: основы трансформации и понимания бизнеса, agile-подход, аналитика данных, программирование и машинное обучение. Обучение для сотрудников бесплатное, а процесс встроен в бизнес-ритм, что позволяет не нарушать привычный баланс между работой и личной жизнью. Наряду с использованием гибких образовательных методик, налажено сотрудничество с ведущими международными и российскими школами и экспертами.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2542" y="6324600"/>
            <a:ext cx="1253031" cy="40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9113" y="6324600"/>
            <a:ext cx="1379974" cy="40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Овал 14"/>
          <p:cNvSpPr/>
          <p:nvPr/>
        </p:nvSpPr>
        <p:spPr>
          <a:xfrm>
            <a:off x="101600" y="705031"/>
            <a:ext cx="685801" cy="6896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01600" y="3364386"/>
            <a:ext cx="685801" cy="6896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01600" y="4802897"/>
            <a:ext cx="685801" cy="6896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Shape 2856"/>
          <p:cNvSpPr/>
          <p:nvPr/>
        </p:nvSpPr>
        <p:spPr>
          <a:xfrm>
            <a:off x="131266" y="4934046"/>
            <a:ext cx="529331" cy="427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375" y="14735"/>
                </a:moveTo>
                <a:cubicBezTo>
                  <a:pt x="12008" y="15178"/>
                  <a:pt x="11621" y="15531"/>
                  <a:pt x="11226" y="15783"/>
                </a:cubicBezTo>
                <a:cubicBezTo>
                  <a:pt x="10834" y="16035"/>
                  <a:pt x="10421" y="16209"/>
                  <a:pt x="10002" y="16302"/>
                </a:cubicBezTo>
                <a:cubicBezTo>
                  <a:pt x="9027" y="16517"/>
                  <a:pt x="8105" y="16493"/>
                  <a:pt x="7342" y="16179"/>
                </a:cubicBezTo>
                <a:cubicBezTo>
                  <a:pt x="6912" y="16003"/>
                  <a:pt x="6537" y="15755"/>
                  <a:pt x="6227" y="15442"/>
                </a:cubicBezTo>
                <a:cubicBezTo>
                  <a:pt x="5915" y="15129"/>
                  <a:pt x="5669" y="14758"/>
                  <a:pt x="5493" y="14340"/>
                </a:cubicBezTo>
                <a:cubicBezTo>
                  <a:pt x="5317" y="13924"/>
                  <a:pt x="5228" y="13459"/>
                  <a:pt x="5228" y="12958"/>
                </a:cubicBezTo>
                <a:cubicBezTo>
                  <a:pt x="5228" y="12161"/>
                  <a:pt x="5386" y="11302"/>
                  <a:pt x="5698" y="10406"/>
                </a:cubicBezTo>
                <a:cubicBezTo>
                  <a:pt x="6010" y="9509"/>
                  <a:pt x="6454" y="8665"/>
                  <a:pt x="7018" y="7900"/>
                </a:cubicBezTo>
                <a:cubicBezTo>
                  <a:pt x="7579" y="7140"/>
                  <a:pt x="8265" y="6498"/>
                  <a:pt x="9058" y="5993"/>
                </a:cubicBezTo>
                <a:cubicBezTo>
                  <a:pt x="9839" y="5496"/>
                  <a:pt x="10706" y="5245"/>
                  <a:pt x="11636" y="5245"/>
                </a:cubicBezTo>
                <a:cubicBezTo>
                  <a:pt x="12014" y="5245"/>
                  <a:pt x="12413" y="5288"/>
                  <a:pt x="12821" y="5373"/>
                </a:cubicBezTo>
                <a:cubicBezTo>
                  <a:pt x="13224" y="5457"/>
                  <a:pt x="13613" y="5599"/>
                  <a:pt x="13978" y="5795"/>
                </a:cubicBezTo>
                <a:cubicBezTo>
                  <a:pt x="14337" y="5989"/>
                  <a:pt x="14658" y="6246"/>
                  <a:pt x="14931" y="6561"/>
                </a:cubicBezTo>
                <a:cubicBezTo>
                  <a:pt x="15189" y="6858"/>
                  <a:pt x="15389" y="7238"/>
                  <a:pt x="15526" y="7692"/>
                </a:cubicBezTo>
                <a:lnTo>
                  <a:pt x="13353" y="13035"/>
                </a:lnTo>
                <a:cubicBezTo>
                  <a:pt x="13072" y="13720"/>
                  <a:pt x="12743" y="14292"/>
                  <a:pt x="12375" y="14735"/>
                </a:cubicBezTo>
                <a:moveTo>
                  <a:pt x="20215" y="16108"/>
                </a:moveTo>
                <a:cubicBezTo>
                  <a:pt x="19749" y="16741"/>
                  <a:pt x="19196" y="17344"/>
                  <a:pt x="18569" y="17900"/>
                </a:cubicBezTo>
                <a:cubicBezTo>
                  <a:pt x="17943" y="18456"/>
                  <a:pt x="17242" y="18946"/>
                  <a:pt x="16484" y="19359"/>
                </a:cubicBezTo>
                <a:cubicBezTo>
                  <a:pt x="15729" y="19770"/>
                  <a:pt x="14914" y="20096"/>
                  <a:pt x="14064" y="20327"/>
                </a:cubicBezTo>
                <a:cubicBezTo>
                  <a:pt x="13217" y="20556"/>
                  <a:pt x="12316" y="20673"/>
                  <a:pt x="11388" y="20673"/>
                </a:cubicBezTo>
                <a:cubicBezTo>
                  <a:pt x="9991" y="20673"/>
                  <a:pt x="8647" y="20458"/>
                  <a:pt x="7393" y="20036"/>
                </a:cubicBezTo>
                <a:cubicBezTo>
                  <a:pt x="6143" y="19615"/>
                  <a:pt x="5029" y="18981"/>
                  <a:pt x="4083" y="18149"/>
                </a:cubicBezTo>
                <a:cubicBezTo>
                  <a:pt x="3138" y="17320"/>
                  <a:pt x="2378" y="16274"/>
                  <a:pt x="1823" y="15041"/>
                </a:cubicBezTo>
                <a:cubicBezTo>
                  <a:pt x="1269" y="13809"/>
                  <a:pt x="989" y="12357"/>
                  <a:pt x="989" y="10727"/>
                </a:cubicBezTo>
                <a:cubicBezTo>
                  <a:pt x="989" y="9370"/>
                  <a:pt x="1254" y="8086"/>
                  <a:pt x="1777" y="6911"/>
                </a:cubicBezTo>
                <a:cubicBezTo>
                  <a:pt x="2301" y="5736"/>
                  <a:pt x="3037" y="4693"/>
                  <a:pt x="3964" y="3814"/>
                </a:cubicBezTo>
                <a:cubicBezTo>
                  <a:pt x="4892" y="2933"/>
                  <a:pt x="6002" y="2230"/>
                  <a:pt x="7264" y="1722"/>
                </a:cubicBezTo>
                <a:cubicBezTo>
                  <a:pt x="8526" y="1215"/>
                  <a:pt x="9914" y="958"/>
                  <a:pt x="11388" y="958"/>
                </a:cubicBezTo>
                <a:cubicBezTo>
                  <a:pt x="12700" y="958"/>
                  <a:pt x="13940" y="1156"/>
                  <a:pt x="15072" y="1549"/>
                </a:cubicBezTo>
                <a:cubicBezTo>
                  <a:pt x="16200" y="1942"/>
                  <a:pt x="17185" y="2497"/>
                  <a:pt x="17998" y="3203"/>
                </a:cubicBezTo>
                <a:cubicBezTo>
                  <a:pt x="18809" y="3906"/>
                  <a:pt x="19455" y="4765"/>
                  <a:pt x="19917" y="5754"/>
                </a:cubicBezTo>
                <a:cubicBezTo>
                  <a:pt x="20377" y="6743"/>
                  <a:pt x="20611" y="7843"/>
                  <a:pt x="20611" y="9023"/>
                </a:cubicBezTo>
                <a:cubicBezTo>
                  <a:pt x="20611" y="10070"/>
                  <a:pt x="20418" y="11059"/>
                  <a:pt x="20038" y="11962"/>
                </a:cubicBezTo>
                <a:cubicBezTo>
                  <a:pt x="19656" y="12869"/>
                  <a:pt x="19171" y="13663"/>
                  <a:pt x="18598" y="14320"/>
                </a:cubicBezTo>
                <a:cubicBezTo>
                  <a:pt x="18028" y="14976"/>
                  <a:pt x="17393" y="15502"/>
                  <a:pt x="16714" y="15880"/>
                </a:cubicBezTo>
                <a:cubicBezTo>
                  <a:pt x="16044" y="16255"/>
                  <a:pt x="15398" y="16444"/>
                  <a:pt x="14792" y="16444"/>
                </a:cubicBezTo>
                <a:cubicBezTo>
                  <a:pt x="14424" y="16444"/>
                  <a:pt x="14151" y="16374"/>
                  <a:pt x="13980" y="16235"/>
                </a:cubicBezTo>
                <a:cubicBezTo>
                  <a:pt x="13810" y="16098"/>
                  <a:pt x="13710" y="15916"/>
                  <a:pt x="13675" y="15677"/>
                </a:cubicBezTo>
                <a:cubicBezTo>
                  <a:pt x="13638" y="15420"/>
                  <a:pt x="13667" y="15109"/>
                  <a:pt x="13764" y="14754"/>
                </a:cubicBezTo>
                <a:cubicBezTo>
                  <a:pt x="13864" y="14385"/>
                  <a:pt x="14007" y="13983"/>
                  <a:pt x="14190" y="13556"/>
                </a:cubicBezTo>
                <a:lnTo>
                  <a:pt x="17729" y="4845"/>
                </a:lnTo>
                <a:lnTo>
                  <a:pt x="16677" y="4845"/>
                </a:lnTo>
                <a:lnTo>
                  <a:pt x="16026" y="6544"/>
                </a:lnTo>
                <a:cubicBezTo>
                  <a:pt x="15715" y="5890"/>
                  <a:pt x="15207" y="5363"/>
                  <a:pt x="14512" y="4972"/>
                </a:cubicBezTo>
                <a:cubicBezTo>
                  <a:pt x="13703" y="4517"/>
                  <a:pt x="12777" y="4287"/>
                  <a:pt x="11759" y="4287"/>
                </a:cubicBezTo>
                <a:cubicBezTo>
                  <a:pt x="10637" y="4287"/>
                  <a:pt x="9596" y="4568"/>
                  <a:pt x="8663" y="5121"/>
                </a:cubicBezTo>
                <a:cubicBezTo>
                  <a:pt x="7739" y="5669"/>
                  <a:pt x="6940" y="6381"/>
                  <a:pt x="6289" y="7238"/>
                </a:cubicBezTo>
                <a:cubicBezTo>
                  <a:pt x="5641" y="8091"/>
                  <a:pt x="5132" y="9032"/>
                  <a:pt x="4777" y="10034"/>
                </a:cubicBezTo>
                <a:cubicBezTo>
                  <a:pt x="4420" y="11037"/>
                  <a:pt x="4240" y="12021"/>
                  <a:pt x="4240" y="12958"/>
                </a:cubicBezTo>
                <a:cubicBezTo>
                  <a:pt x="4240" y="13568"/>
                  <a:pt x="4354" y="14151"/>
                  <a:pt x="4579" y="14689"/>
                </a:cubicBezTo>
                <a:cubicBezTo>
                  <a:pt x="4804" y="15227"/>
                  <a:pt x="5113" y="15701"/>
                  <a:pt x="5499" y="16097"/>
                </a:cubicBezTo>
                <a:cubicBezTo>
                  <a:pt x="5887" y="16495"/>
                  <a:pt x="6354" y="16815"/>
                  <a:pt x="6889" y="17048"/>
                </a:cubicBezTo>
                <a:cubicBezTo>
                  <a:pt x="8063" y="17561"/>
                  <a:pt x="9489" y="17484"/>
                  <a:pt x="10904" y="17025"/>
                </a:cubicBezTo>
                <a:cubicBezTo>
                  <a:pt x="11562" y="16811"/>
                  <a:pt x="12160" y="16412"/>
                  <a:pt x="12689" y="15835"/>
                </a:cubicBezTo>
                <a:cubicBezTo>
                  <a:pt x="12715" y="16226"/>
                  <a:pt x="12874" y="16561"/>
                  <a:pt x="13164" y="16837"/>
                </a:cubicBezTo>
                <a:cubicBezTo>
                  <a:pt x="13559" y="17211"/>
                  <a:pt x="14086" y="17402"/>
                  <a:pt x="14731" y="17402"/>
                </a:cubicBezTo>
                <a:cubicBezTo>
                  <a:pt x="15501" y="17402"/>
                  <a:pt x="16307" y="17176"/>
                  <a:pt x="17124" y="16733"/>
                </a:cubicBezTo>
                <a:cubicBezTo>
                  <a:pt x="17934" y="16294"/>
                  <a:pt x="18680" y="15687"/>
                  <a:pt x="19342" y="14930"/>
                </a:cubicBezTo>
                <a:cubicBezTo>
                  <a:pt x="20001" y="14176"/>
                  <a:pt x="20548" y="13284"/>
                  <a:pt x="20967" y="12281"/>
                </a:cubicBezTo>
                <a:cubicBezTo>
                  <a:pt x="21387" y="11274"/>
                  <a:pt x="21600" y="10178"/>
                  <a:pt x="21600" y="9023"/>
                </a:cubicBezTo>
                <a:cubicBezTo>
                  <a:pt x="21600" y="7651"/>
                  <a:pt x="21328" y="6389"/>
                  <a:pt x="20793" y="5274"/>
                </a:cubicBezTo>
                <a:cubicBezTo>
                  <a:pt x="20258" y="4158"/>
                  <a:pt x="19518" y="3199"/>
                  <a:pt x="18594" y="2422"/>
                </a:cubicBezTo>
                <a:cubicBezTo>
                  <a:pt x="17672" y="1647"/>
                  <a:pt x="16579" y="1043"/>
                  <a:pt x="15346" y="627"/>
                </a:cubicBezTo>
                <a:cubicBezTo>
                  <a:pt x="14116" y="211"/>
                  <a:pt x="12784" y="0"/>
                  <a:pt x="11388" y="0"/>
                </a:cubicBezTo>
                <a:cubicBezTo>
                  <a:pt x="9845" y="0"/>
                  <a:pt x="8365" y="271"/>
                  <a:pt x="6989" y="805"/>
                </a:cubicBezTo>
                <a:cubicBezTo>
                  <a:pt x="5612" y="1340"/>
                  <a:pt x="4389" y="2093"/>
                  <a:pt x="3356" y="3045"/>
                </a:cubicBezTo>
                <a:cubicBezTo>
                  <a:pt x="2321" y="3996"/>
                  <a:pt x="1495" y="5137"/>
                  <a:pt x="899" y="6436"/>
                </a:cubicBezTo>
                <a:cubicBezTo>
                  <a:pt x="302" y="7737"/>
                  <a:pt x="0" y="9181"/>
                  <a:pt x="0" y="10727"/>
                </a:cubicBezTo>
                <a:cubicBezTo>
                  <a:pt x="0" y="12605"/>
                  <a:pt x="334" y="14252"/>
                  <a:pt x="993" y="15622"/>
                </a:cubicBezTo>
                <a:cubicBezTo>
                  <a:pt x="1652" y="16992"/>
                  <a:pt x="2528" y="18134"/>
                  <a:pt x="3595" y="19018"/>
                </a:cubicBezTo>
                <a:cubicBezTo>
                  <a:pt x="4661" y="19900"/>
                  <a:pt x="5890" y="20559"/>
                  <a:pt x="7249" y="20975"/>
                </a:cubicBezTo>
                <a:cubicBezTo>
                  <a:pt x="8601" y="21390"/>
                  <a:pt x="9994" y="21600"/>
                  <a:pt x="11388" y="21600"/>
                </a:cubicBezTo>
                <a:cubicBezTo>
                  <a:pt x="12348" y="21600"/>
                  <a:pt x="13317" y="21474"/>
                  <a:pt x="14267" y="21228"/>
                </a:cubicBezTo>
                <a:cubicBezTo>
                  <a:pt x="15214" y="20981"/>
                  <a:pt x="16128" y="20624"/>
                  <a:pt x="16983" y="20169"/>
                </a:cubicBezTo>
                <a:cubicBezTo>
                  <a:pt x="17839" y="19713"/>
                  <a:pt x="18642" y="19152"/>
                  <a:pt x="19372" y="18499"/>
                </a:cubicBezTo>
                <a:cubicBezTo>
                  <a:pt x="20104" y="17845"/>
                  <a:pt x="20729" y="17110"/>
                  <a:pt x="21232" y="16316"/>
                </a:cubicBezTo>
                <a:lnTo>
                  <a:pt x="21411" y="16033"/>
                </a:lnTo>
                <a:lnTo>
                  <a:pt x="20270" y="16033"/>
                </a:lnTo>
                <a:cubicBezTo>
                  <a:pt x="20270" y="16033"/>
                  <a:pt x="20215" y="16108"/>
                  <a:pt x="20215" y="16108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9" name="Freeform 17"/>
          <p:cNvSpPr>
            <a:spLocks noEditPoints="1"/>
          </p:cNvSpPr>
          <p:nvPr/>
        </p:nvSpPr>
        <p:spPr bwMode="auto">
          <a:xfrm>
            <a:off x="131266" y="806729"/>
            <a:ext cx="529331" cy="486275"/>
          </a:xfrm>
          <a:custGeom>
            <a:avLst/>
            <a:gdLst>
              <a:gd name="T0" fmla="*/ 1120 w 2069"/>
              <a:gd name="T1" fmla="*/ 0 h 1899"/>
              <a:gd name="T2" fmla="*/ 189 w 2069"/>
              <a:gd name="T3" fmla="*/ 777 h 1899"/>
              <a:gd name="T4" fmla="*/ 0 w 2069"/>
              <a:gd name="T5" fmla="*/ 777 h 1899"/>
              <a:gd name="T6" fmla="*/ 259 w 2069"/>
              <a:gd name="T7" fmla="*/ 1122 h 1899"/>
              <a:gd name="T8" fmla="*/ 517 w 2069"/>
              <a:gd name="T9" fmla="*/ 777 h 1899"/>
              <a:gd name="T10" fmla="*/ 362 w 2069"/>
              <a:gd name="T11" fmla="*/ 777 h 1899"/>
              <a:gd name="T12" fmla="*/ 1120 w 2069"/>
              <a:gd name="T13" fmla="*/ 173 h 1899"/>
              <a:gd name="T14" fmla="*/ 1896 w 2069"/>
              <a:gd name="T15" fmla="*/ 950 h 1899"/>
              <a:gd name="T16" fmla="*/ 1120 w 2069"/>
              <a:gd name="T17" fmla="*/ 1727 h 1899"/>
              <a:gd name="T18" fmla="*/ 477 w 2069"/>
              <a:gd name="T19" fmla="*/ 1381 h 1899"/>
              <a:gd name="T20" fmla="*/ 276 w 2069"/>
              <a:gd name="T21" fmla="*/ 1381 h 1899"/>
              <a:gd name="T22" fmla="*/ 1120 w 2069"/>
              <a:gd name="T23" fmla="*/ 1899 h 1899"/>
              <a:gd name="T24" fmla="*/ 2069 w 2069"/>
              <a:gd name="T25" fmla="*/ 950 h 1899"/>
              <a:gd name="T26" fmla="*/ 1120 w 2069"/>
              <a:gd name="T27" fmla="*/ 0 h 1899"/>
              <a:gd name="T28" fmla="*/ 1080 w 2069"/>
              <a:gd name="T29" fmla="*/ 345 h 1899"/>
              <a:gd name="T30" fmla="*/ 1080 w 2069"/>
              <a:gd name="T31" fmla="*/ 978 h 1899"/>
              <a:gd name="T32" fmla="*/ 1528 w 2069"/>
              <a:gd name="T33" fmla="*/ 1243 h 1899"/>
              <a:gd name="T34" fmla="*/ 1569 w 2069"/>
              <a:gd name="T35" fmla="*/ 1168 h 1899"/>
              <a:gd name="T36" fmla="*/ 1166 w 2069"/>
              <a:gd name="T37" fmla="*/ 926 h 1899"/>
              <a:gd name="T38" fmla="*/ 1166 w 2069"/>
              <a:gd name="T39" fmla="*/ 345 h 1899"/>
              <a:gd name="T40" fmla="*/ 1080 w 2069"/>
              <a:gd name="T41" fmla="*/ 345 h 1899"/>
              <a:gd name="T42" fmla="*/ 1080 w 2069"/>
              <a:gd name="T43" fmla="*/ 345 h 1899"/>
              <a:gd name="T44" fmla="*/ 1080 w 2069"/>
              <a:gd name="T45" fmla="*/ 345 h 1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69" h="1899">
                <a:moveTo>
                  <a:pt x="1120" y="0"/>
                </a:moveTo>
                <a:cubicBezTo>
                  <a:pt x="655" y="0"/>
                  <a:pt x="270" y="334"/>
                  <a:pt x="189" y="777"/>
                </a:cubicBezTo>
                <a:cubicBezTo>
                  <a:pt x="0" y="777"/>
                  <a:pt x="0" y="777"/>
                  <a:pt x="0" y="777"/>
                </a:cubicBezTo>
                <a:cubicBezTo>
                  <a:pt x="259" y="1122"/>
                  <a:pt x="259" y="1122"/>
                  <a:pt x="259" y="1122"/>
                </a:cubicBezTo>
                <a:cubicBezTo>
                  <a:pt x="517" y="777"/>
                  <a:pt x="517" y="777"/>
                  <a:pt x="517" y="777"/>
                </a:cubicBezTo>
                <a:cubicBezTo>
                  <a:pt x="362" y="777"/>
                  <a:pt x="362" y="777"/>
                  <a:pt x="362" y="777"/>
                </a:cubicBezTo>
                <a:cubicBezTo>
                  <a:pt x="442" y="432"/>
                  <a:pt x="747" y="173"/>
                  <a:pt x="1120" y="173"/>
                </a:cubicBezTo>
                <a:cubicBezTo>
                  <a:pt x="1552" y="173"/>
                  <a:pt x="1896" y="518"/>
                  <a:pt x="1896" y="950"/>
                </a:cubicBezTo>
                <a:cubicBezTo>
                  <a:pt x="1896" y="1381"/>
                  <a:pt x="1552" y="1727"/>
                  <a:pt x="1120" y="1727"/>
                </a:cubicBezTo>
                <a:cubicBezTo>
                  <a:pt x="850" y="1727"/>
                  <a:pt x="615" y="1588"/>
                  <a:pt x="477" y="1381"/>
                </a:cubicBezTo>
                <a:cubicBezTo>
                  <a:pt x="276" y="1381"/>
                  <a:pt x="276" y="1381"/>
                  <a:pt x="276" y="1381"/>
                </a:cubicBezTo>
                <a:cubicBezTo>
                  <a:pt x="431" y="1686"/>
                  <a:pt x="753" y="1899"/>
                  <a:pt x="1120" y="1899"/>
                </a:cubicBezTo>
                <a:cubicBezTo>
                  <a:pt x="1643" y="1899"/>
                  <a:pt x="2069" y="1473"/>
                  <a:pt x="2069" y="950"/>
                </a:cubicBezTo>
                <a:cubicBezTo>
                  <a:pt x="2069" y="426"/>
                  <a:pt x="1643" y="0"/>
                  <a:pt x="1120" y="0"/>
                </a:cubicBezTo>
                <a:close/>
                <a:moveTo>
                  <a:pt x="1080" y="345"/>
                </a:moveTo>
                <a:cubicBezTo>
                  <a:pt x="1080" y="978"/>
                  <a:pt x="1080" y="978"/>
                  <a:pt x="1080" y="978"/>
                </a:cubicBezTo>
                <a:cubicBezTo>
                  <a:pt x="1528" y="1243"/>
                  <a:pt x="1528" y="1243"/>
                  <a:pt x="1528" y="1243"/>
                </a:cubicBezTo>
                <a:cubicBezTo>
                  <a:pt x="1569" y="1168"/>
                  <a:pt x="1569" y="1168"/>
                  <a:pt x="1569" y="1168"/>
                </a:cubicBezTo>
                <a:cubicBezTo>
                  <a:pt x="1166" y="926"/>
                  <a:pt x="1166" y="926"/>
                  <a:pt x="1166" y="926"/>
                </a:cubicBezTo>
                <a:cubicBezTo>
                  <a:pt x="1166" y="345"/>
                  <a:pt x="1166" y="345"/>
                  <a:pt x="1166" y="345"/>
                </a:cubicBezTo>
                <a:lnTo>
                  <a:pt x="1080" y="345"/>
                </a:lnTo>
                <a:close/>
                <a:moveTo>
                  <a:pt x="1080" y="345"/>
                </a:moveTo>
                <a:cubicBezTo>
                  <a:pt x="1080" y="345"/>
                  <a:pt x="1080" y="345"/>
                  <a:pt x="1080" y="34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0" name="Shape 2645"/>
          <p:cNvSpPr/>
          <p:nvPr/>
        </p:nvSpPr>
        <p:spPr>
          <a:xfrm>
            <a:off x="249996" y="3450526"/>
            <a:ext cx="410601" cy="4187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20250"/>
                </a:moveTo>
                <a:lnTo>
                  <a:pt x="2740" y="17504"/>
                </a:lnTo>
                <a:cubicBezTo>
                  <a:pt x="2807" y="17526"/>
                  <a:pt x="2874" y="17550"/>
                  <a:pt x="2945" y="17550"/>
                </a:cubicBezTo>
                <a:lnTo>
                  <a:pt x="18655" y="17550"/>
                </a:lnTo>
                <a:cubicBezTo>
                  <a:pt x="18726" y="17550"/>
                  <a:pt x="18793" y="17526"/>
                  <a:pt x="18860" y="17504"/>
                </a:cubicBezTo>
                <a:lnTo>
                  <a:pt x="20192" y="20250"/>
                </a:lnTo>
                <a:cubicBezTo>
                  <a:pt x="20192" y="20250"/>
                  <a:pt x="1408" y="20250"/>
                  <a:pt x="1408" y="20250"/>
                </a:cubicBezTo>
                <a:close/>
                <a:moveTo>
                  <a:pt x="2945" y="1350"/>
                </a:moveTo>
                <a:lnTo>
                  <a:pt x="18655" y="1350"/>
                </a:lnTo>
                <a:lnTo>
                  <a:pt x="18655" y="16200"/>
                </a:lnTo>
                <a:lnTo>
                  <a:pt x="2945" y="16200"/>
                </a:lnTo>
                <a:cubicBezTo>
                  <a:pt x="2945" y="16200"/>
                  <a:pt x="2945" y="1350"/>
                  <a:pt x="2945" y="1350"/>
                </a:cubicBezTo>
                <a:close/>
                <a:moveTo>
                  <a:pt x="21510" y="20558"/>
                </a:moveTo>
                <a:lnTo>
                  <a:pt x="21518" y="20551"/>
                </a:lnTo>
                <a:lnTo>
                  <a:pt x="19591" y="16577"/>
                </a:lnTo>
                <a:cubicBezTo>
                  <a:pt x="19617" y="16457"/>
                  <a:pt x="19636" y="16332"/>
                  <a:pt x="19636" y="16200"/>
                </a:cubicBezTo>
                <a:lnTo>
                  <a:pt x="19636" y="1350"/>
                </a:lnTo>
                <a:cubicBezTo>
                  <a:pt x="19636" y="605"/>
                  <a:pt x="19197" y="0"/>
                  <a:pt x="18655" y="0"/>
                </a:cubicBezTo>
                <a:lnTo>
                  <a:pt x="2945" y="0"/>
                </a:lnTo>
                <a:cubicBezTo>
                  <a:pt x="2403" y="0"/>
                  <a:pt x="1964" y="605"/>
                  <a:pt x="1964" y="1350"/>
                </a:cubicBezTo>
                <a:lnTo>
                  <a:pt x="1964" y="16200"/>
                </a:lnTo>
                <a:cubicBezTo>
                  <a:pt x="1964" y="16332"/>
                  <a:pt x="1983" y="16457"/>
                  <a:pt x="2009" y="16577"/>
                </a:cubicBezTo>
                <a:lnTo>
                  <a:pt x="82" y="20551"/>
                </a:lnTo>
                <a:lnTo>
                  <a:pt x="90" y="20558"/>
                </a:lnTo>
                <a:cubicBezTo>
                  <a:pt x="38" y="20665"/>
                  <a:pt x="0" y="20787"/>
                  <a:pt x="0" y="20925"/>
                </a:cubicBezTo>
                <a:cubicBezTo>
                  <a:pt x="0" y="21298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298"/>
                  <a:pt x="21600" y="20925"/>
                </a:cubicBezTo>
                <a:cubicBezTo>
                  <a:pt x="21600" y="20787"/>
                  <a:pt x="21562" y="20665"/>
                  <a:pt x="21510" y="20558"/>
                </a:cubicBezTo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1" name="Овал 20"/>
          <p:cNvSpPr/>
          <p:nvPr/>
        </p:nvSpPr>
        <p:spPr>
          <a:xfrm>
            <a:off x="856249" y="1293004"/>
            <a:ext cx="540750" cy="47652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56249" y="2410279"/>
            <a:ext cx="540750" cy="47652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文本框 29"/>
          <p:cNvSpPr txBox="1"/>
          <p:nvPr/>
        </p:nvSpPr>
        <p:spPr>
          <a:xfrm>
            <a:off x="856249" y="118475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文本框 29"/>
          <p:cNvSpPr txBox="1"/>
          <p:nvPr/>
        </p:nvSpPr>
        <p:spPr>
          <a:xfrm>
            <a:off x="856249" y="2302033"/>
            <a:ext cx="59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олилиния: фигура 19">
            <a:extLst>
              <a:ext uri="{FF2B5EF4-FFF2-40B4-BE49-F238E27FC236}">
                <a16:creationId xmlns:a16="http://schemas.microsoft.com/office/drawing/2014/main" xmlns="" id="{0C370953-F495-4EB6-B835-70A5E7B3F6EE}"/>
              </a:ext>
            </a:extLst>
          </p:cNvPr>
          <p:cNvSpPr/>
          <p:nvPr/>
        </p:nvSpPr>
        <p:spPr>
          <a:xfrm rot="10800000">
            <a:off x="0" y="-82746"/>
            <a:ext cx="7512001" cy="7023494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>
            <a:off x="10437953" y="2895321"/>
            <a:ext cx="1754047" cy="3962679"/>
          </a:xfrm>
          <a:prstGeom prst="triangle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xmlns="" id="{ED43E661-D69B-4EC6-8FFE-EB226B9C184A}"/>
              </a:ext>
            </a:extLst>
          </p:cNvPr>
          <p:cNvSpPr/>
          <p:nvPr/>
        </p:nvSpPr>
        <p:spPr>
          <a:xfrm rot="1363364">
            <a:off x="5416210" y="2798215"/>
            <a:ext cx="569591" cy="4362275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32 w 540000"/>
              <a:gd name="connsiteY0" fmla="*/ 222006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32 w 540000"/>
              <a:gd name="connsiteY4" fmla="*/ 222006 h 5400000"/>
              <a:gd name="connsiteX0" fmla="*/ 32 w 569591"/>
              <a:gd name="connsiteY0" fmla="*/ 222006 h 5400000"/>
              <a:gd name="connsiteX1" fmla="*/ 540000 w 569591"/>
              <a:gd name="connsiteY1" fmla="*/ 0 h 5400000"/>
              <a:gd name="connsiteX2" fmla="*/ 569591 w 569591"/>
              <a:gd name="connsiteY2" fmla="*/ 5094866 h 5400000"/>
              <a:gd name="connsiteX3" fmla="*/ 0 w 569591"/>
              <a:gd name="connsiteY3" fmla="*/ 5400000 h 5400000"/>
              <a:gd name="connsiteX4" fmla="*/ 32 w 569591"/>
              <a:gd name="connsiteY4" fmla="*/ 222006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591" h="5400000">
                <a:moveTo>
                  <a:pt x="32" y="222006"/>
                </a:moveTo>
                <a:lnTo>
                  <a:pt x="540000" y="0"/>
                </a:lnTo>
                <a:lnTo>
                  <a:pt x="569591" y="5094866"/>
                </a:lnTo>
                <a:lnTo>
                  <a:pt x="0" y="5400000"/>
                </a:lnTo>
                <a:cubicBezTo>
                  <a:pt x="11" y="3674002"/>
                  <a:pt x="21" y="1948004"/>
                  <a:pt x="32" y="222006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xmlns="" id="{0E6B8E0E-916E-446C-8132-93622B2B0F73}"/>
              </a:ext>
            </a:extLst>
          </p:cNvPr>
          <p:cNvSpPr/>
          <p:nvPr/>
        </p:nvSpPr>
        <p:spPr>
          <a:xfrm rot="1363364">
            <a:off x="7150682" y="-310407"/>
            <a:ext cx="565843" cy="5055790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83936 w 540000"/>
              <a:gd name="connsiteY2" fmla="*/ 526612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57468 w 540000"/>
              <a:gd name="connsiteY2" fmla="*/ 5215249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3701 w 540000"/>
              <a:gd name="connsiteY2" fmla="*/ 5217802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7531 w 540000"/>
              <a:gd name="connsiteY2" fmla="*/ 520845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15764 w 540000"/>
              <a:gd name="connsiteY0" fmla="*/ 219317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15764 w 540000"/>
              <a:gd name="connsiteY4" fmla="*/ 219317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00" h="5400000">
                <a:moveTo>
                  <a:pt x="15764" y="219317"/>
                </a:moveTo>
                <a:lnTo>
                  <a:pt x="540000" y="0"/>
                </a:lnTo>
                <a:lnTo>
                  <a:pt x="465692" y="5204060"/>
                </a:lnTo>
                <a:lnTo>
                  <a:pt x="0" y="5400000"/>
                </a:lnTo>
                <a:cubicBezTo>
                  <a:pt x="5255" y="3673106"/>
                  <a:pt x="10509" y="1946211"/>
                  <a:pt x="15764" y="219317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1544" y="1016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2210" y="747931"/>
            <a:ext cx="66039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Группа  компаний «М.Видео-Эльдорадо» делает все возможное для социального развития организации: точно и в срок производит выплату заработной платы, предоставляет такие социальные гарантии как медицинское страхование и пенсионное обеспечение, соответствие условий труда установленным нормативам;  предоставляет возможности профессионального роста и развития, активно развивает методы финансового и нефинансового стимулирования, повышающих производительность труда и раскрывающих потенциал каждого сотрудника; развитие человеческого ресурса осуществляется через обучающие программы и программы подготовки и повышения квалификации.</a:t>
            </a:r>
          </a:p>
          <a:p>
            <a:pPr algn="ctr"/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2210" y="2895321"/>
            <a:ext cx="56905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этом применяются следующие методы социального развития: анализ различных социальных данных ; обмен опытом с другими компаниями по поводу социального развития коллективов; исследование статистических массовых данных; постоянное наблюдение за коллективом и его деятельностью; осуществление бесед с сотрудниками и руководителями компании.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2210" y="4515887"/>
            <a:ext cx="50894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настоящее время предусмотрена трехуровневая  социальная ответственность бизнеса: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1)Основная деятельность: ответственность перед потребителями; 2)Внешняя социальная ответственность: перед обществом; 3)Внутренняя социальная ответственность: перед сотрудниками. Также разработана Концепция корпоративной социальной ответственности, которая направлена на долгосрочные проекты в области благотворительности.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5400000" flipV="1">
            <a:off x="1602826" y="0"/>
            <a:ext cx="3508588" cy="3508588"/>
          </a:xfrm>
          <a:custGeom>
            <a:avLst/>
            <a:gdLst>
              <a:gd name="connsiteX0" fmla="*/ 0 w 4343400"/>
              <a:gd name="connsiteY0" fmla="*/ 0 h 4343400"/>
              <a:gd name="connsiteX1" fmla="*/ 4343400 w 4343400"/>
              <a:gd name="connsiteY1" fmla="*/ 4343400 h 4343400"/>
              <a:gd name="connsiteX2" fmla="*/ 3486149 w 4343400"/>
              <a:gd name="connsiteY2" fmla="*/ 4343400 h 4343400"/>
              <a:gd name="connsiteX3" fmla="*/ 0 w 4343400"/>
              <a:gd name="connsiteY3" fmla="*/ 857251 h 4343400"/>
              <a:gd name="connsiteX4" fmla="*/ 0 w 43434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4343400">
                <a:moveTo>
                  <a:pt x="0" y="0"/>
                </a:moveTo>
                <a:lnTo>
                  <a:pt x="4343400" y="4343400"/>
                </a:lnTo>
                <a:lnTo>
                  <a:pt x="3486149" y="4343400"/>
                </a:lnTo>
                <a:lnTo>
                  <a:pt x="0" y="857251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Yuanti SC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 rot="16200000">
            <a:off x="8183431" y="2846595"/>
            <a:ext cx="3974380" cy="4042758"/>
          </a:xfrm>
          <a:custGeom>
            <a:avLst/>
            <a:gdLst>
              <a:gd name="connsiteX0" fmla="*/ 0 w 4343400"/>
              <a:gd name="connsiteY0" fmla="*/ 0 h 4343400"/>
              <a:gd name="connsiteX1" fmla="*/ 4343400 w 4343400"/>
              <a:gd name="connsiteY1" fmla="*/ 4343400 h 4343400"/>
              <a:gd name="connsiteX2" fmla="*/ 3486149 w 4343400"/>
              <a:gd name="connsiteY2" fmla="*/ 4343400 h 4343400"/>
              <a:gd name="connsiteX3" fmla="*/ 0 w 4343400"/>
              <a:gd name="connsiteY3" fmla="*/ 857251 h 4343400"/>
              <a:gd name="connsiteX4" fmla="*/ 0 w 43434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4343400">
                <a:moveTo>
                  <a:pt x="0" y="0"/>
                </a:moveTo>
                <a:lnTo>
                  <a:pt x="4343400" y="4343400"/>
                </a:lnTo>
                <a:lnTo>
                  <a:pt x="3486149" y="4343400"/>
                </a:lnTo>
                <a:lnTo>
                  <a:pt x="0" y="857251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Yuanti SC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190851" y="457043"/>
            <a:ext cx="6584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4800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Спасибо за внимание!</a:t>
            </a:r>
            <a:endParaRPr lang="zh-CN" altLang="en-US" sz="48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485"/>
            <a:ext cx="6880484" cy="6880485"/>
          </a:xfrm>
          <a:prstGeom prst="rtTriangl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31"/>
          <p:cNvSpPr/>
          <p:nvPr/>
        </p:nvSpPr>
        <p:spPr>
          <a:xfrm>
            <a:off x="1" y="-22485"/>
            <a:ext cx="6880484" cy="6880485"/>
          </a:xfrm>
          <a:prstGeom prst="rtTriangle">
            <a:avLst/>
          </a:prstGeom>
          <a:solidFill>
            <a:srgbClr val="FF0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="" val="43653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/>
          <p:cNvSpPr/>
          <p:nvPr/>
        </p:nvSpPr>
        <p:spPr>
          <a:xfrm rot="13500000" flipV="1">
            <a:off x="2627144" y="-4018022"/>
            <a:ext cx="6937712" cy="6937712"/>
          </a:xfrm>
          <a:prstGeom prst="rtTriangle">
            <a:avLst/>
          </a:prstGeom>
          <a:solidFill>
            <a:srgbClr val="C00000"/>
          </a:solidFill>
          <a:ln>
            <a:solidFill>
              <a:srgbClr val="4353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TextBox 76"/>
          <p:cNvSpPr txBox="1"/>
          <p:nvPr/>
        </p:nvSpPr>
        <p:spPr>
          <a:xfrm>
            <a:off x="2682872" y="36458"/>
            <a:ext cx="6363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zh-CN" sz="48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Объект исследования</a:t>
            </a:r>
            <a:r>
              <a:rPr lang="ru-RU" altLang="zh-CN" sz="4800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</a:t>
            </a:r>
            <a:endParaRPr lang="zh-CN" altLang="en-US" sz="4800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50232" y="1007533"/>
            <a:ext cx="39675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Группа М.Видео-Эльдорадо – ведущая российская компания в сфере электронной коммерции и розничной торговли электроникой и бытовой техникой</a:t>
            </a:r>
            <a:endParaRPr kumimoji="1"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Yuanti SC" charset="-122"/>
            </a:endParaRPr>
          </a:p>
        </p:txBody>
      </p:sp>
      <p:sp>
        <p:nvSpPr>
          <p:cNvPr id="13" name="矩形 11"/>
          <p:cNvSpPr>
            <a:spLocks noChangeArrowheads="1"/>
          </p:cNvSpPr>
          <p:nvPr/>
        </p:nvSpPr>
        <p:spPr bwMode="auto">
          <a:xfrm>
            <a:off x="166944" y="1483188"/>
            <a:ext cx="3138560" cy="172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Yuanti SC" charset="-122"/>
                <a:sym typeface="Arial" charset="0"/>
              </a:rPr>
              <a:t>市</a:t>
            </a:r>
            <a:r>
              <a:rPr lang="ru-RU" altLang="zh-CN" sz="3200" b="1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charset="0"/>
              </a:rPr>
              <a:t>Объект и предмет исследования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02643"/>
            <a:ext cx="8310716" cy="4155357"/>
          </a:xfrm>
          <a:prstGeom prst="triangl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直角三角形 2"/>
          <p:cNvSpPr/>
          <p:nvPr/>
        </p:nvSpPr>
        <p:spPr>
          <a:xfrm rot="8100000">
            <a:off x="6210755" y="3288880"/>
            <a:ext cx="4563208" cy="4563208"/>
          </a:xfrm>
          <a:prstGeom prst="rtTriangl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1"/>
          <p:cNvSpPr>
            <a:spLocks noChangeArrowheads="1"/>
          </p:cNvSpPr>
          <p:nvPr/>
        </p:nvSpPr>
        <p:spPr bwMode="auto">
          <a:xfrm>
            <a:off x="7147669" y="3577961"/>
            <a:ext cx="2635631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ru-RU" altLang="zh-CN" sz="2000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charset="0"/>
              </a:rPr>
              <a:t>Методы социального развития организации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группы компаний «М.Видео-Эльдорадо»</a:t>
            </a:r>
            <a:endParaRPr lang="en-US" altLang="zh-CN" sz="2000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charset="0"/>
            </a:endParaRPr>
          </a:p>
        </p:txBody>
      </p:sp>
      <p:sp>
        <p:nvSpPr>
          <p:cNvPr id="17" name="PA_文本框 9"/>
          <p:cNvSpPr txBox="1"/>
          <p:nvPr>
            <p:custDataLst>
              <p:tags r:id="rId1"/>
            </p:custDataLst>
          </p:nvPr>
        </p:nvSpPr>
        <p:spPr>
          <a:xfrm>
            <a:off x="6032349" y="4809067"/>
            <a:ext cx="4556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3200" b="1" dirty="0" smtClean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Предмет исследования:</a:t>
            </a:r>
            <a:endParaRPr lang="zh-CN" altLang="en-US" sz="3200" b="1" dirty="0">
              <a:solidFill>
                <a:prstClr val="white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7115" y="1945118"/>
            <a:ext cx="2683933" cy="100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64928" y="867455"/>
            <a:ext cx="2266120" cy="87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16037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8"/>
          <p:cNvSpPr/>
          <p:nvPr/>
        </p:nvSpPr>
        <p:spPr>
          <a:xfrm>
            <a:off x="-12095" y="-1"/>
            <a:ext cx="6889531" cy="6889531"/>
          </a:xfrm>
          <a:custGeom>
            <a:avLst/>
            <a:gdLst>
              <a:gd name="connsiteX0" fmla="*/ 0 w 5896303"/>
              <a:gd name="connsiteY0" fmla="*/ 0 h 5896303"/>
              <a:gd name="connsiteX1" fmla="*/ 5896303 w 5896303"/>
              <a:gd name="connsiteY1" fmla="*/ 5896303 h 5896303"/>
              <a:gd name="connsiteX2" fmla="*/ 5579364 w 5896303"/>
              <a:gd name="connsiteY2" fmla="*/ 5896303 h 5896303"/>
              <a:gd name="connsiteX3" fmla="*/ 0 w 5896303"/>
              <a:gd name="connsiteY3" fmla="*/ 316939 h 5896303"/>
              <a:gd name="connsiteX4" fmla="*/ 0 w 5896303"/>
              <a:gd name="connsiteY4" fmla="*/ 0 h 589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6303" h="5896303">
                <a:moveTo>
                  <a:pt x="0" y="0"/>
                </a:moveTo>
                <a:lnTo>
                  <a:pt x="5896303" y="5896303"/>
                </a:lnTo>
                <a:lnTo>
                  <a:pt x="5579364" y="5896303"/>
                </a:lnTo>
                <a:lnTo>
                  <a:pt x="0" y="316939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5"/>
          <p:cNvSpPr/>
          <p:nvPr/>
        </p:nvSpPr>
        <p:spPr>
          <a:xfrm flipV="1">
            <a:off x="1016874" y="425667"/>
            <a:ext cx="3942961" cy="1924021"/>
          </a:xfrm>
          <a:prstGeom prst="triangl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4"/>
          <p:cNvSpPr/>
          <p:nvPr/>
        </p:nvSpPr>
        <p:spPr>
          <a:xfrm flipV="1">
            <a:off x="1016874" y="-1"/>
            <a:ext cx="3942961" cy="192402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32"/>
          <p:cNvSpPr txBox="1">
            <a:spLocks noChangeArrowheads="1"/>
          </p:cNvSpPr>
          <p:nvPr/>
        </p:nvSpPr>
        <p:spPr bwMode="auto">
          <a:xfrm>
            <a:off x="10830177" y="228600"/>
            <a:ext cx="1194750" cy="1161633"/>
          </a:xfrm>
          <a:prstGeom prst="diamond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2" name="TextBox 32"/>
          <p:cNvSpPr txBox="1">
            <a:spLocks noChangeArrowheads="1"/>
          </p:cNvSpPr>
          <p:nvPr/>
        </p:nvSpPr>
        <p:spPr bwMode="auto">
          <a:xfrm>
            <a:off x="10830178" y="1768871"/>
            <a:ext cx="1194750" cy="1161633"/>
          </a:xfrm>
          <a:prstGeom prst="diamond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4670982" y="3353527"/>
            <a:ext cx="1194750" cy="1161633"/>
          </a:xfrm>
          <a:prstGeom prst="diamond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2" name="TextBox 32"/>
          <p:cNvSpPr txBox="1">
            <a:spLocks noChangeArrowheads="1"/>
          </p:cNvSpPr>
          <p:nvPr/>
        </p:nvSpPr>
        <p:spPr bwMode="auto">
          <a:xfrm>
            <a:off x="5682686" y="4607771"/>
            <a:ext cx="1194750" cy="1161633"/>
          </a:xfrm>
          <a:prstGeom prst="diamond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04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959835" y="1225307"/>
            <a:ext cx="6647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2800" dirty="0" smtClean="0"/>
              <a:t> </a:t>
            </a:r>
            <a:endParaRPr kumimoji="1" lang="zh-CN" altLang="en-US" sz="1600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4959834" y="118533"/>
            <a:ext cx="5870343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marL="342900" indent="-342900"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Цифровая экономика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Digital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Economy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– это экономическая деятельность, сфокусированная на цифровых и электронных технологиях, в том числе это электронный бизнес и электронная коммерция, а также производимые ими товары и услуги. </a:t>
            </a: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3691466" y="1507067"/>
            <a:ext cx="7138711" cy="196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Цифровая экономика – это хозяйственная деятельность, в которой ключевым фактором производства являются данные в цифровом виде, обработка больших объемов и использование результатов анализа которых по сравнению с традиционными формами хозяйствования позволяют существенно повысить эффективность различных видов производства, технологий, оборудования, хранения, продажи,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доставки товаров и услуг.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cs typeface="Yuanti SC" charset="-122"/>
              <a:sym typeface="Arial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970313" y="3353527"/>
            <a:ext cx="6054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Цифровая экономика – это деятельность, непосредственно связанная с развитием цифровых компьютерных технологий, в которую входят сервисы по предоставлению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онлайн-услуг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электронные платежи, интернет-торговля,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краудфандинг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прочее.</a:t>
            </a:r>
            <a:endParaRPr kumimoji="1" lang="zh-CN" altLang="en-US" sz="1600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640849" y="4676966"/>
            <a:ext cx="53840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Цифровая экономика - это сочетание цифровых вычислений и экономики, и это обобщающий термин, который описывает, как традиционные виды экономической деятельности (производство, распределение, торговля) трансформируются с помощью Интернета, всемирной паутины и 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блокчейн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технологий.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430574" y="10168"/>
            <a:ext cx="3344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zh-CN" sz="28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Понятие цифровой экономики</a:t>
            </a:r>
            <a:endParaRPr kumimoji="1" lang="en-US" altLang="zh-CN" sz="28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095" y="961698"/>
            <a:ext cx="6341533" cy="5896302"/>
          </a:xfrm>
          <a:prstGeom prst="rtTriangl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3424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3">
            <a:extLst>
              <a:ext uri="{FF2B5EF4-FFF2-40B4-BE49-F238E27FC236}">
                <a16:creationId xmlns="" xmlns:a16="http://schemas.microsoft.com/office/drawing/2014/main" id="{A6A84C81-4B0E-4171-A893-FA9E6B8EB6DE}"/>
              </a:ext>
            </a:extLst>
          </p:cNvPr>
          <p:cNvSpPr/>
          <p:nvPr/>
        </p:nvSpPr>
        <p:spPr>
          <a:xfrm>
            <a:off x="420688" y="745067"/>
            <a:ext cx="2047389" cy="2751667"/>
          </a:xfrm>
          <a:prstGeom prst="roundRect">
            <a:avLst>
              <a:gd name="adj" fmla="val 775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="" xmlns:a16="http://schemas.microsoft.com/office/drawing/2014/main" id="{700D308C-E39B-4836-BB6B-2B309BBA1EE5}"/>
              </a:ext>
            </a:extLst>
          </p:cNvPr>
          <p:cNvSpPr/>
          <p:nvPr/>
        </p:nvSpPr>
        <p:spPr>
          <a:xfrm>
            <a:off x="420688" y="3039532"/>
            <a:ext cx="442912" cy="457201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1985118" y="307318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01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289411" y="118533"/>
            <a:ext cx="11259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Основные технологии, формирующие цифровую экономику</a:t>
            </a:r>
          </a:p>
        </p:txBody>
      </p:sp>
      <p:sp>
        <p:nvSpPr>
          <p:cNvPr id="14" name="Прямоугольник: скругленные углы 3">
            <a:extLst>
              <a:ext uri="{FF2B5EF4-FFF2-40B4-BE49-F238E27FC236}">
                <a16:creationId xmlns="" xmlns:a16="http://schemas.microsoft.com/office/drawing/2014/main" id="{A6A84C81-4B0E-4171-A893-FA9E6B8EB6DE}"/>
              </a:ext>
            </a:extLst>
          </p:cNvPr>
          <p:cNvSpPr/>
          <p:nvPr/>
        </p:nvSpPr>
        <p:spPr>
          <a:xfrm>
            <a:off x="2739010" y="745067"/>
            <a:ext cx="2047389" cy="2751667"/>
          </a:xfrm>
          <a:prstGeom prst="roundRect">
            <a:avLst>
              <a:gd name="adj" fmla="val 775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: скругленные углы 3">
            <a:extLst>
              <a:ext uri="{FF2B5EF4-FFF2-40B4-BE49-F238E27FC236}">
                <a16:creationId xmlns="" xmlns:a16="http://schemas.microsoft.com/office/drawing/2014/main" id="{A6A84C81-4B0E-4171-A893-FA9E6B8EB6DE}"/>
              </a:ext>
            </a:extLst>
          </p:cNvPr>
          <p:cNvSpPr/>
          <p:nvPr/>
        </p:nvSpPr>
        <p:spPr>
          <a:xfrm>
            <a:off x="4996878" y="745067"/>
            <a:ext cx="2047389" cy="2751667"/>
          </a:xfrm>
          <a:prstGeom prst="roundRect">
            <a:avLst>
              <a:gd name="adj" fmla="val 775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3">
            <a:extLst>
              <a:ext uri="{FF2B5EF4-FFF2-40B4-BE49-F238E27FC236}">
                <a16:creationId xmlns="" xmlns:a16="http://schemas.microsoft.com/office/drawing/2014/main" id="{A6A84C81-4B0E-4171-A893-FA9E6B8EB6DE}"/>
              </a:ext>
            </a:extLst>
          </p:cNvPr>
          <p:cNvSpPr/>
          <p:nvPr/>
        </p:nvSpPr>
        <p:spPr>
          <a:xfrm>
            <a:off x="7274411" y="745067"/>
            <a:ext cx="2047389" cy="2751667"/>
          </a:xfrm>
          <a:prstGeom prst="roundRect">
            <a:avLst>
              <a:gd name="adj" fmla="val 775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3">
            <a:extLst>
              <a:ext uri="{FF2B5EF4-FFF2-40B4-BE49-F238E27FC236}">
                <a16:creationId xmlns="" xmlns:a16="http://schemas.microsoft.com/office/drawing/2014/main" id="{A6A84C81-4B0E-4171-A893-FA9E6B8EB6DE}"/>
              </a:ext>
            </a:extLst>
          </p:cNvPr>
          <p:cNvSpPr/>
          <p:nvPr/>
        </p:nvSpPr>
        <p:spPr>
          <a:xfrm>
            <a:off x="9501144" y="745067"/>
            <a:ext cx="2047389" cy="2751667"/>
          </a:xfrm>
          <a:prstGeom prst="roundRect">
            <a:avLst>
              <a:gd name="adj" fmla="val 775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3">
            <a:extLst>
              <a:ext uri="{FF2B5EF4-FFF2-40B4-BE49-F238E27FC236}">
                <a16:creationId xmlns="" xmlns:a16="http://schemas.microsoft.com/office/drawing/2014/main" id="{A6A84C81-4B0E-4171-A893-FA9E6B8EB6DE}"/>
              </a:ext>
            </a:extLst>
          </p:cNvPr>
          <p:cNvSpPr/>
          <p:nvPr/>
        </p:nvSpPr>
        <p:spPr>
          <a:xfrm>
            <a:off x="2739010" y="3691467"/>
            <a:ext cx="2047389" cy="2751667"/>
          </a:xfrm>
          <a:prstGeom prst="roundRect">
            <a:avLst>
              <a:gd name="adj" fmla="val 775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3">
            <a:extLst>
              <a:ext uri="{FF2B5EF4-FFF2-40B4-BE49-F238E27FC236}">
                <a16:creationId xmlns="" xmlns:a16="http://schemas.microsoft.com/office/drawing/2014/main" id="{A6A84C81-4B0E-4171-A893-FA9E6B8EB6DE}"/>
              </a:ext>
            </a:extLst>
          </p:cNvPr>
          <p:cNvSpPr/>
          <p:nvPr/>
        </p:nvSpPr>
        <p:spPr>
          <a:xfrm>
            <a:off x="4996879" y="3691467"/>
            <a:ext cx="2047389" cy="2751667"/>
          </a:xfrm>
          <a:prstGeom prst="roundRect">
            <a:avLst>
              <a:gd name="adj" fmla="val 775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3">
            <a:extLst>
              <a:ext uri="{FF2B5EF4-FFF2-40B4-BE49-F238E27FC236}">
                <a16:creationId xmlns="" xmlns:a16="http://schemas.microsoft.com/office/drawing/2014/main" id="{A6A84C81-4B0E-4171-A893-FA9E6B8EB6DE}"/>
              </a:ext>
            </a:extLst>
          </p:cNvPr>
          <p:cNvSpPr/>
          <p:nvPr/>
        </p:nvSpPr>
        <p:spPr>
          <a:xfrm>
            <a:off x="7274411" y="3691467"/>
            <a:ext cx="2047389" cy="2751667"/>
          </a:xfrm>
          <a:prstGeom prst="roundRect">
            <a:avLst>
              <a:gd name="adj" fmla="val 775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3">
            <a:extLst>
              <a:ext uri="{FF2B5EF4-FFF2-40B4-BE49-F238E27FC236}">
                <a16:creationId xmlns="" xmlns:a16="http://schemas.microsoft.com/office/drawing/2014/main" id="{A6A84C81-4B0E-4171-A893-FA9E6B8EB6DE}"/>
              </a:ext>
            </a:extLst>
          </p:cNvPr>
          <p:cNvSpPr/>
          <p:nvPr/>
        </p:nvSpPr>
        <p:spPr>
          <a:xfrm>
            <a:off x="9501144" y="3691467"/>
            <a:ext cx="2047389" cy="2751667"/>
          </a:xfrm>
          <a:prstGeom prst="roundRect">
            <a:avLst>
              <a:gd name="adj" fmla="val 775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3">
            <a:extLst>
              <a:ext uri="{FF2B5EF4-FFF2-40B4-BE49-F238E27FC236}">
                <a16:creationId xmlns="" xmlns:a16="http://schemas.microsoft.com/office/drawing/2014/main" id="{A6A84C81-4B0E-4171-A893-FA9E6B8EB6DE}"/>
              </a:ext>
            </a:extLst>
          </p:cNvPr>
          <p:cNvSpPr/>
          <p:nvPr/>
        </p:nvSpPr>
        <p:spPr>
          <a:xfrm>
            <a:off x="420688" y="3691467"/>
            <a:ext cx="2047389" cy="2751667"/>
          </a:xfrm>
          <a:prstGeom prst="roundRect">
            <a:avLst>
              <a:gd name="adj" fmla="val 775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524ECB1-A4F9-4777-820D-B655AF6A4519}"/>
              </a:ext>
            </a:extLst>
          </p:cNvPr>
          <p:cNvSpPr txBox="1"/>
          <p:nvPr/>
        </p:nvSpPr>
        <p:spPr>
          <a:xfrm>
            <a:off x="420688" y="841808"/>
            <a:ext cx="1772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Облачные вычисления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50C6624-EB12-4014-8DB1-80B65F78247A}"/>
              </a:ext>
            </a:extLst>
          </p:cNvPr>
          <p:cNvSpPr txBox="1"/>
          <p:nvPr/>
        </p:nvSpPr>
        <p:spPr>
          <a:xfrm>
            <a:off x="543628" y="1365028"/>
            <a:ext cx="190903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Это технология, которая обеспечивает доступ к компьютерным ресурсам через интернет. Не нужно покупать, хранить и обслуживать физическое оборудование - этим занимается облачный провайдер. 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直角三角形 19"/>
          <p:cNvSpPr/>
          <p:nvPr/>
        </p:nvSpPr>
        <p:spPr>
          <a:xfrm flipH="1" flipV="1">
            <a:off x="10467834" y="9622"/>
            <a:ext cx="1724166" cy="1724166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524ECB1-A4F9-4777-820D-B655AF6A4519}"/>
              </a:ext>
            </a:extLst>
          </p:cNvPr>
          <p:cNvSpPr txBox="1"/>
          <p:nvPr/>
        </p:nvSpPr>
        <p:spPr>
          <a:xfrm>
            <a:off x="2739010" y="764864"/>
            <a:ext cx="1104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Интернет вещей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524ECB1-A4F9-4777-820D-B655AF6A4519}"/>
              </a:ext>
            </a:extLst>
          </p:cNvPr>
          <p:cNvSpPr txBox="1"/>
          <p:nvPr/>
        </p:nvSpPr>
        <p:spPr>
          <a:xfrm>
            <a:off x="4996878" y="841808"/>
            <a:ext cx="1772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Когнитивные технологии 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524ECB1-A4F9-4777-820D-B655AF6A4519}"/>
              </a:ext>
            </a:extLst>
          </p:cNvPr>
          <p:cNvSpPr txBox="1"/>
          <p:nvPr/>
        </p:nvSpPr>
        <p:spPr>
          <a:xfrm>
            <a:off x="7274411" y="841808"/>
            <a:ext cx="1835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Интеллектуальные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роботы 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524ECB1-A4F9-4777-820D-B655AF6A4519}"/>
              </a:ext>
            </a:extLst>
          </p:cNvPr>
          <p:cNvSpPr txBox="1"/>
          <p:nvPr/>
        </p:nvSpPr>
        <p:spPr>
          <a:xfrm>
            <a:off x="9581744" y="795641"/>
            <a:ext cx="1772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Цифровая платформа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524ECB1-A4F9-4777-820D-B655AF6A4519}"/>
              </a:ext>
            </a:extLst>
          </p:cNvPr>
          <p:cNvSpPr txBox="1"/>
          <p:nvPr/>
        </p:nvSpPr>
        <p:spPr>
          <a:xfrm>
            <a:off x="559047" y="3810168"/>
            <a:ext cx="17721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Виртуальная (цифровая) валюта 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524ECB1-A4F9-4777-820D-B655AF6A4519}"/>
              </a:ext>
            </a:extLst>
          </p:cNvPr>
          <p:cNvSpPr txBox="1"/>
          <p:nvPr/>
        </p:nvSpPr>
        <p:spPr>
          <a:xfrm>
            <a:off x="2781474" y="3810168"/>
            <a:ext cx="1772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Нейротехнологии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524ECB1-A4F9-4777-820D-B655AF6A4519}"/>
              </a:ext>
            </a:extLst>
          </p:cNvPr>
          <p:cNvSpPr txBox="1"/>
          <p:nvPr/>
        </p:nvSpPr>
        <p:spPr>
          <a:xfrm>
            <a:off x="5118143" y="3810166"/>
            <a:ext cx="17721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Беспроводная связь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524ECB1-A4F9-4777-820D-B655AF6A4519}"/>
              </a:ext>
            </a:extLst>
          </p:cNvPr>
          <p:cNvSpPr txBox="1"/>
          <p:nvPr/>
        </p:nvSpPr>
        <p:spPr>
          <a:xfrm>
            <a:off x="7549621" y="3871723"/>
            <a:ext cx="1772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Крипотовалюта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524ECB1-A4F9-4777-820D-B655AF6A4519}"/>
              </a:ext>
            </a:extLst>
          </p:cNvPr>
          <p:cNvSpPr txBox="1"/>
          <p:nvPr/>
        </p:nvSpPr>
        <p:spPr>
          <a:xfrm>
            <a:off x="9581744" y="3871722"/>
            <a:ext cx="1772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Блокчейн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50C6624-EB12-4014-8DB1-80B65F78247A}"/>
              </a:ext>
            </a:extLst>
          </p:cNvPr>
          <p:cNvSpPr txBox="1"/>
          <p:nvPr/>
        </p:nvSpPr>
        <p:spPr>
          <a:xfrm>
            <a:off x="2781474" y="1288084"/>
            <a:ext cx="190903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Объединяет устройства в компьютерную сеть и позволяет им собирать, анализировать, обрабатывать и передавать данные другим объектам через программное обеспечение, приложения или технические          устройства. 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0C6624-EB12-4014-8DB1-80B65F78247A}"/>
              </a:ext>
            </a:extLst>
          </p:cNvPr>
          <p:cNvSpPr txBox="1"/>
          <p:nvPr/>
        </p:nvSpPr>
        <p:spPr>
          <a:xfrm>
            <a:off x="4996879" y="1365027"/>
            <a:ext cx="20473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 </a:t>
            </a:r>
            <a:r>
              <a:rPr lang="ru-RU" sz="1200" dirty="0" smtClean="0"/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Технологии, работающие с нашим познанием: оценивающие наше внимание, отслеживающие наше состояние, следящие за работой мозга и пытающиеся «понять» человека.  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50C6624-EB12-4014-8DB1-80B65F78247A}"/>
              </a:ext>
            </a:extLst>
          </p:cNvPr>
          <p:cNvSpPr txBox="1"/>
          <p:nvPr/>
        </p:nvSpPr>
        <p:spPr>
          <a:xfrm>
            <a:off x="7412770" y="1318861"/>
            <a:ext cx="19090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Это роботы, которые могут распознавать объекты и их состояние и на основе такого распознавания автоматически определять действия, которые им следует выполнить.  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50C6624-EB12-4014-8DB1-80B65F78247A}"/>
              </a:ext>
            </a:extLst>
          </p:cNvPr>
          <p:cNvSpPr txBox="1"/>
          <p:nvPr/>
        </p:nvSpPr>
        <p:spPr>
          <a:xfrm>
            <a:off x="9581744" y="1288084"/>
            <a:ext cx="190903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 </a:t>
            </a:r>
            <a:r>
              <a:rPr lang="ru-RU" sz="1200" dirty="0" smtClean="0"/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Это бизнес-модель, позволяющая потребителям и поставщикам связываться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для обмена продуктами, услугами и информацией, включая предоставление продуктов/ услуг/ информации собственного производства.  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F50C6624-EB12-4014-8DB1-80B65F78247A}"/>
              </a:ext>
            </a:extLst>
          </p:cNvPr>
          <p:cNvSpPr txBox="1"/>
          <p:nvPr/>
        </p:nvSpPr>
        <p:spPr>
          <a:xfrm>
            <a:off x="559047" y="4453049"/>
            <a:ext cx="1909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Электронная валюта – это денежные средства не имеющие материального воплощения, которые могут использоваться как полноценный денежный знак.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50C6624-EB12-4014-8DB1-80B65F78247A}"/>
              </a:ext>
            </a:extLst>
          </p:cNvPr>
          <p:cNvSpPr txBox="1"/>
          <p:nvPr/>
        </p:nvSpPr>
        <p:spPr>
          <a:xfrm>
            <a:off x="2906959" y="4453049"/>
            <a:ext cx="1783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Это совокупность технологий, созданных на основе принципов функционирования нервной системы. 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50C6624-EB12-4014-8DB1-80B65F78247A}"/>
              </a:ext>
            </a:extLst>
          </p:cNvPr>
          <p:cNvSpPr txBox="1"/>
          <p:nvPr/>
        </p:nvSpPr>
        <p:spPr>
          <a:xfrm>
            <a:off x="4996878" y="4453049"/>
            <a:ext cx="19090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Это связь, которая осуществляется в обход проводов или других физических сред передачи.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F50C6624-EB12-4014-8DB1-80B65F78247A}"/>
              </a:ext>
            </a:extLst>
          </p:cNvPr>
          <p:cNvSpPr txBox="1"/>
          <p:nvPr/>
        </p:nvSpPr>
        <p:spPr>
          <a:xfrm>
            <a:off x="7412770" y="4299160"/>
            <a:ext cx="19090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Это тип виртуальной валюты, эмиссия («добыча»,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майнинг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 которой основана на специфическом применении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криптографичесих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алгоритмов. 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F50C6624-EB12-4014-8DB1-80B65F78247A}"/>
              </a:ext>
            </a:extLst>
          </p:cNvPr>
          <p:cNvSpPr txBox="1"/>
          <p:nvPr/>
        </p:nvSpPr>
        <p:spPr>
          <a:xfrm>
            <a:off x="9581744" y="4179498"/>
            <a:ext cx="1828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Это способ записывать и хранить цифровую информацию, так, чтобы ее невозможно было подделать, удалить или изменить, не привлекая к себе внимания. 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Блокчейн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состоит из цепочки блоков.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олилиния: фигура 4">
            <a:extLst>
              <a:ext uri="{FF2B5EF4-FFF2-40B4-BE49-F238E27FC236}">
                <a16:creationId xmlns="" xmlns:a16="http://schemas.microsoft.com/office/drawing/2014/main" id="{700D308C-E39B-4836-BB6B-2B309BBA1EE5}"/>
              </a:ext>
            </a:extLst>
          </p:cNvPr>
          <p:cNvSpPr/>
          <p:nvPr/>
        </p:nvSpPr>
        <p:spPr>
          <a:xfrm>
            <a:off x="2739010" y="3039533"/>
            <a:ext cx="444457" cy="464012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5" name="Полилиния: фигура 5">
            <a:extLst>
              <a:ext uri="{FF2B5EF4-FFF2-40B4-BE49-F238E27FC236}">
                <a16:creationId xmlns="" xmlns:a16="http://schemas.microsoft.com/office/drawing/2014/main" id="{D8B728C4-6143-4D77-A74C-13D34475532F}"/>
              </a:ext>
            </a:extLst>
          </p:cNvPr>
          <p:cNvSpPr/>
          <p:nvPr/>
        </p:nvSpPr>
        <p:spPr>
          <a:xfrm rot="10800000">
            <a:off x="4106333" y="764858"/>
            <a:ext cx="709654" cy="738670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7" name="Полилиния: фигура 4">
            <a:extLst>
              <a:ext uri="{FF2B5EF4-FFF2-40B4-BE49-F238E27FC236}">
                <a16:creationId xmlns="" xmlns:a16="http://schemas.microsoft.com/office/drawing/2014/main" id="{700D308C-E39B-4836-BB6B-2B309BBA1EE5}"/>
              </a:ext>
            </a:extLst>
          </p:cNvPr>
          <p:cNvSpPr/>
          <p:nvPr/>
        </p:nvSpPr>
        <p:spPr>
          <a:xfrm>
            <a:off x="4996879" y="3032721"/>
            <a:ext cx="444457" cy="464012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8" name="Полилиния: фигура 4">
            <a:extLst>
              <a:ext uri="{FF2B5EF4-FFF2-40B4-BE49-F238E27FC236}">
                <a16:creationId xmlns="" xmlns:a16="http://schemas.microsoft.com/office/drawing/2014/main" id="{700D308C-E39B-4836-BB6B-2B309BBA1EE5}"/>
              </a:ext>
            </a:extLst>
          </p:cNvPr>
          <p:cNvSpPr/>
          <p:nvPr/>
        </p:nvSpPr>
        <p:spPr>
          <a:xfrm>
            <a:off x="7328165" y="3046344"/>
            <a:ext cx="442912" cy="457201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9" name="Полилиния: фигура 4">
            <a:extLst>
              <a:ext uri="{FF2B5EF4-FFF2-40B4-BE49-F238E27FC236}">
                <a16:creationId xmlns="" xmlns:a16="http://schemas.microsoft.com/office/drawing/2014/main" id="{700D308C-E39B-4836-BB6B-2B309BBA1EE5}"/>
              </a:ext>
            </a:extLst>
          </p:cNvPr>
          <p:cNvSpPr/>
          <p:nvPr/>
        </p:nvSpPr>
        <p:spPr>
          <a:xfrm>
            <a:off x="9501144" y="3046344"/>
            <a:ext cx="442912" cy="457201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0" name="Полилиния: фигура 4">
            <a:extLst>
              <a:ext uri="{FF2B5EF4-FFF2-40B4-BE49-F238E27FC236}">
                <a16:creationId xmlns="" xmlns:a16="http://schemas.microsoft.com/office/drawing/2014/main" id="{700D308C-E39B-4836-BB6B-2B309BBA1EE5}"/>
              </a:ext>
            </a:extLst>
          </p:cNvPr>
          <p:cNvSpPr/>
          <p:nvPr/>
        </p:nvSpPr>
        <p:spPr>
          <a:xfrm>
            <a:off x="420688" y="5985933"/>
            <a:ext cx="442912" cy="457201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1" name="Полилиния: фигура 4">
            <a:extLst>
              <a:ext uri="{FF2B5EF4-FFF2-40B4-BE49-F238E27FC236}">
                <a16:creationId xmlns="" xmlns:a16="http://schemas.microsoft.com/office/drawing/2014/main" id="{700D308C-E39B-4836-BB6B-2B309BBA1EE5}"/>
              </a:ext>
            </a:extLst>
          </p:cNvPr>
          <p:cNvSpPr/>
          <p:nvPr/>
        </p:nvSpPr>
        <p:spPr>
          <a:xfrm>
            <a:off x="2739010" y="5985933"/>
            <a:ext cx="442912" cy="457201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2" name="Полилиния: фигура 4">
            <a:extLst>
              <a:ext uri="{FF2B5EF4-FFF2-40B4-BE49-F238E27FC236}">
                <a16:creationId xmlns="" xmlns:a16="http://schemas.microsoft.com/office/drawing/2014/main" id="{700D308C-E39B-4836-BB6B-2B309BBA1EE5}"/>
              </a:ext>
            </a:extLst>
          </p:cNvPr>
          <p:cNvSpPr/>
          <p:nvPr/>
        </p:nvSpPr>
        <p:spPr>
          <a:xfrm>
            <a:off x="4996878" y="5985933"/>
            <a:ext cx="442912" cy="457201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3" name="Полилиния: фигура 4">
            <a:extLst>
              <a:ext uri="{FF2B5EF4-FFF2-40B4-BE49-F238E27FC236}">
                <a16:creationId xmlns="" xmlns:a16="http://schemas.microsoft.com/office/drawing/2014/main" id="{700D308C-E39B-4836-BB6B-2B309BBA1EE5}"/>
              </a:ext>
            </a:extLst>
          </p:cNvPr>
          <p:cNvSpPr/>
          <p:nvPr/>
        </p:nvSpPr>
        <p:spPr>
          <a:xfrm>
            <a:off x="7274411" y="5985933"/>
            <a:ext cx="442912" cy="457201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4" name="Полилиния: фигура 4">
            <a:extLst>
              <a:ext uri="{FF2B5EF4-FFF2-40B4-BE49-F238E27FC236}">
                <a16:creationId xmlns="" xmlns:a16="http://schemas.microsoft.com/office/drawing/2014/main" id="{700D308C-E39B-4836-BB6B-2B309BBA1EE5}"/>
              </a:ext>
            </a:extLst>
          </p:cNvPr>
          <p:cNvSpPr/>
          <p:nvPr/>
        </p:nvSpPr>
        <p:spPr>
          <a:xfrm>
            <a:off x="9501144" y="6022709"/>
            <a:ext cx="442912" cy="457201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5" name="Полилиния: фигура 5">
            <a:extLst>
              <a:ext uri="{FF2B5EF4-FFF2-40B4-BE49-F238E27FC236}">
                <a16:creationId xmlns="" xmlns:a16="http://schemas.microsoft.com/office/drawing/2014/main" id="{D8B728C4-6143-4D77-A74C-13D34475532F}"/>
              </a:ext>
            </a:extLst>
          </p:cNvPr>
          <p:cNvSpPr/>
          <p:nvPr/>
        </p:nvSpPr>
        <p:spPr>
          <a:xfrm rot="10800000">
            <a:off x="6334613" y="745063"/>
            <a:ext cx="709654" cy="738670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6" name="Полилиния: фигура 5">
            <a:extLst>
              <a:ext uri="{FF2B5EF4-FFF2-40B4-BE49-F238E27FC236}">
                <a16:creationId xmlns="" xmlns:a16="http://schemas.microsoft.com/office/drawing/2014/main" id="{D8B728C4-6143-4D77-A74C-13D34475532F}"/>
              </a:ext>
            </a:extLst>
          </p:cNvPr>
          <p:cNvSpPr/>
          <p:nvPr/>
        </p:nvSpPr>
        <p:spPr>
          <a:xfrm rot="10800000">
            <a:off x="8612146" y="745058"/>
            <a:ext cx="709654" cy="738670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7" name="Полилиния: фигура 5">
            <a:extLst>
              <a:ext uri="{FF2B5EF4-FFF2-40B4-BE49-F238E27FC236}">
                <a16:creationId xmlns="" xmlns:a16="http://schemas.microsoft.com/office/drawing/2014/main" id="{D8B728C4-6143-4D77-A74C-13D34475532F}"/>
              </a:ext>
            </a:extLst>
          </p:cNvPr>
          <p:cNvSpPr/>
          <p:nvPr/>
        </p:nvSpPr>
        <p:spPr>
          <a:xfrm rot="10800000">
            <a:off x="10838879" y="745062"/>
            <a:ext cx="709654" cy="738670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8" name="Полилиния: фигура 5">
            <a:extLst>
              <a:ext uri="{FF2B5EF4-FFF2-40B4-BE49-F238E27FC236}">
                <a16:creationId xmlns="" xmlns:a16="http://schemas.microsoft.com/office/drawing/2014/main" id="{D8B728C4-6143-4D77-A74C-13D34475532F}"/>
              </a:ext>
            </a:extLst>
          </p:cNvPr>
          <p:cNvSpPr/>
          <p:nvPr/>
        </p:nvSpPr>
        <p:spPr>
          <a:xfrm rot="10800000">
            <a:off x="1758423" y="3691467"/>
            <a:ext cx="709654" cy="738670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9" name="Полилиния: фигура 5">
            <a:extLst>
              <a:ext uri="{FF2B5EF4-FFF2-40B4-BE49-F238E27FC236}">
                <a16:creationId xmlns="" xmlns:a16="http://schemas.microsoft.com/office/drawing/2014/main" id="{D8B728C4-6143-4D77-A74C-13D34475532F}"/>
              </a:ext>
            </a:extLst>
          </p:cNvPr>
          <p:cNvSpPr/>
          <p:nvPr/>
        </p:nvSpPr>
        <p:spPr>
          <a:xfrm rot="10800000">
            <a:off x="4106333" y="3691467"/>
            <a:ext cx="709654" cy="738670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0" name="Полилиния: фигура 5">
            <a:extLst>
              <a:ext uri="{FF2B5EF4-FFF2-40B4-BE49-F238E27FC236}">
                <a16:creationId xmlns="" xmlns:a16="http://schemas.microsoft.com/office/drawing/2014/main" id="{D8B728C4-6143-4D77-A74C-13D34475532F}"/>
              </a:ext>
            </a:extLst>
          </p:cNvPr>
          <p:cNvSpPr/>
          <p:nvPr/>
        </p:nvSpPr>
        <p:spPr>
          <a:xfrm rot="10800000">
            <a:off x="6334613" y="3691467"/>
            <a:ext cx="709654" cy="738670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1" name="Полилиния: фигура 5">
            <a:extLst>
              <a:ext uri="{FF2B5EF4-FFF2-40B4-BE49-F238E27FC236}">
                <a16:creationId xmlns="" xmlns:a16="http://schemas.microsoft.com/office/drawing/2014/main" id="{D8B728C4-6143-4D77-A74C-13D34475532F}"/>
              </a:ext>
            </a:extLst>
          </p:cNvPr>
          <p:cNvSpPr/>
          <p:nvPr/>
        </p:nvSpPr>
        <p:spPr>
          <a:xfrm rot="10800000">
            <a:off x="8612146" y="3691467"/>
            <a:ext cx="709654" cy="738670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2" name="Полилиния: фигура 5">
            <a:extLst>
              <a:ext uri="{FF2B5EF4-FFF2-40B4-BE49-F238E27FC236}">
                <a16:creationId xmlns="" xmlns:a16="http://schemas.microsoft.com/office/drawing/2014/main" id="{D8B728C4-6143-4D77-A74C-13D34475532F}"/>
              </a:ext>
            </a:extLst>
          </p:cNvPr>
          <p:cNvSpPr/>
          <p:nvPr/>
        </p:nvSpPr>
        <p:spPr>
          <a:xfrm rot="10800000">
            <a:off x="10838879" y="3691468"/>
            <a:ext cx="709654" cy="738670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4345904" y="307318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6628769" y="307318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8906302" y="312740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11133035" y="313421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2052579" y="607380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4370901" y="607380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6628769" y="607380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8906302" y="607380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11146174" y="607380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олилиния: фигура 5">
            <a:extLst>
              <a:ext uri="{FF2B5EF4-FFF2-40B4-BE49-F238E27FC236}">
                <a16:creationId xmlns="" xmlns:a16="http://schemas.microsoft.com/office/drawing/2014/main" id="{D8B728C4-6143-4D77-A74C-13D34475532F}"/>
              </a:ext>
            </a:extLst>
          </p:cNvPr>
          <p:cNvSpPr/>
          <p:nvPr/>
        </p:nvSpPr>
        <p:spPr>
          <a:xfrm rot="10800000">
            <a:off x="1758423" y="764858"/>
            <a:ext cx="709654" cy="738670"/>
          </a:xfrm>
          <a:custGeom>
            <a:avLst/>
            <a:gdLst>
              <a:gd name="connsiteX0" fmla="*/ 182563 w 1184282"/>
              <a:gd name="connsiteY0" fmla="*/ 0 h 1194176"/>
              <a:gd name="connsiteX1" fmla="*/ 365126 w 1184282"/>
              <a:gd name="connsiteY1" fmla="*/ 182563 h 1194176"/>
              <a:gd name="connsiteX2" fmla="*/ 365126 w 1184282"/>
              <a:gd name="connsiteY2" fmla="*/ 829050 h 1194176"/>
              <a:gd name="connsiteX3" fmla="*/ 990000 w 1184282"/>
              <a:gd name="connsiteY3" fmla="*/ 829050 h 1194176"/>
              <a:gd name="connsiteX4" fmla="*/ 990000 w 1184282"/>
              <a:gd name="connsiteY4" fmla="*/ 829857 h 1194176"/>
              <a:gd name="connsiteX5" fmla="*/ 1001719 w 1184282"/>
              <a:gd name="connsiteY5" fmla="*/ 828675 h 1194176"/>
              <a:gd name="connsiteX6" fmla="*/ 1184282 w 1184282"/>
              <a:gd name="connsiteY6" fmla="*/ 1011238 h 1194176"/>
              <a:gd name="connsiteX7" fmla="*/ 1001719 w 1184282"/>
              <a:gd name="connsiteY7" fmla="*/ 1193801 h 1194176"/>
              <a:gd name="connsiteX8" fmla="*/ 990000 w 1184282"/>
              <a:gd name="connsiteY8" fmla="*/ 1192620 h 1194176"/>
              <a:gd name="connsiteX9" fmla="*/ 990000 w 1184282"/>
              <a:gd name="connsiteY9" fmla="*/ 1194176 h 1194176"/>
              <a:gd name="connsiteX10" fmla="*/ 180000 w 1184282"/>
              <a:gd name="connsiteY10" fmla="*/ 1194176 h 1194176"/>
              <a:gd name="connsiteX11" fmla="*/ 180000 w 1184282"/>
              <a:gd name="connsiteY11" fmla="*/ 1193543 h 1194176"/>
              <a:gd name="connsiteX12" fmla="*/ 145770 w 1184282"/>
              <a:gd name="connsiteY12" fmla="*/ 1190092 h 1194176"/>
              <a:gd name="connsiteX13" fmla="*/ 0 w 1184282"/>
              <a:gd name="connsiteY13" fmla="*/ 1011238 h 1194176"/>
              <a:gd name="connsiteX14" fmla="*/ 1882 w 1184282"/>
              <a:gd name="connsiteY14" fmla="*/ 992563 h 1194176"/>
              <a:gd name="connsiteX15" fmla="*/ 0 w 1184282"/>
              <a:gd name="connsiteY15" fmla="*/ 992563 h 1194176"/>
              <a:gd name="connsiteX16" fmla="*/ 0 w 1184282"/>
              <a:gd name="connsiteY16" fmla="*/ 182563 h 1194176"/>
              <a:gd name="connsiteX17" fmla="*/ 182563 w 1184282"/>
              <a:gd name="connsiteY17" fmla="*/ 0 h 119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4282" h="1194176">
                <a:moveTo>
                  <a:pt x="182563" y="0"/>
                </a:moveTo>
                <a:cubicBezTo>
                  <a:pt x="283390" y="0"/>
                  <a:pt x="365126" y="81736"/>
                  <a:pt x="365126" y="182563"/>
                </a:cubicBezTo>
                <a:lnTo>
                  <a:pt x="365126" y="829050"/>
                </a:lnTo>
                <a:lnTo>
                  <a:pt x="990000" y="829050"/>
                </a:lnTo>
                <a:lnTo>
                  <a:pt x="990000" y="829857"/>
                </a:lnTo>
                <a:lnTo>
                  <a:pt x="1001719" y="828675"/>
                </a:lnTo>
                <a:cubicBezTo>
                  <a:pt x="1102546" y="828675"/>
                  <a:pt x="1184282" y="910411"/>
                  <a:pt x="1184282" y="1011238"/>
                </a:cubicBezTo>
                <a:cubicBezTo>
                  <a:pt x="1184282" y="1112065"/>
                  <a:pt x="1102546" y="1193801"/>
                  <a:pt x="1001719" y="1193801"/>
                </a:cubicBezTo>
                <a:lnTo>
                  <a:pt x="990000" y="1192620"/>
                </a:lnTo>
                <a:lnTo>
                  <a:pt x="990000" y="1194176"/>
                </a:lnTo>
                <a:lnTo>
                  <a:pt x="180000" y="1194176"/>
                </a:lnTo>
                <a:lnTo>
                  <a:pt x="180000" y="1193543"/>
                </a:lnTo>
                <a:lnTo>
                  <a:pt x="145770" y="1190092"/>
                </a:lnTo>
                <a:cubicBezTo>
                  <a:pt x="62579" y="1173069"/>
                  <a:pt x="0" y="1099462"/>
                  <a:pt x="0" y="1011238"/>
                </a:cubicBezTo>
                <a:lnTo>
                  <a:pt x="1882" y="992563"/>
                </a:lnTo>
                <a:lnTo>
                  <a:pt x="0" y="992563"/>
                </a:lnTo>
                <a:lnTo>
                  <a:pt x="0" y="182563"/>
                </a:lnTo>
                <a:cubicBezTo>
                  <a:pt x="0" y="81736"/>
                  <a:pt x="81736" y="0"/>
                  <a:pt x="182563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 extrusionH="76200" prstMaterial="metal">
            <a:bevelT w="69850" h="38100" prst="coolSlant"/>
            <a:extrusionClr>
              <a:schemeClr val="accent1">
                <a:lumMod val="75000"/>
              </a:schemeClr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solidFill>
              <a:srgbClr val="323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Oval 26"/>
          <p:cNvSpPr/>
          <p:nvPr/>
        </p:nvSpPr>
        <p:spPr>
          <a:xfrm>
            <a:off x="8330028" y="3542323"/>
            <a:ext cx="561144" cy="561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333761" y="2365248"/>
            <a:ext cx="561144" cy="561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4654321" y="717953"/>
            <a:ext cx="7433734" cy="848472"/>
          </a:xfrm>
          <a:prstGeom prst="rect">
            <a:avLst/>
          </a:prstGeom>
        </p:spPr>
        <p:txBody>
          <a:bodyPr vert="horz" wrap="square" lIns="108745" tIns="54373" rIns="108745" bIns="54373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Социальное развитие организации предполагает качественные изменения к лучшему в ее социальной среде, в тех материальных, общественных и духовно -нравственных условиях, в которых работники организации трудятся и живут.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4552721" y="194733"/>
            <a:ext cx="753533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ru-RU" altLang="zh-C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Понятие социального развития организации</a:t>
            </a:r>
            <a:endParaRPr kumimoji="1" lang="zh-CN" altLang="en-US" sz="2800" b="1" dirty="0">
              <a:solidFill>
                <a:schemeClr val="bg1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 bwMode="auto">
          <a:xfrm>
            <a:off x="4817533" y="2365248"/>
            <a:ext cx="3502855" cy="100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Улучшение эргономических, санитарно-гигиенических и иных условий работы, охраны труда и обеспечения безопасности работников.</a:t>
            </a:r>
          </a:p>
        </p:txBody>
      </p:sp>
      <p:pic>
        <p:nvPicPr>
          <p:cNvPr id="13" name="Рисунок 12" descr="Pick.jpg"/>
          <p:cNvPicPr>
            <a:picLocks noGrp="1" noChangeAspect="1"/>
          </p:cNvPicPr>
          <p:nvPr>
            <p:ph type="pic" sz="quarter" idx="50"/>
          </p:nvPr>
        </p:nvPicPr>
        <p:blipFill>
          <a:blip r:embed="rId3"/>
          <a:srcRect l="32671" r="32671"/>
          <a:stretch>
            <a:fillRect/>
          </a:stretch>
        </p:blipFill>
        <p:spPr/>
      </p:pic>
      <p:sp>
        <p:nvSpPr>
          <p:cNvPr id="14" name="Скругленный прямоугольник 13"/>
          <p:cNvSpPr/>
          <p:nvPr/>
        </p:nvSpPr>
        <p:spPr>
          <a:xfrm>
            <a:off x="4817533" y="1700275"/>
            <a:ext cx="7069667" cy="5993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социального развития организации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15" name="Oval 29"/>
          <p:cNvSpPr/>
          <p:nvPr/>
        </p:nvSpPr>
        <p:spPr>
          <a:xfrm>
            <a:off x="4333761" y="3588876"/>
            <a:ext cx="561144" cy="561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16" name="Oval 29"/>
          <p:cNvSpPr/>
          <p:nvPr/>
        </p:nvSpPr>
        <p:spPr>
          <a:xfrm>
            <a:off x="4333761" y="4966863"/>
            <a:ext cx="561144" cy="561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17" name="Oval 29"/>
          <p:cNvSpPr/>
          <p:nvPr/>
        </p:nvSpPr>
        <p:spPr>
          <a:xfrm>
            <a:off x="8320387" y="2466459"/>
            <a:ext cx="561144" cy="561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18" name="Oval 29"/>
          <p:cNvSpPr/>
          <p:nvPr/>
        </p:nvSpPr>
        <p:spPr>
          <a:xfrm>
            <a:off x="8330028" y="4962819"/>
            <a:ext cx="561144" cy="561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 bwMode="auto">
          <a:xfrm>
            <a:off x="8881533" y="2365248"/>
            <a:ext cx="3166534" cy="122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200" dirty="0" smtClean="0"/>
              <a:t>     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Стимулирование эффективного труда, инициативного и творческого отношения к делу, групповой и индивидуальной ответственности за результаты деятельности.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 bwMode="auto">
          <a:xfrm>
            <a:off x="4817533" y="3308175"/>
            <a:ext cx="3576452" cy="186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и поддержание в коллективе здоровой социально-психологической атмосферы, оптимальных межличностных и межгрупповых связей, способствующих раскрытию интеллектуального и нравственного потенциала каждой личности, удовлетворенности совместным трудом.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 bwMode="auto">
          <a:xfrm>
            <a:off x="8881531" y="3588876"/>
            <a:ext cx="3166535" cy="165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200" dirty="0" smtClean="0"/>
              <a:t>      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Рост жизненного уровня работников и членов их семей, удовлетворение потребностей в жилье и бытовом устройстве, разнообразных услугах, полноценное использование досуга.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 bwMode="auto">
          <a:xfrm>
            <a:off x="8891172" y="5243391"/>
            <a:ext cx="3300828" cy="126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социального страхования работников, соблюдения их социальных гарантий и гражданских прав.</a:t>
            </a:r>
          </a:p>
          <a:p>
            <a:pPr>
              <a:lnSpc>
                <a:spcPct val="120000"/>
              </a:lnSpc>
              <a:buNone/>
            </a:pPr>
            <a:endParaRPr lang="ru-RU" sz="1200" dirty="0" smtClean="0"/>
          </a:p>
        </p:txBody>
      </p:sp>
      <p:sp>
        <p:nvSpPr>
          <p:cNvPr id="23" name="Subtitle 2"/>
          <p:cNvSpPr txBox="1">
            <a:spLocks/>
          </p:cNvSpPr>
          <p:nvPr/>
        </p:nvSpPr>
        <p:spPr bwMode="auto">
          <a:xfrm>
            <a:off x="4817532" y="5071533"/>
            <a:ext cx="3742268" cy="165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Совершенствование социальной структуры персонала, его демографического и профессионально - квалификационного состава, в том числе регулирование численности работников, повышение их общеобразовательного и культурно-технического уровня.</a:t>
            </a:r>
          </a:p>
        </p:txBody>
      </p:sp>
      <p:sp>
        <p:nvSpPr>
          <p:cNvPr id="24" name="Freeform 8"/>
          <p:cNvSpPr>
            <a:spLocks noEditPoints="1"/>
          </p:cNvSpPr>
          <p:nvPr/>
        </p:nvSpPr>
        <p:spPr bwMode="auto">
          <a:xfrm>
            <a:off x="8365067" y="3588876"/>
            <a:ext cx="438322" cy="348124"/>
          </a:xfrm>
          <a:custGeom>
            <a:avLst/>
            <a:gdLst>
              <a:gd name="T0" fmla="*/ 148640 w 1232"/>
              <a:gd name="T1" fmla="*/ 436448 h 944"/>
              <a:gd name="T2" fmla="*/ 193124 w 1232"/>
              <a:gd name="T3" fmla="*/ 439156 h 944"/>
              <a:gd name="T4" fmla="*/ 250084 w 1232"/>
              <a:gd name="T5" fmla="*/ 428867 h 944"/>
              <a:gd name="T6" fmla="*/ 249542 w 1232"/>
              <a:gd name="T7" fmla="*/ 360097 h 944"/>
              <a:gd name="T8" fmla="*/ 310300 w 1232"/>
              <a:gd name="T9" fmla="*/ 307571 h 944"/>
              <a:gd name="T10" fmla="*/ 206143 w 1232"/>
              <a:gd name="T11" fmla="*/ 367136 h 944"/>
              <a:gd name="T12" fmla="*/ 249542 w 1232"/>
              <a:gd name="T13" fmla="*/ 307571 h 944"/>
              <a:gd name="T14" fmla="*/ 133993 w 1232"/>
              <a:gd name="T15" fmla="*/ 344393 h 944"/>
              <a:gd name="T16" fmla="*/ 170339 w 1232"/>
              <a:gd name="T17" fmla="*/ 307571 h 944"/>
              <a:gd name="T18" fmla="*/ 91679 w 1232"/>
              <a:gd name="T19" fmla="*/ 346559 h 944"/>
              <a:gd name="T20" fmla="*/ 89510 w 1232"/>
              <a:gd name="T21" fmla="*/ 307571 h 944"/>
              <a:gd name="T22" fmla="*/ 292398 w 1232"/>
              <a:gd name="T23" fmla="*/ 511175 h 944"/>
              <a:gd name="T24" fmla="*/ 355326 w 1232"/>
              <a:gd name="T25" fmla="*/ 355765 h 944"/>
              <a:gd name="T26" fmla="*/ 379195 w 1232"/>
              <a:gd name="T27" fmla="*/ 319484 h 944"/>
              <a:gd name="T28" fmla="*/ 393842 w 1232"/>
              <a:gd name="T29" fmla="*/ 283745 h 944"/>
              <a:gd name="T30" fmla="*/ 324947 w 1232"/>
              <a:gd name="T31" fmla="*/ 284828 h 944"/>
              <a:gd name="T32" fmla="*/ 288058 w 1232"/>
              <a:gd name="T33" fmla="*/ 229596 h 944"/>
              <a:gd name="T34" fmla="*/ 261476 w 1232"/>
              <a:gd name="T35" fmla="*/ 257753 h 944"/>
              <a:gd name="T36" fmla="*/ 103072 w 1232"/>
              <a:gd name="T37" fmla="*/ 257753 h 944"/>
              <a:gd name="T38" fmla="*/ 100359 w 1232"/>
              <a:gd name="T39" fmla="*/ 229596 h 944"/>
              <a:gd name="T40" fmla="*/ 82457 w 1232"/>
              <a:gd name="T41" fmla="*/ 284828 h 944"/>
              <a:gd name="T42" fmla="*/ 281006 w 1232"/>
              <a:gd name="T43" fmla="*/ 151620 h 944"/>
              <a:gd name="T44" fmla="*/ 336881 w 1232"/>
              <a:gd name="T45" fmla="*/ 187900 h 944"/>
              <a:gd name="T46" fmla="*/ 193124 w 1232"/>
              <a:gd name="T47" fmla="*/ 151620 h 944"/>
              <a:gd name="T48" fmla="*/ 256052 w 1232"/>
              <a:gd name="T49" fmla="*/ 151620 h 944"/>
              <a:gd name="T50" fmla="*/ 100359 w 1232"/>
              <a:gd name="T51" fmla="*/ 206311 h 944"/>
              <a:gd name="T52" fmla="*/ 38516 w 1232"/>
              <a:gd name="T53" fmla="*/ 151620 h 944"/>
              <a:gd name="T54" fmla="*/ 75405 w 1232"/>
              <a:gd name="T55" fmla="*/ 206311 h 944"/>
              <a:gd name="T56" fmla="*/ 423136 w 1232"/>
              <a:gd name="T57" fmla="*/ 130501 h 944"/>
              <a:gd name="T58" fmla="*/ 423136 w 1232"/>
              <a:gd name="T59" fmla="*/ 130501 h 944"/>
              <a:gd name="T60" fmla="*/ 274496 w 1232"/>
              <a:gd name="T61" fmla="*/ 128335 h 944"/>
              <a:gd name="T62" fmla="*/ 266359 w 1232"/>
              <a:gd name="T63" fmla="*/ 86640 h 944"/>
              <a:gd name="T64" fmla="*/ 80830 w 1232"/>
              <a:gd name="T65" fmla="*/ 98553 h 944"/>
              <a:gd name="T66" fmla="*/ 97104 w 1232"/>
              <a:gd name="T67" fmla="*/ 108841 h 944"/>
              <a:gd name="T68" fmla="*/ 193124 w 1232"/>
              <a:gd name="T69" fmla="*/ 128335 h 944"/>
              <a:gd name="T70" fmla="*/ 219163 w 1232"/>
              <a:gd name="T71" fmla="*/ 79059 h 944"/>
              <a:gd name="T72" fmla="*/ 157320 w 1232"/>
              <a:gd name="T73" fmla="*/ 69312 h 944"/>
              <a:gd name="T74" fmla="*/ 115006 w 1232"/>
              <a:gd name="T75" fmla="*/ 128335 h 944"/>
              <a:gd name="T76" fmla="*/ 193124 w 1232"/>
              <a:gd name="T77" fmla="*/ 36822 h 944"/>
              <a:gd name="T78" fmla="*/ 267444 w 1232"/>
              <a:gd name="T79" fmla="*/ 58482 h 944"/>
              <a:gd name="T80" fmla="*/ 339594 w 1232"/>
              <a:gd name="T81" fmla="*/ 128335 h 944"/>
              <a:gd name="T82" fmla="*/ 351528 w 1232"/>
              <a:gd name="T83" fmla="*/ 151620 h 944"/>
              <a:gd name="T84" fmla="*/ 364548 w 1232"/>
              <a:gd name="T85" fmla="*/ 229596 h 944"/>
              <a:gd name="T86" fmla="*/ 352613 w 1232"/>
              <a:gd name="T87" fmla="*/ 284828 h 944"/>
              <a:gd name="T88" fmla="*/ 324947 w 1232"/>
              <a:gd name="T89" fmla="*/ 329773 h 944"/>
              <a:gd name="T90" fmla="*/ 244117 w 1232"/>
              <a:gd name="T91" fmla="*/ 388255 h 944"/>
              <a:gd name="T92" fmla="*/ 170339 w 1232"/>
              <a:gd name="T93" fmla="*/ 399626 h 944"/>
              <a:gd name="T94" fmla="*/ 97104 w 1232"/>
              <a:gd name="T95" fmla="*/ 377966 h 944"/>
              <a:gd name="T96" fmla="*/ 23869 w 1232"/>
              <a:gd name="T97" fmla="*/ 307571 h 944"/>
              <a:gd name="T98" fmla="*/ 12477 w 1232"/>
              <a:gd name="T99" fmla="*/ 284828 h 944"/>
              <a:gd name="T100" fmla="*/ 0 w 1232"/>
              <a:gd name="T101" fmla="*/ 206311 h 944"/>
              <a:gd name="T102" fmla="*/ 10850 w 1232"/>
              <a:gd name="T103" fmla="*/ 151620 h 944"/>
              <a:gd name="T104" fmla="*/ 38516 w 1232"/>
              <a:gd name="T105" fmla="*/ 107217 h 944"/>
              <a:gd name="T106" fmla="*/ 120431 w 1232"/>
              <a:gd name="T107" fmla="*/ 48193 h 944"/>
              <a:gd name="T108" fmla="*/ 566894 w 1232"/>
              <a:gd name="T109" fmla="*/ 0 h 944"/>
              <a:gd name="T110" fmla="*/ 566894 w 1232"/>
              <a:gd name="T111" fmla="*/ 0 h 94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232" h="944">
                <a:moveTo>
                  <a:pt x="461" y="792"/>
                </a:moveTo>
                <a:lnTo>
                  <a:pt x="461" y="944"/>
                </a:lnTo>
                <a:lnTo>
                  <a:pt x="274" y="944"/>
                </a:lnTo>
                <a:lnTo>
                  <a:pt x="274" y="806"/>
                </a:lnTo>
                <a:lnTo>
                  <a:pt x="295" y="809"/>
                </a:lnTo>
                <a:lnTo>
                  <a:pt x="304" y="811"/>
                </a:lnTo>
                <a:lnTo>
                  <a:pt x="314" y="811"/>
                </a:lnTo>
                <a:lnTo>
                  <a:pt x="356" y="811"/>
                </a:lnTo>
                <a:lnTo>
                  <a:pt x="368" y="811"/>
                </a:lnTo>
                <a:lnTo>
                  <a:pt x="377" y="809"/>
                </a:lnTo>
                <a:lnTo>
                  <a:pt x="420" y="803"/>
                </a:lnTo>
                <a:lnTo>
                  <a:pt x="461" y="792"/>
                </a:lnTo>
                <a:close/>
                <a:moveTo>
                  <a:pt x="506" y="568"/>
                </a:moveTo>
                <a:lnTo>
                  <a:pt x="493" y="605"/>
                </a:lnTo>
                <a:lnTo>
                  <a:pt x="477" y="636"/>
                </a:lnTo>
                <a:lnTo>
                  <a:pt x="460" y="665"/>
                </a:lnTo>
                <a:lnTo>
                  <a:pt x="491" y="646"/>
                </a:lnTo>
                <a:lnTo>
                  <a:pt x="521" y="624"/>
                </a:lnTo>
                <a:lnTo>
                  <a:pt x="548" y="598"/>
                </a:lnTo>
                <a:lnTo>
                  <a:pt x="572" y="568"/>
                </a:lnTo>
                <a:lnTo>
                  <a:pt x="506" y="568"/>
                </a:lnTo>
                <a:close/>
                <a:moveTo>
                  <a:pt x="356" y="568"/>
                </a:moveTo>
                <a:lnTo>
                  <a:pt x="356" y="689"/>
                </a:lnTo>
                <a:lnTo>
                  <a:pt x="380" y="678"/>
                </a:lnTo>
                <a:lnTo>
                  <a:pt x="404" y="660"/>
                </a:lnTo>
                <a:lnTo>
                  <a:pt x="425" y="636"/>
                </a:lnTo>
                <a:lnTo>
                  <a:pt x="444" y="605"/>
                </a:lnTo>
                <a:lnTo>
                  <a:pt x="460" y="568"/>
                </a:lnTo>
                <a:lnTo>
                  <a:pt x="356" y="568"/>
                </a:lnTo>
                <a:close/>
                <a:moveTo>
                  <a:pt x="212" y="568"/>
                </a:moveTo>
                <a:lnTo>
                  <a:pt x="228" y="605"/>
                </a:lnTo>
                <a:lnTo>
                  <a:pt x="247" y="636"/>
                </a:lnTo>
                <a:lnTo>
                  <a:pt x="268" y="660"/>
                </a:lnTo>
                <a:lnTo>
                  <a:pt x="290" y="678"/>
                </a:lnTo>
                <a:lnTo>
                  <a:pt x="314" y="689"/>
                </a:lnTo>
                <a:lnTo>
                  <a:pt x="314" y="568"/>
                </a:lnTo>
                <a:lnTo>
                  <a:pt x="212" y="568"/>
                </a:lnTo>
                <a:close/>
                <a:moveTo>
                  <a:pt x="98" y="568"/>
                </a:moveTo>
                <a:lnTo>
                  <a:pt x="131" y="608"/>
                </a:lnTo>
                <a:lnTo>
                  <a:pt x="169" y="640"/>
                </a:lnTo>
                <a:lnTo>
                  <a:pt x="212" y="665"/>
                </a:lnTo>
                <a:lnTo>
                  <a:pt x="195" y="636"/>
                </a:lnTo>
                <a:lnTo>
                  <a:pt x="179" y="605"/>
                </a:lnTo>
                <a:lnTo>
                  <a:pt x="165" y="568"/>
                </a:lnTo>
                <a:lnTo>
                  <a:pt x="98" y="568"/>
                </a:lnTo>
                <a:close/>
                <a:moveTo>
                  <a:pt x="726" y="524"/>
                </a:moveTo>
                <a:lnTo>
                  <a:pt x="726" y="944"/>
                </a:lnTo>
                <a:lnTo>
                  <a:pt x="539" y="944"/>
                </a:lnTo>
                <a:lnTo>
                  <a:pt x="539" y="757"/>
                </a:lnTo>
                <a:lnTo>
                  <a:pt x="582" y="728"/>
                </a:lnTo>
                <a:lnTo>
                  <a:pt x="620" y="695"/>
                </a:lnTo>
                <a:lnTo>
                  <a:pt x="655" y="657"/>
                </a:lnTo>
                <a:lnTo>
                  <a:pt x="685" y="616"/>
                </a:lnTo>
                <a:lnTo>
                  <a:pt x="688" y="609"/>
                </a:lnTo>
                <a:lnTo>
                  <a:pt x="693" y="603"/>
                </a:lnTo>
                <a:lnTo>
                  <a:pt x="699" y="590"/>
                </a:lnTo>
                <a:lnTo>
                  <a:pt x="715" y="559"/>
                </a:lnTo>
                <a:lnTo>
                  <a:pt x="720" y="546"/>
                </a:lnTo>
                <a:lnTo>
                  <a:pt x="723" y="533"/>
                </a:lnTo>
                <a:lnTo>
                  <a:pt x="726" y="524"/>
                </a:lnTo>
                <a:close/>
                <a:moveTo>
                  <a:pt x="531" y="424"/>
                </a:moveTo>
                <a:lnTo>
                  <a:pt x="528" y="476"/>
                </a:lnTo>
                <a:lnTo>
                  <a:pt x="518" y="526"/>
                </a:lnTo>
                <a:lnTo>
                  <a:pt x="599" y="526"/>
                </a:lnTo>
                <a:lnTo>
                  <a:pt x="612" y="492"/>
                </a:lnTo>
                <a:lnTo>
                  <a:pt x="621" y="459"/>
                </a:lnTo>
                <a:lnTo>
                  <a:pt x="626" y="424"/>
                </a:lnTo>
                <a:lnTo>
                  <a:pt x="531" y="424"/>
                </a:lnTo>
                <a:close/>
                <a:moveTo>
                  <a:pt x="356" y="424"/>
                </a:moveTo>
                <a:lnTo>
                  <a:pt x="356" y="526"/>
                </a:lnTo>
                <a:lnTo>
                  <a:pt x="472" y="526"/>
                </a:lnTo>
                <a:lnTo>
                  <a:pt x="482" y="476"/>
                </a:lnTo>
                <a:lnTo>
                  <a:pt x="485" y="424"/>
                </a:lnTo>
                <a:lnTo>
                  <a:pt x="356" y="424"/>
                </a:lnTo>
                <a:close/>
                <a:moveTo>
                  <a:pt x="185" y="424"/>
                </a:moveTo>
                <a:lnTo>
                  <a:pt x="190" y="476"/>
                </a:lnTo>
                <a:lnTo>
                  <a:pt x="199" y="526"/>
                </a:lnTo>
                <a:lnTo>
                  <a:pt x="314" y="526"/>
                </a:lnTo>
                <a:lnTo>
                  <a:pt x="314" y="424"/>
                </a:lnTo>
                <a:lnTo>
                  <a:pt x="185" y="424"/>
                </a:lnTo>
                <a:close/>
                <a:moveTo>
                  <a:pt x="46" y="424"/>
                </a:moveTo>
                <a:lnTo>
                  <a:pt x="54" y="476"/>
                </a:lnTo>
                <a:lnTo>
                  <a:pt x="71" y="526"/>
                </a:lnTo>
                <a:lnTo>
                  <a:pt x="152" y="526"/>
                </a:lnTo>
                <a:lnTo>
                  <a:pt x="144" y="476"/>
                </a:lnTo>
                <a:lnTo>
                  <a:pt x="139" y="424"/>
                </a:lnTo>
                <a:lnTo>
                  <a:pt x="46" y="424"/>
                </a:lnTo>
                <a:close/>
                <a:moveTo>
                  <a:pt x="518" y="280"/>
                </a:moveTo>
                <a:lnTo>
                  <a:pt x="528" y="329"/>
                </a:lnTo>
                <a:lnTo>
                  <a:pt x="531" y="381"/>
                </a:lnTo>
                <a:lnTo>
                  <a:pt x="626" y="381"/>
                </a:lnTo>
                <a:lnTo>
                  <a:pt x="621" y="347"/>
                </a:lnTo>
                <a:lnTo>
                  <a:pt x="612" y="313"/>
                </a:lnTo>
                <a:lnTo>
                  <a:pt x="599" y="280"/>
                </a:lnTo>
                <a:lnTo>
                  <a:pt x="518" y="280"/>
                </a:lnTo>
                <a:close/>
                <a:moveTo>
                  <a:pt x="356" y="280"/>
                </a:moveTo>
                <a:lnTo>
                  <a:pt x="356" y="381"/>
                </a:lnTo>
                <a:lnTo>
                  <a:pt x="485" y="381"/>
                </a:lnTo>
                <a:lnTo>
                  <a:pt x="482" y="329"/>
                </a:lnTo>
                <a:lnTo>
                  <a:pt x="472" y="280"/>
                </a:lnTo>
                <a:lnTo>
                  <a:pt x="356" y="280"/>
                </a:lnTo>
                <a:close/>
                <a:moveTo>
                  <a:pt x="199" y="280"/>
                </a:moveTo>
                <a:lnTo>
                  <a:pt x="190" y="329"/>
                </a:lnTo>
                <a:lnTo>
                  <a:pt x="185" y="381"/>
                </a:lnTo>
                <a:lnTo>
                  <a:pt x="314" y="381"/>
                </a:lnTo>
                <a:lnTo>
                  <a:pt x="314" y="280"/>
                </a:lnTo>
                <a:lnTo>
                  <a:pt x="199" y="280"/>
                </a:lnTo>
                <a:close/>
                <a:moveTo>
                  <a:pt x="71" y="280"/>
                </a:moveTo>
                <a:lnTo>
                  <a:pt x="58" y="313"/>
                </a:lnTo>
                <a:lnTo>
                  <a:pt x="50" y="347"/>
                </a:lnTo>
                <a:lnTo>
                  <a:pt x="46" y="381"/>
                </a:lnTo>
                <a:lnTo>
                  <a:pt x="139" y="381"/>
                </a:lnTo>
                <a:lnTo>
                  <a:pt x="144" y="329"/>
                </a:lnTo>
                <a:lnTo>
                  <a:pt x="152" y="280"/>
                </a:lnTo>
                <a:lnTo>
                  <a:pt x="71" y="280"/>
                </a:lnTo>
                <a:close/>
                <a:moveTo>
                  <a:pt x="780" y="241"/>
                </a:moveTo>
                <a:lnTo>
                  <a:pt x="967" y="241"/>
                </a:lnTo>
                <a:lnTo>
                  <a:pt x="967" y="944"/>
                </a:lnTo>
                <a:lnTo>
                  <a:pt x="780" y="944"/>
                </a:lnTo>
                <a:lnTo>
                  <a:pt x="780" y="241"/>
                </a:lnTo>
                <a:close/>
                <a:moveTo>
                  <a:pt x="460" y="141"/>
                </a:moveTo>
                <a:lnTo>
                  <a:pt x="477" y="169"/>
                </a:lnTo>
                <a:lnTo>
                  <a:pt x="493" y="201"/>
                </a:lnTo>
                <a:lnTo>
                  <a:pt x="506" y="237"/>
                </a:lnTo>
                <a:lnTo>
                  <a:pt x="572" y="237"/>
                </a:lnTo>
                <a:lnTo>
                  <a:pt x="548" y="207"/>
                </a:lnTo>
                <a:lnTo>
                  <a:pt x="521" y="182"/>
                </a:lnTo>
                <a:lnTo>
                  <a:pt x="491" y="160"/>
                </a:lnTo>
                <a:lnTo>
                  <a:pt x="460" y="141"/>
                </a:lnTo>
                <a:close/>
                <a:moveTo>
                  <a:pt x="212" y="141"/>
                </a:moveTo>
                <a:lnTo>
                  <a:pt x="179" y="160"/>
                </a:lnTo>
                <a:lnTo>
                  <a:pt x="149" y="182"/>
                </a:lnTo>
                <a:lnTo>
                  <a:pt x="122" y="207"/>
                </a:lnTo>
                <a:lnTo>
                  <a:pt x="98" y="237"/>
                </a:lnTo>
                <a:lnTo>
                  <a:pt x="165" y="237"/>
                </a:lnTo>
                <a:lnTo>
                  <a:pt x="179" y="201"/>
                </a:lnTo>
                <a:lnTo>
                  <a:pt x="195" y="169"/>
                </a:lnTo>
                <a:lnTo>
                  <a:pt x="212" y="141"/>
                </a:lnTo>
                <a:close/>
                <a:moveTo>
                  <a:pt x="356" y="117"/>
                </a:moveTo>
                <a:lnTo>
                  <a:pt x="356" y="237"/>
                </a:lnTo>
                <a:lnTo>
                  <a:pt x="460" y="237"/>
                </a:lnTo>
                <a:lnTo>
                  <a:pt x="444" y="201"/>
                </a:lnTo>
                <a:lnTo>
                  <a:pt x="425" y="169"/>
                </a:lnTo>
                <a:lnTo>
                  <a:pt x="404" y="146"/>
                </a:lnTo>
                <a:lnTo>
                  <a:pt x="380" y="128"/>
                </a:lnTo>
                <a:lnTo>
                  <a:pt x="356" y="117"/>
                </a:lnTo>
                <a:close/>
                <a:moveTo>
                  <a:pt x="314" y="117"/>
                </a:moveTo>
                <a:lnTo>
                  <a:pt x="290" y="128"/>
                </a:lnTo>
                <a:lnTo>
                  <a:pt x="268" y="146"/>
                </a:lnTo>
                <a:lnTo>
                  <a:pt x="247" y="169"/>
                </a:lnTo>
                <a:lnTo>
                  <a:pt x="228" y="201"/>
                </a:lnTo>
                <a:lnTo>
                  <a:pt x="212" y="237"/>
                </a:lnTo>
                <a:lnTo>
                  <a:pt x="314" y="237"/>
                </a:lnTo>
                <a:lnTo>
                  <a:pt x="314" y="117"/>
                </a:lnTo>
                <a:close/>
                <a:moveTo>
                  <a:pt x="314" y="68"/>
                </a:moveTo>
                <a:lnTo>
                  <a:pt x="356" y="68"/>
                </a:lnTo>
                <a:lnTo>
                  <a:pt x="356" y="70"/>
                </a:lnTo>
                <a:lnTo>
                  <a:pt x="404" y="76"/>
                </a:lnTo>
                <a:lnTo>
                  <a:pt x="450" y="89"/>
                </a:lnTo>
                <a:lnTo>
                  <a:pt x="493" y="108"/>
                </a:lnTo>
                <a:lnTo>
                  <a:pt x="533" y="131"/>
                </a:lnTo>
                <a:lnTo>
                  <a:pt x="569" y="161"/>
                </a:lnTo>
                <a:lnTo>
                  <a:pt x="599" y="198"/>
                </a:lnTo>
                <a:lnTo>
                  <a:pt x="626" y="237"/>
                </a:lnTo>
                <a:lnTo>
                  <a:pt x="628" y="237"/>
                </a:lnTo>
                <a:lnTo>
                  <a:pt x="634" y="248"/>
                </a:lnTo>
                <a:lnTo>
                  <a:pt x="650" y="280"/>
                </a:lnTo>
                <a:lnTo>
                  <a:pt x="648" y="280"/>
                </a:lnTo>
                <a:lnTo>
                  <a:pt x="663" y="329"/>
                </a:lnTo>
                <a:lnTo>
                  <a:pt x="671" y="381"/>
                </a:lnTo>
                <a:lnTo>
                  <a:pt x="672" y="381"/>
                </a:lnTo>
                <a:lnTo>
                  <a:pt x="672" y="424"/>
                </a:lnTo>
                <a:lnTo>
                  <a:pt x="671" y="424"/>
                </a:lnTo>
                <a:lnTo>
                  <a:pt x="663" y="476"/>
                </a:lnTo>
                <a:lnTo>
                  <a:pt x="648" y="526"/>
                </a:lnTo>
                <a:lnTo>
                  <a:pt x="650" y="526"/>
                </a:lnTo>
                <a:lnTo>
                  <a:pt x="634" y="557"/>
                </a:lnTo>
                <a:lnTo>
                  <a:pt x="628" y="568"/>
                </a:lnTo>
                <a:lnTo>
                  <a:pt x="626" y="568"/>
                </a:lnTo>
                <a:lnTo>
                  <a:pt x="599" y="609"/>
                </a:lnTo>
                <a:lnTo>
                  <a:pt x="569" y="644"/>
                </a:lnTo>
                <a:lnTo>
                  <a:pt x="533" y="674"/>
                </a:lnTo>
                <a:lnTo>
                  <a:pt x="493" y="698"/>
                </a:lnTo>
                <a:lnTo>
                  <a:pt x="450" y="717"/>
                </a:lnTo>
                <a:lnTo>
                  <a:pt x="404" y="730"/>
                </a:lnTo>
                <a:lnTo>
                  <a:pt x="356" y="736"/>
                </a:lnTo>
                <a:lnTo>
                  <a:pt x="356" y="738"/>
                </a:lnTo>
                <a:lnTo>
                  <a:pt x="314" y="738"/>
                </a:lnTo>
                <a:lnTo>
                  <a:pt x="314" y="736"/>
                </a:lnTo>
                <a:lnTo>
                  <a:pt x="266" y="730"/>
                </a:lnTo>
                <a:lnTo>
                  <a:pt x="222" y="717"/>
                </a:lnTo>
                <a:lnTo>
                  <a:pt x="179" y="698"/>
                </a:lnTo>
                <a:lnTo>
                  <a:pt x="139" y="674"/>
                </a:lnTo>
                <a:lnTo>
                  <a:pt x="103" y="644"/>
                </a:lnTo>
                <a:lnTo>
                  <a:pt x="71" y="609"/>
                </a:lnTo>
                <a:lnTo>
                  <a:pt x="44" y="568"/>
                </a:lnTo>
                <a:lnTo>
                  <a:pt x="38" y="557"/>
                </a:lnTo>
                <a:lnTo>
                  <a:pt x="20" y="526"/>
                </a:lnTo>
                <a:lnTo>
                  <a:pt x="23" y="526"/>
                </a:lnTo>
                <a:lnTo>
                  <a:pt x="8" y="476"/>
                </a:lnTo>
                <a:lnTo>
                  <a:pt x="1" y="424"/>
                </a:lnTo>
                <a:lnTo>
                  <a:pt x="0" y="424"/>
                </a:lnTo>
                <a:lnTo>
                  <a:pt x="0" y="381"/>
                </a:lnTo>
                <a:lnTo>
                  <a:pt x="1" y="381"/>
                </a:lnTo>
                <a:lnTo>
                  <a:pt x="8" y="329"/>
                </a:lnTo>
                <a:lnTo>
                  <a:pt x="23" y="280"/>
                </a:lnTo>
                <a:lnTo>
                  <a:pt x="20" y="280"/>
                </a:lnTo>
                <a:lnTo>
                  <a:pt x="38" y="248"/>
                </a:lnTo>
                <a:lnTo>
                  <a:pt x="44" y="237"/>
                </a:lnTo>
                <a:lnTo>
                  <a:pt x="71" y="198"/>
                </a:lnTo>
                <a:lnTo>
                  <a:pt x="103" y="161"/>
                </a:lnTo>
                <a:lnTo>
                  <a:pt x="139" y="131"/>
                </a:lnTo>
                <a:lnTo>
                  <a:pt x="179" y="108"/>
                </a:lnTo>
                <a:lnTo>
                  <a:pt x="222" y="89"/>
                </a:lnTo>
                <a:lnTo>
                  <a:pt x="266" y="76"/>
                </a:lnTo>
                <a:lnTo>
                  <a:pt x="314" y="70"/>
                </a:lnTo>
                <a:lnTo>
                  <a:pt x="314" y="68"/>
                </a:lnTo>
                <a:close/>
                <a:moveTo>
                  <a:pt x="1045" y="0"/>
                </a:moveTo>
                <a:lnTo>
                  <a:pt x="1232" y="0"/>
                </a:lnTo>
                <a:lnTo>
                  <a:pt x="1232" y="944"/>
                </a:lnTo>
                <a:lnTo>
                  <a:pt x="1045" y="944"/>
                </a:lnTo>
                <a:lnTo>
                  <a:pt x="1045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25" name="Shape 542"/>
          <p:cNvSpPr>
            <a:spLocks/>
          </p:cNvSpPr>
          <p:nvPr/>
        </p:nvSpPr>
        <p:spPr bwMode="auto">
          <a:xfrm>
            <a:off x="4411133" y="5062798"/>
            <a:ext cx="406399" cy="361186"/>
          </a:xfrm>
          <a:custGeom>
            <a:avLst/>
            <a:gdLst>
              <a:gd name="T0" fmla="*/ 556675 w 21600"/>
              <a:gd name="T1" fmla="*/ 311831 h 21600"/>
              <a:gd name="T2" fmla="*/ 563563 w 21600"/>
              <a:gd name="T3" fmla="*/ 446057 h 21600"/>
              <a:gd name="T4" fmla="*/ 540316 w 21600"/>
              <a:gd name="T5" fmla="*/ 469900 h 21600"/>
              <a:gd name="T6" fmla="*/ 406078 w 21600"/>
              <a:gd name="T7" fmla="*/ 463069 h 21600"/>
              <a:gd name="T8" fmla="*/ 399608 w 21600"/>
              <a:gd name="T9" fmla="*/ 328843 h 21600"/>
              <a:gd name="T10" fmla="*/ 422620 w 21600"/>
              <a:gd name="T11" fmla="*/ 305000 h 21600"/>
              <a:gd name="T12" fmla="*/ 464131 w 21600"/>
              <a:gd name="T13" fmla="*/ 258206 h 21600"/>
              <a:gd name="T14" fmla="*/ 299341 w 21600"/>
              <a:gd name="T15" fmla="*/ 252397 h 21600"/>
              <a:gd name="T16" fmla="*/ 340590 w 21600"/>
              <a:gd name="T17" fmla="*/ 305000 h 21600"/>
              <a:gd name="T18" fmla="*/ 363837 w 21600"/>
              <a:gd name="T19" fmla="*/ 328843 h 21600"/>
              <a:gd name="T20" fmla="*/ 356949 w 21600"/>
              <a:gd name="T21" fmla="*/ 463069 h 21600"/>
              <a:gd name="T22" fmla="*/ 222894 w 21600"/>
              <a:gd name="T23" fmla="*/ 469900 h 21600"/>
              <a:gd name="T24" fmla="*/ 199647 w 21600"/>
              <a:gd name="T25" fmla="*/ 446057 h 21600"/>
              <a:gd name="T26" fmla="*/ 206483 w 21600"/>
              <a:gd name="T27" fmla="*/ 311831 h 21600"/>
              <a:gd name="T28" fmla="*/ 264144 w 21600"/>
              <a:gd name="T29" fmla="*/ 305000 h 21600"/>
              <a:gd name="T30" fmla="*/ 105825 w 21600"/>
              <a:gd name="T31" fmla="*/ 252397 h 21600"/>
              <a:gd name="T32" fmla="*/ 99693 w 21600"/>
              <a:gd name="T33" fmla="*/ 305000 h 21600"/>
              <a:gd name="T34" fmla="*/ 157954 w 21600"/>
              <a:gd name="T35" fmla="*/ 311831 h 21600"/>
              <a:gd name="T36" fmla="*/ 164790 w 21600"/>
              <a:gd name="T37" fmla="*/ 446057 h 21600"/>
              <a:gd name="T38" fmla="*/ 140943 w 21600"/>
              <a:gd name="T39" fmla="*/ 469900 h 21600"/>
              <a:gd name="T40" fmla="*/ 6836 w 21600"/>
              <a:gd name="T41" fmla="*/ 463069 h 21600"/>
              <a:gd name="T42" fmla="*/ 0 w 21600"/>
              <a:gd name="T43" fmla="*/ 328843 h 21600"/>
              <a:gd name="T44" fmla="*/ 23821 w 21600"/>
              <a:gd name="T45" fmla="*/ 305000 h 21600"/>
              <a:gd name="T46" fmla="*/ 64497 w 21600"/>
              <a:gd name="T47" fmla="*/ 258206 h 21600"/>
              <a:gd name="T48" fmla="*/ 105772 w 21600"/>
              <a:gd name="T49" fmla="*/ 217503 h 21600"/>
              <a:gd name="T50" fmla="*/ 264092 w 21600"/>
              <a:gd name="T51" fmla="*/ 164269 h 21600"/>
              <a:gd name="T52" fmla="*/ 206431 w 21600"/>
              <a:gd name="T53" fmla="*/ 157678 h 21600"/>
              <a:gd name="T54" fmla="*/ 199595 w 21600"/>
              <a:gd name="T55" fmla="*/ 23190 h 21600"/>
              <a:gd name="T56" fmla="*/ 222842 w 21600"/>
              <a:gd name="T57" fmla="*/ 0 h 21600"/>
              <a:gd name="T58" fmla="*/ 356897 w 21600"/>
              <a:gd name="T59" fmla="*/ 6831 h 21600"/>
              <a:gd name="T60" fmla="*/ 363785 w 21600"/>
              <a:gd name="T61" fmla="*/ 141057 h 21600"/>
              <a:gd name="T62" fmla="*/ 340538 w 21600"/>
              <a:gd name="T63" fmla="*/ 164269 h 21600"/>
              <a:gd name="T64" fmla="*/ 299288 w 21600"/>
              <a:gd name="T65" fmla="*/ 217503 h 21600"/>
              <a:gd name="T66" fmla="*/ 486673 w 21600"/>
              <a:gd name="T67" fmla="*/ 229272 h 21600"/>
              <a:gd name="T68" fmla="*/ 498936 w 21600"/>
              <a:gd name="T69" fmla="*/ 305000 h 2160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1600" h="21600" extrusionOk="0">
                <a:moveTo>
                  <a:pt x="20709" y="14020"/>
                </a:moveTo>
                <a:cubicBezTo>
                  <a:pt x="20951" y="14020"/>
                  <a:pt x="21162" y="14126"/>
                  <a:pt x="21336" y="14334"/>
                </a:cubicBezTo>
                <a:cubicBezTo>
                  <a:pt x="21512" y="14549"/>
                  <a:pt x="21600" y="14810"/>
                  <a:pt x="21600" y="15116"/>
                </a:cubicBezTo>
                <a:lnTo>
                  <a:pt x="21600" y="20504"/>
                </a:lnTo>
                <a:cubicBezTo>
                  <a:pt x="21600" y="20816"/>
                  <a:pt x="21512" y="21071"/>
                  <a:pt x="21336" y="21286"/>
                </a:cubicBezTo>
                <a:cubicBezTo>
                  <a:pt x="21162" y="21494"/>
                  <a:pt x="20951" y="21600"/>
                  <a:pt x="20709" y="21600"/>
                </a:cubicBezTo>
                <a:lnTo>
                  <a:pt x="16198" y="21600"/>
                </a:lnTo>
                <a:cubicBezTo>
                  <a:pt x="15941" y="21600"/>
                  <a:pt x="15730" y="21494"/>
                  <a:pt x="15564" y="21286"/>
                </a:cubicBezTo>
                <a:cubicBezTo>
                  <a:pt x="15400" y="21071"/>
                  <a:pt x="15316" y="20816"/>
                  <a:pt x="15316" y="20504"/>
                </a:cubicBezTo>
                <a:lnTo>
                  <a:pt x="15316" y="15116"/>
                </a:lnTo>
                <a:cubicBezTo>
                  <a:pt x="15316" y="14810"/>
                  <a:pt x="15400" y="14549"/>
                  <a:pt x="15571" y="14334"/>
                </a:cubicBezTo>
                <a:cubicBezTo>
                  <a:pt x="15737" y="14126"/>
                  <a:pt x="15945" y="14020"/>
                  <a:pt x="16198" y="14020"/>
                </a:cubicBezTo>
                <a:lnTo>
                  <a:pt x="17789" y="14020"/>
                </a:lnTo>
                <a:lnTo>
                  <a:pt x="17789" y="11869"/>
                </a:lnTo>
                <a:cubicBezTo>
                  <a:pt x="17789" y="11699"/>
                  <a:pt x="17708" y="11611"/>
                  <a:pt x="17544" y="11602"/>
                </a:cubicBezTo>
                <a:lnTo>
                  <a:pt x="11473" y="11602"/>
                </a:lnTo>
                <a:lnTo>
                  <a:pt x="11473" y="14020"/>
                </a:lnTo>
                <a:lnTo>
                  <a:pt x="13054" y="14020"/>
                </a:lnTo>
                <a:cubicBezTo>
                  <a:pt x="13297" y="14020"/>
                  <a:pt x="13507" y="14126"/>
                  <a:pt x="13681" y="14334"/>
                </a:cubicBezTo>
                <a:cubicBezTo>
                  <a:pt x="13857" y="14549"/>
                  <a:pt x="13945" y="14810"/>
                  <a:pt x="13945" y="15116"/>
                </a:cubicBezTo>
                <a:lnTo>
                  <a:pt x="13945" y="20504"/>
                </a:lnTo>
                <a:cubicBezTo>
                  <a:pt x="13945" y="20816"/>
                  <a:pt x="13857" y="21071"/>
                  <a:pt x="13681" y="21286"/>
                </a:cubicBezTo>
                <a:cubicBezTo>
                  <a:pt x="13507" y="21494"/>
                  <a:pt x="13297" y="21600"/>
                  <a:pt x="13054" y="21600"/>
                </a:cubicBezTo>
                <a:lnTo>
                  <a:pt x="8543" y="21600"/>
                </a:lnTo>
                <a:cubicBezTo>
                  <a:pt x="8298" y="21600"/>
                  <a:pt x="8090" y="21494"/>
                  <a:pt x="7914" y="21286"/>
                </a:cubicBezTo>
                <a:cubicBezTo>
                  <a:pt x="7740" y="21071"/>
                  <a:pt x="7652" y="20816"/>
                  <a:pt x="7652" y="20504"/>
                </a:cubicBezTo>
                <a:lnTo>
                  <a:pt x="7652" y="15116"/>
                </a:lnTo>
                <a:cubicBezTo>
                  <a:pt x="7652" y="14810"/>
                  <a:pt x="7740" y="14549"/>
                  <a:pt x="7914" y="14334"/>
                </a:cubicBezTo>
                <a:cubicBezTo>
                  <a:pt x="8090" y="14126"/>
                  <a:pt x="8298" y="14020"/>
                  <a:pt x="8543" y="14020"/>
                </a:cubicBezTo>
                <a:lnTo>
                  <a:pt x="10124" y="14020"/>
                </a:lnTo>
                <a:lnTo>
                  <a:pt x="10124" y="11602"/>
                </a:lnTo>
                <a:lnTo>
                  <a:pt x="4056" y="11602"/>
                </a:lnTo>
                <a:cubicBezTo>
                  <a:pt x="3902" y="11602"/>
                  <a:pt x="3821" y="11690"/>
                  <a:pt x="3821" y="11869"/>
                </a:cubicBezTo>
                <a:lnTo>
                  <a:pt x="3821" y="14020"/>
                </a:lnTo>
                <a:lnTo>
                  <a:pt x="5402" y="14020"/>
                </a:lnTo>
                <a:cubicBezTo>
                  <a:pt x="5662" y="14020"/>
                  <a:pt x="5875" y="14126"/>
                  <a:pt x="6054" y="14334"/>
                </a:cubicBezTo>
                <a:cubicBezTo>
                  <a:pt x="6230" y="14549"/>
                  <a:pt x="6316" y="14810"/>
                  <a:pt x="6316" y="15116"/>
                </a:cubicBezTo>
                <a:lnTo>
                  <a:pt x="6316" y="20504"/>
                </a:lnTo>
                <a:cubicBezTo>
                  <a:pt x="6316" y="20816"/>
                  <a:pt x="6230" y="21071"/>
                  <a:pt x="6054" y="21286"/>
                </a:cubicBezTo>
                <a:cubicBezTo>
                  <a:pt x="5877" y="21494"/>
                  <a:pt x="5664" y="21600"/>
                  <a:pt x="5402" y="21600"/>
                </a:cubicBezTo>
                <a:lnTo>
                  <a:pt x="913" y="21600"/>
                </a:lnTo>
                <a:cubicBezTo>
                  <a:pt x="658" y="21600"/>
                  <a:pt x="441" y="21494"/>
                  <a:pt x="262" y="21286"/>
                </a:cubicBezTo>
                <a:cubicBezTo>
                  <a:pt x="88" y="21071"/>
                  <a:pt x="0" y="20816"/>
                  <a:pt x="0" y="20504"/>
                </a:cubicBezTo>
                <a:lnTo>
                  <a:pt x="0" y="15116"/>
                </a:lnTo>
                <a:cubicBezTo>
                  <a:pt x="0" y="14810"/>
                  <a:pt x="88" y="14549"/>
                  <a:pt x="262" y="14334"/>
                </a:cubicBezTo>
                <a:cubicBezTo>
                  <a:pt x="438" y="14126"/>
                  <a:pt x="656" y="14020"/>
                  <a:pt x="913" y="14020"/>
                </a:cubicBezTo>
                <a:lnTo>
                  <a:pt x="2472" y="14020"/>
                </a:lnTo>
                <a:lnTo>
                  <a:pt x="2472" y="11869"/>
                </a:lnTo>
                <a:cubicBezTo>
                  <a:pt x="2472" y="11352"/>
                  <a:pt x="2629" y="10912"/>
                  <a:pt x="2942" y="10544"/>
                </a:cubicBezTo>
                <a:cubicBezTo>
                  <a:pt x="3253" y="10180"/>
                  <a:pt x="3623" y="9998"/>
                  <a:pt x="4054" y="9998"/>
                </a:cubicBezTo>
                <a:lnTo>
                  <a:pt x="10122" y="9998"/>
                </a:lnTo>
                <a:lnTo>
                  <a:pt x="10122" y="7551"/>
                </a:lnTo>
                <a:lnTo>
                  <a:pt x="8541" y="7551"/>
                </a:lnTo>
                <a:cubicBezTo>
                  <a:pt x="8296" y="7551"/>
                  <a:pt x="8088" y="7451"/>
                  <a:pt x="7912" y="7248"/>
                </a:cubicBezTo>
                <a:cubicBezTo>
                  <a:pt x="7738" y="7045"/>
                  <a:pt x="7650" y="6790"/>
                  <a:pt x="7650" y="6484"/>
                </a:cubicBezTo>
                <a:lnTo>
                  <a:pt x="7650" y="1066"/>
                </a:lnTo>
                <a:cubicBezTo>
                  <a:pt x="7650" y="776"/>
                  <a:pt x="7738" y="523"/>
                  <a:pt x="7912" y="314"/>
                </a:cubicBezTo>
                <a:cubicBezTo>
                  <a:pt x="8088" y="103"/>
                  <a:pt x="8296" y="0"/>
                  <a:pt x="8541" y="0"/>
                </a:cubicBezTo>
                <a:lnTo>
                  <a:pt x="13052" y="0"/>
                </a:lnTo>
                <a:cubicBezTo>
                  <a:pt x="13294" y="0"/>
                  <a:pt x="13505" y="103"/>
                  <a:pt x="13679" y="314"/>
                </a:cubicBezTo>
                <a:cubicBezTo>
                  <a:pt x="13855" y="523"/>
                  <a:pt x="13943" y="776"/>
                  <a:pt x="13943" y="1066"/>
                </a:cubicBezTo>
                <a:lnTo>
                  <a:pt x="13943" y="6484"/>
                </a:lnTo>
                <a:cubicBezTo>
                  <a:pt x="13943" y="6790"/>
                  <a:pt x="13855" y="7045"/>
                  <a:pt x="13679" y="7248"/>
                </a:cubicBezTo>
                <a:cubicBezTo>
                  <a:pt x="13505" y="7451"/>
                  <a:pt x="13294" y="7551"/>
                  <a:pt x="13052" y="7551"/>
                </a:cubicBezTo>
                <a:lnTo>
                  <a:pt x="11471" y="7551"/>
                </a:lnTo>
                <a:lnTo>
                  <a:pt x="11471" y="9998"/>
                </a:lnTo>
                <a:lnTo>
                  <a:pt x="17541" y="9998"/>
                </a:lnTo>
                <a:cubicBezTo>
                  <a:pt x="17970" y="9998"/>
                  <a:pt x="18339" y="10177"/>
                  <a:pt x="18653" y="10539"/>
                </a:cubicBezTo>
                <a:cubicBezTo>
                  <a:pt x="18966" y="10900"/>
                  <a:pt x="19123" y="11344"/>
                  <a:pt x="19123" y="11869"/>
                </a:cubicBezTo>
                <a:lnTo>
                  <a:pt x="19123" y="14020"/>
                </a:lnTo>
                <a:lnTo>
                  <a:pt x="20709" y="1402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endParaRPr lang="zh-CN" altLang="en-US"/>
          </a:p>
        </p:txBody>
      </p:sp>
      <p:sp>
        <p:nvSpPr>
          <p:cNvPr id="29" name="Freeform 7"/>
          <p:cNvSpPr>
            <a:spLocks noEditPoints="1"/>
          </p:cNvSpPr>
          <p:nvPr/>
        </p:nvSpPr>
        <p:spPr bwMode="auto">
          <a:xfrm>
            <a:off x="4411133" y="2466459"/>
            <a:ext cx="406400" cy="459934"/>
          </a:xfrm>
          <a:custGeom>
            <a:avLst/>
            <a:gdLst>
              <a:gd name="T0" fmla="*/ 187406 w 1061"/>
              <a:gd name="T1" fmla="*/ 575081 h 1297"/>
              <a:gd name="T2" fmla="*/ 192281 w 1061"/>
              <a:gd name="T3" fmla="*/ 607541 h 1297"/>
              <a:gd name="T4" fmla="*/ 183614 w 1061"/>
              <a:gd name="T5" fmla="*/ 616738 h 1297"/>
              <a:gd name="T6" fmla="*/ 173323 w 1061"/>
              <a:gd name="T7" fmla="*/ 626476 h 1297"/>
              <a:gd name="T8" fmla="*/ 138117 w 1061"/>
              <a:gd name="T9" fmla="*/ 628099 h 1297"/>
              <a:gd name="T10" fmla="*/ 133242 w 1061"/>
              <a:gd name="T11" fmla="*/ 624312 h 1297"/>
              <a:gd name="T12" fmla="*/ 119160 w 1061"/>
              <a:gd name="T13" fmla="*/ 615115 h 1297"/>
              <a:gd name="T14" fmla="*/ 114285 w 1061"/>
              <a:gd name="T15" fmla="*/ 581573 h 1297"/>
              <a:gd name="T16" fmla="*/ 122951 w 1061"/>
              <a:gd name="T17" fmla="*/ 572917 h 1297"/>
              <a:gd name="T18" fmla="*/ 50914 w 1061"/>
              <a:gd name="T19" fmla="*/ 529637 h 1297"/>
              <a:gd name="T20" fmla="*/ 271359 w 1061"/>
              <a:gd name="T21" fmla="*/ 517736 h 1297"/>
              <a:gd name="T22" fmla="*/ 50914 w 1061"/>
              <a:gd name="T23" fmla="*/ 394929 h 1297"/>
              <a:gd name="T24" fmla="*/ 0 w 1061"/>
              <a:gd name="T25" fmla="*/ 394929 h 1297"/>
              <a:gd name="T26" fmla="*/ 261068 w 1061"/>
              <a:gd name="T27" fmla="*/ 410618 h 1297"/>
              <a:gd name="T28" fmla="*/ 140284 w 1061"/>
              <a:gd name="T29" fmla="*/ 328386 h 1297"/>
              <a:gd name="T30" fmla="*/ 92078 w 1061"/>
              <a:gd name="T31" fmla="*/ 359764 h 1297"/>
              <a:gd name="T32" fmla="*/ 80704 w 1061"/>
              <a:gd name="T33" fmla="*/ 417110 h 1297"/>
              <a:gd name="T34" fmla="*/ 114285 w 1061"/>
              <a:gd name="T35" fmla="*/ 466341 h 1297"/>
              <a:gd name="T36" fmla="*/ 126201 w 1061"/>
              <a:gd name="T37" fmla="*/ 484735 h 1297"/>
              <a:gd name="T38" fmla="*/ 181448 w 1061"/>
              <a:gd name="T39" fmla="*/ 478784 h 1297"/>
              <a:gd name="T40" fmla="*/ 205280 w 1061"/>
              <a:gd name="T41" fmla="*/ 457685 h 1297"/>
              <a:gd name="T42" fmla="*/ 229112 w 1061"/>
              <a:gd name="T43" fmla="*/ 401962 h 1297"/>
              <a:gd name="T44" fmla="*/ 206905 w 1061"/>
              <a:gd name="T45" fmla="*/ 348944 h 1297"/>
              <a:gd name="T46" fmla="*/ 154366 w 1061"/>
              <a:gd name="T47" fmla="*/ 326222 h 1297"/>
              <a:gd name="T48" fmla="*/ 207988 w 1061"/>
              <a:gd name="T49" fmla="*/ 321353 h 1297"/>
              <a:gd name="T50" fmla="*/ 248069 w 1061"/>
              <a:gd name="T51" fmla="*/ 383027 h 1297"/>
              <a:gd name="T52" fmla="*/ 232903 w 1061"/>
              <a:gd name="T53" fmla="*/ 458226 h 1297"/>
              <a:gd name="T54" fmla="*/ 202572 w 1061"/>
              <a:gd name="T55" fmla="*/ 485817 h 1297"/>
              <a:gd name="T56" fmla="*/ 193364 w 1061"/>
              <a:gd name="T57" fmla="*/ 566425 h 1297"/>
              <a:gd name="T58" fmla="*/ 107244 w 1061"/>
              <a:gd name="T59" fmla="*/ 560474 h 1297"/>
              <a:gd name="T60" fmla="*/ 102911 w 1061"/>
              <a:gd name="T61" fmla="*/ 484194 h 1297"/>
              <a:gd name="T62" fmla="*/ 66080 w 1061"/>
              <a:gd name="T63" fmla="*/ 440373 h 1297"/>
              <a:gd name="T64" fmla="*/ 67704 w 1061"/>
              <a:gd name="T65" fmla="*/ 359223 h 1297"/>
              <a:gd name="T66" fmla="*/ 132159 w 1061"/>
              <a:gd name="T67" fmla="*/ 307828 h 1297"/>
              <a:gd name="T68" fmla="*/ 76371 w 1061"/>
              <a:gd name="T69" fmla="*/ 327304 h 1297"/>
              <a:gd name="T70" fmla="*/ 271359 w 1061"/>
              <a:gd name="T71" fmla="*/ 287270 h 1297"/>
              <a:gd name="T72" fmla="*/ 163032 w 1061"/>
              <a:gd name="T73" fmla="*/ 231547 h 1297"/>
              <a:gd name="T74" fmla="*/ 163032 w 1061"/>
              <a:gd name="T75" fmla="*/ 231547 h 1297"/>
              <a:gd name="T76" fmla="*/ 432225 w 1061"/>
              <a:gd name="T77" fmla="*/ 179070 h 1297"/>
              <a:gd name="T78" fmla="*/ 497221 w 1061"/>
              <a:gd name="T79" fmla="*/ 139037 h 1297"/>
              <a:gd name="T80" fmla="*/ 527553 w 1061"/>
              <a:gd name="T81" fmla="*/ 159595 h 1297"/>
              <a:gd name="T82" fmla="*/ 563301 w 1061"/>
              <a:gd name="T83" fmla="*/ 427389 h 1297"/>
              <a:gd name="T84" fmla="*/ 527553 w 1061"/>
              <a:gd name="T85" fmla="*/ 420897 h 1297"/>
              <a:gd name="T86" fmla="*/ 445766 w 1061"/>
              <a:gd name="T87" fmla="*/ 476620 h 1297"/>
              <a:gd name="T88" fmla="*/ 145158 w 1061"/>
              <a:gd name="T89" fmla="*/ 192054 h 1297"/>
              <a:gd name="T90" fmla="*/ 118618 w 1061"/>
              <a:gd name="T91" fmla="*/ 166087 h 1297"/>
              <a:gd name="T92" fmla="*/ 145158 w 1061"/>
              <a:gd name="T93" fmla="*/ 140660 h 1297"/>
              <a:gd name="T94" fmla="*/ 412184 w 1061"/>
              <a:gd name="T95" fmla="*/ 225596 h 1297"/>
              <a:gd name="T96" fmla="*/ 459307 w 1061"/>
              <a:gd name="T97" fmla="*/ 139578 h 1297"/>
              <a:gd name="T98" fmla="*/ 431142 w 1061"/>
              <a:gd name="T99" fmla="*/ 2705 h 1297"/>
              <a:gd name="T100" fmla="*/ 475014 w 1061"/>
              <a:gd name="T101" fmla="*/ 52477 h 1297"/>
              <a:gd name="T102" fmla="*/ 459307 w 1061"/>
              <a:gd name="T103" fmla="*/ 121725 h 1297"/>
              <a:gd name="T104" fmla="*/ 397560 w 1061"/>
              <a:gd name="T105" fmla="*/ 140660 h 1297"/>
              <a:gd name="T106" fmla="*/ 353688 w 1061"/>
              <a:gd name="T107" fmla="*/ 90888 h 1297"/>
              <a:gd name="T108" fmla="*/ 370479 w 1061"/>
              <a:gd name="T109" fmla="*/ 20558 h 129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61" h="1297">
                <a:moveTo>
                  <a:pt x="235" y="1059"/>
                </a:moveTo>
                <a:lnTo>
                  <a:pt x="331" y="1059"/>
                </a:lnTo>
                <a:lnTo>
                  <a:pt x="339" y="1059"/>
                </a:lnTo>
                <a:lnTo>
                  <a:pt x="346" y="1063"/>
                </a:lnTo>
                <a:lnTo>
                  <a:pt x="350" y="1066"/>
                </a:lnTo>
                <a:lnTo>
                  <a:pt x="354" y="1071"/>
                </a:lnTo>
                <a:lnTo>
                  <a:pt x="355" y="1075"/>
                </a:lnTo>
                <a:lnTo>
                  <a:pt x="355" y="1123"/>
                </a:lnTo>
                <a:lnTo>
                  <a:pt x="354" y="1129"/>
                </a:lnTo>
                <a:lnTo>
                  <a:pt x="350" y="1134"/>
                </a:lnTo>
                <a:lnTo>
                  <a:pt x="346" y="1137"/>
                </a:lnTo>
                <a:lnTo>
                  <a:pt x="339" y="1140"/>
                </a:lnTo>
                <a:lnTo>
                  <a:pt x="331" y="1140"/>
                </a:lnTo>
                <a:lnTo>
                  <a:pt x="320" y="1140"/>
                </a:lnTo>
                <a:lnTo>
                  <a:pt x="320" y="1154"/>
                </a:lnTo>
                <a:lnTo>
                  <a:pt x="320" y="1158"/>
                </a:lnTo>
                <a:lnTo>
                  <a:pt x="317" y="1159"/>
                </a:lnTo>
                <a:lnTo>
                  <a:pt x="314" y="1161"/>
                </a:lnTo>
                <a:lnTo>
                  <a:pt x="311" y="1161"/>
                </a:lnTo>
                <a:lnTo>
                  <a:pt x="255" y="1161"/>
                </a:lnTo>
                <a:lnTo>
                  <a:pt x="252" y="1161"/>
                </a:lnTo>
                <a:lnTo>
                  <a:pt x="247" y="1159"/>
                </a:lnTo>
                <a:lnTo>
                  <a:pt x="246" y="1158"/>
                </a:lnTo>
                <a:lnTo>
                  <a:pt x="246" y="1154"/>
                </a:lnTo>
                <a:lnTo>
                  <a:pt x="246" y="1140"/>
                </a:lnTo>
                <a:lnTo>
                  <a:pt x="235" y="1140"/>
                </a:lnTo>
                <a:lnTo>
                  <a:pt x="227" y="1140"/>
                </a:lnTo>
                <a:lnTo>
                  <a:pt x="220" y="1137"/>
                </a:lnTo>
                <a:lnTo>
                  <a:pt x="216" y="1134"/>
                </a:lnTo>
                <a:lnTo>
                  <a:pt x="211" y="1129"/>
                </a:lnTo>
                <a:lnTo>
                  <a:pt x="211" y="1123"/>
                </a:lnTo>
                <a:lnTo>
                  <a:pt x="211" y="1075"/>
                </a:lnTo>
                <a:lnTo>
                  <a:pt x="211" y="1071"/>
                </a:lnTo>
                <a:lnTo>
                  <a:pt x="216" y="1066"/>
                </a:lnTo>
                <a:lnTo>
                  <a:pt x="220" y="1063"/>
                </a:lnTo>
                <a:lnTo>
                  <a:pt x="227" y="1059"/>
                </a:lnTo>
                <a:lnTo>
                  <a:pt x="235" y="1059"/>
                </a:lnTo>
                <a:close/>
                <a:moveTo>
                  <a:pt x="141" y="885"/>
                </a:moveTo>
                <a:lnTo>
                  <a:pt x="160" y="906"/>
                </a:lnTo>
                <a:lnTo>
                  <a:pt x="94" y="979"/>
                </a:lnTo>
                <a:lnTo>
                  <a:pt x="76" y="958"/>
                </a:lnTo>
                <a:lnTo>
                  <a:pt x="141" y="885"/>
                </a:lnTo>
                <a:close/>
                <a:moveTo>
                  <a:pt x="435" y="884"/>
                </a:moveTo>
                <a:lnTo>
                  <a:pt x="501" y="957"/>
                </a:lnTo>
                <a:lnTo>
                  <a:pt x="482" y="977"/>
                </a:lnTo>
                <a:lnTo>
                  <a:pt x="416" y="904"/>
                </a:lnTo>
                <a:lnTo>
                  <a:pt x="435" y="884"/>
                </a:lnTo>
                <a:close/>
                <a:moveTo>
                  <a:pt x="94" y="730"/>
                </a:moveTo>
                <a:lnTo>
                  <a:pt x="94" y="760"/>
                </a:lnTo>
                <a:lnTo>
                  <a:pt x="0" y="760"/>
                </a:lnTo>
                <a:lnTo>
                  <a:pt x="0" y="733"/>
                </a:lnTo>
                <a:lnTo>
                  <a:pt x="0" y="730"/>
                </a:lnTo>
                <a:lnTo>
                  <a:pt x="94" y="730"/>
                </a:lnTo>
                <a:close/>
                <a:moveTo>
                  <a:pt x="576" y="729"/>
                </a:moveTo>
                <a:lnTo>
                  <a:pt x="576" y="759"/>
                </a:lnTo>
                <a:lnTo>
                  <a:pt x="482" y="759"/>
                </a:lnTo>
                <a:lnTo>
                  <a:pt x="482" y="729"/>
                </a:lnTo>
                <a:lnTo>
                  <a:pt x="576" y="729"/>
                </a:lnTo>
                <a:close/>
                <a:moveTo>
                  <a:pt x="285" y="603"/>
                </a:moveTo>
                <a:lnTo>
                  <a:pt x="259" y="607"/>
                </a:lnTo>
                <a:lnTo>
                  <a:pt x="232" y="615"/>
                </a:lnTo>
                <a:lnTo>
                  <a:pt x="208" y="627"/>
                </a:lnTo>
                <a:lnTo>
                  <a:pt x="187" y="645"/>
                </a:lnTo>
                <a:lnTo>
                  <a:pt x="170" y="665"/>
                </a:lnTo>
                <a:lnTo>
                  <a:pt x="157" y="691"/>
                </a:lnTo>
                <a:lnTo>
                  <a:pt x="149" y="716"/>
                </a:lnTo>
                <a:lnTo>
                  <a:pt x="146" y="743"/>
                </a:lnTo>
                <a:lnTo>
                  <a:pt x="149" y="771"/>
                </a:lnTo>
                <a:lnTo>
                  <a:pt x="157" y="798"/>
                </a:lnTo>
                <a:lnTo>
                  <a:pt x="171" y="822"/>
                </a:lnTo>
                <a:lnTo>
                  <a:pt x="189" y="844"/>
                </a:lnTo>
                <a:lnTo>
                  <a:pt x="211" y="862"/>
                </a:lnTo>
                <a:lnTo>
                  <a:pt x="216" y="865"/>
                </a:lnTo>
                <a:lnTo>
                  <a:pt x="225" y="873"/>
                </a:lnTo>
                <a:lnTo>
                  <a:pt x="232" y="884"/>
                </a:lnTo>
                <a:lnTo>
                  <a:pt x="233" y="896"/>
                </a:lnTo>
                <a:lnTo>
                  <a:pt x="233" y="1012"/>
                </a:lnTo>
                <a:lnTo>
                  <a:pt x="333" y="1012"/>
                </a:lnTo>
                <a:lnTo>
                  <a:pt x="333" y="898"/>
                </a:lnTo>
                <a:lnTo>
                  <a:pt x="335" y="885"/>
                </a:lnTo>
                <a:lnTo>
                  <a:pt x="341" y="874"/>
                </a:lnTo>
                <a:lnTo>
                  <a:pt x="350" y="866"/>
                </a:lnTo>
                <a:lnTo>
                  <a:pt x="355" y="863"/>
                </a:lnTo>
                <a:lnTo>
                  <a:pt x="379" y="846"/>
                </a:lnTo>
                <a:lnTo>
                  <a:pt x="398" y="824"/>
                </a:lnTo>
                <a:lnTo>
                  <a:pt x="412" y="800"/>
                </a:lnTo>
                <a:lnTo>
                  <a:pt x="420" y="773"/>
                </a:lnTo>
                <a:lnTo>
                  <a:pt x="423" y="743"/>
                </a:lnTo>
                <a:lnTo>
                  <a:pt x="420" y="716"/>
                </a:lnTo>
                <a:lnTo>
                  <a:pt x="412" y="691"/>
                </a:lnTo>
                <a:lnTo>
                  <a:pt x="400" y="665"/>
                </a:lnTo>
                <a:lnTo>
                  <a:pt x="382" y="645"/>
                </a:lnTo>
                <a:lnTo>
                  <a:pt x="362" y="627"/>
                </a:lnTo>
                <a:lnTo>
                  <a:pt x="338" y="615"/>
                </a:lnTo>
                <a:lnTo>
                  <a:pt x="312" y="607"/>
                </a:lnTo>
                <a:lnTo>
                  <a:pt x="285" y="603"/>
                </a:lnTo>
                <a:close/>
                <a:moveTo>
                  <a:pt x="285" y="564"/>
                </a:moveTo>
                <a:lnTo>
                  <a:pt x="320" y="567"/>
                </a:lnTo>
                <a:lnTo>
                  <a:pt x="352" y="578"/>
                </a:lnTo>
                <a:lnTo>
                  <a:pt x="384" y="594"/>
                </a:lnTo>
                <a:lnTo>
                  <a:pt x="411" y="616"/>
                </a:lnTo>
                <a:lnTo>
                  <a:pt x="433" y="643"/>
                </a:lnTo>
                <a:lnTo>
                  <a:pt x="449" y="675"/>
                </a:lnTo>
                <a:lnTo>
                  <a:pt x="458" y="708"/>
                </a:lnTo>
                <a:lnTo>
                  <a:pt x="463" y="743"/>
                </a:lnTo>
                <a:lnTo>
                  <a:pt x="458" y="781"/>
                </a:lnTo>
                <a:lnTo>
                  <a:pt x="447" y="816"/>
                </a:lnTo>
                <a:lnTo>
                  <a:pt x="430" y="847"/>
                </a:lnTo>
                <a:lnTo>
                  <a:pt x="406" y="874"/>
                </a:lnTo>
                <a:lnTo>
                  <a:pt x="376" y="898"/>
                </a:lnTo>
                <a:lnTo>
                  <a:pt x="374" y="898"/>
                </a:lnTo>
                <a:lnTo>
                  <a:pt x="373" y="900"/>
                </a:lnTo>
                <a:lnTo>
                  <a:pt x="373" y="1018"/>
                </a:lnTo>
                <a:lnTo>
                  <a:pt x="368" y="1036"/>
                </a:lnTo>
                <a:lnTo>
                  <a:pt x="357" y="1047"/>
                </a:lnTo>
                <a:lnTo>
                  <a:pt x="341" y="1052"/>
                </a:lnTo>
                <a:lnTo>
                  <a:pt x="225" y="1052"/>
                </a:lnTo>
                <a:lnTo>
                  <a:pt x="209" y="1047"/>
                </a:lnTo>
                <a:lnTo>
                  <a:pt x="198" y="1036"/>
                </a:lnTo>
                <a:lnTo>
                  <a:pt x="193" y="1018"/>
                </a:lnTo>
                <a:lnTo>
                  <a:pt x="193" y="898"/>
                </a:lnTo>
                <a:lnTo>
                  <a:pt x="192" y="896"/>
                </a:lnTo>
                <a:lnTo>
                  <a:pt x="190" y="895"/>
                </a:lnTo>
                <a:lnTo>
                  <a:pt x="162" y="873"/>
                </a:lnTo>
                <a:lnTo>
                  <a:pt x="138" y="846"/>
                </a:lnTo>
                <a:lnTo>
                  <a:pt x="122" y="814"/>
                </a:lnTo>
                <a:lnTo>
                  <a:pt x="111" y="779"/>
                </a:lnTo>
                <a:lnTo>
                  <a:pt x="108" y="743"/>
                </a:lnTo>
                <a:lnTo>
                  <a:pt x="113" y="702"/>
                </a:lnTo>
                <a:lnTo>
                  <a:pt x="125" y="664"/>
                </a:lnTo>
                <a:lnTo>
                  <a:pt x="146" y="630"/>
                </a:lnTo>
                <a:lnTo>
                  <a:pt x="174" y="603"/>
                </a:lnTo>
                <a:lnTo>
                  <a:pt x="206" y="581"/>
                </a:lnTo>
                <a:lnTo>
                  <a:pt x="244" y="569"/>
                </a:lnTo>
                <a:lnTo>
                  <a:pt x="285" y="564"/>
                </a:lnTo>
                <a:close/>
                <a:moveTo>
                  <a:pt x="94" y="512"/>
                </a:moveTo>
                <a:lnTo>
                  <a:pt x="160" y="584"/>
                </a:lnTo>
                <a:lnTo>
                  <a:pt x="141" y="605"/>
                </a:lnTo>
                <a:lnTo>
                  <a:pt x="75" y="532"/>
                </a:lnTo>
                <a:lnTo>
                  <a:pt x="94" y="512"/>
                </a:lnTo>
                <a:close/>
                <a:moveTo>
                  <a:pt x="482" y="510"/>
                </a:moveTo>
                <a:lnTo>
                  <a:pt x="501" y="531"/>
                </a:lnTo>
                <a:lnTo>
                  <a:pt x="435" y="603"/>
                </a:lnTo>
                <a:lnTo>
                  <a:pt x="416" y="583"/>
                </a:lnTo>
                <a:lnTo>
                  <a:pt x="482" y="510"/>
                </a:lnTo>
                <a:close/>
                <a:moveTo>
                  <a:pt x="301" y="428"/>
                </a:moveTo>
                <a:lnTo>
                  <a:pt x="301" y="532"/>
                </a:lnTo>
                <a:lnTo>
                  <a:pt x="274" y="532"/>
                </a:lnTo>
                <a:lnTo>
                  <a:pt x="274" y="429"/>
                </a:lnTo>
                <a:lnTo>
                  <a:pt x="301" y="428"/>
                </a:lnTo>
                <a:close/>
                <a:moveTo>
                  <a:pt x="764" y="273"/>
                </a:moveTo>
                <a:lnTo>
                  <a:pt x="798" y="273"/>
                </a:lnTo>
                <a:lnTo>
                  <a:pt x="815" y="301"/>
                </a:lnTo>
                <a:lnTo>
                  <a:pt x="798" y="331"/>
                </a:lnTo>
                <a:lnTo>
                  <a:pt x="764" y="331"/>
                </a:lnTo>
                <a:lnTo>
                  <a:pt x="747" y="301"/>
                </a:lnTo>
                <a:lnTo>
                  <a:pt x="764" y="273"/>
                </a:lnTo>
                <a:close/>
                <a:moveTo>
                  <a:pt x="918" y="257"/>
                </a:moveTo>
                <a:lnTo>
                  <a:pt x="937" y="257"/>
                </a:lnTo>
                <a:lnTo>
                  <a:pt x="955" y="265"/>
                </a:lnTo>
                <a:lnTo>
                  <a:pt x="967" y="277"/>
                </a:lnTo>
                <a:lnTo>
                  <a:pt x="974" y="295"/>
                </a:lnTo>
                <a:lnTo>
                  <a:pt x="1061" y="743"/>
                </a:lnTo>
                <a:lnTo>
                  <a:pt x="1061" y="762"/>
                </a:lnTo>
                <a:lnTo>
                  <a:pt x="1053" y="778"/>
                </a:lnTo>
                <a:lnTo>
                  <a:pt x="1040" y="790"/>
                </a:lnTo>
                <a:lnTo>
                  <a:pt x="1023" y="798"/>
                </a:lnTo>
                <a:lnTo>
                  <a:pt x="1004" y="798"/>
                </a:lnTo>
                <a:lnTo>
                  <a:pt x="986" y="790"/>
                </a:lnTo>
                <a:lnTo>
                  <a:pt x="974" y="778"/>
                </a:lnTo>
                <a:lnTo>
                  <a:pt x="967" y="760"/>
                </a:lnTo>
                <a:lnTo>
                  <a:pt x="936" y="602"/>
                </a:lnTo>
                <a:lnTo>
                  <a:pt x="936" y="1297"/>
                </a:lnTo>
                <a:lnTo>
                  <a:pt x="823" y="881"/>
                </a:lnTo>
                <a:lnTo>
                  <a:pt x="763" y="881"/>
                </a:lnTo>
                <a:lnTo>
                  <a:pt x="630" y="1297"/>
                </a:lnTo>
                <a:lnTo>
                  <a:pt x="630" y="355"/>
                </a:lnTo>
                <a:lnTo>
                  <a:pt x="268" y="355"/>
                </a:lnTo>
                <a:lnTo>
                  <a:pt x="249" y="352"/>
                </a:lnTo>
                <a:lnTo>
                  <a:pt x="233" y="341"/>
                </a:lnTo>
                <a:lnTo>
                  <a:pt x="224" y="326"/>
                </a:lnTo>
                <a:lnTo>
                  <a:pt x="219" y="307"/>
                </a:lnTo>
                <a:lnTo>
                  <a:pt x="224" y="288"/>
                </a:lnTo>
                <a:lnTo>
                  <a:pt x="233" y="274"/>
                </a:lnTo>
                <a:lnTo>
                  <a:pt x="249" y="263"/>
                </a:lnTo>
                <a:lnTo>
                  <a:pt x="268" y="260"/>
                </a:lnTo>
                <a:lnTo>
                  <a:pt x="630" y="260"/>
                </a:lnTo>
                <a:lnTo>
                  <a:pt x="630" y="258"/>
                </a:lnTo>
                <a:lnTo>
                  <a:pt x="706" y="258"/>
                </a:lnTo>
                <a:lnTo>
                  <a:pt x="761" y="417"/>
                </a:lnTo>
                <a:lnTo>
                  <a:pt x="768" y="337"/>
                </a:lnTo>
                <a:lnTo>
                  <a:pt x="799" y="337"/>
                </a:lnTo>
                <a:lnTo>
                  <a:pt x="806" y="406"/>
                </a:lnTo>
                <a:lnTo>
                  <a:pt x="848" y="258"/>
                </a:lnTo>
                <a:lnTo>
                  <a:pt x="912" y="258"/>
                </a:lnTo>
                <a:lnTo>
                  <a:pt x="918" y="257"/>
                </a:lnTo>
                <a:close/>
                <a:moveTo>
                  <a:pt x="766" y="0"/>
                </a:moveTo>
                <a:lnTo>
                  <a:pt x="796" y="5"/>
                </a:lnTo>
                <a:lnTo>
                  <a:pt x="825" y="18"/>
                </a:lnTo>
                <a:lnTo>
                  <a:pt x="848" y="38"/>
                </a:lnTo>
                <a:lnTo>
                  <a:pt x="866" y="65"/>
                </a:lnTo>
                <a:lnTo>
                  <a:pt x="877" y="97"/>
                </a:lnTo>
                <a:lnTo>
                  <a:pt x="882" y="132"/>
                </a:lnTo>
                <a:lnTo>
                  <a:pt x="877" y="168"/>
                </a:lnTo>
                <a:lnTo>
                  <a:pt x="866" y="198"/>
                </a:lnTo>
                <a:lnTo>
                  <a:pt x="848" y="225"/>
                </a:lnTo>
                <a:lnTo>
                  <a:pt x="825" y="246"/>
                </a:lnTo>
                <a:lnTo>
                  <a:pt x="796" y="260"/>
                </a:lnTo>
                <a:lnTo>
                  <a:pt x="766" y="265"/>
                </a:lnTo>
                <a:lnTo>
                  <a:pt x="734" y="260"/>
                </a:lnTo>
                <a:lnTo>
                  <a:pt x="707" y="246"/>
                </a:lnTo>
                <a:lnTo>
                  <a:pt x="684" y="225"/>
                </a:lnTo>
                <a:lnTo>
                  <a:pt x="666" y="198"/>
                </a:lnTo>
                <a:lnTo>
                  <a:pt x="653" y="168"/>
                </a:lnTo>
                <a:lnTo>
                  <a:pt x="650" y="132"/>
                </a:lnTo>
                <a:lnTo>
                  <a:pt x="653" y="97"/>
                </a:lnTo>
                <a:lnTo>
                  <a:pt x="666" y="65"/>
                </a:lnTo>
                <a:lnTo>
                  <a:pt x="684" y="38"/>
                </a:lnTo>
                <a:lnTo>
                  <a:pt x="707" y="18"/>
                </a:lnTo>
                <a:lnTo>
                  <a:pt x="734" y="5"/>
                </a:lnTo>
                <a:lnTo>
                  <a:pt x="76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33" name="Freeform 9"/>
          <p:cNvSpPr>
            <a:spLocks noEditPoints="1"/>
          </p:cNvSpPr>
          <p:nvPr/>
        </p:nvSpPr>
        <p:spPr bwMode="auto">
          <a:xfrm>
            <a:off x="4411132" y="3755343"/>
            <a:ext cx="406400" cy="348124"/>
          </a:xfrm>
          <a:custGeom>
            <a:avLst/>
            <a:gdLst>
              <a:gd name="T0" fmla="*/ 319988 w 1021"/>
              <a:gd name="T1" fmla="*/ 358713 h 1018"/>
              <a:gd name="T2" fmla="*/ 319444 w 1021"/>
              <a:gd name="T3" fmla="*/ 510121 h 1018"/>
              <a:gd name="T4" fmla="*/ 321076 w 1021"/>
              <a:gd name="T5" fmla="*/ 511749 h 1018"/>
              <a:gd name="T6" fmla="*/ 446786 w 1021"/>
              <a:gd name="T7" fmla="*/ 511206 h 1018"/>
              <a:gd name="T8" fmla="*/ 447874 w 1021"/>
              <a:gd name="T9" fmla="*/ 359798 h 1018"/>
              <a:gd name="T10" fmla="*/ 446241 w 1021"/>
              <a:gd name="T11" fmla="*/ 358713 h 1018"/>
              <a:gd name="T12" fmla="*/ 148566 w 1021"/>
              <a:gd name="T13" fmla="*/ 358713 h 1018"/>
              <a:gd name="T14" fmla="*/ 145845 w 1021"/>
              <a:gd name="T15" fmla="*/ 359798 h 1018"/>
              <a:gd name="T16" fmla="*/ 131151 w 1021"/>
              <a:gd name="T17" fmla="*/ 374993 h 1018"/>
              <a:gd name="T18" fmla="*/ 131151 w 1021"/>
              <a:gd name="T19" fmla="*/ 422749 h 1018"/>
              <a:gd name="T20" fmla="*/ 131151 w 1021"/>
              <a:gd name="T21" fmla="*/ 424377 h 1018"/>
              <a:gd name="T22" fmla="*/ 146933 w 1021"/>
              <a:gd name="T23" fmla="*/ 439030 h 1018"/>
              <a:gd name="T24" fmla="*/ 228018 w 1021"/>
              <a:gd name="T25" fmla="*/ 439030 h 1018"/>
              <a:gd name="T26" fmla="*/ 229651 w 1021"/>
              <a:gd name="T27" fmla="*/ 439030 h 1018"/>
              <a:gd name="T28" fmla="*/ 244889 w 1021"/>
              <a:gd name="T29" fmla="*/ 423292 h 1018"/>
              <a:gd name="T30" fmla="*/ 244889 w 1021"/>
              <a:gd name="T31" fmla="*/ 376078 h 1018"/>
              <a:gd name="T32" fmla="*/ 244344 w 1021"/>
              <a:gd name="T33" fmla="*/ 373365 h 1018"/>
              <a:gd name="T34" fmla="*/ 228563 w 1021"/>
              <a:gd name="T35" fmla="*/ 358713 h 1018"/>
              <a:gd name="T36" fmla="*/ 148566 w 1021"/>
              <a:gd name="T37" fmla="*/ 358713 h 1018"/>
              <a:gd name="T38" fmla="*/ 484879 w 1021"/>
              <a:gd name="T39" fmla="*/ 269713 h 1018"/>
              <a:gd name="T40" fmla="*/ 485968 w 1021"/>
              <a:gd name="T41" fmla="*/ 270256 h 1018"/>
              <a:gd name="T42" fmla="*/ 485968 w 1021"/>
              <a:gd name="T43" fmla="*/ 552450 h 1018"/>
              <a:gd name="T44" fmla="*/ 69657 w 1021"/>
              <a:gd name="T45" fmla="*/ 552450 h 1018"/>
              <a:gd name="T46" fmla="*/ 69113 w 1021"/>
              <a:gd name="T47" fmla="*/ 551365 h 1018"/>
              <a:gd name="T48" fmla="*/ 69113 w 1021"/>
              <a:gd name="T49" fmla="*/ 269713 h 1018"/>
              <a:gd name="T50" fmla="*/ 426106 w 1021"/>
              <a:gd name="T51" fmla="*/ 0 h 1018"/>
              <a:gd name="T52" fmla="*/ 426106 w 1021"/>
              <a:gd name="T53" fmla="*/ 122646 h 1018"/>
              <a:gd name="T54" fmla="*/ 428827 w 1021"/>
              <a:gd name="T55" fmla="*/ 126988 h 1018"/>
              <a:gd name="T56" fmla="*/ 555625 w 1021"/>
              <a:gd name="T57" fmla="*/ 230097 h 1018"/>
              <a:gd name="T58" fmla="*/ 555081 w 1021"/>
              <a:gd name="T59" fmla="*/ 230640 h 1018"/>
              <a:gd name="T60" fmla="*/ 1633 w 1021"/>
              <a:gd name="T61" fmla="*/ 230640 h 1018"/>
              <a:gd name="T62" fmla="*/ 0 w 1021"/>
              <a:gd name="T63" fmla="*/ 230640 h 1018"/>
              <a:gd name="T64" fmla="*/ 544 w 1021"/>
              <a:gd name="T65" fmla="*/ 229012 h 1018"/>
              <a:gd name="T66" fmla="*/ 261214 w 1021"/>
              <a:gd name="T67" fmla="*/ 16823 h 1018"/>
              <a:gd name="T68" fmla="*/ 266656 w 1021"/>
              <a:gd name="T69" fmla="*/ 15195 h 1018"/>
              <a:gd name="T70" fmla="*/ 290601 w 1021"/>
              <a:gd name="T71" fmla="*/ 16280 h 1018"/>
              <a:gd name="T72" fmla="*/ 294955 w 1021"/>
              <a:gd name="T73" fmla="*/ 17908 h 1018"/>
              <a:gd name="T74" fmla="*/ 368421 w 1021"/>
              <a:gd name="T75" fmla="*/ 77061 h 1018"/>
              <a:gd name="T76" fmla="*/ 371142 w 1021"/>
              <a:gd name="T77" fmla="*/ 75433 h 1018"/>
              <a:gd name="T78" fmla="*/ 426106 w 1021"/>
              <a:gd name="T79" fmla="*/ 0 h 101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021" h="1018">
                <a:moveTo>
                  <a:pt x="590" y="661"/>
                </a:moveTo>
                <a:lnTo>
                  <a:pt x="588" y="661"/>
                </a:lnTo>
                <a:lnTo>
                  <a:pt x="587" y="663"/>
                </a:lnTo>
                <a:lnTo>
                  <a:pt x="587" y="940"/>
                </a:lnTo>
                <a:lnTo>
                  <a:pt x="588" y="942"/>
                </a:lnTo>
                <a:lnTo>
                  <a:pt x="590" y="943"/>
                </a:lnTo>
                <a:lnTo>
                  <a:pt x="820" y="943"/>
                </a:lnTo>
                <a:lnTo>
                  <a:pt x="821" y="942"/>
                </a:lnTo>
                <a:lnTo>
                  <a:pt x="823" y="940"/>
                </a:lnTo>
                <a:lnTo>
                  <a:pt x="823" y="663"/>
                </a:lnTo>
                <a:lnTo>
                  <a:pt x="821" y="661"/>
                </a:lnTo>
                <a:lnTo>
                  <a:pt x="820" y="661"/>
                </a:lnTo>
                <a:lnTo>
                  <a:pt x="590" y="661"/>
                </a:lnTo>
                <a:close/>
                <a:moveTo>
                  <a:pt x="273" y="661"/>
                </a:moveTo>
                <a:lnTo>
                  <a:pt x="270" y="661"/>
                </a:lnTo>
                <a:lnTo>
                  <a:pt x="268" y="663"/>
                </a:lnTo>
                <a:lnTo>
                  <a:pt x="241" y="688"/>
                </a:lnTo>
                <a:lnTo>
                  <a:pt x="241" y="691"/>
                </a:lnTo>
                <a:lnTo>
                  <a:pt x="241" y="693"/>
                </a:lnTo>
                <a:lnTo>
                  <a:pt x="241" y="779"/>
                </a:lnTo>
                <a:lnTo>
                  <a:pt x="241" y="780"/>
                </a:lnTo>
                <a:lnTo>
                  <a:pt x="241" y="782"/>
                </a:lnTo>
                <a:lnTo>
                  <a:pt x="268" y="809"/>
                </a:lnTo>
                <a:lnTo>
                  <a:pt x="270" y="809"/>
                </a:lnTo>
                <a:lnTo>
                  <a:pt x="273" y="809"/>
                </a:lnTo>
                <a:lnTo>
                  <a:pt x="419" y="809"/>
                </a:lnTo>
                <a:lnTo>
                  <a:pt x="420" y="809"/>
                </a:lnTo>
                <a:lnTo>
                  <a:pt x="422" y="809"/>
                </a:lnTo>
                <a:lnTo>
                  <a:pt x="449" y="782"/>
                </a:lnTo>
                <a:lnTo>
                  <a:pt x="450" y="780"/>
                </a:lnTo>
                <a:lnTo>
                  <a:pt x="450" y="779"/>
                </a:lnTo>
                <a:lnTo>
                  <a:pt x="450" y="693"/>
                </a:lnTo>
                <a:lnTo>
                  <a:pt x="450" y="691"/>
                </a:lnTo>
                <a:lnTo>
                  <a:pt x="449" y="688"/>
                </a:lnTo>
                <a:lnTo>
                  <a:pt x="422" y="663"/>
                </a:lnTo>
                <a:lnTo>
                  <a:pt x="420" y="661"/>
                </a:lnTo>
                <a:lnTo>
                  <a:pt x="419" y="661"/>
                </a:lnTo>
                <a:lnTo>
                  <a:pt x="273" y="661"/>
                </a:lnTo>
                <a:close/>
                <a:moveTo>
                  <a:pt x="128" y="497"/>
                </a:moveTo>
                <a:lnTo>
                  <a:pt x="891" y="497"/>
                </a:lnTo>
                <a:lnTo>
                  <a:pt x="893" y="497"/>
                </a:lnTo>
                <a:lnTo>
                  <a:pt x="893" y="498"/>
                </a:lnTo>
                <a:lnTo>
                  <a:pt x="893" y="1016"/>
                </a:lnTo>
                <a:lnTo>
                  <a:pt x="893" y="1018"/>
                </a:lnTo>
                <a:lnTo>
                  <a:pt x="891" y="1018"/>
                </a:lnTo>
                <a:lnTo>
                  <a:pt x="128" y="1018"/>
                </a:lnTo>
                <a:lnTo>
                  <a:pt x="127" y="1018"/>
                </a:lnTo>
                <a:lnTo>
                  <a:pt x="127" y="1016"/>
                </a:lnTo>
                <a:lnTo>
                  <a:pt x="127" y="498"/>
                </a:lnTo>
                <a:lnTo>
                  <a:pt x="127" y="497"/>
                </a:lnTo>
                <a:lnTo>
                  <a:pt x="128" y="497"/>
                </a:lnTo>
                <a:close/>
                <a:moveTo>
                  <a:pt x="783" y="0"/>
                </a:moveTo>
                <a:lnTo>
                  <a:pt x="783" y="223"/>
                </a:lnTo>
                <a:lnTo>
                  <a:pt x="783" y="226"/>
                </a:lnTo>
                <a:lnTo>
                  <a:pt x="787" y="231"/>
                </a:lnTo>
                <a:lnTo>
                  <a:pt x="788" y="234"/>
                </a:lnTo>
                <a:lnTo>
                  <a:pt x="1020" y="422"/>
                </a:lnTo>
                <a:lnTo>
                  <a:pt x="1021" y="424"/>
                </a:lnTo>
                <a:lnTo>
                  <a:pt x="1021" y="425"/>
                </a:lnTo>
                <a:lnTo>
                  <a:pt x="1020" y="425"/>
                </a:lnTo>
                <a:lnTo>
                  <a:pt x="1018" y="425"/>
                </a:lnTo>
                <a:lnTo>
                  <a:pt x="3" y="425"/>
                </a:lnTo>
                <a:lnTo>
                  <a:pt x="0" y="425"/>
                </a:lnTo>
                <a:lnTo>
                  <a:pt x="0" y="424"/>
                </a:lnTo>
                <a:lnTo>
                  <a:pt x="1" y="422"/>
                </a:lnTo>
                <a:lnTo>
                  <a:pt x="477" y="33"/>
                </a:lnTo>
                <a:lnTo>
                  <a:pt x="480" y="31"/>
                </a:lnTo>
                <a:lnTo>
                  <a:pt x="485" y="30"/>
                </a:lnTo>
                <a:lnTo>
                  <a:pt x="490" y="28"/>
                </a:lnTo>
                <a:lnTo>
                  <a:pt x="531" y="28"/>
                </a:lnTo>
                <a:lnTo>
                  <a:pt x="534" y="30"/>
                </a:lnTo>
                <a:lnTo>
                  <a:pt x="539" y="31"/>
                </a:lnTo>
                <a:lnTo>
                  <a:pt x="542" y="33"/>
                </a:lnTo>
                <a:lnTo>
                  <a:pt x="674" y="140"/>
                </a:lnTo>
                <a:lnTo>
                  <a:pt x="677" y="142"/>
                </a:lnTo>
                <a:lnTo>
                  <a:pt x="680" y="140"/>
                </a:lnTo>
                <a:lnTo>
                  <a:pt x="682" y="139"/>
                </a:lnTo>
                <a:lnTo>
                  <a:pt x="715" y="3"/>
                </a:lnTo>
                <a:lnTo>
                  <a:pt x="783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34" name="Freeform 6"/>
          <p:cNvSpPr>
            <a:spLocks noEditPoints="1"/>
          </p:cNvSpPr>
          <p:nvPr/>
        </p:nvSpPr>
        <p:spPr bwMode="auto">
          <a:xfrm>
            <a:off x="8393985" y="5071533"/>
            <a:ext cx="409404" cy="352451"/>
          </a:xfrm>
          <a:custGeom>
            <a:avLst/>
            <a:gdLst>
              <a:gd name="T0" fmla="*/ 62955 w 781"/>
              <a:gd name="T1" fmla="*/ 426293 h 953"/>
              <a:gd name="T2" fmla="*/ 199178 w 781"/>
              <a:gd name="T3" fmla="*/ 426293 h 953"/>
              <a:gd name="T4" fmla="*/ 199178 w 781"/>
              <a:gd name="T5" fmla="*/ 455617 h 953"/>
              <a:gd name="T6" fmla="*/ 62955 w 781"/>
              <a:gd name="T7" fmla="*/ 455617 h 953"/>
              <a:gd name="T8" fmla="*/ 62955 w 781"/>
              <a:gd name="T9" fmla="*/ 426293 h 953"/>
              <a:gd name="T10" fmla="*/ 62955 w 781"/>
              <a:gd name="T11" fmla="*/ 379048 h 953"/>
              <a:gd name="T12" fmla="*/ 199178 w 781"/>
              <a:gd name="T13" fmla="*/ 379048 h 953"/>
              <a:gd name="T14" fmla="*/ 199178 w 781"/>
              <a:gd name="T15" fmla="*/ 408372 h 953"/>
              <a:gd name="T16" fmla="*/ 62955 w 781"/>
              <a:gd name="T17" fmla="*/ 408372 h 953"/>
              <a:gd name="T18" fmla="*/ 62955 w 781"/>
              <a:gd name="T19" fmla="*/ 379048 h 953"/>
              <a:gd name="T20" fmla="*/ 62955 w 781"/>
              <a:gd name="T21" fmla="*/ 328544 h 953"/>
              <a:gd name="T22" fmla="*/ 199178 w 781"/>
              <a:gd name="T23" fmla="*/ 328544 h 953"/>
              <a:gd name="T24" fmla="*/ 199178 w 781"/>
              <a:gd name="T25" fmla="*/ 357869 h 953"/>
              <a:gd name="T26" fmla="*/ 62955 w 781"/>
              <a:gd name="T27" fmla="*/ 357869 h 953"/>
              <a:gd name="T28" fmla="*/ 62955 w 781"/>
              <a:gd name="T29" fmla="*/ 328544 h 953"/>
              <a:gd name="T30" fmla="*/ 62955 w 781"/>
              <a:gd name="T31" fmla="*/ 284014 h 953"/>
              <a:gd name="T32" fmla="*/ 199178 w 781"/>
              <a:gd name="T33" fmla="*/ 284014 h 953"/>
              <a:gd name="T34" fmla="*/ 199178 w 781"/>
              <a:gd name="T35" fmla="*/ 312796 h 953"/>
              <a:gd name="T36" fmla="*/ 62955 w 781"/>
              <a:gd name="T37" fmla="*/ 312796 h 953"/>
              <a:gd name="T38" fmla="*/ 62955 w 781"/>
              <a:gd name="T39" fmla="*/ 284014 h 953"/>
              <a:gd name="T40" fmla="*/ 62955 w 781"/>
              <a:gd name="T41" fmla="*/ 235683 h 953"/>
              <a:gd name="T42" fmla="*/ 199178 w 781"/>
              <a:gd name="T43" fmla="*/ 235683 h 953"/>
              <a:gd name="T44" fmla="*/ 199178 w 781"/>
              <a:gd name="T45" fmla="*/ 265008 h 953"/>
              <a:gd name="T46" fmla="*/ 62955 w 781"/>
              <a:gd name="T47" fmla="*/ 265008 h 953"/>
              <a:gd name="T48" fmla="*/ 62955 w 781"/>
              <a:gd name="T49" fmla="*/ 235683 h 953"/>
              <a:gd name="T50" fmla="*/ 289269 w 781"/>
              <a:gd name="T51" fmla="*/ 91775 h 953"/>
              <a:gd name="T52" fmla="*/ 347882 w 781"/>
              <a:gd name="T53" fmla="*/ 91775 h 953"/>
              <a:gd name="T54" fmla="*/ 347882 w 781"/>
              <a:gd name="T55" fmla="*/ 445300 h 953"/>
              <a:gd name="T56" fmla="*/ 289269 w 781"/>
              <a:gd name="T57" fmla="*/ 445300 h 953"/>
              <a:gd name="T58" fmla="*/ 289269 w 781"/>
              <a:gd name="T59" fmla="*/ 91775 h 953"/>
              <a:gd name="T60" fmla="*/ 147077 w 781"/>
              <a:gd name="T61" fmla="*/ 36384 h 953"/>
              <a:gd name="T62" fmla="*/ 152504 w 781"/>
              <a:gd name="T63" fmla="*/ 57563 h 953"/>
              <a:gd name="T64" fmla="*/ 153589 w 781"/>
              <a:gd name="T65" fmla="*/ 79828 h 953"/>
              <a:gd name="T66" fmla="*/ 150876 w 781"/>
              <a:gd name="T67" fmla="*/ 103179 h 953"/>
              <a:gd name="T68" fmla="*/ 143820 w 781"/>
              <a:gd name="T69" fmla="*/ 125444 h 953"/>
              <a:gd name="T70" fmla="*/ 131881 w 781"/>
              <a:gd name="T71" fmla="*/ 147709 h 953"/>
              <a:gd name="T72" fmla="*/ 116142 w 781"/>
              <a:gd name="T73" fmla="*/ 168345 h 953"/>
              <a:gd name="T74" fmla="*/ 96604 w 781"/>
              <a:gd name="T75" fmla="*/ 187352 h 953"/>
              <a:gd name="T76" fmla="*/ 93348 w 781"/>
              <a:gd name="T77" fmla="*/ 177034 h 953"/>
              <a:gd name="T78" fmla="*/ 87920 w 781"/>
              <a:gd name="T79" fmla="*/ 166173 h 953"/>
              <a:gd name="T80" fmla="*/ 81950 w 781"/>
              <a:gd name="T81" fmla="*/ 156398 h 953"/>
              <a:gd name="T82" fmla="*/ 73267 w 781"/>
              <a:gd name="T83" fmla="*/ 147166 h 953"/>
              <a:gd name="T84" fmla="*/ 67297 w 781"/>
              <a:gd name="T85" fmla="*/ 142822 h 953"/>
              <a:gd name="T86" fmla="*/ 58614 w 781"/>
              <a:gd name="T87" fmla="*/ 137391 h 953"/>
              <a:gd name="T88" fmla="*/ 47216 w 781"/>
              <a:gd name="T89" fmla="*/ 132504 h 953"/>
              <a:gd name="T90" fmla="*/ 30935 w 781"/>
              <a:gd name="T91" fmla="*/ 148795 h 953"/>
              <a:gd name="T92" fmla="*/ 29307 w 781"/>
              <a:gd name="T93" fmla="*/ 480598 h 953"/>
              <a:gd name="T94" fmla="*/ 392385 w 781"/>
              <a:gd name="T95" fmla="*/ 480598 h 953"/>
              <a:gd name="T96" fmla="*/ 393471 w 781"/>
              <a:gd name="T97" fmla="*/ 36384 h 953"/>
              <a:gd name="T98" fmla="*/ 147077 w 781"/>
              <a:gd name="T99" fmla="*/ 36384 h 953"/>
              <a:gd name="T100" fmla="*/ 134594 w 781"/>
              <a:gd name="T101" fmla="*/ 0 h 953"/>
              <a:gd name="T102" fmla="*/ 423863 w 781"/>
              <a:gd name="T103" fmla="*/ 0 h 953"/>
              <a:gd name="T104" fmla="*/ 421692 w 781"/>
              <a:gd name="T105" fmla="*/ 517525 h 953"/>
              <a:gd name="T106" fmla="*/ 0 w 781"/>
              <a:gd name="T107" fmla="*/ 517525 h 953"/>
              <a:gd name="T108" fmla="*/ 1628 w 781"/>
              <a:gd name="T109" fmla="*/ 130875 h 953"/>
              <a:gd name="T110" fmla="*/ 134594 w 781"/>
              <a:gd name="T111" fmla="*/ 0 h 95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81" h="953">
                <a:moveTo>
                  <a:pt x="116" y="785"/>
                </a:moveTo>
                <a:lnTo>
                  <a:pt x="367" y="785"/>
                </a:lnTo>
                <a:lnTo>
                  <a:pt x="367" y="839"/>
                </a:lnTo>
                <a:lnTo>
                  <a:pt x="116" y="839"/>
                </a:lnTo>
                <a:lnTo>
                  <a:pt x="116" y="785"/>
                </a:lnTo>
                <a:close/>
                <a:moveTo>
                  <a:pt x="116" y="698"/>
                </a:moveTo>
                <a:lnTo>
                  <a:pt x="367" y="698"/>
                </a:lnTo>
                <a:lnTo>
                  <a:pt x="367" y="752"/>
                </a:lnTo>
                <a:lnTo>
                  <a:pt x="116" y="752"/>
                </a:lnTo>
                <a:lnTo>
                  <a:pt x="116" y="698"/>
                </a:lnTo>
                <a:close/>
                <a:moveTo>
                  <a:pt x="116" y="605"/>
                </a:moveTo>
                <a:lnTo>
                  <a:pt x="367" y="605"/>
                </a:lnTo>
                <a:lnTo>
                  <a:pt x="367" y="659"/>
                </a:lnTo>
                <a:lnTo>
                  <a:pt x="116" y="659"/>
                </a:lnTo>
                <a:lnTo>
                  <a:pt x="116" y="605"/>
                </a:lnTo>
                <a:close/>
                <a:moveTo>
                  <a:pt x="116" y="523"/>
                </a:moveTo>
                <a:lnTo>
                  <a:pt x="367" y="523"/>
                </a:lnTo>
                <a:lnTo>
                  <a:pt x="367" y="576"/>
                </a:lnTo>
                <a:lnTo>
                  <a:pt x="116" y="576"/>
                </a:lnTo>
                <a:lnTo>
                  <a:pt x="116" y="523"/>
                </a:lnTo>
                <a:close/>
                <a:moveTo>
                  <a:pt x="116" y="434"/>
                </a:moveTo>
                <a:lnTo>
                  <a:pt x="367" y="434"/>
                </a:lnTo>
                <a:lnTo>
                  <a:pt x="367" y="488"/>
                </a:lnTo>
                <a:lnTo>
                  <a:pt x="116" y="488"/>
                </a:lnTo>
                <a:lnTo>
                  <a:pt x="116" y="434"/>
                </a:lnTo>
                <a:close/>
                <a:moveTo>
                  <a:pt x="533" y="169"/>
                </a:moveTo>
                <a:lnTo>
                  <a:pt x="641" y="169"/>
                </a:lnTo>
                <a:lnTo>
                  <a:pt x="641" y="820"/>
                </a:lnTo>
                <a:lnTo>
                  <a:pt x="533" y="820"/>
                </a:lnTo>
                <a:lnTo>
                  <a:pt x="533" y="169"/>
                </a:lnTo>
                <a:close/>
                <a:moveTo>
                  <a:pt x="271" y="67"/>
                </a:moveTo>
                <a:lnTo>
                  <a:pt x="281" y="106"/>
                </a:lnTo>
                <a:lnTo>
                  <a:pt x="283" y="147"/>
                </a:lnTo>
                <a:lnTo>
                  <a:pt x="278" y="190"/>
                </a:lnTo>
                <a:lnTo>
                  <a:pt x="265" y="231"/>
                </a:lnTo>
                <a:lnTo>
                  <a:pt x="243" y="272"/>
                </a:lnTo>
                <a:lnTo>
                  <a:pt x="214" y="310"/>
                </a:lnTo>
                <a:lnTo>
                  <a:pt x="178" y="345"/>
                </a:lnTo>
                <a:lnTo>
                  <a:pt x="172" y="326"/>
                </a:lnTo>
                <a:lnTo>
                  <a:pt x="162" y="306"/>
                </a:lnTo>
                <a:lnTo>
                  <a:pt x="151" y="288"/>
                </a:lnTo>
                <a:lnTo>
                  <a:pt x="135" y="271"/>
                </a:lnTo>
                <a:lnTo>
                  <a:pt x="124" y="263"/>
                </a:lnTo>
                <a:lnTo>
                  <a:pt x="108" y="253"/>
                </a:lnTo>
                <a:lnTo>
                  <a:pt x="87" y="244"/>
                </a:lnTo>
                <a:lnTo>
                  <a:pt x="57" y="274"/>
                </a:lnTo>
                <a:lnTo>
                  <a:pt x="54" y="885"/>
                </a:lnTo>
                <a:lnTo>
                  <a:pt x="723" y="885"/>
                </a:lnTo>
                <a:lnTo>
                  <a:pt x="725" y="67"/>
                </a:lnTo>
                <a:lnTo>
                  <a:pt x="271" y="67"/>
                </a:lnTo>
                <a:close/>
                <a:moveTo>
                  <a:pt x="248" y="0"/>
                </a:moveTo>
                <a:lnTo>
                  <a:pt x="781" y="0"/>
                </a:lnTo>
                <a:lnTo>
                  <a:pt x="777" y="953"/>
                </a:lnTo>
                <a:lnTo>
                  <a:pt x="0" y="953"/>
                </a:lnTo>
                <a:lnTo>
                  <a:pt x="3" y="241"/>
                </a:lnTo>
                <a:lnTo>
                  <a:pt x="24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35" name="Freeform 21"/>
          <p:cNvSpPr>
            <a:spLocks noEditPoints="1"/>
          </p:cNvSpPr>
          <p:nvPr/>
        </p:nvSpPr>
        <p:spPr bwMode="auto">
          <a:xfrm>
            <a:off x="8379526" y="2539207"/>
            <a:ext cx="438899" cy="387186"/>
          </a:xfrm>
          <a:custGeom>
            <a:avLst/>
            <a:gdLst>
              <a:gd name="T0" fmla="*/ 1497 w 2998"/>
              <a:gd name="T1" fmla="*/ 0 h 2998"/>
              <a:gd name="T2" fmla="*/ 2081 w 2998"/>
              <a:gd name="T3" fmla="*/ 118 h 2998"/>
              <a:gd name="T4" fmla="*/ 2558 w 2998"/>
              <a:gd name="T5" fmla="*/ 440 h 2998"/>
              <a:gd name="T6" fmla="*/ 2880 w 2998"/>
              <a:gd name="T7" fmla="*/ 917 h 2998"/>
              <a:gd name="T8" fmla="*/ 2998 w 2998"/>
              <a:gd name="T9" fmla="*/ 1501 h 2998"/>
              <a:gd name="T10" fmla="*/ 2880 w 2998"/>
              <a:gd name="T11" fmla="*/ 2085 h 2998"/>
              <a:gd name="T12" fmla="*/ 2558 w 2998"/>
              <a:gd name="T13" fmla="*/ 2562 h 2998"/>
              <a:gd name="T14" fmla="*/ 2081 w 2998"/>
              <a:gd name="T15" fmla="*/ 2882 h 2998"/>
              <a:gd name="T16" fmla="*/ 1497 w 2998"/>
              <a:gd name="T17" fmla="*/ 2998 h 2998"/>
              <a:gd name="T18" fmla="*/ 977 w 2998"/>
              <a:gd name="T19" fmla="*/ 2906 h 2998"/>
              <a:gd name="T20" fmla="*/ 534 w 2998"/>
              <a:gd name="T21" fmla="*/ 2650 h 2998"/>
              <a:gd name="T22" fmla="*/ 899 w 2998"/>
              <a:gd name="T23" fmla="*/ 1872 h 2998"/>
              <a:gd name="T24" fmla="*/ 1024 w 2998"/>
              <a:gd name="T25" fmla="*/ 2074 h 2998"/>
              <a:gd name="T26" fmla="*/ 1120 w 2998"/>
              <a:gd name="T27" fmla="*/ 2226 h 2998"/>
              <a:gd name="T28" fmla="*/ 1187 w 2998"/>
              <a:gd name="T29" fmla="*/ 2323 h 2998"/>
              <a:gd name="T30" fmla="*/ 1253 w 2998"/>
              <a:gd name="T31" fmla="*/ 2406 h 2998"/>
              <a:gd name="T32" fmla="*/ 1337 w 2998"/>
              <a:gd name="T33" fmla="*/ 2451 h 2998"/>
              <a:gd name="T34" fmla="*/ 1434 w 2998"/>
              <a:gd name="T35" fmla="*/ 2427 h 2998"/>
              <a:gd name="T36" fmla="*/ 1498 w 2998"/>
              <a:gd name="T37" fmla="*/ 2339 h 2998"/>
              <a:gd name="T38" fmla="*/ 1534 w 2998"/>
              <a:gd name="T39" fmla="*/ 2272 h 2998"/>
              <a:gd name="T40" fmla="*/ 1600 w 2998"/>
              <a:gd name="T41" fmla="*/ 2138 h 2998"/>
              <a:gd name="T42" fmla="*/ 1686 w 2998"/>
              <a:gd name="T43" fmla="*/ 1960 h 2998"/>
              <a:gd name="T44" fmla="*/ 1782 w 2998"/>
              <a:gd name="T45" fmla="*/ 1760 h 2998"/>
              <a:gd name="T46" fmla="*/ 2032 w 2998"/>
              <a:gd name="T47" fmla="*/ 1232 h 2998"/>
              <a:gd name="T48" fmla="*/ 2371 w 2998"/>
              <a:gd name="T49" fmla="*/ 1415 h 2998"/>
              <a:gd name="T50" fmla="*/ 2234 w 2998"/>
              <a:gd name="T51" fmla="*/ 426 h 2998"/>
              <a:gd name="T52" fmla="*/ 1363 w 2998"/>
              <a:gd name="T53" fmla="*/ 960 h 2998"/>
              <a:gd name="T54" fmla="*/ 1744 w 2998"/>
              <a:gd name="T55" fmla="*/ 1091 h 2998"/>
              <a:gd name="T56" fmla="*/ 1341 w 2998"/>
              <a:gd name="T57" fmla="*/ 1920 h 2998"/>
              <a:gd name="T58" fmla="*/ 1181 w 2998"/>
              <a:gd name="T59" fmla="*/ 1658 h 2998"/>
              <a:gd name="T60" fmla="*/ 1125 w 2998"/>
              <a:gd name="T61" fmla="*/ 1567 h 2998"/>
              <a:gd name="T62" fmla="*/ 1078 w 2998"/>
              <a:gd name="T63" fmla="*/ 1491 h 2998"/>
              <a:gd name="T64" fmla="*/ 1050 w 2998"/>
              <a:gd name="T65" fmla="*/ 1443 h 2998"/>
              <a:gd name="T66" fmla="*/ 1051 w 2998"/>
              <a:gd name="T67" fmla="*/ 1451 h 2998"/>
              <a:gd name="T68" fmla="*/ 1014 w 2998"/>
              <a:gd name="T69" fmla="*/ 1402 h 2998"/>
              <a:gd name="T70" fmla="*/ 957 w 2998"/>
              <a:gd name="T71" fmla="*/ 1338 h 2998"/>
              <a:gd name="T72" fmla="*/ 896 w 2998"/>
              <a:gd name="T73" fmla="*/ 1306 h 2998"/>
              <a:gd name="T74" fmla="*/ 790 w 2998"/>
              <a:gd name="T75" fmla="*/ 1342 h 2998"/>
              <a:gd name="T76" fmla="*/ 739 w 2998"/>
              <a:gd name="T77" fmla="*/ 1427 h 2998"/>
              <a:gd name="T78" fmla="*/ 707 w 2998"/>
              <a:gd name="T79" fmla="*/ 1496 h 2998"/>
              <a:gd name="T80" fmla="*/ 640 w 2998"/>
              <a:gd name="T81" fmla="*/ 1635 h 2998"/>
              <a:gd name="T82" fmla="*/ 550 w 2998"/>
              <a:gd name="T83" fmla="*/ 1821 h 2998"/>
              <a:gd name="T84" fmla="*/ 448 w 2998"/>
              <a:gd name="T85" fmla="*/ 2019 h 2998"/>
              <a:gd name="T86" fmla="*/ 355 w 2998"/>
              <a:gd name="T87" fmla="*/ 2214 h 2998"/>
              <a:gd name="T88" fmla="*/ 278 w 2998"/>
              <a:gd name="T89" fmla="*/ 2371 h 2998"/>
              <a:gd name="T90" fmla="*/ 72 w 2998"/>
              <a:gd name="T91" fmla="*/ 1965 h 2998"/>
              <a:gd name="T92" fmla="*/ 0 w 2998"/>
              <a:gd name="T93" fmla="*/ 1501 h 2998"/>
              <a:gd name="T94" fmla="*/ 117 w 2998"/>
              <a:gd name="T95" fmla="*/ 917 h 2998"/>
              <a:gd name="T96" fmla="*/ 437 w 2998"/>
              <a:gd name="T97" fmla="*/ 440 h 2998"/>
              <a:gd name="T98" fmla="*/ 914 w 2998"/>
              <a:gd name="T99" fmla="*/ 118 h 2998"/>
              <a:gd name="T100" fmla="*/ 1498 w 2998"/>
              <a:gd name="T101" fmla="*/ 0 h 2998"/>
              <a:gd name="T102" fmla="*/ 1497 w 2998"/>
              <a:gd name="T103" fmla="*/ 0 h 2998"/>
              <a:gd name="T104" fmla="*/ 1497 w 2998"/>
              <a:gd name="T105" fmla="*/ 0 h 2998"/>
              <a:gd name="T106" fmla="*/ 1497 w 2998"/>
              <a:gd name="T107" fmla="*/ 0 h 2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998" h="2998">
                <a:moveTo>
                  <a:pt x="1497" y="0"/>
                </a:moveTo>
                <a:cubicBezTo>
                  <a:pt x="1704" y="0"/>
                  <a:pt x="1899" y="39"/>
                  <a:pt x="2081" y="118"/>
                </a:cubicBezTo>
                <a:cubicBezTo>
                  <a:pt x="2264" y="197"/>
                  <a:pt x="2423" y="304"/>
                  <a:pt x="2558" y="440"/>
                </a:cubicBezTo>
                <a:cubicBezTo>
                  <a:pt x="2694" y="576"/>
                  <a:pt x="2801" y="734"/>
                  <a:pt x="2880" y="917"/>
                </a:cubicBezTo>
                <a:cubicBezTo>
                  <a:pt x="2959" y="1099"/>
                  <a:pt x="2998" y="1294"/>
                  <a:pt x="2998" y="1501"/>
                </a:cubicBezTo>
                <a:cubicBezTo>
                  <a:pt x="2998" y="1708"/>
                  <a:pt x="2959" y="1902"/>
                  <a:pt x="2880" y="2085"/>
                </a:cubicBezTo>
                <a:cubicBezTo>
                  <a:pt x="2801" y="2267"/>
                  <a:pt x="2694" y="2426"/>
                  <a:pt x="2558" y="2562"/>
                </a:cubicBezTo>
                <a:cubicBezTo>
                  <a:pt x="2422" y="2697"/>
                  <a:pt x="2264" y="2804"/>
                  <a:pt x="2081" y="2882"/>
                </a:cubicBezTo>
                <a:cubicBezTo>
                  <a:pt x="1899" y="2959"/>
                  <a:pt x="1704" y="2998"/>
                  <a:pt x="1497" y="2998"/>
                </a:cubicBezTo>
                <a:cubicBezTo>
                  <a:pt x="1314" y="2998"/>
                  <a:pt x="1140" y="2967"/>
                  <a:pt x="977" y="2906"/>
                </a:cubicBezTo>
                <a:cubicBezTo>
                  <a:pt x="814" y="2844"/>
                  <a:pt x="666" y="2758"/>
                  <a:pt x="534" y="2650"/>
                </a:cubicBezTo>
                <a:cubicBezTo>
                  <a:pt x="899" y="1872"/>
                  <a:pt x="899" y="1872"/>
                  <a:pt x="899" y="1872"/>
                </a:cubicBezTo>
                <a:cubicBezTo>
                  <a:pt x="944" y="1945"/>
                  <a:pt x="985" y="2012"/>
                  <a:pt x="1024" y="2074"/>
                </a:cubicBezTo>
                <a:cubicBezTo>
                  <a:pt x="1056" y="2127"/>
                  <a:pt x="1088" y="2178"/>
                  <a:pt x="1120" y="2226"/>
                </a:cubicBezTo>
                <a:cubicBezTo>
                  <a:pt x="1152" y="2274"/>
                  <a:pt x="1174" y="2306"/>
                  <a:pt x="1187" y="2323"/>
                </a:cubicBezTo>
                <a:cubicBezTo>
                  <a:pt x="1211" y="2353"/>
                  <a:pt x="1232" y="2381"/>
                  <a:pt x="1253" y="2406"/>
                </a:cubicBezTo>
                <a:cubicBezTo>
                  <a:pt x="1273" y="2432"/>
                  <a:pt x="1301" y="2447"/>
                  <a:pt x="1337" y="2451"/>
                </a:cubicBezTo>
                <a:cubicBezTo>
                  <a:pt x="1382" y="2458"/>
                  <a:pt x="1414" y="2450"/>
                  <a:pt x="1434" y="2427"/>
                </a:cubicBezTo>
                <a:cubicBezTo>
                  <a:pt x="1453" y="2405"/>
                  <a:pt x="1474" y="2376"/>
                  <a:pt x="1498" y="2339"/>
                </a:cubicBezTo>
                <a:cubicBezTo>
                  <a:pt x="1504" y="2331"/>
                  <a:pt x="1516" y="2308"/>
                  <a:pt x="1534" y="2272"/>
                </a:cubicBezTo>
                <a:cubicBezTo>
                  <a:pt x="1552" y="2236"/>
                  <a:pt x="1574" y="2191"/>
                  <a:pt x="1600" y="2138"/>
                </a:cubicBezTo>
                <a:cubicBezTo>
                  <a:pt x="1626" y="2084"/>
                  <a:pt x="1654" y="2025"/>
                  <a:pt x="1686" y="1960"/>
                </a:cubicBezTo>
                <a:cubicBezTo>
                  <a:pt x="1718" y="1895"/>
                  <a:pt x="1750" y="1828"/>
                  <a:pt x="1782" y="1760"/>
                </a:cubicBezTo>
                <a:cubicBezTo>
                  <a:pt x="1857" y="1602"/>
                  <a:pt x="1940" y="1426"/>
                  <a:pt x="2032" y="1232"/>
                </a:cubicBezTo>
                <a:cubicBezTo>
                  <a:pt x="2371" y="1415"/>
                  <a:pt x="2371" y="1415"/>
                  <a:pt x="2371" y="1415"/>
                </a:cubicBezTo>
                <a:cubicBezTo>
                  <a:pt x="2234" y="426"/>
                  <a:pt x="2234" y="426"/>
                  <a:pt x="2234" y="426"/>
                </a:cubicBezTo>
                <a:cubicBezTo>
                  <a:pt x="1363" y="960"/>
                  <a:pt x="1363" y="960"/>
                  <a:pt x="1363" y="960"/>
                </a:cubicBezTo>
                <a:cubicBezTo>
                  <a:pt x="1744" y="1091"/>
                  <a:pt x="1744" y="1091"/>
                  <a:pt x="1744" y="1091"/>
                </a:cubicBezTo>
                <a:cubicBezTo>
                  <a:pt x="1341" y="1920"/>
                  <a:pt x="1341" y="1920"/>
                  <a:pt x="1341" y="1920"/>
                </a:cubicBezTo>
                <a:cubicBezTo>
                  <a:pt x="1279" y="1820"/>
                  <a:pt x="1226" y="1732"/>
                  <a:pt x="1181" y="1658"/>
                </a:cubicBezTo>
                <a:cubicBezTo>
                  <a:pt x="1162" y="1626"/>
                  <a:pt x="1143" y="1595"/>
                  <a:pt x="1125" y="1567"/>
                </a:cubicBezTo>
                <a:cubicBezTo>
                  <a:pt x="1107" y="1538"/>
                  <a:pt x="1091" y="1513"/>
                  <a:pt x="1078" y="1491"/>
                </a:cubicBezTo>
                <a:cubicBezTo>
                  <a:pt x="1050" y="1443"/>
                  <a:pt x="1050" y="1443"/>
                  <a:pt x="1050" y="1443"/>
                </a:cubicBezTo>
                <a:cubicBezTo>
                  <a:pt x="1058" y="1460"/>
                  <a:pt x="1059" y="1463"/>
                  <a:pt x="1051" y="1451"/>
                </a:cubicBezTo>
                <a:cubicBezTo>
                  <a:pt x="1044" y="1440"/>
                  <a:pt x="1032" y="1423"/>
                  <a:pt x="1014" y="1402"/>
                </a:cubicBezTo>
                <a:cubicBezTo>
                  <a:pt x="997" y="1380"/>
                  <a:pt x="978" y="1359"/>
                  <a:pt x="957" y="1338"/>
                </a:cubicBezTo>
                <a:cubicBezTo>
                  <a:pt x="935" y="1316"/>
                  <a:pt x="915" y="1306"/>
                  <a:pt x="896" y="1306"/>
                </a:cubicBezTo>
                <a:cubicBezTo>
                  <a:pt x="847" y="1306"/>
                  <a:pt x="812" y="1318"/>
                  <a:pt x="790" y="1342"/>
                </a:cubicBezTo>
                <a:cubicBezTo>
                  <a:pt x="769" y="1367"/>
                  <a:pt x="752" y="1395"/>
                  <a:pt x="739" y="1427"/>
                </a:cubicBezTo>
                <a:cubicBezTo>
                  <a:pt x="735" y="1436"/>
                  <a:pt x="724" y="1459"/>
                  <a:pt x="707" y="1496"/>
                </a:cubicBezTo>
                <a:cubicBezTo>
                  <a:pt x="690" y="1533"/>
                  <a:pt x="668" y="1580"/>
                  <a:pt x="640" y="1635"/>
                </a:cubicBezTo>
                <a:cubicBezTo>
                  <a:pt x="612" y="1691"/>
                  <a:pt x="582" y="1753"/>
                  <a:pt x="550" y="1821"/>
                </a:cubicBezTo>
                <a:cubicBezTo>
                  <a:pt x="448" y="2019"/>
                  <a:pt x="448" y="2019"/>
                  <a:pt x="448" y="2019"/>
                </a:cubicBezTo>
                <a:cubicBezTo>
                  <a:pt x="416" y="2088"/>
                  <a:pt x="385" y="2153"/>
                  <a:pt x="355" y="2214"/>
                </a:cubicBezTo>
                <a:cubicBezTo>
                  <a:pt x="325" y="2276"/>
                  <a:pt x="300" y="2329"/>
                  <a:pt x="278" y="2371"/>
                </a:cubicBezTo>
                <a:cubicBezTo>
                  <a:pt x="189" y="2248"/>
                  <a:pt x="120" y="2112"/>
                  <a:pt x="72" y="1965"/>
                </a:cubicBezTo>
                <a:cubicBezTo>
                  <a:pt x="24" y="1818"/>
                  <a:pt x="0" y="1663"/>
                  <a:pt x="0" y="1501"/>
                </a:cubicBezTo>
                <a:cubicBezTo>
                  <a:pt x="0" y="1294"/>
                  <a:pt x="39" y="1099"/>
                  <a:pt x="117" y="917"/>
                </a:cubicBezTo>
                <a:cubicBezTo>
                  <a:pt x="195" y="734"/>
                  <a:pt x="301" y="576"/>
                  <a:pt x="437" y="440"/>
                </a:cubicBezTo>
                <a:cubicBezTo>
                  <a:pt x="572" y="305"/>
                  <a:pt x="731" y="197"/>
                  <a:pt x="914" y="118"/>
                </a:cubicBezTo>
                <a:cubicBezTo>
                  <a:pt x="1096" y="39"/>
                  <a:pt x="1291" y="0"/>
                  <a:pt x="1498" y="0"/>
                </a:cubicBezTo>
                <a:lnTo>
                  <a:pt x="1497" y="0"/>
                </a:lnTo>
                <a:close/>
                <a:moveTo>
                  <a:pt x="1497" y="0"/>
                </a:moveTo>
                <a:cubicBezTo>
                  <a:pt x="1497" y="0"/>
                  <a:pt x="1497" y="0"/>
                  <a:pt x="1497" y="0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1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76"/>
          <p:cNvSpPr txBox="1"/>
          <p:nvPr/>
        </p:nvSpPr>
        <p:spPr>
          <a:xfrm>
            <a:off x="176527" y="1312477"/>
            <a:ext cx="608034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Внешние факторы</a:t>
            </a:r>
            <a:endParaRPr lang="en-US" altLang="zh-CN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" name="直角三角形 2"/>
          <p:cNvSpPr/>
          <p:nvPr/>
        </p:nvSpPr>
        <p:spPr>
          <a:xfrm rot="8100000">
            <a:off x="9944051" y="6112046"/>
            <a:ext cx="1491908" cy="1491908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直角三角形 62"/>
          <p:cNvSpPr/>
          <p:nvPr/>
        </p:nvSpPr>
        <p:spPr>
          <a:xfrm rot="13500000" flipV="1">
            <a:off x="1079821" y="-934602"/>
            <a:ext cx="1861541" cy="1861541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31333" y="160867"/>
            <a:ext cx="513080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ru-RU" altLang="zh-CN" sz="2400" b="1" dirty="0" smtClean="0">
                <a:latin typeface="Times New Roman" pitchFamily="18" charset="0"/>
                <a:cs typeface="Times New Roman" pitchFamily="18" charset="0"/>
              </a:rPr>
              <a:t>Факторы, воздействующие на социальную среду организации</a:t>
            </a:r>
            <a:endParaRPr kumimoji="1" lang="zh-CN" altLang="en-US" sz="2400" b="1" dirty="0"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694283" y="1857148"/>
            <a:ext cx="6046958" cy="60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Уровень развития экономики страны и/или региона;</a:t>
            </a:r>
          </a:p>
          <a:p>
            <a:pPr>
              <a:lnSpc>
                <a:spcPct val="120000"/>
              </a:lnSpc>
              <a:buNone/>
            </a:pPr>
            <a:endParaRPr lang="ru-RU" sz="1200" dirty="0" smtClean="0"/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6598986" y="160867"/>
            <a:ext cx="5411762" cy="51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Система мотивации и стимулирования труда материальное вознаграждение труда и семейные бюджеты;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2369" y="2343994"/>
            <a:ext cx="56726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Основные направления и содержание социальной политики государства;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4283" y="2740346"/>
            <a:ext cx="5379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Духовно-нравственное состояние общества, которое определяет особенности трудовой морали, трудовую этику, сложившиеся традиции и нравственные устои в отношении к труду.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 bwMode="auto">
          <a:xfrm>
            <a:off x="6598986" y="750475"/>
            <a:ext cx="5491413" cy="88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Состояние условий и охраны труда, включающие техническую вооруженность труда, соблюдение санитарно-гигиенических норм, уровень тяжести труда, обеспеченность средствами индивидуальной защиты, безопасность труда, наличие и удобство бытовых помещений;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 bwMode="auto">
          <a:xfrm>
            <a:off x="6598986" y="1635549"/>
            <a:ext cx="5481173" cy="88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Уровень социальной защищенности работников, обеспечиваемой мероприятиями по социальному страхованию, соблюдению социальных гарантий,   установленных действующим законодательством, коллективным договором и индивидуальными трудовыми договорами;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 bwMode="auto">
          <a:xfrm>
            <a:off x="6631175" y="2520623"/>
            <a:ext cx="5379573" cy="70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Содержание работы, определяемое сложностью ее выполнения, возможностями творчества, применения работниками своих знаний, опыта, способностей в существующих условиях;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19" name="TextBox 76"/>
          <p:cNvSpPr txBox="1"/>
          <p:nvPr/>
        </p:nvSpPr>
        <p:spPr>
          <a:xfrm>
            <a:off x="6366933" y="4877957"/>
            <a:ext cx="572346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Внутренние факторы</a:t>
            </a:r>
            <a:endParaRPr lang="en-US" altLang="zh-CN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 bwMode="auto">
          <a:xfrm>
            <a:off x="6692221" y="3863197"/>
            <a:ext cx="5303270" cy="51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Состояние организационной культуры, включающей принятые в организации социальные нормы и ценности.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rot="16200000" flipH="1">
            <a:off x="-209358" y="2331435"/>
            <a:ext cx="1299250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16200000" flipH="1">
            <a:off x="4143461" y="2604473"/>
            <a:ext cx="4546966" cy="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ubtitle 2"/>
          <p:cNvSpPr txBox="1">
            <a:spLocks/>
          </p:cNvSpPr>
          <p:nvPr/>
        </p:nvSpPr>
        <p:spPr bwMode="auto">
          <a:xfrm>
            <a:off x="6631175" y="3236516"/>
            <a:ext cx="5459224" cy="515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Уровень развития межличностных отношений с представителями администрации, с коллегами по работе;</a:t>
            </a:r>
            <a:endParaRPr lang="zh-CN" altLang="en-US" sz="12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 bwMode="auto">
          <a:xfrm>
            <a:off x="694283" y="3477135"/>
            <a:ext cx="5562584" cy="70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Внерабочее время, структура его использования и способы проведения досуга оказывают существенное влияние на образ жизни работников, их нравственные ценности, гражданскую позицию. 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 bwMode="auto">
          <a:xfrm>
            <a:off x="587940" y="4235539"/>
            <a:ext cx="5668927" cy="88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Состояние социальной инфраструктуры, включающей комплекс объектов, предназначенных для жизнеобеспечения работников организации и членов их семей, удовлетворения социально -бытовых, культурных и интеллектуальных потребностей; 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 bwMode="auto">
          <a:xfrm>
            <a:off x="587941" y="5120613"/>
            <a:ext cx="5668926" cy="15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Материально-технические и организационно-экономические возможности организации: ее размеры, территориальное расположение, профиль производства, объем выпускаемой продукции (оказываемых услуг), состояние основных фондов и технический уровень производства, содержание и организационные формы трудового процесса, форма собственности, финансовое положение, деловая репутация;</a:t>
            </a:r>
          </a:p>
          <a:p>
            <a:pPr>
              <a:lnSpc>
                <a:spcPct val="120000"/>
              </a:lnSpc>
              <a:buNone/>
            </a:pPr>
            <a:endParaRPr lang="ru-RU" sz="1200" dirty="0" smtClean="0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rot="16200000" flipH="1">
            <a:off x="-885534" y="5008856"/>
            <a:ext cx="2653187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10800000">
            <a:off x="441060" y="6333066"/>
            <a:ext cx="5975888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5400000">
            <a:off x="5873264" y="5790972"/>
            <a:ext cx="1087369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32"/>
          <p:cNvSpPr txBox="1">
            <a:spLocks noChangeArrowheads="1"/>
          </p:cNvSpPr>
          <p:nvPr/>
        </p:nvSpPr>
        <p:spPr bwMode="auto">
          <a:xfrm>
            <a:off x="6062135" y="77950"/>
            <a:ext cx="685798" cy="550247"/>
          </a:xfrm>
          <a:prstGeom prst="diamond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</a:t>
            </a:r>
            <a:r>
              <a:rPr lang="ru-RU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4</a:t>
            </a:r>
            <a:endParaRPr lang="zh-CN" altLang="en-US" sz="1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5" name="TextBox 32"/>
          <p:cNvSpPr txBox="1">
            <a:spLocks noChangeArrowheads="1"/>
          </p:cNvSpPr>
          <p:nvPr/>
        </p:nvSpPr>
        <p:spPr bwMode="auto">
          <a:xfrm>
            <a:off x="6074048" y="750475"/>
            <a:ext cx="685798" cy="550247"/>
          </a:xfrm>
          <a:prstGeom prst="diamond">
            <a:avLst/>
          </a:prstGeom>
          <a:solidFill>
            <a:srgbClr val="7030A0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</a:t>
            </a:r>
            <a:r>
              <a:rPr lang="ru-RU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5</a:t>
            </a:r>
            <a:endParaRPr lang="zh-CN" altLang="en-US" sz="1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6" name="TextBox 32"/>
          <p:cNvSpPr txBox="1">
            <a:spLocks noChangeArrowheads="1"/>
          </p:cNvSpPr>
          <p:nvPr/>
        </p:nvSpPr>
        <p:spPr bwMode="auto">
          <a:xfrm>
            <a:off x="6074048" y="1681809"/>
            <a:ext cx="685798" cy="550247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06</a:t>
            </a:r>
            <a:endParaRPr lang="zh-CN" altLang="en-US" sz="1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7" name="TextBox 32"/>
          <p:cNvSpPr txBox="1">
            <a:spLocks noChangeArrowheads="1"/>
          </p:cNvSpPr>
          <p:nvPr/>
        </p:nvSpPr>
        <p:spPr bwMode="auto">
          <a:xfrm>
            <a:off x="6074048" y="2561306"/>
            <a:ext cx="685798" cy="550247"/>
          </a:xfrm>
          <a:prstGeom prst="diamond">
            <a:avLst/>
          </a:prstGeom>
          <a:solidFill>
            <a:schemeClr val="accent4">
              <a:lumMod val="7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</a:t>
            </a:r>
            <a:r>
              <a:rPr lang="ru-RU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7</a:t>
            </a:r>
            <a:endParaRPr lang="zh-CN" altLang="en-US" sz="1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8" name="TextBox 32"/>
          <p:cNvSpPr txBox="1">
            <a:spLocks noChangeArrowheads="1"/>
          </p:cNvSpPr>
          <p:nvPr/>
        </p:nvSpPr>
        <p:spPr bwMode="auto">
          <a:xfrm>
            <a:off x="6072453" y="3202011"/>
            <a:ext cx="685798" cy="550247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</a:t>
            </a:r>
            <a:r>
              <a:rPr lang="ru-RU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8</a:t>
            </a:r>
            <a:endParaRPr lang="zh-CN" altLang="en-US" sz="1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49" name="TextBox 32"/>
          <p:cNvSpPr txBox="1">
            <a:spLocks noChangeArrowheads="1"/>
          </p:cNvSpPr>
          <p:nvPr/>
        </p:nvSpPr>
        <p:spPr bwMode="auto">
          <a:xfrm>
            <a:off x="6074844" y="3902419"/>
            <a:ext cx="685798" cy="550247"/>
          </a:xfrm>
          <a:prstGeom prst="diamond">
            <a:avLst/>
          </a:prstGeom>
          <a:solidFill>
            <a:schemeClr val="bg2">
              <a:lumMod val="2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</a:t>
            </a:r>
            <a:r>
              <a:rPr lang="ru-RU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9</a:t>
            </a:r>
            <a:endParaRPr lang="zh-CN" altLang="en-US" sz="1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0" name="TextBox 32"/>
          <p:cNvSpPr txBox="1">
            <a:spLocks noChangeArrowheads="1"/>
          </p:cNvSpPr>
          <p:nvPr/>
        </p:nvSpPr>
        <p:spPr bwMode="auto">
          <a:xfrm>
            <a:off x="97369" y="1737778"/>
            <a:ext cx="685798" cy="550247"/>
          </a:xfrm>
          <a:prstGeom prst="diamond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01</a:t>
            </a:r>
            <a:endParaRPr lang="zh-CN" altLang="en-US" sz="1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3" name="TextBox 32"/>
          <p:cNvSpPr txBox="1">
            <a:spLocks noChangeArrowheads="1"/>
          </p:cNvSpPr>
          <p:nvPr/>
        </p:nvSpPr>
        <p:spPr bwMode="auto">
          <a:xfrm>
            <a:off x="97367" y="2288025"/>
            <a:ext cx="685798" cy="550247"/>
          </a:xfrm>
          <a:prstGeom prst="diamond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</a:t>
            </a:r>
            <a:r>
              <a:rPr lang="ru-RU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</a:t>
            </a:r>
            <a:endParaRPr lang="zh-CN" altLang="en-US" sz="1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54" name="TextBox 32"/>
          <p:cNvSpPr txBox="1">
            <a:spLocks noChangeArrowheads="1"/>
          </p:cNvSpPr>
          <p:nvPr/>
        </p:nvSpPr>
        <p:spPr bwMode="auto">
          <a:xfrm>
            <a:off x="97369" y="2836430"/>
            <a:ext cx="685798" cy="550247"/>
          </a:xfrm>
          <a:prstGeom prst="diamond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</a:t>
            </a:r>
            <a:r>
              <a:rPr lang="ru-RU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3</a:t>
            </a:r>
            <a:endParaRPr lang="zh-CN" altLang="en-US" sz="1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0" name="TextBox 32"/>
          <p:cNvSpPr txBox="1">
            <a:spLocks noChangeArrowheads="1"/>
          </p:cNvSpPr>
          <p:nvPr/>
        </p:nvSpPr>
        <p:spPr bwMode="auto">
          <a:xfrm>
            <a:off x="96571" y="3570821"/>
            <a:ext cx="685798" cy="550247"/>
          </a:xfrm>
          <a:prstGeom prst="diamond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01</a:t>
            </a:r>
            <a:endParaRPr lang="zh-CN" altLang="en-US" sz="1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1" name="TextBox 32"/>
          <p:cNvSpPr txBox="1">
            <a:spLocks noChangeArrowheads="1"/>
          </p:cNvSpPr>
          <p:nvPr/>
        </p:nvSpPr>
        <p:spPr bwMode="auto">
          <a:xfrm>
            <a:off x="96571" y="4235539"/>
            <a:ext cx="685798" cy="550247"/>
          </a:xfrm>
          <a:prstGeom prst="diamond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</a:t>
            </a:r>
            <a:r>
              <a:rPr lang="ru-RU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</a:t>
            </a:r>
            <a:endParaRPr lang="zh-CN" altLang="en-US" sz="1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2" name="TextBox 32"/>
          <p:cNvSpPr txBox="1">
            <a:spLocks noChangeArrowheads="1"/>
          </p:cNvSpPr>
          <p:nvPr/>
        </p:nvSpPr>
        <p:spPr bwMode="auto">
          <a:xfrm>
            <a:off x="98161" y="5120613"/>
            <a:ext cx="685798" cy="550247"/>
          </a:xfrm>
          <a:prstGeom prst="diamond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</a:t>
            </a:r>
            <a:r>
              <a:rPr lang="ru-RU" altLang="zh-CN" sz="12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3</a:t>
            </a:r>
            <a:endParaRPr lang="zh-CN" altLang="en-US" sz="1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4" name="直角三角形 2"/>
          <p:cNvSpPr/>
          <p:nvPr/>
        </p:nvSpPr>
        <p:spPr>
          <a:xfrm rot="8100000">
            <a:off x="8995289" y="5719056"/>
            <a:ext cx="2277888" cy="2277888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991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31"/>
          <p:cNvSpPr/>
          <p:nvPr/>
        </p:nvSpPr>
        <p:spPr>
          <a:xfrm>
            <a:off x="0" y="0"/>
            <a:ext cx="12193735" cy="6858000"/>
          </a:xfrm>
          <a:prstGeom prst="rect">
            <a:avLst/>
          </a:prstGeom>
          <a:solidFill>
            <a:srgbClr val="C0000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文本框 29"/>
          <p:cNvSpPr txBox="1"/>
          <p:nvPr/>
        </p:nvSpPr>
        <p:spPr>
          <a:xfrm>
            <a:off x="457200" y="321733"/>
            <a:ext cx="1147233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ru-RU" altLang="zh-CN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Методы социального развития организации</a:t>
            </a:r>
            <a:endParaRPr kumimoji="1" lang="zh-CN" altLang="en-US" sz="4000" b="1" dirty="0">
              <a:solidFill>
                <a:schemeClr val="bg1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758297" y="2577725"/>
            <a:ext cx="5545668" cy="243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Изучение документов и материалов организаций, которые характеризуют социальную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структуру работников, а также удовлетворение материальных и культурных потребностей;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868364" y="1202267"/>
            <a:ext cx="5240867" cy="125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ea typeface="微软雅黑" charset="0"/>
                <a:cs typeface="Times New Roman" pitchFamily="18" charset="0"/>
                <a:sym typeface="时尚中黑简体" charset="0"/>
              </a:rPr>
              <a:t>Н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аблюдение за коллективом и его деятельностью, беседы с сотрудниками и руководителями;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758297" y="5076458"/>
            <a:ext cx="5350934" cy="125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Анкетирование и опрос сотрудников для выяснения мнений и предложений по социальным вопросам;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6490230" y="1323319"/>
            <a:ext cx="5142968" cy="125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Обмен опытом с другими организациями по поводу социального развития коллективов;</a:t>
            </a:r>
            <a:endParaRPr lang="zh-CN" altLang="en-US" sz="2400" dirty="0">
              <a:solidFill>
                <a:schemeClr val="bg1"/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6595534" y="5325533"/>
            <a:ext cx="5037664" cy="88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Исследование статистических массовых данных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6303965" y="2714057"/>
            <a:ext cx="5625569" cy="23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Социальное исследование, его цель – проанализировать возможности исполнения и эффективность рекомендаций, разработанных в результате исследования собранной информации;</a:t>
            </a:r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12" name="Oval 29"/>
          <p:cNvSpPr/>
          <p:nvPr/>
        </p:nvSpPr>
        <p:spPr>
          <a:xfrm>
            <a:off x="307220" y="1576155"/>
            <a:ext cx="561144" cy="561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13" name="Oval 29"/>
          <p:cNvSpPr/>
          <p:nvPr/>
        </p:nvSpPr>
        <p:spPr>
          <a:xfrm>
            <a:off x="307220" y="3216344"/>
            <a:ext cx="561144" cy="561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14" name="Oval 29"/>
          <p:cNvSpPr/>
          <p:nvPr/>
        </p:nvSpPr>
        <p:spPr>
          <a:xfrm>
            <a:off x="307220" y="5013993"/>
            <a:ext cx="561144" cy="561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15" name="Oval 29"/>
          <p:cNvSpPr/>
          <p:nvPr/>
        </p:nvSpPr>
        <p:spPr>
          <a:xfrm>
            <a:off x="6023393" y="1576155"/>
            <a:ext cx="561144" cy="561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16" name="Oval 29"/>
          <p:cNvSpPr/>
          <p:nvPr/>
        </p:nvSpPr>
        <p:spPr>
          <a:xfrm>
            <a:off x="6034389" y="3216344"/>
            <a:ext cx="561144" cy="561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17" name="Oval 29"/>
          <p:cNvSpPr/>
          <p:nvPr/>
        </p:nvSpPr>
        <p:spPr>
          <a:xfrm>
            <a:off x="6023393" y="5076458"/>
            <a:ext cx="561144" cy="5611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Source Sans Pro Light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342799" y="157615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01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342799" y="321634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342799" y="5076458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6057743" y="157615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6057743" y="321634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4E09620-C737-4F03-AF7A-74A17C1DC1A2}"/>
              </a:ext>
            </a:extLst>
          </p:cNvPr>
          <p:cNvSpPr txBox="1"/>
          <p:nvPr/>
        </p:nvSpPr>
        <p:spPr>
          <a:xfrm>
            <a:off x="6057743" y="511347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339192" y="160867"/>
            <a:ext cx="10235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Краткая характеристика объекта исследования- группа «М.Видео-Эльдорадо»</a:t>
            </a:r>
            <a:endParaRPr lang="zh-CN" altLang="en-US" sz="2400" b="1" dirty="0">
              <a:solidFill>
                <a:srgbClr val="43536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合 8"/>
          <p:cNvGrpSpPr/>
          <p:nvPr/>
        </p:nvGrpSpPr>
        <p:grpSpPr>
          <a:xfrm>
            <a:off x="148934" y="1288188"/>
            <a:ext cx="2874432" cy="3821503"/>
            <a:chOff x="1596980" y="2223683"/>
            <a:chExt cx="2266698" cy="2824835"/>
          </a:xfrm>
        </p:grpSpPr>
        <p:sp>
          <p:nvSpPr>
            <p:cNvPr id="8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8"/>
          <p:cNvGrpSpPr/>
          <p:nvPr/>
        </p:nvGrpSpPr>
        <p:grpSpPr>
          <a:xfrm>
            <a:off x="3212385" y="1288188"/>
            <a:ext cx="2860591" cy="3821503"/>
            <a:chOff x="1596980" y="2223683"/>
            <a:chExt cx="2266698" cy="2824835"/>
          </a:xfrm>
        </p:grpSpPr>
        <p:sp>
          <p:nvSpPr>
            <p:cNvPr id="12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8"/>
          <p:cNvGrpSpPr/>
          <p:nvPr/>
        </p:nvGrpSpPr>
        <p:grpSpPr>
          <a:xfrm>
            <a:off x="6255711" y="1288188"/>
            <a:ext cx="2693556" cy="3821503"/>
            <a:chOff x="1596980" y="2223683"/>
            <a:chExt cx="2266698" cy="2824835"/>
          </a:xfrm>
        </p:grpSpPr>
        <p:sp>
          <p:nvSpPr>
            <p:cNvPr id="16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直角三角形 19"/>
          <p:cNvSpPr/>
          <p:nvPr/>
        </p:nvSpPr>
        <p:spPr>
          <a:xfrm flipH="1" flipV="1">
            <a:off x="10467834" y="9622"/>
            <a:ext cx="1724166" cy="1724166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0" name="组合 8"/>
          <p:cNvGrpSpPr/>
          <p:nvPr/>
        </p:nvGrpSpPr>
        <p:grpSpPr>
          <a:xfrm>
            <a:off x="9228089" y="1327389"/>
            <a:ext cx="2693556" cy="3821503"/>
            <a:chOff x="1596980" y="2223683"/>
            <a:chExt cx="2266698" cy="2824835"/>
          </a:xfrm>
        </p:grpSpPr>
        <p:sp>
          <p:nvSpPr>
            <p:cNvPr id="21" name="矩形 5"/>
            <p:cNvSpPr/>
            <p:nvPr/>
          </p:nvSpPr>
          <p:spPr>
            <a:xfrm>
              <a:off x="1738648" y="2408349"/>
              <a:ext cx="2125030" cy="264016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6"/>
            <p:cNvSpPr/>
            <p:nvPr/>
          </p:nvSpPr>
          <p:spPr>
            <a:xfrm>
              <a:off x="1612280" y="2252660"/>
              <a:ext cx="2125030" cy="26401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7"/>
            <p:cNvSpPr/>
            <p:nvPr/>
          </p:nvSpPr>
          <p:spPr>
            <a:xfrm>
              <a:off x="1596980" y="2223683"/>
              <a:ext cx="2137893" cy="5839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文本框 56"/>
          <p:cNvSpPr txBox="1"/>
          <p:nvPr/>
        </p:nvSpPr>
        <p:spPr>
          <a:xfrm>
            <a:off x="1210733" y="128818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5" name="文本框 56"/>
          <p:cNvSpPr txBox="1"/>
          <p:nvPr/>
        </p:nvSpPr>
        <p:spPr>
          <a:xfrm>
            <a:off x="4252074" y="136659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6" name="文本框 56"/>
          <p:cNvSpPr txBox="1"/>
          <p:nvPr/>
        </p:nvSpPr>
        <p:spPr>
          <a:xfrm>
            <a:off x="7178734" y="136659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7" name="文本框 56"/>
          <p:cNvSpPr txBox="1"/>
          <p:nvPr/>
        </p:nvSpPr>
        <p:spPr>
          <a:xfrm>
            <a:off x="10251701" y="141062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0</a:t>
            </a:r>
            <a:r>
              <a:rPr lang="ru-RU" altLang="zh-CN" sz="3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 bwMode="auto">
          <a:xfrm>
            <a:off x="283255" y="2325679"/>
            <a:ext cx="2579862" cy="23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Группа М.Видео-Эльдорадо – ведущая российская компания в сфере электронной коммерции и розничной торговли электроникой и бытовой техникой, GMV компании в 2021 году превысил 570 миллиардов рублей.  На общие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продажи приходится порядка 68% GMV М.Видео-Эльдорадо, что делает компанию одним из крупнейших е-комм игроков в России.</a:t>
            </a:r>
            <a:endParaRPr lang="zh-CN" altLang="en-US" sz="1200" b="1" dirty="0"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29" name="Subtitle 2"/>
          <p:cNvSpPr txBox="1">
            <a:spLocks/>
          </p:cNvSpPr>
          <p:nvPr/>
        </p:nvSpPr>
        <p:spPr bwMode="auto">
          <a:xfrm>
            <a:off x="3391171" y="2233346"/>
            <a:ext cx="2539900" cy="23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М.Видео-Эльдорадо – один из самых технологичных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ритейлеров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 России. Для максимально полного удовлетворения потребностей клиентов,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вендоров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 партнеров компания развивает гибридную бизнес-модель, основанную на сочетании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онлайн-бизнеса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 мобильных технологий, с разветвлённой сетью магазинов и сильной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логистической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инфраструктурой.</a:t>
            </a:r>
            <a:endParaRPr lang="zh-CN" altLang="en-US" sz="1200" b="1" dirty="0"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30" name="Subtitle 2"/>
          <p:cNvSpPr txBox="1">
            <a:spLocks/>
          </p:cNvSpPr>
          <p:nvPr/>
        </p:nvSpPr>
        <p:spPr bwMode="auto">
          <a:xfrm>
            <a:off x="6424058" y="2233346"/>
            <a:ext cx="2254275" cy="23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Бизнес опирается на два ведущих розничных бренда – М.Видео и Эльдорадо, каждый из которых имеет стопроцентную узнаваемость среди российской аудитории. Группа насчитывает более 1200 магазинов в 370 городах по всей России, от Калининградской области до Камчатки.</a:t>
            </a:r>
            <a:endParaRPr lang="zh-CN" altLang="en-US" sz="1200" b="1" dirty="0"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31" name="Subtitle 2"/>
          <p:cNvSpPr txBox="1">
            <a:spLocks/>
          </p:cNvSpPr>
          <p:nvPr/>
        </p:nvSpPr>
        <p:spPr bwMode="auto">
          <a:xfrm>
            <a:off x="9390240" y="2768216"/>
            <a:ext cx="2369253" cy="106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Группа М.Видео-Эльдорадо признана лучшим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ритейл-работодателем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 России по версии самого популярного рейтинга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hh.ru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矩形 31"/>
          <p:cNvSpPr/>
          <p:nvPr/>
        </p:nvSpPr>
        <p:spPr>
          <a:xfrm>
            <a:off x="0" y="5308600"/>
            <a:ext cx="12192000" cy="1549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56"/>
          <p:cNvSpPr txBox="1"/>
          <p:nvPr/>
        </p:nvSpPr>
        <p:spPr>
          <a:xfrm>
            <a:off x="148934" y="5308600"/>
            <a:ext cx="120430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zh-CN" sz="24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Миссия компании-</a:t>
            </a:r>
            <a:r>
              <a:rPr lang="ru-RU" sz="2400" b="1" dirty="0" smtClean="0"/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Наполняя мир технологиями, мы дарим людям время и вдохновение. Мы создаем будущее, которым будем гордиться.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Ценности компании-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Ответственность за будущее.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Неравнодушие во всем. Открытость к переменам.</a:t>
            </a:r>
          </a:p>
          <a:p>
            <a:pPr algn="ctr"/>
            <a:endParaRPr lang="ru-RU" sz="2400" b="1" dirty="0" smtClean="0"/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2400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96436" y="595871"/>
            <a:ext cx="1501596" cy="54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8" y="595871"/>
            <a:ext cx="1595695" cy="54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epositphotos_99529598_l_2015.jpg"/>
          <p:cNvPicPr>
            <a:picLocks noGrp="1" noChangeAspect="1"/>
          </p:cNvPicPr>
          <p:nvPr>
            <p:ph type="pic" sz="quarter" idx="50"/>
          </p:nvPr>
        </p:nvPicPr>
        <p:blipFill>
          <a:blip r:embed="rId2"/>
          <a:srcRect l="29210" r="29210"/>
          <a:stretch>
            <a:fillRect/>
          </a:stretch>
        </p:blipFill>
        <p:spPr/>
      </p:pic>
      <p:sp>
        <p:nvSpPr>
          <p:cNvPr id="6" name="Прямоугольник 5"/>
          <p:cNvSpPr/>
          <p:nvPr/>
        </p:nvSpPr>
        <p:spPr>
          <a:xfrm>
            <a:off x="4436533" y="228600"/>
            <a:ext cx="74337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ru-RU" altLang="zh-CN" sz="2800" b="1" dirty="0" smtClean="0">
                <a:latin typeface="Times New Roman" pitchFamily="18" charset="0"/>
                <a:cs typeface="Times New Roman" pitchFamily="18" charset="0"/>
              </a:rPr>
              <a:t>Методы социального развития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группы «М.Видео-Эльдорадо»</a:t>
            </a:r>
            <a:endParaRPr kumimoji="1" lang="zh-CN" altLang="en-US" sz="2800" b="1" dirty="0"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0" name="AutoShape 20"/>
          <p:cNvSpPr>
            <a:spLocks noChangeArrowheads="1"/>
          </p:cNvSpPr>
          <p:nvPr/>
        </p:nvSpPr>
        <p:spPr bwMode="gray">
          <a:xfrm>
            <a:off x="5317066" y="1524000"/>
            <a:ext cx="5892799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algn="ctr"/>
            <a:endParaRPr lang="ru-RU" dirty="0"/>
          </a:p>
        </p:txBody>
      </p:sp>
      <p:sp>
        <p:nvSpPr>
          <p:cNvPr id="11" name="AutoShape 20"/>
          <p:cNvSpPr>
            <a:spLocks noChangeArrowheads="1"/>
          </p:cNvSpPr>
          <p:nvPr/>
        </p:nvSpPr>
        <p:spPr bwMode="gray">
          <a:xfrm>
            <a:off x="5317066" y="2127250"/>
            <a:ext cx="5892799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20"/>
          <p:cNvSpPr>
            <a:spLocks noChangeArrowheads="1"/>
          </p:cNvSpPr>
          <p:nvPr/>
        </p:nvSpPr>
        <p:spPr bwMode="gray">
          <a:xfrm>
            <a:off x="5317067" y="2712025"/>
            <a:ext cx="5892798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191829" y="1524000"/>
            <a:ext cx="4178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Анализ различных социальных данных</a:t>
            </a:r>
            <a:endParaRPr lang="zh-CN" altLang="en-US" b="1" dirty="0"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13865" y="212725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Обмен опытом с другими компаниями по поводу социального развития коллективов</a:t>
            </a:r>
            <a:endParaRPr lang="zh-CN" altLang="en-US" dirty="0"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09375" y="2773581"/>
            <a:ext cx="4951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Исследование статистических массовых данных</a:t>
            </a:r>
            <a:endParaRPr lang="zh-CN" altLang="en-US" b="1" dirty="0"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gray">
          <a:xfrm>
            <a:off x="5317067" y="3353375"/>
            <a:ext cx="5892798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AutoShape 20"/>
          <p:cNvSpPr>
            <a:spLocks noChangeArrowheads="1"/>
          </p:cNvSpPr>
          <p:nvPr/>
        </p:nvSpPr>
        <p:spPr bwMode="gray">
          <a:xfrm>
            <a:off x="5317067" y="4004734"/>
            <a:ext cx="5892798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499101" y="3353375"/>
            <a:ext cx="556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altLang="zh-CN" dirty="0" smtClean="0">
                <a:latin typeface="Times New Roman" pitchFamily="18" charset="0"/>
                <a:ea typeface="微软雅黑" charset="0"/>
                <a:cs typeface="Times New Roman" pitchFamily="18" charset="0"/>
                <a:sym typeface="时尚中黑简体" charset="0"/>
              </a:rPr>
              <a:t>Постоянное 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аблюдение за коллективом и его деятельностью </a:t>
            </a:r>
            <a:endParaRPr lang="zh-CN" altLang="en-US" b="1" dirty="0"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03333" y="3999706"/>
            <a:ext cx="5706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Осуществление бесед с сотрудниками и руководителями компании </a:t>
            </a:r>
            <a:endParaRPr lang="zh-CN" altLang="en-US" b="1" dirty="0"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/>
          <a:srcRect t="10000" b="6267"/>
          <a:stretch>
            <a:fillRect/>
          </a:stretch>
        </p:blipFill>
        <p:spPr bwMode="auto">
          <a:xfrm>
            <a:off x="4572000" y="4651065"/>
            <a:ext cx="314840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6533" y="830827"/>
            <a:ext cx="1472842" cy="57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68670" y="867454"/>
            <a:ext cx="1501596" cy="54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67133" y="4651066"/>
            <a:ext cx="372533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1992</Words>
  <Application>Microsoft Office PowerPoint</Application>
  <PresentationFormat>Произвольный</PresentationFormat>
  <Paragraphs>210</Paragraphs>
  <Slides>16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主题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http://www.ypppt.com/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Ольга</dc:creator>
  <cp:keywords>http:/www.ypppt.com</cp:keywords>
  <dc:description>http://www.ypppt.com/</dc:description>
  <cp:lastModifiedBy>Ольга</cp:lastModifiedBy>
  <cp:revision>158</cp:revision>
  <dcterms:created xsi:type="dcterms:W3CDTF">2017-04-07T13:26:05Z</dcterms:created>
  <dcterms:modified xsi:type="dcterms:W3CDTF">2023-01-03T18:17:30Z</dcterms:modified>
</cp:coreProperties>
</file>