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314" r:id="rId2"/>
    <p:sldId id="316" r:id="rId3"/>
    <p:sldId id="318" r:id="rId4"/>
    <p:sldId id="320" r:id="rId5"/>
    <p:sldId id="321" r:id="rId6"/>
    <p:sldId id="334" r:id="rId7"/>
    <p:sldId id="326" r:id="rId8"/>
    <p:sldId id="323" r:id="rId9"/>
    <p:sldId id="324" r:id="rId10"/>
    <p:sldId id="327" r:id="rId11"/>
    <p:sldId id="330" r:id="rId12"/>
    <p:sldId id="331" r:id="rId13"/>
    <p:sldId id="329" r:id="rId14"/>
    <p:sldId id="300" r:id="rId1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srgbClr val="FF0000"/>
    </p:penClr>
  </p:showPr>
  <p:clrMru>
    <a:srgbClr val="43536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6196" autoAdjust="0"/>
    <p:restoredTop sz="94622" autoAdjust="0"/>
  </p:normalViewPr>
  <p:slideViewPr>
    <p:cSldViewPr snapToGrid="0" snapToObjects="1">
      <p:cViewPr>
        <p:scale>
          <a:sx n="90" d="100"/>
          <a:sy n="90" d="100"/>
        </p:scale>
        <p:origin x="-346" y="-3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48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B5EA9C-39F5-B846-A75D-B03F22463956}" type="datetimeFigureOut">
              <a:rPr kumimoji="1" lang="zh-CN" altLang="en-US" smtClean="0"/>
              <a:pPr/>
              <a:t>2023/1/3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454503-7CC8-8941-9FF1-A9082617F1E3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096384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175741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38BCD-BAF0-4F2F-8ED1-BF002154F020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995421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9F21D-12A3-824C-80FA-D34F01E9177B}" type="datetimeFigureOut">
              <a:rPr kumimoji="1" lang="zh-CN" altLang="en-US" smtClean="0"/>
              <a:pPr/>
              <a:t>2023/1/3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CFEDB-804C-9249-87AB-F8162CDD6F1B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860244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9F21D-12A3-824C-80FA-D34F01E9177B}" type="datetimeFigureOut">
              <a:rPr kumimoji="1" lang="zh-CN" altLang="en-US" smtClean="0"/>
              <a:pPr/>
              <a:t>2023/1/3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CFEDB-804C-9249-87AB-F8162CDD6F1B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663126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9F21D-12A3-824C-80FA-D34F01E9177B}" type="datetimeFigureOut">
              <a:rPr kumimoji="1" lang="zh-CN" altLang="en-US" smtClean="0"/>
              <a:pPr/>
              <a:t>2023/1/3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CFEDB-804C-9249-87AB-F8162CDD6F1B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5176335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1_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13"/>
          <p:cNvSpPr>
            <a:spLocks noGrp="1"/>
          </p:cNvSpPr>
          <p:nvPr>
            <p:ph type="pic" sz="quarter" idx="50"/>
          </p:nvPr>
        </p:nvSpPr>
        <p:spPr>
          <a:xfrm>
            <a:off x="0" y="0"/>
            <a:ext cx="4272030" cy="68580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xmlns="" val="1018364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9F21D-12A3-824C-80FA-D34F01E9177B}" type="datetimeFigureOut">
              <a:rPr kumimoji="1" lang="zh-CN" altLang="en-US" smtClean="0"/>
              <a:pPr/>
              <a:t>2023/1/3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CFEDB-804C-9249-87AB-F8162CDD6F1B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739728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9F21D-12A3-824C-80FA-D34F01E9177B}" type="datetimeFigureOut">
              <a:rPr kumimoji="1" lang="zh-CN" altLang="en-US" smtClean="0"/>
              <a:pPr/>
              <a:t>2023/1/3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CFEDB-804C-9249-87AB-F8162CDD6F1B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621801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9F21D-12A3-824C-80FA-D34F01E9177B}" type="datetimeFigureOut">
              <a:rPr kumimoji="1" lang="zh-CN" altLang="en-US" smtClean="0"/>
              <a:pPr/>
              <a:t>2023/1/3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CFEDB-804C-9249-87AB-F8162CDD6F1B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760589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9F21D-12A3-824C-80FA-D34F01E9177B}" type="datetimeFigureOut">
              <a:rPr kumimoji="1" lang="zh-CN" altLang="en-US" smtClean="0"/>
              <a:pPr/>
              <a:t>2023/1/3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CFEDB-804C-9249-87AB-F8162CDD6F1B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54806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9F21D-12A3-824C-80FA-D34F01E9177B}" type="datetimeFigureOut">
              <a:rPr kumimoji="1" lang="zh-CN" altLang="en-US" smtClean="0"/>
              <a:pPr/>
              <a:t>2023/1/3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CFEDB-804C-9249-87AB-F8162CDD6F1B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012500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9F21D-12A3-824C-80FA-D34F01E9177B}" type="datetimeFigureOut">
              <a:rPr kumimoji="1" lang="zh-CN" altLang="en-US" smtClean="0"/>
              <a:pPr/>
              <a:t>2023/1/3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CFEDB-804C-9249-87AB-F8162CDD6F1B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21572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9F21D-12A3-824C-80FA-D34F01E9177B}" type="datetimeFigureOut">
              <a:rPr kumimoji="1" lang="zh-CN" altLang="en-US" smtClean="0"/>
              <a:pPr/>
              <a:t>2023/1/3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CFEDB-804C-9249-87AB-F8162CDD6F1B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023325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9F21D-12A3-824C-80FA-D34F01E9177B}" type="datetimeFigureOut">
              <a:rPr kumimoji="1" lang="zh-CN" altLang="en-US" smtClean="0"/>
              <a:pPr/>
              <a:t>2023/1/3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CFEDB-804C-9249-87AB-F8162CDD6F1B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979944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69F21D-12A3-824C-80FA-D34F01E9177B}" type="datetimeFigureOut">
              <a:rPr kumimoji="1" lang="zh-CN" altLang="en-US" smtClean="0"/>
              <a:pPr/>
              <a:t>2023/1/3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5CFEDB-804C-9249-87AB-F8162CDD6F1B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9217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png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7"/>
          <p:cNvSpPr/>
          <p:nvPr/>
        </p:nvSpPr>
        <p:spPr>
          <a:xfrm rot="5400000" flipV="1">
            <a:off x="1602826" y="0"/>
            <a:ext cx="3508588" cy="3508588"/>
          </a:xfrm>
          <a:custGeom>
            <a:avLst/>
            <a:gdLst>
              <a:gd name="connsiteX0" fmla="*/ 0 w 4343400"/>
              <a:gd name="connsiteY0" fmla="*/ 0 h 4343400"/>
              <a:gd name="connsiteX1" fmla="*/ 4343400 w 4343400"/>
              <a:gd name="connsiteY1" fmla="*/ 4343400 h 4343400"/>
              <a:gd name="connsiteX2" fmla="*/ 3486149 w 4343400"/>
              <a:gd name="connsiteY2" fmla="*/ 4343400 h 4343400"/>
              <a:gd name="connsiteX3" fmla="*/ 0 w 4343400"/>
              <a:gd name="connsiteY3" fmla="*/ 857251 h 4343400"/>
              <a:gd name="connsiteX4" fmla="*/ 0 w 4343400"/>
              <a:gd name="connsiteY4" fmla="*/ 0 h 434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3400" h="4343400">
                <a:moveTo>
                  <a:pt x="0" y="0"/>
                </a:moveTo>
                <a:lnTo>
                  <a:pt x="4343400" y="4343400"/>
                </a:lnTo>
                <a:lnTo>
                  <a:pt x="3486149" y="4343400"/>
                </a:lnTo>
                <a:lnTo>
                  <a:pt x="0" y="85725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Yuanti SC" charset="-122"/>
            </a:endParaRPr>
          </a:p>
        </p:txBody>
      </p:sp>
      <p:sp>
        <p:nvSpPr>
          <p:cNvPr id="5" name="直角三角形 19"/>
          <p:cNvSpPr/>
          <p:nvPr/>
        </p:nvSpPr>
        <p:spPr>
          <a:xfrm flipH="1" flipV="1">
            <a:off x="10467834" y="9622"/>
            <a:ext cx="1724166" cy="1724166"/>
          </a:xfrm>
          <a:prstGeom prst="rtTriangl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任意多边形 9"/>
          <p:cNvSpPr/>
          <p:nvPr/>
        </p:nvSpPr>
        <p:spPr>
          <a:xfrm rot="16200000">
            <a:off x="8183431" y="2846595"/>
            <a:ext cx="3974380" cy="4042758"/>
          </a:xfrm>
          <a:custGeom>
            <a:avLst/>
            <a:gdLst>
              <a:gd name="connsiteX0" fmla="*/ 0 w 4343400"/>
              <a:gd name="connsiteY0" fmla="*/ 0 h 4343400"/>
              <a:gd name="connsiteX1" fmla="*/ 4343400 w 4343400"/>
              <a:gd name="connsiteY1" fmla="*/ 4343400 h 4343400"/>
              <a:gd name="connsiteX2" fmla="*/ 3486149 w 4343400"/>
              <a:gd name="connsiteY2" fmla="*/ 4343400 h 4343400"/>
              <a:gd name="connsiteX3" fmla="*/ 0 w 4343400"/>
              <a:gd name="connsiteY3" fmla="*/ 857251 h 4343400"/>
              <a:gd name="connsiteX4" fmla="*/ 0 w 4343400"/>
              <a:gd name="connsiteY4" fmla="*/ 0 h 434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3400" h="4343400">
                <a:moveTo>
                  <a:pt x="0" y="0"/>
                </a:moveTo>
                <a:lnTo>
                  <a:pt x="4343400" y="4343400"/>
                </a:lnTo>
                <a:lnTo>
                  <a:pt x="3486149" y="4343400"/>
                </a:lnTo>
                <a:lnTo>
                  <a:pt x="0" y="85725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Yuanti SC" charset="-122"/>
            </a:endParaRPr>
          </a:p>
        </p:txBody>
      </p:sp>
      <p:sp>
        <p:nvSpPr>
          <p:cNvPr id="7" name="文本框 15"/>
          <p:cNvSpPr txBox="1"/>
          <p:nvPr/>
        </p:nvSpPr>
        <p:spPr>
          <a:xfrm>
            <a:off x="3124201" y="71629"/>
            <a:ext cx="801793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ПРИВОЛЖСКИЙ ФИЛИАЛ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ФЕДЕРАЛЬНОГО ГОСУДАРСТВЕННОГО БЮДЖЕТНОГО ОБРАЗОВАТЕЛЬНОГО УЧРЕЖДЕНИЯ ВЫСШЕГО ОБРАЗОВАНИЯ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«РОССИЙСКИЙ ГОСУДАРСТВЕННЫЙ УНИВЕРСИТЕТ ПРАВОСУДИЯ»</a:t>
            </a:r>
          </a:p>
          <a:p>
            <a:pPr algn="ctr"/>
            <a:endParaRPr kumimoji="1" lang="zh-CN" altLang="en-US" dirty="0"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8" name="文本框 1"/>
          <p:cNvSpPr txBox="1"/>
          <p:nvPr/>
        </p:nvSpPr>
        <p:spPr>
          <a:xfrm>
            <a:off x="5615295" y="6417733"/>
            <a:ext cx="3696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20</a:t>
            </a:r>
            <a:r>
              <a:rPr kumimoji="1" lang="ru-RU" altLang="zh-CN" dirty="0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22 год</a:t>
            </a:r>
            <a:endParaRPr kumimoji="1" lang="zh-CN" altLang="en-US" dirty="0"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9" name="文本框 15"/>
          <p:cNvSpPr txBox="1"/>
          <p:nvPr/>
        </p:nvSpPr>
        <p:spPr>
          <a:xfrm>
            <a:off x="4343400" y="1425846"/>
            <a:ext cx="72263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ru-RU" altLang="zh-CN" sz="2800" b="1" dirty="0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Диссертация на тему: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«Правовой статус помощника судьи и проблемы его реализации»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kumimoji="1" lang="zh-CN" altLang="en-US" sz="2400" b="1" dirty="0"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10" name="文本框 18"/>
          <p:cNvSpPr txBox="1"/>
          <p:nvPr/>
        </p:nvSpPr>
        <p:spPr>
          <a:xfrm>
            <a:off x="5111414" y="3180172"/>
            <a:ext cx="635628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ru-RU" altLang="zh-CN" sz="2000" b="1" dirty="0" err="1" smtClean="0">
                <a:latin typeface="Times New Roman" pitchFamily="18" charset="0"/>
                <a:ea typeface="Microsoft YaHei" charset="0"/>
                <a:cs typeface="Times New Roman" pitchFamily="18" charset="0"/>
              </a:rPr>
              <a:t>Выполнил</a:t>
            </a:r>
            <a:r>
              <a:rPr kumimoji="1" lang="ru-RU" altLang="zh-CN" sz="2000" dirty="0" err="1" smtClean="0">
                <a:latin typeface="Times New Roman" pitchFamily="18" charset="0"/>
                <a:ea typeface="Microsoft YaHei" charset="0"/>
                <a:cs typeface="Times New Roman" pitchFamily="18" charset="0"/>
              </a:rPr>
              <a:t>:_____________________________________</a:t>
            </a:r>
            <a:endParaRPr kumimoji="1" lang="ru-RU" altLang="zh-CN" sz="2000" dirty="0" smtClean="0">
              <a:latin typeface="Times New Roman" pitchFamily="18" charset="0"/>
              <a:ea typeface="Microsoft YaHei" charset="0"/>
              <a:cs typeface="Times New Roman" pitchFamily="18" charset="0"/>
            </a:endParaRPr>
          </a:p>
          <a:p>
            <a:r>
              <a:rPr kumimoji="1" lang="ru-RU" altLang="zh-CN" sz="2000" dirty="0" smtClean="0">
                <a:latin typeface="Times New Roman" pitchFamily="18" charset="0"/>
                <a:ea typeface="Microsoft YaHei" charset="0"/>
                <a:cs typeface="Times New Roman" pitchFamily="18" charset="0"/>
              </a:rPr>
              <a:t>_______________________________________________</a:t>
            </a:r>
          </a:p>
          <a:p>
            <a:r>
              <a:rPr kumimoji="1" lang="ru-RU" altLang="zh-CN" sz="2000" dirty="0" smtClean="0">
                <a:latin typeface="Times New Roman" pitchFamily="18" charset="0"/>
                <a:ea typeface="Microsoft YaHei" charset="0"/>
                <a:cs typeface="Times New Roman" pitchFamily="18" charset="0"/>
              </a:rPr>
              <a:t>_______________________________________________</a:t>
            </a:r>
            <a:endParaRPr kumimoji="1" lang="ru-RU" altLang="zh-CN" sz="2000" dirty="0" smtClean="0">
              <a:latin typeface="Times New Roman" pitchFamily="18" charset="0"/>
              <a:ea typeface="Microsoft YaHei" charset="0"/>
              <a:cs typeface="Times New Roman" pitchFamily="18" charset="0"/>
            </a:endParaRPr>
          </a:p>
          <a:p>
            <a:r>
              <a:rPr kumimoji="1" lang="ru-RU" altLang="zh-CN" sz="2000" b="1" dirty="0" err="1" smtClean="0">
                <a:latin typeface="Times New Roman" pitchFamily="18" charset="0"/>
                <a:ea typeface="Microsoft YaHei" charset="0"/>
                <a:cs typeface="Times New Roman" pitchFamily="18" charset="0"/>
              </a:rPr>
              <a:t>Проверил</a:t>
            </a:r>
            <a:r>
              <a:rPr kumimoji="1" lang="ru-RU" altLang="zh-CN" sz="2000" dirty="0" err="1" smtClean="0">
                <a:latin typeface="Times New Roman" pitchFamily="18" charset="0"/>
                <a:ea typeface="Microsoft YaHei" charset="0"/>
                <a:cs typeface="Times New Roman" pitchFamily="18" charset="0"/>
              </a:rPr>
              <a:t>:______________________________________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kumimoji="1" lang="ru-RU" altLang="zh-CN" dirty="0" smtClean="0">
              <a:latin typeface="Times New Roman" pitchFamily="18" charset="0"/>
              <a:ea typeface="Microsoft YaHei" charset="0"/>
              <a:cs typeface="Times New Roman" pitchFamily="18" charset="0"/>
            </a:endParaRPr>
          </a:p>
        </p:txBody>
      </p:sp>
      <p:sp>
        <p:nvSpPr>
          <p:cNvPr id="11" name="文本框 17"/>
          <p:cNvSpPr txBox="1"/>
          <p:nvPr/>
        </p:nvSpPr>
        <p:spPr>
          <a:xfrm rot="2648766">
            <a:off x="1030094" y="3329808"/>
            <a:ext cx="5591716" cy="306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г. Нижний Новгород</a:t>
            </a:r>
            <a:endParaRPr kumimoji="1" lang="en-US" altLang="zh-CN" sz="1400" dirty="0">
              <a:solidFill>
                <a:srgbClr val="43536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Yuanti SC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9622"/>
            <a:ext cx="7061200" cy="6848378"/>
          </a:xfrm>
          <a:prstGeom prst="rtTriangl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l="12889" t="24815" r="12000" b="26741"/>
          <a:stretch>
            <a:fillRect/>
          </a:stretch>
        </p:blipFill>
        <p:spPr bwMode="auto">
          <a:xfrm>
            <a:off x="10581728" y="5300133"/>
            <a:ext cx="1610272" cy="1557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空心弧 1"/>
          <p:cNvSpPr/>
          <p:nvPr/>
        </p:nvSpPr>
        <p:spPr>
          <a:xfrm rot="5400000">
            <a:off x="549024" y="1453343"/>
            <a:ext cx="4419570" cy="4112653"/>
          </a:xfrm>
          <a:prstGeom prst="blockArc">
            <a:avLst>
              <a:gd name="adj1" fmla="val 10897210"/>
              <a:gd name="adj2" fmla="val 6953"/>
              <a:gd name="adj3" fmla="val 1246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568" tIns="64285" rIns="128568" bIns="64285" anchor="ctr"/>
          <a:lstStyle/>
          <a:p>
            <a:pPr algn="ctr" defTabSz="1285734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500">
              <a:solidFill>
                <a:prstClr val="black"/>
              </a:solidFill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椭圆 9"/>
          <p:cNvSpPr/>
          <p:nvPr/>
        </p:nvSpPr>
        <p:spPr bwMode="auto">
          <a:xfrm>
            <a:off x="755670" y="2067224"/>
            <a:ext cx="3177449" cy="3177449"/>
          </a:xfrm>
          <a:prstGeom prst="ellipse">
            <a:avLst/>
          </a:prstGeom>
          <a:solidFill>
            <a:srgbClr val="CCD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85734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6" name="椭圆 11"/>
          <p:cNvSpPr/>
          <p:nvPr/>
        </p:nvSpPr>
        <p:spPr>
          <a:xfrm>
            <a:off x="3032003" y="1139882"/>
            <a:ext cx="524938" cy="524938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prstClr val="white"/>
                </a:solidFill>
                <a:latin typeface="+mj-ea"/>
                <a:ea typeface="+mj-ea"/>
              </a:rPr>
              <a:t>1</a:t>
            </a:r>
            <a:endParaRPr lang="zh-CN" altLang="en-US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39" name="直角三角形 6"/>
          <p:cNvSpPr/>
          <p:nvPr/>
        </p:nvSpPr>
        <p:spPr>
          <a:xfrm rot="10800000" flipV="1">
            <a:off x="-1" y="0"/>
            <a:ext cx="12191999" cy="1024467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0" name="文本框 57"/>
          <p:cNvSpPr txBox="1"/>
          <p:nvPr/>
        </p:nvSpPr>
        <p:spPr>
          <a:xfrm>
            <a:off x="406400" y="106792"/>
            <a:ext cx="1025313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Основные предпосылки изменения статуса помощника судьи в гражданском и арбитражном судопроизводстве</a:t>
            </a:r>
            <a:endParaRPr lang="zh-CN" altLang="en-US" sz="2800" dirty="0">
              <a:solidFill>
                <a:schemeClr val="bg1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cxnSp>
        <p:nvCxnSpPr>
          <p:cNvPr id="41" name="直接连接符 4"/>
          <p:cNvCxnSpPr/>
          <p:nvPr/>
        </p:nvCxnSpPr>
        <p:spPr bwMode="auto">
          <a:xfrm>
            <a:off x="4815136" y="2954867"/>
            <a:ext cx="1876022" cy="0"/>
          </a:xfrm>
          <a:prstGeom prst="line">
            <a:avLst/>
          </a:prstGeom>
          <a:ln w="12700">
            <a:solidFill>
              <a:srgbClr val="9DA8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"/>
          <p:cNvCxnSpPr/>
          <p:nvPr/>
        </p:nvCxnSpPr>
        <p:spPr bwMode="auto">
          <a:xfrm>
            <a:off x="3556941" y="1402351"/>
            <a:ext cx="1876022" cy="0"/>
          </a:xfrm>
          <a:prstGeom prst="line">
            <a:avLst/>
          </a:prstGeom>
          <a:ln w="12700">
            <a:solidFill>
              <a:srgbClr val="9DA8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组合 16"/>
          <p:cNvGrpSpPr/>
          <p:nvPr/>
        </p:nvGrpSpPr>
        <p:grpSpPr>
          <a:xfrm>
            <a:off x="5039603" y="1060899"/>
            <a:ext cx="1207841" cy="120784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8" name="同心圆 2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  <a:latin typeface="+mj-ea"/>
                <a:ea typeface="+mj-ea"/>
              </a:endParaRPr>
            </a:p>
          </p:txBody>
        </p:sp>
        <p:sp>
          <p:nvSpPr>
            <p:cNvPr id="49" name="椭圆 21"/>
            <p:cNvSpPr/>
            <p:nvPr/>
          </p:nvSpPr>
          <p:spPr>
            <a:xfrm>
              <a:off x="392112" y="760412"/>
              <a:ext cx="3825876" cy="3825876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51" name="组合 16"/>
          <p:cNvGrpSpPr/>
          <p:nvPr/>
        </p:nvGrpSpPr>
        <p:grpSpPr>
          <a:xfrm>
            <a:off x="6139721" y="2268740"/>
            <a:ext cx="1207841" cy="120784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5" name="同心圆 2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  <a:latin typeface="+mj-ea"/>
                <a:ea typeface="+mj-ea"/>
              </a:endParaRPr>
            </a:p>
          </p:txBody>
        </p:sp>
        <p:sp>
          <p:nvSpPr>
            <p:cNvPr id="56" name="椭圆 21"/>
            <p:cNvSpPr/>
            <p:nvPr/>
          </p:nvSpPr>
          <p:spPr>
            <a:xfrm>
              <a:off x="392112" y="760412"/>
              <a:ext cx="3825876" cy="3825876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cxnSp>
        <p:nvCxnSpPr>
          <p:cNvPr id="57" name="直接连接符 4"/>
          <p:cNvCxnSpPr/>
          <p:nvPr/>
        </p:nvCxnSpPr>
        <p:spPr bwMode="auto">
          <a:xfrm>
            <a:off x="4684344" y="4506492"/>
            <a:ext cx="1876022" cy="0"/>
          </a:xfrm>
          <a:prstGeom prst="line">
            <a:avLst/>
          </a:prstGeom>
          <a:ln w="12700">
            <a:solidFill>
              <a:srgbClr val="9DA8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连接符 4"/>
          <p:cNvCxnSpPr/>
          <p:nvPr/>
        </p:nvCxnSpPr>
        <p:spPr bwMode="auto">
          <a:xfrm>
            <a:off x="3163581" y="5613400"/>
            <a:ext cx="1876022" cy="0"/>
          </a:xfrm>
          <a:prstGeom prst="line">
            <a:avLst/>
          </a:prstGeom>
          <a:ln w="12700">
            <a:solidFill>
              <a:srgbClr val="9DA8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椭圆 11"/>
          <p:cNvSpPr/>
          <p:nvPr/>
        </p:nvSpPr>
        <p:spPr>
          <a:xfrm>
            <a:off x="2927473" y="5456986"/>
            <a:ext cx="524938" cy="524938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dirty="0" smtClean="0">
                <a:solidFill>
                  <a:prstClr val="white"/>
                </a:solidFill>
                <a:latin typeface="+mj-ea"/>
                <a:ea typeface="+mj-ea"/>
              </a:rPr>
              <a:t>4</a:t>
            </a:r>
            <a:endParaRPr lang="zh-CN" altLang="en-US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60" name="椭圆 11"/>
          <p:cNvSpPr/>
          <p:nvPr/>
        </p:nvSpPr>
        <p:spPr>
          <a:xfrm>
            <a:off x="4290198" y="4244023"/>
            <a:ext cx="524938" cy="524938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dirty="0" smtClean="0">
                <a:solidFill>
                  <a:prstClr val="white"/>
                </a:solidFill>
                <a:latin typeface="+mj-ea"/>
                <a:ea typeface="+mj-ea"/>
              </a:rPr>
              <a:t>3</a:t>
            </a:r>
            <a:endParaRPr lang="zh-CN" altLang="en-US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grpSp>
        <p:nvGrpSpPr>
          <p:cNvPr id="62" name="组合 16"/>
          <p:cNvGrpSpPr/>
          <p:nvPr/>
        </p:nvGrpSpPr>
        <p:grpSpPr>
          <a:xfrm>
            <a:off x="4774258" y="5244673"/>
            <a:ext cx="1207841" cy="120784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6" name="同心圆 2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  <a:latin typeface="+mj-ea"/>
                <a:ea typeface="+mj-ea"/>
              </a:endParaRPr>
            </a:p>
          </p:txBody>
        </p:sp>
        <p:sp>
          <p:nvSpPr>
            <p:cNvPr id="67" name="椭圆 21"/>
            <p:cNvSpPr/>
            <p:nvPr/>
          </p:nvSpPr>
          <p:spPr>
            <a:xfrm>
              <a:off x="392112" y="760412"/>
              <a:ext cx="3825876" cy="3825876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69" name="组合 16"/>
          <p:cNvGrpSpPr/>
          <p:nvPr/>
        </p:nvGrpSpPr>
        <p:grpSpPr>
          <a:xfrm>
            <a:off x="6078981" y="4036832"/>
            <a:ext cx="1207841" cy="120784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3" name="同心圆 2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  <a:latin typeface="+mj-ea"/>
                <a:ea typeface="+mj-ea"/>
              </a:endParaRPr>
            </a:p>
          </p:txBody>
        </p:sp>
        <p:sp>
          <p:nvSpPr>
            <p:cNvPr id="74" name="椭圆 21"/>
            <p:cNvSpPr/>
            <p:nvPr/>
          </p:nvSpPr>
          <p:spPr>
            <a:xfrm>
              <a:off x="392112" y="760412"/>
              <a:ext cx="3825876" cy="3825876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75" name="Text Placeholder 2"/>
          <p:cNvSpPr txBox="1">
            <a:spLocks/>
          </p:cNvSpPr>
          <p:nvPr/>
        </p:nvSpPr>
        <p:spPr>
          <a:xfrm>
            <a:off x="7347562" y="2578222"/>
            <a:ext cx="4378772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altLang="zh-CN" sz="2400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+mn-lt"/>
              </a:rPr>
              <a:t>В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озникновение и развитие упрощенного производства</a:t>
            </a:r>
            <a:endParaRPr lang="en-GB" altLang="zh-CN" sz="2400" dirty="0">
              <a:solidFill>
                <a:schemeClr val="tx1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+mn-lt"/>
            </a:endParaRPr>
          </a:p>
        </p:txBody>
      </p:sp>
      <p:sp>
        <p:nvSpPr>
          <p:cNvPr id="76" name="Text Placeholder 2"/>
          <p:cNvSpPr txBox="1">
            <a:spLocks/>
          </p:cNvSpPr>
          <p:nvPr/>
        </p:nvSpPr>
        <p:spPr>
          <a:xfrm>
            <a:off x="6078981" y="1139882"/>
            <a:ext cx="5977552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+mn-lt"/>
              </a:rPr>
              <a:t>Р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ост количества гражданских дел, которые рассматриваются судами, усложнение судопроизводства</a:t>
            </a:r>
            <a:endParaRPr lang="en-GB" altLang="zh-CN" sz="2400" dirty="0">
              <a:solidFill>
                <a:schemeClr val="tx1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+mn-lt"/>
            </a:endParaRPr>
          </a:p>
        </p:txBody>
      </p:sp>
      <p:sp>
        <p:nvSpPr>
          <p:cNvPr id="77" name="Text Placeholder 2"/>
          <p:cNvSpPr txBox="1">
            <a:spLocks/>
          </p:cNvSpPr>
          <p:nvPr/>
        </p:nvSpPr>
        <p:spPr>
          <a:xfrm>
            <a:off x="7177784" y="4190531"/>
            <a:ext cx="4878749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Практика деятельности помощника судьи, которая сложилась в России</a:t>
            </a:r>
          </a:p>
          <a:p>
            <a:pPr algn="ctr">
              <a:lnSpc>
                <a:spcPct val="100000"/>
              </a:lnSpc>
            </a:pPr>
            <a:endParaRPr lang="en-GB" altLang="zh-CN" sz="1600" dirty="0">
              <a:solidFill>
                <a:schemeClr val="tx1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+mn-lt"/>
            </a:endParaRPr>
          </a:p>
        </p:txBody>
      </p:sp>
      <p:sp>
        <p:nvSpPr>
          <p:cNvPr id="78" name="Text Placeholder 2"/>
          <p:cNvSpPr txBox="1">
            <a:spLocks/>
          </p:cNvSpPr>
          <p:nvPr/>
        </p:nvSpPr>
        <p:spPr>
          <a:xfrm>
            <a:off x="6105342" y="5500171"/>
            <a:ext cx="5951191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Опыт, применяемый зарубежными странами по разделению полномочий и обязанностей между судьями и их помощниками</a:t>
            </a:r>
          </a:p>
          <a:p>
            <a:pPr algn="l"/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0" name="Freeform 110"/>
          <p:cNvSpPr>
            <a:spLocks noChangeAspect="1" noEditPoints="1"/>
          </p:cNvSpPr>
          <p:nvPr/>
        </p:nvSpPr>
        <p:spPr bwMode="auto">
          <a:xfrm>
            <a:off x="6395865" y="4377020"/>
            <a:ext cx="596943" cy="529205"/>
          </a:xfrm>
          <a:custGeom>
            <a:avLst/>
            <a:gdLst>
              <a:gd name="T0" fmla="*/ 55 w 100"/>
              <a:gd name="T1" fmla="*/ 4 h 88"/>
              <a:gd name="T2" fmla="*/ 76 w 100"/>
              <a:gd name="T3" fmla="*/ 41 h 88"/>
              <a:gd name="T4" fmla="*/ 76 w 100"/>
              <a:gd name="T5" fmla="*/ 41 h 88"/>
              <a:gd name="T6" fmla="*/ 98 w 100"/>
              <a:gd name="T7" fmla="*/ 79 h 88"/>
              <a:gd name="T8" fmla="*/ 96 w 100"/>
              <a:gd name="T9" fmla="*/ 87 h 88"/>
              <a:gd name="T10" fmla="*/ 92 w 100"/>
              <a:gd name="T11" fmla="*/ 88 h 88"/>
              <a:gd name="T12" fmla="*/ 92 w 100"/>
              <a:gd name="T13" fmla="*/ 88 h 88"/>
              <a:gd name="T14" fmla="*/ 49 w 100"/>
              <a:gd name="T15" fmla="*/ 88 h 88"/>
              <a:gd name="T16" fmla="*/ 7 w 100"/>
              <a:gd name="T17" fmla="*/ 88 h 88"/>
              <a:gd name="T18" fmla="*/ 0 w 100"/>
              <a:gd name="T19" fmla="*/ 82 h 88"/>
              <a:gd name="T20" fmla="*/ 1 w 100"/>
              <a:gd name="T21" fmla="*/ 78 h 88"/>
              <a:gd name="T22" fmla="*/ 23 w 100"/>
              <a:gd name="T23" fmla="*/ 41 h 88"/>
              <a:gd name="T24" fmla="*/ 23 w 100"/>
              <a:gd name="T25" fmla="*/ 41 h 88"/>
              <a:gd name="T26" fmla="*/ 44 w 100"/>
              <a:gd name="T27" fmla="*/ 4 h 88"/>
              <a:gd name="T28" fmla="*/ 53 w 100"/>
              <a:gd name="T29" fmla="*/ 2 h 88"/>
              <a:gd name="T30" fmla="*/ 55 w 100"/>
              <a:gd name="T31" fmla="*/ 4 h 88"/>
              <a:gd name="T32" fmla="*/ 44 w 100"/>
              <a:gd name="T33" fmla="*/ 34 h 88"/>
              <a:gd name="T34" fmla="*/ 44 w 100"/>
              <a:gd name="T35" fmla="*/ 37 h 88"/>
              <a:gd name="T36" fmla="*/ 46 w 100"/>
              <a:gd name="T37" fmla="*/ 62 h 88"/>
              <a:gd name="T38" fmla="*/ 52 w 100"/>
              <a:gd name="T39" fmla="*/ 62 h 88"/>
              <a:gd name="T40" fmla="*/ 54 w 100"/>
              <a:gd name="T41" fmla="*/ 37 h 88"/>
              <a:gd name="T42" fmla="*/ 54 w 100"/>
              <a:gd name="T43" fmla="*/ 34 h 88"/>
              <a:gd name="T44" fmla="*/ 44 w 100"/>
              <a:gd name="T45" fmla="*/ 34 h 88"/>
              <a:gd name="T46" fmla="*/ 49 w 100"/>
              <a:gd name="T47" fmla="*/ 72 h 88"/>
              <a:gd name="T48" fmla="*/ 53 w 100"/>
              <a:gd name="T49" fmla="*/ 69 h 88"/>
              <a:gd name="T50" fmla="*/ 49 w 100"/>
              <a:gd name="T51" fmla="*/ 65 h 88"/>
              <a:gd name="T52" fmla="*/ 45 w 100"/>
              <a:gd name="T53" fmla="*/ 69 h 88"/>
              <a:gd name="T54" fmla="*/ 49 w 100"/>
              <a:gd name="T55" fmla="*/ 72 h 88"/>
              <a:gd name="T56" fmla="*/ 65 w 100"/>
              <a:gd name="T57" fmla="*/ 48 h 88"/>
              <a:gd name="T58" fmla="*/ 49 w 100"/>
              <a:gd name="T59" fmla="*/ 20 h 88"/>
              <a:gd name="T60" fmla="*/ 34 w 100"/>
              <a:gd name="T61" fmla="*/ 47 h 88"/>
              <a:gd name="T62" fmla="*/ 33 w 100"/>
              <a:gd name="T63" fmla="*/ 48 h 88"/>
              <a:gd name="T64" fmla="*/ 17 w 100"/>
              <a:gd name="T65" fmla="*/ 75 h 88"/>
              <a:gd name="T66" fmla="*/ 49 w 100"/>
              <a:gd name="T67" fmla="*/ 75 h 88"/>
              <a:gd name="T68" fmla="*/ 81 w 100"/>
              <a:gd name="T69" fmla="*/ 75 h 88"/>
              <a:gd name="T70" fmla="*/ 65 w 100"/>
              <a:gd name="T71" fmla="*/ 48 h 88"/>
              <a:gd name="T72" fmla="*/ 65 w 100"/>
              <a:gd name="T73" fmla="*/ 4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00" h="88">
                <a:moveTo>
                  <a:pt x="55" y="4"/>
                </a:moveTo>
                <a:cubicBezTo>
                  <a:pt x="76" y="41"/>
                  <a:pt x="76" y="41"/>
                  <a:pt x="76" y="41"/>
                </a:cubicBezTo>
                <a:cubicBezTo>
                  <a:pt x="76" y="41"/>
                  <a:pt x="76" y="41"/>
                  <a:pt x="76" y="41"/>
                </a:cubicBezTo>
                <a:cubicBezTo>
                  <a:pt x="98" y="79"/>
                  <a:pt x="98" y="79"/>
                  <a:pt x="98" y="79"/>
                </a:cubicBezTo>
                <a:cubicBezTo>
                  <a:pt x="100" y="82"/>
                  <a:pt x="99" y="85"/>
                  <a:pt x="96" y="87"/>
                </a:cubicBezTo>
                <a:cubicBezTo>
                  <a:pt x="95" y="88"/>
                  <a:pt x="93" y="88"/>
                  <a:pt x="92" y="88"/>
                </a:cubicBezTo>
                <a:cubicBezTo>
                  <a:pt x="92" y="88"/>
                  <a:pt x="92" y="88"/>
                  <a:pt x="92" y="88"/>
                </a:cubicBezTo>
                <a:cubicBezTo>
                  <a:pt x="49" y="88"/>
                  <a:pt x="49" y="88"/>
                  <a:pt x="49" y="88"/>
                </a:cubicBezTo>
                <a:cubicBezTo>
                  <a:pt x="7" y="88"/>
                  <a:pt x="7" y="88"/>
                  <a:pt x="7" y="88"/>
                </a:cubicBezTo>
                <a:cubicBezTo>
                  <a:pt x="3" y="88"/>
                  <a:pt x="0" y="85"/>
                  <a:pt x="0" y="82"/>
                </a:cubicBezTo>
                <a:cubicBezTo>
                  <a:pt x="0" y="80"/>
                  <a:pt x="1" y="79"/>
                  <a:pt x="1" y="78"/>
                </a:cubicBezTo>
                <a:cubicBezTo>
                  <a:pt x="23" y="41"/>
                  <a:pt x="23" y="41"/>
                  <a:pt x="23" y="41"/>
                </a:cubicBezTo>
                <a:cubicBezTo>
                  <a:pt x="23" y="41"/>
                  <a:pt x="23" y="41"/>
                  <a:pt x="23" y="41"/>
                </a:cubicBezTo>
                <a:cubicBezTo>
                  <a:pt x="44" y="4"/>
                  <a:pt x="44" y="4"/>
                  <a:pt x="44" y="4"/>
                </a:cubicBezTo>
                <a:cubicBezTo>
                  <a:pt x="46" y="1"/>
                  <a:pt x="50" y="0"/>
                  <a:pt x="53" y="2"/>
                </a:cubicBezTo>
                <a:cubicBezTo>
                  <a:pt x="54" y="3"/>
                  <a:pt x="54" y="3"/>
                  <a:pt x="55" y="4"/>
                </a:cubicBezTo>
                <a:close/>
                <a:moveTo>
                  <a:pt x="44" y="34"/>
                </a:moveTo>
                <a:cubicBezTo>
                  <a:pt x="44" y="37"/>
                  <a:pt x="44" y="37"/>
                  <a:pt x="44" y="37"/>
                </a:cubicBezTo>
                <a:cubicBezTo>
                  <a:pt x="46" y="62"/>
                  <a:pt x="46" y="62"/>
                  <a:pt x="46" y="62"/>
                </a:cubicBezTo>
                <a:cubicBezTo>
                  <a:pt x="52" y="62"/>
                  <a:pt x="52" y="62"/>
                  <a:pt x="52" y="62"/>
                </a:cubicBezTo>
                <a:cubicBezTo>
                  <a:pt x="54" y="37"/>
                  <a:pt x="54" y="37"/>
                  <a:pt x="54" y="37"/>
                </a:cubicBezTo>
                <a:cubicBezTo>
                  <a:pt x="54" y="34"/>
                  <a:pt x="54" y="34"/>
                  <a:pt x="54" y="34"/>
                </a:cubicBezTo>
                <a:cubicBezTo>
                  <a:pt x="44" y="34"/>
                  <a:pt x="44" y="34"/>
                  <a:pt x="44" y="34"/>
                </a:cubicBezTo>
                <a:close/>
                <a:moveTo>
                  <a:pt x="49" y="72"/>
                </a:moveTo>
                <a:cubicBezTo>
                  <a:pt x="52" y="72"/>
                  <a:pt x="53" y="71"/>
                  <a:pt x="53" y="69"/>
                </a:cubicBezTo>
                <a:cubicBezTo>
                  <a:pt x="53" y="66"/>
                  <a:pt x="51" y="65"/>
                  <a:pt x="49" y="65"/>
                </a:cubicBezTo>
                <a:cubicBezTo>
                  <a:pt x="47" y="65"/>
                  <a:pt x="45" y="66"/>
                  <a:pt x="45" y="69"/>
                </a:cubicBezTo>
                <a:cubicBezTo>
                  <a:pt x="45" y="71"/>
                  <a:pt x="47" y="72"/>
                  <a:pt x="49" y="72"/>
                </a:cubicBezTo>
                <a:close/>
                <a:moveTo>
                  <a:pt x="65" y="48"/>
                </a:moveTo>
                <a:cubicBezTo>
                  <a:pt x="49" y="20"/>
                  <a:pt x="49" y="20"/>
                  <a:pt x="49" y="20"/>
                </a:cubicBezTo>
                <a:cubicBezTo>
                  <a:pt x="34" y="47"/>
                  <a:pt x="34" y="47"/>
                  <a:pt x="34" y="47"/>
                </a:cubicBezTo>
                <a:cubicBezTo>
                  <a:pt x="34" y="48"/>
                  <a:pt x="34" y="48"/>
                  <a:pt x="33" y="48"/>
                </a:cubicBezTo>
                <a:cubicBezTo>
                  <a:pt x="17" y="75"/>
                  <a:pt x="17" y="75"/>
                  <a:pt x="17" y="75"/>
                </a:cubicBezTo>
                <a:cubicBezTo>
                  <a:pt x="49" y="75"/>
                  <a:pt x="49" y="75"/>
                  <a:pt x="49" y="75"/>
                </a:cubicBezTo>
                <a:cubicBezTo>
                  <a:pt x="81" y="75"/>
                  <a:pt x="81" y="75"/>
                  <a:pt x="81" y="75"/>
                </a:cubicBezTo>
                <a:cubicBezTo>
                  <a:pt x="65" y="48"/>
                  <a:pt x="65" y="48"/>
                  <a:pt x="65" y="48"/>
                </a:cubicBezTo>
                <a:cubicBezTo>
                  <a:pt x="65" y="48"/>
                  <a:pt x="65" y="48"/>
                  <a:pt x="65" y="48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  <a:extLst/>
        </p:spPr>
        <p:txBody>
          <a:bodyPr lIns="171441" tIns="85720" rIns="171441" bIns="85720"/>
          <a:lstStyle/>
          <a:p>
            <a:pPr defTabSz="1285734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500">
              <a:solidFill>
                <a:prstClr val="black"/>
              </a:solidFill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82" name="Freeform 10"/>
          <p:cNvSpPr>
            <a:spLocks noEditPoints="1"/>
          </p:cNvSpPr>
          <p:nvPr/>
        </p:nvSpPr>
        <p:spPr bwMode="auto">
          <a:xfrm>
            <a:off x="6395865" y="2578222"/>
            <a:ext cx="654918" cy="498110"/>
          </a:xfrm>
          <a:custGeom>
            <a:avLst/>
            <a:gdLst>
              <a:gd name="T0" fmla="*/ 342000 w 500"/>
              <a:gd name="T1" fmla="*/ 0 h 327"/>
              <a:gd name="T2" fmla="*/ 192888 w 500"/>
              <a:gd name="T3" fmla="*/ 92075 h 327"/>
              <a:gd name="T4" fmla="*/ 192888 w 500"/>
              <a:gd name="T5" fmla="*/ 30163 h 327"/>
              <a:gd name="T6" fmla="*/ 124488 w 500"/>
              <a:gd name="T7" fmla="*/ 30163 h 327"/>
              <a:gd name="T8" fmla="*/ 124488 w 500"/>
              <a:gd name="T9" fmla="*/ 133350 h 327"/>
              <a:gd name="T10" fmla="*/ 0 w 500"/>
              <a:gd name="T11" fmla="*/ 209550 h 327"/>
              <a:gd name="T12" fmla="*/ 0 w 500"/>
              <a:gd name="T13" fmla="*/ 212725 h 327"/>
              <a:gd name="T14" fmla="*/ 73872 w 500"/>
              <a:gd name="T15" fmla="*/ 212725 h 327"/>
              <a:gd name="T16" fmla="*/ 342000 w 500"/>
              <a:gd name="T17" fmla="*/ 49213 h 327"/>
              <a:gd name="T18" fmla="*/ 610128 w 500"/>
              <a:gd name="T19" fmla="*/ 212725 h 327"/>
              <a:gd name="T20" fmla="*/ 684000 w 500"/>
              <a:gd name="T21" fmla="*/ 212725 h 327"/>
              <a:gd name="T22" fmla="*/ 684000 w 500"/>
              <a:gd name="T23" fmla="*/ 207963 h 327"/>
              <a:gd name="T24" fmla="*/ 342000 w 500"/>
              <a:gd name="T25" fmla="*/ 0 h 327"/>
              <a:gd name="T26" fmla="*/ 101232 w 500"/>
              <a:gd name="T27" fmla="*/ 242888 h 327"/>
              <a:gd name="T28" fmla="*/ 101232 w 500"/>
              <a:gd name="T29" fmla="*/ 519113 h 327"/>
              <a:gd name="T30" fmla="*/ 238032 w 500"/>
              <a:gd name="T31" fmla="*/ 519113 h 327"/>
              <a:gd name="T32" fmla="*/ 238032 w 500"/>
              <a:gd name="T33" fmla="*/ 355600 h 327"/>
              <a:gd name="T34" fmla="*/ 445968 w 500"/>
              <a:gd name="T35" fmla="*/ 355600 h 327"/>
              <a:gd name="T36" fmla="*/ 445968 w 500"/>
              <a:gd name="T37" fmla="*/ 519113 h 327"/>
              <a:gd name="T38" fmla="*/ 582768 w 500"/>
              <a:gd name="T39" fmla="*/ 519113 h 327"/>
              <a:gd name="T40" fmla="*/ 582768 w 500"/>
              <a:gd name="T41" fmla="*/ 242888 h 327"/>
              <a:gd name="T42" fmla="*/ 342000 w 500"/>
              <a:gd name="T43" fmla="*/ 98425 h 327"/>
              <a:gd name="T44" fmla="*/ 101232 w 500"/>
              <a:gd name="T45" fmla="*/ 242888 h 32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500" h="327">
                <a:moveTo>
                  <a:pt x="250" y="0"/>
                </a:moveTo>
                <a:lnTo>
                  <a:pt x="141" y="58"/>
                </a:lnTo>
                <a:lnTo>
                  <a:pt x="141" y="19"/>
                </a:lnTo>
                <a:lnTo>
                  <a:pt x="91" y="19"/>
                </a:lnTo>
                <a:lnTo>
                  <a:pt x="91" y="84"/>
                </a:lnTo>
                <a:lnTo>
                  <a:pt x="0" y="132"/>
                </a:lnTo>
                <a:lnTo>
                  <a:pt x="0" y="134"/>
                </a:lnTo>
                <a:lnTo>
                  <a:pt x="54" y="134"/>
                </a:lnTo>
                <a:lnTo>
                  <a:pt x="250" y="31"/>
                </a:lnTo>
                <a:lnTo>
                  <a:pt x="446" y="134"/>
                </a:lnTo>
                <a:lnTo>
                  <a:pt x="500" y="134"/>
                </a:lnTo>
                <a:lnTo>
                  <a:pt x="500" y="131"/>
                </a:lnTo>
                <a:lnTo>
                  <a:pt x="250" y="0"/>
                </a:lnTo>
                <a:close/>
                <a:moveTo>
                  <a:pt x="74" y="153"/>
                </a:moveTo>
                <a:lnTo>
                  <a:pt x="74" y="327"/>
                </a:lnTo>
                <a:lnTo>
                  <a:pt x="174" y="327"/>
                </a:lnTo>
                <a:lnTo>
                  <a:pt x="174" y="224"/>
                </a:lnTo>
                <a:lnTo>
                  <a:pt x="326" y="224"/>
                </a:lnTo>
                <a:lnTo>
                  <a:pt x="326" y="327"/>
                </a:lnTo>
                <a:lnTo>
                  <a:pt x="426" y="327"/>
                </a:lnTo>
                <a:lnTo>
                  <a:pt x="426" y="153"/>
                </a:lnTo>
                <a:lnTo>
                  <a:pt x="250" y="62"/>
                </a:lnTo>
                <a:lnTo>
                  <a:pt x="74" y="153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6418" tIns="48210" rIns="96418" bIns="48210"/>
          <a:lstStyle/>
          <a:p>
            <a:pPr defTabSz="1285372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530" kern="0">
              <a:solidFill>
                <a:sysClr val="windowText" lastClr="000000"/>
              </a:solidFill>
            </a:endParaRPr>
          </a:p>
        </p:txBody>
      </p:sp>
      <p:grpSp>
        <p:nvGrpSpPr>
          <p:cNvPr id="83" name="组合 40"/>
          <p:cNvGrpSpPr/>
          <p:nvPr/>
        </p:nvGrpSpPr>
        <p:grpSpPr>
          <a:xfrm>
            <a:off x="5402286" y="1402351"/>
            <a:ext cx="473292" cy="404559"/>
            <a:chOff x="1179499" y="5126995"/>
            <a:chExt cx="695313" cy="594335"/>
          </a:xfrm>
          <a:solidFill>
            <a:schemeClr val="accent2">
              <a:lumMod val="50000"/>
            </a:schemeClr>
          </a:solidFill>
        </p:grpSpPr>
        <p:sp>
          <p:nvSpPr>
            <p:cNvPr id="84" name="Freeform 131"/>
            <p:cNvSpPr>
              <a:spLocks/>
            </p:cNvSpPr>
            <p:nvPr/>
          </p:nvSpPr>
          <p:spPr bwMode="auto">
            <a:xfrm>
              <a:off x="1179499" y="5632612"/>
              <a:ext cx="695313" cy="88718"/>
            </a:xfrm>
            <a:custGeom>
              <a:avLst/>
              <a:gdLst>
                <a:gd name="T0" fmla="*/ 383 w 408"/>
                <a:gd name="T1" fmla="*/ 0 h 52"/>
                <a:gd name="T2" fmla="*/ 363 w 408"/>
                <a:gd name="T3" fmla="*/ 0 h 52"/>
                <a:gd name="T4" fmla="*/ 363 w 408"/>
                <a:gd name="T5" fmla="*/ 17 h 52"/>
                <a:gd name="T6" fmla="*/ 283 w 408"/>
                <a:gd name="T7" fmla="*/ 17 h 52"/>
                <a:gd name="T8" fmla="*/ 283 w 408"/>
                <a:gd name="T9" fmla="*/ 0 h 52"/>
                <a:gd name="T10" fmla="*/ 238 w 408"/>
                <a:gd name="T11" fmla="*/ 0 h 52"/>
                <a:gd name="T12" fmla="*/ 238 w 408"/>
                <a:gd name="T13" fmla="*/ 14 h 52"/>
                <a:gd name="T14" fmla="*/ 158 w 408"/>
                <a:gd name="T15" fmla="*/ 14 h 52"/>
                <a:gd name="T16" fmla="*/ 158 w 408"/>
                <a:gd name="T17" fmla="*/ 0 h 52"/>
                <a:gd name="T18" fmla="*/ 115 w 408"/>
                <a:gd name="T19" fmla="*/ 0 h 52"/>
                <a:gd name="T20" fmla="*/ 115 w 408"/>
                <a:gd name="T21" fmla="*/ 15 h 52"/>
                <a:gd name="T22" fmla="*/ 35 w 408"/>
                <a:gd name="T23" fmla="*/ 15 h 52"/>
                <a:gd name="T24" fmla="*/ 35 w 408"/>
                <a:gd name="T25" fmla="*/ 0 h 52"/>
                <a:gd name="T26" fmla="*/ 26 w 408"/>
                <a:gd name="T27" fmla="*/ 0 h 52"/>
                <a:gd name="T28" fmla="*/ 0 w 408"/>
                <a:gd name="T29" fmla="*/ 26 h 52"/>
                <a:gd name="T30" fmla="*/ 0 w 408"/>
                <a:gd name="T31" fmla="*/ 27 h 52"/>
                <a:gd name="T32" fmla="*/ 26 w 408"/>
                <a:gd name="T33" fmla="*/ 52 h 52"/>
                <a:gd name="T34" fmla="*/ 383 w 408"/>
                <a:gd name="T35" fmla="*/ 52 h 52"/>
                <a:gd name="T36" fmla="*/ 408 w 408"/>
                <a:gd name="T37" fmla="*/ 27 h 52"/>
                <a:gd name="T38" fmla="*/ 408 w 408"/>
                <a:gd name="T39" fmla="*/ 26 h 52"/>
                <a:gd name="T40" fmla="*/ 383 w 408"/>
                <a:gd name="T4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8" h="52">
                  <a:moveTo>
                    <a:pt x="383" y="0"/>
                  </a:moveTo>
                  <a:cubicBezTo>
                    <a:pt x="363" y="0"/>
                    <a:pt x="363" y="0"/>
                    <a:pt x="363" y="0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283" y="17"/>
                    <a:pt x="283" y="17"/>
                    <a:pt x="283" y="17"/>
                  </a:cubicBezTo>
                  <a:cubicBezTo>
                    <a:pt x="283" y="0"/>
                    <a:pt x="283" y="0"/>
                    <a:pt x="283" y="0"/>
                  </a:cubicBezTo>
                  <a:cubicBezTo>
                    <a:pt x="238" y="0"/>
                    <a:pt x="238" y="0"/>
                    <a:pt x="238" y="0"/>
                  </a:cubicBezTo>
                  <a:cubicBezTo>
                    <a:pt x="238" y="14"/>
                    <a:pt x="238" y="14"/>
                    <a:pt x="238" y="14"/>
                  </a:cubicBezTo>
                  <a:cubicBezTo>
                    <a:pt x="158" y="14"/>
                    <a:pt x="158" y="14"/>
                    <a:pt x="158" y="14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15"/>
                    <a:pt x="115" y="15"/>
                    <a:pt x="115" y="15"/>
                  </a:cubicBezTo>
                  <a:cubicBezTo>
                    <a:pt x="35" y="15"/>
                    <a:pt x="35" y="15"/>
                    <a:pt x="35" y="15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2" y="0"/>
                    <a:pt x="0" y="12"/>
                    <a:pt x="0" y="26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41"/>
                    <a:pt x="12" y="52"/>
                    <a:pt x="26" y="52"/>
                  </a:cubicBezTo>
                  <a:cubicBezTo>
                    <a:pt x="383" y="52"/>
                    <a:pt x="383" y="52"/>
                    <a:pt x="383" y="52"/>
                  </a:cubicBezTo>
                  <a:cubicBezTo>
                    <a:pt x="397" y="52"/>
                    <a:pt x="408" y="41"/>
                    <a:pt x="408" y="27"/>
                  </a:cubicBezTo>
                  <a:cubicBezTo>
                    <a:pt x="408" y="26"/>
                    <a:pt x="408" y="26"/>
                    <a:pt x="408" y="26"/>
                  </a:cubicBezTo>
                  <a:cubicBezTo>
                    <a:pt x="408" y="12"/>
                    <a:pt x="397" y="0"/>
                    <a:pt x="38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424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5" name="Rectangle 132"/>
            <p:cNvSpPr>
              <a:spLocks noChangeArrowheads="1"/>
            </p:cNvSpPr>
            <p:nvPr/>
          </p:nvSpPr>
          <p:spPr bwMode="auto">
            <a:xfrm>
              <a:off x="1662036" y="5126995"/>
              <a:ext cx="136322" cy="50561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424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6" name="Rectangle 133"/>
            <p:cNvSpPr>
              <a:spLocks noChangeArrowheads="1"/>
            </p:cNvSpPr>
            <p:nvPr/>
          </p:nvSpPr>
          <p:spPr bwMode="auto">
            <a:xfrm>
              <a:off x="1449258" y="5274857"/>
              <a:ext cx="136322" cy="35775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424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7" name="Rectangle 134"/>
            <p:cNvSpPr>
              <a:spLocks noChangeArrowheads="1"/>
            </p:cNvSpPr>
            <p:nvPr/>
          </p:nvSpPr>
          <p:spPr bwMode="auto">
            <a:xfrm>
              <a:off x="1239366" y="5401081"/>
              <a:ext cx="136322" cy="23153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424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89" name="Freeform 9"/>
          <p:cNvSpPr>
            <a:spLocks noEditPoints="1"/>
          </p:cNvSpPr>
          <p:nvPr/>
        </p:nvSpPr>
        <p:spPr bwMode="auto">
          <a:xfrm>
            <a:off x="5039603" y="5500171"/>
            <a:ext cx="644256" cy="645865"/>
          </a:xfrm>
          <a:custGeom>
            <a:avLst/>
            <a:gdLst>
              <a:gd name="T0" fmla="*/ 77737 w 406"/>
              <a:gd name="T1" fmla="*/ 370453 h 407"/>
              <a:gd name="T2" fmla="*/ 72775 w 406"/>
              <a:gd name="T3" fmla="*/ 358876 h 407"/>
              <a:gd name="T4" fmla="*/ 62851 w 406"/>
              <a:gd name="T5" fmla="*/ 352261 h 407"/>
              <a:gd name="T6" fmla="*/ 67813 w 406"/>
              <a:gd name="T7" fmla="*/ 372107 h 407"/>
              <a:gd name="T8" fmla="*/ 86007 w 406"/>
              <a:gd name="T9" fmla="*/ 380376 h 407"/>
              <a:gd name="T10" fmla="*/ 26464 w 406"/>
              <a:gd name="T11" fmla="*/ 253033 h 407"/>
              <a:gd name="T12" fmla="*/ 97584 w 406"/>
              <a:gd name="T13" fmla="*/ 138920 h 407"/>
              <a:gd name="T14" fmla="*/ 135626 w 406"/>
              <a:gd name="T15" fmla="*/ 114113 h 407"/>
              <a:gd name="T16" fmla="*/ 150512 w 406"/>
              <a:gd name="T17" fmla="*/ 67806 h 407"/>
              <a:gd name="T18" fmla="*/ 99238 w 406"/>
              <a:gd name="T19" fmla="*/ 104190 h 407"/>
              <a:gd name="T20" fmla="*/ 3308 w 406"/>
              <a:gd name="T21" fmla="*/ 297686 h 407"/>
              <a:gd name="T22" fmla="*/ 79391 w 406"/>
              <a:gd name="T23" fmla="*/ 386991 h 407"/>
              <a:gd name="T24" fmla="*/ 168705 w 406"/>
              <a:gd name="T25" fmla="*/ 49614 h 407"/>
              <a:gd name="T26" fmla="*/ 244788 w 406"/>
              <a:gd name="T27" fmla="*/ 23153 h 407"/>
              <a:gd name="T28" fmla="*/ 188553 w 406"/>
              <a:gd name="T29" fmla="*/ 47960 h 407"/>
              <a:gd name="T30" fmla="*/ 234864 w 406"/>
              <a:gd name="T31" fmla="*/ 19846 h 407"/>
              <a:gd name="T32" fmla="*/ 190207 w 406"/>
              <a:gd name="T33" fmla="*/ 39691 h 407"/>
              <a:gd name="T34" fmla="*/ 170359 w 406"/>
              <a:gd name="T35" fmla="*/ 51268 h 407"/>
              <a:gd name="T36" fmla="*/ 16540 w 406"/>
              <a:gd name="T37" fmla="*/ 324146 h 407"/>
              <a:gd name="T38" fmla="*/ 18194 w 406"/>
              <a:gd name="T39" fmla="*/ 324146 h 407"/>
              <a:gd name="T40" fmla="*/ 332449 w 406"/>
              <a:gd name="T41" fmla="*/ 625140 h 407"/>
              <a:gd name="T42" fmla="*/ 229902 w 406"/>
              <a:gd name="T43" fmla="*/ 454797 h 407"/>
              <a:gd name="T44" fmla="*/ 84353 w 406"/>
              <a:gd name="T45" fmla="*/ 411798 h 407"/>
              <a:gd name="T46" fmla="*/ 47965 w 406"/>
              <a:gd name="T47" fmla="*/ 415106 h 407"/>
              <a:gd name="T48" fmla="*/ 8270 w 406"/>
              <a:gd name="T49" fmla="*/ 398568 h 407"/>
              <a:gd name="T50" fmla="*/ 14886 w 406"/>
              <a:gd name="T51" fmla="*/ 436605 h 407"/>
              <a:gd name="T52" fmla="*/ 133972 w 406"/>
              <a:gd name="T53" fmla="*/ 583794 h 407"/>
              <a:gd name="T54" fmla="*/ 28118 w 406"/>
              <a:gd name="T55" fmla="*/ 373761 h 407"/>
              <a:gd name="T56" fmla="*/ 31425 w 406"/>
              <a:gd name="T57" fmla="*/ 365492 h 407"/>
              <a:gd name="T58" fmla="*/ 23156 w 406"/>
              <a:gd name="T59" fmla="*/ 355569 h 407"/>
              <a:gd name="T60" fmla="*/ 13232 w 406"/>
              <a:gd name="T61" fmla="*/ 355569 h 407"/>
              <a:gd name="T62" fmla="*/ 466420 w 406"/>
              <a:gd name="T63" fmla="*/ 61191 h 407"/>
              <a:gd name="T64" fmla="*/ 511078 w 406"/>
              <a:gd name="T65" fmla="*/ 69460 h 407"/>
              <a:gd name="T66" fmla="*/ 645049 w 406"/>
              <a:gd name="T67" fmla="*/ 464720 h 407"/>
              <a:gd name="T68" fmla="*/ 471382 w 406"/>
              <a:gd name="T69" fmla="*/ 61191 h 407"/>
              <a:gd name="T70" fmla="*/ 471382 w 406"/>
              <a:gd name="T71" fmla="*/ 61191 h 407"/>
              <a:gd name="T72" fmla="*/ 654973 w 406"/>
              <a:gd name="T73" fmla="*/ 223264 h 407"/>
              <a:gd name="T74" fmla="*/ 650011 w 406"/>
              <a:gd name="T75" fmla="*/ 196803 h 407"/>
              <a:gd name="T76" fmla="*/ 562351 w 406"/>
              <a:gd name="T77" fmla="*/ 76075 h 407"/>
              <a:gd name="T78" fmla="*/ 320871 w 406"/>
              <a:gd name="T79" fmla="*/ 11577 h 407"/>
              <a:gd name="T80" fmla="*/ 305985 w 406"/>
              <a:gd name="T81" fmla="*/ 24807 h 407"/>
              <a:gd name="T82" fmla="*/ 279521 w 406"/>
              <a:gd name="T83" fmla="*/ 21500 h 407"/>
              <a:gd name="T84" fmla="*/ 274560 w 406"/>
              <a:gd name="T85" fmla="*/ 33076 h 407"/>
              <a:gd name="T86" fmla="*/ 296061 w 406"/>
              <a:gd name="T87" fmla="*/ 28115 h 407"/>
              <a:gd name="T88" fmla="*/ 317563 w 406"/>
              <a:gd name="T89" fmla="*/ 31422 h 407"/>
              <a:gd name="T90" fmla="*/ 305985 w 406"/>
              <a:gd name="T91" fmla="*/ 90959 h 407"/>
              <a:gd name="T92" fmla="*/ 370490 w 406"/>
              <a:gd name="T93" fmla="*/ 44653 h 407"/>
              <a:gd name="T94" fmla="*/ 400261 w 406"/>
              <a:gd name="T95" fmla="*/ 41345 h 407"/>
              <a:gd name="T96" fmla="*/ 491230 w 406"/>
              <a:gd name="T97" fmla="*/ 61191 h 407"/>
              <a:gd name="T98" fmla="*/ 469728 w 406"/>
              <a:gd name="T99" fmla="*/ 82690 h 407"/>
              <a:gd name="T100" fmla="*/ 393646 w 406"/>
              <a:gd name="T101" fmla="*/ 74421 h 407"/>
              <a:gd name="T102" fmla="*/ 310947 w 406"/>
              <a:gd name="T103" fmla="*/ 158766 h 407"/>
              <a:gd name="T104" fmla="*/ 365528 w 406"/>
              <a:gd name="T105" fmla="*/ 309262 h 407"/>
              <a:gd name="T106" fmla="*/ 529271 w 406"/>
              <a:gd name="T107" fmla="*/ 353915 h 407"/>
              <a:gd name="T108" fmla="*/ 539195 w 406"/>
              <a:gd name="T109" fmla="*/ 570564 h 407"/>
              <a:gd name="T110" fmla="*/ 613624 w 406"/>
              <a:gd name="T111" fmla="*/ 128997 h 407"/>
              <a:gd name="T112" fmla="*/ 347334 w 406"/>
              <a:gd name="T113" fmla="*/ 11577 h 407"/>
              <a:gd name="T114" fmla="*/ 353950 w 406"/>
              <a:gd name="T115" fmla="*/ 11577 h 407"/>
              <a:gd name="T116" fmla="*/ 444919 w 406"/>
              <a:gd name="T117" fmla="*/ 23153 h 407"/>
              <a:gd name="T118" fmla="*/ 448227 w 406"/>
              <a:gd name="T119" fmla="*/ 38038 h 407"/>
              <a:gd name="T120" fmla="*/ 456497 w 406"/>
              <a:gd name="T121" fmla="*/ 28115 h 407"/>
              <a:gd name="T122" fmla="*/ 382068 w 406"/>
              <a:gd name="T123" fmla="*/ 54576 h 407"/>
              <a:gd name="T124" fmla="*/ 461458 w 406"/>
              <a:gd name="T125" fmla="*/ 57883 h 40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406" h="407">
                <a:moveTo>
                  <a:pt x="44" y="222"/>
                </a:moveTo>
                <a:cubicBezTo>
                  <a:pt x="44" y="223"/>
                  <a:pt x="45" y="223"/>
                  <a:pt x="45" y="223"/>
                </a:cubicBezTo>
                <a:cubicBezTo>
                  <a:pt x="45" y="223"/>
                  <a:pt x="45" y="223"/>
                  <a:pt x="45" y="223"/>
                </a:cubicBezTo>
                <a:cubicBezTo>
                  <a:pt x="45" y="222"/>
                  <a:pt x="45" y="222"/>
                  <a:pt x="45" y="222"/>
                </a:cubicBezTo>
                <a:cubicBezTo>
                  <a:pt x="45" y="221"/>
                  <a:pt x="45" y="221"/>
                  <a:pt x="45" y="221"/>
                </a:cubicBezTo>
                <a:cubicBezTo>
                  <a:pt x="45" y="221"/>
                  <a:pt x="45" y="221"/>
                  <a:pt x="45" y="221"/>
                </a:cubicBezTo>
                <a:cubicBezTo>
                  <a:pt x="45" y="221"/>
                  <a:pt x="45" y="221"/>
                  <a:pt x="45" y="221"/>
                </a:cubicBezTo>
                <a:cubicBezTo>
                  <a:pt x="44" y="221"/>
                  <a:pt x="44" y="221"/>
                  <a:pt x="44" y="221"/>
                </a:cubicBezTo>
                <a:cubicBezTo>
                  <a:pt x="44" y="222"/>
                  <a:pt x="44" y="222"/>
                  <a:pt x="44" y="222"/>
                </a:cubicBezTo>
                <a:close/>
                <a:moveTo>
                  <a:pt x="45" y="221"/>
                </a:moveTo>
                <a:cubicBezTo>
                  <a:pt x="45" y="221"/>
                  <a:pt x="45" y="221"/>
                  <a:pt x="45" y="221"/>
                </a:cubicBezTo>
                <a:cubicBezTo>
                  <a:pt x="45" y="221"/>
                  <a:pt x="45" y="221"/>
                  <a:pt x="45" y="221"/>
                </a:cubicBezTo>
                <a:cubicBezTo>
                  <a:pt x="45" y="221"/>
                  <a:pt x="45" y="220"/>
                  <a:pt x="45" y="220"/>
                </a:cubicBezTo>
                <a:cubicBezTo>
                  <a:pt x="45" y="219"/>
                  <a:pt x="45" y="219"/>
                  <a:pt x="45" y="219"/>
                </a:cubicBezTo>
                <a:cubicBezTo>
                  <a:pt x="45" y="219"/>
                  <a:pt x="45" y="219"/>
                  <a:pt x="45" y="219"/>
                </a:cubicBezTo>
                <a:cubicBezTo>
                  <a:pt x="45" y="219"/>
                  <a:pt x="45" y="219"/>
                  <a:pt x="45" y="219"/>
                </a:cubicBezTo>
                <a:cubicBezTo>
                  <a:pt x="44" y="220"/>
                  <a:pt x="44" y="220"/>
                  <a:pt x="44" y="220"/>
                </a:cubicBezTo>
                <a:cubicBezTo>
                  <a:pt x="44" y="220"/>
                  <a:pt x="44" y="220"/>
                  <a:pt x="45" y="221"/>
                </a:cubicBezTo>
                <a:close/>
                <a:moveTo>
                  <a:pt x="47" y="225"/>
                </a:moveTo>
                <a:cubicBezTo>
                  <a:pt x="47" y="224"/>
                  <a:pt x="47" y="224"/>
                  <a:pt x="47" y="224"/>
                </a:cubicBezTo>
                <a:cubicBezTo>
                  <a:pt x="47" y="224"/>
                  <a:pt x="47" y="224"/>
                  <a:pt x="47" y="224"/>
                </a:cubicBezTo>
                <a:cubicBezTo>
                  <a:pt x="46" y="224"/>
                  <a:pt x="46" y="224"/>
                  <a:pt x="46" y="224"/>
                </a:cubicBezTo>
                <a:cubicBezTo>
                  <a:pt x="46" y="225"/>
                  <a:pt x="46" y="225"/>
                  <a:pt x="46" y="225"/>
                </a:cubicBezTo>
                <a:cubicBezTo>
                  <a:pt x="46" y="225"/>
                  <a:pt x="46" y="225"/>
                  <a:pt x="46" y="225"/>
                </a:cubicBezTo>
                <a:cubicBezTo>
                  <a:pt x="46" y="226"/>
                  <a:pt x="46" y="226"/>
                  <a:pt x="46" y="226"/>
                </a:cubicBezTo>
                <a:cubicBezTo>
                  <a:pt x="46" y="227"/>
                  <a:pt x="46" y="227"/>
                  <a:pt x="46" y="227"/>
                </a:cubicBezTo>
                <a:cubicBezTo>
                  <a:pt x="47" y="226"/>
                  <a:pt x="47" y="226"/>
                  <a:pt x="47" y="226"/>
                </a:cubicBezTo>
                <a:cubicBezTo>
                  <a:pt x="47" y="226"/>
                  <a:pt x="47" y="225"/>
                  <a:pt x="47" y="225"/>
                </a:cubicBezTo>
                <a:close/>
                <a:moveTo>
                  <a:pt x="40" y="214"/>
                </a:moveTo>
                <a:cubicBezTo>
                  <a:pt x="40" y="215"/>
                  <a:pt x="40" y="215"/>
                  <a:pt x="40" y="215"/>
                </a:cubicBezTo>
                <a:cubicBezTo>
                  <a:pt x="39" y="215"/>
                  <a:pt x="39" y="215"/>
                  <a:pt x="39" y="215"/>
                </a:cubicBezTo>
                <a:cubicBezTo>
                  <a:pt x="39" y="215"/>
                  <a:pt x="39" y="216"/>
                  <a:pt x="40" y="216"/>
                </a:cubicBezTo>
                <a:cubicBezTo>
                  <a:pt x="40" y="216"/>
                  <a:pt x="40" y="216"/>
                  <a:pt x="40" y="216"/>
                </a:cubicBezTo>
                <a:cubicBezTo>
                  <a:pt x="40" y="216"/>
                  <a:pt x="40" y="216"/>
                  <a:pt x="40" y="216"/>
                </a:cubicBezTo>
                <a:cubicBezTo>
                  <a:pt x="40" y="216"/>
                  <a:pt x="40" y="216"/>
                  <a:pt x="40" y="216"/>
                </a:cubicBezTo>
                <a:cubicBezTo>
                  <a:pt x="40" y="216"/>
                  <a:pt x="40" y="216"/>
                  <a:pt x="40" y="215"/>
                </a:cubicBezTo>
                <a:cubicBezTo>
                  <a:pt x="40" y="214"/>
                  <a:pt x="40" y="214"/>
                  <a:pt x="40" y="214"/>
                </a:cubicBezTo>
                <a:cubicBezTo>
                  <a:pt x="40" y="214"/>
                  <a:pt x="40" y="214"/>
                  <a:pt x="40" y="214"/>
                </a:cubicBezTo>
                <a:cubicBezTo>
                  <a:pt x="40" y="214"/>
                  <a:pt x="40" y="214"/>
                  <a:pt x="40" y="214"/>
                </a:cubicBezTo>
                <a:close/>
                <a:moveTo>
                  <a:pt x="44" y="217"/>
                </a:moveTo>
                <a:cubicBezTo>
                  <a:pt x="43" y="217"/>
                  <a:pt x="43" y="217"/>
                  <a:pt x="43" y="217"/>
                </a:cubicBezTo>
                <a:cubicBezTo>
                  <a:pt x="43" y="217"/>
                  <a:pt x="43" y="217"/>
                  <a:pt x="43" y="217"/>
                </a:cubicBezTo>
                <a:cubicBezTo>
                  <a:pt x="43" y="218"/>
                  <a:pt x="43" y="219"/>
                  <a:pt x="43" y="219"/>
                </a:cubicBezTo>
                <a:cubicBezTo>
                  <a:pt x="43" y="219"/>
                  <a:pt x="43" y="219"/>
                  <a:pt x="43" y="219"/>
                </a:cubicBezTo>
                <a:cubicBezTo>
                  <a:pt x="44" y="219"/>
                  <a:pt x="44" y="218"/>
                  <a:pt x="44" y="217"/>
                </a:cubicBezTo>
                <a:cubicBezTo>
                  <a:pt x="44" y="217"/>
                  <a:pt x="44" y="217"/>
                  <a:pt x="44" y="217"/>
                </a:cubicBezTo>
                <a:close/>
                <a:moveTo>
                  <a:pt x="41" y="215"/>
                </a:moveTo>
                <a:cubicBezTo>
                  <a:pt x="42" y="214"/>
                  <a:pt x="42" y="214"/>
                  <a:pt x="42" y="214"/>
                </a:cubicBezTo>
                <a:cubicBezTo>
                  <a:pt x="42" y="214"/>
                  <a:pt x="42" y="214"/>
                  <a:pt x="42" y="214"/>
                </a:cubicBezTo>
                <a:cubicBezTo>
                  <a:pt x="41" y="214"/>
                  <a:pt x="41" y="214"/>
                  <a:pt x="41" y="214"/>
                </a:cubicBezTo>
                <a:cubicBezTo>
                  <a:pt x="41" y="214"/>
                  <a:pt x="41" y="214"/>
                  <a:pt x="41" y="214"/>
                </a:cubicBezTo>
                <a:cubicBezTo>
                  <a:pt x="41" y="214"/>
                  <a:pt x="41" y="214"/>
                  <a:pt x="41" y="214"/>
                </a:cubicBezTo>
                <a:cubicBezTo>
                  <a:pt x="41" y="214"/>
                  <a:pt x="41" y="215"/>
                  <a:pt x="41" y="215"/>
                </a:cubicBezTo>
                <a:close/>
                <a:moveTo>
                  <a:pt x="39" y="213"/>
                </a:moveTo>
                <a:cubicBezTo>
                  <a:pt x="39" y="212"/>
                  <a:pt x="39" y="212"/>
                  <a:pt x="39" y="212"/>
                </a:cubicBezTo>
                <a:cubicBezTo>
                  <a:pt x="39" y="212"/>
                  <a:pt x="39" y="212"/>
                  <a:pt x="39" y="212"/>
                </a:cubicBezTo>
                <a:cubicBezTo>
                  <a:pt x="39" y="211"/>
                  <a:pt x="39" y="211"/>
                  <a:pt x="39" y="211"/>
                </a:cubicBezTo>
                <a:cubicBezTo>
                  <a:pt x="38" y="211"/>
                  <a:pt x="38" y="211"/>
                  <a:pt x="38" y="211"/>
                </a:cubicBezTo>
                <a:cubicBezTo>
                  <a:pt x="38" y="211"/>
                  <a:pt x="38" y="211"/>
                  <a:pt x="38" y="211"/>
                </a:cubicBezTo>
                <a:cubicBezTo>
                  <a:pt x="38" y="212"/>
                  <a:pt x="38" y="212"/>
                  <a:pt x="38" y="213"/>
                </a:cubicBezTo>
                <a:lnTo>
                  <a:pt x="39" y="213"/>
                </a:lnTo>
                <a:close/>
                <a:moveTo>
                  <a:pt x="41" y="224"/>
                </a:moveTo>
                <a:cubicBezTo>
                  <a:pt x="41" y="224"/>
                  <a:pt x="41" y="224"/>
                  <a:pt x="41" y="224"/>
                </a:cubicBezTo>
                <a:cubicBezTo>
                  <a:pt x="41" y="224"/>
                  <a:pt x="41" y="224"/>
                  <a:pt x="41" y="224"/>
                </a:cubicBezTo>
                <a:cubicBezTo>
                  <a:pt x="41" y="224"/>
                  <a:pt x="41" y="224"/>
                  <a:pt x="41" y="224"/>
                </a:cubicBezTo>
                <a:cubicBezTo>
                  <a:pt x="40" y="224"/>
                  <a:pt x="40" y="224"/>
                  <a:pt x="40" y="224"/>
                </a:cubicBezTo>
                <a:cubicBezTo>
                  <a:pt x="40" y="224"/>
                  <a:pt x="40" y="224"/>
                  <a:pt x="40" y="224"/>
                </a:cubicBezTo>
                <a:cubicBezTo>
                  <a:pt x="40" y="224"/>
                  <a:pt x="40" y="224"/>
                  <a:pt x="40" y="224"/>
                </a:cubicBezTo>
                <a:cubicBezTo>
                  <a:pt x="40" y="224"/>
                  <a:pt x="40" y="224"/>
                  <a:pt x="40" y="224"/>
                </a:cubicBezTo>
                <a:cubicBezTo>
                  <a:pt x="40" y="224"/>
                  <a:pt x="40" y="224"/>
                  <a:pt x="40" y="224"/>
                </a:cubicBezTo>
                <a:cubicBezTo>
                  <a:pt x="40" y="224"/>
                  <a:pt x="40" y="224"/>
                  <a:pt x="40" y="224"/>
                </a:cubicBezTo>
                <a:cubicBezTo>
                  <a:pt x="40" y="225"/>
                  <a:pt x="40" y="225"/>
                  <a:pt x="40" y="225"/>
                </a:cubicBezTo>
                <a:cubicBezTo>
                  <a:pt x="40" y="225"/>
                  <a:pt x="40" y="225"/>
                  <a:pt x="40" y="225"/>
                </a:cubicBezTo>
                <a:cubicBezTo>
                  <a:pt x="40" y="225"/>
                  <a:pt x="40" y="225"/>
                  <a:pt x="40" y="225"/>
                </a:cubicBezTo>
                <a:cubicBezTo>
                  <a:pt x="40" y="225"/>
                  <a:pt x="40" y="225"/>
                  <a:pt x="40" y="225"/>
                </a:cubicBezTo>
                <a:cubicBezTo>
                  <a:pt x="41" y="225"/>
                  <a:pt x="41" y="225"/>
                  <a:pt x="41" y="225"/>
                </a:cubicBezTo>
                <a:cubicBezTo>
                  <a:pt x="41" y="225"/>
                  <a:pt x="41" y="225"/>
                  <a:pt x="41" y="225"/>
                </a:cubicBezTo>
                <a:cubicBezTo>
                  <a:pt x="41" y="225"/>
                  <a:pt x="41" y="225"/>
                  <a:pt x="41" y="225"/>
                </a:cubicBezTo>
                <a:cubicBezTo>
                  <a:pt x="41" y="225"/>
                  <a:pt x="41" y="225"/>
                  <a:pt x="41" y="225"/>
                </a:cubicBezTo>
                <a:cubicBezTo>
                  <a:pt x="41" y="225"/>
                  <a:pt x="41" y="225"/>
                  <a:pt x="41" y="225"/>
                </a:cubicBezTo>
                <a:cubicBezTo>
                  <a:pt x="41" y="225"/>
                  <a:pt x="41" y="225"/>
                  <a:pt x="41" y="225"/>
                </a:cubicBezTo>
                <a:lnTo>
                  <a:pt x="41" y="224"/>
                </a:lnTo>
                <a:close/>
                <a:moveTo>
                  <a:pt x="48" y="239"/>
                </a:moveTo>
                <a:cubicBezTo>
                  <a:pt x="49" y="239"/>
                  <a:pt x="49" y="239"/>
                  <a:pt x="49" y="239"/>
                </a:cubicBezTo>
                <a:cubicBezTo>
                  <a:pt x="49" y="239"/>
                  <a:pt x="49" y="239"/>
                  <a:pt x="49" y="239"/>
                </a:cubicBezTo>
                <a:cubicBezTo>
                  <a:pt x="49" y="238"/>
                  <a:pt x="48" y="238"/>
                  <a:pt x="48" y="238"/>
                </a:cubicBezTo>
                <a:cubicBezTo>
                  <a:pt x="48" y="238"/>
                  <a:pt x="48" y="238"/>
                  <a:pt x="48" y="238"/>
                </a:cubicBezTo>
                <a:cubicBezTo>
                  <a:pt x="48" y="238"/>
                  <a:pt x="48" y="238"/>
                  <a:pt x="48" y="238"/>
                </a:cubicBezTo>
                <a:cubicBezTo>
                  <a:pt x="48" y="238"/>
                  <a:pt x="48" y="238"/>
                  <a:pt x="48" y="238"/>
                </a:cubicBezTo>
                <a:cubicBezTo>
                  <a:pt x="48" y="238"/>
                  <a:pt x="48" y="238"/>
                  <a:pt x="48" y="238"/>
                </a:cubicBezTo>
                <a:cubicBezTo>
                  <a:pt x="48" y="238"/>
                  <a:pt x="48" y="238"/>
                  <a:pt x="48" y="238"/>
                </a:cubicBezTo>
                <a:cubicBezTo>
                  <a:pt x="48" y="238"/>
                  <a:pt x="48" y="238"/>
                  <a:pt x="48" y="238"/>
                </a:cubicBezTo>
                <a:cubicBezTo>
                  <a:pt x="48" y="239"/>
                  <a:pt x="48" y="239"/>
                  <a:pt x="48" y="239"/>
                </a:cubicBezTo>
                <a:close/>
                <a:moveTo>
                  <a:pt x="52" y="230"/>
                </a:moveTo>
                <a:cubicBezTo>
                  <a:pt x="51" y="230"/>
                  <a:pt x="51" y="230"/>
                  <a:pt x="51" y="230"/>
                </a:cubicBezTo>
                <a:cubicBezTo>
                  <a:pt x="51" y="230"/>
                  <a:pt x="51" y="230"/>
                  <a:pt x="51" y="230"/>
                </a:cubicBezTo>
                <a:cubicBezTo>
                  <a:pt x="51" y="231"/>
                  <a:pt x="52" y="232"/>
                  <a:pt x="52" y="232"/>
                </a:cubicBezTo>
                <a:cubicBezTo>
                  <a:pt x="52" y="231"/>
                  <a:pt x="52" y="231"/>
                  <a:pt x="52" y="231"/>
                </a:cubicBezTo>
                <a:cubicBezTo>
                  <a:pt x="53" y="231"/>
                  <a:pt x="53" y="231"/>
                  <a:pt x="53" y="231"/>
                </a:cubicBezTo>
                <a:cubicBezTo>
                  <a:pt x="52" y="230"/>
                  <a:pt x="52" y="230"/>
                  <a:pt x="52" y="230"/>
                </a:cubicBezTo>
                <a:close/>
                <a:moveTo>
                  <a:pt x="3" y="184"/>
                </a:moveTo>
                <a:cubicBezTo>
                  <a:pt x="3" y="183"/>
                  <a:pt x="3" y="181"/>
                  <a:pt x="5" y="179"/>
                </a:cubicBezTo>
                <a:cubicBezTo>
                  <a:pt x="5" y="179"/>
                  <a:pt x="5" y="180"/>
                  <a:pt x="5" y="181"/>
                </a:cubicBezTo>
                <a:cubicBezTo>
                  <a:pt x="5" y="182"/>
                  <a:pt x="5" y="182"/>
                  <a:pt x="5" y="182"/>
                </a:cubicBezTo>
                <a:cubicBezTo>
                  <a:pt x="5" y="182"/>
                  <a:pt x="5" y="182"/>
                  <a:pt x="5" y="182"/>
                </a:cubicBezTo>
                <a:cubicBezTo>
                  <a:pt x="5" y="181"/>
                  <a:pt x="6" y="181"/>
                  <a:pt x="6" y="180"/>
                </a:cubicBezTo>
                <a:cubicBezTo>
                  <a:pt x="6" y="181"/>
                  <a:pt x="6" y="181"/>
                  <a:pt x="6" y="181"/>
                </a:cubicBezTo>
                <a:cubicBezTo>
                  <a:pt x="6" y="183"/>
                  <a:pt x="6" y="184"/>
                  <a:pt x="6" y="185"/>
                </a:cubicBezTo>
                <a:cubicBezTo>
                  <a:pt x="6" y="186"/>
                  <a:pt x="6" y="188"/>
                  <a:pt x="6" y="189"/>
                </a:cubicBezTo>
                <a:cubicBezTo>
                  <a:pt x="6" y="190"/>
                  <a:pt x="6" y="191"/>
                  <a:pt x="6" y="192"/>
                </a:cubicBezTo>
                <a:cubicBezTo>
                  <a:pt x="6" y="194"/>
                  <a:pt x="6" y="195"/>
                  <a:pt x="7" y="199"/>
                </a:cubicBezTo>
                <a:cubicBezTo>
                  <a:pt x="7" y="199"/>
                  <a:pt x="7" y="199"/>
                  <a:pt x="7" y="199"/>
                </a:cubicBezTo>
                <a:cubicBezTo>
                  <a:pt x="7" y="199"/>
                  <a:pt x="7" y="199"/>
                  <a:pt x="7" y="199"/>
                </a:cubicBezTo>
                <a:cubicBezTo>
                  <a:pt x="7" y="199"/>
                  <a:pt x="7" y="199"/>
                  <a:pt x="7" y="199"/>
                </a:cubicBezTo>
                <a:cubicBezTo>
                  <a:pt x="7" y="199"/>
                  <a:pt x="7" y="199"/>
                  <a:pt x="7" y="199"/>
                </a:cubicBezTo>
                <a:cubicBezTo>
                  <a:pt x="9" y="195"/>
                  <a:pt x="9" y="194"/>
                  <a:pt x="9" y="184"/>
                </a:cubicBezTo>
                <a:cubicBezTo>
                  <a:pt x="9" y="174"/>
                  <a:pt x="9" y="172"/>
                  <a:pt x="10" y="170"/>
                </a:cubicBezTo>
                <a:cubicBezTo>
                  <a:pt x="11" y="166"/>
                  <a:pt x="12" y="163"/>
                  <a:pt x="13" y="160"/>
                </a:cubicBezTo>
                <a:cubicBezTo>
                  <a:pt x="14" y="158"/>
                  <a:pt x="15" y="155"/>
                  <a:pt x="16" y="153"/>
                </a:cubicBezTo>
                <a:cubicBezTo>
                  <a:pt x="16" y="153"/>
                  <a:pt x="16" y="153"/>
                  <a:pt x="16" y="153"/>
                </a:cubicBezTo>
                <a:cubicBezTo>
                  <a:pt x="16" y="153"/>
                  <a:pt x="16" y="153"/>
                  <a:pt x="16" y="153"/>
                </a:cubicBezTo>
                <a:cubicBezTo>
                  <a:pt x="22" y="138"/>
                  <a:pt x="23" y="135"/>
                  <a:pt x="24" y="133"/>
                </a:cubicBezTo>
                <a:cubicBezTo>
                  <a:pt x="24" y="133"/>
                  <a:pt x="24" y="133"/>
                  <a:pt x="24" y="133"/>
                </a:cubicBezTo>
                <a:cubicBezTo>
                  <a:pt x="24" y="132"/>
                  <a:pt x="24" y="132"/>
                  <a:pt x="24" y="132"/>
                </a:cubicBezTo>
                <a:cubicBezTo>
                  <a:pt x="28" y="127"/>
                  <a:pt x="31" y="122"/>
                  <a:pt x="34" y="116"/>
                </a:cubicBezTo>
                <a:cubicBezTo>
                  <a:pt x="37" y="109"/>
                  <a:pt x="41" y="102"/>
                  <a:pt x="48" y="96"/>
                </a:cubicBezTo>
                <a:cubicBezTo>
                  <a:pt x="48" y="96"/>
                  <a:pt x="48" y="96"/>
                  <a:pt x="48" y="96"/>
                </a:cubicBezTo>
                <a:cubicBezTo>
                  <a:pt x="48" y="96"/>
                  <a:pt x="48" y="96"/>
                  <a:pt x="48" y="96"/>
                </a:cubicBezTo>
                <a:cubicBezTo>
                  <a:pt x="49" y="95"/>
                  <a:pt x="51" y="93"/>
                  <a:pt x="52" y="92"/>
                </a:cubicBezTo>
                <a:cubicBezTo>
                  <a:pt x="53" y="91"/>
                  <a:pt x="53" y="90"/>
                  <a:pt x="54" y="90"/>
                </a:cubicBezTo>
                <a:cubicBezTo>
                  <a:pt x="50" y="94"/>
                  <a:pt x="50" y="95"/>
                  <a:pt x="49" y="97"/>
                </a:cubicBezTo>
                <a:cubicBezTo>
                  <a:pt x="49" y="97"/>
                  <a:pt x="49" y="97"/>
                  <a:pt x="49" y="97"/>
                </a:cubicBezTo>
                <a:cubicBezTo>
                  <a:pt x="49" y="97"/>
                  <a:pt x="49" y="97"/>
                  <a:pt x="49" y="97"/>
                </a:cubicBezTo>
                <a:cubicBezTo>
                  <a:pt x="50" y="97"/>
                  <a:pt x="50" y="97"/>
                  <a:pt x="50" y="97"/>
                </a:cubicBezTo>
                <a:cubicBezTo>
                  <a:pt x="54" y="93"/>
                  <a:pt x="62" y="85"/>
                  <a:pt x="62" y="85"/>
                </a:cubicBezTo>
                <a:cubicBezTo>
                  <a:pt x="62" y="85"/>
                  <a:pt x="62" y="85"/>
                  <a:pt x="62" y="85"/>
                </a:cubicBezTo>
                <a:cubicBezTo>
                  <a:pt x="62" y="85"/>
                  <a:pt x="62" y="85"/>
                  <a:pt x="62" y="85"/>
                </a:cubicBezTo>
                <a:cubicBezTo>
                  <a:pt x="62" y="84"/>
                  <a:pt x="62" y="84"/>
                  <a:pt x="62" y="84"/>
                </a:cubicBezTo>
                <a:cubicBezTo>
                  <a:pt x="61" y="84"/>
                  <a:pt x="60" y="84"/>
                  <a:pt x="60" y="84"/>
                </a:cubicBezTo>
                <a:cubicBezTo>
                  <a:pt x="59" y="84"/>
                  <a:pt x="59" y="84"/>
                  <a:pt x="59" y="84"/>
                </a:cubicBezTo>
                <a:cubicBezTo>
                  <a:pt x="59" y="82"/>
                  <a:pt x="60" y="81"/>
                  <a:pt x="61" y="79"/>
                </a:cubicBezTo>
                <a:cubicBezTo>
                  <a:pt x="62" y="78"/>
                  <a:pt x="63" y="76"/>
                  <a:pt x="64" y="75"/>
                </a:cubicBezTo>
                <a:cubicBezTo>
                  <a:pt x="64" y="75"/>
                  <a:pt x="64" y="75"/>
                  <a:pt x="63" y="74"/>
                </a:cubicBezTo>
                <a:cubicBezTo>
                  <a:pt x="63" y="74"/>
                  <a:pt x="63" y="74"/>
                  <a:pt x="63" y="74"/>
                </a:cubicBezTo>
                <a:cubicBezTo>
                  <a:pt x="63" y="74"/>
                  <a:pt x="63" y="74"/>
                  <a:pt x="63" y="74"/>
                </a:cubicBezTo>
                <a:cubicBezTo>
                  <a:pt x="63" y="74"/>
                  <a:pt x="63" y="74"/>
                  <a:pt x="63" y="74"/>
                </a:cubicBezTo>
                <a:cubicBezTo>
                  <a:pt x="62" y="74"/>
                  <a:pt x="60" y="76"/>
                  <a:pt x="57" y="79"/>
                </a:cubicBezTo>
                <a:cubicBezTo>
                  <a:pt x="59" y="76"/>
                  <a:pt x="62" y="73"/>
                  <a:pt x="62" y="73"/>
                </a:cubicBezTo>
                <a:cubicBezTo>
                  <a:pt x="62" y="73"/>
                  <a:pt x="78" y="62"/>
                  <a:pt x="80" y="61"/>
                </a:cubicBezTo>
                <a:cubicBezTo>
                  <a:pt x="79" y="63"/>
                  <a:pt x="77" y="64"/>
                  <a:pt x="76" y="65"/>
                </a:cubicBezTo>
                <a:cubicBezTo>
                  <a:pt x="73" y="69"/>
                  <a:pt x="71" y="72"/>
                  <a:pt x="69" y="76"/>
                </a:cubicBezTo>
                <a:cubicBezTo>
                  <a:pt x="68" y="76"/>
                  <a:pt x="68" y="76"/>
                  <a:pt x="68" y="76"/>
                </a:cubicBezTo>
                <a:cubicBezTo>
                  <a:pt x="69" y="76"/>
                  <a:pt x="69" y="76"/>
                  <a:pt x="69" y="76"/>
                </a:cubicBezTo>
                <a:cubicBezTo>
                  <a:pt x="70" y="76"/>
                  <a:pt x="72" y="75"/>
                  <a:pt x="73" y="74"/>
                </a:cubicBezTo>
                <a:cubicBezTo>
                  <a:pt x="74" y="73"/>
                  <a:pt x="75" y="73"/>
                  <a:pt x="76" y="72"/>
                </a:cubicBezTo>
                <a:cubicBezTo>
                  <a:pt x="76" y="73"/>
                  <a:pt x="76" y="73"/>
                  <a:pt x="76" y="73"/>
                </a:cubicBezTo>
                <a:cubicBezTo>
                  <a:pt x="76" y="73"/>
                  <a:pt x="76" y="73"/>
                  <a:pt x="76" y="73"/>
                </a:cubicBezTo>
                <a:cubicBezTo>
                  <a:pt x="78" y="73"/>
                  <a:pt x="79" y="73"/>
                  <a:pt x="79" y="73"/>
                </a:cubicBezTo>
                <a:cubicBezTo>
                  <a:pt x="79" y="73"/>
                  <a:pt x="79" y="73"/>
                  <a:pt x="79" y="73"/>
                </a:cubicBezTo>
                <a:cubicBezTo>
                  <a:pt x="81" y="71"/>
                  <a:pt x="81" y="70"/>
                  <a:pt x="82" y="69"/>
                </a:cubicBezTo>
                <a:cubicBezTo>
                  <a:pt x="82" y="69"/>
                  <a:pt x="82" y="69"/>
                  <a:pt x="82" y="69"/>
                </a:cubicBezTo>
                <a:cubicBezTo>
                  <a:pt x="81" y="69"/>
                  <a:pt x="81" y="69"/>
                  <a:pt x="81" y="69"/>
                </a:cubicBezTo>
                <a:cubicBezTo>
                  <a:pt x="81" y="68"/>
                  <a:pt x="81" y="67"/>
                  <a:pt x="83" y="64"/>
                </a:cubicBezTo>
                <a:cubicBezTo>
                  <a:pt x="83" y="64"/>
                  <a:pt x="83" y="64"/>
                  <a:pt x="83" y="64"/>
                </a:cubicBezTo>
                <a:cubicBezTo>
                  <a:pt x="83" y="63"/>
                  <a:pt x="83" y="63"/>
                  <a:pt x="83" y="63"/>
                </a:cubicBezTo>
                <a:cubicBezTo>
                  <a:pt x="83" y="63"/>
                  <a:pt x="83" y="63"/>
                  <a:pt x="83" y="63"/>
                </a:cubicBezTo>
                <a:cubicBezTo>
                  <a:pt x="82" y="63"/>
                  <a:pt x="82" y="63"/>
                  <a:pt x="80" y="64"/>
                </a:cubicBezTo>
                <a:cubicBezTo>
                  <a:pt x="80" y="64"/>
                  <a:pt x="80" y="64"/>
                  <a:pt x="80" y="64"/>
                </a:cubicBezTo>
                <a:cubicBezTo>
                  <a:pt x="80" y="64"/>
                  <a:pt x="81" y="63"/>
                  <a:pt x="83" y="59"/>
                </a:cubicBezTo>
                <a:cubicBezTo>
                  <a:pt x="84" y="58"/>
                  <a:pt x="84" y="57"/>
                  <a:pt x="85" y="56"/>
                </a:cubicBezTo>
                <a:cubicBezTo>
                  <a:pt x="86" y="55"/>
                  <a:pt x="86" y="54"/>
                  <a:pt x="87" y="53"/>
                </a:cubicBezTo>
                <a:cubicBezTo>
                  <a:pt x="87" y="53"/>
                  <a:pt x="87" y="53"/>
                  <a:pt x="87" y="53"/>
                </a:cubicBezTo>
                <a:cubicBezTo>
                  <a:pt x="87" y="53"/>
                  <a:pt x="87" y="53"/>
                  <a:pt x="86" y="52"/>
                </a:cubicBezTo>
                <a:cubicBezTo>
                  <a:pt x="87" y="52"/>
                  <a:pt x="87" y="51"/>
                  <a:pt x="87" y="51"/>
                </a:cubicBezTo>
                <a:cubicBezTo>
                  <a:pt x="87" y="51"/>
                  <a:pt x="87" y="51"/>
                  <a:pt x="87" y="51"/>
                </a:cubicBezTo>
                <a:cubicBezTo>
                  <a:pt x="87" y="51"/>
                  <a:pt x="87" y="51"/>
                  <a:pt x="87" y="51"/>
                </a:cubicBezTo>
                <a:cubicBezTo>
                  <a:pt x="86" y="51"/>
                  <a:pt x="86" y="51"/>
                  <a:pt x="85" y="50"/>
                </a:cubicBezTo>
                <a:cubicBezTo>
                  <a:pt x="85" y="50"/>
                  <a:pt x="85" y="50"/>
                  <a:pt x="85" y="50"/>
                </a:cubicBezTo>
                <a:cubicBezTo>
                  <a:pt x="85" y="50"/>
                  <a:pt x="85" y="50"/>
                  <a:pt x="85" y="50"/>
                </a:cubicBezTo>
                <a:cubicBezTo>
                  <a:pt x="85" y="49"/>
                  <a:pt x="86" y="47"/>
                  <a:pt x="91" y="41"/>
                </a:cubicBezTo>
                <a:cubicBezTo>
                  <a:pt x="91" y="41"/>
                  <a:pt x="91" y="41"/>
                  <a:pt x="91" y="41"/>
                </a:cubicBezTo>
                <a:cubicBezTo>
                  <a:pt x="91" y="41"/>
                  <a:pt x="91" y="41"/>
                  <a:pt x="91" y="41"/>
                </a:cubicBezTo>
                <a:cubicBezTo>
                  <a:pt x="91" y="41"/>
                  <a:pt x="91" y="41"/>
                  <a:pt x="91" y="41"/>
                </a:cubicBezTo>
                <a:cubicBezTo>
                  <a:pt x="91" y="41"/>
                  <a:pt x="91" y="41"/>
                  <a:pt x="91" y="41"/>
                </a:cubicBezTo>
                <a:cubicBezTo>
                  <a:pt x="91" y="41"/>
                  <a:pt x="91" y="41"/>
                  <a:pt x="91" y="41"/>
                </a:cubicBezTo>
                <a:cubicBezTo>
                  <a:pt x="91" y="41"/>
                  <a:pt x="91" y="41"/>
                  <a:pt x="91" y="41"/>
                </a:cubicBezTo>
                <a:cubicBezTo>
                  <a:pt x="90" y="41"/>
                  <a:pt x="89" y="42"/>
                  <a:pt x="88" y="43"/>
                </a:cubicBezTo>
                <a:cubicBezTo>
                  <a:pt x="87" y="44"/>
                  <a:pt x="85" y="46"/>
                  <a:pt x="84" y="46"/>
                </a:cubicBezTo>
                <a:cubicBezTo>
                  <a:pt x="84" y="45"/>
                  <a:pt x="86" y="44"/>
                  <a:pt x="86" y="43"/>
                </a:cubicBezTo>
                <a:cubicBezTo>
                  <a:pt x="87" y="42"/>
                  <a:pt x="88" y="41"/>
                  <a:pt x="89" y="40"/>
                </a:cubicBezTo>
                <a:cubicBezTo>
                  <a:pt x="89" y="40"/>
                  <a:pt x="89" y="40"/>
                  <a:pt x="89" y="40"/>
                </a:cubicBezTo>
                <a:cubicBezTo>
                  <a:pt x="89" y="40"/>
                  <a:pt x="89" y="40"/>
                  <a:pt x="89" y="40"/>
                </a:cubicBezTo>
                <a:cubicBezTo>
                  <a:pt x="79" y="44"/>
                  <a:pt x="63" y="63"/>
                  <a:pt x="51" y="77"/>
                </a:cubicBezTo>
                <a:cubicBezTo>
                  <a:pt x="52" y="76"/>
                  <a:pt x="53" y="73"/>
                  <a:pt x="59" y="66"/>
                </a:cubicBezTo>
                <a:cubicBezTo>
                  <a:pt x="59" y="66"/>
                  <a:pt x="59" y="66"/>
                  <a:pt x="59" y="66"/>
                </a:cubicBezTo>
                <a:cubicBezTo>
                  <a:pt x="58" y="66"/>
                  <a:pt x="58" y="66"/>
                  <a:pt x="58" y="66"/>
                </a:cubicBezTo>
                <a:cubicBezTo>
                  <a:pt x="59" y="66"/>
                  <a:pt x="59" y="66"/>
                  <a:pt x="60" y="64"/>
                </a:cubicBezTo>
                <a:cubicBezTo>
                  <a:pt x="60" y="64"/>
                  <a:pt x="60" y="64"/>
                  <a:pt x="60" y="64"/>
                </a:cubicBezTo>
                <a:cubicBezTo>
                  <a:pt x="60" y="64"/>
                  <a:pt x="60" y="64"/>
                  <a:pt x="60" y="64"/>
                </a:cubicBezTo>
                <a:cubicBezTo>
                  <a:pt x="60" y="63"/>
                  <a:pt x="60" y="63"/>
                  <a:pt x="60" y="63"/>
                </a:cubicBezTo>
                <a:cubicBezTo>
                  <a:pt x="60" y="63"/>
                  <a:pt x="60" y="63"/>
                  <a:pt x="60" y="63"/>
                </a:cubicBezTo>
                <a:cubicBezTo>
                  <a:pt x="60" y="63"/>
                  <a:pt x="60" y="63"/>
                  <a:pt x="60" y="63"/>
                </a:cubicBezTo>
                <a:cubicBezTo>
                  <a:pt x="60" y="63"/>
                  <a:pt x="60" y="63"/>
                  <a:pt x="60" y="63"/>
                </a:cubicBezTo>
                <a:cubicBezTo>
                  <a:pt x="61" y="62"/>
                  <a:pt x="63" y="60"/>
                  <a:pt x="64" y="59"/>
                </a:cubicBezTo>
                <a:cubicBezTo>
                  <a:pt x="67" y="57"/>
                  <a:pt x="69" y="54"/>
                  <a:pt x="71" y="52"/>
                </a:cubicBezTo>
                <a:cubicBezTo>
                  <a:pt x="71" y="52"/>
                  <a:pt x="71" y="52"/>
                  <a:pt x="71" y="52"/>
                </a:cubicBezTo>
                <a:cubicBezTo>
                  <a:pt x="71" y="52"/>
                  <a:pt x="71" y="52"/>
                  <a:pt x="71" y="52"/>
                </a:cubicBezTo>
                <a:cubicBezTo>
                  <a:pt x="71" y="52"/>
                  <a:pt x="71" y="52"/>
                  <a:pt x="71" y="52"/>
                </a:cubicBezTo>
                <a:cubicBezTo>
                  <a:pt x="71" y="52"/>
                  <a:pt x="71" y="52"/>
                  <a:pt x="71" y="52"/>
                </a:cubicBezTo>
                <a:cubicBezTo>
                  <a:pt x="71" y="52"/>
                  <a:pt x="71" y="52"/>
                  <a:pt x="71" y="52"/>
                </a:cubicBezTo>
                <a:cubicBezTo>
                  <a:pt x="71" y="52"/>
                  <a:pt x="71" y="52"/>
                  <a:pt x="71" y="52"/>
                </a:cubicBezTo>
                <a:cubicBezTo>
                  <a:pt x="69" y="54"/>
                  <a:pt x="67" y="56"/>
                  <a:pt x="64" y="59"/>
                </a:cubicBezTo>
                <a:cubicBezTo>
                  <a:pt x="61" y="62"/>
                  <a:pt x="61" y="62"/>
                  <a:pt x="61" y="62"/>
                </a:cubicBezTo>
                <a:cubicBezTo>
                  <a:pt x="49" y="74"/>
                  <a:pt x="47" y="76"/>
                  <a:pt x="39" y="88"/>
                </a:cubicBezTo>
                <a:cubicBezTo>
                  <a:pt x="28" y="105"/>
                  <a:pt x="27" y="106"/>
                  <a:pt x="22" y="117"/>
                </a:cubicBezTo>
                <a:cubicBezTo>
                  <a:pt x="13" y="136"/>
                  <a:pt x="13" y="136"/>
                  <a:pt x="9" y="148"/>
                </a:cubicBezTo>
                <a:cubicBezTo>
                  <a:pt x="9" y="148"/>
                  <a:pt x="9" y="148"/>
                  <a:pt x="9" y="148"/>
                </a:cubicBezTo>
                <a:cubicBezTo>
                  <a:pt x="9" y="149"/>
                  <a:pt x="9" y="149"/>
                  <a:pt x="9" y="149"/>
                </a:cubicBezTo>
                <a:cubicBezTo>
                  <a:pt x="7" y="155"/>
                  <a:pt x="5" y="163"/>
                  <a:pt x="4" y="168"/>
                </a:cubicBezTo>
                <a:cubicBezTo>
                  <a:pt x="2" y="180"/>
                  <a:pt x="2" y="180"/>
                  <a:pt x="2" y="180"/>
                </a:cubicBezTo>
                <a:cubicBezTo>
                  <a:pt x="2" y="180"/>
                  <a:pt x="2" y="183"/>
                  <a:pt x="1" y="188"/>
                </a:cubicBezTo>
                <a:cubicBezTo>
                  <a:pt x="1" y="188"/>
                  <a:pt x="1" y="190"/>
                  <a:pt x="1" y="194"/>
                </a:cubicBezTo>
                <a:cubicBezTo>
                  <a:pt x="0" y="195"/>
                  <a:pt x="0" y="195"/>
                  <a:pt x="0" y="195"/>
                </a:cubicBezTo>
                <a:cubicBezTo>
                  <a:pt x="1" y="195"/>
                  <a:pt x="1" y="195"/>
                  <a:pt x="1" y="195"/>
                </a:cubicBezTo>
                <a:cubicBezTo>
                  <a:pt x="1" y="195"/>
                  <a:pt x="1" y="189"/>
                  <a:pt x="1" y="189"/>
                </a:cubicBezTo>
                <a:cubicBezTo>
                  <a:pt x="1" y="189"/>
                  <a:pt x="1" y="189"/>
                  <a:pt x="1" y="189"/>
                </a:cubicBezTo>
                <a:cubicBezTo>
                  <a:pt x="2" y="188"/>
                  <a:pt x="2" y="188"/>
                  <a:pt x="2" y="188"/>
                </a:cubicBezTo>
                <a:cubicBezTo>
                  <a:pt x="2" y="188"/>
                  <a:pt x="2" y="188"/>
                  <a:pt x="2" y="188"/>
                </a:cubicBezTo>
                <a:cubicBezTo>
                  <a:pt x="2" y="188"/>
                  <a:pt x="2" y="188"/>
                  <a:pt x="2" y="188"/>
                </a:cubicBezTo>
                <a:cubicBezTo>
                  <a:pt x="2" y="188"/>
                  <a:pt x="2" y="188"/>
                  <a:pt x="2" y="188"/>
                </a:cubicBezTo>
                <a:cubicBezTo>
                  <a:pt x="3" y="187"/>
                  <a:pt x="3" y="186"/>
                  <a:pt x="3" y="184"/>
                </a:cubicBezTo>
                <a:close/>
                <a:moveTo>
                  <a:pt x="47" y="230"/>
                </a:moveTo>
                <a:cubicBezTo>
                  <a:pt x="48" y="230"/>
                  <a:pt x="48" y="230"/>
                  <a:pt x="48" y="230"/>
                </a:cubicBezTo>
                <a:cubicBezTo>
                  <a:pt x="48" y="229"/>
                  <a:pt x="48" y="229"/>
                  <a:pt x="48" y="229"/>
                </a:cubicBezTo>
                <a:cubicBezTo>
                  <a:pt x="48" y="228"/>
                  <a:pt x="48" y="228"/>
                  <a:pt x="48" y="228"/>
                </a:cubicBezTo>
                <a:cubicBezTo>
                  <a:pt x="47" y="228"/>
                  <a:pt x="47" y="228"/>
                  <a:pt x="47" y="228"/>
                </a:cubicBezTo>
                <a:cubicBezTo>
                  <a:pt x="47" y="228"/>
                  <a:pt x="47" y="228"/>
                  <a:pt x="47" y="228"/>
                </a:cubicBezTo>
                <a:cubicBezTo>
                  <a:pt x="47" y="229"/>
                  <a:pt x="47" y="229"/>
                  <a:pt x="47" y="229"/>
                </a:cubicBezTo>
                <a:lnTo>
                  <a:pt x="47" y="230"/>
                </a:lnTo>
                <a:close/>
                <a:moveTo>
                  <a:pt x="48" y="234"/>
                </a:moveTo>
                <a:cubicBezTo>
                  <a:pt x="49" y="233"/>
                  <a:pt x="49" y="233"/>
                  <a:pt x="49" y="233"/>
                </a:cubicBezTo>
                <a:cubicBezTo>
                  <a:pt x="49" y="233"/>
                  <a:pt x="49" y="233"/>
                  <a:pt x="49" y="233"/>
                </a:cubicBezTo>
                <a:cubicBezTo>
                  <a:pt x="49" y="232"/>
                  <a:pt x="48" y="232"/>
                  <a:pt x="48" y="232"/>
                </a:cubicBezTo>
                <a:cubicBezTo>
                  <a:pt x="48" y="232"/>
                  <a:pt x="48" y="232"/>
                  <a:pt x="48" y="232"/>
                </a:cubicBezTo>
                <a:cubicBezTo>
                  <a:pt x="47" y="232"/>
                  <a:pt x="47" y="232"/>
                  <a:pt x="47" y="232"/>
                </a:cubicBezTo>
                <a:cubicBezTo>
                  <a:pt x="48" y="233"/>
                  <a:pt x="48" y="234"/>
                  <a:pt x="48" y="234"/>
                </a:cubicBezTo>
                <a:close/>
                <a:moveTo>
                  <a:pt x="76" y="49"/>
                </a:moveTo>
                <a:cubicBezTo>
                  <a:pt x="77" y="47"/>
                  <a:pt x="80" y="46"/>
                  <a:pt x="82" y="44"/>
                </a:cubicBezTo>
                <a:cubicBezTo>
                  <a:pt x="82" y="44"/>
                  <a:pt x="82" y="44"/>
                  <a:pt x="82" y="44"/>
                </a:cubicBezTo>
                <a:cubicBezTo>
                  <a:pt x="86" y="41"/>
                  <a:pt x="86" y="41"/>
                  <a:pt x="86" y="41"/>
                </a:cubicBezTo>
                <a:cubicBezTo>
                  <a:pt x="86" y="41"/>
                  <a:pt x="86" y="41"/>
                  <a:pt x="86" y="41"/>
                </a:cubicBezTo>
                <a:cubicBezTo>
                  <a:pt x="86" y="41"/>
                  <a:pt x="86" y="41"/>
                  <a:pt x="86" y="41"/>
                </a:cubicBezTo>
                <a:cubicBezTo>
                  <a:pt x="87" y="41"/>
                  <a:pt x="89" y="39"/>
                  <a:pt x="89" y="39"/>
                </a:cubicBezTo>
                <a:cubicBezTo>
                  <a:pt x="89" y="39"/>
                  <a:pt x="90" y="38"/>
                  <a:pt x="91" y="37"/>
                </a:cubicBezTo>
                <a:cubicBezTo>
                  <a:pt x="95" y="35"/>
                  <a:pt x="99" y="32"/>
                  <a:pt x="102" y="30"/>
                </a:cubicBezTo>
                <a:cubicBezTo>
                  <a:pt x="102" y="30"/>
                  <a:pt x="102" y="30"/>
                  <a:pt x="102" y="30"/>
                </a:cubicBezTo>
                <a:cubicBezTo>
                  <a:pt x="102" y="30"/>
                  <a:pt x="102" y="30"/>
                  <a:pt x="102" y="30"/>
                </a:cubicBezTo>
                <a:cubicBezTo>
                  <a:pt x="102" y="30"/>
                  <a:pt x="102" y="30"/>
                  <a:pt x="102" y="30"/>
                </a:cubicBezTo>
                <a:cubicBezTo>
                  <a:pt x="102" y="30"/>
                  <a:pt x="102" y="30"/>
                  <a:pt x="102" y="30"/>
                </a:cubicBezTo>
                <a:cubicBezTo>
                  <a:pt x="102" y="30"/>
                  <a:pt x="102" y="30"/>
                  <a:pt x="102" y="30"/>
                </a:cubicBezTo>
                <a:cubicBezTo>
                  <a:pt x="101" y="30"/>
                  <a:pt x="101" y="30"/>
                  <a:pt x="101" y="30"/>
                </a:cubicBezTo>
                <a:cubicBezTo>
                  <a:pt x="100" y="31"/>
                  <a:pt x="95" y="34"/>
                  <a:pt x="91" y="37"/>
                </a:cubicBezTo>
                <a:cubicBezTo>
                  <a:pt x="89" y="38"/>
                  <a:pt x="89" y="38"/>
                  <a:pt x="89" y="38"/>
                </a:cubicBezTo>
                <a:cubicBezTo>
                  <a:pt x="88" y="39"/>
                  <a:pt x="88" y="39"/>
                  <a:pt x="88" y="39"/>
                </a:cubicBezTo>
                <a:cubicBezTo>
                  <a:pt x="88" y="39"/>
                  <a:pt x="88" y="39"/>
                  <a:pt x="88" y="39"/>
                </a:cubicBezTo>
                <a:cubicBezTo>
                  <a:pt x="84" y="42"/>
                  <a:pt x="84" y="42"/>
                  <a:pt x="76" y="48"/>
                </a:cubicBezTo>
                <a:cubicBezTo>
                  <a:pt x="75" y="49"/>
                  <a:pt x="75" y="49"/>
                  <a:pt x="75" y="49"/>
                </a:cubicBezTo>
                <a:cubicBezTo>
                  <a:pt x="76" y="49"/>
                  <a:pt x="76" y="49"/>
                  <a:pt x="76" y="49"/>
                </a:cubicBezTo>
                <a:close/>
                <a:moveTo>
                  <a:pt x="141" y="14"/>
                </a:moveTo>
                <a:cubicBezTo>
                  <a:pt x="141" y="14"/>
                  <a:pt x="141" y="14"/>
                  <a:pt x="141" y="14"/>
                </a:cubicBezTo>
                <a:cubicBezTo>
                  <a:pt x="141" y="14"/>
                  <a:pt x="141" y="14"/>
                  <a:pt x="141" y="14"/>
                </a:cubicBezTo>
                <a:cubicBezTo>
                  <a:pt x="142" y="14"/>
                  <a:pt x="142" y="14"/>
                  <a:pt x="142" y="14"/>
                </a:cubicBezTo>
                <a:cubicBezTo>
                  <a:pt x="143" y="14"/>
                  <a:pt x="143" y="14"/>
                  <a:pt x="143" y="14"/>
                </a:cubicBezTo>
                <a:cubicBezTo>
                  <a:pt x="143" y="14"/>
                  <a:pt x="143" y="14"/>
                  <a:pt x="143" y="14"/>
                </a:cubicBezTo>
                <a:cubicBezTo>
                  <a:pt x="143" y="14"/>
                  <a:pt x="143" y="14"/>
                  <a:pt x="143" y="14"/>
                </a:cubicBezTo>
                <a:cubicBezTo>
                  <a:pt x="143" y="14"/>
                  <a:pt x="143" y="14"/>
                  <a:pt x="143" y="14"/>
                </a:cubicBezTo>
                <a:cubicBezTo>
                  <a:pt x="143" y="14"/>
                  <a:pt x="143" y="14"/>
                  <a:pt x="144" y="14"/>
                </a:cubicBezTo>
                <a:cubicBezTo>
                  <a:pt x="143" y="15"/>
                  <a:pt x="143" y="15"/>
                  <a:pt x="143" y="15"/>
                </a:cubicBezTo>
                <a:cubicBezTo>
                  <a:pt x="143" y="15"/>
                  <a:pt x="143" y="15"/>
                  <a:pt x="143" y="15"/>
                </a:cubicBezTo>
                <a:cubicBezTo>
                  <a:pt x="144" y="15"/>
                  <a:pt x="148" y="14"/>
                  <a:pt x="148" y="14"/>
                </a:cubicBezTo>
                <a:cubicBezTo>
                  <a:pt x="149" y="13"/>
                  <a:pt x="149" y="13"/>
                  <a:pt x="149" y="13"/>
                </a:cubicBezTo>
                <a:cubicBezTo>
                  <a:pt x="149" y="13"/>
                  <a:pt x="149" y="13"/>
                  <a:pt x="149" y="13"/>
                </a:cubicBezTo>
                <a:cubicBezTo>
                  <a:pt x="150" y="12"/>
                  <a:pt x="150" y="12"/>
                  <a:pt x="150" y="12"/>
                </a:cubicBezTo>
                <a:cubicBezTo>
                  <a:pt x="151" y="12"/>
                  <a:pt x="151" y="12"/>
                  <a:pt x="151" y="12"/>
                </a:cubicBezTo>
                <a:cubicBezTo>
                  <a:pt x="152" y="11"/>
                  <a:pt x="152" y="11"/>
                  <a:pt x="152" y="11"/>
                </a:cubicBezTo>
                <a:cubicBezTo>
                  <a:pt x="152" y="11"/>
                  <a:pt x="152" y="11"/>
                  <a:pt x="152" y="11"/>
                </a:cubicBezTo>
                <a:cubicBezTo>
                  <a:pt x="152" y="11"/>
                  <a:pt x="152" y="11"/>
                  <a:pt x="152" y="11"/>
                </a:cubicBezTo>
                <a:cubicBezTo>
                  <a:pt x="149" y="11"/>
                  <a:pt x="149" y="11"/>
                  <a:pt x="149" y="11"/>
                </a:cubicBezTo>
                <a:cubicBezTo>
                  <a:pt x="145" y="12"/>
                  <a:pt x="145" y="12"/>
                  <a:pt x="145" y="12"/>
                </a:cubicBezTo>
                <a:cubicBezTo>
                  <a:pt x="145" y="13"/>
                  <a:pt x="145" y="13"/>
                  <a:pt x="145" y="13"/>
                </a:cubicBezTo>
                <a:cubicBezTo>
                  <a:pt x="145" y="13"/>
                  <a:pt x="145" y="13"/>
                  <a:pt x="145" y="13"/>
                </a:cubicBezTo>
                <a:cubicBezTo>
                  <a:pt x="144" y="12"/>
                  <a:pt x="144" y="13"/>
                  <a:pt x="143" y="13"/>
                </a:cubicBezTo>
                <a:cubicBezTo>
                  <a:pt x="141" y="13"/>
                  <a:pt x="141" y="14"/>
                  <a:pt x="141" y="14"/>
                </a:cubicBezTo>
                <a:close/>
                <a:moveTo>
                  <a:pt x="115" y="24"/>
                </a:moveTo>
                <a:cubicBezTo>
                  <a:pt x="113" y="26"/>
                  <a:pt x="111" y="28"/>
                  <a:pt x="111" y="30"/>
                </a:cubicBezTo>
                <a:cubicBezTo>
                  <a:pt x="112" y="30"/>
                  <a:pt x="112" y="30"/>
                  <a:pt x="112" y="30"/>
                </a:cubicBezTo>
                <a:cubicBezTo>
                  <a:pt x="112" y="30"/>
                  <a:pt x="112" y="30"/>
                  <a:pt x="112" y="30"/>
                </a:cubicBezTo>
                <a:cubicBezTo>
                  <a:pt x="112" y="30"/>
                  <a:pt x="112" y="30"/>
                  <a:pt x="112" y="30"/>
                </a:cubicBezTo>
                <a:cubicBezTo>
                  <a:pt x="113" y="30"/>
                  <a:pt x="114" y="29"/>
                  <a:pt x="114" y="29"/>
                </a:cubicBezTo>
                <a:cubicBezTo>
                  <a:pt x="114" y="29"/>
                  <a:pt x="114" y="29"/>
                  <a:pt x="114" y="29"/>
                </a:cubicBezTo>
                <a:cubicBezTo>
                  <a:pt x="114" y="30"/>
                  <a:pt x="114" y="30"/>
                  <a:pt x="114" y="30"/>
                </a:cubicBezTo>
                <a:cubicBezTo>
                  <a:pt x="115" y="30"/>
                  <a:pt x="116" y="30"/>
                  <a:pt x="116" y="30"/>
                </a:cubicBezTo>
                <a:cubicBezTo>
                  <a:pt x="116" y="29"/>
                  <a:pt x="117" y="29"/>
                  <a:pt x="118" y="28"/>
                </a:cubicBezTo>
                <a:cubicBezTo>
                  <a:pt x="118" y="28"/>
                  <a:pt x="119" y="27"/>
                  <a:pt x="119" y="26"/>
                </a:cubicBezTo>
                <a:cubicBezTo>
                  <a:pt x="120" y="26"/>
                  <a:pt x="120" y="25"/>
                  <a:pt x="121" y="25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22" y="24"/>
                  <a:pt x="122" y="24"/>
                  <a:pt x="122" y="24"/>
                </a:cubicBezTo>
                <a:cubicBezTo>
                  <a:pt x="123" y="23"/>
                  <a:pt x="123" y="23"/>
                  <a:pt x="124" y="22"/>
                </a:cubicBezTo>
                <a:cubicBezTo>
                  <a:pt x="124" y="22"/>
                  <a:pt x="125" y="21"/>
                  <a:pt x="125" y="21"/>
                </a:cubicBezTo>
                <a:cubicBezTo>
                  <a:pt x="126" y="20"/>
                  <a:pt x="126" y="20"/>
                  <a:pt x="126" y="20"/>
                </a:cubicBezTo>
                <a:cubicBezTo>
                  <a:pt x="127" y="20"/>
                  <a:pt x="127" y="20"/>
                  <a:pt x="127" y="20"/>
                </a:cubicBezTo>
                <a:cubicBezTo>
                  <a:pt x="128" y="19"/>
                  <a:pt x="128" y="19"/>
                  <a:pt x="129" y="19"/>
                </a:cubicBezTo>
                <a:cubicBezTo>
                  <a:pt x="129" y="19"/>
                  <a:pt x="129" y="19"/>
                  <a:pt x="129" y="19"/>
                </a:cubicBezTo>
                <a:cubicBezTo>
                  <a:pt x="129" y="19"/>
                  <a:pt x="129" y="19"/>
                  <a:pt x="129" y="19"/>
                </a:cubicBezTo>
                <a:cubicBezTo>
                  <a:pt x="129" y="19"/>
                  <a:pt x="130" y="19"/>
                  <a:pt x="135" y="15"/>
                </a:cubicBezTo>
                <a:cubicBezTo>
                  <a:pt x="135" y="15"/>
                  <a:pt x="135" y="15"/>
                  <a:pt x="135" y="15"/>
                </a:cubicBezTo>
                <a:cubicBezTo>
                  <a:pt x="135" y="15"/>
                  <a:pt x="135" y="15"/>
                  <a:pt x="135" y="15"/>
                </a:cubicBezTo>
                <a:cubicBezTo>
                  <a:pt x="136" y="15"/>
                  <a:pt x="136" y="15"/>
                  <a:pt x="136" y="15"/>
                </a:cubicBezTo>
                <a:cubicBezTo>
                  <a:pt x="137" y="15"/>
                  <a:pt x="137" y="15"/>
                  <a:pt x="137" y="15"/>
                </a:cubicBezTo>
                <a:cubicBezTo>
                  <a:pt x="139" y="14"/>
                  <a:pt x="141" y="12"/>
                  <a:pt x="142" y="12"/>
                </a:cubicBezTo>
                <a:cubicBezTo>
                  <a:pt x="142" y="12"/>
                  <a:pt x="142" y="12"/>
                  <a:pt x="142" y="12"/>
                </a:cubicBezTo>
                <a:cubicBezTo>
                  <a:pt x="143" y="12"/>
                  <a:pt x="143" y="12"/>
                  <a:pt x="143" y="12"/>
                </a:cubicBezTo>
                <a:cubicBezTo>
                  <a:pt x="143" y="11"/>
                  <a:pt x="143" y="11"/>
                  <a:pt x="143" y="11"/>
                </a:cubicBezTo>
                <a:cubicBezTo>
                  <a:pt x="143" y="11"/>
                  <a:pt x="143" y="11"/>
                  <a:pt x="143" y="11"/>
                </a:cubicBezTo>
                <a:cubicBezTo>
                  <a:pt x="143" y="11"/>
                  <a:pt x="143" y="11"/>
                  <a:pt x="143" y="11"/>
                </a:cubicBezTo>
                <a:cubicBezTo>
                  <a:pt x="143" y="11"/>
                  <a:pt x="143" y="11"/>
                  <a:pt x="143" y="11"/>
                </a:cubicBezTo>
                <a:cubicBezTo>
                  <a:pt x="143" y="11"/>
                  <a:pt x="143" y="11"/>
                  <a:pt x="141" y="12"/>
                </a:cubicBezTo>
                <a:cubicBezTo>
                  <a:pt x="141" y="12"/>
                  <a:pt x="141" y="12"/>
                  <a:pt x="141" y="12"/>
                </a:cubicBezTo>
                <a:cubicBezTo>
                  <a:pt x="141" y="12"/>
                  <a:pt x="141" y="12"/>
                  <a:pt x="141" y="12"/>
                </a:cubicBezTo>
                <a:cubicBezTo>
                  <a:pt x="135" y="14"/>
                  <a:pt x="135" y="14"/>
                  <a:pt x="135" y="14"/>
                </a:cubicBezTo>
                <a:cubicBezTo>
                  <a:pt x="135" y="14"/>
                  <a:pt x="135" y="14"/>
                  <a:pt x="135" y="14"/>
                </a:cubicBezTo>
                <a:cubicBezTo>
                  <a:pt x="131" y="15"/>
                  <a:pt x="131" y="15"/>
                  <a:pt x="131" y="15"/>
                </a:cubicBezTo>
                <a:cubicBezTo>
                  <a:pt x="129" y="16"/>
                  <a:pt x="129" y="16"/>
                  <a:pt x="129" y="16"/>
                </a:cubicBezTo>
                <a:cubicBezTo>
                  <a:pt x="125" y="18"/>
                  <a:pt x="125" y="18"/>
                  <a:pt x="125" y="18"/>
                </a:cubicBezTo>
                <a:cubicBezTo>
                  <a:pt x="125" y="18"/>
                  <a:pt x="125" y="18"/>
                  <a:pt x="125" y="18"/>
                </a:cubicBezTo>
                <a:cubicBezTo>
                  <a:pt x="125" y="18"/>
                  <a:pt x="125" y="18"/>
                  <a:pt x="124" y="18"/>
                </a:cubicBezTo>
                <a:cubicBezTo>
                  <a:pt x="124" y="18"/>
                  <a:pt x="124" y="18"/>
                  <a:pt x="124" y="18"/>
                </a:cubicBezTo>
                <a:cubicBezTo>
                  <a:pt x="124" y="19"/>
                  <a:pt x="124" y="19"/>
                  <a:pt x="124" y="19"/>
                </a:cubicBezTo>
                <a:cubicBezTo>
                  <a:pt x="121" y="20"/>
                  <a:pt x="121" y="20"/>
                  <a:pt x="121" y="20"/>
                </a:cubicBezTo>
                <a:cubicBezTo>
                  <a:pt x="119" y="21"/>
                  <a:pt x="117" y="22"/>
                  <a:pt x="115" y="24"/>
                </a:cubicBezTo>
                <a:close/>
                <a:moveTo>
                  <a:pt x="91" y="37"/>
                </a:moveTo>
                <a:cubicBezTo>
                  <a:pt x="91" y="37"/>
                  <a:pt x="91" y="37"/>
                  <a:pt x="91" y="37"/>
                </a:cubicBezTo>
                <a:cubicBezTo>
                  <a:pt x="91" y="37"/>
                  <a:pt x="91" y="37"/>
                  <a:pt x="91" y="37"/>
                </a:cubicBezTo>
                <a:cubicBezTo>
                  <a:pt x="91" y="37"/>
                  <a:pt x="91" y="37"/>
                  <a:pt x="91" y="37"/>
                </a:cubicBezTo>
                <a:cubicBezTo>
                  <a:pt x="91" y="37"/>
                  <a:pt x="91" y="37"/>
                  <a:pt x="91" y="37"/>
                </a:cubicBezTo>
                <a:cubicBezTo>
                  <a:pt x="91" y="37"/>
                  <a:pt x="91" y="37"/>
                  <a:pt x="91" y="37"/>
                </a:cubicBezTo>
                <a:cubicBezTo>
                  <a:pt x="91" y="37"/>
                  <a:pt x="91" y="37"/>
                  <a:pt x="91" y="37"/>
                </a:cubicBezTo>
                <a:cubicBezTo>
                  <a:pt x="92" y="37"/>
                  <a:pt x="92" y="37"/>
                  <a:pt x="94" y="36"/>
                </a:cubicBezTo>
                <a:cubicBezTo>
                  <a:pt x="93" y="37"/>
                  <a:pt x="93" y="37"/>
                  <a:pt x="93" y="37"/>
                </a:cubicBezTo>
                <a:cubicBezTo>
                  <a:pt x="93" y="37"/>
                  <a:pt x="92" y="38"/>
                  <a:pt x="92" y="38"/>
                </a:cubicBezTo>
                <a:cubicBezTo>
                  <a:pt x="92" y="38"/>
                  <a:pt x="92" y="38"/>
                  <a:pt x="92" y="38"/>
                </a:cubicBezTo>
                <a:cubicBezTo>
                  <a:pt x="92" y="38"/>
                  <a:pt x="92" y="38"/>
                  <a:pt x="92" y="38"/>
                </a:cubicBezTo>
                <a:cubicBezTo>
                  <a:pt x="92" y="38"/>
                  <a:pt x="92" y="38"/>
                  <a:pt x="92" y="38"/>
                </a:cubicBezTo>
                <a:cubicBezTo>
                  <a:pt x="92" y="38"/>
                  <a:pt x="92" y="38"/>
                  <a:pt x="92" y="38"/>
                </a:cubicBezTo>
                <a:cubicBezTo>
                  <a:pt x="93" y="38"/>
                  <a:pt x="93" y="38"/>
                  <a:pt x="93" y="38"/>
                </a:cubicBezTo>
                <a:cubicBezTo>
                  <a:pt x="93" y="38"/>
                  <a:pt x="93" y="38"/>
                  <a:pt x="93" y="38"/>
                </a:cubicBezTo>
                <a:cubicBezTo>
                  <a:pt x="94" y="38"/>
                  <a:pt x="94" y="38"/>
                  <a:pt x="96" y="36"/>
                </a:cubicBezTo>
                <a:cubicBezTo>
                  <a:pt x="96" y="36"/>
                  <a:pt x="96" y="36"/>
                  <a:pt x="96" y="36"/>
                </a:cubicBezTo>
                <a:cubicBezTo>
                  <a:pt x="96" y="36"/>
                  <a:pt x="96" y="36"/>
                  <a:pt x="96" y="36"/>
                </a:cubicBezTo>
                <a:cubicBezTo>
                  <a:pt x="97" y="36"/>
                  <a:pt x="101" y="33"/>
                  <a:pt x="103" y="31"/>
                </a:cubicBezTo>
                <a:cubicBezTo>
                  <a:pt x="103" y="30"/>
                  <a:pt x="103" y="30"/>
                  <a:pt x="104" y="29"/>
                </a:cubicBezTo>
                <a:cubicBezTo>
                  <a:pt x="104" y="30"/>
                  <a:pt x="104" y="30"/>
                  <a:pt x="103" y="30"/>
                </a:cubicBezTo>
                <a:cubicBezTo>
                  <a:pt x="103" y="30"/>
                  <a:pt x="103" y="30"/>
                  <a:pt x="103" y="30"/>
                </a:cubicBezTo>
                <a:cubicBezTo>
                  <a:pt x="104" y="30"/>
                  <a:pt x="104" y="30"/>
                  <a:pt x="104" y="30"/>
                </a:cubicBezTo>
                <a:cubicBezTo>
                  <a:pt x="104" y="30"/>
                  <a:pt x="104" y="30"/>
                  <a:pt x="108" y="27"/>
                </a:cubicBezTo>
                <a:cubicBezTo>
                  <a:pt x="110" y="27"/>
                  <a:pt x="111" y="26"/>
                  <a:pt x="111" y="25"/>
                </a:cubicBezTo>
                <a:cubicBezTo>
                  <a:pt x="111" y="25"/>
                  <a:pt x="111" y="25"/>
                  <a:pt x="111" y="25"/>
                </a:cubicBezTo>
                <a:cubicBezTo>
                  <a:pt x="111" y="25"/>
                  <a:pt x="111" y="25"/>
                  <a:pt x="111" y="25"/>
                </a:cubicBezTo>
                <a:cubicBezTo>
                  <a:pt x="111" y="25"/>
                  <a:pt x="115" y="23"/>
                  <a:pt x="115" y="23"/>
                </a:cubicBezTo>
                <a:cubicBezTo>
                  <a:pt x="115" y="23"/>
                  <a:pt x="115" y="23"/>
                  <a:pt x="115" y="23"/>
                </a:cubicBezTo>
                <a:cubicBezTo>
                  <a:pt x="115" y="23"/>
                  <a:pt x="115" y="23"/>
                  <a:pt x="115" y="23"/>
                </a:cubicBezTo>
                <a:cubicBezTo>
                  <a:pt x="115" y="22"/>
                  <a:pt x="115" y="22"/>
                  <a:pt x="115" y="22"/>
                </a:cubicBezTo>
                <a:cubicBezTo>
                  <a:pt x="115" y="22"/>
                  <a:pt x="115" y="22"/>
                  <a:pt x="115" y="22"/>
                </a:cubicBezTo>
                <a:cubicBezTo>
                  <a:pt x="115" y="22"/>
                  <a:pt x="115" y="22"/>
                  <a:pt x="115" y="22"/>
                </a:cubicBezTo>
                <a:cubicBezTo>
                  <a:pt x="115" y="22"/>
                  <a:pt x="115" y="22"/>
                  <a:pt x="115" y="22"/>
                </a:cubicBezTo>
                <a:cubicBezTo>
                  <a:pt x="113" y="23"/>
                  <a:pt x="110" y="25"/>
                  <a:pt x="108" y="26"/>
                </a:cubicBezTo>
                <a:cubicBezTo>
                  <a:pt x="106" y="27"/>
                  <a:pt x="106" y="27"/>
                  <a:pt x="106" y="27"/>
                </a:cubicBezTo>
                <a:cubicBezTo>
                  <a:pt x="106" y="27"/>
                  <a:pt x="106" y="27"/>
                  <a:pt x="106" y="27"/>
                </a:cubicBezTo>
                <a:cubicBezTo>
                  <a:pt x="104" y="29"/>
                  <a:pt x="94" y="35"/>
                  <a:pt x="91" y="37"/>
                </a:cubicBezTo>
                <a:close/>
                <a:moveTo>
                  <a:pt x="10" y="196"/>
                </a:moveTo>
                <a:cubicBezTo>
                  <a:pt x="10" y="196"/>
                  <a:pt x="10" y="196"/>
                  <a:pt x="10" y="196"/>
                </a:cubicBezTo>
                <a:cubicBezTo>
                  <a:pt x="10" y="196"/>
                  <a:pt x="10" y="196"/>
                  <a:pt x="10" y="196"/>
                </a:cubicBezTo>
                <a:cubicBezTo>
                  <a:pt x="10" y="197"/>
                  <a:pt x="10" y="197"/>
                  <a:pt x="10" y="198"/>
                </a:cubicBezTo>
                <a:cubicBezTo>
                  <a:pt x="10" y="200"/>
                  <a:pt x="10" y="201"/>
                  <a:pt x="11" y="202"/>
                </a:cubicBezTo>
                <a:cubicBezTo>
                  <a:pt x="11" y="202"/>
                  <a:pt x="11" y="202"/>
                  <a:pt x="11" y="202"/>
                </a:cubicBezTo>
                <a:cubicBezTo>
                  <a:pt x="11" y="202"/>
                  <a:pt x="11" y="202"/>
                  <a:pt x="11" y="202"/>
                </a:cubicBezTo>
                <a:cubicBezTo>
                  <a:pt x="11" y="201"/>
                  <a:pt x="11" y="201"/>
                  <a:pt x="11" y="199"/>
                </a:cubicBezTo>
                <a:cubicBezTo>
                  <a:pt x="11" y="198"/>
                  <a:pt x="11" y="197"/>
                  <a:pt x="10" y="196"/>
                </a:cubicBezTo>
                <a:close/>
                <a:moveTo>
                  <a:pt x="12" y="195"/>
                </a:moveTo>
                <a:cubicBezTo>
                  <a:pt x="12" y="195"/>
                  <a:pt x="12" y="195"/>
                  <a:pt x="12" y="195"/>
                </a:cubicBezTo>
                <a:cubicBezTo>
                  <a:pt x="12" y="195"/>
                  <a:pt x="12" y="195"/>
                  <a:pt x="12" y="194"/>
                </a:cubicBezTo>
                <a:cubicBezTo>
                  <a:pt x="12" y="194"/>
                  <a:pt x="12" y="192"/>
                  <a:pt x="12" y="192"/>
                </a:cubicBezTo>
                <a:cubicBezTo>
                  <a:pt x="12" y="192"/>
                  <a:pt x="12" y="192"/>
                  <a:pt x="12" y="192"/>
                </a:cubicBezTo>
                <a:cubicBezTo>
                  <a:pt x="12" y="192"/>
                  <a:pt x="12" y="192"/>
                  <a:pt x="12" y="192"/>
                </a:cubicBezTo>
                <a:cubicBezTo>
                  <a:pt x="11" y="193"/>
                  <a:pt x="11" y="193"/>
                  <a:pt x="12" y="194"/>
                </a:cubicBezTo>
                <a:cubicBezTo>
                  <a:pt x="12" y="194"/>
                  <a:pt x="12" y="195"/>
                  <a:pt x="12" y="195"/>
                </a:cubicBezTo>
                <a:close/>
                <a:moveTo>
                  <a:pt x="11" y="195"/>
                </a:moveTo>
                <a:cubicBezTo>
                  <a:pt x="11" y="195"/>
                  <a:pt x="11" y="195"/>
                  <a:pt x="11" y="195"/>
                </a:cubicBezTo>
                <a:cubicBezTo>
                  <a:pt x="11" y="195"/>
                  <a:pt x="11" y="195"/>
                  <a:pt x="11" y="195"/>
                </a:cubicBezTo>
                <a:cubicBezTo>
                  <a:pt x="11" y="195"/>
                  <a:pt x="11" y="195"/>
                  <a:pt x="11" y="196"/>
                </a:cubicBezTo>
                <a:cubicBezTo>
                  <a:pt x="11" y="196"/>
                  <a:pt x="11" y="196"/>
                  <a:pt x="11" y="196"/>
                </a:cubicBezTo>
                <a:cubicBezTo>
                  <a:pt x="11" y="196"/>
                  <a:pt x="12" y="196"/>
                  <a:pt x="12" y="196"/>
                </a:cubicBezTo>
                <a:cubicBezTo>
                  <a:pt x="12" y="195"/>
                  <a:pt x="11" y="195"/>
                  <a:pt x="11" y="195"/>
                </a:cubicBezTo>
                <a:close/>
                <a:moveTo>
                  <a:pt x="279" y="403"/>
                </a:moveTo>
                <a:cubicBezTo>
                  <a:pt x="279" y="403"/>
                  <a:pt x="279" y="403"/>
                  <a:pt x="279" y="403"/>
                </a:cubicBezTo>
                <a:cubicBezTo>
                  <a:pt x="256" y="406"/>
                  <a:pt x="251" y="405"/>
                  <a:pt x="225" y="401"/>
                </a:cubicBezTo>
                <a:cubicBezTo>
                  <a:pt x="226" y="401"/>
                  <a:pt x="226" y="401"/>
                  <a:pt x="227" y="401"/>
                </a:cubicBezTo>
                <a:cubicBezTo>
                  <a:pt x="227" y="401"/>
                  <a:pt x="227" y="401"/>
                  <a:pt x="227" y="401"/>
                </a:cubicBezTo>
                <a:cubicBezTo>
                  <a:pt x="227" y="401"/>
                  <a:pt x="227" y="401"/>
                  <a:pt x="227" y="401"/>
                </a:cubicBezTo>
                <a:cubicBezTo>
                  <a:pt x="226" y="400"/>
                  <a:pt x="226" y="400"/>
                  <a:pt x="226" y="400"/>
                </a:cubicBezTo>
                <a:cubicBezTo>
                  <a:pt x="225" y="399"/>
                  <a:pt x="223" y="399"/>
                  <a:pt x="220" y="398"/>
                </a:cubicBezTo>
                <a:cubicBezTo>
                  <a:pt x="220" y="398"/>
                  <a:pt x="220" y="397"/>
                  <a:pt x="221" y="397"/>
                </a:cubicBezTo>
                <a:cubicBezTo>
                  <a:pt x="220" y="393"/>
                  <a:pt x="211" y="391"/>
                  <a:pt x="206" y="390"/>
                </a:cubicBezTo>
                <a:cubicBezTo>
                  <a:pt x="208" y="390"/>
                  <a:pt x="208" y="390"/>
                  <a:pt x="208" y="390"/>
                </a:cubicBezTo>
                <a:cubicBezTo>
                  <a:pt x="210" y="389"/>
                  <a:pt x="210" y="389"/>
                  <a:pt x="210" y="389"/>
                </a:cubicBezTo>
                <a:cubicBezTo>
                  <a:pt x="210" y="389"/>
                  <a:pt x="210" y="389"/>
                  <a:pt x="210" y="388"/>
                </a:cubicBezTo>
                <a:cubicBezTo>
                  <a:pt x="211" y="388"/>
                  <a:pt x="211" y="388"/>
                  <a:pt x="211" y="388"/>
                </a:cubicBezTo>
                <a:cubicBezTo>
                  <a:pt x="209" y="386"/>
                  <a:pt x="207" y="384"/>
                  <a:pt x="205" y="383"/>
                </a:cubicBezTo>
                <a:cubicBezTo>
                  <a:pt x="203" y="381"/>
                  <a:pt x="202" y="380"/>
                  <a:pt x="200" y="378"/>
                </a:cubicBezTo>
                <a:cubicBezTo>
                  <a:pt x="201" y="378"/>
                  <a:pt x="201" y="378"/>
                  <a:pt x="201" y="378"/>
                </a:cubicBezTo>
                <a:cubicBezTo>
                  <a:pt x="201" y="378"/>
                  <a:pt x="201" y="378"/>
                  <a:pt x="201" y="378"/>
                </a:cubicBezTo>
                <a:cubicBezTo>
                  <a:pt x="200" y="374"/>
                  <a:pt x="197" y="372"/>
                  <a:pt x="194" y="370"/>
                </a:cubicBezTo>
                <a:cubicBezTo>
                  <a:pt x="190" y="368"/>
                  <a:pt x="187" y="366"/>
                  <a:pt x="186" y="362"/>
                </a:cubicBezTo>
                <a:cubicBezTo>
                  <a:pt x="186" y="361"/>
                  <a:pt x="186" y="360"/>
                  <a:pt x="186" y="360"/>
                </a:cubicBezTo>
                <a:cubicBezTo>
                  <a:pt x="186" y="355"/>
                  <a:pt x="190" y="352"/>
                  <a:pt x="192" y="351"/>
                </a:cubicBezTo>
                <a:cubicBezTo>
                  <a:pt x="192" y="351"/>
                  <a:pt x="192" y="351"/>
                  <a:pt x="192" y="350"/>
                </a:cubicBezTo>
                <a:cubicBezTo>
                  <a:pt x="192" y="346"/>
                  <a:pt x="190" y="338"/>
                  <a:pt x="173" y="312"/>
                </a:cubicBezTo>
                <a:cubicBezTo>
                  <a:pt x="173" y="311"/>
                  <a:pt x="174" y="309"/>
                  <a:pt x="174" y="308"/>
                </a:cubicBezTo>
                <a:cubicBezTo>
                  <a:pt x="174" y="307"/>
                  <a:pt x="174" y="306"/>
                  <a:pt x="174" y="305"/>
                </a:cubicBezTo>
                <a:cubicBezTo>
                  <a:pt x="173" y="304"/>
                  <a:pt x="173" y="303"/>
                  <a:pt x="173" y="302"/>
                </a:cubicBezTo>
                <a:cubicBezTo>
                  <a:pt x="173" y="301"/>
                  <a:pt x="173" y="301"/>
                  <a:pt x="173" y="300"/>
                </a:cubicBezTo>
                <a:cubicBezTo>
                  <a:pt x="173" y="300"/>
                  <a:pt x="173" y="300"/>
                  <a:pt x="173" y="300"/>
                </a:cubicBezTo>
                <a:cubicBezTo>
                  <a:pt x="174" y="299"/>
                  <a:pt x="174" y="298"/>
                  <a:pt x="174" y="297"/>
                </a:cubicBezTo>
                <a:cubicBezTo>
                  <a:pt x="174" y="295"/>
                  <a:pt x="173" y="291"/>
                  <a:pt x="172" y="287"/>
                </a:cubicBezTo>
                <a:cubicBezTo>
                  <a:pt x="171" y="285"/>
                  <a:pt x="168" y="279"/>
                  <a:pt x="163" y="276"/>
                </a:cubicBezTo>
                <a:cubicBezTo>
                  <a:pt x="161" y="275"/>
                  <a:pt x="160" y="276"/>
                  <a:pt x="159" y="276"/>
                </a:cubicBezTo>
                <a:cubicBezTo>
                  <a:pt x="158" y="277"/>
                  <a:pt x="157" y="277"/>
                  <a:pt x="156" y="277"/>
                </a:cubicBezTo>
                <a:cubicBezTo>
                  <a:pt x="154" y="277"/>
                  <a:pt x="153" y="276"/>
                  <a:pt x="152" y="275"/>
                </a:cubicBezTo>
                <a:cubicBezTo>
                  <a:pt x="151" y="275"/>
                  <a:pt x="150" y="274"/>
                  <a:pt x="149" y="274"/>
                </a:cubicBezTo>
                <a:cubicBezTo>
                  <a:pt x="144" y="272"/>
                  <a:pt x="142" y="273"/>
                  <a:pt x="139" y="275"/>
                </a:cubicBezTo>
                <a:cubicBezTo>
                  <a:pt x="139" y="275"/>
                  <a:pt x="139" y="275"/>
                  <a:pt x="139" y="275"/>
                </a:cubicBezTo>
                <a:cubicBezTo>
                  <a:pt x="139" y="275"/>
                  <a:pt x="139" y="275"/>
                  <a:pt x="139" y="275"/>
                </a:cubicBezTo>
                <a:cubicBezTo>
                  <a:pt x="138" y="276"/>
                  <a:pt x="136" y="275"/>
                  <a:pt x="135" y="275"/>
                </a:cubicBezTo>
                <a:cubicBezTo>
                  <a:pt x="132" y="275"/>
                  <a:pt x="130" y="275"/>
                  <a:pt x="128" y="278"/>
                </a:cubicBezTo>
                <a:cubicBezTo>
                  <a:pt x="126" y="276"/>
                  <a:pt x="126" y="276"/>
                  <a:pt x="114" y="275"/>
                </a:cubicBezTo>
                <a:cubicBezTo>
                  <a:pt x="114" y="275"/>
                  <a:pt x="114" y="275"/>
                  <a:pt x="112" y="276"/>
                </a:cubicBezTo>
                <a:cubicBezTo>
                  <a:pt x="109" y="275"/>
                  <a:pt x="109" y="275"/>
                  <a:pt x="107" y="275"/>
                </a:cubicBezTo>
                <a:cubicBezTo>
                  <a:pt x="102" y="273"/>
                  <a:pt x="99" y="270"/>
                  <a:pt x="96" y="266"/>
                </a:cubicBezTo>
                <a:cubicBezTo>
                  <a:pt x="92" y="262"/>
                  <a:pt x="89" y="258"/>
                  <a:pt x="84" y="256"/>
                </a:cubicBezTo>
                <a:cubicBezTo>
                  <a:pt x="84" y="256"/>
                  <a:pt x="81" y="255"/>
                  <a:pt x="71" y="260"/>
                </a:cubicBezTo>
                <a:cubicBezTo>
                  <a:pt x="70" y="260"/>
                  <a:pt x="69" y="259"/>
                  <a:pt x="68" y="259"/>
                </a:cubicBezTo>
                <a:cubicBezTo>
                  <a:pt x="68" y="259"/>
                  <a:pt x="67" y="258"/>
                  <a:pt x="67" y="258"/>
                </a:cubicBezTo>
                <a:cubicBezTo>
                  <a:pt x="66" y="258"/>
                  <a:pt x="66" y="258"/>
                  <a:pt x="66" y="258"/>
                </a:cubicBezTo>
                <a:cubicBezTo>
                  <a:pt x="65" y="257"/>
                  <a:pt x="64" y="257"/>
                  <a:pt x="63" y="256"/>
                </a:cubicBezTo>
                <a:cubicBezTo>
                  <a:pt x="61" y="255"/>
                  <a:pt x="59" y="253"/>
                  <a:pt x="56" y="254"/>
                </a:cubicBezTo>
                <a:cubicBezTo>
                  <a:pt x="55" y="250"/>
                  <a:pt x="55" y="250"/>
                  <a:pt x="53" y="249"/>
                </a:cubicBezTo>
                <a:cubicBezTo>
                  <a:pt x="53" y="245"/>
                  <a:pt x="53" y="245"/>
                  <a:pt x="52" y="244"/>
                </a:cubicBezTo>
                <a:cubicBezTo>
                  <a:pt x="51" y="244"/>
                  <a:pt x="51" y="244"/>
                  <a:pt x="50" y="245"/>
                </a:cubicBezTo>
                <a:cubicBezTo>
                  <a:pt x="50" y="246"/>
                  <a:pt x="50" y="246"/>
                  <a:pt x="50" y="246"/>
                </a:cubicBezTo>
                <a:cubicBezTo>
                  <a:pt x="50" y="246"/>
                  <a:pt x="51" y="247"/>
                  <a:pt x="51" y="249"/>
                </a:cubicBezTo>
                <a:cubicBezTo>
                  <a:pt x="50" y="249"/>
                  <a:pt x="50" y="249"/>
                  <a:pt x="50" y="249"/>
                </a:cubicBezTo>
                <a:cubicBezTo>
                  <a:pt x="50" y="249"/>
                  <a:pt x="50" y="249"/>
                  <a:pt x="50" y="247"/>
                </a:cubicBezTo>
                <a:cubicBezTo>
                  <a:pt x="50" y="247"/>
                  <a:pt x="50" y="247"/>
                  <a:pt x="50" y="247"/>
                </a:cubicBezTo>
                <a:cubicBezTo>
                  <a:pt x="50" y="246"/>
                  <a:pt x="50" y="246"/>
                  <a:pt x="50" y="246"/>
                </a:cubicBezTo>
                <a:cubicBezTo>
                  <a:pt x="49" y="246"/>
                  <a:pt x="49" y="246"/>
                  <a:pt x="49" y="246"/>
                </a:cubicBezTo>
                <a:cubicBezTo>
                  <a:pt x="49" y="246"/>
                  <a:pt x="49" y="246"/>
                  <a:pt x="49" y="246"/>
                </a:cubicBezTo>
                <a:cubicBezTo>
                  <a:pt x="47" y="247"/>
                  <a:pt x="47" y="248"/>
                  <a:pt x="46" y="250"/>
                </a:cubicBezTo>
                <a:cubicBezTo>
                  <a:pt x="45" y="251"/>
                  <a:pt x="45" y="251"/>
                  <a:pt x="44" y="252"/>
                </a:cubicBezTo>
                <a:cubicBezTo>
                  <a:pt x="43" y="254"/>
                  <a:pt x="41" y="253"/>
                  <a:pt x="40" y="253"/>
                </a:cubicBezTo>
                <a:cubicBezTo>
                  <a:pt x="39" y="253"/>
                  <a:pt x="38" y="253"/>
                  <a:pt x="37" y="254"/>
                </a:cubicBezTo>
                <a:cubicBezTo>
                  <a:pt x="36" y="253"/>
                  <a:pt x="36" y="253"/>
                  <a:pt x="35" y="251"/>
                </a:cubicBezTo>
                <a:cubicBezTo>
                  <a:pt x="34" y="251"/>
                  <a:pt x="34" y="252"/>
                  <a:pt x="33" y="252"/>
                </a:cubicBezTo>
                <a:cubicBezTo>
                  <a:pt x="33" y="252"/>
                  <a:pt x="32" y="251"/>
                  <a:pt x="32" y="250"/>
                </a:cubicBezTo>
                <a:cubicBezTo>
                  <a:pt x="32" y="250"/>
                  <a:pt x="32" y="250"/>
                  <a:pt x="32" y="250"/>
                </a:cubicBezTo>
                <a:cubicBezTo>
                  <a:pt x="31" y="250"/>
                  <a:pt x="31" y="250"/>
                  <a:pt x="31" y="250"/>
                </a:cubicBezTo>
                <a:cubicBezTo>
                  <a:pt x="31" y="252"/>
                  <a:pt x="31" y="254"/>
                  <a:pt x="31" y="255"/>
                </a:cubicBezTo>
                <a:cubicBezTo>
                  <a:pt x="30" y="258"/>
                  <a:pt x="30" y="258"/>
                  <a:pt x="30" y="258"/>
                </a:cubicBezTo>
                <a:cubicBezTo>
                  <a:pt x="30" y="256"/>
                  <a:pt x="30" y="256"/>
                  <a:pt x="30" y="256"/>
                </a:cubicBezTo>
                <a:cubicBezTo>
                  <a:pt x="30" y="256"/>
                  <a:pt x="30" y="255"/>
                  <a:pt x="30" y="254"/>
                </a:cubicBezTo>
                <a:cubicBezTo>
                  <a:pt x="30" y="253"/>
                  <a:pt x="30" y="252"/>
                  <a:pt x="29" y="251"/>
                </a:cubicBezTo>
                <a:cubicBezTo>
                  <a:pt x="29" y="251"/>
                  <a:pt x="29" y="251"/>
                  <a:pt x="29" y="251"/>
                </a:cubicBezTo>
                <a:cubicBezTo>
                  <a:pt x="28" y="251"/>
                  <a:pt x="28" y="251"/>
                  <a:pt x="28" y="251"/>
                </a:cubicBezTo>
                <a:cubicBezTo>
                  <a:pt x="27" y="252"/>
                  <a:pt x="25" y="263"/>
                  <a:pt x="25" y="263"/>
                </a:cubicBezTo>
                <a:cubicBezTo>
                  <a:pt x="25" y="264"/>
                  <a:pt x="25" y="264"/>
                  <a:pt x="25" y="264"/>
                </a:cubicBezTo>
                <a:cubicBezTo>
                  <a:pt x="25" y="267"/>
                  <a:pt x="26" y="269"/>
                  <a:pt x="26" y="272"/>
                </a:cubicBezTo>
                <a:cubicBezTo>
                  <a:pt x="26" y="273"/>
                  <a:pt x="27" y="275"/>
                  <a:pt x="27" y="276"/>
                </a:cubicBezTo>
                <a:cubicBezTo>
                  <a:pt x="27" y="275"/>
                  <a:pt x="26" y="274"/>
                  <a:pt x="23" y="274"/>
                </a:cubicBezTo>
                <a:cubicBezTo>
                  <a:pt x="23" y="274"/>
                  <a:pt x="23" y="274"/>
                  <a:pt x="23" y="274"/>
                </a:cubicBezTo>
                <a:cubicBezTo>
                  <a:pt x="23" y="274"/>
                  <a:pt x="23" y="274"/>
                  <a:pt x="23" y="274"/>
                </a:cubicBezTo>
                <a:cubicBezTo>
                  <a:pt x="23" y="274"/>
                  <a:pt x="23" y="274"/>
                  <a:pt x="23" y="274"/>
                </a:cubicBezTo>
                <a:cubicBezTo>
                  <a:pt x="23" y="274"/>
                  <a:pt x="23" y="274"/>
                  <a:pt x="22" y="279"/>
                </a:cubicBezTo>
                <a:cubicBezTo>
                  <a:pt x="21" y="279"/>
                  <a:pt x="21" y="279"/>
                  <a:pt x="21" y="279"/>
                </a:cubicBezTo>
                <a:cubicBezTo>
                  <a:pt x="20" y="278"/>
                  <a:pt x="20" y="278"/>
                  <a:pt x="11" y="250"/>
                </a:cubicBezTo>
                <a:cubicBezTo>
                  <a:pt x="10" y="250"/>
                  <a:pt x="10" y="250"/>
                  <a:pt x="9" y="249"/>
                </a:cubicBezTo>
                <a:cubicBezTo>
                  <a:pt x="9" y="248"/>
                  <a:pt x="9" y="248"/>
                  <a:pt x="9" y="248"/>
                </a:cubicBezTo>
                <a:cubicBezTo>
                  <a:pt x="9" y="248"/>
                  <a:pt x="9" y="248"/>
                  <a:pt x="9" y="248"/>
                </a:cubicBezTo>
                <a:cubicBezTo>
                  <a:pt x="8" y="248"/>
                  <a:pt x="8" y="248"/>
                  <a:pt x="8" y="248"/>
                </a:cubicBezTo>
                <a:cubicBezTo>
                  <a:pt x="8" y="249"/>
                  <a:pt x="8" y="249"/>
                  <a:pt x="7" y="252"/>
                </a:cubicBezTo>
                <a:cubicBezTo>
                  <a:pt x="7" y="252"/>
                  <a:pt x="6" y="250"/>
                  <a:pt x="5" y="241"/>
                </a:cubicBezTo>
                <a:cubicBezTo>
                  <a:pt x="5" y="241"/>
                  <a:pt x="5" y="241"/>
                  <a:pt x="5" y="241"/>
                </a:cubicBezTo>
                <a:cubicBezTo>
                  <a:pt x="3" y="223"/>
                  <a:pt x="3" y="223"/>
                  <a:pt x="3" y="223"/>
                </a:cubicBezTo>
                <a:cubicBezTo>
                  <a:pt x="3" y="223"/>
                  <a:pt x="3" y="223"/>
                  <a:pt x="3" y="223"/>
                </a:cubicBezTo>
                <a:cubicBezTo>
                  <a:pt x="3" y="223"/>
                  <a:pt x="3" y="223"/>
                  <a:pt x="3" y="223"/>
                </a:cubicBezTo>
                <a:cubicBezTo>
                  <a:pt x="2" y="224"/>
                  <a:pt x="2" y="224"/>
                  <a:pt x="2" y="227"/>
                </a:cubicBezTo>
                <a:cubicBezTo>
                  <a:pt x="2" y="229"/>
                  <a:pt x="2" y="235"/>
                  <a:pt x="3" y="243"/>
                </a:cubicBezTo>
                <a:cubicBezTo>
                  <a:pt x="3" y="242"/>
                  <a:pt x="3" y="242"/>
                  <a:pt x="3" y="242"/>
                </a:cubicBezTo>
                <a:cubicBezTo>
                  <a:pt x="3" y="242"/>
                  <a:pt x="3" y="242"/>
                  <a:pt x="3" y="242"/>
                </a:cubicBezTo>
                <a:cubicBezTo>
                  <a:pt x="3" y="242"/>
                  <a:pt x="3" y="242"/>
                  <a:pt x="3" y="242"/>
                </a:cubicBezTo>
                <a:cubicBezTo>
                  <a:pt x="3" y="242"/>
                  <a:pt x="3" y="242"/>
                  <a:pt x="3" y="242"/>
                </a:cubicBezTo>
                <a:cubicBezTo>
                  <a:pt x="3" y="242"/>
                  <a:pt x="3" y="242"/>
                  <a:pt x="3" y="242"/>
                </a:cubicBezTo>
                <a:cubicBezTo>
                  <a:pt x="3" y="247"/>
                  <a:pt x="3" y="247"/>
                  <a:pt x="3" y="247"/>
                </a:cubicBezTo>
                <a:cubicBezTo>
                  <a:pt x="6" y="258"/>
                  <a:pt x="6" y="258"/>
                  <a:pt x="6" y="258"/>
                </a:cubicBezTo>
                <a:cubicBezTo>
                  <a:pt x="6" y="260"/>
                  <a:pt x="6" y="260"/>
                  <a:pt x="6" y="260"/>
                </a:cubicBezTo>
                <a:cubicBezTo>
                  <a:pt x="6" y="260"/>
                  <a:pt x="6" y="260"/>
                  <a:pt x="6" y="260"/>
                </a:cubicBezTo>
                <a:cubicBezTo>
                  <a:pt x="6" y="260"/>
                  <a:pt x="6" y="260"/>
                  <a:pt x="6" y="260"/>
                </a:cubicBezTo>
                <a:cubicBezTo>
                  <a:pt x="6" y="260"/>
                  <a:pt x="6" y="260"/>
                  <a:pt x="6" y="260"/>
                </a:cubicBezTo>
                <a:cubicBezTo>
                  <a:pt x="7" y="260"/>
                  <a:pt x="7" y="261"/>
                  <a:pt x="7" y="262"/>
                </a:cubicBezTo>
                <a:cubicBezTo>
                  <a:pt x="7" y="263"/>
                  <a:pt x="8" y="264"/>
                  <a:pt x="8" y="265"/>
                </a:cubicBezTo>
                <a:cubicBezTo>
                  <a:pt x="9" y="265"/>
                  <a:pt x="9" y="265"/>
                  <a:pt x="9" y="265"/>
                </a:cubicBezTo>
                <a:cubicBezTo>
                  <a:pt x="9" y="264"/>
                  <a:pt x="9" y="264"/>
                  <a:pt x="9" y="264"/>
                </a:cubicBezTo>
                <a:cubicBezTo>
                  <a:pt x="9" y="266"/>
                  <a:pt x="10" y="267"/>
                  <a:pt x="14" y="273"/>
                </a:cubicBezTo>
                <a:cubicBezTo>
                  <a:pt x="15" y="273"/>
                  <a:pt x="15" y="273"/>
                  <a:pt x="15" y="273"/>
                </a:cubicBezTo>
                <a:cubicBezTo>
                  <a:pt x="15" y="273"/>
                  <a:pt x="15" y="273"/>
                  <a:pt x="15" y="273"/>
                </a:cubicBezTo>
                <a:cubicBezTo>
                  <a:pt x="15" y="272"/>
                  <a:pt x="15" y="272"/>
                  <a:pt x="14" y="271"/>
                </a:cubicBezTo>
                <a:cubicBezTo>
                  <a:pt x="16" y="274"/>
                  <a:pt x="18" y="277"/>
                  <a:pt x="19" y="279"/>
                </a:cubicBezTo>
                <a:cubicBezTo>
                  <a:pt x="20" y="281"/>
                  <a:pt x="21" y="283"/>
                  <a:pt x="22" y="285"/>
                </a:cubicBezTo>
                <a:cubicBezTo>
                  <a:pt x="22" y="285"/>
                  <a:pt x="22" y="285"/>
                  <a:pt x="22" y="285"/>
                </a:cubicBezTo>
                <a:cubicBezTo>
                  <a:pt x="22" y="285"/>
                  <a:pt x="22" y="285"/>
                  <a:pt x="22" y="285"/>
                </a:cubicBezTo>
                <a:cubicBezTo>
                  <a:pt x="22" y="285"/>
                  <a:pt x="22" y="285"/>
                  <a:pt x="22" y="285"/>
                </a:cubicBezTo>
                <a:cubicBezTo>
                  <a:pt x="24" y="285"/>
                  <a:pt x="24" y="285"/>
                  <a:pt x="25" y="286"/>
                </a:cubicBezTo>
                <a:cubicBezTo>
                  <a:pt x="26" y="286"/>
                  <a:pt x="26" y="286"/>
                  <a:pt x="26" y="286"/>
                </a:cubicBezTo>
                <a:cubicBezTo>
                  <a:pt x="27" y="286"/>
                  <a:pt x="27" y="286"/>
                  <a:pt x="27" y="286"/>
                </a:cubicBezTo>
                <a:cubicBezTo>
                  <a:pt x="27" y="286"/>
                  <a:pt x="27" y="286"/>
                  <a:pt x="27" y="286"/>
                </a:cubicBezTo>
                <a:cubicBezTo>
                  <a:pt x="26" y="285"/>
                  <a:pt x="26" y="284"/>
                  <a:pt x="25" y="283"/>
                </a:cubicBezTo>
                <a:cubicBezTo>
                  <a:pt x="25" y="281"/>
                  <a:pt x="25" y="280"/>
                  <a:pt x="24" y="279"/>
                </a:cubicBezTo>
                <a:cubicBezTo>
                  <a:pt x="25" y="279"/>
                  <a:pt x="27" y="279"/>
                  <a:pt x="34" y="293"/>
                </a:cubicBezTo>
                <a:cubicBezTo>
                  <a:pt x="37" y="298"/>
                  <a:pt x="39" y="303"/>
                  <a:pt x="41" y="308"/>
                </a:cubicBezTo>
                <a:cubicBezTo>
                  <a:pt x="43" y="313"/>
                  <a:pt x="45" y="318"/>
                  <a:pt x="47" y="322"/>
                </a:cubicBezTo>
                <a:cubicBezTo>
                  <a:pt x="47" y="323"/>
                  <a:pt x="51" y="329"/>
                  <a:pt x="53" y="329"/>
                </a:cubicBezTo>
                <a:cubicBezTo>
                  <a:pt x="62" y="342"/>
                  <a:pt x="62" y="342"/>
                  <a:pt x="81" y="353"/>
                </a:cubicBezTo>
                <a:cubicBezTo>
                  <a:pt x="96" y="363"/>
                  <a:pt x="97" y="363"/>
                  <a:pt x="101" y="365"/>
                </a:cubicBezTo>
                <a:cubicBezTo>
                  <a:pt x="104" y="366"/>
                  <a:pt x="107" y="366"/>
                  <a:pt x="110" y="366"/>
                </a:cubicBezTo>
                <a:cubicBezTo>
                  <a:pt x="113" y="367"/>
                  <a:pt x="116" y="367"/>
                  <a:pt x="119" y="368"/>
                </a:cubicBezTo>
                <a:cubicBezTo>
                  <a:pt x="128" y="371"/>
                  <a:pt x="136" y="376"/>
                  <a:pt x="144" y="381"/>
                </a:cubicBezTo>
                <a:cubicBezTo>
                  <a:pt x="151" y="385"/>
                  <a:pt x="157" y="389"/>
                  <a:pt x="165" y="392"/>
                </a:cubicBezTo>
                <a:cubicBezTo>
                  <a:pt x="194" y="401"/>
                  <a:pt x="194" y="401"/>
                  <a:pt x="194" y="401"/>
                </a:cubicBezTo>
                <a:cubicBezTo>
                  <a:pt x="217" y="407"/>
                  <a:pt x="251" y="407"/>
                  <a:pt x="272" y="404"/>
                </a:cubicBezTo>
                <a:cubicBezTo>
                  <a:pt x="272" y="404"/>
                  <a:pt x="272" y="404"/>
                  <a:pt x="272" y="404"/>
                </a:cubicBezTo>
                <a:cubicBezTo>
                  <a:pt x="272" y="404"/>
                  <a:pt x="272" y="404"/>
                  <a:pt x="272" y="404"/>
                </a:cubicBezTo>
                <a:cubicBezTo>
                  <a:pt x="272" y="404"/>
                  <a:pt x="272" y="404"/>
                  <a:pt x="272" y="404"/>
                </a:cubicBezTo>
                <a:cubicBezTo>
                  <a:pt x="272" y="404"/>
                  <a:pt x="272" y="404"/>
                  <a:pt x="272" y="404"/>
                </a:cubicBezTo>
                <a:cubicBezTo>
                  <a:pt x="272" y="404"/>
                  <a:pt x="272" y="404"/>
                  <a:pt x="272" y="404"/>
                </a:cubicBezTo>
                <a:cubicBezTo>
                  <a:pt x="279" y="403"/>
                  <a:pt x="279" y="403"/>
                  <a:pt x="279" y="403"/>
                </a:cubicBezTo>
                <a:close/>
                <a:moveTo>
                  <a:pt x="19" y="222"/>
                </a:moveTo>
                <a:cubicBezTo>
                  <a:pt x="19" y="222"/>
                  <a:pt x="19" y="222"/>
                  <a:pt x="19" y="222"/>
                </a:cubicBezTo>
                <a:cubicBezTo>
                  <a:pt x="17" y="223"/>
                  <a:pt x="17" y="224"/>
                  <a:pt x="17" y="225"/>
                </a:cubicBezTo>
                <a:cubicBezTo>
                  <a:pt x="17" y="226"/>
                  <a:pt x="17" y="226"/>
                  <a:pt x="17" y="226"/>
                </a:cubicBezTo>
                <a:cubicBezTo>
                  <a:pt x="17" y="226"/>
                  <a:pt x="17" y="226"/>
                  <a:pt x="17" y="226"/>
                </a:cubicBezTo>
                <a:cubicBezTo>
                  <a:pt x="17" y="226"/>
                  <a:pt x="17" y="226"/>
                  <a:pt x="17" y="226"/>
                </a:cubicBezTo>
                <a:cubicBezTo>
                  <a:pt x="17" y="226"/>
                  <a:pt x="17" y="226"/>
                  <a:pt x="17" y="226"/>
                </a:cubicBezTo>
                <a:cubicBezTo>
                  <a:pt x="21" y="226"/>
                  <a:pt x="22" y="225"/>
                  <a:pt x="23" y="222"/>
                </a:cubicBezTo>
                <a:cubicBezTo>
                  <a:pt x="23" y="222"/>
                  <a:pt x="24" y="222"/>
                  <a:pt x="24" y="221"/>
                </a:cubicBezTo>
                <a:cubicBezTo>
                  <a:pt x="24" y="221"/>
                  <a:pt x="25" y="220"/>
                  <a:pt x="25" y="220"/>
                </a:cubicBezTo>
                <a:cubicBezTo>
                  <a:pt x="25" y="219"/>
                  <a:pt x="25" y="219"/>
                  <a:pt x="25" y="219"/>
                </a:cubicBezTo>
                <a:cubicBezTo>
                  <a:pt x="26" y="219"/>
                  <a:pt x="26" y="219"/>
                  <a:pt x="26" y="219"/>
                </a:cubicBezTo>
                <a:cubicBezTo>
                  <a:pt x="27" y="219"/>
                  <a:pt x="27" y="219"/>
                  <a:pt x="27" y="219"/>
                </a:cubicBezTo>
                <a:cubicBezTo>
                  <a:pt x="27" y="218"/>
                  <a:pt x="27" y="218"/>
                  <a:pt x="27" y="218"/>
                </a:cubicBezTo>
                <a:cubicBezTo>
                  <a:pt x="27" y="216"/>
                  <a:pt x="26" y="215"/>
                  <a:pt x="26" y="214"/>
                </a:cubicBezTo>
                <a:cubicBezTo>
                  <a:pt x="25" y="214"/>
                  <a:pt x="24" y="214"/>
                  <a:pt x="23" y="214"/>
                </a:cubicBezTo>
                <a:cubicBezTo>
                  <a:pt x="23" y="214"/>
                  <a:pt x="23" y="214"/>
                  <a:pt x="23" y="214"/>
                </a:cubicBezTo>
                <a:cubicBezTo>
                  <a:pt x="23" y="215"/>
                  <a:pt x="23" y="215"/>
                  <a:pt x="23" y="215"/>
                </a:cubicBezTo>
                <a:cubicBezTo>
                  <a:pt x="23" y="214"/>
                  <a:pt x="23" y="214"/>
                  <a:pt x="23" y="214"/>
                </a:cubicBezTo>
                <a:cubicBezTo>
                  <a:pt x="22" y="214"/>
                  <a:pt x="22" y="213"/>
                  <a:pt x="21" y="213"/>
                </a:cubicBezTo>
                <a:cubicBezTo>
                  <a:pt x="21" y="213"/>
                  <a:pt x="21" y="214"/>
                  <a:pt x="21" y="214"/>
                </a:cubicBezTo>
                <a:cubicBezTo>
                  <a:pt x="20" y="215"/>
                  <a:pt x="20" y="215"/>
                  <a:pt x="19" y="215"/>
                </a:cubicBezTo>
                <a:cubicBezTo>
                  <a:pt x="18" y="216"/>
                  <a:pt x="18" y="216"/>
                  <a:pt x="18" y="216"/>
                </a:cubicBezTo>
                <a:cubicBezTo>
                  <a:pt x="18" y="216"/>
                  <a:pt x="17" y="217"/>
                  <a:pt x="17" y="217"/>
                </a:cubicBezTo>
                <a:cubicBezTo>
                  <a:pt x="17" y="217"/>
                  <a:pt x="17" y="217"/>
                  <a:pt x="17" y="217"/>
                </a:cubicBezTo>
                <a:cubicBezTo>
                  <a:pt x="17" y="218"/>
                  <a:pt x="18" y="218"/>
                  <a:pt x="18" y="219"/>
                </a:cubicBezTo>
                <a:cubicBezTo>
                  <a:pt x="19" y="220"/>
                  <a:pt x="19" y="220"/>
                  <a:pt x="19" y="221"/>
                </a:cubicBezTo>
                <a:cubicBezTo>
                  <a:pt x="19" y="221"/>
                  <a:pt x="19" y="221"/>
                  <a:pt x="19" y="221"/>
                </a:cubicBezTo>
                <a:lnTo>
                  <a:pt x="19" y="222"/>
                </a:lnTo>
                <a:close/>
                <a:moveTo>
                  <a:pt x="30" y="214"/>
                </a:moveTo>
                <a:cubicBezTo>
                  <a:pt x="30" y="214"/>
                  <a:pt x="30" y="214"/>
                  <a:pt x="30" y="214"/>
                </a:cubicBezTo>
                <a:cubicBezTo>
                  <a:pt x="29" y="215"/>
                  <a:pt x="29" y="216"/>
                  <a:pt x="30" y="218"/>
                </a:cubicBezTo>
                <a:cubicBezTo>
                  <a:pt x="30" y="218"/>
                  <a:pt x="31" y="218"/>
                  <a:pt x="31" y="218"/>
                </a:cubicBezTo>
                <a:cubicBezTo>
                  <a:pt x="32" y="217"/>
                  <a:pt x="32" y="216"/>
                  <a:pt x="32" y="215"/>
                </a:cubicBezTo>
                <a:cubicBezTo>
                  <a:pt x="32" y="214"/>
                  <a:pt x="32" y="214"/>
                  <a:pt x="32" y="214"/>
                </a:cubicBezTo>
                <a:cubicBezTo>
                  <a:pt x="31" y="213"/>
                  <a:pt x="31" y="213"/>
                  <a:pt x="30" y="214"/>
                </a:cubicBezTo>
                <a:close/>
                <a:moveTo>
                  <a:pt x="12" y="219"/>
                </a:moveTo>
                <a:cubicBezTo>
                  <a:pt x="12" y="219"/>
                  <a:pt x="12" y="221"/>
                  <a:pt x="12" y="222"/>
                </a:cubicBezTo>
                <a:cubicBezTo>
                  <a:pt x="12" y="222"/>
                  <a:pt x="13" y="222"/>
                  <a:pt x="13" y="222"/>
                </a:cubicBezTo>
                <a:cubicBezTo>
                  <a:pt x="13" y="221"/>
                  <a:pt x="13" y="221"/>
                  <a:pt x="13" y="221"/>
                </a:cubicBezTo>
                <a:cubicBezTo>
                  <a:pt x="14" y="220"/>
                  <a:pt x="14" y="220"/>
                  <a:pt x="14" y="220"/>
                </a:cubicBezTo>
                <a:cubicBezTo>
                  <a:pt x="14" y="221"/>
                  <a:pt x="15" y="221"/>
                  <a:pt x="15" y="221"/>
                </a:cubicBezTo>
                <a:cubicBezTo>
                  <a:pt x="16" y="221"/>
                  <a:pt x="17" y="220"/>
                  <a:pt x="17" y="219"/>
                </a:cubicBezTo>
                <a:cubicBezTo>
                  <a:pt x="17" y="218"/>
                  <a:pt x="17" y="218"/>
                  <a:pt x="17" y="217"/>
                </a:cubicBezTo>
                <a:cubicBezTo>
                  <a:pt x="17" y="216"/>
                  <a:pt x="17" y="216"/>
                  <a:pt x="16" y="216"/>
                </a:cubicBezTo>
                <a:cubicBezTo>
                  <a:pt x="16" y="215"/>
                  <a:pt x="16" y="215"/>
                  <a:pt x="15" y="215"/>
                </a:cubicBezTo>
                <a:cubicBezTo>
                  <a:pt x="14" y="215"/>
                  <a:pt x="14" y="215"/>
                  <a:pt x="14" y="215"/>
                </a:cubicBezTo>
                <a:cubicBezTo>
                  <a:pt x="14" y="214"/>
                  <a:pt x="14" y="214"/>
                  <a:pt x="14" y="214"/>
                </a:cubicBezTo>
                <a:cubicBezTo>
                  <a:pt x="14" y="213"/>
                  <a:pt x="14" y="213"/>
                  <a:pt x="14" y="213"/>
                </a:cubicBezTo>
                <a:cubicBezTo>
                  <a:pt x="13" y="213"/>
                  <a:pt x="13" y="213"/>
                  <a:pt x="13" y="213"/>
                </a:cubicBezTo>
                <a:cubicBezTo>
                  <a:pt x="13" y="213"/>
                  <a:pt x="13" y="213"/>
                  <a:pt x="13" y="213"/>
                </a:cubicBezTo>
                <a:cubicBezTo>
                  <a:pt x="13" y="213"/>
                  <a:pt x="13" y="213"/>
                  <a:pt x="13" y="213"/>
                </a:cubicBezTo>
                <a:cubicBezTo>
                  <a:pt x="12" y="213"/>
                  <a:pt x="12" y="213"/>
                  <a:pt x="12" y="213"/>
                </a:cubicBezTo>
                <a:cubicBezTo>
                  <a:pt x="12" y="213"/>
                  <a:pt x="12" y="213"/>
                  <a:pt x="12" y="213"/>
                </a:cubicBezTo>
                <a:cubicBezTo>
                  <a:pt x="12" y="213"/>
                  <a:pt x="12" y="212"/>
                  <a:pt x="11" y="211"/>
                </a:cubicBezTo>
                <a:cubicBezTo>
                  <a:pt x="11" y="211"/>
                  <a:pt x="11" y="210"/>
                  <a:pt x="10" y="209"/>
                </a:cubicBezTo>
                <a:cubicBezTo>
                  <a:pt x="10" y="210"/>
                  <a:pt x="9" y="210"/>
                  <a:pt x="9" y="210"/>
                </a:cubicBezTo>
                <a:cubicBezTo>
                  <a:pt x="9" y="209"/>
                  <a:pt x="8" y="208"/>
                  <a:pt x="8" y="208"/>
                </a:cubicBezTo>
                <a:cubicBezTo>
                  <a:pt x="7" y="208"/>
                  <a:pt x="6" y="209"/>
                  <a:pt x="6" y="210"/>
                </a:cubicBezTo>
                <a:cubicBezTo>
                  <a:pt x="6" y="210"/>
                  <a:pt x="6" y="210"/>
                  <a:pt x="6" y="210"/>
                </a:cubicBezTo>
                <a:cubicBezTo>
                  <a:pt x="4" y="213"/>
                  <a:pt x="4" y="216"/>
                  <a:pt x="4" y="220"/>
                </a:cubicBezTo>
                <a:cubicBezTo>
                  <a:pt x="4" y="220"/>
                  <a:pt x="4" y="220"/>
                  <a:pt x="4" y="220"/>
                </a:cubicBezTo>
                <a:cubicBezTo>
                  <a:pt x="5" y="220"/>
                  <a:pt x="5" y="220"/>
                  <a:pt x="5" y="220"/>
                </a:cubicBezTo>
                <a:cubicBezTo>
                  <a:pt x="5" y="220"/>
                  <a:pt x="5" y="219"/>
                  <a:pt x="5" y="218"/>
                </a:cubicBezTo>
                <a:cubicBezTo>
                  <a:pt x="6" y="216"/>
                  <a:pt x="6" y="215"/>
                  <a:pt x="6" y="214"/>
                </a:cubicBezTo>
                <a:cubicBezTo>
                  <a:pt x="7" y="215"/>
                  <a:pt x="7" y="215"/>
                  <a:pt x="7" y="215"/>
                </a:cubicBezTo>
                <a:cubicBezTo>
                  <a:pt x="7" y="215"/>
                  <a:pt x="8" y="215"/>
                  <a:pt x="8" y="215"/>
                </a:cubicBezTo>
                <a:cubicBezTo>
                  <a:pt x="9" y="215"/>
                  <a:pt x="9" y="215"/>
                  <a:pt x="9" y="215"/>
                </a:cubicBezTo>
                <a:cubicBezTo>
                  <a:pt x="9" y="215"/>
                  <a:pt x="9" y="216"/>
                  <a:pt x="10" y="216"/>
                </a:cubicBezTo>
                <a:cubicBezTo>
                  <a:pt x="10" y="216"/>
                  <a:pt x="10" y="216"/>
                  <a:pt x="10" y="216"/>
                </a:cubicBezTo>
                <a:cubicBezTo>
                  <a:pt x="10" y="217"/>
                  <a:pt x="10" y="217"/>
                  <a:pt x="11" y="218"/>
                </a:cubicBezTo>
                <a:cubicBezTo>
                  <a:pt x="11" y="218"/>
                  <a:pt x="12" y="218"/>
                  <a:pt x="12" y="218"/>
                </a:cubicBezTo>
                <a:cubicBezTo>
                  <a:pt x="12" y="219"/>
                  <a:pt x="12" y="219"/>
                  <a:pt x="12" y="219"/>
                </a:cubicBezTo>
                <a:cubicBezTo>
                  <a:pt x="12" y="219"/>
                  <a:pt x="12" y="219"/>
                  <a:pt x="12" y="219"/>
                </a:cubicBezTo>
                <a:close/>
                <a:moveTo>
                  <a:pt x="36" y="210"/>
                </a:moveTo>
                <a:cubicBezTo>
                  <a:pt x="35" y="210"/>
                  <a:pt x="35" y="210"/>
                  <a:pt x="35" y="210"/>
                </a:cubicBezTo>
                <a:cubicBezTo>
                  <a:pt x="35" y="210"/>
                  <a:pt x="35" y="210"/>
                  <a:pt x="35" y="210"/>
                </a:cubicBezTo>
                <a:cubicBezTo>
                  <a:pt x="35" y="211"/>
                  <a:pt x="35" y="211"/>
                  <a:pt x="35" y="211"/>
                </a:cubicBezTo>
                <a:cubicBezTo>
                  <a:pt x="35" y="211"/>
                  <a:pt x="35" y="211"/>
                  <a:pt x="35" y="211"/>
                </a:cubicBezTo>
                <a:cubicBezTo>
                  <a:pt x="36" y="211"/>
                  <a:pt x="36" y="211"/>
                  <a:pt x="36" y="211"/>
                </a:cubicBezTo>
                <a:cubicBezTo>
                  <a:pt x="36" y="211"/>
                  <a:pt x="36" y="210"/>
                  <a:pt x="36" y="210"/>
                </a:cubicBezTo>
                <a:close/>
                <a:moveTo>
                  <a:pt x="282" y="37"/>
                </a:moveTo>
                <a:cubicBezTo>
                  <a:pt x="283" y="38"/>
                  <a:pt x="283" y="38"/>
                  <a:pt x="284" y="38"/>
                </a:cubicBezTo>
                <a:cubicBezTo>
                  <a:pt x="284" y="38"/>
                  <a:pt x="284" y="38"/>
                  <a:pt x="284" y="38"/>
                </a:cubicBezTo>
                <a:cubicBezTo>
                  <a:pt x="284" y="37"/>
                  <a:pt x="284" y="37"/>
                  <a:pt x="284" y="37"/>
                </a:cubicBezTo>
                <a:cubicBezTo>
                  <a:pt x="283" y="37"/>
                  <a:pt x="283" y="37"/>
                  <a:pt x="282" y="37"/>
                </a:cubicBezTo>
                <a:cubicBezTo>
                  <a:pt x="282" y="37"/>
                  <a:pt x="282" y="37"/>
                  <a:pt x="282" y="37"/>
                </a:cubicBezTo>
                <a:close/>
                <a:moveTo>
                  <a:pt x="284" y="36"/>
                </a:moveTo>
                <a:cubicBezTo>
                  <a:pt x="283" y="36"/>
                  <a:pt x="283" y="36"/>
                  <a:pt x="283" y="36"/>
                </a:cubicBezTo>
                <a:cubicBezTo>
                  <a:pt x="283" y="36"/>
                  <a:pt x="283" y="36"/>
                  <a:pt x="283" y="36"/>
                </a:cubicBezTo>
                <a:cubicBezTo>
                  <a:pt x="282" y="36"/>
                  <a:pt x="282" y="36"/>
                  <a:pt x="282" y="36"/>
                </a:cubicBezTo>
                <a:cubicBezTo>
                  <a:pt x="282" y="36"/>
                  <a:pt x="282" y="36"/>
                  <a:pt x="282" y="36"/>
                </a:cubicBezTo>
                <a:cubicBezTo>
                  <a:pt x="283" y="37"/>
                  <a:pt x="284" y="37"/>
                  <a:pt x="284" y="37"/>
                </a:cubicBezTo>
                <a:cubicBezTo>
                  <a:pt x="284" y="37"/>
                  <a:pt x="284" y="37"/>
                  <a:pt x="284" y="37"/>
                </a:cubicBezTo>
                <a:cubicBezTo>
                  <a:pt x="284" y="36"/>
                  <a:pt x="284" y="36"/>
                  <a:pt x="284" y="36"/>
                </a:cubicBezTo>
                <a:close/>
                <a:moveTo>
                  <a:pt x="285" y="41"/>
                </a:moveTo>
                <a:cubicBezTo>
                  <a:pt x="285" y="41"/>
                  <a:pt x="285" y="41"/>
                  <a:pt x="285" y="41"/>
                </a:cubicBezTo>
                <a:cubicBezTo>
                  <a:pt x="285" y="41"/>
                  <a:pt x="284" y="41"/>
                  <a:pt x="284" y="42"/>
                </a:cubicBezTo>
                <a:cubicBezTo>
                  <a:pt x="284" y="42"/>
                  <a:pt x="284" y="42"/>
                  <a:pt x="284" y="42"/>
                </a:cubicBezTo>
                <a:cubicBezTo>
                  <a:pt x="284" y="42"/>
                  <a:pt x="284" y="42"/>
                  <a:pt x="284" y="42"/>
                </a:cubicBezTo>
                <a:cubicBezTo>
                  <a:pt x="287" y="43"/>
                  <a:pt x="291" y="43"/>
                  <a:pt x="292" y="42"/>
                </a:cubicBezTo>
                <a:cubicBezTo>
                  <a:pt x="292" y="42"/>
                  <a:pt x="292" y="42"/>
                  <a:pt x="292" y="42"/>
                </a:cubicBezTo>
                <a:cubicBezTo>
                  <a:pt x="292" y="41"/>
                  <a:pt x="292" y="41"/>
                  <a:pt x="292" y="41"/>
                </a:cubicBezTo>
                <a:cubicBezTo>
                  <a:pt x="292" y="41"/>
                  <a:pt x="292" y="41"/>
                  <a:pt x="292" y="41"/>
                </a:cubicBezTo>
                <a:cubicBezTo>
                  <a:pt x="287" y="41"/>
                  <a:pt x="286" y="41"/>
                  <a:pt x="285" y="41"/>
                </a:cubicBezTo>
                <a:close/>
                <a:moveTo>
                  <a:pt x="307" y="42"/>
                </a:moveTo>
                <a:cubicBezTo>
                  <a:pt x="307" y="42"/>
                  <a:pt x="308" y="42"/>
                  <a:pt x="309" y="42"/>
                </a:cubicBezTo>
                <a:cubicBezTo>
                  <a:pt x="309" y="41"/>
                  <a:pt x="309" y="41"/>
                  <a:pt x="309" y="41"/>
                </a:cubicBezTo>
                <a:cubicBezTo>
                  <a:pt x="309" y="41"/>
                  <a:pt x="309" y="41"/>
                  <a:pt x="308" y="39"/>
                </a:cubicBezTo>
                <a:cubicBezTo>
                  <a:pt x="308" y="38"/>
                  <a:pt x="308" y="38"/>
                  <a:pt x="308" y="38"/>
                </a:cubicBezTo>
                <a:cubicBezTo>
                  <a:pt x="307" y="38"/>
                  <a:pt x="307" y="38"/>
                  <a:pt x="307" y="38"/>
                </a:cubicBezTo>
                <a:cubicBezTo>
                  <a:pt x="307" y="38"/>
                  <a:pt x="307" y="38"/>
                  <a:pt x="307" y="38"/>
                </a:cubicBezTo>
                <a:cubicBezTo>
                  <a:pt x="307" y="38"/>
                  <a:pt x="307" y="38"/>
                  <a:pt x="307" y="38"/>
                </a:cubicBezTo>
                <a:cubicBezTo>
                  <a:pt x="307" y="38"/>
                  <a:pt x="307" y="38"/>
                  <a:pt x="307" y="38"/>
                </a:cubicBezTo>
                <a:cubicBezTo>
                  <a:pt x="306" y="38"/>
                  <a:pt x="306" y="38"/>
                  <a:pt x="306" y="39"/>
                </a:cubicBezTo>
                <a:cubicBezTo>
                  <a:pt x="305" y="39"/>
                  <a:pt x="305" y="39"/>
                  <a:pt x="305" y="40"/>
                </a:cubicBezTo>
                <a:cubicBezTo>
                  <a:pt x="304" y="40"/>
                  <a:pt x="304" y="40"/>
                  <a:pt x="304" y="40"/>
                </a:cubicBezTo>
                <a:cubicBezTo>
                  <a:pt x="305" y="40"/>
                  <a:pt x="305" y="40"/>
                  <a:pt x="305" y="40"/>
                </a:cubicBezTo>
                <a:cubicBezTo>
                  <a:pt x="306" y="41"/>
                  <a:pt x="306" y="42"/>
                  <a:pt x="307" y="42"/>
                </a:cubicBezTo>
                <a:close/>
                <a:moveTo>
                  <a:pt x="405" y="248"/>
                </a:moveTo>
                <a:cubicBezTo>
                  <a:pt x="405" y="248"/>
                  <a:pt x="405" y="248"/>
                  <a:pt x="405" y="248"/>
                </a:cubicBezTo>
                <a:cubicBezTo>
                  <a:pt x="404" y="250"/>
                  <a:pt x="404" y="252"/>
                  <a:pt x="403" y="254"/>
                </a:cubicBezTo>
                <a:cubicBezTo>
                  <a:pt x="402" y="255"/>
                  <a:pt x="402" y="257"/>
                  <a:pt x="401" y="259"/>
                </a:cubicBezTo>
                <a:cubicBezTo>
                  <a:pt x="399" y="264"/>
                  <a:pt x="397" y="265"/>
                  <a:pt x="396" y="265"/>
                </a:cubicBezTo>
                <a:cubicBezTo>
                  <a:pt x="395" y="266"/>
                  <a:pt x="395" y="266"/>
                  <a:pt x="393" y="271"/>
                </a:cubicBezTo>
                <a:cubicBezTo>
                  <a:pt x="392" y="273"/>
                  <a:pt x="392" y="275"/>
                  <a:pt x="391" y="277"/>
                </a:cubicBezTo>
                <a:cubicBezTo>
                  <a:pt x="391" y="278"/>
                  <a:pt x="390" y="279"/>
                  <a:pt x="390" y="281"/>
                </a:cubicBezTo>
                <a:cubicBezTo>
                  <a:pt x="389" y="283"/>
                  <a:pt x="389" y="283"/>
                  <a:pt x="385" y="290"/>
                </a:cubicBezTo>
                <a:cubicBezTo>
                  <a:pt x="385" y="291"/>
                  <a:pt x="383" y="293"/>
                  <a:pt x="379" y="305"/>
                </a:cubicBezTo>
                <a:cubicBezTo>
                  <a:pt x="379" y="305"/>
                  <a:pt x="378" y="307"/>
                  <a:pt x="379" y="309"/>
                </a:cubicBezTo>
                <a:cubicBezTo>
                  <a:pt x="379" y="309"/>
                  <a:pt x="379" y="309"/>
                  <a:pt x="379" y="309"/>
                </a:cubicBezTo>
                <a:cubicBezTo>
                  <a:pt x="379" y="309"/>
                  <a:pt x="379" y="309"/>
                  <a:pt x="379" y="309"/>
                </a:cubicBezTo>
                <a:cubicBezTo>
                  <a:pt x="385" y="307"/>
                  <a:pt x="401" y="270"/>
                  <a:pt x="401" y="270"/>
                </a:cubicBezTo>
                <a:cubicBezTo>
                  <a:pt x="402" y="266"/>
                  <a:pt x="402" y="266"/>
                  <a:pt x="402" y="266"/>
                </a:cubicBezTo>
                <a:cubicBezTo>
                  <a:pt x="402" y="266"/>
                  <a:pt x="402" y="266"/>
                  <a:pt x="403" y="265"/>
                </a:cubicBezTo>
                <a:cubicBezTo>
                  <a:pt x="403" y="265"/>
                  <a:pt x="406" y="256"/>
                  <a:pt x="406" y="248"/>
                </a:cubicBezTo>
                <a:cubicBezTo>
                  <a:pt x="406" y="248"/>
                  <a:pt x="406" y="248"/>
                  <a:pt x="406" y="248"/>
                </a:cubicBezTo>
                <a:cubicBezTo>
                  <a:pt x="405" y="248"/>
                  <a:pt x="405" y="248"/>
                  <a:pt x="405" y="248"/>
                </a:cubicBezTo>
                <a:close/>
                <a:moveTo>
                  <a:pt x="284" y="37"/>
                </a:moveTo>
                <a:cubicBezTo>
                  <a:pt x="284" y="37"/>
                  <a:pt x="284" y="37"/>
                  <a:pt x="284" y="37"/>
                </a:cubicBezTo>
                <a:cubicBezTo>
                  <a:pt x="284" y="37"/>
                  <a:pt x="284" y="37"/>
                  <a:pt x="284" y="37"/>
                </a:cubicBezTo>
                <a:cubicBezTo>
                  <a:pt x="284" y="37"/>
                  <a:pt x="284" y="37"/>
                  <a:pt x="284" y="37"/>
                </a:cubicBezTo>
                <a:cubicBezTo>
                  <a:pt x="285" y="38"/>
                  <a:pt x="285" y="38"/>
                  <a:pt x="285" y="38"/>
                </a:cubicBezTo>
                <a:cubicBezTo>
                  <a:pt x="285" y="38"/>
                  <a:pt x="285" y="38"/>
                  <a:pt x="286" y="38"/>
                </a:cubicBezTo>
                <a:cubicBezTo>
                  <a:pt x="286" y="38"/>
                  <a:pt x="286" y="38"/>
                  <a:pt x="286" y="38"/>
                </a:cubicBezTo>
                <a:cubicBezTo>
                  <a:pt x="286" y="38"/>
                  <a:pt x="286" y="38"/>
                  <a:pt x="286" y="38"/>
                </a:cubicBezTo>
                <a:cubicBezTo>
                  <a:pt x="285" y="37"/>
                  <a:pt x="285" y="37"/>
                  <a:pt x="285" y="37"/>
                </a:cubicBezTo>
                <a:cubicBezTo>
                  <a:pt x="285" y="37"/>
                  <a:pt x="285" y="37"/>
                  <a:pt x="285" y="37"/>
                </a:cubicBezTo>
                <a:cubicBezTo>
                  <a:pt x="286" y="37"/>
                  <a:pt x="286" y="37"/>
                  <a:pt x="286" y="37"/>
                </a:cubicBezTo>
                <a:cubicBezTo>
                  <a:pt x="287" y="38"/>
                  <a:pt x="287" y="38"/>
                  <a:pt x="287" y="38"/>
                </a:cubicBezTo>
                <a:cubicBezTo>
                  <a:pt x="288" y="38"/>
                  <a:pt x="288" y="38"/>
                  <a:pt x="288" y="38"/>
                </a:cubicBezTo>
                <a:cubicBezTo>
                  <a:pt x="288" y="38"/>
                  <a:pt x="288" y="38"/>
                  <a:pt x="288" y="38"/>
                </a:cubicBezTo>
                <a:cubicBezTo>
                  <a:pt x="288" y="38"/>
                  <a:pt x="288" y="38"/>
                  <a:pt x="288" y="38"/>
                </a:cubicBezTo>
                <a:cubicBezTo>
                  <a:pt x="288" y="37"/>
                  <a:pt x="288" y="37"/>
                  <a:pt x="288" y="37"/>
                </a:cubicBezTo>
                <a:cubicBezTo>
                  <a:pt x="287" y="37"/>
                  <a:pt x="287" y="37"/>
                  <a:pt x="287" y="37"/>
                </a:cubicBezTo>
                <a:cubicBezTo>
                  <a:pt x="287" y="37"/>
                  <a:pt x="287" y="37"/>
                  <a:pt x="287" y="37"/>
                </a:cubicBezTo>
                <a:cubicBezTo>
                  <a:pt x="286" y="37"/>
                  <a:pt x="286" y="37"/>
                  <a:pt x="286" y="37"/>
                </a:cubicBezTo>
                <a:cubicBezTo>
                  <a:pt x="286" y="36"/>
                  <a:pt x="286" y="36"/>
                  <a:pt x="286" y="36"/>
                </a:cubicBezTo>
                <a:cubicBezTo>
                  <a:pt x="286" y="37"/>
                  <a:pt x="286" y="37"/>
                  <a:pt x="286" y="37"/>
                </a:cubicBezTo>
                <a:cubicBezTo>
                  <a:pt x="286" y="37"/>
                  <a:pt x="286" y="37"/>
                  <a:pt x="286" y="37"/>
                </a:cubicBezTo>
                <a:cubicBezTo>
                  <a:pt x="285" y="36"/>
                  <a:pt x="285" y="36"/>
                  <a:pt x="285" y="36"/>
                </a:cubicBezTo>
                <a:cubicBezTo>
                  <a:pt x="285" y="36"/>
                  <a:pt x="285" y="36"/>
                  <a:pt x="285" y="36"/>
                </a:cubicBezTo>
                <a:cubicBezTo>
                  <a:pt x="285" y="36"/>
                  <a:pt x="285" y="36"/>
                  <a:pt x="285" y="36"/>
                </a:cubicBezTo>
                <a:cubicBezTo>
                  <a:pt x="285" y="36"/>
                  <a:pt x="285" y="36"/>
                  <a:pt x="285" y="36"/>
                </a:cubicBezTo>
                <a:cubicBezTo>
                  <a:pt x="285" y="37"/>
                  <a:pt x="285" y="37"/>
                  <a:pt x="285" y="37"/>
                </a:cubicBezTo>
                <a:cubicBezTo>
                  <a:pt x="285" y="37"/>
                  <a:pt x="285" y="37"/>
                  <a:pt x="285" y="37"/>
                </a:cubicBezTo>
                <a:cubicBezTo>
                  <a:pt x="285" y="37"/>
                  <a:pt x="285" y="37"/>
                  <a:pt x="285" y="37"/>
                </a:cubicBezTo>
                <a:cubicBezTo>
                  <a:pt x="285" y="37"/>
                  <a:pt x="285" y="37"/>
                  <a:pt x="284" y="37"/>
                </a:cubicBezTo>
                <a:close/>
                <a:moveTo>
                  <a:pt x="390" y="266"/>
                </a:moveTo>
                <a:cubicBezTo>
                  <a:pt x="391" y="265"/>
                  <a:pt x="392" y="263"/>
                  <a:pt x="392" y="261"/>
                </a:cubicBezTo>
                <a:cubicBezTo>
                  <a:pt x="394" y="256"/>
                  <a:pt x="397" y="240"/>
                  <a:pt x="397" y="239"/>
                </a:cubicBezTo>
                <a:cubicBezTo>
                  <a:pt x="397" y="239"/>
                  <a:pt x="397" y="239"/>
                  <a:pt x="397" y="239"/>
                </a:cubicBezTo>
                <a:cubicBezTo>
                  <a:pt x="396" y="238"/>
                  <a:pt x="396" y="237"/>
                  <a:pt x="396" y="235"/>
                </a:cubicBezTo>
                <a:cubicBezTo>
                  <a:pt x="396" y="233"/>
                  <a:pt x="397" y="231"/>
                  <a:pt x="397" y="230"/>
                </a:cubicBezTo>
                <a:cubicBezTo>
                  <a:pt x="397" y="228"/>
                  <a:pt x="397" y="226"/>
                  <a:pt x="397" y="224"/>
                </a:cubicBezTo>
                <a:cubicBezTo>
                  <a:pt x="397" y="222"/>
                  <a:pt x="397" y="220"/>
                  <a:pt x="396" y="218"/>
                </a:cubicBezTo>
                <a:cubicBezTo>
                  <a:pt x="396" y="217"/>
                  <a:pt x="396" y="216"/>
                  <a:pt x="396" y="215"/>
                </a:cubicBezTo>
                <a:cubicBezTo>
                  <a:pt x="396" y="214"/>
                  <a:pt x="396" y="214"/>
                  <a:pt x="396" y="214"/>
                </a:cubicBezTo>
                <a:cubicBezTo>
                  <a:pt x="396" y="214"/>
                  <a:pt x="396" y="214"/>
                  <a:pt x="396" y="214"/>
                </a:cubicBezTo>
                <a:cubicBezTo>
                  <a:pt x="403" y="193"/>
                  <a:pt x="406" y="176"/>
                  <a:pt x="406" y="161"/>
                </a:cubicBezTo>
                <a:cubicBezTo>
                  <a:pt x="406" y="149"/>
                  <a:pt x="404" y="139"/>
                  <a:pt x="399" y="131"/>
                </a:cubicBezTo>
                <a:cubicBezTo>
                  <a:pt x="399" y="131"/>
                  <a:pt x="399" y="131"/>
                  <a:pt x="399" y="131"/>
                </a:cubicBezTo>
                <a:cubicBezTo>
                  <a:pt x="399" y="131"/>
                  <a:pt x="399" y="131"/>
                  <a:pt x="399" y="131"/>
                </a:cubicBezTo>
                <a:cubicBezTo>
                  <a:pt x="399" y="132"/>
                  <a:pt x="398" y="133"/>
                  <a:pt x="398" y="133"/>
                </a:cubicBezTo>
                <a:cubicBezTo>
                  <a:pt x="397" y="133"/>
                  <a:pt x="397" y="133"/>
                  <a:pt x="397" y="133"/>
                </a:cubicBezTo>
                <a:cubicBezTo>
                  <a:pt x="397" y="134"/>
                  <a:pt x="397" y="134"/>
                  <a:pt x="397" y="134"/>
                </a:cubicBezTo>
                <a:cubicBezTo>
                  <a:pt x="396" y="134"/>
                  <a:pt x="396" y="135"/>
                  <a:pt x="396" y="135"/>
                </a:cubicBezTo>
                <a:cubicBezTo>
                  <a:pt x="395" y="134"/>
                  <a:pt x="395" y="134"/>
                  <a:pt x="395" y="134"/>
                </a:cubicBezTo>
                <a:cubicBezTo>
                  <a:pt x="394" y="135"/>
                  <a:pt x="394" y="135"/>
                  <a:pt x="394" y="135"/>
                </a:cubicBezTo>
                <a:cubicBezTo>
                  <a:pt x="391" y="133"/>
                  <a:pt x="373" y="108"/>
                  <a:pt x="373" y="107"/>
                </a:cubicBezTo>
                <a:cubicBezTo>
                  <a:pt x="360" y="86"/>
                  <a:pt x="340" y="69"/>
                  <a:pt x="330" y="62"/>
                </a:cubicBezTo>
                <a:cubicBezTo>
                  <a:pt x="332" y="63"/>
                  <a:pt x="332" y="63"/>
                  <a:pt x="333" y="63"/>
                </a:cubicBezTo>
                <a:cubicBezTo>
                  <a:pt x="334" y="63"/>
                  <a:pt x="334" y="63"/>
                  <a:pt x="334" y="63"/>
                </a:cubicBezTo>
                <a:cubicBezTo>
                  <a:pt x="333" y="62"/>
                  <a:pt x="333" y="62"/>
                  <a:pt x="333" y="62"/>
                </a:cubicBezTo>
                <a:cubicBezTo>
                  <a:pt x="335" y="64"/>
                  <a:pt x="366" y="93"/>
                  <a:pt x="366" y="93"/>
                </a:cubicBezTo>
                <a:cubicBezTo>
                  <a:pt x="371" y="97"/>
                  <a:pt x="374" y="103"/>
                  <a:pt x="377" y="109"/>
                </a:cubicBezTo>
                <a:cubicBezTo>
                  <a:pt x="380" y="116"/>
                  <a:pt x="383" y="122"/>
                  <a:pt x="389" y="127"/>
                </a:cubicBezTo>
                <a:cubicBezTo>
                  <a:pt x="389" y="127"/>
                  <a:pt x="389" y="127"/>
                  <a:pt x="389" y="127"/>
                </a:cubicBezTo>
                <a:cubicBezTo>
                  <a:pt x="391" y="126"/>
                  <a:pt x="391" y="126"/>
                  <a:pt x="391" y="126"/>
                </a:cubicBezTo>
                <a:cubicBezTo>
                  <a:pt x="391" y="126"/>
                  <a:pt x="391" y="126"/>
                  <a:pt x="391" y="126"/>
                </a:cubicBezTo>
                <a:cubicBezTo>
                  <a:pt x="391" y="126"/>
                  <a:pt x="391" y="126"/>
                  <a:pt x="391" y="126"/>
                </a:cubicBezTo>
                <a:cubicBezTo>
                  <a:pt x="391" y="125"/>
                  <a:pt x="391" y="125"/>
                  <a:pt x="391" y="124"/>
                </a:cubicBezTo>
                <a:cubicBezTo>
                  <a:pt x="392" y="124"/>
                  <a:pt x="392" y="124"/>
                  <a:pt x="392" y="124"/>
                </a:cubicBezTo>
                <a:cubicBezTo>
                  <a:pt x="392" y="124"/>
                  <a:pt x="392" y="124"/>
                  <a:pt x="392" y="124"/>
                </a:cubicBezTo>
                <a:cubicBezTo>
                  <a:pt x="392" y="123"/>
                  <a:pt x="393" y="122"/>
                  <a:pt x="393" y="122"/>
                </a:cubicBezTo>
                <a:cubicBezTo>
                  <a:pt x="393" y="122"/>
                  <a:pt x="393" y="122"/>
                  <a:pt x="393" y="122"/>
                </a:cubicBezTo>
                <a:cubicBezTo>
                  <a:pt x="393" y="119"/>
                  <a:pt x="393" y="119"/>
                  <a:pt x="393" y="119"/>
                </a:cubicBezTo>
                <a:cubicBezTo>
                  <a:pt x="394" y="118"/>
                  <a:pt x="394" y="118"/>
                  <a:pt x="394" y="118"/>
                </a:cubicBezTo>
                <a:cubicBezTo>
                  <a:pt x="394" y="118"/>
                  <a:pt x="394" y="118"/>
                  <a:pt x="394" y="118"/>
                </a:cubicBezTo>
                <a:cubicBezTo>
                  <a:pt x="394" y="117"/>
                  <a:pt x="394" y="117"/>
                  <a:pt x="394" y="117"/>
                </a:cubicBezTo>
                <a:cubicBezTo>
                  <a:pt x="394" y="117"/>
                  <a:pt x="394" y="116"/>
                  <a:pt x="394" y="116"/>
                </a:cubicBezTo>
                <a:cubicBezTo>
                  <a:pt x="394" y="116"/>
                  <a:pt x="394" y="116"/>
                  <a:pt x="392" y="112"/>
                </a:cubicBezTo>
                <a:cubicBezTo>
                  <a:pt x="392" y="112"/>
                  <a:pt x="392" y="112"/>
                  <a:pt x="392" y="112"/>
                </a:cubicBezTo>
                <a:cubicBezTo>
                  <a:pt x="392" y="112"/>
                  <a:pt x="392" y="112"/>
                  <a:pt x="392" y="111"/>
                </a:cubicBezTo>
                <a:cubicBezTo>
                  <a:pt x="392" y="109"/>
                  <a:pt x="391" y="105"/>
                  <a:pt x="384" y="94"/>
                </a:cubicBezTo>
                <a:cubicBezTo>
                  <a:pt x="383" y="93"/>
                  <a:pt x="382" y="90"/>
                  <a:pt x="380" y="89"/>
                </a:cubicBezTo>
                <a:cubicBezTo>
                  <a:pt x="379" y="87"/>
                  <a:pt x="379" y="87"/>
                  <a:pt x="379" y="87"/>
                </a:cubicBezTo>
                <a:cubicBezTo>
                  <a:pt x="379" y="87"/>
                  <a:pt x="379" y="87"/>
                  <a:pt x="379" y="87"/>
                </a:cubicBezTo>
                <a:cubicBezTo>
                  <a:pt x="378" y="85"/>
                  <a:pt x="376" y="83"/>
                  <a:pt x="371" y="77"/>
                </a:cubicBezTo>
                <a:cubicBezTo>
                  <a:pt x="371" y="77"/>
                  <a:pt x="371" y="77"/>
                  <a:pt x="371" y="77"/>
                </a:cubicBezTo>
                <a:cubicBezTo>
                  <a:pt x="371" y="77"/>
                  <a:pt x="371" y="77"/>
                  <a:pt x="371" y="77"/>
                </a:cubicBezTo>
                <a:cubicBezTo>
                  <a:pt x="365" y="70"/>
                  <a:pt x="357" y="61"/>
                  <a:pt x="350" y="55"/>
                </a:cubicBezTo>
                <a:cubicBezTo>
                  <a:pt x="342" y="47"/>
                  <a:pt x="342" y="47"/>
                  <a:pt x="342" y="47"/>
                </a:cubicBezTo>
                <a:cubicBezTo>
                  <a:pt x="341" y="47"/>
                  <a:pt x="341" y="47"/>
                  <a:pt x="341" y="47"/>
                </a:cubicBezTo>
                <a:cubicBezTo>
                  <a:pt x="341" y="47"/>
                  <a:pt x="341" y="47"/>
                  <a:pt x="341" y="47"/>
                </a:cubicBezTo>
                <a:cubicBezTo>
                  <a:pt x="341" y="47"/>
                  <a:pt x="341" y="47"/>
                  <a:pt x="341" y="47"/>
                </a:cubicBezTo>
                <a:cubicBezTo>
                  <a:pt x="341" y="47"/>
                  <a:pt x="341" y="47"/>
                  <a:pt x="340" y="46"/>
                </a:cubicBezTo>
                <a:cubicBezTo>
                  <a:pt x="335" y="42"/>
                  <a:pt x="329" y="38"/>
                  <a:pt x="324" y="34"/>
                </a:cubicBezTo>
                <a:cubicBezTo>
                  <a:pt x="307" y="24"/>
                  <a:pt x="306" y="23"/>
                  <a:pt x="295" y="18"/>
                </a:cubicBezTo>
                <a:cubicBezTo>
                  <a:pt x="277" y="11"/>
                  <a:pt x="276" y="11"/>
                  <a:pt x="264" y="7"/>
                </a:cubicBezTo>
                <a:cubicBezTo>
                  <a:pt x="246" y="3"/>
                  <a:pt x="244" y="3"/>
                  <a:pt x="230" y="1"/>
                </a:cubicBezTo>
                <a:cubicBezTo>
                  <a:pt x="218" y="0"/>
                  <a:pt x="211" y="0"/>
                  <a:pt x="195" y="0"/>
                </a:cubicBezTo>
                <a:cubicBezTo>
                  <a:pt x="195" y="0"/>
                  <a:pt x="195" y="0"/>
                  <a:pt x="195" y="0"/>
                </a:cubicBezTo>
                <a:cubicBezTo>
                  <a:pt x="195" y="1"/>
                  <a:pt x="195" y="1"/>
                  <a:pt x="195" y="1"/>
                </a:cubicBezTo>
                <a:cubicBezTo>
                  <a:pt x="189" y="1"/>
                  <a:pt x="186" y="1"/>
                  <a:pt x="180" y="2"/>
                </a:cubicBezTo>
                <a:cubicBezTo>
                  <a:pt x="177" y="2"/>
                  <a:pt x="173" y="3"/>
                  <a:pt x="170" y="4"/>
                </a:cubicBezTo>
                <a:cubicBezTo>
                  <a:pt x="169" y="4"/>
                  <a:pt x="169" y="4"/>
                  <a:pt x="169" y="4"/>
                </a:cubicBezTo>
                <a:cubicBezTo>
                  <a:pt x="169" y="4"/>
                  <a:pt x="169" y="4"/>
                  <a:pt x="169" y="4"/>
                </a:cubicBezTo>
                <a:cubicBezTo>
                  <a:pt x="169" y="4"/>
                  <a:pt x="169" y="4"/>
                  <a:pt x="169" y="4"/>
                </a:cubicBezTo>
                <a:cubicBezTo>
                  <a:pt x="172" y="4"/>
                  <a:pt x="173" y="4"/>
                  <a:pt x="174" y="4"/>
                </a:cubicBezTo>
                <a:cubicBezTo>
                  <a:pt x="175" y="4"/>
                  <a:pt x="175" y="4"/>
                  <a:pt x="176" y="4"/>
                </a:cubicBezTo>
                <a:cubicBezTo>
                  <a:pt x="176" y="4"/>
                  <a:pt x="176" y="4"/>
                  <a:pt x="176" y="4"/>
                </a:cubicBezTo>
                <a:cubicBezTo>
                  <a:pt x="176" y="6"/>
                  <a:pt x="176" y="6"/>
                  <a:pt x="176" y="6"/>
                </a:cubicBezTo>
                <a:cubicBezTo>
                  <a:pt x="176" y="6"/>
                  <a:pt x="176" y="6"/>
                  <a:pt x="176" y="6"/>
                </a:cubicBezTo>
                <a:cubicBezTo>
                  <a:pt x="177" y="7"/>
                  <a:pt x="184" y="9"/>
                  <a:pt x="187" y="8"/>
                </a:cubicBezTo>
                <a:cubicBezTo>
                  <a:pt x="188" y="8"/>
                  <a:pt x="189" y="7"/>
                  <a:pt x="189" y="6"/>
                </a:cubicBezTo>
                <a:cubicBezTo>
                  <a:pt x="190" y="6"/>
                  <a:pt x="191" y="7"/>
                  <a:pt x="194" y="7"/>
                </a:cubicBezTo>
                <a:cubicBezTo>
                  <a:pt x="193" y="7"/>
                  <a:pt x="193" y="7"/>
                  <a:pt x="192" y="7"/>
                </a:cubicBezTo>
                <a:cubicBezTo>
                  <a:pt x="192" y="7"/>
                  <a:pt x="192" y="7"/>
                  <a:pt x="192" y="7"/>
                </a:cubicBezTo>
                <a:cubicBezTo>
                  <a:pt x="191" y="8"/>
                  <a:pt x="191" y="8"/>
                  <a:pt x="191" y="8"/>
                </a:cubicBezTo>
                <a:cubicBezTo>
                  <a:pt x="191" y="8"/>
                  <a:pt x="191" y="8"/>
                  <a:pt x="191" y="8"/>
                </a:cubicBezTo>
                <a:cubicBezTo>
                  <a:pt x="192" y="9"/>
                  <a:pt x="192" y="9"/>
                  <a:pt x="198" y="11"/>
                </a:cubicBezTo>
                <a:cubicBezTo>
                  <a:pt x="197" y="12"/>
                  <a:pt x="197" y="12"/>
                  <a:pt x="196" y="13"/>
                </a:cubicBezTo>
                <a:cubicBezTo>
                  <a:pt x="196" y="13"/>
                  <a:pt x="195" y="13"/>
                  <a:pt x="195" y="14"/>
                </a:cubicBezTo>
                <a:cubicBezTo>
                  <a:pt x="194" y="14"/>
                  <a:pt x="194" y="14"/>
                  <a:pt x="194" y="14"/>
                </a:cubicBezTo>
                <a:cubicBezTo>
                  <a:pt x="194" y="14"/>
                  <a:pt x="194" y="14"/>
                  <a:pt x="194" y="14"/>
                </a:cubicBezTo>
                <a:cubicBezTo>
                  <a:pt x="195" y="15"/>
                  <a:pt x="195" y="15"/>
                  <a:pt x="195" y="16"/>
                </a:cubicBezTo>
                <a:cubicBezTo>
                  <a:pt x="195" y="17"/>
                  <a:pt x="194" y="17"/>
                  <a:pt x="193" y="19"/>
                </a:cubicBezTo>
                <a:cubicBezTo>
                  <a:pt x="193" y="19"/>
                  <a:pt x="193" y="19"/>
                  <a:pt x="193" y="19"/>
                </a:cubicBezTo>
                <a:cubicBezTo>
                  <a:pt x="192" y="18"/>
                  <a:pt x="192" y="18"/>
                  <a:pt x="192" y="18"/>
                </a:cubicBezTo>
                <a:cubicBezTo>
                  <a:pt x="192" y="18"/>
                  <a:pt x="191" y="18"/>
                  <a:pt x="191" y="18"/>
                </a:cubicBezTo>
                <a:cubicBezTo>
                  <a:pt x="191" y="18"/>
                  <a:pt x="191" y="18"/>
                  <a:pt x="191" y="18"/>
                </a:cubicBezTo>
                <a:cubicBezTo>
                  <a:pt x="191" y="17"/>
                  <a:pt x="191" y="17"/>
                  <a:pt x="191" y="17"/>
                </a:cubicBezTo>
                <a:cubicBezTo>
                  <a:pt x="191" y="17"/>
                  <a:pt x="191" y="17"/>
                  <a:pt x="191" y="17"/>
                </a:cubicBezTo>
                <a:cubicBezTo>
                  <a:pt x="190" y="16"/>
                  <a:pt x="189" y="16"/>
                  <a:pt x="188" y="16"/>
                </a:cubicBezTo>
                <a:cubicBezTo>
                  <a:pt x="187" y="16"/>
                  <a:pt x="187" y="16"/>
                  <a:pt x="186" y="16"/>
                </a:cubicBezTo>
                <a:cubicBezTo>
                  <a:pt x="185" y="15"/>
                  <a:pt x="185" y="15"/>
                  <a:pt x="185" y="15"/>
                </a:cubicBezTo>
                <a:cubicBezTo>
                  <a:pt x="185" y="15"/>
                  <a:pt x="184" y="15"/>
                  <a:pt x="184" y="15"/>
                </a:cubicBezTo>
                <a:cubicBezTo>
                  <a:pt x="184" y="15"/>
                  <a:pt x="183" y="14"/>
                  <a:pt x="182" y="14"/>
                </a:cubicBezTo>
                <a:cubicBezTo>
                  <a:pt x="181" y="14"/>
                  <a:pt x="181" y="14"/>
                  <a:pt x="181" y="14"/>
                </a:cubicBezTo>
                <a:cubicBezTo>
                  <a:pt x="181" y="14"/>
                  <a:pt x="177" y="13"/>
                  <a:pt x="176" y="13"/>
                </a:cubicBezTo>
                <a:cubicBezTo>
                  <a:pt x="177" y="13"/>
                  <a:pt x="177" y="13"/>
                  <a:pt x="177" y="13"/>
                </a:cubicBezTo>
                <a:cubicBezTo>
                  <a:pt x="177" y="12"/>
                  <a:pt x="177" y="12"/>
                  <a:pt x="177" y="12"/>
                </a:cubicBezTo>
                <a:cubicBezTo>
                  <a:pt x="177" y="12"/>
                  <a:pt x="177" y="12"/>
                  <a:pt x="177" y="12"/>
                </a:cubicBezTo>
                <a:cubicBezTo>
                  <a:pt x="175" y="12"/>
                  <a:pt x="175" y="12"/>
                  <a:pt x="175" y="12"/>
                </a:cubicBezTo>
                <a:cubicBezTo>
                  <a:pt x="174" y="12"/>
                  <a:pt x="174" y="12"/>
                  <a:pt x="173" y="12"/>
                </a:cubicBezTo>
                <a:cubicBezTo>
                  <a:pt x="173" y="12"/>
                  <a:pt x="173" y="12"/>
                  <a:pt x="173" y="12"/>
                </a:cubicBezTo>
                <a:cubicBezTo>
                  <a:pt x="173" y="12"/>
                  <a:pt x="173" y="12"/>
                  <a:pt x="173" y="12"/>
                </a:cubicBezTo>
                <a:cubicBezTo>
                  <a:pt x="173" y="12"/>
                  <a:pt x="173" y="12"/>
                  <a:pt x="173" y="12"/>
                </a:cubicBezTo>
                <a:cubicBezTo>
                  <a:pt x="172" y="11"/>
                  <a:pt x="172" y="11"/>
                  <a:pt x="172" y="11"/>
                </a:cubicBezTo>
                <a:cubicBezTo>
                  <a:pt x="172" y="11"/>
                  <a:pt x="172" y="11"/>
                  <a:pt x="172" y="11"/>
                </a:cubicBezTo>
                <a:cubicBezTo>
                  <a:pt x="172" y="11"/>
                  <a:pt x="172" y="11"/>
                  <a:pt x="172" y="11"/>
                </a:cubicBezTo>
                <a:cubicBezTo>
                  <a:pt x="172" y="11"/>
                  <a:pt x="171" y="11"/>
                  <a:pt x="170" y="12"/>
                </a:cubicBezTo>
                <a:cubicBezTo>
                  <a:pt x="169" y="12"/>
                  <a:pt x="169" y="12"/>
                  <a:pt x="169" y="12"/>
                </a:cubicBezTo>
                <a:cubicBezTo>
                  <a:pt x="169" y="12"/>
                  <a:pt x="169" y="12"/>
                  <a:pt x="169" y="12"/>
                </a:cubicBezTo>
                <a:cubicBezTo>
                  <a:pt x="169" y="12"/>
                  <a:pt x="169" y="12"/>
                  <a:pt x="169" y="12"/>
                </a:cubicBezTo>
                <a:cubicBezTo>
                  <a:pt x="169" y="13"/>
                  <a:pt x="169" y="13"/>
                  <a:pt x="169" y="13"/>
                </a:cubicBezTo>
                <a:cubicBezTo>
                  <a:pt x="168" y="13"/>
                  <a:pt x="168" y="13"/>
                  <a:pt x="168" y="13"/>
                </a:cubicBezTo>
                <a:cubicBezTo>
                  <a:pt x="168" y="13"/>
                  <a:pt x="168" y="13"/>
                  <a:pt x="168" y="13"/>
                </a:cubicBezTo>
                <a:cubicBezTo>
                  <a:pt x="168" y="13"/>
                  <a:pt x="168" y="13"/>
                  <a:pt x="168" y="13"/>
                </a:cubicBezTo>
                <a:cubicBezTo>
                  <a:pt x="169" y="14"/>
                  <a:pt x="169" y="14"/>
                  <a:pt x="169" y="14"/>
                </a:cubicBezTo>
                <a:cubicBezTo>
                  <a:pt x="168" y="14"/>
                  <a:pt x="168" y="14"/>
                  <a:pt x="168" y="14"/>
                </a:cubicBezTo>
                <a:cubicBezTo>
                  <a:pt x="168" y="14"/>
                  <a:pt x="168" y="14"/>
                  <a:pt x="168" y="14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0" y="15"/>
                  <a:pt x="170" y="15"/>
                  <a:pt x="171" y="15"/>
                </a:cubicBezTo>
                <a:cubicBezTo>
                  <a:pt x="171" y="16"/>
                  <a:pt x="171" y="16"/>
                  <a:pt x="171" y="16"/>
                </a:cubicBezTo>
                <a:cubicBezTo>
                  <a:pt x="172" y="16"/>
                  <a:pt x="172" y="16"/>
                  <a:pt x="172" y="16"/>
                </a:cubicBezTo>
                <a:cubicBezTo>
                  <a:pt x="173" y="16"/>
                  <a:pt x="173" y="16"/>
                  <a:pt x="173" y="16"/>
                </a:cubicBezTo>
                <a:cubicBezTo>
                  <a:pt x="173" y="17"/>
                  <a:pt x="173" y="17"/>
                  <a:pt x="173" y="17"/>
                </a:cubicBezTo>
                <a:cubicBezTo>
                  <a:pt x="172" y="16"/>
                  <a:pt x="170" y="16"/>
                  <a:pt x="169" y="17"/>
                </a:cubicBezTo>
                <a:cubicBezTo>
                  <a:pt x="169" y="17"/>
                  <a:pt x="169" y="17"/>
                  <a:pt x="169" y="17"/>
                </a:cubicBezTo>
                <a:cubicBezTo>
                  <a:pt x="168" y="17"/>
                  <a:pt x="168" y="18"/>
                  <a:pt x="168" y="18"/>
                </a:cubicBezTo>
                <a:cubicBezTo>
                  <a:pt x="168" y="18"/>
                  <a:pt x="168" y="18"/>
                  <a:pt x="168" y="18"/>
                </a:cubicBezTo>
                <a:cubicBezTo>
                  <a:pt x="168" y="19"/>
                  <a:pt x="168" y="19"/>
                  <a:pt x="168" y="19"/>
                </a:cubicBezTo>
                <a:cubicBezTo>
                  <a:pt x="167" y="19"/>
                  <a:pt x="167" y="19"/>
                  <a:pt x="167" y="19"/>
                </a:cubicBezTo>
                <a:cubicBezTo>
                  <a:pt x="167" y="19"/>
                  <a:pt x="166" y="19"/>
                  <a:pt x="166" y="20"/>
                </a:cubicBezTo>
                <a:cubicBezTo>
                  <a:pt x="166" y="20"/>
                  <a:pt x="166" y="20"/>
                  <a:pt x="166" y="20"/>
                </a:cubicBezTo>
                <a:cubicBezTo>
                  <a:pt x="166" y="20"/>
                  <a:pt x="166" y="20"/>
                  <a:pt x="166" y="20"/>
                </a:cubicBezTo>
                <a:cubicBezTo>
                  <a:pt x="166" y="21"/>
                  <a:pt x="167" y="21"/>
                  <a:pt x="168" y="22"/>
                </a:cubicBezTo>
                <a:cubicBezTo>
                  <a:pt x="168" y="22"/>
                  <a:pt x="168" y="22"/>
                  <a:pt x="168" y="22"/>
                </a:cubicBezTo>
                <a:cubicBezTo>
                  <a:pt x="168" y="22"/>
                  <a:pt x="167" y="23"/>
                  <a:pt x="167" y="23"/>
                </a:cubicBezTo>
                <a:cubicBezTo>
                  <a:pt x="167" y="23"/>
                  <a:pt x="167" y="23"/>
                  <a:pt x="167" y="23"/>
                </a:cubicBezTo>
                <a:cubicBezTo>
                  <a:pt x="167" y="24"/>
                  <a:pt x="167" y="24"/>
                  <a:pt x="167" y="24"/>
                </a:cubicBezTo>
                <a:cubicBezTo>
                  <a:pt x="168" y="24"/>
                  <a:pt x="168" y="24"/>
                  <a:pt x="168" y="24"/>
                </a:cubicBezTo>
                <a:cubicBezTo>
                  <a:pt x="169" y="24"/>
                  <a:pt x="170" y="25"/>
                  <a:pt x="171" y="25"/>
                </a:cubicBezTo>
                <a:cubicBezTo>
                  <a:pt x="171" y="25"/>
                  <a:pt x="171" y="24"/>
                  <a:pt x="173" y="23"/>
                </a:cubicBezTo>
                <a:cubicBezTo>
                  <a:pt x="173" y="23"/>
                  <a:pt x="174" y="22"/>
                  <a:pt x="175" y="22"/>
                </a:cubicBezTo>
                <a:cubicBezTo>
                  <a:pt x="176" y="21"/>
                  <a:pt x="176" y="21"/>
                  <a:pt x="176" y="21"/>
                </a:cubicBezTo>
                <a:cubicBezTo>
                  <a:pt x="176" y="21"/>
                  <a:pt x="176" y="21"/>
                  <a:pt x="176" y="21"/>
                </a:cubicBezTo>
                <a:cubicBezTo>
                  <a:pt x="176" y="21"/>
                  <a:pt x="176" y="21"/>
                  <a:pt x="176" y="21"/>
                </a:cubicBezTo>
                <a:cubicBezTo>
                  <a:pt x="176" y="20"/>
                  <a:pt x="175" y="19"/>
                  <a:pt x="174" y="19"/>
                </a:cubicBezTo>
                <a:cubicBezTo>
                  <a:pt x="175" y="18"/>
                  <a:pt x="175" y="18"/>
                  <a:pt x="175" y="18"/>
                </a:cubicBezTo>
                <a:cubicBezTo>
                  <a:pt x="175" y="17"/>
                  <a:pt x="175" y="17"/>
                  <a:pt x="175" y="17"/>
                </a:cubicBezTo>
                <a:cubicBezTo>
                  <a:pt x="175" y="17"/>
                  <a:pt x="174" y="17"/>
                  <a:pt x="174" y="17"/>
                </a:cubicBezTo>
                <a:cubicBezTo>
                  <a:pt x="175" y="17"/>
                  <a:pt x="176" y="16"/>
                  <a:pt x="177" y="16"/>
                </a:cubicBezTo>
                <a:cubicBezTo>
                  <a:pt x="177" y="17"/>
                  <a:pt x="178" y="17"/>
                  <a:pt x="178" y="17"/>
                </a:cubicBezTo>
                <a:cubicBezTo>
                  <a:pt x="179" y="17"/>
                  <a:pt x="179" y="17"/>
                  <a:pt x="179" y="17"/>
                </a:cubicBezTo>
                <a:cubicBezTo>
                  <a:pt x="179" y="18"/>
                  <a:pt x="179" y="18"/>
                  <a:pt x="179" y="18"/>
                </a:cubicBezTo>
                <a:cubicBezTo>
                  <a:pt x="178" y="18"/>
                  <a:pt x="178" y="18"/>
                  <a:pt x="177" y="19"/>
                </a:cubicBezTo>
                <a:cubicBezTo>
                  <a:pt x="177" y="19"/>
                  <a:pt x="177" y="19"/>
                  <a:pt x="177" y="19"/>
                </a:cubicBezTo>
                <a:cubicBezTo>
                  <a:pt x="178" y="19"/>
                  <a:pt x="178" y="19"/>
                  <a:pt x="178" y="19"/>
                </a:cubicBezTo>
                <a:cubicBezTo>
                  <a:pt x="178" y="20"/>
                  <a:pt x="178" y="20"/>
                  <a:pt x="179" y="20"/>
                </a:cubicBezTo>
                <a:cubicBezTo>
                  <a:pt x="179" y="20"/>
                  <a:pt x="179" y="20"/>
                  <a:pt x="179" y="20"/>
                </a:cubicBezTo>
                <a:cubicBezTo>
                  <a:pt x="179" y="20"/>
                  <a:pt x="178" y="20"/>
                  <a:pt x="178" y="21"/>
                </a:cubicBezTo>
                <a:cubicBezTo>
                  <a:pt x="178" y="21"/>
                  <a:pt x="178" y="21"/>
                  <a:pt x="178" y="21"/>
                </a:cubicBezTo>
                <a:cubicBezTo>
                  <a:pt x="178" y="21"/>
                  <a:pt x="178" y="21"/>
                  <a:pt x="178" y="21"/>
                </a:cubicBezTo>
                <a:cubicBezTo>
                  <a:pt x="179" y="22"/>
                  <a:pt x="180" y="21"/>
                  <a:pt x="181" y="21"/>
                </a:cubicBezTo>
                <a:cubicBezTo>
                  <a:pt x="181" y="21"/>
                  <a:pt x="181" y="21"/>
                  <a:pt x="181" y="21"/>
                </a:cubicBezTo>
                <a:cubicBezTo>
                  <a:pt x="180" y="22"/>
                  <a:pt x="180" y="23"/>
                  <a:pt x="180" y="23"/>
                </a:cubicBezTo>
                <a:cubicBezTo>
                  <a:pt x="180" y="24"/>
                  <a:pt x="180" y="24"/>
                  <a:pt x="180" y="24"/>
                </a:cubicBezTo>
                <a:cubicBezTo>
                  <a:pt x="180" y="24"/>
                  <a:pt x="180" y="24"/>
                  <a:pt x="180" y="24"/>
                </a:cubicBezTo>
                <a:cubicBezTo>
                  <a:pt x="180" y="24"/>
                  <a:pt x="180" y="24"/>
                  <a:pt x="180" y="24"/>
                </a:cubicBezTo>
                <a:cubicBezTo>
                  <a:pt x="181" y="24"/>
                  <a:pt x="182" y="24"/>
                  <a:pt x="182" y="24"/>
                </a:cubicBezTo>
                <a:cubicBezTo>
                  <a:pt x="183" y="24"/>
                  <a:pt x="183" y="24"/>
                  <a:pt x="184" y="23"/>
                </a:cubicBezTo>
                <a:cubicBezTo>
                  <a:pt x="184" y="23"/>
                  <a:pt x="184" y="23"/>
                  <a:pt x="185" y="22"/>
                </a:cubicBezTo>
                <a:cubicBezTo>
                  <a:pt x="185" y="22"/>
                  <a:pt x="187" y="22"/>
                  <a:pt x="188" y="21"/>
                </a:cubicBezTo>
                <a:cubicBezTo>
                  <a:pt x="188" y="21"/>
                  <a:pt x="191" y="20"/>
                  <a:pt x="192" y="19"/>
                </a:cubicBezTo>
                <a:cubicBezTo>
                  <a:pt x="192" y="20"/>
                  <a:pt x="190" y="21"/>
                  <a:pt x="188" y="23"/>
                </a:cubicBezTo>
                <a:cubicBezTo>
                  <a:pt x="188" y="23"/>
                  <a:pt x="188" y="23"/>
                  <a:pt x="188" y="23"/>
                </a:cubicBezTo>
                <a:cubicBezTo>
                  <a:pt x="189" y="24"/>
                  <a:pt x="189" y="24"/>
                  <a:pt x="189" y="24"/>
                </a:cubicBezTo>
                <a:cubicBezTo>
                  <a:pt x="188" y="25"/>
                  <a:pt x="187" y="25"/>
                  <a:pt x="186" y="25"/>
                </a:cubicBezTo>
                <a:cubicBezTo>
                  <a:pt x="185" y="25"/>
                  <a:pt x="184" y="25"/>
                  <a:pt x="184" y="26"/>
                </a:cubicBezTo>
                <a:cubicBezTo>
                  <a:pt x="183" y="26"/>
                  <a:pt x="183" y="26"/>
                  <a:pt x="183" y="26"/>
                </a:cubicBezTo>
                <a:cubicBezTo>
                  <a:pt x="184" y="26"/>
                  <a:pt x="184" y="26"/>
                  <a:pt x="184" y="26"/>
                </a:cubicBezTo>
                <a:cubicBezTo>
                  <a:pt x="184" y="28"/>
                  <a:pt x="185" y="28"/>
                  <a:pt x="189" y="28"/>
                </a:cubicBezTo>
                <a:cubicBezTo>
                  <a:pt x="196" y="28"/>
                  <a:pt x="198" y="32"/>
                  <a:pt x="199" y="36"/>
                </a:cubicBezTo>
                <a:cubicBezTo>
                  <a:pt x="197" y="36"/>
                  <a:pt x="195" y="37"/>
                  <a:pt x="192" y="37"/>
                </a:cubicBezTo>
                <a:cubicBezTo>
                  <a:pt x="190" y="38"/>
                  <a:pt x="187" y="39"/>
                  <a:pt x="184" y="39"/>
                </a:cubicBezTo>
                <a:cubicBezTo>
                  <a:pt x="184" y="39"/>
                  <a:pt x="184" y="39"/>
                  <a:pt x="184" y="39"/>
                </a:cubicBezTo>
                <a:cubicBezTo>
                  <a:pt x="183" y="39"/>
                  <a:pt x="183" y="39"/>
                  <a:pt x="183" y="39"/>
                </a:cubicBezTo>
                <a:cubicBezTo>
                  <a:pt x="183" y="40"/>
                  <a:pt x="183" y="40"/>
                  <a:pt x="183" y="40"/>
                </a:cubicBezTo>
                <a:cubicBezTo>
                  <a:pt x="182" y="41"/>
                  <a:pt x="182" y="42"/>
                  <a:pt x="181" y="42"/>
                </a:cubicBezTo>
                <a:cubicBezTo>
                  <a:pt x="181" y="42"/>
                  <a:pt x="181" y="42"/>
                  <a:pt x="181" y="42"/>
                </a:cubicBezTo>
                <a:cubicBezTo>
                  <a:pt x="181" y="43"/>
                  <a:pt x="181" y="43"/>
                  <a:pt x="181" y="43"/>
                </a:cubicBezTo>
                <a:cubicBezTo>
                  <a:pt x="184" y="46"/>
                  <a:pt x="186" y="50"/>
                  <a:pt x="186" y="53"/>
                </a:cubicBezTo>
                <a:cubicBezTo>
                  <a:pt x="186" y="54"/>
                  <a:pt x="186" y="54"/>
                  <a:pt x="186" y="54"/>
                </a:cubicBezTo>
                <a:cubicBezTo>
                  <a:pt x="185" y="55"/>
                  <a:pt x="185" y="55"/>
                  <a:pt x="185" y="55"/>
                </a:cubicBezTo>
                <a:cubicBezTo>
                  <a:pt x="186" y="55"/>
                  <a:pt x="186" y="55"/>
                  <a:pt x="186" y="55"/>
                </a:cubicBezTo>
                <a:cubicBezTo>
                  <a:pt x="187" y="55"/>
                  <a:pt x="188" y="56"/>
                  <a:pt x="190" y="59"/>
                </a:cubicBezTo>
                <a:cubicBezTo>
                  <a:pt x="190" y="59"/>
                  <a:pt x="190" y="59"/>
                  <a:pt x="190" y="59"/>
                </a:cubicBezTo>
                <a:cubicBezTo>
                  <a:pt x="190" y="59"/>
                  <a:pt x="190" y="59"/>
                  <a:pt x="190" y="59"/>
                </a:cubicBezTo>
                <a:cubicBezTo>
                  <a:pt x="203" y="60"/>
                  <a:pt x="208" y="60"/>
                  <a:pt x="214" y="51"/>
                </a:cubicBezTo>
                <a:cubicBezTo>
                  <a:pt x="214" y="51"/>
                  <a:pt x="214" y="51"/>
                  <a:pt x="214" y="51"/>
                </a:cubicBezTo>
                <a:cubicBezTo>
                  <a:pt x="214" y="51"/>
                  <a:pt x="214" y="51"/>
                  <a:pt x="214" y="51"/>
                </a:cubicBezTo>
                <a:cubicBezTo>
                  <a:pt x="214" y="50"/>
                  <a:pt x="213" y="50"/>
                  <a:pt x="213" y="49"/>
                </a:cubicBezTo>
                <a:cubicBezTo>
                  <a:pt x="213" y="49"/>
                  <a:pt x="214" y="48"/>
                  <a:pt x="214" y="47"/>
                </a:cubicBezTo>
                <a:cubicBezTo>
                  <a:pt x="214" y="47"/>
                  <a:pt x="214" y="47"/>
                  <a:pt x="214" y="47"/>
                </a:cubicBezTo>
                <a:cubicBezTo>
                  <a:pt x="214" y="47"/>
                  <a:pt x="214" y="47"/>
                  <a:pt x="214" y="47"/>
                </a:cubicBezTo>
                <a:cubicBezTo>
                  <a:pt x="213" y="46"/>
                  <a:pt x="213" y="45"/>
                  <a:pt x="213" y="44"/>
                </a:cubicBezTo>
                <a:cubicBezTo>
                  <a:pt x="213" y="43"/>
                  <a:pt x="213" y="42"/>
                  <a:pt x="214" y="40"/>
                </a:cubicBezTo>
                <a:cubicBezTo>
                  <a:pt x="214" y="39"/>
                  <a:pt x="215" y="38"/>
                  <a:pt x="215" y="36"/>
                </a:cubicBezTo>
                <a:cubicBezTo>
                  <a:pt x="215" y="35"/>
                  <a:pt x="214" y="34"/>
                  <a:pt x="214" y="34"/>
                </a:cubicBezTo>
                <a:cubicBezTo>
                  <a:pt x="214" y="31"/>
                  <a:pt x="216" y="31"/>
                  <a:pt x="218" y="31"/>
                </a:cubicBezTo>
                <a:cubicBezTo>
                  <a:pt x="219" y="31"/>
                  <a:pt x="221" y="31"/>
                  <a:pt x="222" y="31"/>
                </a:cubicBezTo>
                <a:cubicBezTo>
                  <a:pt x="222" y="31"/>
                  <a:pt x="222" y="31"/>
                  <a:pt x="222" y="31"/>
                </a:cubicBezTo>
                <a:cubicBezTo>
                  <a:pt x="222" y="30"/>
                  <a:pt x="222" y="30"/>
                  <a:pt x="222" y="30"/>
                </a:cubicBezTo>
                <a:cubicBezTo>
                  <a:pt x="223" y="29"/>
                  <a:pt x="223" y="29"/>
                  <a:pt x="224" y="27"/>
                </a:cubicBezTo>
                <a:cubicBezTo>
                  <a:pt x="225" y="28"/>
                  <a:pt x="250" y="31"/>
                  <a:pt x="255" y="37"/>
                </a:cubicBezTo>
                <a:cubicBezTo>
                  <a:pt x="254" y="38"/>
                  <a:pt x="252" y="38"/>
                  <a:pt x="251" y="38"/>
                </a:cubicBezTo>
                <a:cubicBezTo>
                  <a:pt x="250" y="39"/>
                  <a:pt x="249" y="39"/>
                  <a:pt x="248" y="39"/>
                </a:cubicBezTo>
                <a:cubicBezTo>
                  <a:pt x="248" y="39"/>
                  <a:pt x="248" y="39"/>
                  <a:pt x="248" y="39"/>
                </a:cubicBezTo>
                <a:cubicBezTo>
                  <a:pt x="248" y="41"/>
                  <a:pt x="248" y="41"/>
                  <a:pt x="248" y="41"/>
                </a:cubicBezTo>
                <a:cubicBezTo>
                  <a:pt x="249" y="41"/>
                  <a:pt x="249" y="41"/>
                  <a:pt x="249" y="41"/>
                </a:cubicBezTo>
                <a:cubicBezTo>
                  <a:pt x="251" y="42"/>
                  <a:pt x="258" y="42"/>
                  <a:pt x="258" y="42"/>
                </a:cubicBezTo>
                <a:cubicBezTo>
                  <a:pt x="259" y="42"/>
                  <a:pt x="259" y="42"/>
                  <a:pt x="259" y="42"/>
                </a:cubicBezTo>
                <a:cubicBezTo>
                  <a:pt x="259" y="41"/>
                  <a:pt x="259" y="41"/>
                  <a:pt x="259" y="41"/>
                </a:cubicBezTo>
                <a:cubicBezTo>
                  <a:pt x="257" y="39"/>
                  <a:pt x="257" y="39"/>
                  <a:pt x="257" y="39"/>
                </a:cubicBezTo>
                <a:cubicBezTo>
                  <a:pt x="257" y="39"/>
                  <a:pt x="257" y="39"/>
                  <a:pt x="257" y="39"/>
                </a:cubicBezTo>
                <a:cubicBezTo>
                  <a:pt x="257" y="38"/>
                  <a:pt x="257" y="37"/>
                  <a:pt x="254" y="32"/>
                </a:cubicBezTo>
                <a:cubicBezTo>
                  <a:pt x="255" y="32"/>
                  <a:pt x="256" y="32"/>
                  <a:pt x="256" y="32"/>
                </a:cubicBezTo>
                <a:cubicBezTo>
                  <a:pt x="259" y="33"/>
                  <a:pt x="259" y="33"/>
                  <a:pt x="259" y="33"/>
                </a:cubicBezTo>
                <a:cubicBezTo>
                  <a:pt x="258" y="32"/>
                  <a:pt x="258" y="32"/>
                  <a:pt x="258" y="32"/>
                </a:cubicBezTo>
                <a:cubicBezTo>
                  <a:pt x="256" y="29"/>
                  <a:pt x="249" y="28"/>
                  <a:pt x="244" y="28"/>
                </a:cubicBezTo>
                <a:cubicBezTo>
                  <a:pt x="239" y="28"/>
                  <a:pt x="231" y="24"/>
                  <a:pt x="230" y="23"/>
                </a:cubicBezTo>
                <a:cubicBezTo>
                  <a:pt x="230" y="23"/>
                  <a:pt x="231" y="23"/>
                  <a:pt x="231" y="22"/>
                </a:cubicBezTo>
                <a:cubicBezTo>
                  <a:pt x="231" y="22"/>
                  <a:pt x="231" y="22"/>
                  <a:pt x="231" y="22"/>
                </a:cubicBezTo>
                <a:cubicBezTo>
                  <a:pt x="235" y="24"/>
                  <a:pt x="239" y="24"/>
                  <a:pt x="242" y="25"/>
                </a:cubicBezTo>
                <a:cubicBezTo>
                  <a:pt x="246" y="25"/>
                  <a:pt x="250" y="26"/>
                  <a:pt x="253" y="27"/>
                </a:cubicBezTo>
                <a:cubicBezTo>
                  <a:pt x="257" y="29"/>
                  <a:pt x="261" y="31"/>
                  <a:pt x="264" y="33"/>
                </a:cubicBezTo>
                <a:cubicBezTo>
                  <a:pt x="268" y="35"/>
                  <a:pt x="272" y="38"/>
                  <a:pt x="276" y="39"/>
                </a:cubicBezTo>
                <a:cubicBezTo>
                  <a:pt x="277" y="39"/>
                  <a:pt x="278" y="39"/>
                  <a:pt x="279" y="39"/>
                </a:cubicBezTo>
                <a:cubicBezTo>
                  <a:pt x="279" y="39"/>
                  <a:pt x="279" y="39"/>
                  <a:pt x="280" y="39"/>
                </a:cubicBezTo>
                <a:cubicBezTo>
                  <a:pt x="280" y="39"/>
                  <a:pt x="280" y="39"/>
                  <a:pt x="280" y="39"/>
                </a:cubicBezTo>
                <a:cubicBezTo>
                  <a:pt x="280" y="39"/>
                  <a:pt x="280" y="39"/>
                  <a:pt x="280" y="39"/>
                </a:cubicBezTo>
                <a:cubicBezTo>
                  <a:pt x="280" y="38"/>
                  <a:pt x="278" y="37"/>
                  <a:pt x="276" y="35"/>
                </a:cubicBezTo>
                <a:cubicBezTo>
                  <a:pt x="276" y="35"/>
                  <a:pt x="276" y="35"/>
                  <a:pt x="277" y="35"/>
                </a:cubicBezTo>
                <a:cubicBezTo>
                  <a:pt x="277" y="35"/>
                  <a:pt x="277" y="35"/>
                  <a:pt x="277" y="35"/>
                </a:cubicBezTo>
                <a:cubicBezTo>
                  <a:pt x="277" y="35"/>
                  <a:pt x="277" y="35"/>
                  <a:pt x="277" y="35"/>
                </a:cubicBezTo>
                <a:cubicBezTo>
                  <a:pt x="277" y="35"/>
                  <a:pt x="277" y="35"/>
                  <a:pt x="269" y="29"/>
                </a:cubicBezTo>
                <a:cubicBezTo>
                  <a:pt x="269" y="29"/>
                  <a:pt x="269" y="28"/>
                  <a:pt x="269" y="28"/>
                </a:cubicBezTo>
                <a:cubicBezTo>
                  <a:pt x="270" y="28"/>
                  <a:pt x="271" y="28"/>
                  <a:pt x="272" y="28"/>
                </a:cubicBezTo>
                <a:cubicBezTo>
                  <a:pt x="273" y="28"/>
                  <a:pt x="274" y="28"/>
                  <a:pt x="274" y="28"/>
                </a:cubicBezTo>
                <a:cubicBezTo>
                  <a:pt x="275" y="29"/>
                  <a:pt x="275" y="30"/>
                  <a:pt x="281" y="32"/>
                </a:cubicBezTo>
                <a:cubicBezTo>
                  <a:pt x="281" y="33"/>
                  <a:pt x="281" y="33"/>
                  <a:pt x="281" y="33"/>
                </a:cubicBezTo>
                <a:cubicBezTo>
                  <a:pt x="281" y="33"/>
                  <a:pt x="281" y="33"/>
                  <a:pt x="281" y="33"/>
                </a:cubicBezTo>
                <a:cubicBezTo>
                  <a:pt x="292" y="38"/>
                  <a:pt x="292" y="38"/>
                  <a:pt x="296" y="37"/>
                </a:cubicBezTo>
                <a:cubicBezTo>
                  <a:pt x="297" y="37"/>
                  <a:pt x="297" y="37"/>
                  <a:pt x="297" y="37"/>
                </a:cubicBezTo>
                <a:cubicBezTo>
                  <a:pt x="297" y="36"/>
                  <a:pt x="297" y="36"/>
                  <a:pt x="297" y="36"/>
                </a:cubicBezTo>
                <a:cubicBezTo>
                  <a:pt x="298" y="36"/>
                  <a:pt x="300" y="37"/>
                  <a:pt x="301" y="37"/>
                </a:cubicBezTo>
                <a:cubicBezTo>
                  <a:pt x="302" y="38"/>
                  <a:pt x="303" y="38"/>
                  <a:pt x="304" y="38"/>
                </a:cubicBezTo>
                <a:cubicBezTo>
                  <a:pt x="304" y="38"/>
                  <a:pt x="304" y="38"/>
                  <a:pt x="304" y="38"/>
                </a:cubicBezTo>
                <a:cubicBezTo>
                  <a:pt x="304" y="37"/>
                  <a:pt x="304" y="37"/>
                  <a:pt x="304" y="37"/>
                </a:cubicBezTo>
                <a:cubicBezTo>
                  <a:pt x="304" y="36"/>
                  <a:pt x="304" y="36"/>
                  <a:pt x="304" y="36"/>
                </a:cubicBezTo>
                <a:cubicBezTo>
                  <a:pt x="308" y="36"/>
                  <a:pt x="312" y="40"/>
                  <a:pt x="314" y="43"/>
                </a:cubicBezTo>
                <a:cubicBezTo>
                  <a:pt x="314" y="43"/>
                  <a:pt x="314" y="43"/>
                  <a:pt x="314" y="43"/>
                </a:cubicBezTo>
                <a:cubicBezTo>
                  <a:pt x="314" y="43"/>
                  <a:pt x="314" y="43"/>
                  <a:pt x="314" y="43"/>
                </a:cubicBezTo>
                <a:cubicBezTo>
                  <a:pt x="315" y="43"/>
                  <a:pt x="315" y="43"/>
                  <a:pt x="315" y="43"/>
                </a:cubicBezTo>
                <a:cubicBezTo>
                  <a:pt x="315" y="44"/>
                  <a:pt x="316" y="45"/>
                  <a:pt x="317" y="47"/>
                </a:cubicBezTo>
                <a:cubicBezTo>
                  <a:pt x="318" y="48"/>
                  <a:pt x="320" y="49"/>
                  <a:pt x="321" y="51"/>
                </a:cubicBezTo>
                <a:cubicBezTo>
                  <a:pt x="320" y="51"/>
                  <a:pt x="320" y="51"/>
                  <a:pt x="320" y="51"/>
                </a:cubicBezTo>
                <a:cubicBezTo>
                  <a:pt x="319" y="51"/>
                  <a:pt x="318" y="51"/>
                  <a:pt x="317" y="51"/>
                </a:cubicBezTo>
                <a:cubicBezTo>
                  <a:pt x="315" y="50"/>
                  <a:pt x="314" y="50"/>
                  <a:pt x="313" y="50"/>
                </a:cubicBezTo>
                <a:cubicBezTo>
                  <a:pt x="312" y="50"/>
                  <a:pt x="312" y="50"/>
                  <a:pt x="312" y="50"/>
                </a:cubicBezTo>
                <a:cubicBezTo>
                  <a:pt x="312" y="50"/>
                  <a:pt x="312" y="50"/>
                  <a:pt x="312" y="50"/>
                </a:cubicBezTo>
                <a:cubicBezTo>
                  <a:pt x="312" y="51"/>
                  <a:pt x="312" y="52"/>
                  <a:pt x="312" y="53"/>
                </a:cubicBezTo>
                <a:cubicBezTo>
                  <a:pt x="311" y="53"/>
                  <a:pt x="311" y="53"/>
                  <a:pt x="311" y="53"/>
                </a:cubicBezTo>
                <a:cubicBezTo>
                  <a:pt x="290" y="48"/>
                  <a:pt x="286" y="49"/>
                  <a:pt x="284" y="50"/>
                </a:cubicBezTo>
                <a:cubicBezTo>
                  <a:pt x="284" y="50"/>
                  <a:pt x="284" y="51"/>
                  <a:pt x="284" y="51"/>
                </a:cubicBezTo>
                <a:cubicBezTo>
                  <a:pt x="284" y="52"/>
                  <a:pt x="284" y="53"/>
                  <a:pt x="284" y="53"/>
                </a:cubicBezTo>
                <a:cubicBezTo>
                  <a:pt x="285" y="54"/>
                  <a:pt x="286" y="55"/>
                  <a:pt x="286" y="56"/>
                </a:cubicBezTo>
                <a:cubicBezTo>
                  <a:pt x="287" y="56"/>
                  <a:pt x="287" y="56"/>
                  <a:pt x="288" y="57"/>
                </a:cubicBezTo>
                <a:cubicBezTo>
                  <a:pt x="287" y="58"/>
                  <a:pt x="287" y="58"/>
                  <a:pt x="287" y="58"/>
                </a:cubicBezTo>
                <a:cubicBezTo>
                  <a:pt x="285" y="58"/>
                  <a:pt x="255" y="53"/>
                  <a:pt x="254" y="53"/>
                </a:cubicBezTo>
                <a:cubicBezTo>
                  <a:pt x="254" y="53"/>
                  <a:pt x="254" y="53"/>
                  <a:pt x="254" y="53"/>
                </a:cubicBezTo>
                <a:cubicBezTo>
                  <a:pt x="252" y="52"/>
                  <a:pt x="252" y="51"/>
                  <a:pt x="252" y="50"/>
                </a:cubicBezTo>
                <a:cubicBezTo>
                  <a:pt x="252" y="49"/>
                  <a:pt x="252" y="49"/>
                  <a:pt x="252" y="48"/>
                </a:cubicBezTo>
                <a:cubicBezTo>
                  <a:pt x="252" y="47"/>
                  <a:pt x="250" y="47"/>
                  <a:pt x="249" y="46"/>
                </a:cubicBezTo>
                <a:cubicBezTo>
                  <a:pt x="249" y="46"/>
                  <a:pt x="249" y="46"/>
                  <a:pt x="249" y="46"/>
                </a:cubicBezTo>
                <a:cubicBezTo>
                  <a:pt x="249" y="44"/>
                  <a:pt x="248" y="44"/>
                  <a:pt x="247" y="43"/>
                </a:cubicBezTo>
                <a:cubicBezTo>
                  <a:pt x="247" y="43"/>
                  <a:pt x="247" y="43"/>
                  <a:pt x="247" y="43"/>
                </a:cubicBezTo>
                <a:cubicBezTo>
                  <a:pt x="247" y="43"/>
                  <a:pt x="247" y="43"/>
                  <a:pt x="247" y="43"/>
                </a:cubicBezTo>
                <a:cubicBezTo>
                  <a:pt x="246" y="44"/>
                  <a:pt x="245" y="44"/>
                  <a:pt x="244" y="43"/>
                </a:cubicBezTo>
                <a:cubicBezTo>
                  <a:pt x="244" y="43"/>
                  <a:pt x="243" y="43"/>
                  <a:pt x="242" y="43"/>
                </a:cubicBezTo>
                <a:cubicBezTo>
                  <a:pt x="242" y="43"/>
                  <a:pt x="242" y="43"/>
                  <a:pt x="242" y="43"/>
                </a:cubicBezTo>
                <a:cubicBezTo>
                  <a:pt x="242" y="43"/>
                  <a:pt x="242" y="43"/>
                  <a:pt x="242" y="43"/>
                </a:cubicBezTo>
                <a:cubicBezTo>
                  <a:pt x="242" y="43"/>
                  <a:pt x="242" y="43"/>
                  <a:pt x="242" y="43"/>
                </a:cubicBezTo>
                <a:cubicBezTo>
                  <a:pt x="240" y="45"/>
                  <a:pt x="240" y="45"/>
                  <a:pt x="238" y="45"/>
                </a:cubicBezTo>
                <a:cubicBezTo>
                  <a:pt x="234" y="46"/>
                  <a:pt x="233" y="46"/>
                  <a:pt x="232" y="47"/>
                </a:cubicBezTo>
                <a:cubicBezTo>
                  <a:pt x="230" y="47"/>
                  <a:pt x="223" y="49"/>
                  <a:pt x="219" y="52"/>
                </a:cubicBezTo>
                <a:cubicBezTo>
                  <a:pt x="218" y="53"/>
                  <a:pt x="217" y="54"/>
                  <a:pt x="217" y="55"/>
                </a:cubicBezTo>
                <a:cubicBezTo>
                  <a:pt x="216" y="55"/>
                  <a:pt x="216" y="56"/>
                  <a:pt x="215" y="57"/>
                </a:cubicBezTo>
                <a:cubicBezTo>
                  <a:pt x="214" y="57"/>
                  <a:pt x="214" y="58"/>
                  <a:pt x="213" y="59"/>
                </a:cubicBezTo>
                <a:cubicBezTo>
                  <a:pt x="212" y="59"/>
                  <a:pt x="211" y="59"/>
                  <a:pt x="210" y="59"/>
                </a:cubicBezTo>
                <a:cubicBezTo>
                  <a:pt x="209" y="60"/>
                  <a:pt x="207" y="61"/>
                  <a:pt x="206" y="61"/>
                </a:cubicBezTo>
                <a:cubicBezTo>
                  <a:pt x="205" y="61"/>
                  <a:pt x="204" y="60"/>
                  <a:pt x="203" y="60"/>
                </a:cubicBezTo>
                <a:cubicBezTo>
                  <a:pt x="203" y="60"/>
                  <a:pt x="202" y="59"/>
                  <a:pt x="201" y="59"/>
                </a:cubicBezTo>
                <a:cubicBezTo>
                  <a:pt x="201" y="59"/>
                  <a:pt x="201" y="59"/>
                  <a:pt x="201" y="59"/>
                </a:cubicBezTo>
                <a:cubicBezTo>
                  <a:pt x="201" y="60"/>
                  <a:pt x="201" y="60"/>
                  <a:pt x="201" y="60"/>
                </a:cubicBezTo>
                <a:cubicBezTo>
                  <a:pt x="200" y="61"/>
                  <a:pt x="200" y="61"/>
                  <a:pt x="200" y="67"/>
                </a:cubicBezTo>
                <a:cubicBezTo>
                  <a:pt x="200" y="68"/>
                  <a:pt x="200" y="68"/>
                  <a:pt x="200" y="68"/>
                </a:cubicBezTo>
                <a:cubicBezTo>
                  <a:pt x="200" y="68"/>
                  <a:pt x="200" y="68"/>
                  <a:pt x="200" y="68"/>
                </a:cubicBezTo>
                <a:cubicBezTo>
                  <a:pt x="200" y="68"/>
                  <a:pt x="200" y="68"/>
                  <a:pt x="200" y="68"/>
                </a:cubicBezTo>
                <a:cubicBezTo>
                  <a:pt x="199" y="68"/>
                  <a:pt x="199" y="68"/>
                  <a:pt x="199" y="68"/>
                </a:cubicBezTo>
                <a:cubicBezTo>
                  <a:pt x="196" y="71"/>
                  <a:pt x="194" y="75"/>
                  <a:pt x="194" y="78"/>
                </a:cubicBezTo>
                <a:cubicBezTo>
                  <a:pt x="194" y="79"/>
                  <a:pt x="195" y="81"/>
                  <a:pt x="195" y="81"/>
                </a:cubicBezTo>
                <a:cubicBezTo>
                  <a:pt x="196" y="82"/>
                  <a:pt x="197" y="84"/>
                  <a:pt x="197" y="85"/>
                </a:cubicBezTo>
                <a:cubicBezTo>
                  <a:pt x="197" y="89"/>
                  <a:pt x="192" y="93"/>
                  <a:pt x="188" y="96"/>
                </a:cubicBezTo>
                <a:cubicBezTo>
                  <a:pt x="188" y="96"/>
                  <a:pt x="188" y="96"/>
                  <a:pt x="188" y="96"/>
                </a:cubicBezTo>
                <a:cubicBezTo>
                  <a:pt x="188" y="96"/>
                  <a:pt x="188" y="96"/>
                  <a:pt x="188" y="96"/>
                </a:cubicBezTo>
                <a:cubicBezTo>
                  <a:pt x="189" y="98"/>
                  <a:pt x="189" y="98"/>
                  <a:pt x="189" y="98"/>
                </a:cubicBezTo>
                <a:cubicBezTo>
                  <a:pt x="189" y="99"/>
                  <a:pt x="189" y="99"/>
                  <a:pt x="189" y="99"/>
                </a:cubicBezTo>
                <a:cubicBezTo>
                  <a:pt x="187" y="103"/>
                  <a:pt x="185" y="105"/>
                  <a:pt x="185" y="107"/>
                </a:cubicBezTo>
                <a:cubicBezTo>
                  <a:pt x="185" y="108"/>
                  <a:pt x="186" y="109"/>
                  <a:pt x="187" y="111"/>
                </a:cubicBezTo>
                <a:cubicBezTo>
                  <a:pt x="184" y="115"/>
                  <a:pt x="183" y="119"/>
                  <a:pt x="183" y="123"/>
                </a:cubicBezTo>
                <a:cubicBezTo>
                  <a:pt x="183" y="126"/>
                  <a:pt x="183" y="128"/>
                  <a:pt x="184" y="131"/>
                </a:cubicBezTo>
                <a:cubicBezTo>
                  <a:pt x="184" y="131"/>
                  <a:pt x="184" y="131"/>
                  <a:pt x="184" y="131"/>
                </a:cubicBezTo>
                <a:cubicBezTo>
                  <a:pt x="185" y="131"/>
                  <a:pt x="185" y="131"/>
                  <a:pt x="185" y="131"/>
                </a:cubicBezTo>
                <a:cubicBezTo>
                  <a:pt x="185" y="131"/>
                  <a:pt x="185" y="131"/>
                  <a:pt x="186" y="131"/>
                </a:cubicBezTo>
                <a:cubicBezTo>
                  <a:pt x="188" y="133"/>
                  <a:pt x="190" y="137"/>
                  <a:pt x="191" y="141"/>
                </a:cubicBezTo>
                <a:cubicBezTo>
                  <a:pt x="192" y="145"/>
                  <a:pt x="193" y="151"/>
                  <a:pt x="192" y="159"/>
                </a:cubicBezTo>
                <a:cubicBezTo>
                  <a:pt x="192" y="159"/>
                  <a:pt x="192" y="159"/>
                  <a:pt x="192" y="159"/>
                </a:cubicBezTo>
                <a:cubicBezTo>
                  <a:pt x="192" y="159"/>
                  <a:pt x="192" y="159"/>
                  <a:pt x="192" y="159"/>
                </a:cubicBezTo>
                <a:cubicBezTo>
                  <a:pt x="194" y="160"/>
                  <a:pt x="196" y="163"/>
                  <a:pt x="197" y="165"/>
                </a:cubicBezTo>
                <a:cubicBezTo>
                  <a:pt x="198" y="168"/>
                  <a:pt x="200" y="170"/>
                  <a:pt x="202" y="172"/>
                </a:cubicBezTo>
                <a:cubicBezTo>
                  <a:pt x="202" y="172"/>
                  <a:pt x="202" y="172"/>
                  <a:pt x="202" y="172"/>
                </a:cubicBezTo>
                <a:cubicBezTo>
                  <a:pt x="204" y="172"/>
                  <a:pt x="204" y="172"/>
                  <a:pt x="204" y="172"/>
                </a:cubicBezTo>
                <a:cubicBezTo>
                  <a:pt x="220" y="186"/>
                  <a:pt x="220" y="186"/>
                  <a:pt x="221" y="187"/>
                </a:cubicBezTo>
                <a:cubicBezTo>
                  <a:pt x="222" y="187"/>
                  <a:pt x="222" y="187"/>
                  <a:pt x="222" y="187"/>
                </a:cubicBezTo>
                <a:cubicBezTo>
                  <a:pt x="222" y="187"/>
                  <a:pt x="222" y="187"/>
                  <a:pt x="222" y="187"/>
                </a:cubicBezTo>
                <a:cubicBezTo>
                  <a:pt x="226" y="187"/>
                  <a:pt x="228" y="188"/>
                  <a:pt x="230" y="191"/>
                </a:cubicBezTo>
                <a:cubicBezTo>
                  <a:pt x="230" y="191"/>
                  <a:pt x="230" y="191"/>
                  <a:pt x="230" y="191"/>
                </a:cubicBezTo>
                <a:cubicBezTo>
                  <a:pt x="231" y="191"/>
                  <a:pt x="231" y="191"/>
                  <a:pt x="231" y="191"/>
                </a:cubicBezTo>
                <a:cubicBezTo>
                  <a:pt x="233" y="191"/>
                  <a:pt x="235" y="192"/>
                  <a:pt x="238" y="193"/>
                </a:cubicBezTo>
                <a:cubicBezTo>
                  <a:pt x="242" y="195"/>
                  <a:pt x="247" y="197"/>
                  <a:pt x="251" y="193"/>
                </a:cubicBezTo>
                <a:cubicBezTo>
                  <a:pt x="255" y="189"/>
                  <a:pt x="258" y="186"/>
                  <a:pt x="267" y="188"/>
                </a:cubicBezTo>
                <a:cubicBezTo>
                  <a:pt x="267" y="188"/>
                  <a:pt x="267" y="188"/>
                  <a:pt x="267" y="188"/>
                </a:cubicBezTo>
                <a:cubicBezTo>
                  <a:pt x="267" y="188"/>
                  <a:pt x="267" y="188"/>
                  <a:pt x="267" y="188"/>
                </a:cubicBezTo>
                <a:cubicBezTo>
                  <a:pt x="286" y="173"/>
                  <a:pt x="286" y="173"/>
                  <a:pt x="288" y="174"/>
                </a:cubicBezTo>
                <a:cubicBezTo>
                  <a:pt x="290" y="175"/>
                  <a:pt x="291" y="176"/>
                  <a:pt x="292" y="178"/>
                </a:cubicBezTo>
                <a:cubicBezTo>
                  <a:pt x="293" y="179"/>
                  <a:pt x="294" y="181"/>
                  <a:pt x="297" y="182"/>
                </a:cubicBezTo>
                <a:cubicBezTo>
                  <a:pt x="298" y="182"/>
                  <a:pt x="300" y="181"/>
                  <a:pt x="301" y="180"/>
                </a:cubicBezTo>
                <a:cubicBezTo>
                  <a:pt x="303" y="179"/>
                  <a:pt x="304" y="178"/>
                  <a:pt x="306" y="179"/>
                </a:cubicBezTo>
                <a:cubicBezTo>
                  <a:pt x="310" y="182"/>
                  <a:pt x="310" y="182"/>
                  <a:pt x="310" y="182"/>
                </a:cubicBezTo>
                <a:cubicBezTo>
                  <a:pt x="313" y="200"/>
                  <a:pt x="313" y="200"/>
                  <a:pt x="313" y="200"/>
                </a:cubicBezTo>
                <a:cubicBezTo>
                  <a:pt x="313" y="202"/>
                  <a:pt x="313" y="203"/>
                  <a:pt x="313" y="204"/>
                </a:cubicBezTo>
                <a:cubicBezTo>
                  <a:pt x="313" y="205"/>
                  <a:pt x="313" y="206"/>
                  <a:pt x="314" y="208"/>
                </a:cubicBezTo>
                <a:cubicBezTo>
                  <a:pt x="315" y="210"/>
                  <a:pt x="318" y="212"/>
                  <a:pt x="320" y="214"/>
                </a:cubicBezTo>
                <a:cubicBezTo>
                  <a:pt x="321" y="216"/>
                  <a:pt x="323" y="218"/>
                  <a:pt x="325" y="220"/>
                </a:cubicBezTo>
                <a:cubicBezTo>
                  <a:pt x="331" y="239"/>
                  <a:pt x="331" y="239"/>
                  <a:pt x="331" y="239"/>
                </a:cubicBezTo>
                <a:cubicBezTo>
                  <a:pt x="331" y="239"/>
                  <a:pt x="331" y="239"/>
                  <a:pt x="331" y="240"/>
                </a:cubicBezTo>
                <a:cubicBezTo>
                  <a:pt x="331" y="242"/>
                  <a:pt x="332" y="244"/>
                  <a:pt x="333" y="245"/>
                </a:cubicBezTo>
                <a:cubicBezTo>
                  <a:pt x="333" y="245"/>
                  <a:pt x="333" y="245"/>
                  <a:pt x="333" y="245"/>
                </a:cubicBezTo>
                <a:cubicBezTo>
                  <a:pt x="333" y="246"/>
                  <a:pt x="333" y="246"/>
                  <a:pt x="333" y="246"/>
                </a:cubicBezTo>
                <a:cubicBezTo>
                  <a:pt x="333" y="246"/>
                  <a:pt x="333" y="246"/>
                  <a:pt x="333" y="246"/>
                </a:cubicBezTo>
                <a:cubicBezTo>
                  <a:pt x="334" y="248"/>
                  <a:pt x="334" y="249"/>
                  <a:pt x="334" y="250"/>
                </a:cubicBezTo>
                <a:cubicBezTo>
                  <a:pt x="334" y="251"/>
                  <a:pt x="334" y="251"/>
                  <a:pt x="334" y="251"/>
                </a:cubicBezTo>
                <a:cubicBezTo>
                  <a:pt x="334" y="253"/>
                  <a:pt x="333" y="254"/>
                  <a:pt x="332" y="256"/>
                </a:cubicBezTo>
                <a:cubicBezTo>
                  <a:pt x="329" y="262"/>
                  <a:pt x="327" y="278"/>
                  <a:pt x="327" y="278"/>
                </a:cubicBezTo>
                <a:cubicBezTo>
                  <a:pt x="327" y="278"/>
                  <a:pt x="327" y="278"/>
                  <a:pt x="327" y="278"/>
                </a:cubicBezTo>
                <a:cubicBezTo>
                  <a:pt x="327" y="279"/>
                  <a:pt x="328" y="281"/>
                  <a:pt x="330" y="292"/>
                </a:cubicBezTo>
                <a:cubicBezTo>
                  <a:pt x="331" y="297"/>
                  <a:pt x="331" y="299"/>
                  <a:pt x="331" y="301"/>
                </a:cubicBezTo>
                <a:cubicBezTo>
                  <a:pt x="331" y="302"/>
                  <a:pt x="331" y="304"/>
                  <a:pt x="331" y="306"/>
                </a:cubicBezTo>
                <a:cubicBezTo>
                  <a:pt x="330" y="316"/>
                  <a:pt x="330" y="320"/>
                  <a:pt x="330" y="322"/>
                </a:cubicBezTo>
                <a:cubicBezTo>
                  <a:pt x="330" y="324"/>
                  <a:pt x="330" y="324"/>
                  <a:pt x="330" y="325"/>
                </a:cubicBezTo>
                <a:cubicBezTo>
                  <a:pt x="331" y="326"/>
                  <a:pt x="331" y="326"/>
                  <a:pt x="331" y="326"/>
                </a:cubicBezTo>
                <a:cubicBezTo>
                  <a:pt x="331" y="327"/>
                  <a:pt x="331" y="327"/>
                  <a:pt x="331" y="327"/>
                </a:cubicBezTo>
                <a:cubicBezTo>
                  <a:pt x="329" y="337"/>
                  <a:pt x="329" y="339"/>
                  <a:pt x="326" y="345"/>
                </a:cubicBezTo>
                <a:cubicBezTo>
                  <a:pt x="325" y="345"/>
                  <a:pt x="325" y="345"/>
                  <a:pt x="325" y="345"/>
                </a:cubicBezTo>
                <a:cubicBezTo>
                  <a:pt x="326" y="346"/>
                  <a:pt x="326" y="346"/>
                  <a:pt x="326" y="346"/>
                </a:cubicBezTo>
                <a:cubicBezTo>
                  <a:pt x="327" y="347"/>
                  <a:pt x="327" y="347"/>
                  <a:pt x="330" y="346"/>
                </a:cubicBezTo>
                <a:cubicBezTo>
                  <a:pt x="330" y="346"/>
                  <a:pt x="330" y="346"/>
                  <a:pt x="330" y="346"/>
                </a:cubicBezTo>
                <a:cubicBezTo>
                  <a:pt x="330" y="346"/>
                  <a:pt x="330" y="346"/>
                  <a:pt x="330" y="346"/>
                </a:cubicBezTo>
                <a:cubicBezTo>
                  <a:pt x="331" y="345"/>
                  <a:pt x="331" y="345"/>
                  <a:pt x="332" y="345"/>
                </a:cubicBezTo>
                <a:cubicBezTo>
                  <a:pt x="334" y="345"/>
                  <a:pt x="340" y="344"/>
                  <a:pt x="352" y="328"/>
                </a:cubicBezTo>
                <a:cubicBezTo>
                  <a:pt x="353" y="327"/>
                  <a:pt x="354" y="326"/>
                  <a:pt x="355" y="324"/>
                </a:cubicBezTo>
                <a:cubicBezTo>
                  <a:pt x="357" y="322"/>
                  <a:pt x="359" y="319"/>
                  <a:pt x="360" y="317"/>
                </a:cubicBezTo>
                <a:cubicBezTo>
                  <a:pt x="361" y="316"/>
                  <a:pt x="361" y="314"/>
                  <a:pt x="362" y="313"/>
                </a:cubicBezTo>
                <a:cubicBezTo>
                  <a:pt x="363" y="311"/>
                  <a:pt x="364" y="309"/>
                  <a:pt x="366" y="307"/>
                </a:cubicBezTo>
                <a:cubicBezTo>
                  <a:pt x="368" y="305"/>
                  <a:pt x="369" y="305"/>
                  <a:pt x="371" y="302"/>
                </a:cubicBezTo>
                <a:cubicBezTo>
                  <a:pt x="372" y="299"/>
                  <a:pt x="373" y="296"/>
                  <a:pt x="374" y="292"/>
                </a:cubicBezTo>
                <a:cubicBezTo>
                  <a:pt x="375" y="289"/>
                  <a:pt x="375" y="287"/>
                  <a:pt x="377" y="284"/>
                </a:cubicBezTo>
                <a:cubicBezTo>
                  <a:pt x="378" y="280"/>
                  <a:pt x="381" y="278"/>
                  <a:pt x="383" y="275"/>
                </a:cubicBezTo>
                <a:cubicBezTo>
                  <a:pt x="386" y="272"/>
                  <a:pt x="388" y="269"/>
                  <a:pt x="390" y="266"/>
                </a:cubicBezTo>
                <a:close/>
                <a:moveTo>
                  <a:pt x="368" y="74"/>
                </a:moveTo>
                <a:cubicBezTo>
                  <a:pt x="368" y="73"/>
                  <a:pt x="368" y="73"/>
                  <a:pt x="368" y="73"/>
                </a:cubicBezTo>
                <a:cubicBezTo>
                  <a:pt x="368" y="74"/>
                  <a:pt x="368" y="74"/>
                  <a:pt x="369" y="75"/>
                </a:cubicBezTo>
                <a:cubicBezTo>
                  <a:pt x="370" y="76"/>
                  <a:pt x="370" y="77"/>
                  <a:pt x="371" y="78"/>
                </a:cubicBezTo>
                <a:cubicBezTo>
                  <a:pt x="370" y="78"/>
                  <a:pt x="370" y="78"/>
                  <a:pt x="369" y="77"/>
                </a:cubicBezTo>
                <a:cubicBezTo>
                  <a:pt x="368" y="76"/>
                  <a:pt x="367" y="74"/>
                  <a:pt x="364" y="71"/>
                </a:cubicBezTo>
                <a:cubicBezTo>
                  <a:pt x="364" y="71"/>
                  <a:pt x="364" y="71"/>
                  <a:pt x="364" y="71"/>
                </a:cubicBezTo>
                <a:cubicBezTo>
                  <a:pt x="364" y="71"/>
                  <a:pt x="364" y="71"/>
                  <a:pt x="364" y="71"/>
                </a:cubicBezTo>
                <a:cubicBezTo>
                  <a:pt x="363" y="71"/>
                  <a:pt x="363" y="70"/>
                  <a:pt x="363" y="70"/>
                </a:cubicBezTo>
                <a:cubicBezTo>
                  <a:pt x="362" y="69"/>
                  <a:pt x="362" y="69"/>
                  <a:pt x="362" y="69"/>
                </a:cubicBezTo>
                <a:cubicBezTo>
                  <a:pt x="362" y="69"/>
                  <a:pt x="362" y="69"/>
                  <a:pt x="362" y="69"/>
                </a:cubicBezTo>
                <a:cubicBezTo>
                  <a:pt x="361" y="69"/>
                  <a:pt x="361" y="69"/>
                  <a:pt x="361" y="69"/>
                </a:cubicBezTo>
                <a:cubicBezTo>
                  <a:pt x="359" y="67"/>
                  <a:pt x="352" y="60"/>
                  <a:pt x="351" y="59"/>
                </a:cubicBezTo>
                <a:cubicBezTo>
                  <a:pt x="355" y="62"/>
                  <a:pt x="362" y="68"/>
                  <a:pt x="368" y="74"/>
                </a:cubicBezTo>
                <a:close/>
                <a:moveTo>
                  <a:pt x="193" y="19"/>
                </a:moveTo>
                <a:cubicBezTo>
                  <a:pt x="193" y="19"/>
                  <a:pt x="193" y="19"/>
                  <a:pt x="193" y="19"/>
                </a:cubicBezTo>
                <a:cubicBezTo>
                  <a:pt x="193" y="19"/>
                  <a:pt x="193" y="19"/>
                  <a:pt x="193" y="19"/>
                </a:cubicBezTo>
                <a:close/>
                <a:moveTo>
                  <a:pt x="199" y="8"/>
                </a:moveTo>
                <a:cubicBezTo>
                  <a:pt x="199" y="8"/>
                  <a:pt x="199" y="8"/>
                  <a:pt x="199" y="8"/>
                </a:cubicBezTo>
                <a:cubicBezTo>
                  <a:pt x="199" y="8"/>
                  <a:pt x="198" y="8"/>
                  <a:pt x="198" y="8"/>
                </a:cubicBezTo>
                <a:cubicBezTo>
                  <a:pt x="197" y="8"/>
                  <a:pt x="197" y="8"/>
                  <a:pt x="197" y="8"/>
                </a:cubicBezTo>
                <a:cubicBezTo>
                  <a:pt x="197" y="8"/>
                  <a:pt x="196" y="7"/>
                  <a:pt x="195" y="7"/>
                </a:cubicBezTo>
                <a:cubicBezTo>
                  <a:pt x="196" y="7"/>
                  <a:pt x="198" y="8"/>
                  <a:pt x="199" y="8"/>
                </a:cubicBezTo>
                <a:close/>
                <a:moveTo>
                  <a:pt x="210" y="7"/>
                </a:moveTo>
                <a:cubicBezTo>
                  <a:pt x="207" y="7"/>
                  <a:pt x="205" y="8"/>
                  <a:pt x="203" y="9"/>
                </a:cubicBezTo>
                <a:cubicBezTo>
                  <a:pt x="203" y="9"/>
                  <a:pt x="202" y="8"/>
                  <a:pt x="201" y="8"/>
                </a:cubicBezTo>
                <a:cubicBezTo>
                  <a:pt x="201" y="8"/>
                  <a:pt x="201" y="8"/>
                  <a:pt x="201" y="8"/>
                </a:cubicBezTo>
                <a:cubicBezTo>
                  <a:pt x="203" y="8"/>
                  <a:pt x="204" y="8"/>
                  <a:pt x="204" y="8"/>
                </a:cubicBezTo>
                <a:cubicBezTo>
                  <a:pt x="204" y="8"/>
                  <a:pt x="204" y="8"/>
                  <a:pt x="204" y="8"/>
                </a:cubicBezTo>
                <a:cubicBezTo>
                  <a:pt x="204" y="7"/>
                  <a:pt x="204" y="7"/>
                  <a:pt x="204" y="7"/>
                </a:cubicBezTo>
                <a:cubicBezTo>
                  <a:pt x="205" y="7"/>
                  <a:pt x="205" y="7"/>
                  <a:pt x="205" y="7"/>
                </a:cubicBezTo>
                <a:cubicBezTo>
                  <a:pt x="205" y="7"/>
                  <a:pt x="205" y="7"/>
                  <a:pt x="205" y="7"/>
                </a:cubicBezTo>
                <a:cubicBezTo>
                  <a:pt x="203" y="6"/>
                  <a:pt x="203" y="5"/>
                  <a:pt x="199" y="5"/>
                </a:cubicBezTo>
                <a:cubicBezTo>
                  <a:pt x="199" y="4"/>
                  <a:pt x="198" y="3"/>
                  <a:pt x="190" y="2"/>
                </a:cubicBezTo>
                <a:cubicBezTo>
                  <a:pt x="194" y="2"/>
                  <a:pt x="202" y="2"/>
                  <a:pt x="207" y="2"/>
                </a:cubicBezTo>
                <a:cubicBezTo>
                  <a:pt x="205" y="2"/>
                  <a:pt x="205" y="2"/>
                  <a:pt x="205" y="2"/>
                </a:cubicBezTo>
                <a:cubicBezTo>
                  <a:pt x="204" y="2"/>
                  <a:pt x="204" y="2"/>
                  <a:pt x="204" y="2"/>
                </a:cubicBezTo>
                <a:cubicBezTo>
                  <a:pt x="205" y="3"/>
                  <a:pt x="205" y="3"/>
                  <a:pt x="205" y="3"/>
                </a:cubicBezTo>
                <a:cubicBezTo>
                  <a:pt x="206" y="3"/>
                  <a:pt x="207" y="3"/>
                  <a:pt x="208" y="4"/>
                </a:cubicBezTo>
                <a:cubicBezTo>
                  <a:pt x="208" y="4"/>
                  <a:pt x="208" y="4"/>
                  <a:pt x="208" y="4"/>
                </a:cubicBezTo>
                <a:cubicBezTo>
                  <a:pt x="207" y="4"/>
                  <a:pt x="207" y="4"/>
                  <a:pt x="207" y="4"/>
                </a:cubicBezTo>
                <a:cubicBezTo>
                  <a:pt x="208" y="4"/>
                  <a:pt x="208" y="4"/>
                  <a:pt x="208" y="4"/>
                </a:cubicBezTo>
                <a:cubicBezTo>
                  <a:pt x="209" y="5"/>
                  <a:pt x="209" y="5"/>
                  <a:pt x="214" y="6"/>
                </a:cubicBezTo>
                <a:cubicBezTo>
                  <a:pt x="214" y="7"/>
                  <a:pt x="214" y="7"/>
                  <a:pt x="214" y="7"/>
                </a:cubicBezTo>
                <a:cubicBezTo>
                  <a:pt x="213" y="7"/>
                  <a:pt x="211" y="7"/>
                  <a:pt x="210" y="7"/>
                </a:cubicBezTo>
                <a:close/>
                <a:moveTo>
                  <a:pt x="269" y="13"/>
                </a:moveTo>
                <a:cubicBezTo>
                  <a:pt x="269" y="13"/>
                  <a:pt x="269" y="13"/>
                  <a:pt x="269" y="13"/>
                </a:cubicBezTo>
                <a:close/>
                <a:moveTo>
                  <a:pt x="269" y="14"/>
                </a:moveTo>
                <a:cubicBezTo>
                  <a:pt x="269" y="14"/>
                  <a:pt x="269" y="14"/>
                  <a:pt x="269" y="14"/>
                </a:cubicBezTo>
                <a:cubicBezTo>
                  <a:pt x="270" y="14"/>
                  <a:pt x="270" y="14"/>
                  <a:pt x="270" y="14"/>
                </a:cubicBezTo>
                <a:cubicBezTo>
                  <a:pt x="270" y="14"/>
                  <a:pt x="270" y="14"/>
                  <a:pt x="270" y="14"/>
                </a:cubicBezTo>
                <a:cubicBezTo>
                  <a:pt x="272" y="14"/>
                  <a:pt x="272" y="14"/>
                  <a:pt x="272" y="14"/>
                </a:cubicBezTo>
                <a:cubicBezTo>
                  <a:pt x="272" y="14"/>
                  <a:pt x="272" y="14"/>
                  <a:pt x="272" y="14"/>
                </a:cubicBezTo>
                <a:cubicBezTo>
                  <a:pt x="272" y="15"/>
                  <a:pt x="273" y="15"/>
                  <a:pt x="273" y="15"/>
                </a:cubicBezTo>
                <a:cubicBezTo>
                  <a:pt x="274" y="15"/>
                  <a:pt x="274" y="15"/>
                  <a:pt x="274" y="15"/>
                </a:cubicBezTo>
                <a:cubicBezTo>
                  <a:pt x="273" y="15"/>
                  <a:pt x="273" y="15"/>
                  <a:pt x="273" y="15"/>
                </a:cubicBezTo>
                <a:cubicBezTo>
                  <a:pt x="273" y="15"/>
                  <a:pt x="273" y="15"/>
                  <a:pt x="273" y="15"/>
                </a:cubicBezTo>
                <a:cubicBezTo>
                  <a:pt x="273" y="16"/>
                  <a:pt x="273" y="16"/>
                  <a:pt x="273" y="16"/>
                </a:cubicBezTo>
                <a:cubicBezTo>
                  <a:pt x="273" y="15"/>
                  <a:pt x="273" y="15"/>
                  <a:pt x="272" y="15"/>
                </a:cubicBezTo>
                <a:cubicBezTo>
                  <a:pt x="271" y="15"/>
                  <a:pt x="271" y="15"/>
                  <a:pt x="270" y="15"/>
                </a:cubicBezTo>
                <a:cubicBezTo>
                  <a:pt x="269" y="15"/>
                  <a:pt x="269" y="15"/>
                  <a:pt x="269" y="15"/>
                </a:cubicBezTo>
                <a:cubicBezTo>
                  <a:pt x="269" y="15"/>
                  <a:pt x="269" y="15"/>
                  <a:pt x="269" y="15"/>
                </a:cubicBezTo>
                <a:cubicBezTo>
                  <a:pt x="269" y="15"/>
                  <a:pt x="269" y="15"/>
                  <a:pt x="269" y="15"/>
                </a:cubicBezTo>
                <a:lnTo>
                  <a:pt x="269" y="14"/>
                </a:lnTo>
                <a:close/>
                <a:moveTo>
                  <a:pt x="278" y="27"/>
                </a:moveTo>
                <a:cubicBezTo>
                  <a:pt x="278" y="27"/>
                  <a:pt x="277" y="27"/>
                  <a:pt x="276" y="27"/>
                </a:cubicBezTo>
                <a:cubicBezTo>
                  <a:pt x="276" y="27"/>
                  <a:pt x="276" y="27"/>
                  <a:pt x="276" y="27"/>
                </a:cubicBezTo>
                <a:cubicBezTo>
                  <a:pt x="277" y="27"/>
                  <a:pt x="277" y="27"/>
                  <a:pt x="277" y="27"/>
                </a:cubicBezTo>
                <a:cubicBezTo>
                  <a:pt x="277" y="27"/>
                  <a:pt x="278" y="27"/>
                  <a:pt x="278" y="26"/>
                </a:cubicBezTo>
                <a:lnTo>
                  <a:pt x="278" y="27"/>
                </a:lnTo>
                <a:close/>
                <a:moveTo>
                  <a:pt x="295" y="24"/>
                </a:moveTo>
                <a:cubicBezTo>
                  <a:pt x="295" y="24"/>
                  <a:pt x="295" y="24"/>
                  <a:pt x="291" y="24"/>
                </a:cubicBezTo>
                <a:cubicBezTo>
                  <a:pt x="290" y="23"/>
                  <a:pt x="289" y="23"/>
                  <a:pt x="288" y="23"/>
                </a:cubicBezTo>
                <a:cubicBezTo>
                  <a:pt x="287" y="22"/>
                  <a:pt x="285" y="22"/>
                  <a:pt x="284" y="22"/>
                </a:cubicBezTo>
                <a:cubicBezTo>
                  <a:pt x="283" y="22"/>
                  <a:pt x="282" y="22"/>
                  <a:pt x="281" y="23"/>
                </a:cubicBezTo>
                <a:cubicBezTo>
                  <a:pt x="281" y="24"/>
                  <a:pt x="280" y="24"/>
                  <a:pt x="280" y="24"/>
                </a:cubicBezTo>
                <a:cubicBezTo>
                  <a:pt x="280" y="25"/>
                  <a:pt x="280" y="25"/>
                  <a:pt x="280" y="25"/>
                </a:cubicBezTo>
                <a:cubicBezTo>
                  <a:pt x="278" y="25"/>
                  <a:pt x="278" y="25"/>
                  <a:pt x="278" y="25"/>
                </a:cubicBezTo>
                <a:cubicBezTo>
                  <a:pt x="278" y="25"/>
                  <a:pt x="278" y="25"/>
                  <a:pt x="278" y="25"/>
                </a:cubicBezTo>
                <a:cubicBezTo>
                  <a:pt x="278" y="25"/>
                  <a:pt x="278" y="25"/>
                  <a:pt x="278" y="25"/>
                </a:cubicBezTo>
                <a:cubicBezTo>
                  <a:pt x="277" y="25"/>
                  <a:pt x="277" y="25"/>
                  <a:pt x="277" y="25"/>
                </a:cubicBezTo>
                <a:cubicBezTo>
                  <a:pt x="276" y="25"/>
                  <a:pt x="275" y="24"/>
                  <a:pt x="275" y="24"/>
                </a:cubicBezTo>
                <a:cubicBezTo>
                  <a:pt x="274" y="24"/>
                  <a:pt x="273" y="24"/>
                  <a:pt x="272" y="23"/>
                </a:cubicBezTo>
                <a:cubicBezTo>
                  <a:pt x="271" y="23"/>
                  <a:pt x="271" y="23"/>
                  <a:pt x="271" y="23"/>
                </a:cubicBezTo>
                <a:cubicBezTo>
                  <a:pt x="270" y="23"/>
                  <a:pt x="270" y="23"/>
                  <a:pt x="270" y="23"/>
                </a:cubicBezTo>
                <a:cubicBezTo>
                  <a:pt x="269" y="22"/>
                  <a:pt x="268" y="21"/>
                  <a:pt x="268" y="21"/>
                </a:cubicBezTo>
                <a:cubicBezTo>
                  <a:pt x="267" y="20"/>
                  <a:pt x="266" y="19"/>
                  <a:pt x="265" y="18"/>
                </a:cubicBezTo>
                <a:cubicBezTo>
                  <a:pt x="265" y="18"/>
                  <a:pt x="265" y="18"/>
                  <a:pt x="265" y="18"/>
                </a:cubicBezTo>
                <a:cubicBezTo>
                  <a:pt x="266" y="18"/>
                  <a:pt x="266" y="18"/>
                  <a:pt x="266" y="18"/>
                </a:cubicBezTo>
                <a:cubicBezTo>
                  <a:pt x="265" y="18"/>
                  <a:pt x="265" y="18"/>
                  <a:pt x="265" y="18"/>
                </a:cubicBezTo>
                <a:cubicBezTo>
                  <a:pt x="264" y="17"/>
                  <a:pt x="264" y="17"/>
                  <a:pt x="263" y="16"/>
                </a:cubicBezTo>
                <a:cubicBezTo>
                  <a:pt x="263" y="16"/>
                  <a:pt x="262" y="15"/>
                  <a:pt x="262" y="15"/>
                </a:cubicBezTo>
                <a:cubicBezTo>
                  <a:pt x="262" y="15"/>
                  <a:pt x="262" y="15"/>
                  <a:pt x="262" y="15"/>
                </a:cubicBezTo>
                <a:cubicBezTo>
                  <a:pt x="262" y="15"/>
                  <a:pt x="262" y="15"/>
                  <a:pt x="262" y="15"/>
                </a:cubicBezTo>
                <a:cubicBezTo>
                  <a:pt x="262" y="15"/>
                  <a:pt x="266" y="15"/>
                  <a:pt x="266" y="16"/>
                </a:cubicBezTo>
                <a:cubicBezTo>
                  <a:pt x="266" y="16"/>
                  <a:pt x="266" y="16"/>
                  <a:pt x="266" y="16"/>
                </a:cubicBezTo>
                <a:cubicBezTo>
                  <a:pt x="267" y="16"/>
                  <a:pt x="267" y="16"/>
                  <a:pt x="267" y="16"/>
                </a:cubicBezTo>
                <a:cubicBezTo>
                  <a:pt x="267" y="16"/>
                  <a:pt x="272" y="18"/>
                  <a:pt x="273" y="18"/>
                </a:cubicBezTo>
                <a:cubicBezTo>
                  <a:pt x="274" y="18"/>
                  <a:pt x="274" y="18"/>
                  <a:pt x="274" y="18"/>
                </a:cubicBezTo>
                <a:cubicBezTo>
                  <a:pt x="274" y="18"/>
                  <a:pt x="274" y="18"/>
                  <a:pt x="274" y="18"/>
                </a:cubicBezTo>
                <a:cubicBezTo>
                  <a:pt x="274" y="18"/>
                  <a:pt x="274" y="18"/>
                  <a:pt x="274" y="18"/>
                </a:cubicBezTo>
                <a:cubicBezTo>
                  <a:pt x="274" y="17"/>
                  <a:pt x="274" y="17"/>
                  <a:pt x="274" y="17"/>
                </a:cubicBezTo>
                <a:cubicBezTo>
                  <a:pt x="275" y="17"/>
                  <a:pt x="275" y="17"/>
                  <a:pt x="276" y="17"/>
                </a:cubicBezTo>
                <a:cubicBezTo>
                  <a:pt x="276" y="17"/>
                  <a:pt x="276" y="17"/>
                  <a:pt x="276" y="17"/>
                </a:cubicBezTo>
                <a:cubicBezTo>
                  <a:pt x="276" y="17"/>
                  <a:pt x="276" y="17"/>
                  <a:pt x="276" y="17"/>
                </a:cubicBezTo>
                <a:cubicBezTo>
                  <a:pt x="277" y="17"/>
                  <a:pt x="278" y="17"/>
                  <a:pt x="279" y="18"/>
                </a:cubicBezTo>
                <a:cubicBezTo>
                  <a:pt x="281" y="18"/>
                  <a:pt x="283" y="19"/>
                  <a:pt x="285" y="19"/>
                </a:cubicBezTo>
                <a:cubicBezTo>
                  <a:pt x="291" y="21"/>
                  <a:pt x="295" y="23"/>
                  <a:pt x="295" y="24"/>
                </a:cubicBezTo>
                <a:cubicBezTo>
                  <a:pt x="295" y="24"/>
                  <a:pt x="295" y="24"/>
                  <a:pt x="295" y="24"/>
                </a:cubicBezTo>
                <a:close/>
                <a:moveTo>
                  <a:pt x="228" y="30"/>
                </a:moveTo>
                <a:cubicBezTo>
                  <a:pt x="227" y="30"/>
                  <a:pt x="227" y="31"/>
                  <a:pt x="227" y="31"/>
                </a:cubicBezTo>
                <a:cubicBezTo>
                  <a:pt x="227" y="31"/>
                  <a:pt x="227" y="31"/>
                  <a:pt x="227" y="31"/>
                </a:cubicBezTo>
                <a:cubicBezTo>
                  <a:pt x="227" y="32"/>
                  <a:pt x="228" y="32"/>
                  <a:pt x="231" y="34"/>
                </a:cubicBezTo>
                <a:cubicBezTo>
                  <a:pt x="231" y="34"/>
                  <a:pt x="231" y="34"/>
                  <a:pt x="230" y="35"/>
                </a:cubicBezTo>
                <a:cubicBezTo>
                  <a:pt x="230" y="35"/>
                  <a:pt x="230" y="35"/>
                  <a:pt x="230" y="35"/>
                </a:cubicBezTo>
                <a:cubicBezTo>
                  <a:pt x="230" y="35"/>
                  <a:pt x="230" y="35"/>
                  <a:pt x="230" y="35"/>
                </a:cubicBezTo>
                <a:cubicBezTo>
                  <a:pt x="231" y="36"/>
                  <a:pt x="232" y="36"/>
                  <a:pt x="232" y="37"/>
                </a:cubicBezTo>
                <a:cubicBezTo>
                  <a:pt x="233" y="38"/>
                  <a:pt x="235" y="40"/>
                  <a:pt x="236" y="40"/>
                </a:cubicBezTo>
                <a:cubicBezTo>
                  <a:pt x="236" y="40"/>
                  <a:pt x="237" y="40"/>
                  <a:pt x="238" y="40"/>
                </a:cubicBezTo>
                <a:cubicBezTo>
                  <a:pt x="238" y="39"/>
                  <a:pt x="238" y="39"/>
                  <a:pt x="238" y="38"/>
                </a:cubicBezTo>
                <a:cubicBezTo>
                  <a:pt x="238" y="38"/>
                  <a:pt x="238" y="37"/>
                  <a:pt x="237" y="37"/>
                </a:cubicBezTo>
                <a:cubicBezTo>
                  <a:pt x="237" y="36"/>
                  <a:pt x="237" y="36"/>
                  <a:pt x="237" y="36"/>
                </a:cubicBezTo>
                <a:cubicBezTo>
                  <a:pt x="235" y="34"/>
                  <a:pt x="234" y="34"/>
                  <a:pt x="232" y="33"/>
                </a:cubicBezTo>
                <a:cubicBezTo>
                  <a:pt x="231" y="33"/>
                  <a:pt x="231" y="33"/>
                  <a:pt x="231" y="33"/>
                </a:cubicBezTo>
                <a:cubicBezTo>
                  <a:pt x="231" y="32"/>
                  <a:pt x="231" y="31"/>
                  <a:pt x="230" y="30"/>
                </a:cubicBezTo>
                <a:cubicBezTo>
                  <a:pt x="229" y="29"/>
                  <a:pt x="228" y="29"/>
                  <a:pt x="228" y="29"/>
                </a:cubicBezTo>
                <a:cubicBezTo>
                  <a:pt x="228" y="29"/>
                  <a:pt x="228" y="29"/>
                  <a:pt x="228" y="29"/>
                </a:cubicBezTo>
                <a:lnTo>
                  <a:pt x="228" y="30"/>
                </a:lnTo>
                <a:close/>
                <a:moveTo>
                  <a:pt x="278" y="35"/>
                </a:moveTo>
                <a:cubicBezTo>
                  <a:pt x="278" y="35"/>
                  <a:pt x="278" y="35"/>
                  <a:pt x="278" y="35"/>
                </a:cubicBezTo>
                <a:cubicBezTo>
                  <a:pt x="278" y="35"/>
                  <a:pt x="278" y="35"/>
                  <a:pt x="278" y="35"/>
                </a:cubicBezTo>
                <a:cubicBezTo>
                  <a:pt x="279" y="36"/>
                  <a:pt x="280" y="37"/>
                  <a:pt x="281" y="36"/>
                </a:cubicBezTo>
                <a:cubicBezTo>
                  <a:pt x="281" y="36"/>
                  <a:pt x="281" y="36"/>
                  <a:pt x="281" y="36"/>
                </a:cubicBezTo>
                <a:cubicBezTo>
                  <a:pt x="281" y="36"/>
                  <a:pt x="281" y="36"/>
                  <a:pt x="281" y="36"/>
                </a:cubicBezTo>
                <a:cubicBezTo>
                  <a:pt x="281" y="36"/>
                  <a:pt x="281" y="36"/>
                  <a:pt x="281" y="36"/>
                </a:cubicBezTo>
                <a:cubicBezTo>
                  <a:pt x="281" y="36"/>
                  <a:pt x="281" y="36"/>
                  <a:pt x="281" y="36"/>
                </a:cubicBezTo>
                <a:cubicBezTo>
                  <a:pt x="281" y="36"/>
                  <a:pt x="281" y="36"/>
                  <a:pt x="281" y="36"/>
                </a:cubicBezTo>
                <a:cubicBezTo>
                  <a:pt x="282" y="35"/>
                  <a:pt x="282" y="35"/>
                  <a:pt x="282" y="35"/>
                </a:cubicBezTo>
                <a:cubicBezTo>
                  <a:pt x="282" y="35"/>
                  <a:pt x="282" y="35"/>
                  <a:pt x="282" y="35"/>
                </a:cubicBezTo>
                <a:cubicBezTo>
                  <a:pt x="282" y="35"/>
                  <a:pt x="282" y="35"/>
                  <a:pt x="282" y="35"/>
                </a:cubicBezTo>
                <a:cubicBezTo>
                  <a:pt x="281" y="34"/>
                  <a:pt x="280" y="34"/>
                  <a:pt x="279" y="34"/>
                </a:cubicBezTo>
                <a:cubicBezTo>
                  <a:pt x="279" y="34"/>
                  <a:pt x="279" y="34"/>
                  <a:pt x="279" y="34"/>
                </a:cubicBezTo>
                <a:cubicBezTo>
                  <a:pt x="279" y="34"/>
                  <a:pt x="279" y="34"/>
                  <a:pt x="279" y="34"/>
                </a:cubicBezTo>
                <a:cubicBezTo>
                  <a:pt x="279" y="35"/>
                  <a:pt x="279" y="35"/>
                  <a:pt x="279" y="35"/>
                </a:cubicBezTo>
                <a:cubicBezTo>
                  <a:pt x="279" y="35"/>
                  <a:pt x="279" y="35"/>
                  <a:pt x="279" y="35"/>
                </a:cubicBezTo>
                <a:cubicBezTo>
                  <a:pt x="279" y="35"/>
                  <a:pt x="279" y="35"/>
                  <a:pt x="279" y="35"/>
                </a:cubicBezTo>
                <a:lnTo>
                  <a:pt x="278" y="35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txBody>
          <a:bodyPr lIns="96418" tIns="48210" rIns="96418" bIns="48210"/>
          <a:lstStyle/>
          <a:p>
            <a:pPr defTabSz="1285372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530" kern="0" dirty="0">
              <a:solidFill>
                <a:sysClr val="windowText" lastClr="000000"/>
              </a:solidFill>
            </a:endParaRPr>
          </a:p>
        </p:txBody>
      </p:sp>
      <p:sp>
        <p:nvSpPr>
          <p:cNvPr id="90" name="椭圆 11"/>
          <p:cNvSpPr/>
          <p:nvPr/>
        </p:nvSpPr>
        <p:spPr>
          <a:xfrm>
            <a:off x="4511789" y="2709923"/>
            <a:ext cx="524938" cy="524938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dirty="0" smtClean="0">
                <a:solidFill>
                  <a:prstClr val="white"/>
                </a:solidFill>
                <a:latin typeface="+mj-ea"/>
                <a:ea typeface="+mj-ea"/>
              </a:rPr>
              <a:t>2</a:t>
            </a:r>
            <a:endParaRPr lang="zh-CN" altLang="en-US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2"/>
          <a:srcRect l="12889" t="24815" r="12000" b="26741"/>
          <a:stretch>
            <a:fillRect/>
          </a:stretch>
        </p:blipFill>
        <p:spPr bwMode="auto">
          <a:xfrm>
            <a:off x="11184465" y="75480"/>
            <a:ext cx="872068" cy="847388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7889" y="2175455"/>
            <a:ext cx="3009044" cy="2938412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31"/>
          <p:cNvSpPr/>
          <p:nvPr/>
        </p:nvSpPr>
        <p:spPr>
          <a:xfrm>
            <a:off x="0" y="0"/>
            <a:ext cx="12193735" cy="6858000"/>
          </a:xfrm>
          <a:prstGeom prst="rect">
            <a:avLst/>
          </a:prstGeom>
          <a:solidFill>
            <a:schemeClr val="accent2">
              <a:lumMod val="50000"/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4" name="文本框 29"/>
          <p:cNvSpPr txBox="1"/>
          <p:nvPr/>
        </p:nvSpPr>
        <p:spPr>
          <a:xfrm>
            <a:off x="347133" y="110067"/>
            <a:ext cx="10481733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Предложения по совершенствованию правового статуса помощника судьи в России</a:t>
            </a:r>
            <a:endParaRPr kumimoji="1" lang="zh-CN" altLang="en-US" sz="2800" b="1" dirty="0">
              <a:solidFill>
                <a:schemeClr val="bg1"/>
              </a:solidFill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483662" y="1064174"/>
            <a:ext cx="5777969" cy="236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4993" tIns="72497" rIns="144993" bIns="72497">
            <a:spAutoFit/>
          </a:bodyPr>
          <a:lstStyle>
            <a:lvl1pPr defTabSz="10874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1087438" indent="-285750" defTabSz="10874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2174875" indent="-228600" defTabSz="10874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3262313" indent="-228600" defTabSz="10874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4349750" indent="-228600" defTabSz="10874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48069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52641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57213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61785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Повышение квалификационных требований помощника судьи</a:t>
            </a:r>
          </a:p>
          <a:p>
            <a:pPr>
              <a:spcBef>
                <a:spcPts val="0"/>
              </a:spcBef>
              <a:buNone/>
            </a:pPr>
            <a:endParaRPr lang="ru-RU" sz="1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0"/>
              </a:spcBef>
              <a:buNone/>
            </a:pP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Наиболее верным будет включить в квалификационные требования наличие не менее двух лет стажа по специальности. Таким образом, это сохранит высокий уровень судебной защиты гражданских прав в случае разделения компетенций по рассмотрению и разрешению некоторых категорий гражданских дел между помощниками судей и судьями. </a:t>
            </a:r>
          </a:p>
          <a:p>
            <a:pPr algn="ctr">
              <a:spcBef>
                <a:spcPts val="0"/>
              </a:spcBef>
              <a:buNone/>
            </a:pPr>
            <a:endParaRPr lang="zh-CN" altLang="en-US" sz="2400" b="1" dirty="0">
              <a:solidFill>
                <a:schemeClr val="bg1"/>
              </a:solidFill>
              <a:latin typeface="Times New Roman" pitchFamily="18" charset="0"/>
              <a:ea typeface="微软雅黑" charset="0"/>
              <a:cs typeface="Times New Roman" pitchFamily="18" charset="0"/>
              <a:sym typeface="时尚中黑简体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 bwMode="auto">
          <a:xfrm>
            <a:off x="483662" y="4988041"/>
            <a:ext cx="5777969" cy="1562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4993" tIns="72497" rIns="144993" bIns="72497">
            <a:spAutoFit/>
          </a:bodyPr>
          <a:lstStyle>
            <a:lvl1pPr defTabSz="10874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1087438" indent="-285750" defTabSz="10874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2174875" indent="-228600" defTabSz="10874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3262313" indent="-228600" defTabSz="10874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4349750" indent="-228600" defTabSz="10874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48069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52641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57213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61785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Совершенствование типовых должностных Регламентов помощников судей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>
              <a:spcBef>
                <a:spcPts val="0"/>
              </a:spcBef>
              <a:buNone/>
            </a:pPr>
            <a:endParaRPr lang="ru-RU" sz="1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0"/>
              </a:spcBef>
              <a:buNone/>
            </a:pP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а)  описать точный порядок взаимодействия помощников судей с лицами в подготовке судебного процесса ; б)  описать точный круг лиц, с которыми может взаимодействовать помощник судьи.</a:t>
            </a:r>
            <a:endParaRPr lang="zh-CN" altLang="en-US" sz="2400" b="1" dirty="0">
              <a:solidFill>
                <a:schemeClr val="bg1"/>
              </a:solidFill>
              <a:latin typeface="Times New Roman" pitchFamily="18" charset="0"/>
              <a:ea typeface="微软雅黑" charset="0"/>
              <a:cs typeface="Times New Roman" pitchFamily="18" charset="0"/>
              <a:sym typeface="时尚中黑简体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 bwMode="auto">
          <a:xfrm>
            <a:off x="6261631" y="1064174"/>
            <a:ext cx="5744102" cy="3285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4993" tIns="72497" rIns="144993" bIns="72497">
            <a:spAutoFit/>
          </a:bodyPr>
          <a:lstStyle>
            <a:lvl1pPr defTabSz="10874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1087438" indent="-285750" defTabSz="10874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2174875" indent="-228600" defTabSz="10874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3262313" indent="-228600" defTabSz="10874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4349750" indent="-228600" defTabSz="10874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48069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52641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57213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61785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>
              <a:buNone/>
            </a:pPr>
            <a: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Наделить помощника судьи дополнительными полномочиями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None/>
            </a:pPr>
            <a:endParaRPr lang="ru-RU" sz="1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а)расширение полномочий по осуществлению приказного производства</a:t>
            </a:r>
          </a:p>
          <a:p>
            <a:pPr algn="just">
              <a:buNone/>
            </a:pP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б)расширение полномочий по проверке оснований для возвращения заявлений о выдаче судебного приказа или об отказе о его принятии.</a:t>
            </a:r>
          </a:p>
          <a:p>
            <a:pPr>
              <a:buNone/>
            </a:pP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в)расширение полномочий  и обязанностей на начальных этапах рассмотрения дела и подготовке дел к судебному процессу; </a:t>
            </a:r>
          </a:p>
          <a:p>
            <a:pPr>
              <a:buNone/>
            </a:pP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г) расширение полномочий  и обязанностей по разрешению некоторых гражданских дел. Это в совокупности будет способствовать достижению целей процессуальной реформы, которая была предложена Верховным Судом РФ в 2017 году.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 bwMode="auto">
          <a:xfrm>
            <a:off x="6263367" y="4288350"/>
            <a:ext cx="5930368" cy="2553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4993" tIns="72497" rIns="144993" bIns="72497">
            <a:spAutoFit/>
          </a:bodyPr>
          <a:lstStyle>
            <a:lvl1pPr defTabSz="10874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1087438" indent="-285750" defTabSz="10874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2174875" indent="-228600" defTabSz="10874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3262313" indent="-228600" defTabSz="10874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4349750" indent="-228600" defTabSz="10874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48069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52641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57213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61785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>
              <a:buNone/>
            </a:pPr>
            <a: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Постоянная оптимизация нагрузки путем разделения компетенций между судьей и помощника судьи</a:t>
            </a:r>
            <a:r>
              <a:rPr lang="ru-RU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endParaRPr lang="ru-RU" sz="1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Определение компетенции, которыми будут наделены помощники судей должно основываться на двух критериях: а) сложности дел; б) процент дел из общего объема, которые рассматривают гражданские и арбитражные суды. </a:t>
            </a:r>
          </a:p>
          <a:p>
            <a:pPr>
              <a:buNone/>
            </a:pP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Таким образом, учет этих критериев при разделении компетенций будет способствовать снижению нагрузки на судей, а также повышению качества судебной защиты. </a:t>
            </a:r>
            <a:endParaRPr lang="zh-CN" altLang="en-US" sz="2400" b="1" dirty="0">
              <a:solidFill>
                <a:schemeClr val="bg1"/>
              </a:solidFill>
              <a:latin typeface="Times New Roman" pitchFamily="18" charset="0"/>
              <a:ea typeface="微软雅黑" charset="0"/>
              <a:cs typeface="Times New Roman" pitchFamily="18" charset="0"/>
              <a:sym typeface="时尚中黑简体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483662" y="3132667"/>
            <a:ext cx="5595405" cy="1746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4993" tIns="72497" rIns="144993" bIns="72497">
            <a:spAutoFit/>
          </a:bodyPr>
          <a:lstStyle>
            <a:lvl1pPr defTabSz="10874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1087438" indent="-285750" defTabSz="10874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2174875" indent="-228600" defTabSz="10874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3262313" indent="-228600" defTabSz="10874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4349750" indent="-228600" defTabSz="10874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48069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52641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57213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61785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>
              <a:buNone/>
            </a:pPr>
            <a: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Исключение помощника судьи из статуса самостоятельного субъекта процессуальных отношений.</a:t>
            </a:r>
          </a:p>
          <a:p>
            <a:pPr>
              <a:buNone/>
            </a:pPr>
            <a:endParaRPr 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Включение помощника судьи, а также секретаря суда в одну группу с судом.</a:t>
            </a:r>
            <a:endParaRPr lang="zh-CN" altLang="en-US" sz="2400" b="1" dirty="0">
              <a:solidFill>
                <a:schemeClr val="bg1"/>
              </a:solidFill>
              <a:latin typeface="Times New Roman" pitchFamily="18" charset="0"/>
              <a:ea typeface="微软雅黑" charset="0"/>
              <a:cs typeface="Times New Roman" pitchFamily="18" charset="0"/>
              <a:sym typeface="时尚中黑简体" charset="0"/>
            </a:endParaRPr>
          </a:p>
        </p:txBody>
      </p:sp>
      <p:sp>
        <p:nvSpPr>
          <p:cNvPr id="10" name="Oval 29"/>
          <p:cNvSpPr/>
          <p:nvPr/>
        </p:nvSpPr>
        <p:spPr>
          <a:xfrm>
            <a:off x="127000" y="1168400"/>
            <a:ext cx="434144" cy="45691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val 29"/>
          <p:cNvSpPr/>
          <p:nvPr/>
        </p:nvSpPr>
        <p:spPr>
          <a:xfrm>
            <a:off x="5861995" y="1168400"/>
            <a:ext cx="434144" cy="45691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Source Sans Pro Light" charset="0"/>
            </a:endParaRPr>
          </a:p>
        </p:txBody>
      </p:sp>
      <p:sp>
        <p:nvSpPr>
          <p:cNvPr id="16" name="Oval 29"/>
          <p:cNvSpPr/>
          <p:nvPr/>
        </p:nvSpPr>
        <p:spPr>
          <a:xfrm>
            <a:off x="5861995" y="4349905"/>
            <a:ext cx="434144" cy="45691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Source Sans Pro Light" charset="0"/>
            </a:endParaRPr>
          </a:p>
        </p:txBody>
      </p:sp>
      <p:sp>
        <p:nvSpPr>
          <p:cNvPr id="18" name="Oval 29"/>
          <p:cNvSpPr/>
          <p:nvPr/>
        </p:nvSpPr>
        <p:spPr>
          <a:xfrm>
            <a:off x="130062" y="4988041"/>
            <a:ext cx="434144" cy="45691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Source Sans Pro Light" charset="0"/>
            </a:endParaRPr>
          </a:p>
        </p:txBody>
      </p:sp>
      <p:sp>
        <p:nvSpPr>
          <p:cNvPr id="19" name="Oval 29"/>
          <p:cNvSpPr/>
          <p:nvPr/>
        </p:nvSpPr>
        <p:spPr>
          <a:xfrm>
            <a:off x="127000" y="3198116"/>
            <a:ext cx="434144" cy="45691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Source Sans Pro Light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44E09620-C737-4F03-AF7A-74A17C1DC1A2}"/>
              </a:ext>
            </a:extLst>
          </p:cNvPr>
          <p:cNvSpPr txBox="1"/>
          <p:nvPr/>
        </p:nvSpPr>
        <p:spPr>
          <a:xfrm>
            <a:off x="100912" y="3198116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44E09620-C737-4F03-AF7A-74A17C1DC1A2}"/>
              </a:ext>
            </a:extLst>
          </p:cNvPr>
          <p:cNvSpPr txBox="1"/>
          <p:nvPr/>
        </p:nvSpPr>
        <p:spPr>
          <a:xfrm>
            <a:off x="129699" y="4983294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44E09620-C737-4F03-AF7A-74A17C1DC1A2}"/>
              </a:ext>
            </a:extLst>
          </p:cNvPr>
          <p:cNvSpPr txBox="1"/>
          <p:nvPr/>
        </p:nvSpPr>
        <p:spPr>
          <a:xfrm>
            <a:off x="5832845" y="1163653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44E09620-C737-4F03-AF7A-74A17C1DC1A2}"/>
              </a:ext>
            </a:extLst>
          </p:cNvPr>
          <p:cNvSpPr txBox="1"/>
          <p:nvPr/>
        </p:nvSpPr>
        <p:spPr>
          <a:xfrm>
            <a:off x="5832845" y="4345158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4E09620-C737-4F03-AF7A-74A17C1DC1A2}"/>
              </a:ext>
            </a:extLst>
          </p:cNvPr>
          <p:cNvSpPr txBox="1"/>
          <p:nvPr/>
        </p:nvSpPr>
        <p:spPr>
          <a:xfrm>
            <a:off x="100912" y="1168400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01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3"/>
          <a:srcRect l="12889" t="24815" r="12000" b="26741"/>
          <a:stretch>
            <a:fillRect/>
          </a:stretch>
        </p:blipFill>
        <p:spPr bwMode="auto">
          <a:xfrm>
            <a:off x="10828867" y="101601"/>
            <a:ext cx="1176866" cy="10668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436533" y="228600"/>
            <a:ext cx="743373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Основные направления изменения статуса помощника судьи в России</a:t>
            </a:r>
            <a:endParaRPr kumimoji="1" lang="zh-CN" altLang="en-US" sz="2800" b="1" dirty="0"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sp>
        <p:nvSpPr>
          <p:cNvPr id="10" name="AutoShape 20"/>
          <p:cNvSpPr>
            <a:spLocks noChangeArrowheads="1"/>
          </p:cNvSpPr>
          <p:nvPr/>
        </p:nvSpPr>
        <p:spPr bwMode="gray">
          <a:xfrm>
            <a:off x="4851400" y="1524000"/>
            <a:ext cx="6841066" cy="10922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317066" y="1524000"/>
            <a:ext cx="60282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Аналитическая работа должна быть определена как основная деятельность, выполняемая помощниками судьи при оказании помощи в суде </a:t>
            </a:r>
            <a:endParaRPr lang="zh-CN" altLang="en-US" b="1" dirty="0">
              <a:latin typeface="Times New Roman" pitchFamily="18" charset="0"/>
              <a:ea typeface="微软雅黑" charset="0"/>
              <a:cs typeface="Times New Roman" pitchFamily="18" charset="0"/>
              <a:sym typeface="时尚中黑简体" charset="0"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/>
          <a:srcRect t="10000" b="6267"/>
          <a:stretch>
            <a:fillRect/>
          </a:stretch>
        </p:blipFill>
        <p:spPr bwMode="auto">
          <a:xfrm>
            <a:off x="4665133" y="5472333"/>
            <a:ext cx="2489199" cy="1332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47667" y="5325533"/>
            <a:ext cx="3022599" cy="1442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Рисунок 22" descr="media_85978m1583479470.jpeg"/>
          <p:cNvPicPr>
            <a:picLocks noGrp="1" noChangeAspect="1"/>
          </p:cNvPicPr>
          <p:nvPr>
            <p:ph type="pic" sz="quarter" idx="50"/>
          </p:nvPr>
        </p:nvPicPr>
        <p:blipFill>
          <a:blip r:embed="rId4"/>
          <a:srcRect l="32480" r="32480"/>
          <a:stretch>
            <a:fillRect/>
          </a:stretch>
        </p:blipFill>
        <p:spPr/>
      </p:pic>
      <p:sp>
        <p:nvSpPr>
          <p:cNvPr id="24" name="AutoShape 20"/>
          <p:cNvSpPr>
            <a:spLocks noChangeArrowheads="1"/>
          </p:cNvSpPr>
          <p:nvPr/>
        </p:nvSpPr>
        <p:spPr bwMode="gray">
          <a:xfrm>
            <a:off x="4851400" y="2830559"/>
            <a:ext cx="6841066" cy="10922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algn="ctr"/>
            <a:endParaRPr lang="ru-RU" dirty="0"/>
          </a:p>
        </p:txBody>
      </p:sp>
      <p:sp>
        <p:nvSpPr>
          <p:cNvPr id="25" name="AutoShape 20"/>
          <p:cNvSpPr>
            <a:spLocks noChangeArrowheads="1"/>
          </p:cNvSpPr>
          <p:nvPr/>
        </p:nvSpPr>
        <p:spPr bwMode="gray">
          <a:xfrm>
            <a:off x="4851400" y="4123266"/>
            <a:ext cx="6841066" cy="10922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5317066" y="2999429"/>
            <a:ext cx="60282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Расширение компетенций и обязанностей помощников судей, на начальных этапах рассмотрения дела и подготовке дел к судебному процессу </a:t>
            </a:r>
            <a:endParaRPr lang="zh-CN" altLang="en-US" b="1" dirty="0">
              <a:latin typeface="Times New Roman" pitchFamily="18" charset="0"/>
              <a:ea typeface="微软雅黑" charset="0"/>
              <a:cs typeface="Times New Roman" pitchFamily="18" charset="0"/>
              <a:sym typeface="时尚中黑简体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469466" y="4123266"/>
            <a:ext cx="60282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Расширение полномочий помощника судьи по рассмотрению и разрешению некоторых категорий гражданских дел, чтобы снизить нагрузку на судей</a:t>
            </a:r>
            <a:endParaRPr lang="zh-CN" altLang="en-US" b="1" dirty="0">
              <a:latin typeface="Times New Roman" pitchFamily="18" charset="0"/>
              <a:ea typeface="微软雅黑" charset="0"/>
              <a:cs typeface="Times New Roman" pitchFamily="18" charset="0"/>
              <a:sym typeface="时尚中黑简体" charset="0"/>
            </a:endParaRPr>
          </a:p>
        </p:txBody>
      </p:sp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5"/>
          <a:srcRect l="12889" t="24815" r="12000" b="26741"/>
          <a:stretch>
            <a:fillRect/>
          </a:stretch>
        </p:blipFill>
        <p:spPr bwMode="auto">
          <a:xfrm>
            <a:off x="7509935" y="5472333"/>
            <a:ext cx="1337732" cy="1295399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олилиния: фигура 19">
            <a:extLst>
              <a:ext uri="{FF2B5EF4-FFF2-40B4-BE49-F238E27FC236}">
                <a16:creationId xmlns:a16="http://schemas.microsoft.com/office/drawing/2014/main" xmlns="" id="{0C370953-F495-4EB6-B835-70A5E7B3F6EE}"/>
              </a:ext>
            </a:extLst>
          </p:cNvPr>
          <p:cNvSpPr/>
          <p:nvPr/>
        </p:nvSpPr>
        <p:spPr>
          <a:xfrm rot="10800000">
            <a:off x="0" y="-82746"/>
            <a:ext cx="7512001" cy="7023494"/>
          </a:xfrm>
          <a:custGeom>
            <a:avLst/>
            <a:gdLst>
              <a:gd name="connsiteX0" fmla="*/ 7512001 w 7512001"/>
              <a:gd name="connsiteY0" fmla="*/ 6976184 h 6976184"/>
              <a:gd name="connsiteX1" fmla="*/ 7471158 w 7512001"/>
              <a:gd name="connsiteY1" fmla="*/ 6914835 h 6976184"/>
              <a:gd name="connsiteX2" fmla="*/ 0 w 7512001"/>
              <a:gd name="connsiteY2" fmla="*/ 6914835 h 6976184"/>
              <a:gd name="connsiteX3" fmla="*/ 2882430 w 7512001"/>
              <a:gd name="connsiteY3" fmla="*/ 0 h 6976184"/>
              <a:gd name="connsiteX4" fmla="*/ 2920480 w 7512001"/>
              <a:gd name="connsiteY4" fmla="*/ 56832 h 6976184"/>
              <a:gd name="connsiteX5" fmla="*/ 7512001 w 7512001"/>
              <a:gd name="connsiteY5" fmla="*/ 56832 h 6976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12001" h="6976184">
                <a:moveTo>
                  <a:pt x="7512001" y="6976184"/>
                </a:moveTo>
                <a:lnTo>
                  <a:pt x="7471158" y="6914835"/>
                </a:lnTo>
                <a:lnTo>
                  <a:pt x="0" y="6914835"/>
                </a:lnTo>
                <a:lnTo>
                  <a:pt x="2882430" y="0"/>
                </a:lnTo>
                <a:lnTo>
                  <a:pt x="2920480" y="56832"/>
                </a:lnTo>
                <a:lnTo>
                  <a:pt x="7512001" y="56832"/>
                </a:lnTo>
                <a:close/>
              </a:path>
            </a:pathLst>
          </a:custGeom>
          <a:solidFill>
            <a:schemeClr val="accent2">
              <a:lumMod val="50000"/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4" name="Прямоугольник 5">
            <a:extLst>
              <a:ext uri="{FF2B5EF4-FFF2-40B4-BE49-F238E27FC236}">
                <a16:creationId xmlns:a16="http://schemas.microsoft.com/office/drawing/2014/main" xmlns="" id="{0E6B8E0E-916E-446C-8132-93622B2B0F73}"/>
              </a:ext>
            </a:extLst>
          </p:cNvPr>
          <p:cNvSpPr/>
          <p:nvPr/>
        </p:nvSpPr>
        <p:spPr>
          <a:xfrm rot="1363364">
            <a:off x="7150682" y="-310407"/>
            <a:ext cx="565843" cy="5055790"/>
          </a:xfrm>
          <a:custGeom>
            <a:avLst/>
            <a:gdLst>
              <a:gd name="connsiteX0" fmla="*/ 0 w 540000"/>
              <a:gd name="connsiteY0" fmla="*/ 0 h 5400000"/>
              <a:gd name="connsiteX1" fmla="*/ 540000 w 540000"/>
              <a:gd name="connsiteY1" fmla="*/ 0 h 5400000"/>
              <a:gd name="connsiteX2" fmla="*/ 540000 w 540000"/>
              <a:gd name="connsiteY2" fmla="*/ 5400000 h 5400000"/>
              <a:gd name="connsiteX3" fmla="*/ 0 w 540000"/>
              <a:gd name="connsiteY3" fmla="*/ 5400000 h 5400000"/>
              <a:gd name="connsiteX4" fmla="*/ 0 w 540000"/>
              <a:gd name="connsiteY4" fmla="*/ 0 h 5400000"/>
              <a:gd name="connsiteX0" fmla="*/ 0 w 540000"/>
              <a:gd name="connsiteY0" fmla="*/ 0 h 5400000"/>
              <a:gd name="connsiteX1" fmla="*/ 540000 w 540000"/>
              <a:gd name="connsiteY1" fmla="*/ 0 h 5400000"/>
              <a:gd name="connsiteX2" fmla="*/ 483936 w 540000"/>
              <a:gd name="connsiteY2" fmla="*/ 5266123 h 5400000"/>
              <a:gd name="connsiteX3" fmla="*/ 0 w 540000"/>
              <a:gd name="connsiteY3" fmla="*/ 5400000 h 5400000"/>
              <a:gd name="connsiteX4" fmla="*/ 0 w 540000"/>
              <a:gd name="connsiteY4" fmla="*/ 0 h 5400000"/>
              <a:gd name="connsiteX0" fmla="*/ 0 w 540000"/>
              <a:gd name="connsiteY0" fmla="*/ 0 h 5400000"/>
              <a:gd name="connsiteX1" fmla="*/ 540000 w 540000"/>
              <a:gd name="connsiteY1" fmla="*/ 0 h 5400000"/>
              <a:gd name="connsiteX2" fmla="*/ 457468 w 540000"/>
              <a:gd name="connsiteY2" fmla="*/ 5215249 h 5400000"/>
              <a:gd name="connsiteX3" fmla="*/ 0 w 540000"/>
              <a:gd name="connsiteY3" fmla="*/ 5400000 h 5400000"/>
              <a:gd name="connsiteX4" fmla="*/ 0 w 540000"/>
              <a:gd name="connsiteY4" fmla="*/ 0 h 5400000"/>
              <a:gd name="connsiteX0" fmla="*/ 0 w 540000"/>
              <a:gd name="connsiteY0" fmla="*/ 0 h 5400000"/>
              <a:gd name="connsiteX1" fmla="*/ 540000 w 540000"/>
              <a:gd name="connsiteY1" fmla="*/ 0 h 5400000"/>
              <a:gd name="connsiteX2" fmla="*/ 463701 w 540000"/>
              <a:gd name="connsiteY2" fmla="*/ 5217802 h 5400000"/>
              <a:gd name="connsiteX3" fmla="*/ 0 w 540000"/>
              <a:gd name="connsiteY3" fmla="*/ 5400000 h 5400000"/>
              <a:gd name="connsiteX4" fmla="*/ 0 w 540000"/>
              <a:gd name="connsiteY4" fmla="*/ 0 h 5400000"/>
              <a:gd name="connsiteX0" fmla="*/ 0 w 540000"/>
              <a:gd name="connsiteY0" fmla="*/ 0 h 5400000"/>
              <a:gd name="connsiteX1" fmla="*/ 540000 w 540000"/>
              <a:gd name="connsiteY1" fmla="*/ 0 h 5400000"/>
              <a:gd name="connsiteX2" fmla="*/ 467531 w 540000"/>
              <a:gd name="connsiteY2" fmla="*/ 5208453 h 5400000"/>
              <a:gd name="connsiteX3" fmla="*/ 0 w 540000"/>
              <a:gd name="connsiteY3" fmla="*/ 5400000 h 5400000"/>
              <a:gd name="connsiteX4" fmla="*/ 0 w 540000"/>
              <a:gd name="connsiteY4" fmla="*/ 0 h 5400000"/>
              <a:gd name="connsiteX0" fmla="*/ 0 w 540000"/>
              <a:gd name="connsiteY0" fmla="*/ 0 h 5400000"/>
              <a:gd name="connsiteX1" fmla="*/ 540000 w 540000"/>
              <a:gd name="connsiteY1" fmla="*/ 0 h 5400000"/>
              <a:gd name="connsiteX2" fmla="*/ 465692 w 540000"/>
              <a:gd name="connsiteY2" fmla="*/ 5204060 h 5400000"/>
              <a:gd name="connsiteX3" fmla="*/ 0 w 540000"/>
              <a:gd name="connsiteY3" fmla="*/ 5400000 h 5400000"/>
              <a:gd name="connsiteX4" fmla="*/ 0 w 540000"/>
              <a:gd name="connsiteY4" fmla="*/ 0 h 5400000"/>
              <a:gd name="connsiteX0" fmla="*/ 15764 w 540000"/>
              <a:gd name="connsiteY0" fmla="*/ 219317 h 5400000"/>
              <a:gd name="connsiteX1" fmla="*/ 540000 w 540000"/>
              <a:gd name="connsiteY1" fmla="*/ 0 h 5400000"/>
              <a:gd name="connsiteX2" fmla="*/ 465692 w 540000"/>
              <a:gd name="connsiteY2" fmla="*/ 5204060 h 5400000"/>
              <a:gd name="connsiteX3" fmla="*/ 0 w 540000"/>
              <a:gd name="connsiteY3" fmla="*/ 5400000 h 5400000"/>
              <a:gd name="connsiteX4" fmla="*/ 15764 w 540000"/>
              <a:gd name="connsiteY4" fmla="*/ 219317 h 54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000" h="5400000">
                <a:moveTo>
                  <a:pt x="15764" y="219317"/>
                </a:moveTo>
                <a:lnTo>
                  <a:pt x="540000" y="0"/>
                </a:lnTo>
                <a:lnTo>
                  <a:pt x="465692" y="5204060"/>
                </a:lnTo>
                <a:lnTo>
                  <a:pt x="0" y="5400000"/>
                </a:lnTo>
                <a:cubicBezTo>
                  <a:pt x="5255" y="3673106"/>
                  <a:pt x="10509" y="1946211"/>
                  <a:pt x="15764" y="21931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Равнобедренный треугольник 4">
            <a:extLst>
              <a:ext uri="{FF2B5EF4-FFF2-40B4-BE49-F238E27FC236}">
                <a16:creationId xmlns:a16="http://schemas.microsoft.com/office/drawing/2014/main" xmlns="" id="{5DF29FB0-2825-4E75-80D6-FDFD8999BD20}"/>
              </a:ext>
            </a:extLst>
          </p:cNvPr>
          <p:cNvSpPr/>
          <p:nvPr/>
        </p:nvSpPr>
        <p:spPr>
          <a:xfrm>
            <a:off x="10437953" y="2895321"/>
            <a:ext cx="1754047" cy="3962679"/>
          </a:xfrm>
          <a:prstGeom prst="triangle">
            <a:avLst>
              <a:gd name="adj" fmla="val 10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4">
            <a:extLst>
              <a:ext uri="{FF2B5EF4-FFF2-40B4-BE49-F238E27FC236}">
                <a16:creationId xmlns:a16="http://schemas.microsoft.com/office/drawing/2014/main" xmlns="" id="{ED43E661-D69B-4EC6-8FFE-EB226B9C184A}"/>
              </a:ext>
            </a:extLst>
          </p:cNvPr>
          <p:cNvSpPr/>
          <p:nvPr/>
        </p:nvSpPr>
        <p:spPr>
          <a:xfrm rot="1363364">
            <a:off x="5416210" y="2798215"/>
            <a:ext cx="569591" cy="4362275"/>
          </a:xfrm>
          <a:custGeom>
            <a:avLst/>
            <a:gdLst>
              <a:gd name="connsiteX0" fmla="*/ 0 w 540000"/>
              <a:gd name="connsiteY0" fmla="*/ 0 h 5400000"/>
              <a:gd name="connsiteX1" fmla="*/ 540000 w 540000"/>
              <a:gd name="connsiteY1" fmla="*/ 0 h 5400000"/>
              <a:gd name="connsiteX2" fmla="*/ 540000 w 540000"/>
              <a:gd name="connsiteY2" fmla="*/ 5400000 h 5400000"/>
              <a:gd name="connsiteX3" fmla="*/ 0 w 540000"/>
              <a:gd name="connsiteY3" fmla="*/ 5400000 h 5400000"/>
              <a:gd name="connsiteX4" fmla="*/ 0 w 540000"/>
              <a:gd name="connsiteY4" fmla="*/ 0 h 5400000"/>
              <a:gd name="connsiteX0" fmla="*/ 32 w 540000"/>
              <a:gd name="connsiteY0" fmla="*/ 222006 h 5400000"/>
              <a:gd name="connsiteX1" fmla="*/ 540000 w 540000"/>
              <a:gd name="connsiteY1" fmla="*/ 0 h 5400000"/>
              <a:gd name="connsiteX2" fmla="*/ 540000 w 540000"/>
              <a:gd name="connsiteY2" fmla="*/ 5400000 h 5400000"/>
              <a:gd name="connsiteX3" fmla="*/ 0 w 540000"/>
              <a:gd name="connsiteY3" fmla="*/ 5400000 h 5400000"/>
              <a:gd name="connsiteX4" fmla="*/ 32 w 540000"/>
              <a:gd name="connsiteY4" fmla="*/ 222006 h 5400000"/>
              <a:gd name="connsiteX0" fmla="*/ 32 w 569591"/>
              <a:gd name="connsiteY0" fmla="*/ 222006 h 5400000"/>
              <a:gd name="connsiteX1" fmla="*/ 540000 w 569591"/>
              <a:gd name="connsiteY1" fmla="*/ 0 h 5400000"/>
              <a:gd name="connsiteX2" fmla="*/ 569591 w 569591"/>
              <a:gd name="connsiteY2" fmla="*/ 5094866 h 5400000"/>
              <a:gd name="connsiteX3" fmla="*/ 0 w 569591"/>
              <a:gd name="connsiteY3" fmla="*/ 5400000 h 5400000"/>
              <a:gd name="connsiteX4" fmla="*/ 32 w 569591"/>
              <a:gd name="connsiteY4" fmla="*/ 222006 h 54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9591" h="5400000">
                <a:moveTo>
                  <a:pt x="32" y="222006"/>
                </a:moveTo>
                <a:lnTo>
                  <a:pt x="540000" y="0"/>
                </a:lnTo>
                <a:lnTo>
                  <a:pt x="569591" y="5094866"/>
                </a:lnTo>
                <a:lnTo>
                  <a:pt x="0" y="5400000"/>
                </a:lnTo>
                <a:cubicBezTo>
                  <a:pt x="11" y="3674002"/>
                  <a:pt x="21" y="1948004"/>
                  <a:pt x="32" y="222006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71544" y="101600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Выводы</a:t>
            </a:r>
            <a:endParaRPr lang="ru-RU" sz="4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02210" y="1071095"/>
            <a:ext cx="6603999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Увеличение нагрузки на суды и количества дел в России, Германии и США явилось ключевой причиной для развития аппарата вспомогательного персонала в суде. </a:t>
            </a:r>
          </a:p>
          <a:p>
            <a:pPr algn="ctr"/>
            <a:endParaRPr lang="ru-RU" sz="1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02211" y="2363757"/>
            <a:ext cx="5993974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Представленное исследование позволило определить некоторые особенности правового статуса помощника судьи в России, </a:t>
            </a:r>
            <a:r>
              <a:rPr lang="ru-RU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рехтспфлегера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 Германии и  судебного клерка  в США. </a:t>
            </a:r>
          </a:p>
          <a:p>
            <a:pPr algn="ctr"/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4012134"/>
            <a:ext cx="5655734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  сравнении с другими странами правовой статус помощника судьи в России имеет ряд недостатков, устранение которых позволит оптимизировать  нагрузку судьи и повысить качество работы судебной системы.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/>
          <a:srcRect l="12889" t="24815" r="12000" b="26741"/>
          <a:stretch>
            <a:fillRect/>
          </a:stretch>
        </p:blipFill>
        <p:spPr bwMode="auto">
          <a:xfrm>
            <a:off x="10541002" y="101600"/>
            <a:ext cx="1337732" cy="1295399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5400000" flipV="1">
            <a:off x="1602826" y="0"/>
            <a:ext cx="3508588" cy="3508588"/>
          </a:xfrm>
          <a:custGeom>
            <a:avLst/>
            <a:gdLst>
              <a:gd name="connsiteX0" fmla="*/ 0 w 4343400"/>
              <a:gd name="connsiteY0" fmla="*/ 0 h 4343400"/>
              <a:gd name="connsiteX1" fmla="*/ 4343400 w 4343400"/>
              <a:gd name="connsiteY1" fmla="*/ 4343400 h 4343400"/>
              <a:gd name="connsiteX2" fmla="*/ 3486149 w 4343400"/>
              <a:gd name="connsiteY2" fmla="*/ 4343400 h 4343400"/>
              <a:gd name="connsiteX3" fmla="*/ 0 w 4343400"/>
              <a:gd name="connsiteY3" fmla="*/ 857251 h 4343400"/>
              <a:gd name="connsiteX4" fmla="*/ 0 w 4343400"/>
              <a:gd name="connsiteY4" fmla="*/ 0 h 434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3400" h="4343400">
                <a:moveTo>
                  <a:pt x="0" y="0"/>
                </a:moveTo>
                <a:lnTo>
                  <a:pt x="4343400" y="4343400"/>
                </a:lnTo>
                <a:lnTo>
                  <a:pt x="3486149" y="4343400"/>
                </a:lnTo>
                <a:lnTo>
                  <a:pt x="0" y="85725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Yuanti SC" charset="-122"/>
            </a:endParaRPr>
          </a:p>
        </p:txBody>
      </p:sp>
      <p:sp>
        <p:nvSpPr>
          <p:cNvPr id="10" name="任意多边形 9"/>
          <p:cNvSpPr/>
          <p:nvPr/>
        </p:nvSpPr>
        <p:spPr>
          <a:xfrm rot="16200000">
            <a:off x="8183431" y="2846595"/>
            <a:ext cx="3974380" cy="4042758"/>
          </a:xfrm>
          <a:custGeom>
            <a:avLst/>
            <a:gdLst>
              <a:gd name="connsiteX0" fmla="*/ 0 w 4343400"/>
              <a:gd name="connsiteY0" fmla="*/ 0 h 4343400"/>
              <a:gd name="connsiteX1" fmla="*/ 4343400 w 4343400"/>
              <a:gd name="connsiteY1" fmla="*/ 4343400 h 4343400"/>
              <a:gd name="connsiteX2" fmla="*/ 3486149 w 4343400"/>
              <a:gd name="connsiteY2" fmla="*/ 4343400 h 4343400"/>
              <a:gd name="connsiteX3" fmla="*/ 0 w 4343400"/>
              <a:gd name="connsiteY3" fmla="*/ 857251 h 4343400"/>
              <a:gd name="connsiteX4" fmla="*/ 0 w 4343400"/>
              <a:gd name="connsiteY4" fmla="*/ 0 h 434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3400" h="4343400">
                <a:moveTo>
                  <a:pt x="0" y="0"/>
                </a:moveTo>
                <a:lnTo>
                  <a:pt x="4343400" y="4343400"/>
                </a:lnTo>
                <a:lnTo>
                  <a:pt x="3486149" y="4343400"/>
                </a:lnTo>
                <a:lnTo>
                  <a:pt x="0" y="85725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Yuanti SC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190851" y="457043"/>
            <a:ext cx="6584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sz="4800" b="1" dirty="0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Спасибо за внимание!</a:t>
            </a:r>
            <a:endParaRPr lang="zh-CN" altLang="en-US" sz="4800" b="1" dirty="0"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880483" cy="6855164"/>
          </a:xfrm>
          <a:prstGeom prst="rtTriangl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31"/>
          <p:cNvSpPr/>
          <p:nvPr/>
        </p:nvSpPr>
        <p:spPr>
          <a:xfrm>
            <a:off x="0" y="0"/>
            <a:ext cx="6880484" cy="6880485"/>
          </a:xfrm>
          <a:prstGeom prst="rtTriangle">
            <a:avLst/>
          </a:prstGeom>
          <a:solidFill>
            <a:schemeClr val="accent2">
              <a:lumMod val="50000"/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/>
          <a:srcRect l="12889" t="24815" r="12000" b="26741"/>
          <a:stretch>
            <a:fillRect/>
          </a:stretch>
        </p:blipFill>
        <p:spPr bwMode="auto">
          <a:xfrm>
            <a:off x="10617201" y="5401733"/>
            <a:ext cx="1337732" cy="1295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36532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5"/>
          <p:cNvSpPr/>
          <p:nvPr/>
        </p:nvSpPr>
        <p:spPr>
          <a:xfrm>
            <a:off x="0" y="0"/>
            <a:ext cx="12192000" cy="81712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任意多边形 9"/>
          <p:cNvSpPr/>
          <p:nvPr/>
        </p:nvSpPr>
        <p:spPr>
          <a:xfrm>
            <a:off x="0" y="1582615"/>
            <a:ext cx="6288258" cy="2356338"/>
          </a:xfrm>
          <a:custGeom>
            <a:avLst/>
            <a:gdLst>
              <a:gd name="connsiteX0" fmla="*/ 2501705 w 6288258"/>
              <a:gd name="connsiteY0" fmla="*/ 0 h 2356338"/>
              <a:gd name="connsiteX1" fmla="*/ 3577566 w 6288258"/>
              <a:gd name="connsiteY1" fmla="*/ 713128 h 2356338"/>
              <a:gd name="connsiteX2" fmla="*/ 3642227 w 6288258"/>
              <a:gd name="connsiteY2" fmla="*/ 921433 h 2356338"/>
              <a:gd name="connsiteX3" fmla="*/ 3986668 w 6288258"/>
              <a:gd name="connsiteY3" fmla="*/ 921433 h 2356338"/>
              <a:gd name="connsiteX4" fmla="*/ 4044779 w 6288258"/>
              <a:gd name="connsiteY4" fmla="*/ 734230 h 2356338"/>
              <a:gd name="connsiteX5" fmla="*/ 5120640 w 6288258"/>
              <a:gd name="connsiteY5" fmla="*/ 21102 h 2356338"/>
              <a:gd name="connsiteX6" fmla="*/ 6288258 w 6288258"/>
              <a:gd name="connsiteY6" fmla="*/ 1188720 h 2356338"/>
              <a:gd name="connsiteX7" fmla="*/ 5120640 w 6288258"/>
              <a:gd name="connsiteY7" fmla="*/ 2356338 h 2356338"/>
              <a:gd name="connsiteX8" fmla="*/ 3976744 w 6288258"/>
              <a:gd name="connsiteY8" fmla="*/ 1424036 h 2356338"/>
              <a:gd name="connsiteX9" fmla="*/ 3975712 w 6288258"/>
              <a:gd name="connsiteY9" fmla="*/ 1413802 h 2356338"/>
              <a:gd name="connsiteX10" fmla="*/ 3642228 w 6288258"/>
              <a:gd name="connsiteY10" fmla="*/ 1413802 h 2356338"/>
              <a:gd name="connsiteX11" fmla="*/ 3577566 w 6288258"/>
              <a:gd name="connsiteY11" fmla="*/ 1622108 h 2356338"/>
              <a:gd name="connsiteX12" fmla="*/ 2501705 w 6288258"/>
              <a:gd name="connsiteY12" fmla="*/ 2335236 h 2356338"/>
              <a:gd name="connsiteX13" fmla="*/ 1425844 w 6288258"/>
              <a:gd name="connsiteY13" fmla="*/ 1622108 h 2356338"/>
              <a:gd name="connsiteX14" fmla="*/ 1361183 w 6288258"/>
              <a:gd name="connsiteY14" fmla="*/ 1413802 h 2356338"/>
              <a:gd name="connsiteX15" fmla="*/ 0 w 6288258"/>
              <a:gd name="connsiteY15" fmla="*/ 1413802 h 2356338"/>
              <a:gd name="connsiteX16" fmla="*/ 0 w 6288258"/>
              <a:gd name="connsiteY16" fmla="*/ 921433 h 2356338"/>
              <a:gd name="connsiteX17" fmla="*/ 1361183 w 6288258"/>
              <a:gd name="connsiteY17" fmla="*/ 921433 h 2356338"/>
              <a:gd name="connsiteX18" fmla="*/ 1425844 w 6288258"/>
              <a:gd name="connsiteY18" fmla="*/ 713128 h 2356338"/>
              <a:gd name="connsiteX19" fmla="*/ 2501705 w 6288258"/>
              <a:gd name="connsiteY19" fmla="*/ 0 h 2356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288258" h="2356338">
                <a:moveTo>
                  <a:pt x="2501705" y="0"/>
                </a:moveTo>
                <a:cubicBezTo>
                  <a:pt x="2985349" y="0"/>
                  <a:pt x="3400312" y="294053"/>
                  <a:pt x="3577566" y="713128"/>
                </a:cubicBezTo>
                <a:lnTo>
                  <a:pt x="3642227" y="921433"/>
                </a:lnTo>
                <a:lnTo>
                  <a:pt x="3986668" y="921433"/>
                </a:lnTo>
                <a:lnTo>
                  <a:pt x="4044779" y="734230"/>
                </a:lnTo>
                <a:cubicBezTo>
                  <a:pt x="4222033" y="315155"/>
                  <a:pt x="4636997" y="21102"/>
                  <a:pt x="5120640" y="21102"/>
                </a:cubicBezTo>
                <a:cubicBezTo>
                  <a:pt x="5765498" y="21102"/>
                  <a:pt x="6288258" y="543862"/>
                  <a:pt x="6288258" y="1188720"/>
                </a:cubicBezTo>
                <a:cubicBezTo>
                  <a:pt x="6288258" y="1833578"/>
                  <a:pt x="5765498" y="2356338"/>
                  <a:pt x="5120640" y="2356338"/>
                </a:cubicBezTo>
                <a:cubicBezTo>
                  <a:pt x="4556389" y="2356338"/>
                  <a:pt x="4085620" y="1956100"/>
                  <a:pt x="3976744" y="1424036"/>
                </a:cubicBezTo>
                <a:lnTo>
                  <a:pt x="3975712" y="1413802"/>
                </a:lnTo>
                <a:lnTo>
                  <a:pt x="3642228" y="1413802"/>
                </a:lnTo>
                <a:lnTo>
                  <a:pt x="3577566" y="1622108"/>
                </a:lnTo>
                <a:cubicBezTo>
                  <a:pt x="3400312" y="2041184"/>
                  <a:pt x="2985349" y="2335236"/>
                  <a:pt x="2501705" y="2335236"/>
                </a:cubicBezTo>
                <a:cubicBezTo>
                  <a:pt x="2018062" y="2335236"/>
                  <a:pt x="1603098" y="2041184"/>
                  <a:pt x="1425844" y="1622108"/>
                </a:cubicBezTo>
                <a:lnTo>
                  <a:pt x="1361183" y="1413802"/>
                </a:lnTo>
                <a:lnTo>
                  <a:pt x="0" y="1413802"/>
                </a:lnTo>
                <a:lnTo>
                  <a:pt x="0" y="921433"/>
                </a:lnTo>
                <a:lnTo>
                  <a:pt x="1361183" y="921433"/>
                </a:lnTo>
                <a:lnTo>
                  <a:pt x="1425844" y="713128"/>
                </a:lnTo>
                <a:cubicBezTo>
                  <a:pt x="1603098" y="294053"/>
                  <a:pt x="2018062" y="0"/>
                  <a:pt x="2501705" y="0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8"/>
          <p:cNvSpPr txBox="1"/>
          <p:nvPr/>
        </p:nvSpPr>
        <p:spPr>
          <a:xfrm>
            <a:off x="6382118" y="1077218"/>
            <a:ext cx="415498" cy="36933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0</a:t>
            </a:r>
            <a:r>
              <a:rPr lang="ru-RU" altLang="zh-CN" b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1</a:t>
            </a:r>
            <a:endParaRPr lang="zh-CN" altLang="en-US" b="1" dirty="0">
              <a:solidFill>
                <a:schemeClr val="bg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文本框 38"/>
          <p:cNvSpPr txBox="1"/>
          <p:nvPr/>
        </p:nvSpPr>
        <p:spPr>
          <a:xfrm>
            <a:off x="6382117" y="4008047"/>
            <a:ext cx="415498" cy="36933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0</a:t>
            </a:r>
            <a:r>
              <a:rPr lang="ru-RU" altLang="zh-CN" b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4</a:t>
            </a:r>
            <a:endParaRPr lang="zh-CN" altLang="en-US" b="1" dirty="0">
              <a:solidFill>
                <a:schemeClr val="bg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文本框 38"/>
          <p:cNvSpPr txBox="1"/>
          <p:nvPr/>
        </p:nvSpPr>
        <p:spPr>
          <a:xfrm>
            <a:off x="6382118" y="2090059"/>
            <a:ext cx="415498" cy="36933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0</a:t>
            </a:r>
            <a:r>
              <a:rPr lang="ru-RU" altLang="zh-CN" b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2</a:t>
            </a:r>
            <a:endParaRPr lang="zh-CN" altLang="en-US" b="1" dirty="0">
              <a:solidFill>
                <a:schemeClr val="bg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7" name="文本框 38"/>
          <p:cNvSpPr txBox="1"/>
          <p:nvPr/>
        </p:nvSpPr>
        <p:spPr>
          <a:xfrm>
            <a:off x="6382119" y="3015623"/>
            <a:ext cx="415498" cy="36933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0</a:t>
            </a:r>
            <a:r>
              <a:rPr lang="ru-RU" altLang="zh-CN" b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3</a:t>
            </a:r>
            <a:endParaRPr lang="zh-CN" altLang="en-US" b="1" dirty="0">
              <a:solidFill>
                <a:schemeClr val="bg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矩形 36"/>
          <p:cNvSpPr/>
          <p:nvPr/>
        </p:nvSpPr>
        <p:spPr>
          <a:xfrm>
            <a:off x="379562" y="0"/>
            <a:ext cx="1121467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Цель и задачи исследования</a:t>
            </a:r>
          </a:p>
          <a:p>
            <a:pPr algn="ctr"/>
            <a:endParaRPr lang="zh-CN" altLang="en-US" sz="4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矩形 30"/>
          <p:cNvSpPr/>
          <p:nvPr/>
        </p:nvSpPr>
        <p:spPr>
          <a:xfrm>
            <a:off x="6797615" y="920895"/>
            <a:ext cx="521234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Рассмотреть процесс развития института помощника судьи,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рехтспфлегера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и судебного клерка в арбитражном и гражданском судопроизводстве, как в России, так и в Германии и США;</a:t>
            </a:r>
          </a:p>
        </p:txBody>
      </p:sp>
      <p:sp>
        <p:nvSpPr>
          <p:cNvPr id="10" name="矩形 30"/>
          <p:cNvSpPr/>
          <p:nvPr/>
        </p:nvSpPr>
        <p:spPr>
          <a:xfrm>
            <a:off x="6797615" y="2846346"/>
            <a:ext cx="52123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Изучить набор компетенций, которым обладают помощники судьи, судебные клерки и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рехтспфлегеры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в настоящее время в России, Германии и США;</a:t>
            </a:r>
          </a:p>
          <a:p>
            <a:pPr marL="0" lvl="1" algn="just"/>
            <a:endParaRPr lang="ru-RU" sz="16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矩形 30"/>
          <p:cNvSpPr/>
          <p:nvPr/>
        </p:nvSpPr>
        <p:spPr>
          <a:xfrm>
            <a:off x="6797614" y="3699933"/>
            <a:ext cx="521234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Выявить место помощника судьи,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рехтспфлегера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и судебного клерка в системе гражданских и арбитражных правовых отношений. А также изучить характер их взаимоотношений с другими участниками процесса судопроизводства; </a:t>
            </a:r>
          </a:p>
          <a:p>
            <a:pPr marL="0" lvl="1" algn="just"/>
            <a:endParaRPr lang="ru-RU" sz="16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矩形 30"/>
          <p:cNvSpPr/>
          <p:nvPr/>
        </p:nvSpPr>
        <p:spPr>
          <a:xfrm>
            <a:off x="171813" y="4277507"/>
            <a:ext cx="62103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проведение комплексного и наиболее полного исследования того правового статуса, который занимает помощник судьи в России; проведение компаративистского анализа статуса должностных лиц, оказывающих непосредственную помощь в суде, в таких зарубежных странах как США и Германия, а также разработка таких подходов, которые бы утверждали возможность увеличения полномочий судьи в гражданском и арбитражном судопроизводстве в России. </a:t>
            </a:r>
          </a:p>
          <a:p>
            <a:pPr marL="0" lvl="1"/>
            <a:endParaRPr lang="ru-RU" sz="16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文本框 38"/>
          <p:cNvSpPr txBox="1"/>
          <p:nvPr/>
        </p:nvSpPr>
        <p:spPr>
          <a:xfrm>
            <a:off x="6382117" y="5147733"/>
            <a:ext cx="415498" cy="36933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0</a:t>
            </a:r>
            <a:r>
              <a:rPr lang="ru-RU" altLang="zh-CN" b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5</a:t>
            </a:r>
            <a:endParaRPr lang="zh-CN" altLang="en-US" b="1" dirty="0">
              <a:solidFill>
                <a:schemeClr val="bg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9" name="矩形 30"/>
          <p:cNvSpPr/>
          <p:nvPr/>
        </p:nvSpPr>
        <p:spPr>
          <a:xfrm>
            <a:off x="6797618" y="1998113"/>
            <a:ext cx="52885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Проанализировать подходы определения должностных требований в исследуемых странах для должностей помощника судьи, судебного клерка и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рехтспфлегера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; </a:t>
            </a:r>
            <a:endParaRPr lang="ru-RU" sz="16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矩形 30"/>
          <p:cNvSpPr/>
          <p:nvPr/>
        </p:nvSpPr>
        <p:spPr>
          <a:xfrm>
            <a:off x="6797614" y="4978456"/>
            <a:ext cx="52123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Определить и сформировать предложения связанные с расширением полномочий и компетенций помощника судьи в гражданском судопроизводстве;</a:t>
            </a:r>
          </a:p>
          <a:p>
            <a:pPr marL="0" lvl="1" algn="just"/>
            <a:endParaRPr lang="ru-RU" sz="16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文本框 38"/>
          <p:cNvSpPr txBox="1"/>
          <p:nvPr/>
        </p:nvSpPr>
        <p:spPr>
          <a:xfrm>
            <a:off x="6382119" y="6187476"/>
            <a:ext cx="415498" cy="36933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0</a:t>
            </a:r>
            <a:r>
              <a:rPr lang="ru-RU" altLang="zh-CN" b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6</a:t>
            </a:r>
            <a:endParaRPr lang="zh-CN" altLang="en-US" b="1" dirty="0">
              <a:solidFill>
                <a:schemeClr val="bg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3" name="矩形 30"/>
          <p:cNvSpPr/>
          <p:nvPr/>
        </p:nvSpPr>
        <p:spPr>
          <a:xfrm>
            <a:off x="6797618" y="5892800"/>
            <a:ext cx="52885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Изучить и определить различные подходы для разделения компетенций между судьями и их помощниками, а также перспективы такого разделения. </a:t>
            </a:r>
            <a:endParaRPr lang="ru-RU" sz="16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2"/>
          <a:srcRect l="12889" t="24815" r="12000" b="26741"/>
          <a:stretch>
            <a:fillRect/>
          </a:stretch>
        </p:blipFill>
        <p:spPr bwMode="auto">
          <a:xfrm>
            <a:off x="3183088" y="920895"/>
            <a:ext cx="1049867" cy="101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6200" y="1582615"/>
            <a:ext cx="2402058" cy="2425432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0733" y="1582615"/>
            <a:ext cx="2497289" cy="2356338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/>
          <p:nvPr/>
        </p:nvSpPr>
        <p:spPr>
          <a:xfrm>
            <a:off x="0" y="2392189"/>
            <a:ext cx="12192000" cy="237626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1"/>
          <p:cNvSpPr txBox="1"/>
          <p:nvPr/>
        </p:nvSpPr>
        <p:spPr>
          <a:xfrm>
            <a:off x="1340590" y="186267"/>
            <a:ext cx="96437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zh-CN" sz="4400" b="1" dirty="0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Объект и предмет исследования</a:t>
            </a:r>
            <a:endParaRPr lang="zh-CN" altLang="en-US" sz="4400" b="1" dirty="0"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4" name="文本框 21"/>
          <p:cNvSpPr txBox="1"/>
          <p:nvPr/>
        </p:nvSpPr>
        <p:spPr>
          <a:xfrm>
            <a:off x="101601" y="2460129"/>
            <a:ext cx="579966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Объект исследования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регулируемые нормами права общественные отношения, которые связаны с деятельностью помощника судьи и относятся к рассмотрению дел в рамках арбитражного и гражданского суда.</a:t>
            </a:r>
            <a:endParaRPr lang="zh-CN" altLang="en-US" sz="2400" dirty="0">
              <a:solidFill>
                <a:schemeClr val="bg1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5" name="文本框 21"/>
          <p:cNvSpPr txBox="1"/>
          <p:nvPr/>
        </p:nvSpPr>
        <p:spPr>
          <a:xfrm>
            <a:off x="101601" y="5091037"/>
            <a:ext cx="1187873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zh-CN" sz="2400" b="1" dirty="0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Предмет исследования</a:t>
            </a:r>
            <a:r>
              <a:rPr lang="ru-RU" altLang="zh-CN" sz="2400" dirty="0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-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нормы права, как в России, Германии и США, которые регулируют правовой статус помощника судьи и судебных клерков для гражданского и арбитражного судопроизводства; в исследовании рассматриваются вопросы, которые имеют прямое отношение к применению этих норм права.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Monit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5442" y="1175986"/>
            <a:ext cx="4419386" cy="3683320"/>
          </a:xfrm>
          <a:prstGeom prst="rect">
            <a:avLst/>
          </a:prstGeom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01268" y="1354667"/>
            <a:ext cx="4072466" cy="2396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5" descr="ipa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5172" y="1552856"/>
            <a:ext cx="3939311" cy="4395753"/>
          </a:xfrm>
          <a:prstGeom prst="rect">
            <a:avLst/>
          </a:prstGeom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5"/>
          <a:srcRect l="56667"/>
          <a:stretch>
            <a:fillRect/>
          </a:stretch>
        </p:blipFill>
        <p:spPr bwMode="auto">
          <a:xfrm>
            <a:off x="9000066" y="1684866"/>
            <a:ext cx="2142067" cy="3285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/>
          <a:srcRect l="12889" t="24815" r="12000" b="26741"/>
          <a:stretch>
            <a:fillRect/>
          </a:stretch>
        </p:blipFill>
        <p:spPr bwMode="auto">
          <a:xfrm>
            <a:off x="270933" y="177112"/>
            <a:ext cx="1422023" cy="1375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8"/>
          <p:cNvSpPr/>
          <p:nvPr/>
        </p:nvSpPr>
        <p:spPr>
          <a:xfrm>
            <a:off x="-12095" y="-1"/>
            <a:ext cx="6889531" cy="6889531"/>
          </a:xfrm>
          <a:custGeom>
            <a:avLst/>
            <a:gdLst>
              <a:gd name="connsiteX0" fmla="*/ 0 w 5896303"/>
              <a:gd name="connsiteY0" fmla="*/ 0 h 5896303"/>
              <a:gd name="connsiteX1" fmla="*/ 5896303 w 5896303"/>
              <a:gd name="connsiteY1" fmla="*/ 5896303 h 5896303"/>
              <a:gd name="connsiteX2" fmla="*/ 5579364 w 5896303"/>
              <a:gd name="connsiteY2" fmla="*/ 5896303 h 5896303"/>
              <a:gd name="connsiteX3" fmla="*/ 0 w 5896303"/>
              <a:gd name="connsiteY3" fmla="*/ 316939 h 5896303"/>
              <a:gd name="connsiteX4" fmla="*/ 0 w 5896303"/>
              <a:gd name="connsiteY4" fmla="*/ 0 h 5896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96303" h="5896303">
                <a:moveTo>
                  <a:pt x="0" y="0"/>
                </a:moveTo>
                <a:lnTo>
                  <a:pt x="5896303" y="5896303"/>
                </a:lnTo>
                <a:lnTo>
                  <a:pt x="5579364" y="5896303"/>
                </a:lnTo>
                <a:lnTo>
                  <a:pt x="0" y="31693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等腰三角形 5"/>
          <p:cNvSpPr/>
          <p:nvPr/>
        </p:nvSpPr>
        <p:spPr>
          <a:xfrm flipV="1">
            <a:off x="7929567" y="425666"/>
            <a:ext cx="3942961" cy="1924021"/>
          </a:xfrm>
          <a:prstGeom prst="triangle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等腰三角形 4"/>
          <p:cNvSpPr/>
          <p:nvPr/>
        </p:nvSpPr>
        <p:spPr>
          <a:xfrm flipV="1">
            <a:off x="7929567" y="10168"/>
            <a:ext cx="3942961" cy="1924021"/>
          </a:xfrm>
          <a:prstGeom prst="triangl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32"/>
          <p:cNvSpPr txBox="1">
            <a:spLocks noChangeArrowheads="1"/>
          </p:cNvSpPr>
          <p:nvPr/>
        </p:nvSpPr>
        <p:spPr bwMode="auto">
          <a:xfrm>
            <a:off x="1001240" y="215443"/>
            <a:ext cx="1194750" cy="1161633"/>
          </a:xfrm>
          <a:prstGeom prst="diamond">
            <a:avLst/>
          </a:prstGeom>
          <a:solidFill>
            <a:schemeClr val="accent2">
              <a:lumMod val="50000"/>
            </a:schemeClr>
          </a:solidFill>
          <a:ln>
            <a:noFill/>
          </a:ln>
          <a:extLst/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200" b="1" dirty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01</a:t>
            </a:r>
            <a:endParaRPr lang="zh-CN" altLang="en-US" sz="3200" b="1" dirty="0">
              <a:solidFill>
                <a:schemeClr val="bg1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12" name="TextBox 32"/>
          <p:cNvSpPr txBox="1">
            <a:spLocks noChangeArrowheads="1"/>
          </p:cNvSpPr>
          <p:nvPr/>
        </p:nvSpPr>
        <p:spPr bwMode="auto">
          <a:xfrm>
            <a:off x="2640521" y="1768870"/>
            <a:ext cx="1194750" cy="1161633"/>
          </a:xfrm>
          <a:prstGeom prst="diamond">
            <a:avLst/>
          </a:prstGeom>
          <a:solidFill>
            <a:schemeClr val="accent2">
              <a:lumMod val="50000"/>
            </a:schemeClr>
          </a:solidFill>
          <a:ln>
            <a:noFill/>
          </a:ln>
          <a:extLst/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200" b="1" dirty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02</a:t>
            </a:r>
            <a:endParaRPr lang="zh-CN" altLang="en-US" sz="3200" b="1" dirty="0">
              <a:solidFill>
                <a:schemeClr val="bg1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17" name="TextBox 32"/>
          <p:cNvSpPr txBox="1">
            <a:spLocks noChangeArrowheads="1"/>
          </p:cNvSpPr>
          <p:nvPr/>
        </p:nvSpPr>
        <p:spPr bwMode="auto">
          <a:xfrm>
            <a:off x="4054345" y="3173300"/>
            <a:ext cx="1194750" cy="1161633"/>
          </a:xfrm>
          <a:prstGeom prst="diamond">
            <a:avLst/>
          </a:prstGeom>
          <a:solidFill>
            <a:schemeClr val="accent2">
              <a:lumMod val="50000"/>
            </a:schemeClr>
          </a:solidFill>
          <a:ln>
            <a:noFill/>
          </a:ln>
          <a:extLst/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200" b="1" dirty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03</a:t>
            </a:r>
            <a:endParaRPr lang="zh-CN" altLang="en-US" sz="3200" b="1" dirty="0">
              <a:solidFill>
                <a:schemeClr val="bg1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22" name="TextBox 32"/>
          <p:cNvSpPr txBox="1">
            <a:spLocks noChangeArrowheads="1"/>
          </p:cNvSpPr>
          <p:nvPr/>
        </p:nvSpPr>
        <p:spPr bwMode="auto">
          <a:xfrm>
            <a:off x="5389981" y="4560552"/>
            <a:ext cx="1194750" cy="1161633"/>
          </a:xfrm>
          <a:prstGeom prst="diamond">
            <a:avLst/>
          </a:prstGeom>
          <a:solidFill>
            <a:schemeClr val="accent2">
              <a:lumMod val="50000"/>
            </a:schemeClr>
          </a:solidFill>
          <a:ln>
            <a:noFill/>
          </a:ln>
          <a:extLst/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200" b="1" dirty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04</a:t>
            </a:r>
            <a:endParaRPr lang="zh-CN" altLang="en-US" sz="3200" b="1" dirty="0">
              <a:solidFill>
                <a:schemeClr val="bg1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4959835" y="1225307"/>
            <a:ext cx="66479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ru-RU" sz="2800" dirty="0" smtClean="0"/>
              <a:t> </a:t>
            </a:r>
            <a:endParaRPr kumimoji="1" lang="zh-CN" altLang="en-US" sz="1600" dirty="0"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28" name="矩形 27"/>
          <p:cNvSpPr>
            <a:spLocks noChangeArrowheads="1"/>
          </p:cNvSpPr>
          <p:nvPr/>
        </p:nvSpPr>
        <p:spPr bwMode="auto">
          <a:xfrm>
            <a:off x="1898086" y="215443"/>
            <a:ext cx="635691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pPr marL="342900" indent="-342900"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Статистические данные показывают значительное увеличение нагрузки на суды общей юрисдикции. В течение последних пяти лет количество гражданских дел России возросло более чем в полтора раза. Все эти дела были рассмотрены мировыми судьями по первой инстанции и судами общей юрисдикции. Для арбитражных судов нагрузка также остается стабильно высокой.</a:t>
            </a:r>
          </a:p>
        </p:txBody>
      </p:sp>
      <p:sp>
        <p:nvSpPr>
          <p:cNvPr id="30" name="矩形 29"/>
          <p:cNvSpPr>
            <a:spLocks noChangeArrowheads="1"/>
          </p:cNvSpPr>
          <p:nvPr/>
        </p:nvSpPr>
        <p:spPr bwMode="auto">
          <a:xfrm>
            <a:off x="3835271" y="1924020"/>
            <a:ext cx="757146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Проблема перегрузки судов в России уже длительное время обсуждается как руководством страны, так и юридическим сообществом. Однако, в настоящее время это не привело к положительным изменениям.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5249095" y="2878667"/>
            <a:ext cx="66234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Согласно опыту зарубежных стран, увеличение роли судебных служащих способно освободить судью от тех вспомогательных действий, которые не имеют прямого отношения к рассмотрению и разрешению дел. Можно говорить и о том, что за счет разделения компетенций, нагрузка на судей снизится. </a:t>
            </a:r>
          </a:p>
          <a:p>
            <a:pPr marL="342900" indent="-342900" algn="ctr"/>
            <a:endParaRPr kumimoji="1" lang="zh-CN" altLang="en-US" sz="1600" dirty="0"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036733" y="4334933"/>
            <a:ext cx="59881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Однако, несмотря на необходимость решения проблемы чрезмерной нагрузки на судей вопрос о правовом положении помощника судьи, остается неизменным. Таким образом, можно говорить о необходимости рассмотреть вопрос, о расширении обязанностей помощника судьи в гражданском и арбитражном судебном производстве в России. </a:t>
            </a:r>
          </a:p>
          <a:p>
            <a:pPr marL="342900" indent="-342900"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8136103" y="0"/>
            <a:ext cx="34716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ru-RU" altLang="zh-CN" sz="2800" b="1" dirty="0" smtClean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Актуальность исследования</a:t>
            </a:r>
            <a:endParaRPr kumimoji="1" lang="en-US" altLang="zh-CN" sz="2800" b="1" dirty="0">
              <a:solidFill>
                <a:schemeClr val="bg1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095" y="660401"/>
            <a:ext cx="6341533" cy="6197599"/>
          </a:xfrm>
          <a:prstGeom prst="rtTriangl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/>
          <a:srcRect l="12889" t="24815" r="12000" b="26741"/>
          <a:stretch>
            <a:fillRect/>
          </a:stretch>
        </p:blipFill>
        <p:spPr bwMode="auto">
          <a:xfrm>
            <a:off x="10888133" y="5892801"/>
            <a:ext cx="911248" cy="884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93424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/>
          <p:cNvGrpSpPr>
            <a:grpSpLocks/>
          </p:cNvGrpSpPr>
          <p:nvPr/>
        </p:nvGrpSpPr>
        <p:grpSpPr bwMode="auto">
          <a:xfrm>
            <a:off x="4341105" y="3470225"/>
            <a:ext cx="2281661" cy="2010744"/>
            <a:chOff x="4044280" y="2999474"/>
            <a:chExt cx="2164994" cy="1905223"/>
          </a:xfrm>
        </p:grpSpPr>
        <p:sp>
          <p:nvSpPr>
            <p:cNvPr id="3" name="Freeform 5"/>
            <p:cNvSpPr>
              <a:spLocks/>
            </p:cNvSpPr>
            <p:nvPr/>
          </p:nvSpPr>
          <p:spPr bwMode="auto">
            <a:xfrm>
              <a:off x="4044280" y="2999474"/>
              <a:ext cx="2164994" cy="1905223"/>
            </a:xfrm>
            <a:custGeom>
              <a:avLst/>
              <a:gdLst>
                <a:gd name="T0" fmla="*/ 365 w 1306"/>
                <a:gd name="T1" fmla="*/ 1149 h 1149"/>
                <a:gd name="T2" fmla="*/ 300 w 1306"/>
                <a:gd name="T3" fmla="*/ 1111 h 1149"/>
                <a:gd name="T4" fmla="*/ 12 w 1306"/>
                <a:gd name="T5" fmla="*/ 613 h 1149"/>
                <a:gd name="T6" fmla="*/ 12 w 1306"/>
                <a:gd name="T7" fmla="*/ 537 h 1149"/>
                <a:gd name="T8" fmla="*/ 300 w 1306"/>
                <a:gd name="T9" fmla="*/ 38 h 1149"/>
                <a:gd name="T10" fmla="*/ 365 w 1306"/>
                <a:gd name="T11" fmla="*/ 0 h 1149"/>
                <a:gd name="T12" fmla="*/ 941 w 1306"/>
                <a:gd name="T13" fmla="*/ 0 h 1149"/>
                <a:gd name="T14" fmla="*/ 1006 w 1306"/>
                <a:gd name="T15" fmla="*/ 38 h 1149"/>
                <a:gd name="T16" fmla="*/ 1294 w 1306"/>
                <a:gd name="T17" fmla="*/ 537 h 1149"/>
                <a:gd name="T18" fmla="*/ 1294 w 1306"/>
                <a:gd name="T19" fmla="*/ 613 h 1149"/>
                <a:gd name="T20" fmla="*/ 1006 w 1306"/>
                <a:gd name="T21" fmla="*/ 1111 h 1149"/>
                <a:gd name="T22" fmla="*/ 941 w 1306"/>
                <a:gd name="T23" fmla="*/ 1149 h 1149"/>
                <a:gd name="T24" fmla="*/ 365 w 1306"/>
                <a:gd name="T25" fmla="*/ 1149 h 1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06" h="1149">
                  <a:moveTo>
                    <a:pt x="365" y="1149"/>
                  </a:moveTo>
                  <a:cubicBezTo>
                    <a:pt x="341" y="1149"/>
                    <a:pt x="312" y="1132"/>
                    <a:pt x="300" y="1111"/>
                  </a:cubicBezTo>
                  <a:cubicBezTo>
                    <a:pt x="12" y="613"/>
                    <a:pt x="12" y="613"/>
                    <a:pt x="12" y="613"/>
                  </a:cubicBezTo>
                  <a:cubicBezTo>
                    <a:pt x="0" y="592"/>
                    <a:pt x="0" y="558"/>
                    <a:pt x="12" y="537"/>
                  </a:cubicBezTo>
                  <a:cubicBezTo>
                    <a:pt x="300" y="38"/>
                    <a:pt x="300" y="38"/>
                    <a:pt x="300" y="38"/>
                  </a:cubicBezTo>
                  <a:cubicBezTo>
                    <a:pt x="312" y="17"/>
                    <a:pt x="341" y="0"/>
                    <a:pt x="365" y="0"/>
                  </a:cubicBezTo>
                  <a:cubicBezTo>
                    <a:pt x="941" y="0"/>
                    <a:pt x="941" y="0"/>
                    <a:pt x="941" y="0"/>
                  </a:cubicBezTo>
                  <a:cubicBezTo>
                    <a:pt x="965" y="0"/>
                    <a:pt x="994" y="17"/>
                    <a:pt x="1006" y="38"/>
                  </a:cubicBezTo>
                  <a:cubicBezTo>
                    <a:pt x="1294" y="537"/>
                    <a:pt x="1294" y="537"/>
                    <a:pt x="1294" y="537"/>
                  </a:cubicBezTo>
                  <a:cubicBezTo>
                    <a:pt x="1306" y="558"/>
                    <a:pt x="1306" y="592"/>
                    <a:pt x="1294" y="613"/>
                  </a:cubicBezTo>
                  <a:cubicBezTo>
                    <a:pt x="1006" y="1111"/>
                    <a:pt x="1006" y="1111"/>
                    <a:pt x="1006" y="1111"/>
                  </a:cubicBezTo>
                  <a:cubicBezTo>
                    <a:pt x="994" y="1132"/>
                    <a:pt x="965" y="1149"/>
                    <a:pt x="941" y="1149"/>
                  </a:cubicBezTo>
                  <a:lnTo>
                    <a:pt x="365" y="1149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FFFFFF">
                    <a:lumMod val="100000"/>
                  </a:srgbClr>
                </a:gs>
                <a:gs pos="0">
                  <a:srgbClr val="D9D9DA"/>
                </a:gs>
              </a:gsLst>
              <a:lin ang="2700000" scaled="1"/>
              <a:tileRect/>
            </a:gra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3500000" scaled="1"/>
                <a:tileRect/>
              </a:gra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128537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53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4200183" y="3161348"/>
              <a:ext cx="1833385" cy="1613403"/>
            </a:xfrm>
            <a:custGeom>
              <a:avLst/>
              <a:gdLst>
                <a:gd name="T0" fmla="*/ 365 w 1306"/>
                <a:gd name="T1" fmla="*/ 1149 h 1149"/>
                <a:gd name="T2" fmla="*/ 300 w 1306"/>
                <a:gd name="T3" fmla="*/ 1111 h 1149"/>
                <a:gd name="T4" fmla="*/ 12 w 1306"/>
                <a:gd name="T5" fmla="*/ 613 h 1149"/>
                <a:gd name="T6" fmla="*/ 12 w 1306"/>
                <a:gd name="T7" fmla="*/ 537 h 1149"/>
                <a:gd name="T8" fmla="*/ 300 w 1306"/>
                <a:gd name="T9" fmla="*/ 38 h 1149"/>
                <a:gd name="T10" fmla="*/ 365 w 1306"/>
                <a:gd name="T11" fmla="*/ 0 h 1149"/>
                <a:gd name="T12" fmla="*/ 941 w 1306"/>
                <a:gd name="T13" fmla="*/ 0 h 1149"/>
                <a:gd name="T14" fmla="*/ 1006 w 1306"/>
                <a:gd name="T15" fmla="*/ 38 h 1149"/>
                <a:gd name="T16" fmla="*/ 1294 w 1306"/>
                <a:gd name="T17" fmla="*/ 537 h 1149"/>
                <a:gd name="T18" fmla="*/ 1294 w 1306"/>
                <a:gd name="T19" fmla="*/ 613 h 1149"/>
                <a:gd name="T20" fmla="*/ 1006 w 1306"/>
                <a:gd name="T21" fmla="*/ 1111 h 1149"/>
                <a:gd name="T22" fmla="*/ 941 w 1306"/>
                <a:gd name="T23" fmla="*/ 1149 h 1149"/>
                <a:gd name="T24" fmla="*/ 365 w 1306"/>
                <a:gd name="T25" fmla="*/ 1149 h 1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06" h="1149">
                  <a:moveTo>
                    <a:pt x="365" y="1149"/>
                  </a:moveTo>
                  <a:cubicBezTo>
                    <a:pt x="341" y="1149"/>
                    <a:pt x="312" y="1132"/>
                    <a:pt x="300" y="1111"/>
                  </a:cubicBezTo>
                  <a:cubicBezTo>
                    <a:pt x="12" y="613"/>
                    <a:pt x="12" y="613"/>
                    <a:pt x="12" y="613"/>
                  </a:cubicBezTo>
                  <a:cubicBezTo>
                    <a:pt x="0" y="592"/>
                    <a:pt x="0" y="558"/>
                    <a:pt x="12" y="537"/>
                  </a:cubicBezTo>
                  <a:cubicBezTo>
                    <a:pt x="300" y="38"/>
                    <a:pt x="300" y="38"/>
                    <a:pt x="300" y="38"/>
                  </a:cubicBezTo>
                  <a:cubicBezTo>
                    <a:pt x="312" y="17"/>
                    <a:pt x="341" y="0"/>
                    <a:pt x="365" y="0"/>
                  </a:cubicBezTo>
                  <a:cubicBezTo>
                    <a:pt x="941" y="0"/>
                    <a:pt x="941" y="0"/>
                    <a:pt x="941" y="0"/>
                  </a:cubicBezTo>
                  <a:cubicBezTo>
                    <a:pt x="965" y="0"/>
                    <a:pt x="994" y="17"/>
                    <a:pt x="1006" y="38"/>
                  </a:cubicBezTo>
                  <a:cubicBezTo>
                    <a:pt x="1294" y="537"/>
                    <a:pt x="1294" y="537"/>
                    <a:pt x="1294" y="537"/>
                  </a:cubicBezTo>
                  <a:cubicBezTo>
                    <a:pt x="1306" y="558"/>
                    <a:pt x="1306" y="592"/>
                    <a:pt x="1294" y="613"/>
                  </a:cubicBezTo>
                  <a:cubicBezTo>
                    <a:pt x="1006" y="1111"/>
                    <a:pt x="1006" y="1111"/>
                    <a:pt x="1006" y="1111"/>
                  </a:cubicBezTo>
                  <a:cubicBezTo>
                    <a:pt x="994" y="1132"/>
                    <a:pt x="965" y="1149"/>
                    <a:pt x="941" y="1149"/>
                  </a:cubicBezTo>
                  <a:lnTo>
                    <a:pt x="365" y="1149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28575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28537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530" kern="0">
                <a:solidFill>
                  <a:sysClr val="windowText" lastClr="000000"/>
                </a:solidFill>
                <a:latin typeface="Calibri"/>
                <a:ea typeface="微软雅黑"/>
              </a:endParaRPr>
            </a:p>
          </p:txBody>
        </p:sp>
        <p:sp>
          <p:nvSpPr>
            <p:cNvPr id="6" name="Freeform 61"/>
            <p:cNvSpPr>
              <a:spLocks/>
            </p:cNvSpPr>
            <p:nvPr/>
          </p:nvSpPr>
          <p:spPr bwMode="auto">
            <a:xfrm>
              <a:off x="4792071" y="3589516"/>
              <a:ext cx="1280112" cy="1181008"/>
            </a:xfrm>
            <a:custGeom>
              <a:avLst/>
              <a:gdLst>
                <a:gd name="T0" fmla="*/ 140 w 310"/>
                <a:gd name="T1" fmla="*/ 286 h 286"/>
                <a:gd name="T2" fmla="*/ 0 w 310"/>
                <a:gd name="T3" fmla="*/ 172 h 286"/>
                <a:gd name="T4" fmla="*/ 2 w 310"/>
                <a:gd name="T5" fmla="*/ 12 h 286"/>
                <a:gd name="T6" fmla="*/ 57 w 310"/>
                <a:gd name="T7" fmla="*/ 7 h 286"/>
                <a:gd name="T8" fmla="*/ 88 w 310"/>
                <a:gd name="T9" fmla="*/ 41 h 286"/>
                <a:gd name="T10" fmla="*/ 97 w 310"/>
                <a:gd name="T11" fmla="*/ 7 h 286"/>
                <a:gd name="T12" fmla="*/ 135 w 310"/>
                <a:gd name="T13" fmla="*/ 0 h 286"/>
                <a:gd name="T14" fmla="*/ 310 w 310"/>
                <a:gd name="T15" fmla="*/ 150 h 286"/>
                <a:gd name="T16" fmla="*/ 140 w 310"/>
                <a:gd name="T17" fmla="*/ 286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0" h="286">
                  <a:moveTo>
                    <a:pt x="140" y="286"/>
                  </a:moveTo>
                  <a:lnTo>
                    <a:pt x="0" y="172"/>
                  </a:lnTo>
                  <a:lnTo>
                    <a:pt x="2" y="12"/>
                  </a:lnTo>
                  <a:lnTo>
                    <a:pt x="57" y="7"/>
                  </a:lnTo>
                  <a:lnTo>
                    <a:pt x="88" y="41"/>
                  </a:lnTo>
                  <a:lnTo>
                    <a:pt x="97" y="7"/>
                  </a:lnTo>
                  <a:lnTo>
                    <a:pt x="135" y="0"/>
                  </a:lnTo>
                  <a:lnTo>
                    <a:pt x="310" y="150"/>
                  </a:lnTo>
                  <a:lnTo>
                    <a:pt x="140" y="286"/>
                  </a:lnTo>
                  <a:close/>
                </a:path>
              </a:pathLst>
            </a:custGeom>
            <a:gradFill flip="none" rotWithShape="1">
              <a:gsLst>
                <a:gs pos="73000">
                  <a:srgbClr val="0D0D0D">
                    <a:alpha val="0"/>
                  </a:srgbClr>
                </a:gs>
                <a:gs pos="100000">
                  <a:sysClr val="windowText" lastClr="000000">
                    <a:lumMod val="95000"/>
                    <a:lumOff val="5000"/>
                    <a:alpha val="0"/>
                  </a:sysClr>
                </a:gs>
                <a:gs pos="0">
                  <a:sysClr val="windowText" lastClr="000000">
                    <a:lumMod val="95000"/>
                    <a:lumOff val="5000"/>
                    <a:alpha val="55000"/>
                  </a:sys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/>
            <a:lstStyle/>
            <a:p>
              <a:pPr defTabSz="128537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530" kern="0">
                <a:solidFill>
                  <a:sysClr val="windowText" lastClr="000000"/>
                </a:solidFill>
                <a:latin typeface="Calibri"/>
                <a:ea typeface="微软雅黑"/>
              </a:endParaRPr>
            </a:p>
          </p:txBody>
        </p:sp>
      </p:grpSp>
      <p:grpSp>
        <p:nvGrpSpPr>
          <p:cNvPr id="9" name="组合 3"/>
          <p:cNvGrpSpPr>
            <a:grpSpLocks/>
          </p:cNvGrpSpPr>
          <p:nvPr/>
        </p:nvGrpSpPr>
        <p:grpSpPr bwMode="auto">
          <a:xfrm>
            <a:off x="6221766" y="2464853"/>
            <a:ext cx="2281661" cy="2010744"/>
            <a:chOff x="4044280" y="2999474"/>
            <a:chExt cx="2164994" cy="1905223"/>
          </a:xfrm>
        </p:grpSpPr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4044280" y="2999474"/>
              <a:ext cx="2164994" cy="1905223"/>
            </a:xfrm>
            <a:custGeom>
              <a:avLst/>
              <a:gdLst>
                <a:gd name="T0" fmla="*/ 365 w 1306"/>
                <a:gd name="T1" fmla="*/ 1149 h 1149"/>
                <a:gd name="T2" fmla="*/ 300 w 1306"/>
                <a:gd name="T3" fmla="*/ 1111 h 1149"/>
                <a:gd name="T4" fmla="*/ 12 w 1306"/>
                <a:gd name="T5" fmla="*/ 613 h 1149"/>
                <a:gd name="T6" fmla="*/ 12 w 1306"/>
                <a:gd name="T7" fmla="*/ 537 h 1149"/>
                <a:gd name="T8" fmla="*/ 300 w 1306"/>
                <a:gd name="T9" fmla="*/ 38 h 1149"/>
                <a:gd name="T10" fmla="*/ 365 w 1306"/>
                <a:gd name="T11" fmla="*/ 0 h 1149"/>
                <a:gd name="T12" fmla="*/ 941 w 1306"/>
                <a:gd name="T13" fmla="*/ 0 h 1149"/>
                <a:gd name="T14" fmla="*/ 1006 w 1306"/>
                <a:gd name="T15" fmla="*/ 38 h 1149"/>
                <a:gd name="T16" fmla="*/ 1294 w 1306"/>
                <a:gd name="T17" fmla="*/ 537 h 1149"/>
                <a:gd name="T18" fmla="*/ 1294 w 1306"/>
                <a:gd name="T19" fmla="*/ 613 h 1149"/>
                <a:gd name="T20" fmla="*/ 1006 w 1306"/>
                <a:gd name="T21" fmla="*/ 1111 h 1149"/>
                <a:gd name="T22" fmla="*/ 941 w 1306"/>
                <a:gd name="T23" fmla="*/ 1149 h 1149"/>
                <a:gd name="T24" fmla="*/ 365 w 1306"/>
                <a:gd name="T25" fmla="*/ 1149 h 1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06" h="1149">
                  <a:moveTo>
                    <a:pt x="365" y="1149"/>
                  </a:moveTo>
                  <a:cubicBezTo>
                    <a:pt x="341" y="1149"/>
                    <a:pt x="312" y="1132"/>
                    <a:pt x="300" y="1111"/>
                  </a:cubicBezTo>
                  <a:cubicBezTo>
                    <a:pt x="12" y="613"/>
                    <a:pt x="12" y="613"/>
                    <a:pt x="12" y="613"/>
                  </a:cubicBezTo>
                  <a:cubicBezTo>
                    <a:pt x="0" y="592"/>
                    <a:pt x="0" y="558"/>
                    <a:pt x="12" y="537"/>
                  </a:cubicBezTo>
                  <a:cubicBezTo>
                    <a:pt x="300" y="38"/>
                    <a:pt x="300" y="38"/>
                    <a:pt x="300" y="38"/>
                  </a:cubicBezTo>
                  <a:cubicBezTo>
                    <a:pt x="312" y="17"/>
                    <a:pt x="341" y="0"/>
                    <a:pt x="365" y="0"/>
                  </a:cubicBezTo>
                  <a:cubicBezTo>
                    <a:pt x="941" y="0"/>
                    <a:pt x="941" y="0"/>
                    <a:pt x="941" y="0"/>
                  </a:cubicBezTo>
                  <a:cubicBezTo>
                    <a:pt x="965" y="0"/>
                    <a:pt x="994" y="17"/>
                    <a:pt x="1006" y="38"/>
                  </a:cubicBezTo>
                  <a:cubicBezTo>
                    <a:pt x="1294" y="537"/>
                    <a:pt x="1294" y="537"/>
                    <a:pt x="1294" y="537"/>
                  </a:cubicBezTo>
                  <a:cubicBezTo>
                    <a:pt x="1306" y="558"/>
                    <a:pt x="1306" y="592"/>
                    <a:pt x="1294" y="613"/>
                  </a:cubicBezTo>
                  <a:cubicBezTo>
                    <a:pt x="1006" y="1111"/>
                    <a:pt x="1006" y="1111"/>
                    <a:pt x="1006" y="1111"/>
                  </a:cubicBezTo>
                  <a:cubicBezTo>
                    <a:pt x="994" y="1132"/>
                    <a:pt x="965" y="1149"/>
                    <a:pt x="941" y="1149"/>
                  </a:cubicBezTo>
                  <a:lnTo>
                    <a:pt x="365" y="1149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FFFFFF">
                    <a:lumMod val="100000"/>
                  </a:srgbClr>
                </a:gs>
                <a:gs pos="0">
                  <a:srgbClr val="D9D9DA"/>
                </a:gs>
              </a:gsLst>
              <a:lin ang="2700000" scaled="1"/>
              <a:tileRect/>
            </a:gra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3500000" scaled="1"/>
                <a:tileRect/>
              </a:gra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128537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53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Freeform 5"/>
            <p:cNvSpPr>
              <a:spLocks/>
            </p:cNvSpPr>
            <p:nvPr/>
          </p:nvSpPr>
          <p:spPr bwMode="auto">
            <a:xfrm>
              <a:off x="4200183" y="3161348"/>
              <a:ext cx="1833385" cy="1613403"/>
            </a:xfrm>
            <a:custGeom>
              <a:avLst/>
              <a:gdLst>
                <a:gd name="T0" fmla="*/ 365 w 1306"/>
                <a:gd name="T1" fmla="*/ 1149 h 1149"/>
                <a:gd name="T2" fmla="*/ 300 w 1306"/>
                <a:gd name="T3" fmla="*/ 1111 h 1149"/>
                <a:gd name="T4" fmla="*/ 12 w 1306"/>
                <a:gd name="T5" fmla="*/ 613 h 1149"/>
                <a:gd name="T6" fmla="*/ 12 w 1306"/>
                <a:gd name="T7" fmla="*/ 537 h 1149"/>
                <a:gd name="T8" fmla="*/ 300 w 1306"/>
                <a:gd name="T9" fmla="*/ 38 h 1149"/>
                <a:gd name="T10" fmla="*/ 365 w 1306"/>
                <a:gd name="T11" fmla="*/ 0 h 1149"/>
                <a:gd name="T12" fmla="*/ 941 w 1306"/>
                <a:gd name="T13" fmla="*/ 0 h 1149"/>
                <a:gd name="T14" fmla="*/ 1006 w 1306"/>
                <a:gd name="T15" fmla="*/ 38 h 1149"/>
                <a:gd name="T16" fmla="*/ 1294 w 1306"/>
                <a:gd name="T17" fmla="*/ 537 h 1149"/>
                <a:gd name="T18" fmla="*/ 1294 w 1306"/>
                <a:gd name="T19" fmla="*/ 613 h 1149"/>
                <a:gd name="T20" fmla="*/ 1006 w 1306"/>
                <a:gd name="T21" fmla="*/ 1111 h 1149"/>
                <a:gd name="T22" fmla="*/ 941 w 1306"/>
                <a:gd name="T23" fmla="*/ 1149 h 1149"/>
                <a:gd name="T24" fmla="*/ 365 w 1306"/>
                <a:gd name="T25" fmla="*/ 1149 h 1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06" h="1149">
                  <a:moveTo>
                    <a:pt x="365" y="1149"/>
                  </a:moveTo>
                  <a:cubicBezTo>
                    <a:pt x="341" y="1149"/>
                    <a:pt x="312" y="1132"/>
                    <a:pt x="300" y="1111"/>
                  </a:cubicBezTo>
                  <a:cubicBezTo>
                    <a:pt x="12" y="613"/>
                    <a:pt x="12" y="613"/>
                    <a:pt x="12" y="613"/>
                  </a:cubicBezTo>
                  <a:cubicBezTo>
                    <a:pt x="0" y="592"/>
                    <a:pt x="0" y="558"/>
                    <a:pt x="12" y="537"/>
                  </a:cubicBezTo>
                  <a:cubicBezTo>
                    <a:pt x="300" y="38"/>
                    <a:pt x="300" y="38"/>
                    <a:pt x="300" y="38"/>
                  </a:cubicBezTo>
                  <a:cubicBezTo>
                    <a:pt x="312" y="17"/>
                    <a:pt x="341" y="0"/>
                    <a:pt x="365" y="0"/>
                  </a:cubicBezTo>
                  <a:cubicBezTo>
                    <a:pt x="941" y="0"/>
                    <a:pt x="941" y="0"/>
                    <a:pt x="941" y="0"/>
                  </a:cubicBezTo>
                  <a:cubicBezTo>
                    <a:pt x="965" y="0"/>
                    <a:pt x="994" y="17"/>
                    <a:pt x="1006" y="38"/>
                  </a:cubicBezTo>
                  <a:cubicBezTo>
                    <a:pt x="1294" y="537"/>
                    <a:pt x="1294" y="537"/>
                    <a:pt x="1294" y="537"/>
                  </a:cubicBezTo>
                  <a:cubicBezTo>
                    <a:pt x="1306" y="558"/>
                    <a:pt x="1306" y="592"/>
                    <a:pt x="1294" y="613"/>
                  </a:cubicBezTo>
                  <a:cubicBezTo>
                    <a:pt x="1006" y="1111"/>
                    <a:pt x="1006" y="1111"/>
                    <a:pt x="1006" y="1111"/>
                  </a:cubicBezTo>
                  <a:cubicBezTo>
                    <a:pt x="994" y="1132"/>
                    <a:pt x="965" y="1149"/>
                    <a:pt x="941" y="1149"/>
                  </a:cubicBezTo>
                  <a:lnTo>
                    <a:pt x="365" y="1149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28575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28537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530" kern="0">
                <a:solidFill>
                  <a:sysClr val="windowText" lastClr="000000"/>
                </a:solidFill>
                <a:latin typeface="Calibri"/>
                <a:ea typeface="微软雅黑"/>
              </a:endParaRPr>
            </a:p>
          </p:txBody>
        </p:sp>
        <p:sp>
          <p:nvSpPr>
            <p:cNvPr id="13" name="Freeform 61"/>
            <p:cNvSpPr>
              <a:spLocks/>
            </p:cNvSpPr>
            <p:nvPr/>
          </p:nvSpPr>
          <p:spPr bwMode="auto">
            <a:xfrm>
              <a:off x="4792071" y="3589516"/>
              <a:ext cx="1280112" cy="1181008"/>
            </a:xfrm>
            <a:custGeom>
              <a:avLst/>
              <a:gdLst>
                <a:gd name="T0" fmla="*/ 140 w 310"/>
                <a:gd name="T1" fmla="*/ 286 h 286"/>
                <a:gd name="T2" fmla="*/ 0 w 310"/>
                <a:gd name="T3" fmla="*/ 172 h 286"/>
                <a:gd name="T4" fmla="*/ 2 w 310"/>
                <a:gd name="T5" fmla="*/ 12 h 286"/>
                <a:gd name="T6" fmla="*/ 57 w 310"/>
                <a:gd name="T7" fmla="*/ 7 h 286"/>
                <a:gd name="T8" fmla="*/ 88 w 310"/>
                <a:gd name="T9" fmla="*/ 41 h 286"/>
                <a:gd name="T10" fmla="*/ 97 w 310"/>
                <a:gd name="T11" fmla="*/ 7 h 286"/>
                <a:gd name="T12" fmla="*/ 135 w 310"/>
                <a:gd name="T13" fmla="*/ 0 h 286"/>
                <a:gd name="T14" fmla="*/ 310 w 310"/>
                <a:gd name="T15" fmla="*/ 150 h 286"/>
                <a:gd name="T16" fmla="*/ 140 w 310"/>
                <a:gd name="T17" fmla="*/ 286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0" h="286">
                  <a:moveTo>
                    <a:pt x="140" y="286"/>
                  </a:moveTo>
                  <a:lnTo>
                    <a:pt x="0" y="172"/>
                  </a:lnTo>
                  <a:lnTo>
                    <a:pt x="2" y="12"/>
                  </a:lnTo>
                  <a:lnTo>
                    <a:pt x="57" y="7"/>
                  </a:lnTo>
                  <a:lnTo>
                    <a:pt x="88" y="41"/>
                  </a:lnTo>
                  <a:lnTo>
                    <a:pt x="97" y="7"/>
                  </a:lnTo>
                  <a:lnTo>
                    <a:pt x="135" y="0"/>
                  </a:lnTo>
                  <a:lnTo>
                    <a:pt x="310" y="150"/>
                  </a:lnTo>
                  <a:lnTo>
                    <a:pt x="140" y="286"/>
                  </a:lnTo>
                  <a:close/>
                </a:path>
              </a:pathLst>
            </a:custGeom>
            <a:gradFill flip="none" rotWithShape="1">
              <a:gsLst>
                <a:gs pos="73000">
                  <a:srgbClr val="0D0D0D">
                    <a:alpha val="0"/>
                  </a:srgbClr>
                </a:gs>
                <a:gs pos="100000">
                  <a:sysClr val="windowText" lastClr="000000">
                    <a:lumMod val="95000"/>
                    <a:lumOff val="5000"/>
                    <a:alpha val="0"/>
                  </a:sysClr>
                </a:gs>
                <a:gs pos="0">
                  <a:sysClr val="windowText" lastClr="000000">
                    <a:lumMod val="95000"/>
                    <a:lumOff val="5000"/>
                    <a:alpha val="55000"/>
                  </a:sys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/>
            <a:lstStyle/>
            <a:p>
              <a:pPr defTabSz="128537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530" kern="0">
                <a:solidFill>
                  <a:sysClr val="windowText" lastClr="000000"/>
                </a:solidFill>
                <a:latin typeface="Calibri"/>
                <a:ea typeface="微软雅黑"/>
              </a:endParaRPr>
            </a:p>
          </p:txBody>
        </p:sp>
      </p:grpSp>
      <p:grpSp>
        <p:nvGrpSpPr>
          <p:cNvPr id="16" name="组合 3"/>
          <p:cNvGrpSpPr>
            <a:grpSpLocks/>
          </p:cNvGrpSpPr>
          <p:nvPr/>
        </p:nvGrpSpPr>
        <p:grpSpPr bwMode="auto">
          <a:xfrm>
            <a:off x="4341105" y="1339895"/>
            <a:ext cx="2281661" cy="2010744"/>
            <a:chOff x="4044280" y="2999474"/>
            <a:chExt cx="2164994" cy="1905223"/>
          </a:xfrm>
        </p:grpSpPr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4044280" y="2999474"/>
              <a:ext cx="2164994" cy="1905223"/>
            </a:xfrm>
            <a:custGeom>
              <a:avLst/>
              <a:gdLst>
                <a:gd name="T0" fmla="*/ 365 w 1306"/>
                <a:gd name="T1" fmla="*/ 1149 h 1149"/>
                <a:gd name="T2" fmla="*/ 300 w 1306"/>
                <a:gd name="T3" fmla="*/ 1111 h 1149"/>
                <a:gd name="T4" fmla="*/ 12 w 1306"/>
                <a:gd name="T5" fmla="*/ 613 h 1149"/>
                <a:gd name="T6" fmla="*/ 12 w 1306"/>
                <a:gd name="T7" fmla="*/ 537 h 1149"/>
                <a:gd name="T8" fmla="*/ 300 w 1306"/>
                <a:gd name="T9" fmla="*/ 38 h 1149"/>
                <a:gd name="T10" fmla="*/ 365 w 1306"/>
                <a:gd name="T11" fmla="*/ 0 h 1149"/>
                <a:gd name="T12" fmla="*/ 941 w 1306"/>
                <a:gd name="T13" fmla="*/ 0 h 1149"/>
                <a:gd name="T14" fmla="*/ 1006 w 1306"/>
                <a:gd name="T15" fmla="*/ 38 h 1149"/>
                <a:gd name="T16" fmla="*/ 1294 w 1306"/>
                <a:gd name="T17" fmla="*/ 537 h 1149"/>
                <a:gd name="T18" fmla="*/ 1294 w 1306"/>
                <a:gd name="T19" fmla="*/ 613 h 1149"/>
                <a:gd name="T20" fmla="*/ 1006 w 1306"/>
                <a:gd name="T21" fmla="*/ 1111 h 1149"/>
                <a:gd name="T22" fmla="*/ 941 w 1306"/>
                <a:gd name="T23" fmla="*/ 1149 h 1149"/>
                <a:gd name="T24" fmla="*/ 365 w 1306"/>
                <a:gd name="T25" fmla="*/ 1149 h 1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06" h="1149">
                  <a:moveTo>
                    <a:pt x="365" y="1149"/>
                  </a:moveTo>
                  <a:cubicBezTo>
                    <a:pt x="341" y="1149"/>
                    <a:pt x="312" y="1132"/>
                    <a:pt x="300" y="1111"/>
                  </a:cubicBezTo>
                  <a:cubicBezTo>
                    <a:pt x="12" y="613"/>
                    <a:pt x="12" y="613"/>
                    <a:pt x="12" y="613"/>
                  </a:cubicBezTo>
                  <a:cubicBezTo>
                    <a:pt x="0" y="592"/>
                    <a:pt x="0" y="558"/>
                    <a:pt x="12" y="537"/>
                  </a:cubicBezTo>
                  <a:cubicBezTo>
                    <a:pt x="300" y="38"/>
                    <a:pt x="300" y="38"/>
                    <a:pt x="300" y="38"/>
                  </a:cubicBezTo>
                  <a:cubicBezTo>
                    <a:pt x="312" y="17"/>
                    <a:pt x="341" y="0"/>
                    <a:pt x="365" y="0"/>
                  </a:cubicBezTo>
                  <a:cubicBezTo>
                    <a:pt x="941" y="0"/>
                    <a:pt x="941" y="0"/>
                    <a:pt x="941" y="0"/>
                  </a:cubicBezTo>
                  <a:cubicBezTo>
                    <a:pt x="965" y="0"/>
                    <a:pt x="994" y="17"/>
                    <a:pt x="1006" y="38"/>
                  </a:cubicBezTo>
                  <a:cubicBezTo>
                    <a:pt x="1294" y="537"/>
                    <a:pt x="1294" y="537"/>
                    <a:pt x="1294" y="537"/>
                  </a:cubicBezTo>
                  <a:cubicBezTo>
                    <a:pt x="1306" y="558"/>
                    <a:pt x="1306" y="592"/>
                    <a:pt x="1294" y="613"/>
                  </a:cubicBezTo>
                  <a:cubicBezTo>
                    <a:pt x="1006" y="1111"/>
                    <a:pt x="1006" y="1111"/>
                    <a:pt x="1006" y="1111"/>
                  </a:cubicBezTo>
                  <a:cubicBezTo>
                    <a:pt x="994" y="1132"/>
                    <a:pt x="965" y="1149"/>
                    <a:pt x="941" y="1149"/>
                  </a:cubicBezTo>
                  <a:lnTo>
                    <a:pt x="365" y="1149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FFFFFF">
                    <a:lumMod val="100000"/>
                  </a:srgbClr>
                </a:gs>
                <a:gs pos="0">
                  <a:srgbClr val="D9D9DA"/>
                </a:gs>
              </a:gsLst>
              <a:lin ang="2700000" scaled="1"/>
              <a:tileRect/>
            </a:gra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3500000" scaled="1"/>
                <a:tileRect/>
              </a:gra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128537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53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Freeform 5"/>
            <p:cNvSpPr>
              <a:spLocks/>
            </p:cNvSpPr>
            <p:nvPr/>
          </p:nvSpPr>
          <p:spPr bwMode="auto">
            <a:xfrm>
              <a:off x="4200183" y="3161348"/>
              <a:ext cx="1833385" cy="1613403"/>
            </a:xfrm>
            <a:custGeom>
              <a:avLst/>
              <a:gdLst>
                <a:gd name="T0" fmla="*/ 365 w 1306"/>
                <a:gd name="T1" fmla="*/ 1149 h 1149"/>
                <a:gd name="T2" fmla="*/ 300 w 1306"/>
                <a:gd name="T3" fmla="*/ 1111 h 1149"/>
                <a:gd name="T4" fmla="*/ 12 w 1306"/>
                <a:gd name="T5" fmla="*/ 613 h 1149"/>
                <a:gd name="T6" fmla="*/ 12 w 1306"/>
                <a:gd name="T7" fmla="*/ 537 h 1149"/>
                <a:gd name="T8" fmla="*/ 300 w 1306"/>
                <a:gd name="T9" fmla="*/ 38 h 1149"/>
                <a:gd name="T10" fmla="*/ 365 w 1306"/>
                <a:gd name="T11" fmla="*/ 0 h 1149"/>
                <a:gd name="T12" fmla="*/ 941 w 1306"/>
                <a:gd name="T13" fmla="*/ 0 h 1149"/>
                <a:gd name="T14" fmla="*/ 1006 w 1306"/>
                <a:gd name="T15" fmla="*/ 38 h 1149"/>
                <a:gd name="T16" fmla="*/ 1294 w 1306"/>
                <a:gd name="T17" fmla="*/ 537 h 1149"/>
                <a:gd name="T18" fmla="*/ 1294 w 1306"/>
                <a:gd name="T19" fmla="*/ 613 h 1149"/>
                <a:gd name="T20" fmla="*/ 1006 w 1306"/>
                <a:gd name="T21" fmla="*/ 1111 h 1149"/>
                <a:gd name="T22" fmla="*/ 941 w 1306"/>
                <a:gd name="T23" fmla="*/ 1149 h 1149"/>
                <a:gd name="T24" fmla="*/ 365 w 1306"/>
                <a:gd name="T25" fmla="*/ 1149 h 1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06" h="1149">
                  <a:moveTo>
                    <a:pt x="365" y="1149"/>
                  </a:moveTo>
                  <a:cubicBezTo>
                    <a:pt x="341" y="1149"/>
                    <a:pt x="312" y="1132"/>
                    <a:pt x="300" y="1111"/>
                  </a:cubicBezTo>
                  <a:cubicBezTo>
                    <a:pt x="12" y="613"/>
                    <a:pt x="12" y="613"/>
                    <a:pt x="12" y="613"/>
                  </a:cubicBezTo>
                  <a:cubicBezTo>
                    <a:pt x="0" y="592"/>
                    <a:pt x="0" y="558"/>
                    <a:pt x="12" y="537"/>
                  </a:cubicBezTo>
                  <a:cubicBezTo>
                    <a:pt x="300" y="38"/>
                    <a:pt x="300" y="38"/>
                    <a:pt x="300" y="38"/>
                  </a:cubicBezTo>
                  <a:cubicBezTo>
                    <a:pt x="312" y="17"/>
                    <a:pt x="341" y="0"/>
                    <a:pt x="365" y="0"/>
                  </a:cubicBezTo>
                  <a:cubicBezTo>
                    <a:pt x="941" y="0"/>
                    <a:pt x="941" y="0"/>
                    <a:pt x="941" y="0"/>
                  </a:cubicBezTo>
                  <a:cubicBezTo>
                    <a:pt x="965" y="0"/>
                    <a:pt x="994" y="17"/>
                    <a:pt x="1006" y="38"/>
                  </a:cubicBezTo>
                  <a:cubicBezTo>
                    <a:pt x="1294" y="537"/>
                    <a:pt x="1294" y="537"/>
                    <a:pt x="1294" y="537"/>
                  </a:cubicBezTo>
                  <a:cubicBezTo>
                    <a:pt x="1306" y="558"/>
                    <a:pt x="1306" y="592"/>
                    <a:pt x="1294" y="613"/>
                  </a:cubicBezTo>
                  <a:cubicBezTo>
                    <a:pt x="1006" y="1111"/>
                    <a:pt x="1006" y="1111"/>
                    <a:pt x="1006" y="1111"/>
                  </a:cubicBezTo>
                  <a:cubicBezTo>
                    <a:pt x="994" y="1132"/>
                    <a:pt x="965" y="1149"/>
                    <a:pt x="941" y="1149"/>
                  </a:cubicBezTo>
                  <a:lnTo>
                    <a:pt x="365" y="1149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28575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28537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530" kern="0">
                <a:solidFill>
                  <a:sysClr val="windowText" lastClr="000000"/>
                </a:solidFill>
                <a:latin typeface="Calibri"/>
                <a:ea typeface="微软雅黑"/>
              </a:endParaRPr>
            </a:p>
          </p:txBody>
        </p:sp>
        <p:sp>
          <p:nvSpPr>
            <p:cNvPr id="20" name="Freeform 61"/>
            <p:cNvSpPr>
              <a:spLocks/>
            </p:cNvSpPr>
            <p:nvPr/>
          </p:nvSpPr>
          <p:spPr bwMode="auto">
            <a:xfrm>
              <a:off x="4792071" y="3589516"/>
              <a:ext cx="1280112" cy="1181008"/>
            </a:xfrm>
            <a:custGeom>
              <a:avLst/>
              <a:gdLst>
                <a:gd name="T0" fmla="*/ 140 w 310"/>
                <a:gd name="T1" fmla="*/ 286 h 286"/>
                <a:gd name="T2" fmla="*/ 0 w 310"/>
                <a:gd name="T3" fmla="*/ 172 h 286"/>
                <a:gd name="T4" fmla="*/ 2 w 310"/>
                <a:gd name="T5" fmla="*/ 12 h 286"/>
                <a:gd name="T6" fmla="*/ 57 w 310"/>
                <a:gd name="T7" fmla="*/ 7 h 286"/>
                <a:gd name="T8" fmla="*/ 88 w 310"/>
                <a:gd name="T9" fmla="*/ 41 h 286"/>
                <a:gd name="T10" fmla="*/ 97 w 310"/>
                <a:gd name="T11" fmla="*/ 7 h 286"/>
                <a:gd name="T12" fmla="*/ 135 w 310"/>
                <a:gd name="T13" fmla="*/ 0 h 286"/>
                <a:gd name="T14" fmla="*/ 310 w 310"/>
                <a:gd name="T15" fmla="*/ 150 h 286"/>
                <a:gd name="T16" fmla="*/ 140 w 310"/>
                <a:gd name="T17" fmla="*/ 286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0" h="286">
                  <a:moveTo>
                    <a:pt x="140" y="286"/>
                  </a:moveTo>
                  <a:lnTo>
                    <a:pt x="0" y="172"/>
                  </a:lnTo>
                  <a:lnTo>
                    <a:pt x="2" y="12"/>
                  </a:lnTo>
                  <a:lnTo>
                    <a:pt x="57" y="7"/>
                  </a:lnTo>
                  <a:lnTo>
                    <a:pt x="88" y="41"/>
                  </a:lnTo>
                  <a:lnTo>
                    <a:pt x="97" y="7"/>
                  </a:lnTo>
                  <a:lnTo>
                    <a:pt x="135" y="0"/>
                  </a:lnTo>
                  <a:lnTo>
                    <a:pt x="310" y="150"/>
                  </a:lnTo>
                  <a:lnTo>
                    <a:pt x="140" y="286"/>
                  </a:lnTo>
                  <a:close/>
                </a:path>
              </a:pathLst>
            </a:custGeom>
            <a:gradFill flip="none" rotWithShape="1">
              <a:gsLst>
                <a:gs pos="73000">
                  <a:srgbClr val="0D0D0D">
                    <a:alpha val="0"/>
                  </a:srgbClr>
                </a:gs>
                <a:gs pos="100000">
                  <a:sysClr val="windowText" lastClr="000000">
                    <a:lumMod val="95000"/>
                    <a:lumOff val="5000"/>
                    <a:alpha val="0"/>
                  </a:sysClr>
                </a:gs>
                <a:gs pos="0">
                  <a:sysClr val="windowText" lastClr="000000">
                    <a:lumMod val="95000"/>
                    <a:lumOff val="5000"/>
                    <a:alpha val="55000"/>
                  </a:sys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/>
            <a:lstStyle/>
            <a:p>
              <a:pPr defTabSz="128537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530" kern="0">
                <a:solidFill>
                  <a:sysClr val="windowText" lastClr="000000"/>
                </a:solidFill>
                <a:latin typeface="Calibri"/>
                <a:ea typeface="微软雅黑"/>
              </a:endParaRPr>
            </a:p>
          </p:txBody>
        </p:sp>
      </p:grpSp>
      <p:sp>
        <p:nvSpPr>
          <p:cNvPr id="23" name="文本框 51"/>
          <p:cNvSpPr txBox="1"/>
          <p:nvPr/>
        </p:nvSpPr>
        <p:spPr>
          <a:xfrm>
            <a:off x="1656094" y="64737"/>
            <a:ext cx="9926306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История развития института помощника судьи в России, Германии и США</a:t>
            </a:r>
          </a:p>
          <a:p>
            <a:endParaRPr lang="zh-CN" altLang="en-US" dirty="0">
              <a:solidFill>
                <a:srgbClr val="C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24" name="Freeform 21"/>
          <p:cNvSpPr>
            <a:spLocks/>
          </p:cNvSpPr>
          <p:nvPr/>
        </p:nvSpPr>
        <p:spPr bwMode="auto">
          <a:xfrm flipH="1" flipV="1">
            <a:off x="1656094" y="3681882"/>
            <a:ext cx="2849315" cy="641228"/>
          </a:xfrm>
          <a:custGeom>
            <a:avLst/>
            <a:gdLst>
              <a:gd name="T0" fmla="*/ 280 w 1249"/>
              <a:gd name="T1" fmla="*/ 303 h 303"/>
              <a:gd name="T2" fmla="*/ 54 w 1249"/>
              <a:gd name="T3" fmla="*/ 73 h 303"/>
              <a:gd name="T4" fmla="*/ 38 w 1249"/>
              <a:gd name="T5" fmla="*/ 76 h 303"/>
              <a:gd name="T6" fmla="*/ 0 w 1249"/>
              <a:gd name="T7" fmla="*/ 38 h 303"/>
              <a:gd name="T8" fmla="*/ 38 w 1249"/>
              <a:gd name="T9" fmla="*/ 0 h 303"/>
              <a:gd name="T10" fmla="*/ 77 w 1249"/>
              <a:gd name="T11" fmla="*/ 38 h 303"/>
              <a:gd name="T12" fmla="*/ 64 w 1249"/>
              <a:gd name="T13" fmla="*/ 67 h 303"/>
              <a:gd name="T14" fmla="*/ 287 w 1249"/>
              <a:gd name="T15" fmla="*/ 291 h 303"/>
              <a:gd name="T16" fmla="*/ 1249 w 1249"/>
              <a:gd name="T17" fmla="*/ 291 h 303"/>
              <a:gd name="T18" fmla="*/ 1249 w 1249"/>
              <a:gd name="T19" fmla="*/ 303 h 303"/>
              <a:gd name="T20" fmla="*/ 280 w 1249"/>
              <a:gd name="T21" fmla="*/ 303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49" h="303">
                <a:moveTo>
                  <a:pt x="280" y="303"/>
                </a:moveTo>
                <a:cubicBezTo>
                  <a:pt x="54" y="73"/>
                  <a:pt x="54" y="73"/>
                  <a:pt x="54" y="73"/>
                </a:cubicBezTo>
                <a:cubicBezTo>
                  <a:pt x="49" y="75"/>
                  <a:pt x="44" y="76"/>
                  <a:pt x="38" y="76"/>
                </a:cubicBezTo>
                <a:cubicBezTo>
                  <a:pt x="17" y="76"/>
                  <a:pt x="0" y="59"/>
                  <a:pt x="0" y="38"/>
                </a:cubicBezTo>
                <a:cubicBezTo>
                  <a:pt x="0" y="17"/>
                  <a:pt x="17" y="0"/>
                  <a:pt x="38" y="0"/>
                </a:cubicBezTo>
                <a:cubicBezTo>
                  <a:pt x="59" y="0"/>
                  <a:pt x="77" y="17"/>
                  <a:pt x="77" y="38"/>
                </a:cubicBezTo>
                <a:cubicBezTo>
                  <a:pt x="77" y="49"/>
                  <a:pt x="72" y="60"/>
                  <a:pt x="64" y="67"/>
                </a:cubicBezTo>
                <a:cubicBezTo>
                  <a:pt x="287" y="291"/>
                  <a:pt x="287" y="291"/>
                  <a:pt x="287" y="291"/>
                </a:cubicBezTo>
                <a:cubicBezTo>
                  <a:pt x="1249" y="291"/>
                  <a:pt x="1249" y="291"/>
                  <a:pt x="1249" y="291"/>
                </a:cubicBezTo>
                <a:cubicBezTo>
                  <a:pt x="1249" y="303"/>
                  <a:pt x="1249" y="303"/>
                  <a:pt x="1249" y="303"/>
                </a:cubicBezTo>
                <a:lnTo>
                  <a:pt x="280" y="303"/>
                </a:lnTo>
                <a:close/>
              </a:path>
            </a:pathLst>
          </a:custGeom>
          <a:solidFill>
            <a:sysClr val="window" lastClr="FFFFFF">
              <a:lumMod val="50000"/>
            </a:sysClr>
          </a:solidFill>
          <a:ln>
            <a:noFill/>
          </a:ln>
          <a:extLst/>
        </p:spPr>
        <p:txBody>
          <a:bodyPr lIns="96418" tIns="48210" rIns="96418" bIns="48210"/>
          <a:lstStyle/>
          <a:p>
            <a:pPr defTabSz="1285372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530" kern="0">
              <a:solidFill>
                <a:sysClr val="windowText" lastClr="000000"/>
              </a:solidFill>
              <a:latin typeface="Calibri"/>
              <a:ea typeface="微软雅黑"/>
            </a:endParaRPr>
          </a:p>
        </p:txBody>
      </p:sp>
      <p:sp>
        <p:nvSpPr>
          <p:cNvPr id="25" name="Freeform 21"/>
          <p:cNvSpPr>
            <a:spLocks/>
          </p:cNvSpPr>
          <p:nvPr/>
        </p:nvSpPr>
        <p:spPr bwMode="auto">
          <a:xfrm flipH="1" flipV="1">
            <a:off x="1849868" y="1190120"/>
            <a:ext cx="2849315" cy="641228"/>
          </a:xfrm>
          <a:custGeom>
            <a:avLst/>
            <a:gdLst>
              <a:gd name="T0" fmla="*/ 280 w 1249"/>
              <a:gd name="T1" fmla="*/ 303 h 303"/>
              <a:gd name="T2" fmla="*/ 54 w 1249"/>
              <a:gd name="T3" fmla="*/ 73 h 303"/>
              <a:gd name="T4" fmla="*/ 38 w 1249"/>
              <a:gd name="T5" fmla="*/ 76 h 303"/>
              <a:gd name="T6" fmla="*/ 0 w 1249"/>
              <a:gd name="T7" fmla="*/ 38 h 303"/>
              <a:gd name="T8" fmla="*/ 38 w 1249"/>
              <a:gd name="T9" fmla="*/ 0 h 303"/>
              <a:gd name="T10" fmla="*/ 77 w 1249"/>
              <a:gd name="T11" fmla="*/ 38 h 303"/>
              <a:gd name="T12" fmla="*/ 64 w 1249"/>
              <a:gd name="T13" fmla="*/ 67 h 303"/>
              <a:gd name="T14" fmla="*/ 287 w 1249"/>
              <a:gd name="T15" fmla="*/ 291 h 303"/>
              <a:gd name="T16" fmla="*/ 1249 w 1249"/>
              <a:gd name="T17" fmla="*/ 291 h 303"/>
              <a:gd name="T18" fmla="*/ 1249 w 1249"/>
              <a:gd name="T19" fmla="*/ 303 h 303"/>
              <a:gd name="T20" fmla="*/ 280 w 1249"/>
              <a:gd name="T21" fmla="*/ 303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49" h="303">
                <a:moveTo>
                  <a:pt x="280" y="303"/>
                </a:moveTo>
                <a:cubicBezTo>
                  <a:pt x="54" y="73"/>
                  <a:pt x="54" y="73"/>
                  <a:pt x="54" y="73"/>
                </a:cubicBezTo>
                <a:cubicBezTo>
                  <a:pt x="49" y="75"/>
                  <a:pt x="44" y="76"/>
                  <a:pt x="38" y="76"/>
                </a:cubicBezTo>
                <a:cubicBezTo>
                  <a:pt x="17" y="76"/>
                  <a:pt x="0" y="59"/>
                  <a:pt x="0" y="38"/>
                </a:cubicBezTo>
                <a:cubicBezTo>
                  <a:pt x="0" y="17"/>
                  <a:pt x="17" y="0"/>
                  <a:pt x="38" y="0"/>
                </a:cubicBezTo>
                <a:cubicBezTo>
                  <a:pt x="59" y="0"/>
                  <a:pt x="77" y="17"/>
                  <a:pt x="77" y="38"/>
                </a:cubicBezTo>
                <a:cubicBezTo>
                  <a:pt x="77" y="49"/>
                  <a:pt x="72" y="60"/>
                  <a:pt x="64" y="67"/>
                </a:cubicBezTo>
                <a:cubicBezTo>
                  <a:pt x="287" y="291"/>
                  <a:pt x="287" y="291"/>
                  <a:pt x="287" y="291"/>
                </a:cubicBezTo>
                <a:cubicBezTo>
                  <a:pt x="1249" y="291"/>
                  <a:pt x="1249" y="291"/>
                  <a:pt x="1249" y="291"/>
                </a:cubicBezTo>
                <a:cubicBezTo>
                  <a:pt x="1249" y="303"/>
                  <a:pt x="1249" y="303"/>
                  <a:pt x="1249" y="303"/>
                </a:cubicBezTo>
                <a:lnTo>
                  <a:pt x="280" y="303"/>
                </a:lnTo>
                <a:close/>
              </a:path>
            </a:pathLst>
          </a:custGeom>
          <a:solidFill>
            <a:sysClr val="window" lastClr="FFFFFF">
              <a:lumMod val="50000"/>
            </a:sysClr>
          </a:solidFill>
          <a:ln>
            <a:noFill/>
          </a:ln>
          <a:extLst/>
        </p:spPr>
        <p:txBody>
          <a:bodyPr lIns="96418" tIns="48210" rIns="96418" bIns="48210"/>
          <a:lstStyle/>
          <a:p>
            <a:pPr defTabSz="1285372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530" kern="0">
              <a:solidFill>
                <a:sysClr val="windowText" lastClr="000000"/>
              </a:solidFill>
              <a:latin typeface="Calibri"/>
              <a:ea typeface="微软雅黑"/>
            </a:endParaRPr>
          </a:p>
        </p:txBody>
      </p:sp>
      <p:sp>
        <p:nvSpPr>
          <p:cNvPr id="26" name="Freeform 23"/>
          <p:cNvSpPr>
            <a:spLocks/>
          </p:cNvSpPr>
          <p:nvPr/>
        </p:nvSpPr>
        <p:spPr bwMode="auto">
          <a:xfrm flipV="1">
            <a:off x="8358949" y="3641064"/>
            <a:ext cx="2736988" cy="662993"/>
          </a:xfrm>
          <a:custGeom>
            <a:avLst/>
            <a:gdLst>
              <a:gd name="T0" fmla="*/ 280 w 1249"/>
              <a:gd name="T1" fmla="*/ 0 h 303"/>
              <a:gd name="T2" fmla="*/ 54 w 1249"/>
              <a:gd name="T3" fmla="*/ 229 h 303"/>
              <a:gd name="T4" fmla="*/ 38 w 1249"/>
              <a:gd name="T5" fmla="*/ 226 h 303"/>
              <a:gd name="T6" fmla="*/ 0 w 1249"/>
              <a:gd name="T7" fmla="*/ 264 h 303"/>
              <a:gd name="T8" fmla="*/ 38 w 1249"/>
              <a:gd name="T9" fmla="*/ 303 h 303"/>
              <a:gd name="T10" fmla="*/ 77 w 1249"/>
              <a:gd name="T11" fmla="*/ 264 h 303"/>
              <a:gd name="T12" fmla="*/ 64 w 1249"/>
              <a:gd name="T13" fmla="*/ 236 h 303"/>
              <a:gd name="T14" fmla="*/ 287 w 1249"/>
              <a:gd name="T15" fmla="*/ 12 h 303"/>
              <a:gd name="T16" fmla="*/ 1249 w 1249"/>
              <a:gd name="T17" fmla="*/ 12 h 303"/>
              <a:gd name="T18" fmla="*/ 1249 w 1249"/>
              <a:gd name="T19" fmla="*/ 0 h 303"/>
              <a:gd name="T20" fmla="*/ 280 w 1249"/>
              <a:gd name="T21" fmla="*/ 0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49" h="303">
                <a:moveTo>
                  <a:pt x="280" y="0"/>
                </a:moveTo>
                <a:cubicBezTo>
                  <a:pt x="54" y="229"/>
                  <a:pt x="54" y="229"/>
                  <a:pt x="54" y="229"/>
                </a:cubicBezTo>
                <a:cubicBezTo>
                  <a:pt x="49" y="227"/>
                  <a:pt x="44" y="226"/>
                  <a:pt x="38" y="226"/>
                </a:cubicBezTo>
                <a:cubicBezTo>
                  <a:pt x="17" y="226"/>
                  <a:pt x="0" y="243"/>
                  <a:pt x="0" y="264"/>
                </a:cubicBezTo>
                <a:cubicBezTo>
                  <a:pt x="0" y="286"/>
                  <a:pt x="17" y="303"/>
                  <a:pt x="38" y="303"/>
                </a:cubicBezTo>
                <a:cubicBezTo>
                  <a:pt x="59" y="303"/>
                  <a:pt x="77" y="286"/>
                  <a:pt x="77" y="264"/>
                </a:cubicBezTo>
                <a:cubicBezTo>
                  <a:pt x="77" y="253"/>
                  <a:pt x="72" y="243"/>
                  <a:pt x="64" y="236"/>
                </a:cubicBezTo>
                <a:cubicBezTo>
                  <a:pt x="287" y="12"/>
                  <a:pt x="287" y="12"/>
                  <a:pt x="287" y="12"/>
                </a:cubicBezTo>
                <a:cubicBezTo>
                  <a:pt x="1249" y="12"/>
                  <a:pt x="1249" y="12"/>
                  <a:pt x="1249" y="12"/>
                </a:cubicBezTo>
                <a:cubicBezTo>
                  <a:pt x="1249" y="0"/>
                  <a:pt x="1249" y="0"/>
                  <a:pt x="1249" y="0"/>
                </a:cubicBezTo>
                <a:lnTo>
                  <a:pt x="280" y="0"/>
                </a:lnTo>
                <a:close/>
              </a:path>
            </a:pathLst>
          </a:custGeom>
          <a:solidFill>
            <a:sysClr val="window" lastClr="FFFFFF">
              <a:lumMod val="50000"/>
            </a:sysClr>
          </a:solidFill>
          <a:ln>
            <a:noFill/>
          </a:ln>
          <a:extLst/>
        </p:spPr>
        <p:txBody>
          <a:bodyPr lIns="96418" tIns="48210" rIns="96418" bIns="48210"/>
          <a:lstStyle/>
          <a:p>
            <a:pPr defTabSz="1285372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530" kern="0">
              <a:solidFill>
                <a:sysClr val="windowText" lastClr="000000"/>
              </a:solidFill>
              <a:latin typeface="Calibri"/>
              <a:ea typeface="微软雅黑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043333" y="4338454"/>
            <a:ext cx="4148667" cy="2564417"/>
          </a:xfrm>
          <a:prstGeom prst="rect">
            <a:avLst/>
          </a:prstGeom>
          <a:noFill/>
        </p:spPr>
        <p:txBody>
          <a:bodyPr wrap="square" lIns="101216" tIns="50608" rIns="101216" bIns="50608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США институт помощников судей или судебных клерков стал активно развиваться гораздо раньше, чем в других странах. Так в конце XIX века можно сказать о выделении должника помощника судьи, однако строгой регламентации этот американский институт не получает. </a:t>
            </a:r>
          </a:p>
          <a:p>
            <a:endParaRPr lang="en-GB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+mn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04982" y="3880950"/>
            <a:ext cx="3928351" cy="933201"/>
          </a:xfrm>
          <a:prstGeom prst="rect">
            <a:avLst/>
          </a:prstGeom>
          <a:noFill/>
        </p:spPr>
        <p:txBody>
          <a:bodyPr wrap="square" lIns="101216" tIns="50608" rIns="101216" bIns="50608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Германии 1957 и 1969 гг. были приняты специальные законы 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рехтспфлегере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7772" y="1418954"/>
            <a:ext cx="4233333" cy="1669236"/>
          </a:xfrm>
          <a:prstGeom prst="rect">
            <a:avLst/>
          </a:prstGeom>
          <a:noFill/>
        </p:spPr>
        <p:txBody>
          <a:bodyPr wrap="square" lIns="101216" tIns="50608" rIns="101216" bIns="50608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России началом его развития можно считать принятие судебной реформы 1864 года, которая определяла правовой статус кандидатов, претендующих на должности судебного ведомства.</a:t>
            </a:r>
          </a:p>
          <a:p>
            <a:pPr>
              <a:lnSpc>
                <a:spcPct val="150000"/>
              </a:lnSpc>
            </a:pP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2" name="Freeform 5"/>
          <p:cNvSpPr>
            <a:spLocks/>
          </p:cNvSpPr>
          <p:nvPr/>
        </p:nvSpPr>
        <p:spPr bwMode="auto">
          <a:xfrm>
            <a:off x="2951665" y="4712081"/>
            <a:ext cx="1747518" cy="1537776"/>
          </a:xfrm>
          <a:custGeom>
            <a:avLst/>
            <a:gdLst>
              <a:gd name="T0" fmla="*/ 365 w 1306"/>
              <a:gd name="T1" fmla="*/ 1149 h 1149"/>
              <a:gd name="T2" fmla="*/ 300 w 1306"/>
              <a:gd name="T3" fmla="*/ 1111 h 1149"/>
              <a:gd name="T4" fmla="*/ 12 w 1306"/>
              <a:gd name="T5" fmla="*/ 613 h 1149"/>
              <a:gd name="T6" fmla="*/ 12 w 1306"/>
              <a:gd name="T7" fmla="*/ 537 h 1149"/>
              <a:gd name="T8" fmla="*/ 300 w 1306"/>
              <a:gd name="T9" fmla="*/ 38 h 1149"/>
              <a:gd name="T10" fmla="*/ 365 w 1306"/>
              <a:gd name="T11" fmla="*/ 0 h 1149"/>
              <a:gd name="T12" fmla="*/ 941 w 1306"/>
              <a:gd name="T13" fmla="*/ 0 h 1149"/>
              <a:gd name="T14" fmla="*/ 1006 w 1306"/>
              <a:gd name="T15" fmla="*/ 38 h 1149"/>
              <a:gd name="T16" fmla="*/ 1294 w 1306"/>
              <a:gd name="T17" fmla="*/ 537 h 1149"/>
              <a:gd name="T18" fmla="*/ 1294 w 1306"/>
              <a:gd name="T19" fmla="*/ 613 h 1149"/>
              <a:gd name="T20" fmla="*/ 1006 w 1306"/>
              <a:gd name="T21" fmla="*/ 1111 h 1149"/>
              <a:gd name="T22" fmla="*/ 941 w 1306"/>
              <a:gd name="T23" fmla="*/ 1149 h 1149"/>
              <a:gd name="T24" fmla="*/ 365 w 1306"/>
              <a:gd name="T25" fmla="*/ 1149 h 1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06" h="1149">
                <a:moveTo>
                  <a:pt x="365" y="1149"/>
                </a:moveTo>
                <a:cubicBezTo>
                  <a:pt x="341" y="1149"/>
                  <a:pt x="312" y="1132"/>
                  <a:pt x="300" y="1111"/>
                </a:cubicBezTo>
                <a:cubicBezTo>
                  <a:pt x="12" y="613"/>
                  <a:pt x="12" y="613"/>
                  <a:pt x="12" y="613"/>
                </a:cubicBezTo>
                <a:cubicBezTo>
                  <a:pt x="0" y="592"/>
                  <a:pt x="0" y="558"/>
                  <a:pt x="12" y="537"/>
                </a:cubicBezTo>
                <a:cubicBezTo>
                  <a:pt x="300" y="38"/>
                  <a:pt x="300" y="38"/>
                  <a:pt x="300" y="38"/>
                </a:cubicBezTo>
                <a:cubicBezTo>
                  <a:pt x="312" y="17"/>
                  <a:pt x="341" y="0"/>
                  <a:pt x="365" y="0"/>
                </a:cubicBezTo>
                <a:cubicBezTo>
                  <a:pt x="941" y="0"/>
                  <a:pt x="941" y="0"/>
                  <a:pt x="941" y="0"/>
                </a:cubicBezTo>
                <a:cubicBezTo>
                  <a:pt x="965" y="0"/>
                  <a:pt x="994" y="17"/>
                  <a:pt x="1006" y="38"/>
                </a:cubicBezTo>
                <a:cubicBezTo>
                  <a:pt x="1294" y="537"/>
                  <a:pt x="1294" y="537"/>
                  <a:pt x="1294" y="537"/>
                </a:cubicBezTo>
                <a:cubicBezTo>
                  <a:pt x="1306" y="558"/>
                  <a:pt x="1306" y="592"/>
                  <a:pt x="1294" y="613"/>
                </a:cubicBezTo>
                <a:cubicBezTo>
                  <a:pt x="1006" y="1111"/>
                  <a:pt x="1006" y="1111"/>
                  <a:pt x="1006" y="1111"/>
                </a:cubicBezTo>
                <a:cubicBezTo>
                  <a:pt x="994" y="1132"/>
                  <a:pt x="965" y="1149"/>
                  <a:pt x="941" y="1149"/>
                </a:cubicBezTo>
                <a:lnTo>
                  <a:pt x="365" y="1149"/>
                </a:lnTo>
                <a:close/>
              </a:path>
            </a:pathLst>
          </a:custGeom>
          <a:gradFill>
            <a:gsLst>
              <a:gs pos="0">
                <a:srgbClr val="FFFFFF">
                  <a:alpha val="15000"/>
                </a:srgbClr>
              </a:gs>
              <a:gs pos="100000">
                <a:srgbClr val="B8BBBC">
                  <a:alpha val="15000"/>
                </a:srgbClr>
              </a:gs>
            </a:gsLst>
            <a:lin ang="2700000" scaled="0"/>
          </a:gradFill>
          <a:ln w="22225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  <p:txBody>
          <a:bodyPr lIns="96418" tIns="48210" rIns="96418" bIns="48210" anchor="ctr"/>
          <a:lstStyle/>
          <a:p>
            <a:pPr algn="ctr" defTabSz="1285372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530" kern="0">
              <a:solidFill>
                <a:sysClr val="window" lastClr="FFFFFF"/>
              </a:solidFill>
              <a:latin typeface="Calibri"/>
              <a:ea typeface="微软雅黑"/>
            </a:endParaRPr>
          </a:p>
        </p:txBody>
      </p:sp>
      <p:sp>
        <p:nvSpPr>
          <p:cNvPr id="33" name="Freeform 5"/>
          <p:cNvSpPr>
            <a:spLocks/>
          </p:cNvSpPr>
          <p:nvPr/>
        </p:nvSpPr>
        <p:spPr bwMode="auto">
          <a:xfrm>
            <a:off x="6674003" y="1190120"/>
            <a:ext cx="1369330" cy="1203768"/>
          </a:xfrm>
          <a:custGeom>
            <a:avLst/>
            <a:gdLst>
              <a:gd name="T0" fmla="*/ 365 w 1306"/>
              <a:gd name="T1" fmla="*/ 1149 h 1149"/>
              <a:gd name="T2" fmla="*/ 300 w 1306"/>
              <a:gd name="T3" fmla="*/ 1111 h 1149"/>
              <a:gd name="T4" fmla="*/ 12 w 1306"/>
              <a:gd name="T5" fmla="*/ 613 h 1149"/>
              <a:gd name="T6" fmla="*/ 12 w 1306"/>
              <a:gd name="T7" fmla="*/ 537 h 1149"/>
              <a:gd name="T8" fmla="*/ 300 w 1306"/>
              <a:gd name="T9" fmla="*/ 38 h 1149"/>
              <a:gd name="T10" fmla="*/ 365 w 1306"/>
              <a:gd name="T11" fmla="*/ 0 h 1149"/>
              <a:gd name="T12" fmla="*/ 941 w 1306"/>
              <a:gd name="T13" fmla="*/ 0 h 1149"/>
              <a:gd name="T14" fmla="*/ 1006 w 1306"/>
              <a:gd name="T15" fmla="*/ 38 h 1149"/>
              <a:gd name="T16" fmla="*/ 1294 w 1306"/>
              <a:gd name="T17" fmla="*/ 537 h 1149"/>
              <a:gd name="T18" fmla="*/ 1294 w 1306"/>
              <a:gd name="T19" fmla="*/ 613 h 1149"/>
              <a:gd name="T20" fmla="*/ 1006 w 1306"/>
              <a:gd name="T21" fmla="*/ 1111 h 1149"/>
              <a:gd name="T22" fmla="*/ 941 w 1306"/>
              <a:gd name="T23" fmla="*/ 1149 h 1149"/>
              <a:gd name="T24" fmla="*/ 365 w 1306"/>
              <a:gd name="T25" fmla="*/ 1149 h 1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06" h="1149">
                <a:moveTo>
                  <a:pt x="365" y="1149"/>
                </a:moveTo>
                <a:cubicBezTo>
                  <a:pt x="341" y="1149"/>
                  <a:pt x="312" y="1132"/>
                  <a:pt x="300" y="1111"/>
                </a:cubicBezTo>
                <a:cubicBezTo>
                  <a:pt x="12" y="613"/>
                  <a:pt x="12" y="613"/>
                  <a:pt x="12" y="613"/>
                </a:cubicBezTo>
                <a:cubicBezTo>
                  <a:pt x="0" y="592"/>
                  <a:pt x="0" y="558"/>
                  <a:pt x="12" y="537"/>
                </a:cubicBezTo>
                <a:cubicBezTo>
                  <a:pt x="300" y="38"/>
                  <a:pt x="300" y="38"/>
                  <a:pt x="300" y="38"/>
                </a:cubicBezTo>
                <a:cubicBezTo>
                  <a:pt x="312" y="17"/>
                  <a:pt x="341" y="0"/>
                  <a:pt x="365" y="0"/>
                </a:cubicBezTo>
                <a:cubicBezTo>
                  <a:pt x="941" y="0"/>
                  <a:pt x="941" y="0"/>
                  <a:pt x="941" y="0"/>
                </a:cubicBezTo>
                <a:cubicBezTo>
                  <a:pt x="965" y="0"/>
                  <a:pt x="994" y="17"/>
                  <a:pt x="1006" y="38"/>
                </a:cubicBezTo>
                <a:cubicBezTo>
                  <a:pt x="1294" y="537"/>
                  <a:pt x="1294" y="537"/>
                  <a:pt x="1294" y="537"/>
                </a:cubicBezTo>
                <a:cubicBezTo>
                  <a:pt x="1306" y="558"/>
                  <a:pt x="1306" y="592"/>
                  <a:pt x="1294" y="613"/>
                </a:cubicBezTo>
                <a:cubicBezTo>
                  <a:pt x="1006" y="1111"/>
                  <a:pt x="1006" y="1111"/>
                  <a:pt x="1006" y="1111"/>
                </a:cubicBezTo>
                <a:cubicBezTo>
                  <a:pt x="994" y="1132"/>
                  <a:pt x="965" y="1149"/>
                  <a:pt x="941" y="1149"/>
                </a:cubicBezTo>
                <a:lnTo>
                  <a:pt x="365" y="1149"/>
                </a:lnTo>
                <a:close/>
              </a:path>
            </a:pathLst>
          </a:custGeom>
          <a:gradFill>
            <a:gsLst>
              <a:gs pos="0">
                <a:srgbClr val="FFFFFF">
                  <a:alpha val="15000"/>
                </a:srgbClr>
              </a:gs>
              <a:gs pos="100000">
                <a:srgbClr val="B8BBBC">
                  <a:alpha val="15000"/>
                </a:srgbClr>
              </a:gs>
            </a:gsLst>
            <a:lin ang="2700000" scaled="0"/>
          </a:gradFill>
          <a:ln w="22225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  <p:txBody>
          <a:bodyPr lIns="96418" tIns="48210" rIns="96418" bIns="48210" anchor="ctr"/>
          <a:lstStyle/>
          <a:p>
            <a:pPr algn="ctr" defTabSz="1285372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530" kern="0">
              <a:solidFill>
                <a:sysClr val="window" lastClr="FFFFFF"/>
              </a:solidFill>
              <a:latin typeface="Calibri"/>
              <a:ea typeface="微软雅黑"/>
            </a:endParaRPr>
          </a:p>
        </p:txBody>
      </p:sp>
      <p:sp>
        <p:nvSpPr>
          <p:cNvPr id="36" name="直角三角形 19"/>
          <p:cNvSpPr/>
          <p:nvPr/>
        </p:nvSpPr>
        <p:spPr>
          <a:xfrm rot="10800000" flipH="1" flipV="1">
            <a:off x="0" y="5133834"/>
            <a:ext cx="1724166" cy="1724166"/>
          </a:xfrm>
          <a:prstGeom prst="rtTriangl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2"/>
          <a:srcRect l="12889" t="24815" r="12000" b="26741"/>
          <a:stretch>
            <a:fillRect/>
          </a:stretch>
        </p:blipFill>
        <p:spPr bwMode="auto">
          <a:xfrm>
            <a:off x="107772" y="64736"/>
            <a:ext cx="1272295" cy="125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" name="Freeform 5"/>
          <p:cNvSpPr>
            <a:spLocks/>
          </p:cNvSpPr>
          <p:nvPr/>
        </p:nvSpPr>
        <p:spPr bwMode="auto">
          <a:xfrm>
            <a:off x="6386070" y="4574938"/>
            <a:ext cx="1747518" cy="1537776"/>
          </a:xfrm>
          <a:custGeom>
            <a:avLst/>
            <a:gdLst>
              <a:gd name="T0" fmla="*/ 365 w 1306"/>
              <a:gd name="T1" fmla="*/ 1149 h 1149"/>
              <a:gd name="T2" fmla="*/ 300 w 1306"/>
              <a:gd name="T3" fmla="*/ 1111 h 1149"/>
              <a:gd name="T4" fmla="*/ 12 w 1306"/>
              <a:gd name="T5" fmla="*/ 613 h 1149"/>
              <a:gd name="T6" fmla="*/ 12 w 1306"/>
              <a:gd name="T7" fmla="*/ 537 h 1149"/>
              <a:gd name="T8" fmla="*/ 300 w 1306"/>
              <a:gd name="T9" fmla="*/ 38 h 1149"/>
              <a:gd name="T10" fmla="*/ 365 w 1306"/>
              <a:gd name="T11" fmla="*/ 0 h 1149"/>
              <a:gd name="T12" fmla="*/ 941 w 1306"/>
              <a:gd name="T13" fmla="*/ 0 h 1149"/>
              <a:gd name="T14" fmla="*/ 1006 w 1306"/>
              <a:gd name="T15" fmla="*/ 38 h 1149"/>
              <a:gd name="T16" fmla="*/ 1294 w 1306"/>
              <a:gd name="T17" fmla="*/ 537 h 1149"/>
              <a:gd name="T18" fmla="*/ 1294 w 1306"/>
              <a:gd name="T19" fmla="*/ 613 h 1149"/>
              <a:gd name="T20" fmla="*/ 1006 w 1306"/>
              <a:gd name="T21" fmla="*/ 1111 h 1149"/>
              <a:gd name="T22" fmla="*/ 941 w 1306"/>
              <a:gd name="T23" fmla="*/ 1149 h 1149"/>
              <a:gd name="T24" fmla="*/ 365 w 1306"/>
              <a:gd name="T25" fmla="*/ 1149 h 1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06" h="1149">
                <a:moveTo>
                  <a:pt x="365" y="1149"/>
                </a:moveTo>
                <a:cubicBezTo>
                  <a:pt x="341" y="1149"/>
                  <a:pt x="312" y="1132"/>
                  <a:pt x="300" y="1111"/>
                </a:cubicBezTo>
                <a:cubicBezTo>
                  <a:pt x="12" y="613"/>
                  <a:pt x="12" y="613"/>
                  <a:pt x="12" y="613"/>
                </a:cubicBezTo>
                <a:cubicBezTo>
                  <a:pt x="0" y="592"/>
                  <a:pt x="0" y="558"/>
                  <a:pt x="12" y="537"/>
                </a:cubicBezTo>
                <a:cubicBezTo>
                  <a:pt x="300" y="38"/>
                  <a:pt x="300" y="38"/>
                  <a:pt x="300" y="38"/>
                </a:cubicBezTo>
                <a:cubicBezTo>
                  <a:pt x="312" y="17"/>
                  <a:pt x="341" y="0"/>
                  <a:pt x="365" y="0"/>
                </a:cubicBezTo>
                <a:cubicBezTo>
                  <a:pt x="941" y="0"/>
                  <a:pt x="941" y="0"/>
                  <a:pt x="941" y="0"/>
                </a:cubicBezTo>
                <a:cubicBezTo>
                  <a:pt x="965" y="0"/>
                  <a:pt x="994" y="17"/>
                  <a:pt x="1006" y="38"/>
                </a:cubicBezTo>
                <a:cubicBezTo>
                  <a:pt x="1294" y="537"/>
                  <a:pt x="1294" y="537"/>
                  <a:pt x="1294" y="537"/>
                </a:cubicBezTo>
                <a:cubicBezTo>
                  <a:pt x="1306" y="558"/>
                  <a:pt x="1306" y="592"/>
                  <a:pt x="1294" y="613"/>
                </a:cubicBezTo>
                <a:cubicBezTo>
                  <a:pt x="1006" y="1111"/>
                  <a:pt x="1006" y="1111"/>
                  <a:pt x="1006" y="1111"/>
                </a:cubicBezTo>
                <a:cubicBezTo>
                  <a:pt x="994" y="1132"/>
                  <a:pt x="965" y="1149"/>
                  <a:pt x="941" y="1149"/>
                </a:cubicBezTo>
                <a:lnTo>
                  <a:pt x="365" y="1149"/>
                </a:lnTo>
                <a:close/>
              </a:path>
            </a:pathLst>
          </a:custGeom>
          <a:gradFill>
            <a:gsLst>
              <a:gs pos="0">
                <a:srgbClr val="FFFFFF">
                  <a:alpha val="15000"/>
                </a:srgbClr>
              </a:gs>
              <a:gs pos="100000">
                <a:srgbClr val="B8BBBC">
                  <a:alpha val="15000"/>
                </a:srgbClr>
              </a:gs>
            </a:gsLst>
            <a:lin ang="2700000" scaled="0"/>
          </a:gradFill>
          <a:ln w="22225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  <p:txBody>
          <a:bodyPr lIns="96418" tIns="48210" rIns="96418" bIns="48210" anchor="ctr"/>
          <a:lstStyle/>
          <a:p>
            <a:pPr algn="ctr" defTabSz="1285372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530" kern="0">
              <a:solidFill>
                <a:sysClr val="window" lastClr="FFFFFF"/>
              </a:solidFill>
              <a:latin typeface="Calibri"/>
              <a:ea typeface="微软雅黑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5409" y="3641064"/>
            <a:ext cx="1932182" cy="1702762"/>
          </a:xfrm>
          <a:prstGeom prst="hexagon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" name="Рисунок 39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22766" y="1140272"/>
            <a:ext cx="1543811" cy="1324581"/>
          </a:xfrm>
          <a:prstGeom prst="hexagon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" name="Рисунок 41" descr="C:\Users\Ольга\Desktop\ui-58b39ac890da25.52730468.jpe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43333" y="1313629"/>
            <a:ext cx="2413000" cy="2160518"/>
          </a:xfrm>
          <a:prstGeom prst="hexagon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Рисунок 43" descr="C:\Users\Ольга\Desktop\attorney-02.02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86070" y="2635691"/>
            <a:ext cx="1972879" cy="1702763"/>
          </a:xfrm>
          <a:prstGeom prst="hexagon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Рисунок 44" descr="C:\Users\Ольга\Desktop\1513687487_news_01102015_194524-e1480742901982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05409" y="1428423"/>
            <a:ext cx="1972879" cy="1785073"/>
          </a:xfrm>
          <a:prstGeom prst="hexagon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Рисунок 45" descr="C:\Users\Ольга\Desktop\vedenie-del.jpg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349419" y="4574938"/>
            <a:ext cx="1817158" cy="1537775"/>
          </a:xfrm>
          <a:prstGeom prst="hexagon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Рисунок 46" descr="C:\Users\Ольга\Desktop\3316385_0_266_2681_1781_2072x0_60_0_0_05fa2206ab91db71bee517043ddb0c0c.jpg"/>
          <p:cNvPicPr/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951665" y="4678126"/>
            <a:ext cx="1840964" cy="1605685"/>
          </a:xfrm>
          <a:prstGeom prst="hexagon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Рисунок 48" descr="C:\Users\Ольга\Desktop\98b7acde-f0af-4e46-9038-04e101c586cc-gettyimages-178714734.jpg"/>
          <p:cNvPicPr/>
          <p:nvPr/>
        </p:nvPicPr>
        <p:blipFill>
          <a:blip r:embed="rId10"/>
          <a:srcRect l="40573"/>
          <a:stretch>
            <a:fillRect/>
          </a:stretch>
        </p:blipFill>
        <p:spPr bwMode="auto">
          <a:xfrm>
            <a:off x="10078245" y="659534"/>
            <a:ext cx="1747518" cy="1537777"/>
          </a:xfrm>
          <a:prstGeom prst="hexagon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59"/>
          <p:cNvSpPr/>
          <p:nvPr/>
        </p:nvSpPr>
        <p:spPr>
          <a:xfrm>
            <a:off x="152400" y="2821489"/>
            <a:ext cx="7027333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Основы правового статуса помощника судьи,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рехтспфлегера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и судебного клерка  в судебном производстве России, Германии и США 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矩形 59"/>
          <p:cNvSpPr/>
          <p:nvPr/>
        </p:nvSpPr>
        <p:spPr>
          <a:xfrm>
            <a:off x="977771" y="4095684"/>
            <a:ext cx="9623201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России помощник судьи выступает вспомогательным служащим в гражданском судопроизводстве. Он выполняет в основном все технические и вспомогательные функции, и его деятельность не оптимизирует судебный процесс. </a:t>
            </a:r>
          </a:p>
          <a:p>
            <a:pPr algn="ctr">
              <a:lnSpc>
                <a:spcPct val="80000"/>
              </a:lnSpc>
            </a:pP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7" name="矩形 59"/>
          <p:cNvSpPr/>
          <p:nvPr/>
        </p:nvSpPr>
        <p:spPr>
          <a:xfrm>
            <a:off x="977771" y="5148280"/>
            <a:ext cx="11130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Германии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рехтспфлегер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наделен полномочиями, позволяющими ему самостоятельно рассматривать и разрешать некоторые судебные дела. </a:t>
            </a:r>
          </a:p>
        </p:txBody>
      </p:sp>
      <p:sp>
        <p:nvSpPr>
          <p:cNvPr id="8" name="矩形 59"/>
          <p:cNvSpPr/>
          <p:nvPr/>
        </p:nvSpPr>
        <p:spPr>
          <a:xfrm>
            <a:off x="977771" y="6168886"/>
            <a:ext cx="97617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Америке в обязанности судебного клерка входит проведение аналитической работы. </a:t>
            </a:r>
          </a:p>
        </p:txBody>
      </p:sp>
      <p:sp>
        <p:nvSpPr>
          <p:cNvPr id="9" name="文本框 29"/>
          <p:cNvSpPr txBox="1"/>
          <p:nvPr/>
        </p:nvSpPr>
        <p:spPr>
          <a:xfrm>
            <a:off x="152400" y="4095684"/>
            <a:ext cx="825371" cy="733663"/>
          </a:xfrm>
          <a:prstGeom prst="diamond">
            <a:avLst/>
          </a:prstGeom>
          <a:solidFill>
            <a:schemeClr val="accent2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01</a:t>
            </a:r>
            <a:endParaRPr lang="zh-CN" alt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文本框 29"/>
          <p:cNvSpPr txBox="1"/>
          <p:nvPr/>
        </p:nvSpPr>
        <p:spPr>
          <a:xfrm>
            <a:off x="152400" y="5041269"/>
            <a:ext cx="825371" cy="733663"/>
          </a:xfrm>
          <a:prstGeom prst="diamond">
            <a:avLst/>
          </a:prstGeom>
          <a:solidFill>
            <a:schemeClr val="accent2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altLang="zh-CN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文本框 29"/>
          <p:cNvSpPr txBox="1"/>
          <p:nvPr/>
        </p:nvSpPr>
        <p:spPr>
          <a:xfrm>
            <a:off x="152400" y="5959598"/>
            <a:ext cx="825371" cy="733663"/>
          </a:xfrm>
          <a:prstGeom prst="diamond">
            <a:avLst/>
          </a:prstGeom>
          <a:solidFill>
            <a:schemeClr val="accent2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altLang="zh-CN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zh-CN" alt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直角三角形 19"/>
          <p:cNvSpPr/>
          <p:nvPr/>
        </p:nvSpPr>
        <p:spPr>
          <a:xfrm rot="5400000" flipH="1" flipV="1">
            <a:off x="10467834" y="5133834"/>
            <a:ext cx="1724166" cy="1724166"/>
          </a:xfrm>
          <a:prstGeom prst="rtTriangl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2"/>
          <a:srcRect l="12889" t="24815" r="12000" b="26741"/>
          <a:stretch>
            <a:fillRect/>
          </a:stretch>
        </p:blipFill>
        <p:spPr bwMode="auto">
          <a:xfrm>
            <a:off x="10203039" y="2821489"/>
            <a:ext cx="1905000" cy="1767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Рисунок 18" descr="C:\Users\Ольга\Desktop\3016092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331" y="0"/>
            <a:ext cx="2820838" cy="2848029"/>
          </a:xfrm>
          <a:prstGeom prst="diamond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C:\Users\Ольга\Desktop\sud.max-1200x800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2909"/>
            <a:ext cx="2786331" cy="2768580"/>
          </a:xfrm>
          <a:prstGeom prst="diamond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C:\Users\Ольга\Desktop\cbce48ec2ffcf9af1bcb0406473b0002.jpe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07168" y="52908"/>
            <a:ext cx="2820839" cy="2814296"/>
          </a:xfrm>
          <a:prstGeom prst="diamond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 descr="C:\Users\Ольга\Desktop\2-67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81720" y="85512"/>
            <a:ext cx="2777626" cy="2794805"/>
          </a:xfrm>
          <a:prstGeom prst="diamond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Users\Ольга\Desktop\maxresdefault (1)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01932" y="1482915"/>
            <a:ext cx="2768601" cy="2741952"/>
          </a:xfrm>
          <a:prstGeom prst="diamond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/>
          <p:nvPr/>
        </p:nvSpPr>
        <p:spPr>
          <a:xfrm>
            <a:off x="355" y="4023653"/>
            <a:ext cx="12191646" cy="9196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850" tIns="64926" rIns="129850" bIns="64926"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grpSp>
        <p:nvGrpSpPr>
          <p:cNvPr id="3" name="组合 18"/>
          <p:cNvGrpSpPr/>
          <p:nvPr/>
        </p:nvGrpSpPr>
        <p:grpSpPr>
          <a:xfrm>
            <a:off x="3164577" y="3478881"/>
            <a:ext cx="1240154" cy="1239956"/>
            <a:chOff x="4450933" y="3791953"/>
            <a:chExt cx="1319306" cy="1319782"/>
          </a:xfrm>
        </p:grpSpPr>
        <p:grpSp>
          <p:nvGrpSpPr>
            <p:cNvPr id="4" name="组合 19"/>
            <p:cNvGrpSpPr/>
            <p:nvPr/>
          </p:nvGrpSpPr>
          <p:grpSpPr>
            <a:xfrm>
              <a:off x="4450933" y="3791953"/>
              <a:ext cx="1319306" cy="1319782"/>
              <a:chOff x="4345444" y="2542859"/>
              <a:chExt cx="1810550" cy="1811205"/>
            </a:xfrm>
          </p:grpSpPr>
          <p:grpSp>
            <p:nvGrpSpPr>
              <p:cNvPr id="6" name="组合 21"/>
              <p:cNvGrpSpPr/>
              <p:nvPr/>
            </p:nvGrpSpPr>
            <p:grpSpPr>
              <a:xfrm>
                <a:off x="4345444" y="2542859"/>
                <a:ext cx="1810550" cy="1811205"/>
                <a:chOff x="1463339" y="1072758"/>
                <a:chExt cx="1546058" cy="1546058"/>
              </a:xfrm>
              <a:effectLst>
                <a:outerShdw blurRad="330200" dist="215900" dir="6900000" sx="91000" sy="91000" algn="t" rotWithShape="0">
                  <a:prstClr val="black">
                    <a:alpha val="49000"/>
                  </a:prstClr>
                </a:outerShdw>
              </a:effectLst>
            </p:grpSpPr>
            <p:sp>
              <p:nvSpPr>
                <p:cNvPr id="8" name="同心圆 23"/>
                <p:cNvSpPr/>
                <p:nvPr/>
              </p:nvSpPr>
              <p:spPr>
                <a:xfrm>
                  <a:off x="1463339" y="1072758"/>
                  <a:ext cx="1546058" cy="1546058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969">
                    <a:solidFill>
                      <a:schemeClr val="tx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9" name="椭圆 24"/>
                <p:cNvSpPr/>
                <p:nvPr/>
              </p:nvSpPr>
              <p:spPr>
                <a:xfrm>
                  <a:off x="1484232" y="1093651"/>
                  <a:ext cx="1504274" cy="1504273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969"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7" name="椭圆 22"/>
              <p:cNvSpPr/>
              <p:nvPr/>
            </p:nvSpPr>
            <p:spPr>
              <a:xfrm>
                <a:off x="4565570" y="2763062"/>
                <a:ext cx="1370298" cy="1370793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969">
                  <a:latin typeface="+mj-ea"/>
                  <a:ea typeface="+mj-ea"/>
                </a:endParaRPr>
              </a:p>
            </p:txBody>
          </p:sp>
        </p:grpSp>
        <p:sp>
          <p:nvSpPr>
            <p:cNvPr id="5" name="TextBox 111"/>
            <p:cNvSpPr txBox="1"/>
            <p:nvPr/>
          </p:nvSpPr>
          <p:spPr>
            <a:xfrm>
              <a:off x="4685484" y="4180595"/>
              <a:ext cx="850203" cy="531392"/>
            </a:xfrm>
            <a:prstGeom prst="rect">
              <a:avLst/>
            </a:prstGeom>
            <a:noFill/>
          </p:spPr>
          <p:txBody>
            <a:bodyPr wrap="square" lIns="194322" tIns="97161" rIns="194322" bIns="97161" rtlCol="0">
              <a:spAutoFit/>
            </a:bodyPr>
            <a:lstStyle/>
            <a:p>
              <a:pPr algn="ctr"/>
              <a:r>
                <a:rPr lang="ru-RU" altLang="zh-CN" sz="1969" dirty="0" smtClean="0">
                  <a:solidFill>
                    <a:schemeClr val="bg1"/>
                  </a:solidFill>
                  <a:latin typeface="+mj-ea"/>
                  <a:ea typeface="+mj-ea"/>
                </a:rPr>
                <a:t> </a:t>
              </a:r>
              <a:r>
                <a:rPr lang="ru-RU" altLang="zh-CN" sz="2000" b="1" dirty="0" smtClean="0">
                  <a:solidFill>
                    <a:schemeClr val="bg1"/>
                  </a:solidFill>
                  <a:latin typeface="Times New Roman" pitchFamily="18" charset="0"/>
                  <a:ea typeface="+mj-ea"/>
                  <a:cs typeface="Times New Roman" pitchFamily="18" charset="0"/>
                </a:rPr>
                <a:t>02</a:t>
              </a:r>
              <a:endParaRPr lang="zh-CN" altLang="en-US" sz="2000" b="1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endParaRPr>
            </a:p>
          </p:txBody>
        </p:sp>
      </p:grpSp>
      <p:grpSp>
        <p:nvGrpSpPr>
          <p:cNvPr id="10" name="组合 25"/>
          <p:cNvGrpSpPr/>
          <p:nvPr/>
        </p:nvGrpSpPr>
        <p:grpSpPr>
          <a:xfrm>
            <a:off x="4937421" y="3594046"/>
            <a:ext cx="957449" cy="957296"/>
            <a:chOff x="6119197" y="3942381"/>
            <a:chExt cx="1018558" cy="1018926"/>
          </a:xfrm>
        </p:grpSpPr>
        <p:grpSp>
          <p:nvGrpSpPr>
            <p:cNvPr id="11" name="组合 26"/>
            <p:cNvGrpSpPr/>
            <p:nvPr/>
          </p:nvGrpSpPr>
          <p:grpSpPr>
            <a:xfrm>
              <a:off x="6119197" y="3942381"/>
              <a:ext cx="1018558" cy="1018926"/>
              <a:chOff x="4345444" y="2542859"/>
              <a:chExt cx="1810550" cy="1811205"/>
            </a:xfrm>
          </p:grpSpPr>
          <p:grpSp>
            <p:nvGrpSpPr>
              <p:cNvPr id="13" name="组合 28"/>
              <p:cNvGrpSpPr/>
              <p:nvPr/>
            </p:nvGrpSpPr>
            <p:grpSpPr>
              <a:xfrm>
                <a:off x="4345444" y="2542859"/>
                <a:ext cx="1810550" cy="1811205"/>
                <a:chOff x="1463339" y="1072758"/>
                <a:chExt cx="1546058" cy="1546058"/>
              </a:xfrm>
              <a:effectLst>
                <a:outerShdw blurRad="330200" dist="215900" dir="6900000" sx="91000" sy="91000" algn="t" rotWithShape="0">
                  <a:prstClr val="black">
                    <a:alpha val="49000"/>
                  </a:prstClr>
                </a:outerShdw>
              </a:effectLst>
            </p:grpSpPr>
            <p:sp>
              <p:nvSpPr>
                <p:cNvPr id="15" name="同心圆 30"/>
                <p:cNvSpPr/>
                <p:nvPr/>
              </p:nvSpPr>
              <p:spPr>
                <a:xfrm>
                  <a:off x="1463339" y="1072758"/>
                  <a:ext cx="1546058" cy="1546058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969">
                    <a:solidFill>
                      <a:schemeClr val="tx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16" name="椭圆 31"/>
                <p:cNvSpPr/>
                <p:nvPr/>
              </p:nvSpPr>
              <p:spPr>
                <a:xfrm>
                  <a:off x="1484232" y="1093651"/>
                  <a:ext cx="1504274" cy="1504273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969"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14" name="椭圆 29"/>
              <p:cNvSpPr/>
              <p:nvPr/>
            </p:nvSpPr>
            <p:spPr>
              <a:xfrm>
                <a:off x="4565570" y="2763062"/>
                <a:ext cx="1370298" cy="1370793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969">
                  <a:latin typeface="+mj-ea"/>
                  <a:ea typeface="+mj-ea"/>
                </a:endParaRPr>
              </a:p>
            </p:txBody>
          </p:sp>
        </p:grpSp>
        <p:sp>
          <p:nvSpPr>
            <p:cNvPr id="12" name="TextBox 118"/>
            <p:cNvSpPr txBox="1"/>
            <p:nvPr/>
          </p:nvSpPr>
          <p:spPr>
            <a:xfrm>
              <a:off x="6119197" y="4196696"/>
              <a:ext cx="940140" cy="531393"/>
            </a:xfrm>
            <a:prstGeom prst="rect">
              <a:avLst/>
            </a:prstGeom>
            <a:noFill/>
          </p:spPr>
          <p:txBody>
            <a:bodyPr wrap="square" lIns="194322" tIns="97161" rIns="194322" bIns="97161" rtlCol="0">
              <a:spAutoFit/>
            </a:bodyPr>
            <a:lstStyle/>
            <a:p>
              <a:r>
                <a:rPr lang="ru-RU" altLang="zh-CN" sz="1969" dirty="0" smtClean="0">
                  <a:solidFill>
                    <a:schemeClr val="bg1"/>
                  </a:solidFill>
                  <a:latin typeface="+mj-ea"/>
                  <a:ea typeface="+mj-ea"/>
                </a:rPr>
                <a:t> </a:t>
              </a:r>
              <a:r>
                <a:rPr lang="ru-RU" altLang="zh-CN" sz="2000" b="1" dirty="0" smtClean="0">
                  <a:solidFill>
                    <a:schemeClr val="bg1"/>
                  </a:solidFill>
                  <a:latin typeface="Times New Roman" pitchFamily="18" charset="0"/>
                  <a:ea typeface="+mj-ea"/>
                  <a:cs typeface="Times New Roman" pitchFamily="18" charset="0"/>
                </a:rPr>
                <a:t>03</a:t>
              </a:r>
              <a:endParaRPr lang="zh-CN" altLang="en-US" sz="2000" b="1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endParaRPr>
            </a:p>
          </p:txBody>
        </p:sp>
      </p:grpSp>
      <p:grpSp>
        <p:nvGrpSpPr>
          <p:cNvPr id="17" name="组合 32"/>
          <p:cNvGrpSpPr/>
          <p:nvPr/>
        </p:nvGrpSpPr>
        <p:grpSpPr>
          <a:xfrm>
            <a:off x="6345307" y="3568173"/>
            <a:ext cx="996435" cy="957296"/>
            <a:chOff x="7486713" y="3942381"/>
            <a:chExt cx="1060031" cy="1018926"/>
          </a:xfrm>
        </p:grpSpPr>
        <p:grpSp>
          <p:nvGrpSpPr>
            <p:cNvPr id="18" name="组合 33"/>
            <p:cNvGrpSpPr/>
            <p:nvPr/>
          </p:nvGrpSpPr>
          <p:grpSpPr>
            <a:xfrm>
              <a:off x="7486713" y="3942381"/>
              <a:ext cx="1018558" cy="1018926"/>
              <a:chOff x="4345444" y="2542859"/>
              <a:chExt cx="1810550" cy="1811205"/>
            </a:xfrm>
          </p:grpSpPr>
          <p:grpSp>
            <p:nvGrpSpPr>
              <p:cNvPr id="20" name="组合 35"/>
              <p:cNvGrpSpPr/>
              <p:nvPr/>
            </p:nvGrpSpPr>
            <p:grpSpPr>
              <a:xfrm>
                <a:off x="4345444" y="2542859"/>
                <a:ext cx="1810550" cy="1811205"/>
                <a:chOff x="1463339" y="1072758"/>
                <a:chExt cx="1546058" cy="1546058"/>
              </a:xfrm>
              <a:effectLst>
                <a:outerShdw blurRad="330200" dist="215900" dir="6900000" sx="91000" sy="91000" algn="t" rotWithShape="0">
                  <a:prstClr val="black">
                    <a:alpha val="49000"/>
                  </a:prstClr>
                </a:outerShdw>
              </a:effectLst>
            </p:grpSpPr>
            <p:sp>
              <p:nvSpPr>
                <p:cNvPr id="22" name="同心圆 37"/>
                <p:cNvSpPr/>
                <p:nvPr/>
              </p:nvSpPr>
              <p:spPr>
                <a:xfrm>
                  <a:off x="1463339" y="1072758"/>
                  <a:ext cx="1546058" cy="1546058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969">
                    <a:solidFill>
                      <a:schemeClr val="tx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23" name="椭圆 38"/>
                <p:cNvSpPr/>
                <p:nvPr/>
              </p:nvSpPr>
              <p:spPr>
                <a:xfrm>
                  <a:off x="1484232" y="1093651"/>
                  <a:ext cx="1504274" cy="1504273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969"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21" name="椭圆 36"/>
              <p:cNvSpPr/>
              <p:nvPr/>
            </p:nvSpPr>
            <p:spPr>
              <a:xfrm>
                <a:off x="4565570" y="2763062"/>
                <a:ext cx="1370298" cy="1370793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969">
                  <a:latin typeface="+mj-ea"/>
                  <a:ea typeface="+mj-ea"/>
                </a:endParaRPr>
              </a:p>
            </p:txBody>
          </p:sp>
        </p:grpSp>
        <p:sp>
          <p:nvSpPr>
            <p:cNvPr id="19" name="TextBox 125"/>
            <p:cNvSpPr txBox="1"/>
            <p:nvPr/>
          </p:nvSpPr>
          <p:spPr>
            <a:xfrm>
              <a:off x="7555666" y="4199439"/>
              <a:ext cx="991078" cy="536443"/>
            </a:xfrm>
            <a:prstGeom prst="rect">
              <a:avLst/>
            </a:prstGeom>
            <a:noFill/>
          </p:spPr>
          <p:txBody>
            <a:bodyPr wrap="square" lIns="194322" tIns="97161" rIns="194322" bIns="97161" rtlCol="0">
              <a:spAutoFit/>
            </a:bodyPr>
            <a:lstStyle/>
            <a:p>
              <a:r>
                <a:rPr lang="ru-RU" altLang="zh-CN" sz="1687" dirty="0" smtClean="0">
                  <a:solidFill>
                    <a:schemeClr val="bg1"/>
                  </a:solidFill>
                  <a:latin typeface="+mj-ea"/>
                  <a:ea typeface="+mj-ea"/>
                </a:rPr>
                <a:t> </a:t>
              </a:r>
              <a:r>
                <a:rPr lang="ru-RU" altLang="zh-CN" sz="2000" b="1" dirty="0" smtClean="0">
                  <a:solidFill>
                    <a:schemeClr val="bg1"/>
                  </a:solidFill>
                  <a:latin typeface="Times New Roman" pitchFamily="18" charset="0"/>
                  <a:ea typeface="+mj-ea"/>
                  <a:cs typeface="Times New Roman" pitchFamily="18" charset="0"/>
                </a:rPr>
                <a:t>04</a:t>
              </a:r>
              <a:endParaRPr lang="zh-CN" altLang="en-US" sz="2000" b="1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endParaRPr>
            </a:p>
          </p:txBody>
        </p:sp>
      </p:grpSp>
      <p:grpSp>
        <p:nvGrpSpPr>
          <p:cNvPr id="24" name="组合 39"/>
          <p:cNvGrpSpPr/>
          <p:nvPr/>
        </p:nvGrpSpPr>
        <p:grpSpPr>
          <a:xfrm>
            <a:off x="7742399" y="3443985"/>
            <a:ext cx="1275054" cy="1274852"/>
            <a:chOff x="8854229" y="3773382"/>
            <a:chExt cx="1356434" cy="1356924"/>
          </a:xfrm>
        </p:grpSpPr>
        <p:grpSp>
          <p:nvGrpSpPr>
            <p:cNvPr id="25" name="组合 40"/>
            <p:cNvGrpSpPr/>
            <p:nvPr/>
          </p:nvGrpSpPr>
          <p:grpSpPr>
            <a:xfrm>
              <a:off x="8854229" y="3773382"/>
              <a:ext cx="1356434" cy="1356924"/>
              <a:chOff x="4345444" y="2542859"/>
              <a:chExt cx="1810550" cy="1811205"/>
            </a:xfrm>
          </p:grpSpPr>
          <p:grpSp>
            <p:nvGrpSpPr>
              <p:cNvPr id="27" name="组合 42"/>
              <p:cNvGrpSpPr/>
              <p:nvPr/>
            </p:nvGrpSpPr>
            <p:grpSpPr>
              <a:xfrm>
                <a:off x="4345444" y="2542859"/>
                <a:ext cx="1810550" cy="1811205"/>
                <a:chOff x="1463339" y="1072758"/>
                <a:chExt cx="1546058" cy="1546058"/>
              </a:xfrm>
              <a:effectLst>
                <a:outerShdw blurRad="330200" dist="215900" dir="6900000" sx="91000" sy="91000" algn="t" rotWithShape="0">
                  <a:prstClr val="black">
                    <a:alpha val="49000"/>
                  </a:prstClr>
                </a:outerShdw>
              </a:effectLst>
            </p:grpSpPr>
            <p:sp>
              <p:nvSpPr>
                <p:cNvPr id="29" name="同心圆 44"/>
                <p:cNvSpPr/>
                <p:nvPr/>
              </p:nvSpPr>
              <p:spPr>
                <a:xfrm>
                  <a:off x="1463339" y="1072758"/>
                  <a:ext cx="1546058" cy="1546058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969">
                    <a:solidFill>
                      <a:schemeClr val="tx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30" name="椭圆 45"/>
                <p:cNvSpPr/>
                <p:nvPr/>
              </p:nvSpPr>
              <p:spPr>
                <a:xfrm>
                  <a:off x="1484232" y="1093651"/>
                  <a:ext cx="1504274" cy="1504273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969"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28" name="椭圆 43"/>
              <p:cNvSpPr/>
              <p:nvPr/>
            </p:nvSpPr>
            <p:spPr>
              <a:xfrm>
                <a:off x="4565570" y="2763062"/>
                <a:ext cx="1370298" cy="1370793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969">
                  <a:latin typeface="+mj-ea"/>
                  <a:ea typeface="+mj-ea"/>
                </a:endParaRPr>
              </a:p>
            </p:txBody>
          </p:sp>
        </p:grpSp>
        <p:sp>
          <p:nvSpPr>
            <p:cNvPr id="26" name="TextBox 132"/>
            <p:cNvSpPr txBox="1"/>
            <p:nvPr/>
          </p:nvSpPr>
          <p:spPr>
            <a:xfrm>
              <a:off x="9068719" y="4180595"/>
              <a:ext cx="1015119" cy="531391"/>
            </a:xfrm>
            <a:prstGeom prst="rect">
              <a:avLst/>
            </a:prstGeom>
            <a:noFill/>
          </p:spPr>
          <p:txBody>
            <a:bodyPr wrap="square" lIns="194322" tIns="97161" rIns="194322" bIns="97161" rtlCol="0">
              <a:spAutoFit/>
            </a:bodyPr>
            <a:lstStyle/>
            <a:p>
              <a:r>
                <a:rPr lang="ru-RU" altLang="zh-CN" sz="1969" dirty="0" smtClean="0">
                  <a:solidFill>
                    <a:schemeClr val="bg1"/>
                  </a:solidFill>
                  <a:latin typeface="+mj-ea"/>
                  <a:ea typeface="+mj-ea"/>
                </a:rPr>
                <a:t> </a:t>
              </a:r>
              <a:r>
                <a:rPr lang="ru-RU" altLang="zh-CN" sz="2000" b="1" dirty="0" smtClean="0">
                  <a:solidFill>
                    <a:schemeClr val="bg1"/>
                  </a:solidFill>
                  <a:latin typeface="Times New Roman" pitchFamily="18" charset="0"/>
                  <a:ea typeface="+mj-ea"/>
                  <a:cs typeface="Times New Roman" pitchFamily="18" charset="0"/>
                </a:rPr>
                <a:t>05</a:t>
              </a:r>
              <a:endParaRPr lang="zh-CN" altLang="en-US" sz="2000" b="1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endParaRPr>
            </a:p>
          </p:txBody>
        </p:sp>
      </p:grpSp>
      <p:grpSp>
        <p:nvGrpSpPr>
          <p:cNvPr id="31" name="组合 46"/>
          <p:cNvGrpSpPr/>
          <p:nvPr/>
        </p:nvGrpSpPr>
        <p:grpSpPr>
          <a:xfrm>
            <a:off x="9293945" y="3189044"/>
            <a:ext cx="1734137" cy="1733860"/>
            <a:chOff x="10559621" y="3529102"/>
            <a:chExt cx="1844818" cy="1845484"/>
          </a:xfrm>
        </p:grpSpPr>
        <p:grpSp>
          <p:nvGrpSpPr>
            <p:cNvPr id="32" name="组合 47"/>
            <p:cNvGrpSpPr/>
            <p:nvPr/>
          </p:nvGrpSpPr>
          <p:grpSpPr>
            <a:xfrm>
              <a:off x="10559621" y="3529102"/>
              <a:ext cx="1844818" cy="1845484"/>
              <a:chOff x="4345444" y="2542859"/>
              <a:chExt cx="1810550" cy="1811205"/>
            </a:xfrm>
          </p:grpSpPr>
          <p:grpSp>
            <p:nvGrpSpPr>
              <p:cNvPr id="34" name="组合 49"/>
              <p:cNvGrpSpPr/>
              <p:nvPr/>
            </p:nvGrpSpPr>
            <p:grpSpPr>
              <a:xfrm>
                <a:off x="4345444" y="2542859"/>
                <a:ext cx="1810550" cy="1811205"/>
                <a:chOff x="1463339" y="1072758"/>
                <a:chExt cx="1546058" cy="1546058"/>
              </a:xfrm>
              <a:effectLst>
                <a:outerShdw blurRad="330200" dist="215900" dir="6900000" sx="91000" sy="91000" algn="t" rotWithShape="0">
                  <a:prstClr val="black">
                    <a:alpha val="49000"/>
                  </a:prstClr>
                </a:outerShdw>
              </a:effectLst>
            </p:grpSpPr>
            <p:sp>
              <p:nvSpPr>
                <p:cNvPr id="36" name="同心圆 51"/>
                <p:cNvSpPr/>
                <p:nvPr/>
              </p:nvSpPr>
              <p:spPr>
                <a:xfrm>
                  <a:off x="1463339" y="1072758"/>
                  <a:ext cx="1546058" cy="1546058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969">
                    <a:solidFill>
                      <a:schemeClr val="tx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37" name="椭圆 52"/>
                <p:cNvSpPr/>
                <p:nvPr/>
              </p:nvSpPr>
              <p:spPr>
                <a:xfrm>
                  <a:off x="1484232" y="1093651"/>
                  <a:ext cx="1504274" cy="1504273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969"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35" name="椭圆 50"/>
              <p:cNvSpPr/>
              <p:nvPr/>
            </p:nvSpPr>
            <p:spPr>
              <a:xfrm>
                <a:off x="4565570" y="2763062"/>
                <a:ext cx="1370298" cy="1370793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969">
                  <a:latin typeface="+mj-ea"/>
                  <a:ea typeface="+mj-ea"/>
                </a:endParaRPr>
              </a:p>
            </p:txBody>
          </p:sp>
        </p:grpSp>
        <p:sp>
          <p:nvSpPr>
            <p:cNvPr id="33" name="TextBox 139"/>
            <p:cNvSpPr txBox="1"/>
            <p:nvPr/>
          </p:nvSpPr>
          <p:spPr>
            <a:xfrm>
              <a:off x="10783914" y="4207669"/>
              <a:ext cx="1261975" cy="536443"/>
            </a:xfrm>
            <a:prstGeom prst="rect">
              <a:avLst/>
            </a:prstGeom>
            <a:noFill/>
          </p:spPr>
          <p:txBody>
            <a:bodyPr wrap="square" lIns="194322" tIns="97161" rIns="194322" bIns="97161" rtlCol="0">
              <a:spAutoFit/>
            </a:bodyPr>
            <a:lstStyle/>
            <a:p>
              <a:pPr algn="ctr"/>
              <a:r>
                <a:rPr lang="ru-RU" altLang="zh-CN" sz="1969" dirty="0" smtClean="0">
                  <a:solidFill>
                    <a:schemeClr val="bg1"/>
                  </a:solidFill>
                  <a:latin typeface="+mj-ea"/>
                  <a:ea typeface="+mj-ea"/>
                </a:rPr>
                <a:t>  </a:t>
              </a:r>
              <a:r>
                <a:rPr lang="ru-RU" altLang="zh-CN" sz="2000" b="1" dirty="0" smtClean="0">
                  <a:solidFill>
                    <a:schemeClr val="bg1"/>
                  </a:solidFill>
                  <a:latin typeface="Times New Roman" pitchFamily="18" charset="0"/>
                  <a:ea typeface="+mj-ea"/>
                  <a:cs typeface="Times New Roman" pitchFamily="18" charset="0"/>
                </a:rPr>
                <a:t>06</a:t>
              </a:r>
              <a:endParaRPr lang="zh-CN" altLang="en-US" sz="2000" b="1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endParaRPr>
            </a:p>
          </p:txBody>
        </p:sp>
      </p:grpSp>
      <p:grpSp>
        <p:nvGrpSpPr>
          <p:cNvPr id="38" name="组合 11"/>
          <p:cNvGrpSpPr/>
          <p:nvPr/>
        </p:nvGrpSpPr>
        <p:grpSpPr>
          <a:xfrm>
            <a:off x="1823975" y="3652760"/>
            <a:ext cx="925859" cy="925710"/>
            <a:chOff x="3117025" y="3959191"/>
            <a:chExt cx="984950" cy="985306"/>
          </a:xfrm>
        </p:grpSpPr>
        <p:grpSp>
          <p:nvGrpSpPr>
            <p:cNvPr id="39" name="组合 12"/>
            <p:cNvGrpSpPr/>
            <p:nvPr/>
          </p:nvGrpSpPr>
          <p:grpSpPr>
            <a:xfrm>
              <a:off x="3117025" y="3959191"/>
              <a:ext cx="984950" cy="985306"/>
              <a:chOff x="4345444" y="2542859"/>
              <a:chExt cx="1810550" cy="1811205"/>
            </a:xfrm>
          </p:grpSpPr>
          <p:grpSp>
            <p:nvGrpSpPr>
              <p:cNvPr id="41" name="组合 14"/>
              <p:cNvGrpSpPr/>
              <p:nvPr/>
            </p:nvGrpSpPr>
            <p:grpSpPr>
              <a:xfrm>
                <a:off x="4345444" y="2542859"/>
                <a:ext cx="1810550" cy="1811205"/>
                <a:chOff x="1463339" y="1072758"/>
                <a:chExt cx="1546058" cy="1546058"/>
              </a:xfrm>
              <a:effectLst>
                <a:outerShdw blurRad="330200" dist="215900" dir="6900000" sx="91000" sy="91000" algn="t" rotWithShape="0">
                  <a:prstClr val="black">
                    <a:alpha val="49000"/>
                  </a:prstClr>
                </a:outerShdw>
              </a:effectLst>
            </p:grpSpPr>
            <p:sp>
              <p:nvSpPr>
                <p:cNvPr id="43" name="同心圆 16"/>
                <p:cNvSpPr/>
                <p:nvPr/>
              </p:nvSpPr>
              <p:spPr>
                <a:xfrm>
                  <a:off x="1463339" y="1072758"/>
                  <a:ext cx="1546058" cy="1546058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969">
                    <a:solidFill>
                      <a:schemeClr val="tx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44" name="椭圆 17"/>
                <p:cNvSpPr/>
                <p:nvPr/>
              </p:nvSpPr>
              <p:spPr>
                <a:xfrm>
                  <a:off x="1484232" y="1093651"/>
                  <a:ext cx="1504274" cy="1504273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969"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42" name="椭圆 15"/>
              <p:cNvSpPr/>
              <p:nvPr/>
            </p:nvSpPr>
            <p:spPr>
              <a:xfrm>
                <a:off x="4565570" y="2763062"/>
                <a:ext cx="1370298" cy="1370793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969">
                  <a:latin typeface="+mj-ea"/>
                  <a:ea typeface="+mj-ea"/>
                </a:endParaRPr>
              </a:p>
            </p:txBody>
          </p:sp>
        </p:grpSp>
        <p:sp>
          <p:nvSpPr>
            <p:cNvPr id="40" name="TextBox 104"/>
            <p:cNvSpPr txBox="1"/>
            <p:nvPr/>
          </p:nvSpPr>
          <p:spPr>
            <a:xfrm>
              <a:off x="3132022" y="4196695"/>
              <a:ext cx="850204" cy="531392"/>
            </a:xfrm>
            <a:prstGeom prst="rect">
              <a:avLst/>
            </a:prstGeom>
            <a:noFill/>
          </p:spPr>
          <p:txBody>
            <a:bodyPr wrap="square" lIns="194322" tIns="97161" rIns="194322" bIns="97161" rtlCol="0">
              <a:spAutoFit/>
            </a:bodyPr>
            <a:lstStyle/>
            <a:p>
              <a:r>
                <a:rPr lang="ru-RU" altLang="zh-CN" sz="1969" dirty="0" smtClean="0">
                  <a:solidFill>
                    <a:schemeClr val="bg1"/>
                  </a:solidFill>
                  <a:latin typeface="+mj-ea"/>
                  <a:ea typeface="+mj-ea"/>
                </a:rPr>
                <a:t> </a:t>
              </a:r>
              <a:r>
                <a:rPr lang="ru-RU" altLang="zh-CN" sz="2000" b="1" dirty="0" smtClean="0">
                  <a:solidFill>
                    <a:schemeClr val="bg1"/>
                  </a:solidFill>
                  <a:latin typeface="Times New Roman" pitchFamily="18" charset="0"/>
                  <a:ea typeface="+mj-ea"/>
                  <a:cs typeface="Times New Roman" pitchFamily="18" charset="0"/>
                </a:rPr>
                <a:t>01</a:t>
              </a:r>
              <a:endParaRPr lang="zh-CN" altLang="en-US" sz="2000" b="1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endParaRPr>
            </a:p>
          </p:txBody>
        </p:sp>
      </p:grpSp>
      <p:grpSp>
        <p:nvGrpSpPr>
          <p:cNvPr id="45" name="组合 53"/>
          <p:cNvGrpSpPr/>
          <p:nvPr/>
        </p:nvGrpSpPr>
        <p:grpSpPr>
          <a:xfrm>
            <a:off x="7742399" y="1540935"/>
            <a:ext cx="3946008" cy="1888896"/>
            <a:chOff x="950254" y="1710613"/>
            <a:chExt cx="1363987" cy="739362"/>
          </a:xfrm>
        </p:grpSpPr>
        <p:sp>
          <p:nvSpPr>
            <p:cNvPr id="46" name="TextBox 145"/>
            <p:cNvSpPr txBox="1"/>
            <p:nvPr/>
          </p:nvSpPr>
          <p:spPr>
            <a:xfrm>
              <a:off x="950254" y="1710613"/>
              <a:ext cx="1363987" cy="725456"/>
            </a:xfrm>
            <a:prstGeom prst="rect">
              <a:avLst/>
            </a:prstGeom>
            <a:noFill/>
          </p:spPr>
          <p:txBody>
            <a:bodyPr wrap="square" lIns="128568" tIns="64283" rIns="128568" bIns="64283" rtlCol="0">
              <a:spAutoFit/>
            </a:bodyPr>
            <a:lstStyle/>
            <a:p>
              <a:pPr algn="ctr"/>
              <a:r>
                <a:rPr lang="ru-RU" sz="1600" dirty="0" smtClean="0">
                  <a:latin typeface="Times New Roman" pitchFamily="18" charset="0"/>
                  <a:cs typeface="Times New Roman" pitchFamily="18" charset="0"/>
                </a:rPr>
                <a:t>Однако, помощник судьи в России выполняет в основном только технические функции, тогда как судебный клерк и </a:t>
              </a:r>
              <a:r>
                <a:rPr lang="ru-RU" sz="1600" dirty="0" err="1" smtClean="0">
                  <a:latin typeface="Times New Roman" pitchFamily="18" charset="0"/>
                  <a:cs typeface="Times New Roman" pitchFamily="18" charset="0"/>
                </a:rPr>
                <a:t>рехтспфлегер</a:t>
              </a:r>
              <a:r>
                <a:rPr lang="ru-RU" sz="1600" dirty="0" smtClean="0">
                  <a:latin typeface="Times New Roman" pitchFamily="18" charset="0"/>
                  <a:cs typeface="Times New Roman" pitchFamily="18" charset="0"/>
                </a:rPr>
                <a:t>  наделены более обширным кругом полномочий. </a:t>
              </a:r>
            </a:p>
          </p:txBody>
        </p:sp>
        <p:cxnSp>
          <p:nvCxnSpPr>
            <p:cNvPr id="48" name="直接连接符 56"/>
            <p:cNvCxnSpPr/>
            <p:nvPr/>
          </p:nvCxnSpPr>
          <p:spPr>
            <a:xfrm flipV="1">
              <a:off x="1238652" y="2233951"/>
              <a:ext cx="0" cy="216024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head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组合 53"/>
          <p:cNvGrpSpPr/>
          <p:nvPr/>
        </p:nvGrpSpPr>
        <p:grpSpPr>
          <a:xfrm>
            <a:off x="3990548" y="1479361"/>
            <a:ext cx="3575830" cy="3084477"/>
            <a:chOff x="800766" y="1667530"/>
            <a:chExt cx="1363987" cy="1404776"/>
          </a:xfrm>
        </p:grpSpPr>
        <p:sp>
          <p:nvSpPr>
            <p:cNvPr id="51" name="TextBox 145"/>
            <p:cNvSpPr txBox="1"/>
            <p:nvPr/>
          </p:nvSpPr>
          <p:spPr>
            <a:xfrm>
              <a:off x="800766" y="1667530"/>
              <a:ext cx="1363987" cy="1404776"/>
            </a:xfrm>
            <a:prstGeom prst="rect">
              <a:avLst/>
            </a:prstGeom>
            <a:noFill/>
          </p:spPr>
          <p:txBody>
            <a:bodyPr wrap="square" lIns="128568" tIns="64283" rIns="128568" bIns="64283" rtlCol="0">
              <a:spAutoFit/>
            </a:bodyPr>
            <a:lstStyle/>
            <a:p>
              <a:pPr algn="ctr"/>
              <a:r>
                <a:rPr lang="ru-RU" sz="1600" dirty="0" smtClean="0">
                  <a:latin typeface="Times New Roman" pitchFamily="18" charset="0"/>
                  <a:cs typeface="Times New Roman" pitchFamily="18" charset="0"/>
                </a:rPr>
                <a:t>Различные регламенты, которые на сегодняшний момент действуют в России, только лишь уточняют общие  положения процессуальных кодексов. Типовые регламенты описывают узкий перечень полномочий.</a:t>
              </a:r>
              <a:endParaRPr lang="en-GB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cxnSp>
          <p:nvCxnSpPr>
            <p:cNvPr id="53" name="直接连接符 56"/>
            <p:cNvCxnSpPr/>
            <p:nvPr/>
          </p:nvCxnSpPr>
          <p:spPr>
            <a:xfrm flipV="1">
              <a:off x="1367095" y="2354109"/>
              <a:ext cx="0" cy="216024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head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组合 53"/>
          <p:cNvGrpSpPr/>
          <p:nvPr/>
        </p:nvGrpSpPr>
        <p:grpSpPr>
          <a:xfrm>
            <a:off x="235765" y="1540933"/>
            <a:ext cx="3201443" cy="1903052"/>
            <a:chOff x="251624" y="1667530"/>
            <a:chExt cx="1913129" cy="1284770"/>
          </a:xfrm>
        </p:grpSpPr>
        <p:sp>
          <p:nvSpPr>
            <p:cNvPr id="56" name="TextBox 145"/>
            <p:cNvSpPr txBox="1"/>
            <p:nvPr/>
          </p:nvSpPr>
          <p:spPr>
            <a:xfrm>
              <a:off x="251624" y="1667530"/>
              <a:ext cx="1913129" cy="1059030"/>
            </a:xfrm>
            <a:prstGeom prst="rect">
              <a:avLst/>
            </a:prstGeom>
            <a:noFill/>
          </p:spPr>
          <p:txBody>
            <a:bodyPr wrap="square" lIns="128568" tIns="64283" rIns="128568" bIns="64283" rtlCol="0">
              <a:spAutoFit/>
            </a:bodyPr>
            <a:lstStyle/>
            <a:p>
              <a:pPr algn="ctr"/>
              <a:r>
                <a:rPr lang="ru-RU" sz="1600" dirty="0" smtClean="0">
                  <a:latin typeface="Times New Roman" pitchFamily="18" charset="0"/>
                  <a:cs typeface="Times New Roman" pitchFamily="18" charset="0"/>
                </a:rPr>
                <a:t>В основе правового статуса находятся компетенции. Их можно понимать  как совокупность полномочий, прав и обязанностей</a:t>
              </a:r>
              <a:endParaRPr lang="ru-RU" sz="160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150000"/>
                </a:lnSpc>
              </a:pPr>
              <a:endParaRPr lang="en-GB" altLang="zh-C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cxnSp>
          <p:nvCxnSpPr>
            <p:cNvPr id="58" name="直接连接符 56"/>
            <p:cNvCxnSpPr/>
            <p:nvPr/>
          </p:nvCxnSpPr>
          <p:spPr>
            <a:xfrm flipV="1">
              <a:off x="1481601" y="2736276"/>
              <a:ext cx="0" cy="216024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head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组合 78"/>
          <p:cNvGrpSpPr/>
          <p:nvPr/>
        </p:nvGrpSpPr>
        <p:grpSpPr>
          <a:xfrm>
            <a:off x="5053827" y="4899474"/>
            <a:ext cx="3522905" cy="2120704"/>
            <a:chOff x="658766" y="1340833"/>
            <a:chExt cx="1798475" cy="1390372"/>
          </a:xfrm>
        </p:grpSpPr>
        <p:sp>
          <p:nvSpPr>
            <p:cNvPr id="61" name="TextBox 170"/>
            <p:cNvSpPr txBox="1"/>
            <p:nvPr/>
          </p:nvSpPr>
          <p:spPr>
            <a:xfrm>
              <a:off x="658766" y="1541325"/>
              <a:ext cx="1798475" cy="1189880"/>
            </a:xfrm>
            <a:prstGeom prst="rect">
              <a:avLst/>
            </a:prstGeom>
            <a:noFill/>
          </p:spPr>
          <p:txBody>
            <a:bodyPr wrap="square" lIns="128568" tIns="64283" rIns="128568" bIns="64283" rtlCol="0">
              <a:spAutoFit/>
            </a:bodyPr>
            <a:lstStyle/>
            <a:p>
              <a:pPr algn="ctr"/>
              <a:r>
                <a:rPr lang="ru-RU" sz="1600" dirty="0" smtClean="0">
                  <a:latin typeface="Times New Roman" pitchFamily="18" charset="0"/>
                  <a:cs typeface="Times New Roman" pitchFamily="18" charset="0"/>
                </a:rPr>
                <a:t>При схожих требованиях к профессии судебный клерк(США), </a:t>
              </a:r>
              <a:r>
                <a:rPr lang="ru-RU" sz="1600" dirty="0" err="1" smtClean="0">
                  <a:latin typeface="Times New Roman" pitchFamily="18" charset="0"/>
                  <a:cs typeface="Times New Roman" pitchFamily="18" charset="0"/>
                </a:rPr>
                <a:t>рехтспфлегер</a:t>
              </a:r>
              <a:r>
                <a:rPr lang="ru-RU" sz="1600" dirty="0" smtClean="0">
                  <a:latin typeface="Times New Roman" pitchFamily="18" charset="0"/>
                  <a:cs typeface="Times New Roman" pitchFamily="18" charset="0"/>
                </a:rPr>
                <a:t>(Германия) и помощник судьи (Россия) имеют разный набор компетенций и выполняют разные задачи. </a:t>
              </a:r>
            </a:p>
            <a:p>
              <a:pPr>
                <a:lnSpc>
                  <a:spcPct val="150000"/>
                </a:lnSpc>
              </a:pPr>
              <a:endParaRPr lang="en-GB" altLang="zh-C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cxnSp>
          <p:nvCxnSpPr>
            <p:cNvPr id="63" name="直接连接符 81"/>
            <p:cNvCxnSpPr/>
            <p:nvPr/>
          </p:nvCxnSpPr>
          <p:spPr>
            <a:xfrm>
              <a:off x="1545234" y="1340833"/>
              <a:ext cx="0" cy="200492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head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组合 78"/>
          <p:cNvGrpSpPr/>
          <p:nvPr/>
        </p:nvGrpSpPr>
        <p:grpSpPr>
          <a:xfrm>
            <a:off x="8862433" y="5052377"/>
            <a:ext cx="3275183" cy="1760053"/>
            <a:chOff x="853685" y="1398254"/>
            <a:chExt cx="1166203" cy="1153922"/>
          </a:xfrm>
        </p:grpSpPr>
        <p:sp>
          <p:nvSpPr>
            <p:cNvPr id="66" name="TextBox 170"/>
            <p:cNvSpPr txBox="1"/>
            <p:nvPr/>
          </p:nvSpPr>
          <p:spPr>
            <a:xfrm>
              <a:off x="853685" y="1498500"/>
              <a:ext cx="1166203" cy="1053676"/>
            </a:xfrm>
            <a:prstGeom prst="rect">
              <a:avLst/>
            </a:prstGeom>
            <a:noFill/>
          </p:spPr>
          <p:txBody>
            <a:bodyPr wrap="square" lIns="128568" tIns="64283" rIns="128568" bIns="64283" rtlCol="0">
              <a:spAutoFit/>
            </a:bodyPr>
            <a:lstStyle/>
            <a:p>
              <a:pPr algn="ctr"/>
              <a:r>
                <a:rPr lang="ru-RU" sz="1600" dirty="0" smtClean="0">
                  <a:latin typeface="Times New Roman" pitchFamily="18" charset="0"/>
                  <a:cs typeface="Times New Roman" pitchFamily="18" charset="0"/>
                </a:rPr>
                <a:t>Требование о наличии высшего юридического образования является общим для замещения как должности помощника судьи, так и </a:t>
              </a:r>
              <a:r>
                <a:rPr lang="ru-RU" sz="1600" dirty="0" err="1" smtClean="0">
                  <a:latin typeface="Times New Roman" pitchFamily="18" charset="0"/>
                  <a:cs typeface="Times New Roman" pitchFamily="18" charset="0"/>
                </a:rPr>
                <a:t>рехтспфлегера</a:t>
              </a:r>
              <a:r>
                <a:rPr lang="ru-RU" sz="1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600" dirty="0" err="1" smtClean="0">
                  <a:latin typeface="Times New Roman" pitchFamily="18" charset="0"/>
                  <a:cs typeface="Times New Roman" pitchFamily="18" charset="0"/>
                </a:rPr>
                <a:t>и</a:t>
              </a:r>
              <a:r>
                <a:rPr lang="ru-RU" sz="1600" dirty="0" smtClean="0">
                  <a:latin typeface="Times New Roman" pitchFamily="18" charset="0"/>
                  <a:cs typeface="Times New Roman" pitchFamily="18" charset="0"/>
                </a:rPr>
                <a:t> судебного клерка.</a:t>
              </a:r>
              <a:endParaRPr lang="en-GB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cxnSp>
          <p:nvCxnSpPr>
            <p:cNvPr id="68" name="直接连接符 81"/>
            <p:cNvCxnSpPr/>
            <p:nvPr/>
          </p:nvCxnSpPr>
          <p:spPr>
            <a:xfrm>
              <a:off x="1342846" y="1398254"/>
              <a:ext cx="0" cy="200492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head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组合 78"/>
          <p:cNvGrpSpPr/>
          <p:nvPr/>
        </p:nvGrpSpPr>
        <p:grpSpPr>
          <a:xfrm>
            <a:off x="363442" y="4712099"/>
            <a:ext cx="4653823" cy="2068946"/>
            <a:chOff x="27559" y="1340833"/>
            <a:chExt cx="2027944" cy="1666879"/>
          </a:xfrm>
        </p:grpSpPr>
        <p:sp>
          <p:nvSpPr>
            <p:cNvPr id="71" name="TextBox 170"/>
            <p:cNvSpPr txBox="1"/>
            <p:nvPr/>
          </p:nvSpPr>
          <p:spPr>
            <a:xfrm>
              <a:off x="27559" y="1491795"/>
              <a:ext cx="2027944" cy="1515917"/>
            </a:xfrm>
            <a:prstGeom prst="rect">
              <a:avLst/>
            </a:prstGeom>
            <a:noFill/>
          </p:spPr>
          <p:txBody>
            <a:bodyPr wrap="square" lIns="128568" tIns="64283" rIns="128568" bIns="64283" rtlCol="0">
              <a:spAutoFit/>
            </a:bodyPr>
            <a:lstStyle/>
            <a:p>
              <a:pPr algn="ctr"/>
              <a:r>
                <a:rPr lang="ru-RU" sz="1600" dirty="0" smtClean="0">
                  <a:latin typeface="Times New Roman" pitchFamily="18" charset="0"/>
                  <a:cs typeface="Times New Roman" pitchFamily="18" charset="0"/>
                </a:rPr>
                <a:t>Компетенции помощника судьи в России сформулированы в различных инструкциях по судебному делопроизводству, а также в должностных регламентах. Компетенции помощника судьи содержатся лишь в общем, без дополняющих разъяснений как в ГПК, так и в АПК РФ. </a:t>
              </a:r>
            </a:p>
          </p:txBody>
        </p:sp>
        <p:cxnSp>
          <p:nvCxnSpPr>
            <p:cNvPr id="73" name="直接连接符 81"/>
            <p:cNvCxnSpPr/>
            <p:nvPr/>
          </p:nvCxnSpPr>
          <p:spPr>
            <a:xfrm>
              <a:off x="1481601" y="1340833"/>
              <a:ext cx="0" cy="200492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head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文本框 94"/>
          <p:cNvSpPr txBox="1"/>
          <p:nvPr/>
        </p:nvSpPr>
        <p:spPr>
          <a:xfrm>
            <a:off x="400004" y="118533"/>
            <a:ext cx="1079293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Анализ компетенций помощника судьи,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рехтспфлегера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и судебного клерка  в судебном производстве в России, Германии и США</a:t>
            </a:r>
          </a:p>
        </p:txBody>
      </p:sp>
      <p:sp>
        <p:nvSpPr>
          <p:cNvPr id="76" name="矩形 90"/>
          <p:cNvSpPr/>
          <p:nvPr/>
        </p:nvSpPr>
        <p:spPr>
          <a:xfrm>
            <a:off x="0" y="6781045"/>
            <a:ext cx="12192001" cy="7695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直角三角形 19"/>
          <p:cNvSpPr/>
          <p:nvPr/>
        </p:nvSpPr>
        <p:spPr>
          <a:xfrm flipH="1" flipV="1">
            <a:off x="10837333" y="9621"/>
            <a:ext cx="1354667" cy="1370795"/>
          </a:xfrm>
          <a:prstGeom prst="rtTriangl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78" name="Picture 3"/>
          <p:cNvPicPr>
            <a:picLocks noChangeAspect="1" noChangeArrowheads="1"/>
          </p:cNvPicPr>
          <p:nvPr/>
        </p:nvPicPr>
        <p:blipFill>
          <a:blip r:embed="rId2"/>
          <a:srcRect l="12889" t="24815" r="12000" b="26741"/>
          <a:stretch>
            <a:fillRect/>
          </a:stretch>
        </p:blipFill>
        <p:spPr bwMode="auto">
          <a:xfrm>
            <a:off x="27579" y="9621"/>
            <a:ext cx="744849" cy="72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 3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rgbClr val="323F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1" name="Subtitle 2"/>
          <p:cNvSpPr txBox="1">
            <a:spLocks/>
          </p:cNvSpPr>
          <p:nvPr/>
        </p:nvSpPr>
        <p:spPr>
          <a:xfrm>
            <a:off x="4411132" y="276219"/>
            <a:ext cx="7626122" cy="1340914"/>
          </a:xfrm>
          <a:prstGeom prst="rect">
            <a:avLst/>
          </a:prstGeom>
        </p:spPr>
        <p:txBody>
          <a:bodyPr vert="horz" wrap="square" lIns="108745" tIns="54373" rIns="108745" bIns="54373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 всех трех рассматриваемых в исследовании странах взаимодействия помощника судьи,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рехстпфлегера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и судебного клерка зафиксированы и отражены в  нормативно- правовых актах, а также по большей части определены традицией и указаниям конкретного судьи.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Subtitle 2"/>
          <p:cNvSpPr txBox="1">
            <a:spLocks/>
          </p:cNvSpPr>
          <p:nvPr/>
        </p:nvSpPr>
        <p:spPr bwMode="auto">
          <a:xfrm>
            <a:off x="5252849" y="2760133"/>
            <a:ext cx="6784405" cy="159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4993" tIns="72497" rIns="144993" bIns="72497">
            <a:spAutoFit/>
          </a:bodyPr>
          <a:lstStyle>
            <a:lvl1pPr defTabSz="10874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1087438" indent="-285750" defTabSz="10874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2174875" indent="-228600" defTabSz="10874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3262313" indent="-228600" defTabSz="10874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4349750" indent="-228600" defTabSz="10874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48069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52641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57213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61785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России помощник судьи в основном оказывает помощь в подготовке судебного процесса и взаимодействует с судьей, СМИ, сотрудниками полиции и Прокуратуры, подразделениями судебных приставов и другими. Однако, порядок взаимодействия который описан Типовыми должностными   Регламентами имеет ряд недостатков. </a:t>
            </a:r>
          </a:p>
          <a:p>
            <a:pPr algn="ctr">
              <a:spcBef>
                <a:spcPts val="0"/>
              </a:spcBef>
              <a:buNone/>
            </a:pPr>
            <a:endParaRPr lang="ru-RU" sz="1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411134" y="1617133"/>
            <a:ext cx="7626121" cy="99538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Особенности взаимодействия помощника судьи, </a:t>
            </a:r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рехтспфлегера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 судебного клерка  в судебном производстве в России, Германии и США:</a:t>
            </a:r>
            <a:endParaRPr lang="zh-CN" altLang="en-US" b="1" dirty="0">
              <a:solidFill>
                <a:schemeClr val="tx1"/>
              </a:solidFill>
              <a:latin typeface="Times New Roman" pitchFamily="18" charset="0"/>
              <a:ea typeface="微软雅黑" charset="0"/>
              <a:cs typeface="Times New Roman" pitchFamily="18" charset="0"/>
              <a:sym typeface="时尚中黑简体" charset="0"/>
            </a:endParaRPr>
          </a:p>
        </p:txBody>
      </p:sp>
      <p:sp>
        <p:nvSpPr>
          <p:cNvPr id="15" name="Oval 29"/>
          <p:cNvSpPr/>
          <p:nvPr/>
        </p:nvSpPr>
        <p:spPr>
          <a:xfrm>
            <a:off x="4691705" y="3108885"/>
            <a:ext cx="561144" cy="56114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Source Sans Pro Light" charset="0"/>
            </a:endParaRPr>
          </a:p>
        </p:txBody>
      </p:sp>
      <p:sp>
        <p:nvSpPr>
          <p:cNvPr id="16" name="Oval 29"/>
          <p:cNvSpPr/>
          <p:nvPr/>
        </p:nvSpPr>
        <p:spPr>
          <a:xfrm>
            <a:off x="4691705" y="5627990"/>
            <a:ext cx="561144" cy="56114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Source Sans Pro Light" charset="0"/>
            </a:endParaRPr>
          </a:p>
        </p:txBody>
      </p:sp>
      <p:sp>
        <p:nvSpPr>
          <p:cNvPr id="17" name="Oval 29"/>
          <p:cNvSpPr/>
          <p:nvPr/>
        </p:nvSpPr>
        <p:spPr>
          <a:xfrm>
            <a:off x="4691705" y="4353093"/>
            <a:ext cx="561144" cy="56114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Source Sans Pro Light" charset="0"/>
            </a:endParaRPr>
          </a:p>
        </p:txBody>
      </p:sp>
      <p:sp>
        <p:nvSpPr>
          <p:cNvPr id="18" name="Oval 29"/>
          <p:cNvSpPr/>
          <p:nvPr/>
        </p:nvSpPr>
        <p:spPr>
          <a:xfrm>
            <a:off x="10905067" y="5502110"/>
            <a:ext cx="1132187" cy="112237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Source Sans Pro Light" charset="0"/>
            </a:endParaRPr>
          </a:p>
        </p:txBody>
      </p:sp>
      <p:sp>
        <p:nvSpPr>
          <p:cNvPr id="20" name="Subtitle 2"/>
          <p:cNvSpPr txBox="1">
            <a:spLocks/>
          </p:cNvSpPr>
          <p:nvPr/>
        </p:nvSpPr>
        <p:spPr bwMode="auto">
          <a:xfrm>
            <a:off x="5252849" y="4196807"/>
            <a:ext cx="6784406" cy="159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4993" tIns="72497" rIns="144993" bIns="72497">
            <a:spAutoFit/>
          </a:bodyPr>
          <a:lstStyle>
            <a:lvl1pPr defTabSz="10874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1087438" indent="-285750" defTabSz="10874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2174875" indent="-228600" defTabSz="10874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3262313" indent="-228600" defTabSz="10874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4349750" indent="-228600" defTabSz="10874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48069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52641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57213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61785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Рехтспфлегер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 Германии, также взаимодействует с судьей, СМИ и другими. В отличие от судебного клерка и помощника судьи  наделен полномочиями, чтобы выносить решения самостоятельно. В связи с этим существует положение о независимости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рехтспфлегера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от судьи. Однако закон устанавливает приоритет судьи.</a:t>
            </a:r>
          </a:p>
          <a:p>
            <a:pPr algn="ctr">
              <a:spcBef>
                <a:spcPts val="0"/>
              </a:spcBef>
              <a:buNone/>
            </a:pPr>
            <a:endParaRPr lang="ru-RU" sz="1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Subtitle 2"/>
          <p:cNvSpPr txBox="1">
            <a:spLocks/>
          </p:cNvSpPr>
          <p:nvPr/>
        </p:nvSpPr>
        <p:spPr bwMode="auto">
          <a:xfrm>
            <a:off x="5384799" y="5523963"/>
            <a:ext cx="5232401" cy="1100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4993" tIns="72497" rIns="144993" bIns="72497">
            <a:spAutoFit/>
          </a:bodyPr>
          <a:lstStyle>
            <a:lvl1pPr defTabSz="10874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1087438" indent="-285750" defTabSz="10874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2174875" indent="-228600" defTabSz="10874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3262313" indent="-228600" defTabSz="10874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4349750" indent="-228600" defTabSz="10874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48069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52641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57213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61785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Судебные клерки в США не имеют ряд определенных обязанностей, а в основном выполняют поручения судьи, в чьем подчинении проходит их служба.</a:t>
            </a:r>
          </a:p>
          <a:p>
            <a:pPr algn="ctr">
              <a:spcBef>
                <a:spcPts val="0"/>
              </a:spcBef>
              <a:buNone/>
            </a:pPr>
            <a:endParaRPr lang="ru-RU" sz="1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Рисунок 27" descr="Sud.jpg"/>
          <p:cNvPicPr>
            <a:picLocks noGrp="1" noChangeAspect="1"/>
          </p:cNvPicPr>
          <p:nvPr>
            <p:ph type="pic" sz="quarter" idx="50"/>
          </p:nvPr>
        </p:nvPicPr>
        <p:blipFill>
          <a:blip r:embed="rId3"/>
          <a:srcRect l="28108" r="28108"/>
          <a:stretch>
            <a:fillRect/>
          </a:stretch>
        </p:blipFill>
        <p:spPr/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4"/>
          <a:srcRect l="12889" t="24815" r="12000" b="26741"/>
          <a:stretch>
            <a:fillRect/>
          </a:stretch>
        </p:blipFill>
        <p:spPr bwMode="auto">
          <a:xfrm>
            <a:off x="11070323" y="5738056"/>
            <a:ext cx="744849" cy="72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91705" y="3108885"/>
            <a:ext cx="561144" cy="550333"/>
          </a:xfrm>
          <a:prstGeom prst="ellipse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32868" y="4353093"/>
            <a:ext cx="507999" cy="561144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10980" y="5738056"/>
            <a:ext cx="541869" cy="429681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02173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29"/>
          <p:cNvSpPr/>
          <p:nvPr/>
        </p:nvSpPr>
        <p:spPr>
          <a:xfrm>
            <a:off x="3367701" y="2580065"/>
            <a:ext cx="2179472" cy="217947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 28"/>
          <p:cNvSpPr/>
          <p:nvPr/>
        </p:nvSpPr>
        <p:spPr>
          <a:xfrm rot="385175" flipH="1">
            <a:off x="-117044" y="3307851"/>
            <a:ext cx="6289499" cy="3208599"/>
          </a:xfrm>
          <a:custGeom>
            <a:avLst/>
            <a:gdLst>
              <a:gd name="connsiteX0" fmla="*/ 3799487 w 6282660"/>
              <a:gd name="connsiteY0" fmla="*/ 181966 h 3167251"/>
              <a:gd name="connsiteX1" fmla="*/ 1673317 w 6282660"/>
              <a:gd name="connsiteY1" fmla="*/ 7296 h 3167251"/>
              <a:gd name="connsiteX2" fmla="*/ 7842 w 6282660"/>
              <a:gd name="connsiteY2" fmla="*/ 36033 h 3167251"/>
              <a:gd name="connsiteX3" fmla="*/ 38 w 6282660"/>
              <a:gd name="connsiteY3" fmla="*/ 3167251 h 3167251"/>
              <a:gd name="connsiteX4" fmla="*/ 6016288 w 6282660"/>
              <a:gd name="connsiteY4" fmla="*/ 3167251 h 3167251"/>
              <a:gd name="connsiteX5" fmla="*/ 6016289 w 6282660"/>
              <a:gd name="connsiteY5" fmla="*/ 3167249 h 3167251"/>
              <a:gd name="connsiteX6" fmla="*/ 6282660 w 6282660"/>
              <a:gd name="connsiteY6" fmla="*/ 799799 h 3167251"/>
              <a:gd name="connsiteX7" fmla="*/ 6258730 w 6282660"/>
              <a:gd name="connsiteY7" fmla="*/ 800935 h 3167251"/>
              <a:gd name="connsiteX8" fmla="*/ 3799487 w 6282660"/>
              <a:gd name="connsiteY8" fmla="*/ 181966 h 3167251"/>
              <a:gd name="connsiteX0" fmla="*/ 3799487 w 6289428"/>
              <a:gd name="connsiteY0" fmla="*/ 181966 h 3167251"/>
              <a:gd name="connsiteX1" fmla="*/ 1673317 w 6289428"/>
              <a:gd name="connsiteY1" fmla="*/ 7296 h 3167251"/>
              <a:gd name="connsiteX2" fmla="*/ 7842 w 6289428"/>
              <a:gd name="connsiteY2" fmla="*/ 36033 h 3167251"/>
              <a:gd name="connsiteX3" fmla="*/ 38 w 6289428"/>
              <a:gd name="connsiteY3" fmla="*/ 3167251 h 3167251"/>
              <a:gd name="connsiteX4" fmla="*/ 6016288 w 6289428"/>
              <a:gd name="connsiteY4" fmla="*/ 3167251 h 3167251"/>
              <a:gd name="connsiteX5" fmla="*/ 6016289 w 6289428"/>
              <a:gd name="connsiteY5" fmla="*/ 3167249 h 3167251"/>
              <a:gd name="connsiteX6" fmla="*/ 6282660 w 6289428"/>
              <a:gd name="connsiteY6" fmla="*/ 799799 h 3167251"/>
              <a:gd name="connsiteX7" fmla="*/ 6287577 w 6289428"/>
              <a:gd name="connsiteY7" fmla="*/ 804181 h 3167251"/>
              <a:gd name="connsiteX8" fmla="*/ 3799487 w 6289428"/>
              <a:gd name="connsiteY8" fmla="*/ 181966 h 3167251"/>
              <a:gd name="connsiteX0" fmla="*/ 4345949 w 6289428"/>
              <a:gd name="connsiteY0" fmla="*/ 263237 h 3172432"/>
              <a:gd name="connsiteX1" fmla="*/ 1673317 w 6289428"/>
              <a:gd name="connsiteY1" fmla="*/ 12477 h 3172432"/>
              <a:gd name="connsiteX2" fmla="*/ 7842 w 6289428"/>
              <a:gd name="connsiteY2" fmla="*/ 41214 h 3172432"/>
              <a:gd name="connsiteX3" fmla="*/ 38 w 6289428"/>
              <a:gd name="connsiteY3" fmla="*/ 3172432 h 3172432"/>
              <a:gd name="connsiteX4" fmla="*/ 6016288 w 6289428"/>
              <a:gd name="connsiteY4" fmla="*/ 3172432 h 3172432"/>
              <a:gd name="connsiteX5" fmla="*/ 6016289 w 6289428"/>
              <a:gd name="connsiteY5" fmla="*/ 3172430 h 3172432"/>
              <a:gd name="connsiteX6" fmla="*/ 6282660 w 6289428"/>
              <a:gd name="connsiteY6" fmla="*/ 804980 h 3172432"/>
              <a:gd name="connsiteX7" fmla="*/ 6287577 w 6289428"/>
              <a:gd name="connsiteY7" fmla="*/ 809362 h 3172432"/>
              <a:gd name="connsiteX8" fmla="*/ 4345949 w 6289428"/>
              <a:gd name="connsiteY8" fmla="*/ 263237 h 3172432"/>
              <a:gd name="connsiteX0" fmla="*/ 4230562 w 6289428"/>
              <a:gd name="connsiteY0" fmla="*/ 249354 h 3171531"/>
              <a:gd name="connsiteX1" fmla="*/ 1673317 w 6289428"/>
              <a:gd name="connsiteY1" fmla="*/ 11576 h 3171531"/>
              <a:gd name="connsiteX2" fmla="*/ 7842 w 6289428"/>
              <a:gd name="connsiteY2" fmla="*/ 40313 h 3171531"/>
              <a:gd name="connsiteX3" fmla="*/ 38 w 6289428"/>
              <a:gd name="connsiteY3" fmla="*/ 3171531 h 3171531"/>
              <a:gd name="connsiteX4" fmla="*/ 6016288 w 6289428"/>
              <a:gd name="connsiteY4" fmla="*/ 3171531 h 3171531"/>
              <a:gd name="connsiteX5" fmla="*/ 6016289 w 6289428"/>
              <a:gd name="connsiteY5" fmla="*/ 3171529 h 3171531"/>
              <a:gd name="connsiteX6" fmla="*/ 6282660 w 6289428"/>
              <a:gd name="connsiteY6" fmla="*/ 804079 h 3171531"/>
              <a:gd name="connsiteX7" fmla="*/ 6287577 w 6289428"/>
              <a:gd name="connsiteY7" fmla="*/ 808461 h 3171531"/>
              <a:gd name="connsiteX8" fmla="*/ 4230562 w 6289428"/>
              <a:gd name="connsiteY8" fmla="*/ 249354 h 3171531"/>
              <a:gd name="connsiteX0" fmla="*/ 4241830 w 6300696"/>
              <a:gd name="connsiteY0" fmla="*/ 301095 h 3223272"/>
              <a:gd name="connsiteX1" fmla="*/ 1684585 w 6300696"/>
              <a:gd name="connsiteY1" fmla="*/ 63317 h 3223272"/>
              <a:gd name="connsiteX2" fmla="*/ 0 w 6300696"/>
              <a:gd name="connsiteY2" fmla="*/ 2269 h 3223272"/>
              <a:gd name="connsiteX3" fmla="*/ 11306 w 6300696"/>
              <a:gd name="connsiteY3" fmla="*/ 3223272 h 3223272"/>
              <a:gd name="connsiteX4" fmla="*/ 6027556 w 6300696"/>
              <a:gd name="connsiteY4" fmla="*/ 3223272 h 3223272"/>
              <a:gd name="connsiteX5" fmla="*/ 6027557 w 6300696"/>
              <a:gd name="connsiteY5" fmla="*/ 3223270 h 3223272"/>
              <a:gd name="connsiteX6" fmla="*/ 6293928 w 6300696"/>
              <a:gd name="connsiteY6" fmla="*/ 855820 h 3223272"/>
              <a:gd name="connsiteX7" fmla="*/ 6298845 w 6300696"/>
              <a:gd name="connsiteY7" fmla="*/ 860202 h 3223272"/>
              <a:gd name="connsiteX8" fmla="*/ 4241830 w 6300696"/>
              <a:gd name="connsiteY8" fmla="*/ 301095 h 3223272"/>
              <a:gd name="connsiteX0" fmla="*/ 4230633 w 6289499"/>
              <a:gd name="connsiteY0" fmla="*/ 286422 h 3208599"/>
              <a:gd name="connsiteX1" fmla="*/ 1673388 w 6289499"/>
              <a:gd name="connsiteY1" fmla="*/ 48644 h 3208599"/>
              <a:gd name="connsiteX2" fmla="*/ 1604 w 6289499"/>
              <a:gd name="connsiteY2" fmla="*/ 3642 h 3208599"/>
              <a:gd name="connsiteX3" fmla="*/ 109 w 6289499"/>
              <a:gd name="connsiteY3" fmla="*/ 3208599 h 3208599"/>
              <a:gd name="connsiteX4" fmla="*/ 6016359 w 6289499"/>
              <a:gd name="connsiteY4" fmla="*/ 3208599 h 3208599"/>
              <a:gd name="connsiteX5" fmla="*/ 6016360 w 6289499"/>
              <a:gd name="connsiteY5" fmla="*/ 3208597 h 3208599"/>
              <a:gd name="connsiteX6" fmla="*/ 6282731 w 6289499"/>
              <a:gd name="connsiteY6" fmla="*/ 841147 h 3208599"/>
              <a:gd name="connsiteX7" fmla="*/ 6287648 w 6289499"/>
              <a:gd name="connsiteY7" fmla="*/ 845529 h 3208599"/>
              <a:gd name="connsiteX8" fmla="*/ 4230633 w 6289499"/>
              <a:gd name="connsiteY8" fmla="*/ 286422 h 3208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89499" h="3208599">
                <a:moveTo>
                  <a:pt x="4230633" y="286422"/>
                </a:moveTo>
                <a:cubicBezTo>
                  <a:pt x="3622966" y="217794"/>
                  <a:pt x="2378226" y="95774"/>
                  <a:pt x="1673388" y="48644"/>
                </a:cubicBezTo>
                <a:cubicBezTo>
                  <a:pt x="968550" y="1514"/>
                  <a:pt x="556762" y="-5937"/>
                  <a:pt x="1604" y="3642"/>
                </a:cubicBezTo>
                <a:cubicBezTo>
                  <a:pt x="2297" y="1080532"/>
                  <a:pt x="-584" y="2131709"/>
                  <a:pt x="109" y="3208599"/>
                </a:cubicBezTo>
                <a:lnTo>
                  <a:pt x="6016359" y="3208599"/>
                </a:lnTo>
                <a:cubicBezTo>
                  <a:pt x="6016359" y="3208598"/>
                  <a:pt x="6016360" y="3208598"/>
                  <a:pt x="6016360" y="3208597"/>
                </a:cubicBezTo>
                <a:lnTo>
                  <a:pt x="6282731" y="841147"/>
                </a:lnTo>
                <a:cubicBezTo>
                  <a:pt x="6274754" y="841526"/>
                  <a:pt x="6295625" y="845150"/>
                  <a:pt x="6287648" y="845529"/>
                </a:cubicBezTo>
                <a:cubicBezTo>
                  <a:pt x="6292410" y="848572"/>
                  <a:pt x="5948914" y="543535"/>
                  <a:pt x="4230633" y="286422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23"/>
          <p:cNvSpPr/>
          <p:nvPr/>
        </p:nvSpPr>
        <p:spPr>
          <a:xfrm>
            <a:off x="0" y="3669808"/>
            <a:ext cx="6941127" cy="3188192"/>
          </a:xfrm>
          <a:custGeom>
            <a:avLst/>
            <a:gdLst>
              <a:gd name="connsiteX0" fmla="*/ 0 w 6941127"/>
              <a:gd name="connsiteY0" fmla="*/ 0 h 3644900"/>
              <a:gd name="connsiteX1" fmla="*/ 6096001 w 6941127"/>
              <a:gd name="connsiteY1" fmla="*/ 964045 h 3644900"/>
              <a:gd name="connsiteX2" fmla="*/ 6359236 w 6941127"/>
              <a:gd name="connsiteY2" fmla="*/ 964045 h 3644900"/>
              <a:gd name="connsiteX3" fmla="*/ 6941127 w 6941127"/>
              <a:gd name="connsiteY3" fmla="*/ 3644900 h 3644900"/>
              <a:gd name="connsiteX4" fmla="*/ 0 w 6941127"/>
              <a:gd name="connsiteY4" fmla="*/ 3644900 h 3644900"/>
              <a:gd name="connsiteX5" fmla="*/ 0 w 6941127"/>
              <a:gd name="connsiteY5" fmla="*/ 964045 h 3644900"/>
              <a:gd name="connsiteX0" fmla="*/ 1854200 w 6941127"/>
              <a:gd name="connsiteY0" fmla="*/ 0 h 3619500"/>
              <a:gd name="connsiteX1" fmla="*/ 6096001 w 6941127"/>
              <a:gd name="connsiteY1" fmla="*/ 938645 h 3619500"/>
              <a:gd name="connsiteX2" fmla="*/ 6359236 w 6941127"/>
              <a:gd name="connsiteY2" fmla="*/ 938645 h 3619500"/>
              <a:gd name="connsiteX3" fmla="*/ 6941127 w 6941127"/>
              <a:gd name="connsiteY3" fmla="*/ 3619500 h 3619500"/>
              <a:gd name="connsiteX4" fmla="*/ 0 w 6941127"/>
              <a:gd name="connsiteY4" fmla="*/ 3619500 h 3619500"/>
              <a:gd name="connsiteX5" fmla="*/ 0 w 6941127"/>
              <a:gd name="connsiteY5" fmla="*/ 938645 h 3619500"/>
              <a:gd name="connsiteX6" fmla="*/ 1854200 w 6941127"/>
              <a:gd name="connsiteY6" fmla="*/ 0 h 3619500"/>
              <a:gd name="connsiteX0" fmla="*/ 1854200 w 6941127"/>
              <a:gd name="connsiteY0" fmla="*/ 0 h 3619500"/>
              <a:gd name="connsiteX1" fmla="*/ 6096001 w 6941127"/>
              <a:gd name="connsiteY1" fmla="*/ 938645 h 3619500"/>
              <a:gd name="connsiteX2" fmla="*/ 6359236 w 6941127"/>
              <a:gd name="connsiteY2" fmla="*/ 938645 h 3619500"/>
              <a:gd name="connsiteX3" fmla="*/ 6941127 w 6941127"/>
              <a:gd name="connsiteY3" fmla="*/ 3619500 h 3619500"/>
              <a:gd name="connsiteX4" fmla="*/ 0 w 6941127"/>
              <a:gd name="connsiteY4" fmla="*/ 3619500 h 3619500"/>
              <a:gd name="connsiteX5" fmla="*/ 0 w 6941127"/>
              <a:gd name="connsiteY5" fmla="*/ 938645 h 3619500"/>
              <a:gd name="connsiteX6" fmla="*/ 1854200 w 6941127"/>
              <a:gd name="connsiteY6" fmla="*/ 0 h 3619500"/>
              <a:gd name="connsiteX0" fmla="*/ 762000 w 6941127"/>
              <a:gd name="connsiteY0" fmla="*/ 0 h 3454400"/>
              <a:gd name="connsiteX1" fmla="*/ 6096001 w 6941127"/>
              <a:gd name="connsiteY1" fmla="*/ 773545 h 3454400"/>
              <a:gd name="connsiteX2" fmla="*/ 6359236 w 6941127"/>
              <a:gd name="connsiteY2" fmla="*/ 773545 h 3454400"/>
              <a:gd name="connsiteX3" fmla="*/ 6941127 w 6941127"/>
              <a:gd name="connsiteY3" fmla="*/ 3454400 h 3454400"/>
              <a:gd name="connsiteX4" fmla="*/ 0 w 6941127"/>
              <a:gd name="connsiteY4" fmla="*/ 3454400 h 3454400"/>
              <a:gd name="connsiteX5" fmla="*/ 0 w 6941127"/>
              <a:gd name="connsiteY5" fmla="*/ 773545 h 3454400"/>
              <a:gd name="connsiteX6" fmla="*/ 762000 w 6941127"/>
              <a:gd name="connsiteY6" fmla="*/ 0 h 3454400"/>
              <a:gd name="connsiteX0" fmla="*/ 1371600 w 6941127"/>
              <a:gd name="connsiteY0" fmla="*/ 0 h 3035300"/>
              <a:gd name="connsiteX1" fmla="*/ 6096001 w 6941127"/>
              <a:gd name="connsiteY1" fmla="*/ 354445 h 3035300"/>
              <a:gd name="connsiteX2" fmla="*/ 6359236 w 6941127"/>
              <a:gd name="connsiteY2" fmla="*/ 354445 h 3035300"/>
              <a:gd name="connsiteX3" fmla="*/ 6941127 w 6941127"/>
              <a:gd name="connsiteY3" fmla="*/ 3035300 h 3035300"/>
              <a:gd name="connsiteX4" fmla="*/ 0 w 6941127"/>
              <a:gd name="connsiteY4" fmla="*/ 3035300 h 3035300"/>
              <a:gd name="connsiteX5" fmla="*/ 0 w 6941127"/>
              <a:gd name="connsiteY5" fmla="*/ 354445 h 3035300"/>
              <a:gd name="connsiteX6" fmla="*/ 1371600 w 6941127"/>
              <a:gd name="connsiteY6" fmla="*/ 0 h 3035300"/>
              <a:gd name="connsiteX0" fmla="*/ 1371600 w 6941127"/>
              <a:gd name="connsiteY0" fmla="*/ 21238 h 3056538"/>
              <a:gd name="connsiteX1" fmla="*/ 6096001 w 6941127"/>
              <a:gd name="connsiteY1" fmla="*/ 375683 h 3056538"/>
              <a:gd name="connsiteX2" fmla="*/ 6359236 w 6941127"/>
              <a:gd name="connsiteY2" fmla="*/ 375683 h 3056538"/>
              <a:gd name="connsiteX3" fmla="*/ 6941127 w 6941127"/>
              <a:gd name="connsiteY3" fmla="*/ 3056538 h 3056538"/>
              <a:gd name="connsiteX4" fmla="*/ 0 w 6941127"/>
              <a:gd name="connsiteY4" fmla="*/ 3056538 h 3056538"/>
              <a:gd name="connsiteX5" fmla="*/ 0 w 6941127"/>
              <a:gd name="connsiteY5" fmla="*/ 375683 h 3056538"/>
              <a:gd name="connsiteX6" fmla="*/ 1371600 w 6941127"/>
              <a:gd name="connsiteY6" fmla="*/ 21238 h 3056538"/>
              <a:gd name="connsiteX0" fmla="*/ 1854200 w 6941127"/>
              <a:gd name="connsiteY0" fmla="*/ 34778 h 3031978"/>
              <a:gd name="connsiteX1" fmla="*/ 6096001 w 6941127"/>
              <a:gd name="connsiteY1" fmla="*/ 351123 h 3031978"/>
              <a:gd name="connsiteX2" fmla="*/ 6359236 w 6941127"/>
              <a:gd name="connsiteY2" fmla="*/ 351123 h 3031978"/>
              <a:gd name="connsiteX3" fmla="*/ 6941127 w 6941127"/>
              <a:gd name="connsiteY3" fmla="*/ 3031978 h 3031978"/>
              <a:gd name="connsiteX4" fmla="*/ 0 w 6941127"/>
              <a:gd name="connsiteY4" fmla="*/ 3031978 h 3031978"/>
              <a:gd name="connsiteX5" fmla="*/ 0 w 6941127"/>
              <a:gd name="connsiteY5" fmla="*/ 351123 h 3031978"/>
              <a:gd name="connsiteX6" fmla="*/ 1854200 w 6941127"/>
              <a:gd name="connsiteY6" fmla="*/ 34778 h 3031978"/>
              <a:gd name="connsiteX0" fmla="*/ 1854200 w 6941127"/>
              <a:gd name="connsiteY0" fmla="*/ 34778 h 3031978"/>
              <a:gd name="connsiteX1" fmla="*/ 6096001 w 6941127"/>
              <a:gd name="connsiteY1" fmla="*/ 351123 h 3031978"/>
              <a:gd name="connsiteX2" fmla="*/ 6359236 w 6941127"/>
              <a:gd name="connsiteY2" fmla="*/ 351123 h 3031978"/>
              <a:gd name="connsiteX3" fmla="*/ 6941127 w 6941127"/>
              <a:gd name="connsiteY3" fmla="*/ 3031978 h 3031978"/>
              <a:gd name="connsiteX4" fmla="*/ 0 w 6941127"/>
              <a:gd name="connsiteY4" fmla="*/ 3031978 h 3031978"/>
              <a:gd name="connsiteX5" fmla="*/ 0 w 6941127"/>
              <a:gd name="connsiteY5" fmla="*/ 351123 h 3031978"/>
              <a:gd name="connsiteX6" fmla="*/ 1854200 w 6941127"/>
              <a:gd name="connsiteY6" fmla="*/ 34778 h 3031978"/>
              <a:gd name="connsiteX0" fmla="*/ 1854200 w 6941127"/>
              <a:gd name="connsiteY0" fmla="*/ 34778 h 3031978"/>
              <a:gd name="connsiteX1" fmla="*/ 6096001 w 6941127"/>
              <a:gd name="connsiteY1" fmla="*/ 351123 h 3031978"/>
              <a:gd name="connsiteX2" fmla="*/ 6359236 w 6941127"/>
              <a:gd name="connsiteY2" fmla="*/ 351123 h 3031978"/>
              <a:gd name="connsiteX3" fmla="*/ 6941127 w 6941127"/>
              <a:gd name="connsiteY3" fmla="*/ 3031978 h 3031978"/>
              <a:gd name="connsiteX4" fmla="*/ 0 w 6941127"/>
              <a:gd name="connsiteY4" fmla="*/ 3031978 h 3031978"/>
              <a:gd name="connsiteX5" fmla="*/ 0 w 6941127"/>
              <a:gd name="connsiteY5" fmla="*/ 351123 h 3031978"/>
              <a:gd name="connsiteX6" fmla="*/ 1854200 w 6941127"/>
              <a:gd name="connsiteY6" fmla="*/ 34778 h 3031978"/>
              <a:gd name="connsiteX0" fmla="*/ 1854200 w 6941127"/>
              <a:gd name="connsiteY0" fmla="*/ 13940 h 3074640"/>
              <a:gd name="connsiteX1" fmla="*/ 6096001 w 6941127"/>
              <a:gd name="connsiteY1" fmla="*/ 393785 h 3074640"/>
              <a:gd name="connsiteX2" fmla="*/ 6359236 w 6941127"/>
              <a:gd name="connsiteY2" fmla="*/ 393785 h 3074640"/>
              <a:gd name="connsiteX3" fmla="*/ 6941127 w 6941127"/>
              <a:gd name="connsiteY3" fmla="*/ 3074640 h 3074640"/>
              <a:gd name="connsiteX4" fmla="*/ 0 w 6941127"/>
              <a:gd name="connsiteY4" fmla="*/ 3074640 h 3074640"/>
              <a:gd name="connsiteX5" fmla="*/ 0 w 6941127"/>
              <a:gd name="connsiteY5" fmla="*/ 393785 h 3074640"/>
              <a:gd name="connsiteX6" fmla="*/ 1854200 w 6941127"/>
              <a:gd name="connsiteY6" fmla="*/ 13940 h 3074640"/>
              <a:gd name="connsiteX0" fmla="*/ 1854200 w 6941127"/>
              <a:gd name="connsiteY0" fmla="*/ 0 h 3060700"/>
              <a:gd name="connsiteX1" fmla="*/ 6096001 w 6941127"/>
              <a:gd name="connsiteY1" fmla="*/ 379845 h 3060700"/>
              <a:gd name="connsiteX2" fmla="*/ 6359236 w 6941127"/>
              <a:gd name="connsiteY2" fmla="*/ 379845 h 3060700"/>
              <a:gd name="connsiteX3" fmla="*/ 6941127 w 6941127"/>
              <a:gd name="connsiteY3" fmla="*/ 3060700 h 3060700"/>
              <a:gd name="connsiteX4" fmla="*/ 0 w 6941127"/>
              <a:gd name="connsiteY4" fmla="*/ 3060700 h 3060700"/>
              <a:gd name="connsiteX5" fmla="*/ 0 w 6941127"/>
              <a:gd name="connsiteY5" fmla="*/ 379845 h 3060700"/>
              <a:gd name="connsiteX6" fmla="*/ 1854200 w 6941127"/>
              <a:gd name="connsiteY6" fmla="*/ 0 h 3060700"/>
              <a:gd name="connsiteX0" fmla="*/ 1854200 w 6941127"/>
              <a:gd name="connsiteY0" fmla="*/ 25452 h 3086152"/>
              <a:gd name="connsiteX1" fmla="*/ 6096001 w 6941127"/>
              <a:gd name="connsiteY1" fmla="*/ 405297 h 3086152"/>
              <a:gd name="connsiteX2" fmla="*/ 6359236 w 6941127"/>
              <a:gd name="connsiteY2" fmla="*/ 405297 h 3086152"/>
              <a:gd name="connsiteX3" fmla="*/ 6941127 w 6941127"/>
              <a:gd name="connsiteY3" fmla="*/ 3086152 h 3086152"/>
              <a:gd name="connsiteX4" fmla="*/ 0 w 6941127"/>
              <a:gd name="connsiteY4" fmla="*/ 3086152 h 3086152"/>
              <a:gd name="connsiteX5" fmla="*/ 0 w 6941127"/>
              <a:gd name="connsiteY5" fmla="*/ 24297 h 3086152"/>
              <a:gd name="connsiteX6" fmla="*/ 1854200 w 6941127"/>
              <a:gd name="connsiteY6" fmla="*/ 25452 h 3086152"/>
              <a:gd name="connsiteX0" fmla="*/ 1663700 w 6941127"/>
              <a:gd name="connsiteY0" fmla="*/ 14532 h 3164132"/>
              <a:gd name="connsiteX1" fmla="*/ 6096001 w 6941127"/>
              <a:gd name="connsiteY1" fmla="*/ 483277 h 3164132"/>
              <a:gd name="connsiteX2" fmla="*/ 6359236 w 6941127"/>
              <a:gd name="connsiteY2" fmla="*/ 483277 h 3164132"/>
              <a:gd name="connsiteX3" fmla="*/ 6941127 w 6941127"/>
              <a:gd name="connsiteY3" fmla="*/ 3164132 h 3164132"/>
              <a:gd name="connsiteX4" fmla="*/ 0 w 6941127"/>
              <a:gd name="connsiteY4" fmla="*/ 3164132 h 3164132"/>
              <a:gd name="connsiteX5" fmla="*/ 0 w 6941127"/>
              <a:gd name="connsiteY5" fmla="*/ 102277 h 3164132"/>
              <a:gd name="connsiteX6" fmla="*/ 1663700 w 6941127"/>
              <a:gd name="connsiteY6" fmla="*/ 14532 h 3164132"/>
              <a:gd name="connsiteX0" fmla="*/ 1663700 w 6941127"/>
              <a:gd name="connsiteY0" fmla="*/ 3348 h 3152948"/>
              <a:gd name="connsiteX1" fmla="*/ 6096001 w 6941127"/>
              <a:gd name="connsiteY1" fmla="*/ 472093 h 3152948"/>
              <a:gd name="connsiteX2" fmla="*/ 6359236 w 6941127"/>
              <a:gd name="connsiteY2" fmla="*/ 472093 h 3152948"/>
              <a:gd name="connsiteX3" fmla="*/ 6941127 w 6941127"/>
              <a:gd name="connsiteY3" fmla="*/ 3152948 h 3152948"/>
              <a:gd name="connsiteX4" fmla="*/ 0 w 6941127"/>
              <a:gd name="connsiteY4" fmla="*/ 3152948 h 3152948"/>
              <a:gd name="connsiteX5" fmla="*/ 0 w 6941127"/>
              <a:gd name="connsiteY5" fmla="*/ 91093 h 3152948"/>
              <a:gd name="connsiteX6" fmla="*/ 1663700 w 6941127"/>
              <a:gd name="connsiteY6" fmla="*/ 3348 h 3152948"/>
              <a:gd name="connsiteX0" fmla="*/ 1663700 w 6941127"/>
              <a:gd name="connsiteY0" fmla="*/ 3348 h 3152948"/>
              <a:gd name="connsiteX1" fmla="*/ 6096001 w 6941127"/>
              <a:gd name="connsiteY1" fmla="*/ 472093 h 3152948"/>
              <a:gd name="connsiteX2" fmla="*/ 6359236 w 6941127"/>
              <a:gd name="connsiteY2" fmla="*/ 472093 h 3152948"/>
              <a:gd name="connsiteX3" fmla="*/ 6941127 w 6941127"/>
              <a:gd name="connsiteY3" fmla="*/ 3152948 h 3152948"/>
              <a:gd name="connsiteX4" fmla="*/ 0 w 6941127"/>
              <a:gd name="connsiteY4" fmla="*/ 3152948 h 3152948"/>
              <a:gd name="connsiteX5" fmla="*/ 0 w 6941127"/>
              <a:gd name="connsiteY5" fmla="*/ 91093 h 3152948"/>
              <a:gd name="connsiteX6" fmla="*/ 1663700 w 6941127"/>
              <a:gd name="connsiteY6" fmla="*/ 3348 h 3152948"/>
              <a:gd name="connsiteX0" fmla="*/ 1676400 w 6941127"/>
              <a:gd name="connsiteY0" fmla="*/ 2648 h 3190348"/>
              <a:gd name="connsiteX1" fmla="*/ 6096001 w 6941127"/>
              <a:gd name="connsiteY1" fmla="*/ 509493 h 3190348"/>
              <a:gd name="connsiteX2" fmla="*/ 6359236 w 6941127"/>
              <a:gd name="connsiteY2" fmla="*/ 509493 h 3190348"/>
              <a:gd name="connsiteX3" fmla="*/ 6941127 w 6941127"/>
              <a:gd name="connsiteY3" fmla="*/ 3190348 h 3190348"/>
              <a:gd name="connsiteX4" fmla="*/ 0 w 6941127"/>
              <a:gd name="connsiteY4" fmla="*/ 3190348 h 3190348"/>
              <a:gd name="connsiteX5" fmla="*/ 0 w 6941127"/>
              <a:gd name="connsiteY5" fmla="*/ 128493 h 3190348"/>
              <a:gd name="connsiteX6" fmla="*/ 1676400 w 6941127"/>
              <a:gd name="connsiteY6" fmla="*/ 2648 h 3190348"/>
              <a:gd name="connsiteX0" fmla="*/ 1676400 w 6941127"/>
              <a:gd name="connsiteY0" fmla="*/ 492 h 3188192"/>
              <a:gd name="connsiteX1" fmla="*/ 6096001 w 6941127"/>
              <a:gd name="connsiteY1" fmla="*/ 507337 h 3188192"/>
              <a:gd name="connsiteX2" fmla="*/ 6359236 w 6941127"/>
              <a:gd name="connsiteY2" fmla="*/ 507337 h 3188192"/>
              <a:gd name="connsiteX3" fmla="*/ 6941127 w 6941127"/>
              <a:gd name="connsiteY3" fmla="*/ 3188192 h 3188192"/>
              <a:gd name="connsiteX4" fmla="*/ 0 w 6941127"/>
              <a:gd name="connsiteY4" fmla="*/ 3188192 h 3188192"/>
              <a:gd name="connsiteX5" fmla="*/ 0 w 6941127"/>
              <a:gd name="connsiteY5" fmla="*/ 126337 h 3188192"/>
              <a:gd name="connsiteX6" fmla="*/ 1676400 w 6941127"/>
              <a:gd name="connsiteY6" fmla="*/ 492 h 3188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41127" h="3188192">
                <a:moveTo>
                  <a:pt x="1676400" y="492"/>
                </a:moveTo>
                <a:cubicBezTo>
                  <a:pt x="2681466" y="8777"/>
                  <a:pt x="6102928" y="511763"/>
                  <a:pt x="6096001" y="507337"/>
                </a:cubicBezTo>
                <a:lnTo>
                  <a:pt x="6359236" y="507337"/>
                </a:lnTo>
                <a:lnTo>
                  <a:pt x="6941127" y="3188192"/>
                </a:lnTo>
                <a:lnTo>
                  <a:pt x="0" y="3188192"/>
                </a:lnTo>
                <a:lnTo>
                  <a:pt x="0" y="126337"/>
                </a:lnTo>
                <a:cubicBezTo>
                  <a:pt x="25400" y="141154"/>
                  <a:pt x="444280" y="-9665"/>
                  <a:pt x="1676400" y="49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 12"/>
          <p:cNvSpPr/>
          <p:nvPr/>
        </p:nvSpPr>
        <p:spPr>
          <a:xfrm>
            <a:off x="5909094" y="1"/>
            <a:ext cx="6282906" cy="6858000"/>
          </a:xfrm>
          <a:custGeom>
            <a:avLst/>
            <a:gdLst>
              <a:gd name="connsiteX0" fmla="*/ 1875252 w 6095999"/>
              <a:gd name="connsiteY0" fmla="*/ 0 h 6858000"/>
              <a:gd name="connsiteX1" fmla="*/ 6095999 w 6095999"/>
              <a:gd name="connsiteY1" fmla="*/ 0 h 6858000"/>
              <a:gd name="connsiteX2" fmla="*/ 6095999 w 6095999"/>
              <a:gd name="connsiteY2" fmla="*/ 6858000 h 6858000"/>
              <a:gd name="connsiteX3" fmla="*/ 696240 w 6095999"/>
              <a:gd name="connsiteY3" fmla="*/ 6858000 h 6858000"/>
              <a:gd name="connsiteX4" fmla="*/ 671376 w 6095999"/>
              <a:gd name="connsiteY4" fmla="*/ 6814757 h 6858000"/>
              <a:gd name="connsiteX5" fmla="*/ 0 w 6095999"/>
              <a:gd name="connsiteY5" fmla="*/ 4163291 h 6858000"/>
              <a:gd name="connsiteX6" fmla="*/ 1822433 w 6095999"/>
              <a:gd name="connsiteY6" fmla="*/ 4575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6858000">
                <a:moveTo>
                  <a:pt x="1875252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696240" y="6858000"/>
                </a:lnTo>
                <a:lnTo>
                  <a:pt x="671376" y="6814757"/>
                </a:lnTo>
                <a:cubicBezTo>
                  <a:pt x="243209" y="6026574"/>
                  <a:pt x="0" y="5123335"/>
                  <a:pt x="0" y="4163291"/>
                </a:cubicBezTo>
                <a:cubicBezTo>
                  <a:pt x="0" y="2531217"/>
                  <a:pt x="702874" y="1063308"/>
                  <a:pt x="1822433" y="45753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椭圆 29"/>
          <p:cNvSpPr/>
          <p:nvPr/>
        </p:nvSpPr>
        <p:spPr>
          <a:xfrm>
            <a:off x="3367701" y="2580072"/>
            <a:ext cx="2179472" cy="2179472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21"/>
          <p:cNvSpPr/>
          <p:nvPr/>
        </p:nvSpPr>
        <p:spPr>
          <a:xfrm>
            <a:off x="142371" y="107723"/>
            <a:ext cx="73324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Основные недостатки правового статуса помощника судьи в России </a:t>
            </a:r>
          </a:p>
        </p:txBody>
      </p:sp>
      <p:sp>
        <p:nvSpPr>
          <p:cNvPr id="12" name="Овал 11"/>
          <p:cNvSpPr/>
          <p:nvPr/>
        </p:nvSpPr>
        <p:spPr>
          <a:xfrm>
            <a:off x="6837871" y="920151"/>
            <a:ext cx="664234" cy="6814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Овал 12"/>
          <p:cNvSpPr/>
          <p:nvPr/>
        </p:nvSpPr>
        <p:spPr>
          <a:xfrm>
            <a:off x="6276893" y="2287684"/>
            <a:ext cx="664234" cy="6814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Овал 13"/>
          <p:cNvSpPr/>
          <p:nvPr/>
        </p:nvSpPr>
        <p:spPr>
          <a:xfrm>
            <a:off x="5999995" y="4029066"/>
            <a:ext cx="664234" cy="6814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Овал 14"/>
          <p:cNvSpPr/>
          <p:nvPr/>
        </p:nvSpPr>
        <p:spPr>
          <a:xfrm>
            <a:off x="6276893" y="5414449"/>
            <a:ext cx="664234" cy="6814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矩形 30"/>
          <p:cNvSpPr/>
          <p:nvPr/>
        </p:nvSpPr>
        <p:spPr>
          <a:xfrm>
            <a:off x="7466018" y="194673"/>
            <a:ext cx="452672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Помощника судьи относят к группе лиц, которые оказывают содействие правосудию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 lvl="1"/>
            <a:endParaRPr lang="ru-RU" sz="1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1" algn="ctr"/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Было выявлено, что помощник судьи выступает самостоятельным субъектом процессуальных отношений, и отнесение его к группе лиц, которые оказывают содействие правосудию является, неточным и неверным. </a:t>
            </a:r>
          </a:p>
          <a:p>
            <a:pPr marL="0" lvl="1"/>
            <a:endParaRPr lang="ru-RU" sz="16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矩形 30"/>
          <p:cNvSpPr/>
          <p:nvPr/>
        </p:nvSpPr>
        <p:spPr>
          <a:xfrm>
            <a:off x="6629629" y="2580065"/>
            <a:ext cx="539622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 совершенствование типовых должностных Регламентов помощников судей:</a:t>
            </a:r>
          </a:p>
          <a:p>
            <a:pPr marL="0" lvl="1" algn="ctr"/>
            <a:endParaRPr lang="ru-RU" sz="1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1" algn="ctr"/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а) не описан точный порядок взаимодействия помощников судей с лицами в подготовке судебного процесса ; </a:t>
            </a:r>
          </a:p>
          <a:p>
            <a:pPr marL="0" lvl="1" algn="ctr"/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б) не описан точный круг лиц, с которыми может взаимодействовать помощник судьи.</a:t>
            </a:r>
          </a:p>
          <a:p>
            <a:pPr marL="0" lvl="1" algn="ctr"/>
            <a:endParaRPr lang="ru-RU" sz="16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矩形 30"/>
          <p:cNvSpPr/>
          <p:nvPr/>
        </p:nvSpPr>
        <p:spPr>
          <a:xfrm>
            <a:off x="6664229" y="4452895"/>
            <a:ext cx="53736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Помощник судьи в России выполняет в основном только технические функции, не наделен более обширным кругом полномочий. </a:t>
            </a:r>
            <a:endParaRPr lang="ru-RU" sz="16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矩形 30"/>
          <p:cNvSpPr/>
          <p:nvPr/>
        </p:nvSpPr>
        <p:spPr>
          <a:xfrm>
            <a:off x="6870983" y="5554133"/>
            <a:ext cx="53541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Большая нагрузка на суды и рост количества судебных дел.</a:t>
            </a:r>
          </a:p>
          <a:p>
            <a:pPr marL="0" lvl="1"/>
            <a:endParaRPr lang="ru-RU" sz="16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文本框 29"/>
          <p:cNvSpPr txBox="1"/>
          <p:nvPr/>
        </p:nvSpPr>
        <p:spPr>
          <a:xfrm>
            <a:off x="6870983" y="992704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altLang="zh-CN" sz="32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文本框 29"/>
          <p:cNvSpPr txBox="1"/>
          <p:nvPr/>
        </p:nvSpPr>
        <p:spPr>
          <a:xfrm>
            <a:off x="5999995" y="4059472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altLang="zh-CN" sz="32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zh-CN" alt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文本框 29"/>
          <p:cNvSpPr txBox="1"/>
          <p:nvPr/>
        </p:nvSpPr>
        <p:spPr>
          <a:xfrm>
            <a:off x="6276893" y="5511161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altLang="zh-CN" sz="3200" b="1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zh-CN" alt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6332112" y="2287677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altLang="zh-CN" sz="32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zh-CN" alt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Овал 42"/>
          <p:cNvSpPr/>
          <p:nvPr/>
        </p:nvSpPr>
        <p:spPr>
          <a:xfrm>
            <a:off x="130799" y="4059472"/>
            <a:ext cx="664234" cy="681487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矩形 30"/>
          <p:cNvSpPr/>
          <p:nvPr/>
        </p:nvSpPr>
        <p:spPr>
          <a:xfrm>
            <a:off x="205730" y="4740959"/>
            <a:ext cx="582886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Низкие квалификационные требования помощника судьи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 lvl="1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lvl="1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Новые квалификационные требования к тем, кто претендует на должность помощника судьи. Развитие законодательства и появление новых категорий гражданских дел являются основанием для изменения требований к помощникам судей и лицам, претендующим на должность помощника судьи.</a:t>
            </a:r>
          </a:p>
          <a:p>
            <a:pPr marL="0" lvl="1"/>
            <a:endParaRPr lang="ru-RU" sz="16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" name="Picture 3"/>
          <p:cNvPicPr>
            <a:picLocks noChangeAspect="1" noChangeArrowheads="1"/>
          </p:cNvPicPr>
          <p:nvPr/>
        </p:nvPicPr>
        <p:blipFill>
          <a:blip r:embed="rId2"/>
          <a:srcRect l="12889" t="24815" r="12000" b="26741"/>
          <a:stretch>
            <a:fillRect/>
          </a:stretch>
        </p:blipFill>
        <p:spPr bwMode="auto">
          <a:xfrm>
            <a:off x="3496207" y="2725774"/>
            <a:ext cx="1932432" cy="188806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7" name="文本框 29"/>
          <p:cNvSpPr txBox="1"/>
          <p:nvPr/>
        </p:nvSpPr>
        <p:spPr>
          <a:xfrm>
            <a:off x="199998" y="4109961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01</a:t>
            </a:r>
            <a:endParaRPr lang="zh-CN" alt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7828" y="1176861"/>
            <a:ext cx="2091266" cy="1403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0799" y="1269999"/>
            <a:ext cx="3236902" cy="2091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1015</TotalTime>
  <Words>1673</Words>
  <Application>Microsoft Office PowerPoint</Application>
  <PresentationFormat>Произвольный</PresentationFormat>
  <Paragraphs>131</Paragraphs>
  <Slides>14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Office 主题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Company>http://www.ypppt.com/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Ольга</dc:creator>
  <cp:keywords>http:/www.ypppt.com</cp:keywords>
  <dc:description>http://www.ypppt.com/</dc:description>
  <cp:lastModifiedBy>Ольга</cp:lastModifiedBy>
  <cp:revision>288</cp:revision>
  <dcterms:created xsi:type="dcterms:W3CDTF">2017-04-07T13:26:05Z</dcterms:created>
  <dcterms:modified xsi:type="dcterms:W3CDTF">2023-01-03T18:02:41Z</dcterms:modified>
</cp:coreProperties>
</file>