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86" r:id="rId3"/>
    <p:sldId id="274" r:id="rId4"/>
    <p:sldId id="282" r:id="rId5"/>
    <p:sldId id="276" r:id="rId6"/>
    <p:sldId id="283" r:id="rId7"/>
    <p:sldId id="288" r:id="rId8"/>
    <p:sldId id="281" r:id="rId9"/>
    <p:sldId id="287" r:id="rId10"/>
    <p:sldId id="291" r:id="rId11"/>
    <p:sldId id="290" r:id="rId12"/>
    <p:sldId id="289" r:id="rId13"/>
  </p:sldIdLst>
  <p:sldSz cx="18288000" cy="10287000"/>
  <p:notesSz cx="6858000" cy="9144000"/>
  <p:embeddedFontLst>
    <p:embeddedFont>
      <p:font typeface="Tahoma" pitchFamily="34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3476"/>
    <a:srgbClr val="A50021"/>
    <a:srgbClr val="CC0000"/>
    <a:srgbClr val="243856"/>
    <a:srgbClr val="7E9C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Лист1!$E$12</c:f>
              <c:strCache>
                <c:ptCount val="1"/>
                <c:pt idx="0">
                  <c:v>Ипотечные жилищные кредиты, трлн. руб.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Лист1!$F$11:$J$11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Лист1!$F$12:$J$12</c:f>
              <c:numCache>
                <c:formatCode>General</c:formatCode>
                <c:ptCount val="5"/>
                <c:pt idx="0">
                  <c:v>6.6</c:v>
                </c:pt>
                <c:pt idx="1">
                  <c:v>7.9</c:v>
                </c:pt>
                <c:pt idx="2">
                  <c:v>9.5</c:v>
                </c:pt>
                <c:pt idx="3">
                  <c:v>12</c:v>
                </c:pt>
                <c:pt idx="4">
                  <c:v>14.1</c:v>
                </c:pt>
              </c:numCache>
            </c:numRef>
          </c:val>
        </c:ser>
        <c:dLbls>
          <c:showVal val="1"/>
        </c:dLbls>
        <c:shape val="cylinder"/>
        <c:axId val="60737408"/>
        <c:axId val="60779136"/>
        <c:axId val="0"/>
      </c:bar3DChart>
      <c:dateAx>
        <c:axId val="6073740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79136"/>
        <c:crosses val="autoZero"/>
        <c:auto val="1"/>
        <c:lblOffset val="100"/>
      </c:dateAx>
      <c:valAx>
        <c:axId val="607791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374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lineChart>
        <c:grouping val="stacked"/>
        <c:ser>
          <c:idx val="0"/>
          <c:order val="0"/>
          <c:tx>
            <c:strRef>
              <c:f>Лист1!$E$30</c:f>
              <c:strCache>
                <c:ptCount val="1"/>
                <c:pt idx="0">
                  <c:v>Доля просроченной задолженности, 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Лист1!$F$29:$J$29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Лист1!$F$30:$J$30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</c:v>
                </c:pt>
                <c:pt idx="2">
                  <c:v>0.8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Лист1!$E$31</c:f>
              <c:strCache>
                <c:ptCount val="1"/>
                <c:pt idx="0">
                  <c:v>Доля ипотечных кредитов в задолженности населения,%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Лист1!$F$29:$J$29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Лист1!$F$31:$J$31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47</c:v>
                </c:pt>
                <c:pt idx="3">
                  <c:v>48</c:v>
                </c:pt>
                <c:pt idx="4">
                  <c:v>51</c:v>
                </c:pt>
              </c:numCache>
            </c:numRef>
          </c:val>
        </c:ser>
        <c:dLbls>
          <c:showVal val="1"/>
        </c:dLbls>
        <c:marker val="1"/>
        <c:axId val="60534784"/>
        <c:axId val="60764544"/>
      </c:lineChart>
      <c:dateAx>
        <c:axId val="60534784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764544"/>
        <c:crosses val="autoZero"/>
        <c:auto val="1"/>
        <c:lblOffset val="100"/>
      </c:dateAx>
      <c:valAx>
        <c:axId val="6076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53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265914677040428E-2"/>
          <c:y val="0.85113174016253734"/>
          <c:w val="0.95557719714331069"/>
          <c:h val="0.1256800072539678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Лист1!$G$14</c:f>
              <c:strCache>
                <c:ptCount val="1"/>
                <c:pt idx="0">
                  <c:v>место по показателю надежности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Лист1!$F$15:$F$24</c:f>
              <c:strCache>
                <c:ptCount val="10"/>
                <c:pt idx="0">
                  <c:v>СберБанк</c:v>
                </c:pt>
                <c:pt idx="1">
                  <c:v>Банк ВТБ</c:v>
                </c:pt>
                <c:pt idx="2">
                  <c:v>Газпромбанк</c:v>
                </c:pt>
                <c:pt idx="3">
                  <c:v>Альфа-Банк</c:v>
                </c:pt>
                <c:pt idx="4">
                  <c:v>Россельхозбанк</c:v>
                </c:pt>
                <c:pt idx="5">
                  <c:v>Московский Кредитный Банк</c:v>
                </c:pt>
                <c:pt idx="6">
                  <c:v>Банк «Открытие»</c:v>
                </c:pt>
                <c:pt idx="7">
                  <c:v>Совкомбанк</c:v>
                </c:pt>
                <c:pt idx="8">
                  <c:v>Райффайзенбанк</c:v>
                </c:pt>
                <c:pt idx="9">
                  <c:v>Росбанк</c:v>
                </c:pt>
              </c:strCache>
            </c:strRef>
          </c:cat>
          <c:val>
            <c:numRef>
              <c:f>Лист1!$G$15:$G$24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axId val="38125952"/>
        <c:axId val="38127872"/>
      </c:barChart>
      <c:catAx>
        <c:axId val="38125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127872"/>
        <c:crosses val="autoZero"/>
        <c:auto val="1"/>
        <c:lblAlgn val="ctr"/>
        <c:lblOffset val="100"/>
      </c:catAx>
      <c:valAx>
        <c:axId val="381278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125952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rgbClr val="FF000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Лист2!$G$25</c:f>
              <c:strCache>
                <c:ptCount val="1"/>
                <c:pt idx="0">
                  <c:v>Активы, млрд.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Лист2!$H$24:$J$24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Лист2!$H$25:$J$25</c:f>
              <c:numCache>
                <c:formatCode>General</c:formatCode>
                <c:ptCount val="3"/>
                <c:pt idx="0">
                  <c:v>18142.2</c:v>
                </c:pt>
                <c:pt idx="1">
                  <c:v>20859.3</c:v>
                </c:pt>
                <c:pt idx="2" formatCode="#,##0.00">
                  <c:v>20632</c:v>
                </c:pt>
              </c:numCache>
            </c:numRef>
          </c:val>
        </c:ser>
        <c:dLbls>
          <c:showVal val="1"/>
        </c:dLbls>
        <c:shape val="box"/>
        <c:axId val="38284672"/>
        <c:axId val="38590720"/>
        <c:axId val="0"/>
      </c:bar3DChart>
      <c:catAx>
        <c:axId val="38284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590720"/>
        <c:crosses val="autoZero"/>
        <c:auto val="1"/>
        <c:lblAlgn val="ctr"/>
        <c:lblOffset val="100"/>
      </c:catAx>
      <c:valAx>
        <c:axId val="38590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38284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Лист2!$K$54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Лист2!$K$55:$K$56</c:f>
              <c:numCache>
                <c:formatCode>General</c:formatCode>
                <c:ptCount val="2"/>
                <c:pt idx="0">
                  <c:v>1722.6</c:v>
                </c:pt>
                <c:pt idx="1">
                  <c:v>16419.599999999959</c:v>
                </c:pt>
              </c:numCache>
            </c:numRef>
          </c:val>
        </c:ser>
        <c:ser>
          <c:idx val="1"/>
          <c:order val="1"/>
          <c:tx>
            <c:strRef>
              <c:f>Лист2!$L$54</c:f>
              <c:strCache>
                <c:ptCount val="1"/>
                <c:pt idx="0">
                  <c:v>2021г.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Лист2!$L$55:$L$56</c:f>
              <c:numCache>
                <c:formatCode>#,##0.00</c:formatCode>
                <c:ptCount val="2"/>
                <c:pt idx="0" formatCode="#,##0">
                  <c:v>2222</c:v>
                </c:pt>
                <c:pt idx="1">
                  <c:v>18637.3</c:v>
                </c:pt>
              </c:numCache>
            </c:numRef>
          </c:val>
        </c:ser>
        <c:ser>
          <c:idx val="2"/>
          <c:order val="2"/>
          <c:tx>
            <c:strRef>
              <c:f>Лист2!$M$54</c:f>
              <c:strCache>
                <c:ptCount val="1"/>
                <c:pt idx="0">
                  <c:v>2022г.</c:v>
                </c:pt>
              </c:strCache>
            </c:strRef>
          </c:tx>
          <c:dLbls>
            <c:dLbl>
              <c:idx val="1"/>
              <c:layout>
                <c:manualLayout>
                  <c:x val="2.290076335877874E-2"/>
                  <c:y val="0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Лист2!$M$55:$M$56</c:f>
              <c:numCache>
                <c:formatCode>#,##0.00</c:formatCode>
                <c:ptCount val="2"/>
                <c:pt idx="0" formatCode="General">
                  <c:v>780.6</c:v>
                </c:pt>
                <c:pt idx="1">
                  <c:v>19851.400000000001</c:v>
                </c:pt>
              </c:numCache>
            </c:numRef>
          </c:val>
        </c:ser>
        <c:dLbls>
          <c:showVal val="1"/>
        </c:dLbls>
        <c:shape val="cylinder"/>
        <c:axId val="73962624"/>
        <c:axId val="73964544"/>
        <c:axId val="0"/>
      </c:bar3DChart>
      <c:catAx>
        <c:axId val="73962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64544"/>
        <c:crosses val="autoZero"/>
        <c:auto val="1"/>
        <c:lblAlgn val="ctr"/>
        <c:lblOffset val="100"/>
      </c:catAx>
      <c:valAx>
        <c:axId val="7396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962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Лист2!$H$90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Лист2!$H$91:$H$92</c:f>
              <c:numCache>
                <c:formatCode>General</c:formatCode>
                <c:ptCount val="2"/>
                <c:pt idx="0">
                  <c:v>531.70000000000005</c:v>
                </c:pt>
                <c:pt idx="1">
                  <c:v>136.80000000000001</c:v>
                </c:pt>
              </c:numCache>
            </c:numRef>
          </c:val>
        </c:ser>
        <c:ser>
          <c:idx val="1"/>
          <c:order val="1"/>
          <c:tx>
            <c:strRef>
              <c:f>Лист2!$I$90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Лист2!$I$91:$I$92</c:f>
              <c:numCache>
                <c:formatCode>General</c:formatCode>
                <c:ptCount val="2"/>
                <c:pt idx="0">
                  <c:v>646.29999999999995</c:v>
                </c:pt>
                <c:pt idx="1">
                  <c:v>158.5</c:v>
                </c:pt>
              </c:numCache>
            </c:numRef>
          </c:val>
        </c:ser>
        <c:ser>
          <c:idx val="2"/>
          <c:order val="2"/>
          <c:tx>
            <c:strRef>
              <c:f>Лист2!$J$90</c:f>
              <c:strCache>
                <c:ptCount val="1"/>
                <c:pt idx="0">
                  <c:v>2022г.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Лист2!$J$91:$J$92</c:f>
              <c:numCache>
                <c:formatCode>General</c:formatCode>
                <c:ptCount val="2"/>
                <c:pt idx="0">
                  <c:v>321</c:v>
                </c:pt>
                <c:pt idx="1">
                  <c:v>146.80000000000001</c:v>
                </c:pt>
              </c:numCache>
            </c:numRef>
          </c:val>
        </c:ser>
        <c:dLbls>
          <c:showVal val="1"/>
        </c:dLbls>
        <c:shape val="box"/>
        <c:axId val="81495168"/>
        <c:axId val="81496704"/>
        <c:axId val="0"/>
      </c:bar3DChart>
      <c:catAx>
        <c:axId val="81495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496704"/>
        <c:crosses val="autoZero"/>
        <c:auto val="1"/>
        <c:lblAlgn val="ctr"/>
        <c:lblOffset val="100"/>
      </c:catAx>
      <c:valAx>
        <c:axId val="81496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4951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Лист2!$G$125</c:f>
              <c:strCache>
                <c:ptCount val="1"/>
                <c:pt idx="0">
                  <c:v>Чистая прибыль, млрд.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Лист2!$H$125:$J$125</c:f>
              <c:numCache>
                <c:formatCode>General</c:formatCode>
                <c:ptCount val="3"/>
                <c:pt idx="0">
                  <c:v>75.3</c:v>
                </c:pt>
                <c:pt idx="1">
                  <c:v>327.39999999999969</c:v>
                </c:pt>
                <c:pt idx="2">
                  <c:v>-612.6</c:v>
                </c:pt>
              </c:numCache>
            </c:numRef>
          </c:val>
        </c:ser>
        <c:ser>
          <c:idx val="1"/>
          <c:order val="1"/>
          <c:tx>
            <c:strRef>
              <c:f>Лист2!$G$126</c:f>
              <c:strCache>
                <c:ptCount val="1"/>
                <c:pt idx="0">
                  <c:v>Прибыль до налогооблажения, млрд.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Лист2!$H$126:$J$126</c:f>
              <c:numCache>
                <c:formatCode>General</c:formatCode>
                <c:ptCount val="3"/>
                <c:pt idx="0">
                  <c:v>89.7</c:v>
                </c:pt>
                <c:pt idx="1">
                  <c:v>397.9</c:v>
                </c:pt>
                <c:pt idx="2">
                  <c:v>-797.2</c:v>
                </c:pt>
              </c:numCache>
            </c:numRef>
          </c:val>
        </c:ser>
        <c:ser>
          <c:idx val="2"/>
          <c:order val="2"/>
          <c:tx>
            <c:strRef>
              <c:f>Лист2!$G$127</c:f>
              <c:strCache>
                <c:ptCount val="1"/>
                <c:pt idx="0">
                  <c:v>Операционная прибыль, млрд.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Лист2!$H$127:$J$127</c:f>
              <c:numCache>
                <c:formatCode>General</c:formatCode>
                <c:ptCount val="3"/>
                <c:pt idx="0">
                  <c:v>359.6</c:v>
                </c:pt>
                <c:pt idx="1">
                  <c:v>706.7</c:v>
                </c:pt>
                <c:pt idx="2">
                  <c:v>-513.20000000000005</c:v>
                </c:pt>
              </c:numCache>
            </c:numRef>
          </c:val>
        </c:ser>
        <c:dLbls>
          <c:showVal val="1"/>
        </c:dLbls>
        <c:shape val="box"/>
        <c:axId val="80074240"/>
        <c:axId val="80075776"/>
        <c:axId val="0"/>
      </c:bar3DChart>
      <c:catAx>
        <c:axId val="80074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075776"/>
        <c:crosses val="autoZero"/>
        <c:auto val="1"/>
        <c:lblAlgn val="ctr"/>
        <c:lblOffset val="100"/>
      </c:catAx>
      <c:valAx>
        <c:axId val="800757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00742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Лист2!$H$48</c:f>
              <c:strCache>
                <c:ptCount val="1"/>
                <c:pt idx="0">
                  <c:v>2022г.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Лист2!$G$49:$G$50</c:f>
              <c:strCache>
                <c:ptCount val="2"/>
                <c:pt idx="0">
                  <c:v>Заемные средства, %</c:v>
                </c:pt>
                <c:pt idx="1">
                  <c:v>Собственные средства, %</c:v>
                </c:pt>
              </c:strCache>
            </c:strRef>
          </c:cat>
          <c:val>
            <c:numRef>
              <c:f>Лист2!$H$49:$H$50</c:f>
              <c:numCache>
                <c:formatCode>General</c:formatCode>
                <c:ptCount val="2"/>
                <c:pt idx="0">
                  <c:v>96.210000000000022</c:v>
                </c:pt>
                <c:pt idx="1">
                  <c:v>3.79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Лист2!$K$54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Лист2!$K$55:$K$56</c:f>
              <c:numCache>
                <c:formatCode>General</c:formatCode>
                <c:ptCount val="2"/>
                <c:pt idx="0">
                  <c:v>1722.6</c:v>
                </c:pt>
                <c:pt idx="1">
                  <c:v>16419.599999999955</c:v>
                </c:pt>
              </c:numCache>
            </c:numRef>
          </c:val>
        </c:ser>
        <c:ser>
          <c:idx val="1"/>
          <c:order val="1"/>
          <c:tx>
            <c:strRef>
              <c:f>Лист2!$L$54</c:f>
              <c:strCache>
                <c:ptCount val="1"/>
                <c:pt idx="0">
                  <c:v>2021г.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Лист2!$L$55:$L$56</c:f>
              <c:numCache>
                <c:formatCode>#,##0.00</c:formatCode>
                <c:ptCount val="2"/>
                <c:pt idx="0" formatCode="#,##0">
                  <c:v>2222</c:v>
                </c:pt>
                <c:pt idx="1">
                  <c:v>18637.3</c:v>
                </c:pt>
              </c:numCache>
            </c:numRef>
          </c:val>
        </c:ser>
        <c:ser>
          <c:idx val="2"/>
          <c:order val="2"/>
          <c:tx>
            <c:strRef>
              <c:f>Лист2!$M$54</c:f>
              <c:strCache>
                <c:ptCount val="1"/>
                <c:pt idx="0">
                  <c:v>2022г.</c:v>
                </c:pt>
              </c:strCache>
            </c:strRef>
          </c:tx>
          <c:dLbls>
            <c:dLbl>
              <c:idx val="1"/>
              <c:layout>
                <c:manualLayout>
                  <c:x val="2.290076335877874E-2"/>
                  <c:y val="0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Лист2!$M$55:$M$56</c:f>
              <c:numCache>
                <c:formatCode>#,##0.00</c:formatCode>
                <c:ptCount val="2"/>
                <c:pt idx="0" formatCode="General">
                  <c:v>780.6</c:v>
                </c:pt>
                <c:pt idx="1">
                  <c:v>19851.400000000001</c:v>
                </c:pt>
              </c:numCache>
            </c:numRef>
          </c:val>
        </c:ser>
        <c:dLbls>
          <c:showVal val="1"/>
        </c:dLbls>
        <c:shape val="cylinder"/>
        <c:axId val="104467072"/>
        <c:axId val="104506880"/>
        <c:axId val="0"/>
      </c:bar3DChart>
      <c:catAx>
        <c:axId val="104467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506880"/>
        <c:crosses val="autoZero"/>
        <c:auto val="1"/>
        <c:lblAlgn val="ctr"/>
        <c:lblOffset val="100"/>
      </c:catAx>
      <c:valAx>
        <c:axId val="104506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467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46" y="334129"/>
            <a:ext cx="122873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ДЕПАРТАМЕНТ </a:t>
            </a: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ОБРАЗОВАНИЯ И НАУКИ </a:t>
            </a:r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ГОРОДА МОСКВЫ</a:t>
            </a: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Государственное бюджетное  профессиональное </a:t>
            </a: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образовательное учреждение города Москвы</a:t>
            </a:r>
          </a:p>
          <a:p>
            <a:pPr algn="ctr"/>
            <a:r>
              <a:rPr lang="ru-RU" sz="2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«Финансовый колледж № 35»</a:t>
            </a: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(ГБПОУ ФК № 35</a:t>
            </a: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62" y="2571733"/>
            <a:ext cx="150734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ДИПЛОМНАЯ РАБОТА</a:t>
            </a:r>
            <a:endParaRPr lang="ru-RU" sz="4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</a:t>
            </a:r>
            <a:r>
              <a:rPr lang="ru-RU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тему</a:t>
            </a:r>
            <a:r>
              <a:rPr lang="ru-RU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Особенности организации ипотечного жилищного кредитования на примере деятельности коммерческого банка ПАО «ВТБ» </a:t>
            </a:r>
            <a:r>
              <a:rPr lang="ru-RU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9620" y="5786442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Студента(</a:t>
            </a:r>
            <a:r>
              <a:rPr lang="ru-RU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ки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группы …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специальности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38.02.07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Банковское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дело </a:t>
            </a:r>
          </a:p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И. О. Фамилия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02" y="9572656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Москва, </a:t>
            </a:r>
            <a:r>
              <a:rPr lang="ru-RU" sz="2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2023</a:t>
            </a: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Евгений.CREDCOL\Pictures\Логотип ГБОУ СПО ФК № 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12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9620" y="7500954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Руководитель:  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преподаватель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ГБПОУ ФК №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35</a:t>
            </a:r>
          </a:p>
          <a:p>
            <a:r>
              <a:rPr lang="ru-RU" sz="2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И. О. Фамилия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780" r="8475"/>
          <a:stretch>
            <a:fillRect/>
          </a:stretch>
        </p:blipFill>
        <p:spPr bwMode="auto">
          <a:xfrm>
            <a:off x="714316" y="4929186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7250" b="26562"/>
          <a:stretch>
            <a:fillRect/>
          </a:stretch>
        </p:blipFill>
        <p:spPr bwMode="auto">
          <a:xfrm>
            <a:off x="15287668" y="571468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6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86300" y="20193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964;p48"/>
          <p:cNvGrpSpPr/>
          <p:nvPr/>
        </p:nvGrpSpPr>
        <p:grpSpPr>
          <a:xfrm>
            <a:off x="714316" y="3000360"/>
            <a:ext cx="642942" cy="500066"/>
            <a:chOff x="2624850" y="4296000"/>
            <a:chExt cx="380400" cy="495825"/>
          </a:xfrm>
          <a:solidFill>
            <a:schemeClr val="bg1"/>
          </a:solidFill>
        </p:grpSpPr>
        <p:sp>
          <p:nvSpPr>
            <p:cNvPr id="19" name="Google Shape;965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6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7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77;p48"/>
          <p:cNvSpPr/>
          <p:nvPr/>
        </p:nvSpPr>
        <p:spPr>
          <a:xfrm>
            <a:off x="714316" y="5000624"/>
            <a:ext cx="642942" cy="642942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99;p48"/>
          <p:cNvSpPr/>
          <p:nvPr/>
        </p:nvSpPr>
        <p:spPr>
          <a:xfrm>
            <a:off x="785754" y="7143764"/>
            <a:ext cx="357190" cy="71438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72100" y="714344"/>
            <a:ext cx="7261501" cy="3571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214382" y="3000360"/>
            <a:ext cx="16287864" cy="1685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Спрос на ипотечные программы всегда был, есть и будет, а улучшение условий по данному виду кредита и перевода ипотеки в цифровой формат позволит коммерческому банку ПАО «ВТБ» всегда занимать лидирующие места на данной нише, тем самым обеспечив конкурентоспособность и финансовую устойчивость.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29492"/>
          <a:stretch>
            <a:fillRect/>
          </a:stretch>
        </p:blipFill>
        <p:spPr bwMode="auto">
          <a:xfrm>
            <a:off x="1071506" y="5286376"/>
            <a:ext cx="1628786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12500" r="7250" b="26562"/>
          <a:stretch>
            <a:fillRect/>
          </a:stretch>
        </p:blipFill>
        <p:spPr bwMode="auto">
          <a:xfrm>
            <a:off x="15359106" y="214278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1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86300" y="20193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964;p48"/>
          <p:cNvGrpSpPr/>
          <p:nvPr/>
        </p:nvGrpSpPr>
        <p:grpSpPr>
          <a:xfrm>
            <a:off x="714316" y="3000360"/>
            <a:ext cx="642942" cy="500066"/>
            <a:chOff x="2624850" y="4296000"/>
            <a:chExt cx="380400" cy="495825"/>
          </a:xfrm>
          <a:solidFill>
            <a:schemeClr val="bg1"/>
          </a:solidFill>
        </p:grpSpPr>
        <p:sp>
          <p:nvSpPr>
            <p:cNvPr id="19" name="Google Shape;965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6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7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77;p48"/>
          <p:cNvSpPr/>
          <p:nvPr/>
        </p:nvSpPr>
        <p:spPr>
          <a:xfrm>
            <a:off x="714316" y="5000624"/>
            <a:ext cx="642942" cy="642942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99;p48"/>
          <p:cNvSpPr/>
          <p:nvPr/>
        </p:nvSpPr>
        <p:spPr>
          <a:xfrm>
            <a:off x="785754" y="7143764"/>
            <a:ext cx="357190" cy="71438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46" y="2214542"/>
            <a:ext cx="1178727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Заголовок 4">
            <a:extLst>
              <a:ext uri="{FF2B5EF4-FFF2-40B4-BE49-F238E27FC236}">
                <a16:creationId xmlns:a16="http://schemas.microsoft.com/office/drawing/2014/main" xmlns="" id="{AA12007D-3061-4982-BB8A-82FF962A1B2A}"/>
              </a:ext>
            </a:extLst>
          </p:cNvPr>
          <p:cNvSpPr txBox="1">
            <a:spLocks/>
          </p:cNvSpPr>
          <p:nvPr/>
        </p:nvSpPr>
        <p:spPr>
          <a:xfrm>
            <a:off x="3643274" y="500030"/>
            <a:ext cx="10515600" cy="4286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46" y="334129"/>
            <a:ext cx="122873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ДЕПАРТАМЕНТ </a:t>
            </a: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ОБРАЗОВАНИЯ И НАУКИ </a:t>
            </a:r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ГОРОДА МОСКВЫ</a:t>
            </a: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Государственное бюджетное  профессиональное </a:t>
            </a: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образовательное учреждение города Москвы</a:t>
            </a:r>
          </a:p>
          <a:p>
            <a:pPr algn="ctr"/>
            <a:r>
              <a:rPr lang="ru-RU" sz="2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«Финансовый колледж № 35»</a:t>
            </a: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(ГБПОУ ФК № 35</a:t>
            </a:r>
            <a:r>
              <a:rPr lang="ru-RU" sz="2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62" y="2571733"/>
            <a:ext cx="150734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ДИПЛОМНАЯ РАБОТА</a:t>
            </a:r>
            <a:endParaRPr lang="ru-RU" sz="40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</a:t>
            </a:r>
            <a:r>
              <a:rPr lang="ru-RU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тему</a:t>
            </a:r>
            <a:r>
              <a:rPr lang="ru-RU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Особенности организации ипотечного жилищного кредитования на примере деятельности коммерческого банка ПАО «ВТБ» </a:t>
            </a:r>
            <a:r>
              <a:rPr lang="ru-RU" sz="40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9620" y="5786442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Студента(</a:t>
            </a:r>
            <a:r>
              <a:rPr lang="ru-RU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ки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 группы …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специальности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38.02.07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Банковское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дело </a:t>
            </a:r>
          </a:p>
          <a:p>
            <a:r>
              <a:rPr lang="ru-RU" sz="2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И. О. Фамилия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802" y="9572656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Москва, </a:t>
            </a:r>
            <a:r>
              <a:rPr lang="ru-RU" sz="2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2023</a:t>
            </a:r>
            <a:endParaRPr lang="ru-RU" sz="2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Евгений.CREDCOL\Pictures\Логотип ГБОУ СПО ФК № 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129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429620" y="7500954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Руководитель:  </a:t>
            </a:r>
          </a:p>
          <a:p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преподаватель </a:t>
            </a:r>
            <a:r>
              <a:rPr lang="ru-RU" sz="2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ГБПОУ ФК № </a:t>
            </a:r>
            <a:r>
              <a:rPr lang="ru-RU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35</a:t>
            </a:r>
          </a:p>
          <a:p>
            <a:r>
              <a:rPr lang="ru-RU" sz="2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И. О. Фамилия</a:t>
            </a:r>
            <a:endParaRPr lang="ru-RU" sz="2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780" r="8475"/>
          <a:stretch>
            <a:fillRect/>
          </a:stretch>
        </p:blipFill>
        <p:spPr bwMode="auto">
          <a:xfrm>
            <a:off x="714316" y="4929186"/>
            <a:ext cx="692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7250" b="26562"/>
          <a:stretch>
            <a:fillRect/>
          </a:stretch>
        </p:blipFill>
        <p:spPr bwMode="auto">
          <a:xfrm>
            <a:off x="15287668" y="571468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6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572" y="214278"/>
            <a:ext cx="16164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Актуальность исследования. Цель и задачи. Объект и предмет</a:t>
            </a:r>
            <a:endParaRPr lang="ru-RU" sz="4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571440" y="8858276"/>
            <a:ext cx="8358246" cy="357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коммерческий банк ПАО «ВТБ».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9786942" y="8858276"/>
            <a:ext cx="8143932" cy="357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система организации ипотечного жилищного кредитования ПАО «ВТБ».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4316" y="4786310"/>
            <a:ext cx="17216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разработка практических рекомендаций по совершенствованию системы ипотечного кредитованная в коммерческом банке.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571572" y="5786442"/>
            <a:ext cx="4786346" cy="76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3">
            <a:extLst>
              <a:ext uri="{FF2B5EF4-FFF2-40B4-BE49-F238E27FC236}">
                <a16:creationId xmlns="" xmlns:a16="http://schemas.microsoft.com/office/drawing/2014/main" id="{A6A84C81-4B0E-4171-A893-FA9E6B8EB6DE}"/>
              </a:ext>
            </a:extLst>
          </p:cNvPr>
          <p:cNvSpPr/>
          <p:nvPr/>
        </p:nvSpPr>
        <p:spPr>
          <a:xfrm>
            <a:off x="428564" y="1285848"/>
            <a:ext cx="17573748" cy="3429024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16" y="1285848"/>
            <a:ext cx="17002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Актуальность темы.</a:t>
            </a:r>
            <a:r>
              <a:rPr lang="ru-RU" sz="28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Ипотека не так давно пришла на отечественный рынок, однако уже завоевала большую популярность. В то же время преждевременно говорить о том, что вопрос об обеспечении граждан жильем решен. Основными проблемами ипотечного жилищного кредитования являются: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общеэкономичес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кие, инфляционные, связанные со сроками кредитования,  обусловленные миграционной политикой и другие. Эффективная политика коммерческого банка по организации ипотечного жилищного кредитования будет способствовать удовлетворению спроса населения в приобретении недвижимости, с одной стороны, и с другой стороны, позволит коммерческой организации увеличивать свою доходность и конкурентоспособность на занимаемой нише.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олилиния: фигура 5">
            <a:extLst>
              <a:ext uri="{FF2B5EF4-FFF2-40B4-BE49-F238E27FC236}">
                <a16:creationId xmlns="" xmlns:a16="http://schemas.microsoft.com/office/drawing/2014/main" id="{D8B728C4-6143-4D77-A74C-13D34475532F}"/>
              </a:ext>
            </a:extLst>
          </p:cNvPr>
          <p:cNvSpPr/>
          <p:nvPr/>
        </p:nvSpPr>
        <p:spPr>
          <a:xfrm rot="10800000">
            <a:off x="17287932" y="1214410"/>
            <a:ext cx="709654" cy="738670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олилиния: фигура 4">
            <a:extLst>
              <a:ext uri="{FF2B5EF4-FFF2-40B4-BE49-F238E27FC236}">
                <a16:creationId xmlns="" xmlns:a16="http://schemas.microsoft.com/office/drawing/2014/main" id="{700D308C-E39B-4836-BB6B-2B309BBA1EE5}"/>
              </a:ext>
            </a:extLst>
          </p:cNvPr>
          <p:cNvSpPr/>
          <p:nvPr/>
        </p:nvSpPr>
        <p:spPr>
          <a:xfrm>
            <a:off x="428564" y="4286244"/>
            <a:ext cx="442912" cy="45720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714316" y="6500822"/>
            <a:ext cx="5643602" cy="1857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6357918" y="5786442"/>
            <a:ext cx="5786478" cy="836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2144396" y="5786442"/>
            <a:ext cx="4714908" cy="6935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6357918" y="6500822"/>
            <a:ext cx="5786478" cy="1857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2144396" y="6500823"/>
            <a:ext cx="5500726" cy="18573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57192" y="6572260"/>
            <a:ext cx="5000660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теоретические аспекты организации ипотечного жилищного кредитования в коммерческом банке;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6429356" y="6643698"/>
            <a:ext cx="5572164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проанализировать существующую систему организации ипотечного жилищного кредитования объекта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12287272" y="6643698"/>
            <a:ext cx="507209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предложить собственные пути улучшения ипотечного жилищного кредитования коммерческого банка.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3143208" y="5857880"/>
            <a:ext cx="1214446" cy="357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58182" y="5857880"/>
            <a:ext cx="1857388" cy="500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13787470" y="5857880"/>
            <a:ext cx="1071570" cy="5000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03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571572" y="8358210"/>
            <a:ext cx="4786346" cy="214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6357918" y="8358210"/>
            <a:ext cx="5786478" cy="214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2144396" y="8358210"/>
            <a:ext cx="4643470" cy="2143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t="12500" r="7250" b="26562"/>
          <a:stretch>
            <a:fillRect/>
          </a:stretch>
        </p:blipFill>
        <p:spPr bwMode="auto">
          <a:xfrm>
            <a:off x="6572232" y="8858276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694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58" y="342900"/>
            <a:ext cx="15073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  <a:endParaRPr lang="ru-RU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6300" y="13335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15174" y="1500162"/>
          <a:ext cx="10628328" cy="853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547"/>
                <a:gridCol w="2895825"/>
                <a:gridCol w="6621956"/>
              </a:tblGrid>
              <a:tr h="7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Виды ипотеки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Классификация ипотеки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 видам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Льготная, семейная,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военная.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32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  объекту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Жилая, коммерческая недвижимость: первичный и вторичный рынок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жилья.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0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 способу оплаты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 pitchFamily="18" charset="0"/>
                          <a:cs typeface="Times New Roman" pitchFamily="18" charset="0"/>
                        </a:rPr>
                        <a:t>Аннуитетными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 или дифференцированными платежами.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4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По программам государственной поддержки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С материнским капиталом, с государственной поддержкой, для семей с детьми, ипотека для IT-специалистов, Дальневосточная ипотека.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48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Нестандартные виды ипотеки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Ипотека без первоначального взноса, без подтверждения дохода, ипотека для иностранных граждан, с испорченной кредитной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историей.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32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 pitchFamily="18" charset="0"/>
                          <a:cs typeface="Times New Roman" pitchFamily="18" charset="0"/>
                        </a:rPr>
                        <a:t>По виду залога</a:t>
                      </a:r>
                      <a:endParaRPr lang="ru-RU" sz="28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Приобретаемая недвижимость; иная недвижимость, имеющаяся у покупателя.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44" y="142840"/>
            <a:ext cx="221457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285688" y="1500162"/>
            <a:ext cx="6884600" cy="8501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" name="Group 10"/>
          <p:cNvGrpSpPr/>
          <p:nvPr/>
        </p:nvGrpSpPr>
        <p:grpSpPr>
          <a:xfrm>
            <a:off x="357127" y="1571600"/>
            <a:ext cx="6715172" cy="2281289"/>
            <a:chOff x="0" y="-241102"/>
            <a:chExt cx="10411694" cy="5677593"/>
          </a:xfrm>
        </p:grpSpPr>
        <p:grpSp>
          <p:nvGrpSpPr>
            <p:cNvPr id="10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5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1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3" name="Freeform 15"/>
              <p:cNvSpPr/>
              <p:nvPr/>
            </p:nvSpPr>
            <p:spPr>
              <a:xfrm>
                <a:off x="0" y="0"/>
                <a:ext cx="2006458" cy="672322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1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285752" y="381000"/>
              <a:ext cx="9461364" cy="50554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Ипотечное кредитование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выдача денежных средств на долгий период на покупку недвижимости. </a:t>
              </a:r>
              <a:endPara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0"/>
          <p:cNvGrpSpPr/>
          <p:nvPr/>
        </p:nvGrpSpPr>
        <p:grpSpPr>
          <a:xfrm>
            <a:off x="357126" y="3286112"/>
            <a:ext cx="6715172" cy="3573951"/>
            <a:chOff x="0" y="-241102"/>
            <a:chExt cx="10411694" cy="8894725"/>
          </a:xfrm>
        </p:grpSpPr>
        <p:grpSp>
          <p:nvGrpSpPr>
            <p:cNvPr id="18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3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9" name="Group 14"/>
            <p:cNvGrpSpPr/>
            <p:nvPr/>
          </p:nvGrpSpPr>
          <p:grpSpPr>
            <a:xfrm>
              <a:off x="254000" y="25598"/>
              <a:ext cx="10157694" cy="6844997"/>
              <a:chOff x="0" y="-47625"/>
              <a:chExt cx="2006458" cy="1352098"/>
            </a:xfrm>
          </p:grpSpPr>
          <p:sp>
            <p:nvSpPr>
              <p:cNvPr id="21" name="Freeform 15"/>
              <p:cNvSpPr/>
              <p:nvPr/>
            </p:nvSpPr>
            <p:spPr>
              <a:xfrm>
                <a:off x="0" y="0"/>
                <a:ext cx="2006458" cy="1304473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22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0" name="TextBox 17"/>
            <p:cNvSpPr txBox="1"/>
            <p:nvPr/>
          </p:nvSpPr>
          <p:spPr>
            <a:xfrm>
              <a:off x="285752" y="381000"/>
              <a:ext cx="9461364" cy="82726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Ипотека в силу закона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Когда клиент приобретает жилье, которое становится залогом. Это так называемое целевое кредитование - когда банк дает кредит на определенный объект недвижимости.</a:t>
              </a:r>
            </a:p>
            <a:p>
              <a:pPr lvl="0" algn="ctr"/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10"/>
          <p:cNvGrpSpPr/>
          <p:nvPr/>
        </p:nvGrpSpPr>
        <p:grpSpPr>
          <a:xfrm>
            <a:off x="357126" y="6215070"/>
            <a:ext cx="6715172" cy="3714776"/>
            <a:chOff x="0" y="-241102"/>
            <a:chExt cx="10411694" cy="9245207"/>
          </a:xfrm>
        </p:grpSpPr>
        <p:grpSp>
          <p:nvGrpSpPr>
            <p:cNvPr id="26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3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27" name="Group 14"/>
            <p:cNvGrpSpPr/>
            <p:nvPr/>
          </p:nvGrpSpPr>
          <p:grpSpPr>
            <a:xfrm>
              <a:off x="254000" y="25598"/>
              <a:ext cx="10157694" cy="8978507"/>
              <a:chOff x="0" y="-47625"/>
              <a:chExt cx="2006458" cy="1773532"/>
            </a:xfrm>
          </p:grpSpPr>
          <p:sp>
            <p:nvSpPr>
              <p:cNvPr id="29" name="Freeform 15"/>
              <p:cNvSpPr/>
              <p:nvPr/>
            </p:nvSpPr>
            <p:spPr>
              <a:xfrm>
                <a:off x="0" y="0"/>
                <a:ext cx="2006458" cy="1725907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</p:sp>
          <p:sp>
            <p:nvSpPr>
              <p:cNvPr id="3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8" name="TextBox 17"/>
            <p:cNvSpPr txBox="1"/>
            <p:nvPr/>
          </p:nvSpPr>
          <p:spPr>
            <a:xfrm>
              <a:off x="285752" y="381000"/>
              <a:ext cx="9904416" cy="8579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Ипотека в силу договора.</a:t>
              </a: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Заемщик заключает с банком договор об ипотеке и закладывает уже имеющееся в собственности жилье, чтобы получить заем. При этом кредитование может быть нецелевым - заемщик тратит средства на любые нужды, главное, что его недвижимость остается в залоге у банка.</a:t>
              </a:r>
              <a:endParaRPr lang="en-US" sz="48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33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4571968" y="1428724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357154"/>
            <a:ext cx="17645186" cy="642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Анализ рынка ипотечного кредитования в России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2019-2023гг.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Рисунок 8"/>
          <p:cNvGraphicFramePr>
            <a:graphicFrameLocks/>
          </p:cNvGraphicFramePr>
          <p:nvPr/>
        </p:nvGraphicFramePr>
        <p:xfrm>
          <a:off x="357126" y="1643038"/>
          <a:ext cx="11787269" cy="321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266"/>
                <a:gridCol w="1040053"/>
                <a:gridCol w="1109390"/>
                <a:gridCol w="1040053"/>
                <a:gridCol w="1109390"/>
                <a:gridCol w="2288117"/>
              </a:tblGrid>
              <a:tr h="55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2022/2021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3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Средневзвешенная ставка по ипотеке, % годовых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-на первичном рынке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-на вторичном рынке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Доля льготной ипотеки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 количестве выдач,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+11,0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58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 объеме выдач, 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7000860" y="5143500"/>
          <a:ext cx="10858576" cy="491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17"/>
                <a:gridCol w="1264030"/>
                <a:gridCol w="2596795"/>
                <a:gridCol w="2425719"/>
                <a:gridCol w="2400315"/>
              </a:tblGrid>
              <a:tr h="590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Список банков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Место в 2022г.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Объем выдачи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ипотечных кредитов в 2021 г., млрд. руб.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Объем выдачи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ипотечных кредитов в 2022 г., млрд. руб.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Прирост (2022г.к 2021г.),%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Сбербанк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2903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2574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ВТБ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1195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971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Альфа-банк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Банк ДОМ.РФ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+31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Промсвязьбанк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+11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ФК Открытие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-34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Газпромбанк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Росбанк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Совкомбанк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Россельхозбанк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-38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2358710" y="857220"/>
          <a:ext cx="550072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64" y="4714872"/>
          <a:ext cx="642942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656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686300" y="13335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42878" y="214278"/>
            <a:ext cx="14859104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Характеристика коммерческого банка ПАО «ВТБ»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06" y="1357286"/>
          <a:ext cx="16645054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17"/>
                <a:gridCol w="2853440"/>
                <a:gridCol w="1236489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Категории клиентов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Услуги/направления деятельности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Крупный бизнес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Расчеты;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эквайринг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и СБП; документарные операции; кредитование; размещение денежных средств; депозитарий; инвестиционный бизнес; электронная торговля FX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; торговое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и экспортное финансирование;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зарплатный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проект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Малый и средний бизнес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Расчетный счет; регистрация бизнеса; кредиты;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бизнес-карты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; прием платежей; депозиты; ВЭД; гарантии и аккредитивы; сервисы для бизнеса; другие продукты;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онлайн-банк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Частные лица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Кредиты; карты; ипотека;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автокредиты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; вклады и счета; инвестиции;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онлайн-сервисы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; платежи и переводы; привилегия;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Banking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; другие услуги.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Расчеты, кредиты, депозиты, вклады, счета, другие услуги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14250" y="5143500"/>
          <a:ext cx="642942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2215834" y="5072062"/>
          <a:ext cx="564360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Текст 2"/>
          <p:cNvSpPr txBox="1">
            <a:spLocks/>
          </p:cNvSpPr>
          <p:nvPr/>
        </p:nvSpPr>
        <p:spPr>
          <a:xfrm>
            <a:off x="12215834" y="9358342"/>
            <a:ext cx="564360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активов коммерческого банка ПАО «ВТБ» с 2020-2022гг.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42878" y="9215466"/>
            <a:ext cx="5929354" cy="857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Рисунок 1-Место банка ПАО «ВТБ» в рейтинге по показателю надежности банков 2023 г.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7250" b="26562"/>
          <a:stretch>
            <a:fillRect/>
          </a:stretch>
        </p:blipFill>
        <p:spPr bwMode="auto">
          <a:xfrm>
            <a:off x="15430544" y="142840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Диаграмма 14"/>
          <p:cNvGraphicFramePr/>
          <p:nvPr/>
        </p:nvGraphicFramePr>
        <p:xfrm>
          <a:off x="6429356" y="4929186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Текст 2"/>
          <p:cNvSpPr txBox="1">
            <a:spLocks/>
          </p:cNvSpPr>
          <p:nvPr/>
        </p:nvSpPr>
        <p:spPr>
          <a:xfrm>
            <a:off x="6786546" y="9358342"/>
            <a:ext cx="564360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Рисунок 2-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обственных и заемных средств коммерческого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банка ПАО «ВТБ» с 2020-2022гг.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3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705350" y="1969178"/>
            <a:ext cx="88773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2"/>
          <p:cNvSpPr txBox="1">
            <a:spLocks/>
          </p:cNvSpPr>
          <p:nvPr/>
        </p:nvSpPr>
        <p:spPr>
          <a:xfrm>
            <a:off x="428564" y="714344"/>
            <a:ext cx="1721655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Санкции против коммерческого банка ПАО «ВТБ» в 2022 году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10172700" y="2171700"/>
            <a:ext cx="8115300" cy="811530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chemeClr val="tx2"/>
          </a:solidFill>
        </p:spPr>
      </p:sp>
      <p:sp>
        <p:nvSpPr>
          <p:cNvPr id="13" name="Freeform 4"/>
          <p:cNvSpPr/>
          <p:nvPr/>
        </p:nvSpPr>
        <p:spPr>
          <a:xfrm>
            <a:off x="0" y="5143500"/>
            <a:ext cx="10458220" cy="526919"/>
          </a:xfrm>
          <a:custGeom>
            <a:avLst/>
            <a:gdLst/>
            <a:ahLst/>
            <a:cxnLst/>
            <a:rect l="l" t="t" r="r" b="b"/>
            <a:pathLst>
              <a:path w="2754428" h="138777">
                <a:moveTo>
                  <a:pt x="0" y="0"/>
                </a:moveTo>
                <a:lnTo>
                  <a:pt x="2754428" y="0"/>
                </a:lnTo>
                <a:lnTo>
                  <a:pt x="2754428" y="138777"/>
                </a:lnTo>
                <a:lnTo>
                  <a:pt x="0" y="138777"/>
                </a:lnTo>
                <a:close/>
              </a:path>
            </a:pathLst>
          </a:custGeom>
          <a:solidFill>
            <a:schemeClr val="tx2"/>
          </a:solid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785754" y="3000360"/>
            <a:ext cx="10001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США и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конце февраля 2022г. ВТБ попал в специальный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 Великобритании.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означало изоляцию банка и его дочерних компаний от долларовой системы через блокировку активов и счетов в долларах и фунтах стерлингов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714316" y="5715004"/>
            <a:ext cx="9358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марте ЕС отключил ВТБ от межбанковской системы платежей SWIFT. В начале апреля 2022г. Евросоюз ввел блокирующие санкции, которые заморозили активы банка в еврозоне, запретив любые операции с 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результате ВТБ потерял прямой контроль над своим европейским подразделением VTB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 активами более 7 млрд. евро на момент введения санкций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7BFE96-1958-4AA3-8AD5-2ECDD6036267}"/>
              </a:ext>
            </a:extLst>
          </p:cNvPr>
          <p:cNvSpPr txBox="1"/>
          <p:nvPr/>
        </p:nvSpPr>
        <p:spPr>
          <a:xfrm>
            <a:off x="714316" y="8409563"/>
            <a:ext cx="10001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Санкции немецкого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регулятора.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Немецкий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регулятор запретил европейской дочке следовать указаниям материнской компании, а также проводить любые операции с участием ВТБ. К концу июня 2022 года активы подразделения сократились до 5,5 млрд. евро.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30258560074153229_8837.jpg"/>
          <p:cNvPicPr>
            <a:picLocks noChangeAspect="1"/>
          </p:cNvPicPr>
          <p:nvPr/>
        </p:nvPicPr>
        <p:blipFill>
          <a:blip r:embed="rId2"/>
          <a:srcRect l="18076" r="18076"/>
          <a:stretch>
            <a:fillRect/>
          </a:stretch>
        </p:blipFill>
        <p:spPr>
          <a:xfrm>
            <a:off x="10501322" y="2428856"/>
            <a:ext cx="7572428" cy="7643866"/>
          </a:xfrm>
          <a:prstGeom prst="ellipse">
            <a:avLst/>
          </a:prstGeom>
        </p:spPr>
      </p:pic>
      <p:sp>
        <p:nvSpPr>
          <p:cNvPr id="18" name="Google Shape;968;p48"/>
          <p:cNvSpPr/>
          <p:nvPr/>
        </p:nvSpPr>
        <p:spPr>
          <a:xfrm>
            <a:off x="357126" y="31432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68;p48"/>
          <p:cNvSpPr/>
          <p:nvPr/>
        </p:nvSpPr>
        <p:spPr>
          <a:xfrm>
            <a:off x="285688" y="578644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8;p48"/>
          <p:cNvSpPr/>
          <p:nvPr/>
        </p:nvSpPr>
        <p:spPr>
          <a:xfrm>
            <a:off x="285688" y="842964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331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86300" y="20193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2"/>
          <p:cNvSpPr txBox="1">
            <a:spLocks/>
          </p:cNvSpPr>
          <p:nvPr/>
        </p:nvSpPr>
        <p:spPr>
          <a:xfrm>
            <a:off x="642878" y="0"/>
            <a:ext cx="15502046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Анализ экономических показателей коммерческого банка ПАО «ВТБ» с 2020-2022гг.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26" y="1785914"/>
          <a:ext cx="892975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9286876" y="5572128"/>
          <a:ext cx="857256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9286876" y="2143104"/>
          <a:ext cx="828680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8564" y="5643530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t="12500" r="7250" b="26562"/>
          <a:stretch>
            <a:fillRect/>
          </a:stretch>
        </p:blipFill>
        <p:spPr bwMode="auto">
          <a:xfrm>
            <a:off x="15430544" y="142840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1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86300" y="20193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2"/>
          <p:cNvSpPr txBox="1">
            <a:spLocks/>
          </p:cNvSpPr>
          <p:nvPr/>
        </p:nvSpPr>
        <p:spPr>
          <a:xfrm>
            <a:off x="1071506" y="357154"/>
            <a:ext cx="16573616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Оценка системы ипотечного кредитования коммерческого банка ПАО «ВТБ» 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2944" y="2643170"/>
          <a:ext cx="16287865" cy="629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404"/>
                <a:gridCol w="4140881"/>
                <a:gridCol w="2301137"/>
                <a:gridCol w="2719964"/>
                <a:gridCol w="2863122"/>
                <a:gridCol w="2974357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Вид ипотеки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Первый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взнос,%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Ставка, 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Сумма, млн. руб.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Срок выдачи ипотеки, 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Вторичное жилье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 10%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от 10,7%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 60 млн. руб.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Новостройка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 10%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10,7%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Льготная ипотека для всех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7,3%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 30 млн. руб.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Для семей с детьми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4,3%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 30 млн. руб.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Ипотека на строительство дома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10%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4,3%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Ипотека на готовый дом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11,3%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11,3%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IT-ипотека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4,5%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18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Рефинансирование ипотеки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5,0%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до 30 лет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Дальневосточная ипотека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от 15%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1,5%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6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 20 лет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Военная ипотека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от 5%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9,8%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3,2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25 лет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Рефинансирование военной ипотеки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5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% до 10%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 9,8%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3,2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25 лет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Единая региональная ипотека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от 5,5%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6 млн. руб. 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до 30 лет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12500" r="7250" b="26562"/>
          <a:stretch>
            <a:fillRect/>
          </a:stretch>
        </p:blipFill>
        <p:spPr bwMode="auto">
          <a:xfrm>
            <a:off x="15359106" y="1285848"/>
            <a:ext cx="25717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1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686300" y="2019300"/>
            <a:ext cx="8915400" cy="0"/>
          </a:xfrm>
          <a:prstGeom prst="line">
            <a:avLst/>
          </a:prstGeom>
          <a:ln w="28575">
            <a:solidFill>
              <a:srgbClr val="243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2"/>
          <p:cNvSpPr txBox="1">
            <a:spLocks/>
          </p:cNvSpPr>
          <p:nvPr/>
        </p:nvSpPr>
        <p:spPr>
          <a:xfrm>
            <a:off x="1428696" y="428592"/>
            <a:ext cx="161449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Мероприятия, направленные на совершенствование системы ипотечного кредитования коммерческого банка ПАО «ВТБ»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46265"/>
          <a:stretch>
            <a:fillRect/>
          </a:stretch>
        </p:blipFill>
        <p:spPr bwMode="auto">
          <a:xfrm>
            <a:off x="11715768" y="2143104"/>
            <a:ext cx="5810248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-4166440" y="5095864"/>
            <a:ext cx="10286206" cy="96066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2143076" y="2500294"/>
            <a:ext cx="9358378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кредитных продуктов по выдаче ипотеки: ипотечные программы от компаний-застройщиков; ипотека на земельный участок, ипотека для пенсионеров;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2143076" y="4786310"/>
            <a:ext cx="9001188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существующих программ по ипотеке, снижение процентных ставок: ипотека на вторичное жилье; льготная ипотека с господдержкой;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2143076" y="7358078"/>
            <a:ext cx="6541502" cy="500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цифровой ипотеки.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0002" y="4786310"/>
            <a:ext cx="1071570" cy="10715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0002" y="2714608"/>
            <a:ext cx="1071570" cy="10715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564" y="6929450"/>
            <a:ext cx="1071570" cy="10715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Google Shape;964;p48"/>
          <p:cNvGrpSpPr/>
          <p:nvPr/>
        </p:nvGrpSpPr>
        <p:grpSpPr>
          <a:xfrm>
            <a:off x="714316" y="3000360"/>
            <a:ext cx="642942" cy="500066"/>
            <a:chOff x="2624850" y="4296000"/>
            <a:chExt cx="380400" cy="495825"/>
          </a:xfrm>
          <a:solidFill>
            <a:schemeClr val="bg1"/>
          </a:solidFill>
        </p:grpSpPr>
        <p:sp>
          <p:nvSpPr>
            <p:cNvPr id="19" name="Google Shape;965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66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67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77;p48"/>
          <p:cNvSpPr/>
          <p:nvPr/>
        </p:nvSpPr>
        <p:spPr>
          <a:xfrm>
            <a:off x="714316" y="5000624"/>
            <a:ext cx="642942" cy="642942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99;p48"/>
          <p:cNvSpPr/>
          <p:nvPr/>
        </p:nvSpPr>
        <p:spPr>
          <a:xfrm>
            <a:off x="785754" y="7143764"/>
            <a:ext cx="357190" cy="714380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t="12500" r="7250" b="26562"/>
          <a:stretch>
            <a:fillRect/>
          </a:stretch>
        </p:blipFill>
        <p:spPr bwMode="auto">
          <a:xfrm>
            <a:off x="7786678" y="6715136"/>
            <a:ext cx="350046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211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1178</Words>
  <Application>Microsoft Office PowerPoint</Application>
  <PresentationFormat>Произвольный</PresentationFormat>
  <Paragraphs>277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Tahoma</vt:lpstr>
      <vt:lpstr>Calibri</vt:lpstr>
      <vt:lpstr>Office Theme</vt:lpstr>
      <vt:lpstr>Слайд 1</vt:lpstr>
      <vt:lpstr>Слайд 2</vt:lpstr>
      <vt:lpstr>Слайд 3</vt:lpstr>
      <vt:lpstr>Анализ рынка ипотечного кредитования в России  с 2019-2023гг.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Фиолетовая и Белая Современная Ресурсы для Новых Сотрудников Компания Презентация</dc:title>
  <dc:creator>Gavrilova</dc:creator>
  <cp:lastModifiedBy>Ольга</cp:lastModifiedBy>
  <cp:revision>70</cp:revision>
  <dcterms:created xsi:type="dcterms:W3CDTF">2006-08-16T00:00:00Z</dcterms:created>
  <dcterms:modified xsi:type="dcterms:W3CDTF">2023-06-16T11:07:05Z</dcterms:modified>
  <dc:identifier>DAEfv12uCH0</dc:identifier>
</cp:coreProperties>
</file>