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rts/chart8.xml" ContentType="application/vnd.openxmlformats-officedocument.drawingml.chart+xml"/>
  <Override PartName="/ppt/charts/chart9.xml" ContentType="application/vnd.openxmlformats-officedocument.drawingml.chart+xml"/>
  <Override PartName="/docProps/custom.xml" ContentType="application/vnd.openxmlformats-officedocument.custom-properties+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6" r:id="rId2"/>
    <p:sldId id="298" r:id="rId3"/>
    <p:sldId id="299" r:id="rId4"/>
    <p:sldId id="257" r:id="rId5"/>
    <p:sldId id="301" r:id="rId6"/>
    <p:sldId id="302" r:id="rId7"/>
    <p:sldId id="303" r:id="rId8"/>
    <p:sldId id="304" r:id="rId9"/>
    <p:sldId id="305" r:id="rId10"/>
    <p:sldId id="306" r:id="rId11"/>
    <p:sldId id="308" r:id="rId12"/>
    <p:sldId id="309" r:id="rId13"/>
    <p:sldId id="311" r:id="rId14"/>
    <p:sldId id="312" r:id="rId15"/>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1F1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autoAdjust="0"/>
  </p:normalViewPr>
  <p:slideViewPr>
    <p:cSldViewPr>
      <p:cViewPr varScale="1">
        <p:scale>
          <a:sx n="111" d="100"/>
          <a:sy n="111" d="100"/>
        </p:scale>
        <p:origin x="-634" y="-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54;&#1083;&#1100;&#1075;&#1072;\Desktop\&#1050;&#1085;&#1080;&#1075;&#1072;1666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54;&#1083;&#1100;&#1075;&#1072;\Desktop\&#1050;&#1085;&#1080;&#1075;&#1072;1666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54;&#1083;&#1100;&#1075;&#1072;\Desktop\&#1050;&#1085;&#1080;&#1075;&#1072;1666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54;&#1083;&#1100;&#1075;&#1072;\Desktop\&#1050;&#1085;&#1080;&#1075;&#1072;1666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54;&#1083;&#1100;&#1075;&#1072;\Desktop\&#1050;&#1085;&#1080;&#1075;&#1072;1666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54;&#1083;&#1100;&#1075;&#1072;\Desktop\&#1050;&#1085;&#1080;&#1075;&#1072;1666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54;&#1083;&#1100;&#1075;&#1072;\Desktop\&#1050;&#1085;&#1080;&#1075;&#1072;1666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54;&#1083;&#1100;&#1075;&#1072;\Desktop\&#1050;&#1085;&#1080;&#1075;&#1072;1666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54;&#1083;&#1100;&#1075;&#1072;\Desktop\&#1050;&#1085;&#1080;&#1075;&#1072;1666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54;&#1083;&#1100;&#1075;&#1072;\Desktop\&#1050;&#1085;&#1080;&#1075;&#1072;1666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Лист1!$H$7</c:f>
              <c:strCache>
                <c:ptCount val="1"/>
                <c:pt idx="0">
                  <c:v>Сумма, тыс. долл. США</c:v>
                </c:pt>
              </c:strCache>
            </c:strRef>
          </c:tx>
          <c:spPr>
            <a:solidFill>
              <a:srgbClr val="C00000"/>
            </a:solidFill>
            <a:ln w="9525" cap="flat" cmpd="sng" algn="ctr">
              <a:solidFill>
                <a:srgbClr val="FF0000"/>
              </a:solidFill>
              <a:prstDash val="solid"/>
            </a:ln>
            <a:effectLst>
              <a:outerShdw blurRad="40000" dist="23000" dir="5400000" rotWithShape="0">
                <a:srgbClr val="000000">
                  <a:alpha val="35000"/>
                </a:srgbClr>
              </a:outerShdw>
            </a:effectLst>
          </c:spPr>
          <c:dLbls>
            <c:txPr>
              <a:bodyPr/>
              <a:lstStyle/>
              <a:p>
                <a:pPr>
                  <a:defRPr>
                    <a:latin typeface="Times New Roman" pitchFamily="18" charset="0"/>
                    <a:cs typeface="Times New Roman" pitchFamily="18" charset="0"/>
                  </a:defRPr>
                </a:pPr>
                <a:endParaRPr lang="ru-RU"/>
              </a:p>
            </c:txPr>
            <c:showVal val="1"/>
          </c:dLbls>
          <c:cat>
            <c:strRef>
              <c:f>Лист1!$G$8:$G$17</c:f>
              <c:strCache>
                <c:ptCount val="10"/>
                <c:pt idx="0">
                  <c:v>Китай</c:v>
                </c:pt>
                <c:pt idx="1">
                  <c:v>США</c:v>
                </c:pt>
                <c:pt idx="2">
                  <c:v>Япония</c:v>
                </c:pt>
                <c:pt idx="3">
                  <c:v>Германия</c:v>
                </c:pt>
                <c:pt idx="4">
                  <c:v>Великобритания</c:v>
                </c:pt>
                <c:pt idx="5">
                  <c:v>Южная Корея</c:v>
                </c:pt>
                <c:pt idx="6">
                  <c:v>Индия</c:v>
                </c:pt>
                <c:pt idx="7">
                  <c:v>Гонконг</c:v>
                </c:pt>
                <c:pt idx="8">
                  <c:v>Бразилия</c:v>
                </c:pt>
                <c:pt idx="9">
                  <c:v>Италия</c:v>
                </c:pt>
              </c:strCache>
            </c:strRef>
          </c:cat>
          <c:val>
            <c:numRef>
              <c:f>Лист1!$H$8:$H$17</c:f>
              <c:numCache>
                <c:formatCode>General</c:formatCode>
                <c:ptCount val="10"/>
                <c:pt idx="0">
                  <c:v>25</c:v>
                </c:pt>
                <c:pt idx="1">
                  <c:v>14</c:v>
                </c:pt>
                <c:pt idx="2">
                  <c:v>8.9</c:v>
                </c:pt>
                <c:pt idx="3">
                  <c:v>3.3</c:v>
                </c:pt>
                <c:pt idx="4">
                  <c:v>3.1</c:v>
                </c:pt>
                <c:pt idx="5">
                  <c:v>2.2000000000000002</c:v>
                </c:pt>
                <c:pt idx="6">
                  <c:v>2.1</c:v>
                </c:pt>
                <c:pt idx="7">
                  <c:v>1.8</c:v>
                </c:pt>
                <c:pt idx="8">
                  <c:v>1.8</c:v>
                </c:pt>
                <c:pt idx="9">
                  <c:v>1.7000000000000002</c:v>
                </c:pt>
              </c:numCache>
            </c:numRef>
          </c:val>
        </c:ser>
        <c:dLbls>
          <c:showVal val="1"/>
        </c:dLbls>
        <c:shape val="cylinder"/>
        <c:axId val="111829760"/>
        <c:axId val="111831296"/>
        <c:axId val="0"/>
      </c:bar3DChart>
      <c:catAx>
        <c:axId val="111829760"/>
        <c:scaling>
          <c:orientation val="minMax"/>
        </c:scaling>
        <c:axPos val="b"/>
        <c:tickLblPos val="nextTo"/>
        <c:txPr>
          <a:bodyPr/>
          <a:lstStyle/>
          <a:p>
            <a:pPr>
              <a:defRPr>
                <a:latin typeface="Times New Roman" pitchFamily="18" charset="0"/>
                <a:cs typeface="Times New Roman" pitchFamily="18" charset="0"/>
              </a:defRPr>
            </a:pPr>
            <a:endParaRPr lang="ru-RU"/>
          </a:p>
        </c:txPr>
        <c:crossAx val="111831296"/>
        <c:crosses val="autoZero"/>
        <c:auto val="1"/>
        <c:lblAlgn val="ctr"/>
        <c:lblOffset val="100"/>
      </c:catAx>
      <c:valAx>
        <c:axId val="111831296"/>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1829760"/>
        <c:crosses val="autoZero"/>
        <c:crossBetween val="between"/>
      </c:valAx>
    </c:plotArea>
    <c:legend>
      <c:legendPos val="l"/>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bar"/>
        <c:grouping val="clustered"/>
        <c:ser>
          <c:idx val="0"/>
          <c:order val="0"/>
          <c:tx>
            <c:strRef>
              <c:f>Лист3!$K$13</c:f>
              <c:strCache>
                <c:ptCount val="1"/>
                <c:pt idx="0">
                  <c:v>ВВП в 2021г.,трлн. долл.</c:v>
                </c:pt>
              </c:strCache>
            </c:strRef>
          </c:tx>
          <c:spPr>
            <a:solidFill>
              <a:srgbClr val="0070C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Lbls>
            <c:txPr>
              <a:bodyPr/>
              <a:lstStyle/>
              <a:p>
                <a:pPr>
                  <a:defRPr sz="1200">
                    <a:latin typeface="Times New Roman" pitchFamily="18" charset="0"/>
                    <a:cs typeface="Times New Roman" pitchFamily="18" charset="0"/>
                  </a:defRPr>
                </a:pPr>
                <a:endParaRPr lang="ru-RU"/>
              </a:p>
            </c:txPr>
            <c:showVal val="1"/>
          </c:dLbls>
          <c:cat>
            <c:strRef>
              <c:f>Лист3!$J$14:$J$23</c:f>
              <c:strCache>
                <c:ptCount val="10"/>
                <c:pt idx="0">
                  <c:v>Китай </c:v>
                </c:pt>
                <c:pt idx="1">
                  <c:v>США</c:v>
                </c:pt>
                <c:pt idx="2">
                  <c:v>Индия</c:v>
                </c:pt>
                <c:pt idx="3">
                  <c:v>Германия</c:v>
                </c:pt>
                <c:pt idx="4">
                  <c:v>Япония</c:v>
                </c:pt>
                <c:pt idx="5">
                  <c:v>Великобритания</c:v>
                </c:pt>
                <c:pt idx="6">
                  <c:v>Франция</c:v>
                </c:pt>
                <c:pt idx="7">
                  <c:v>Индонезия</c:v>
                </c:pt>
                <c:pt idx="8">
                  <c:v>Бразилия</c:v>
                </c:pt>
                <c:pt idx="9">
                  <c:v>Россия</c:v>
                </c:pt>
              </c:strCache>
            </c:strRef>
          </c:cat>
          <c:val>
            <c:numRef>
              <c:f>Лист3!$K$14:$K$23</c:f>
              <c:numCache>
                <c:formatCode>General</c:formatCode>
                <c:ptCount val="10"/>
                <c:pt idx="0">
                  <c:v>16.8</c:v>
                </c:pt>
                <c:pt idx="1">
                  <c:v>22.9</c:v>
                </c:pt>
                <c:pt idx="2">
                  <c:v>3.1</c:v>
                </c:pt>
                <c:pt idx="3">
                  <c:v>4.2</c:v>
                </c:pt>
                <c:pt idx="4">
                  <c:v>5.0999999999999996</c:v>
                </c:pt>
                <c:pt idx="5">
                  <c:v>3.1</c:v>
                </c:pt>
                <c:pt idx="6">
                  <c:v>2.9</c:v>
                </c:pt>
                <c:pt idx="7">
                  <c:v>2.9</c:v>
                </c:pt>
                <c:pt idx="8">
                  <c:v>1.6</c:v>
                </c:pt>
                <c:pt idx="9">
                  <c:v>1.6</c:v>
                </c:pt>
              </c:numCache>
            </c:numRef>
          </c:val>
        </c:ser>
        <c:ser>
          <c:idx val="1"/>
          <c:order val="1"/>
          <c:tx>
            <c:strRef>
              <c:f>Лист3!$L$13</c:f>
              <c:strCache>
                <c:ptCount val="1"/>
                <c:pt idx="0">
                  <c:v>ВВП в 2036 г., трлн. дол.</c:v>
                </c:pt>
              </c:strCache>
            </c:strRef>
          </c:tx>
          <c:spPr>
            <a:solidFill>
              <a:srgbClr val="C00000"/>
            </a:solidFill>
            <a:ln w="9525" cap="flat" cmpd="sng" algn="ctr">
              <a:solidFill>
                <a:srgbClr val="FF0000"/>
              </a:solidFill>
              <a:prstDash val="solid"/>
            </a:ln>
            <a:effectLst>
              <a:outerShdw blurRad="40000" dist="20000" dir="5400000" rotWithShape="0">
                <a:srgbClr val="000000">
                  <a:alpha val="38000"/>
                </a:srgbClr>
              </a:outerShdw>
            </a:effectLst>
          </c:spPr>
          <c:dLbls>
            <c:txPr>
              <a:bodyPr/>
              <a:lstStyle/>
              <a:p>
                <a:pPr>
                  <a:defRPr sz="1200">
                    <a:latin typeface="Times New Roman" pitchFamily="18" charset="0"/>
                    <a:cs typeface="Times New Roman" pitchFamily="18" charset="0"/>
                  </a:defRPr>
                </a:pPr>
                <a:endParaRPr lang="ru-RU"/>
              </a:p>
            </c:txPr>
            <c:showVal val="1"/>
          </c:dLbls>
          <c:cat>
            <c:strRef>
              <c:f>Лист3!$J$14:$J$23</c:f>
              <c:strCache>
                <c:ptCount val="10"/>
                <c:pt idx="0">
                  <c:v>Китай </c:v>
                </c:pt>
                <c:pt idx="1">
                  <c:v>США</c:v>
                </c:pt>
                <c:pt idx="2">
                  <c:v>Индия</c:v>
                </c:pt>
                <c:pt idx="3">
                  <c:v>Германия</c:v>
                </c:pt>
                <c:pt idx="4">
                  <c:v>Япония</c:v>
                </c:pt>
                <c:pt idx="5">
                  <c:v>Великобритания</c:v>
                </c:pt>
                <c:pt idx="6">
                  <c:v>Франция</c:v>
                </c:pt>
                <c:pt idx="7">
                  <c:v>Индонезия</c:v>
                </c:pt>
                <c:pt idx="8">
                  <c:v>Бразилия</c:v>
                </c:pt>
                <c:pt idx="9">
                  <c:v>Россия</c:v>
                </c:pt>
              </c:strCache>
            </c:strRef>
          </c:cat>
          <c:val>
            <c:numRef>
              <c:f>Лист3!$L$14:$L$23</c:f>
              <c:numCache>
                <c:formatCode>General</c:formatCode>
                <c:ptCount val="10"/>
                <c:pt idx="0">
                  <c:v>55.1</c:v>
                </c:pt>
                <c:pt idx="1">
                  <c:v>43.2</c:v>
                </c:pt>
                <c:pt idx="2">
                  <c:v>10.8</c:v>
                </c:pt>
                <c:pt idx="3">
                  <c:v>7.4</c:v>
                </c:pt>
                <c:pt idx="4">
                  <c:v>6.8</c:v>
                </c:pt>
                <c:pt idx="5">
                  <c:v>5.5</c:v>
                </c:pt>
                <c:pt idx="6">
                  <c:v>4.7</c:v>
                </c:pt>
                <c:pt idx="7">
                  <c:v>4.0999999999999996</c:v>
                </c:pt>
                <c:pt idx="8">
                  <c:v>4</c:v>
                </c:pt>
                <c:pt idx="9">
                  <c:v>3.5</c:v>
                </c:pt>
              </c:numCache>
            </c:numRef>
          </c:val>
        </c:ser>
        <c:dLbls>
          <c:showVal val="1"/>
        </c:dLbls>
        <c:shape val="box"/>
        <c:axId val="110291200"/>
        <c:axId val="119947264"/>
        <c:axId val="0"/>
      </c:bar3DChart>
      <c:catAx>
        <c:axId val="110291200"/>
        <c:scaling>
          <c:orientation val="minMax"/>
        </c:scaling>
        <c:axPos val="l"/>
        <c:tickLblPos val="nextTo"/>
        <c:txPr>
          <a:bodyPr/>
          <a:lstStyle/>
          <a:p>
            <a:pPr>
              <a:defRPr sz="1200">
                <a:latin typeface="Times New Roman" pitchFamily="18" charset="0"/>
                <a:cs typeface="Times New Roman" pitchFamily="18" charset="0"/>
              </a:defRPr>
            </a:pPr>
            <a:endParaRPr lang="ru-RU"/>
          </a:p>
        </c:txPr>
        <c:crossAx val="119947264"/>
        <c:crosses val="autoZero"/>
        <c:auto val="1"/>
        <c:lblAlgn val="ctr"/>
        <c:lblOffset val="100"/>
      </c:catAx>
      <c:valAx>
        <c:axId val="119947264"/>
        <c:scaling>
          <c:orientation val="minMax"/>
        </c:scaling>
        <c:axPos val="b"/>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0291200"/>
        <c:crosses val="autoZero"/>
        <c:crossBetween val="between"/>
      </c:valAx>
    </c:plotArea>
    <c:legend>
      <c:legendPos val="b"/>
      <c:layout/>
      <c:txPr>
        <a:bodyPr/>
        <a:lstStyle/>
        <a:p>
          <a:pPr>
            <a:defRPr sz="1200">
              <a:latin typeface="Times New Roman" pitchFamily="18" charset="0"/>
              <a:cs typeface="Times New Roman" pitchFamily="18" charset="0"/>
            </a:defRPr>
          </a:pPr>
          <a:endParaRPr lang="ru-RU"/>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Лист1!$G$55</c:f>
              <c:strCache>
                <c:ptCount val="1"/>
                <c:pt idx="0">
                  <c:v>Валовой внутренний продукт (ВВП), млрд. руб.</c:v>
                </c:pt>
              </c:strCache>
            </c:strRef>
          </c:tx>
          <c:spPr>
            <a:solidFill>
              <a:srgbClr val="C00000"/>
            </a:solidFill>
            <a:ln w="9525" cap="flat" cmpd="sng" algn="ctr">
              <a:solidFill>
                <a:srgbClr val="FF0000"/>
              </a:solidFill>
              <a:prstDash val="solid"/>
            </a:ln>
            <a:effectLst>
              <a:outerShdw blurRad="40000" dist="20000" dir="5400000" rotWithShape="0">
                <a:srgbClr val="000000">
                  <a:alpha val="38000"/>
                </a:srgbClr>
              </a:outerShdw>
            </a:effectLst>
          </c:spPr>
          <c:dLbls>
            <c:txPr>
              <a:bodyPr/>
              <a:lstStyle/>
              <a:p>
                <a:pPr>
                  <a:defRPr>
                    <a:latin typeface="Times New Roman" pitchFamily="18" charset="0"/>
                    <a:cs typeface="Times New Roman" pitchFamily="18" charset="0"/>
                  </a:defRPr>
                </a:pPr>
                <a:endParaRPr lang="ru-RU"/>
              </a:p>
            </c:txPr>
            <c:showVal val="1"/>
          </c:dLbls>
          <c:cat>
            <c:numRef>
              <c:f>Лист1!$H$54:$M$54</c:f>
              <c:numCache>
                <c:formatCode>General</c:formatCode>
                <c:ptCount val="6"/>
                <c:pt idx="0">
                  <c:v>2015</c:v>
                </c:pt>
                <c:pt idx="1">
                  <c:v>2016</c:v>
                </c:pt>
                <c:pt idx="2">
                  <c:v>2017</c:v>
                </c:pt>
                <c:pt idx="3">
                  <c:v>2018</c:v>
                </c:pt>
                <c:pt idx="4">
                  <c:v>2019</c:v>
                </c:pt>
                <c:pt idx="5">
                  <c:v>2020</c:v>
                </c:pt>
              </c:numCache>
            </c:numRef>
          </c:cat>
          <c:val>
            <c:numRef>
              <c:f>Лист1!$H$55:$M$55</c:f>
              <c:numCache>
                <c:formatCode>#,##0.00</c:formatCode>
                <c:ptCount val="6"/>
                <c:pt idx="0">
                  <c:v>83087.399999999994</c:v>
                </c:pt>
                <c:pt idx="1">
                  <c:v>85616.1</c:v>
                </c:pt>
                <c:pt idx="2">
                  <c:v>91843.199999999997</c:v>
                </c:pt>
                <c:pt idx="3">
                  <c:v>103861.7</c:v>
                </c:pt>
                <c:pt idx="4">
                  <c:v>109241.5</c:v>
                </c:pt>
                <c:pt idx="5">
                  <c:v>106967.5</c:v>
                </c:pt>
              </c:numCache>
            </c:numRef>
          </c:val>
        </c:ser>
        <c:dLbls>
          <c:showVal val="1"/>
        </c:dLbls>
        <c:shape val="box"/>
        <c:axId val="110822912"/>
        <c:axId val="110824448"/>
        <c:axId val="0"/>
      </c:bar3DChart>
      <c:catAx>
        <c:axId val="110822912"/>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0824448"/>
        <c:crosses val="autoZero"/>
        <c:auto val="1"/>
        <c:lblAlgn val="ctr"/>
        <c:lblOffset val="100"/>
      </c:catAx>
      <c:valAx>
        <c:axId val="110824448"/>
        <c:scaling>
          <c:orientation val="minMax"/>
        </c:scaling>
        <c:axPos val="l"/>
        <c:majorGridlines/>
        <c:numFmt formatCode="#,##0.00" sourceLinked="1"/>
        <c:tickLblPos val="nextTo"/>
        <c:txPr>
          <a:bodyPr/>
          <a:lstStyle/>
          <a:p>
            <a:pPr>
              <a:defRPr sz="1000">
                <a:latin typeface="Times New Roman" pitchFamily="18" charset="0"/>
                <a:cs typeface="Times New Roman" pitchFamily="18" charset="0"/>
              </a:defRPr>
            </a:pPr>
            <a:endParaRPr lang="ru-RU"/>
          </a:p>
        </c:txPr>
        <c:crossAx val="110822912"/>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Лист1!$G$182</c:f>
              <c:strCache>
                <c:ptCount val="1"/>
                <c:pt idx="0">
                  <c:v>Профицит, дефицит (-) консолидированного бюджета, млрд. руб.</c:v>
                </c:pt>
              </c:strCache>
            </c:strRef>
          </c:tx>
          <c:spPr>
            <a:solidFill>
              <a:srgbClr val="C00000"/>
            </a:solidFill>
            <a:ln w="9525" cap="flat" cmpd="sng" algn="ctr">
              <a:solidFill>
                <a:srgbClr val="FF0000"/>
              </a:solidFill>
              <a:prstDash val="solid"/>
            </a:ln>
            <a:effectLst>
              <a:outerShdw blurRad="40000" dist="20000" dir="5400000" rotWithShape="0">
                <a:srgbClr val="000000">
                  <a:alpha val="38000"/>
                </a:srgbClr>
              </a:outerShdw>
            </a:effectLst>
          </c:spPr>
          <c:dLbls>
            <c:txPr>
              <a:bodyPr/>
              <a:lstStyle/>
              <a:p>
                <a:pPr>
                  <a:defRPr>
                    <a:latin typeface="Times New Roman" pitchFamily="18" charset="0"/>
                    <a:cs typeface="Times New Roman" pitchFamily="18" charset="0"/>
                  </a:defRPr>
                </a:pPr>
                <a:endParaRPr lang="ru-RU"/>
              </a:p>
            </c:txPr>
            <c:showVal val="1"/>
          </c:dLbls>
          <c:cat>
            <c:numRef>
              <c:f>Лист1!$H$181:$M$181</c:f>
              <c:numCache>
                <c:formatCode>General</c:formatCode>
                <c:ptCount val="6"/>
                <c:pt idx="0">
                  <c:v>2015</c:v>
                </c:pt>
                <c:pt idx="1">
                  <c:v>2016</c:v>
                </c:pt>
                <c:pt idx="2">
                  <c:v>2017</c:v>
                </c:pt>
                <c:pt idx="3">
                  <c:v>2018</c:v>
                </c:pt>
                <c:pt idx="4">
                  <c:v>2019</c:v>
                </c:pt>
                <c:pt idx="5">
                  <c:v>2020</c:v>
                </c:pt>
              </c:numCache>
            </c:numRef>
          </c:cat>
          <c:val>
            <c:numRef>
              <c:f>Лист1!$H$182:$M$182</c:f>
              <c:numCache>
                <c:formatCode>#,##0.00</c:formatCode>
                <c:ptCount val="6"/>
                <c:pt idx="0">
                  <c:v>-2819.5</c:v>
                </c:pt>
                <c:pt idx="1">
                  <c:v>-3142.1</c:v>
                </c:pt>
                <c:pt idx="2">
                  <c:v>-1349.1</c:v>
                </c:pt>
                <c:pt idx="3">
                  <c:v>3035.6</c:v>
                </c:pt>
                <c:pt idx="4">
                  <c:v>2115.3000000000002</c:v>
                </c:pt>
                <c:pt idx="5">
                  <c:v>-4297.3</c:v>
                </c:pt>
              </c:numCache>
            </c:numRef>
          </c:val>
        </c:ser>
        <c:dLbls>
          <c:showVal val="1"/>
        </c:dLbls>
        <c:shape val="box"/>
        <c:axId val="112348160"/>
        <c:axId val="112390912"/>
        <c:axId val="0"/>
      </c:bar3DChart>
      <c:catAx>
        <c:axId val="112348160"/>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2390912"/>
        <c:crosses val="autoZero"/>
        <c:auto val="1"/>
        <c:lblAlgn val="ctr"/>
        <c:lblOffset val="100"/>
      </c:catAx>
      <c:valAx>
        <c:axId val="112390912"/>
        <c:scaling>
          <c:orientation val="minMax"/>
        </c:scaling>
        <c:axPos val="l"/>
        <c:majorGridlines/>
        <c:numFmt formatCode="#,##0.00" sourceLinked="1"/>
        <c:tickLblPos val="nextTo"/>
        <c:txPr>
          <a:bodyPr/>
          <a:lstStyle/>
          <a:p>
            <a:pPr>
              <a:defRPr>
                <a:latin typeface="Times New Roman" pitchFamily="18" charset="0"/>
                <a:cs typeface="Times New Roman" pitchFamily="18" charset="0"/>
              </a:defRPr>
            </a:pPr>
            <a:endParaRPr lang="ru-RU"/>
          </a:p>
        </c:txPr>
        <c:crossAx val="112348160"/>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Лист1!$G$250</c:f>
              <c:strCache>
                <c:ptCount val="1"/>
                <c:pt idx="0">
                  <c:v>Численность населения (на конец года), млн. чел.</c:v>
                </c:pt>
              </c:strCache>
            </c:strRef>
          </c:tx>
          <c:spPr>
            <a:solidFill>
              <a:srgbClr val="C00000"/>
            </a:solidFill>
            <a:ln w="9525" cap="flat" cmpd="sng" algn="ctr">
              <a:solidFill>
                <a:srgbClr val="FF0000"/>
              </a:solidFill>
              <a:prstDash val="solid"/>
            </a:ln>
            <a:effectLst>
              <a:outerShdw blurRad="40000" dist="20000" dir="5400000" rotWithShape="0">
                <a:srgbClr val="000000">
                  <a:alpha val="38000"/>
                </a:srgbClr>
              </a:outerShdw>
            </a:effectLst>
          </c:spPr>
          <c:dLbls>
            <c:txPr>
              <a:bodyPr/>
              <a:lstStyle/>
              <a:p>
                <a:pPr>
                  <a:defRPr>
                    <a:latin typeface="Times New Roman" pitchFamily="18" charset="0"/>
                    <a:cs typeface="Times New Roman" pitchFamily="18" charset="0"/>
                  </a:defRPr>
                </a:pPr>
                <a:endParaRPr lang="ru-RU"/>
              </a:p>
            </c:txPr>
            <c:showVal val="1"/>
          </c:dLbls>
          <c:cat>
            <c:numRef>
              <c:f>Лист1!$H$249:$M$249</c:f>
              <c:numCache>
                <c:formatCode>General</c:formatCode>
                <c:ptCount val="6"/>
                <c:pt idx="0">
                  <c:v>2015</c:v>
                </c:pt>
                <c:pt idx="1">
                  <c:v>2016</c:v>
                </c:pt>
                <c:pt idx="2">
                  <c:v>2017</c:v>
                </c:pt>
                <c:pt idx="3">
                  <c:v>2018</c:v>
                </c:pt>
                <c:pt idx="4">
                  <c:v>2019</c:v>
                </c:pt>
                <c:pt idx="5">
                  <c:v>2020</c:v>
                </c:pt>
              </c:numCache>
            </c:numRef>
          </c:cat>
          <c:val>
            <c:numRef>
              <c:f>Лист1!$H$250:$M$250</c:f>
              <c:numCache>
                <c:formatCode>General</c:formatCode>
                <c:ptCount val="6"/>
                <c:pt idx="0">
                  <c:v>146.5</c:v>
                </c:pt>
                <c:pt idx="1">
                  <c:v>146.80000000000001</c:v>
                </c:pt>
                <c:pt idx="2">
                  <c:v>146.9</c:v>
                </c:pt>
                <c:pt idx="3">
                  <c:v>146.80000000000001</c:v>
                </c:pt>
                <c:pt idx="4">
                  <c:v>146.69999999999999</c:v>
                </c:pt>
                <c:pt idx="5">
                  <c:v>146.19999999999999</c:v>
                </c:pt>
              </c:numCache>
            </c:numRef>
          </c:val>
        </c:ser>
        <c:dLbls>
          <c:showVal val="1"/>
        </c:dLbls>
        <c:shape val="cylinder"/>
        <c:axId val="114000640"/>
        <c:axId val="114002176"/>
        <c:axId val="0"/>
      </c:bar3DChart>
      <c:catAx>
        <c:axId val="114000640"/>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4002176"/>
        <c:crosses val="autoZero"/>
        <c:auto val="1"/>
        <c:lblAlgn val="ctr"/>
        <c:lblOffset val="100"/>
      </c:catAx>
      <c:valAx>
        <c:axId val="114002176"/>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4000640"/>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Лист1!$G$274</c:f>
              <c:strCache>
                <c:ptCount val="1"/>
                <c:pt idx="0">
                  <c:v>Среднегодовая численность занятых, млн. чел.</c:v>
                </c:pt>
              </c:strCache>
            </c:strRef>
          </c:tx>
          <c:spPr>
            <a:solidFill>
              <a:srgbClr val="FF0000"/>
            </a:solidFill>
            <a:ln w="9525" cap="flat" cmpd="sng" algn="ctr">
              <a:solidFill>
                <a:srgbClr val="FF0000"/>
              </a:solidFill>
              <a:prstDash val="solid"/>
            </a:ln>
            <a:effectLst>
              <a:outerShdw blurRad="40000" dist="20000" dir="5400000" rotWithShape="0">
                <a:srgbClr val="000000">
                  <a:alpha val="38000"/>
                </a:srgbClr>
              </a:outerShdw>
            </a:effectLst>
          </c:spPr>
          <c:dLbls>
            <c:txPr>
              <a:bodyPr/>
              <a:lstStyle/>
              <a:p>
                <a:pPr>
                  <a:defRPr>
                    <a:latin typeface="Times New Roman" pitchFamily="18" charset="0"/>
                    <a:cs typeface="Times New Roman" pitchFamily="18" charset="0"/>
                  </a:defRPr>
                </a:pPr>
                <a:endParaRPr lang="ru-RU"/>
              </a:p>
            </c:txPr>
            <c:showVal val="1"/>
          </c:dLbls>
          <c:cat>
            <c:numRef>
              <c:f>Лист1!$H$273:$M$273</c:f>
              <c:numCache>
                <c:formatCode>General</c:formatCode>
                <c:ptCount val="6"/>
                <c:pt idx="0">
                  <c:v>2015</c:v>
                </c:pt>
                <c:pt idx="1">
                  <c:v>2016</c:v>
                </c:pt>
                <c:pt idx="2">
                  <c:v>2017</c:v>
                </c:pt>
                <c:pt idx="3">
                  <c:v>2018</c:v>
                </c:pt>
                <c:pt idx="4">
                  <c:v>2019</c:v>
                </c:pt>
                <c:pt idx="5">
                  <c:v>2020</c:v>
                </c:pt>
              </c:numCache>
            </c:numRef>
          </c:cat>
          <c:val>
            <c:numRef>
              <c:f>Лист1!$H$274:$M$274</c:f>
              <c:numCache>
                <c:formatCode>General</c:formatCode>
                <c:ptCount val="6"/>
                <c:pt idx="0">
                  <c:v>72.400000000000006</c:v>
                </c:pt>
                <c:pt idx="1">
                  <c:v>72.099999999999994</c:v>
                </c:pt>
                <c:pt idx="2">
                  <c:v>71.8</c:v>
                </c:pt>
                <c:pt idx="3">
                  <c:v>71.599999999999994</c:v>
                </c:pt>
                <c:pt idx="4">
                  <c:v>71.099999999999994</c:v>
                </c:pt>
                <c:pt idx="5">
                  <c:v>69.599999999999994</c:v>
                </c:pt>
              </c:numCache>
            </c:numRef>
          </c:val>
        </c:ser>
        <c:dLbls>
          <c:showVal val="1"/>
        </c:dLbls>
        <c:shape val="box"/>
        <c:axId val="114022656"/>
        <c:axId val="114024448"/>
        <c:axId val="0"/>
      </c:bar3DChart>
      <c:catAx>
        <c:axId val="114022656"/>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4024448"/>
        <c:crosses val="autoZero"/>
        <c:auto val="1"/>
        <c:lblAlgn val="ctr"/>
        <c:lblOffset val="100"/>
      </c:catAx>
      <c:valAx>
        <c:axId val="114024448"/>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4022656"/>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000" b="0">
              <a:latin typeface="Times New Roman" pitchFamily="18" charset="0"/>
              <a:cs typeface="Times New Roman" pitchFamily="18" charset="0"/>
            </a:defRPr>
          </a:pPr>
          <a:endParaRPr lang="ru-RU"/>
        </a:p>
      </c:txPr>
    </c:title>
    <c:view3D>
      <c:rotX val="30"/>
      <c:perspective val="30"/>
    </c:view3D>
    <c:plotArea>
      <c:layout/>
      <c:pie3DChart>
        <c:varyColors val="1"/>
        <c:ser>
          <c:idx val="0"/>
          <c:order val="0"/>
          <c:tx>
            <c:strRef>
              <c:f>Лист1!$H$408</c:f>
              <c:strCache>
                <c:ptCount val="1"/>
                <c:pt idx="0">
                  <c:v>2022 год</c:v>
                </c:pt>
              </c:strCache>
            </c:strRef>
          </c:tx>
          <c:explosion val="25"/>
          <c:dPt>
            <c:idx val="0"/>
            <c:spPr>
              <a:solidFill>
                <a:srgbClr val="FFC000"/>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1"/>
            <c:spPr>
              <a:solidFill>
                <a:srgbClr val="C00000"/>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Lbls>
            <c:txPr>
              <a:bodyPr/>
              <a:lstStyle/>
              <a:p>
                <a:pPr>
                  <a:defRPr>
                    <a:latin typeface="Times New Roman" pitchFamily="18" charset="0"/>
                    <a:cs typeface="Times New Roman" pitchFamily="18" charset="0"/>
                  </a:defRPr>
                </a:pPr>
                <a:endParaRPr lang="ru-RU"/>
              </a:p>
            </c:txPr>
            <c:dLblPos val="bestFit"/>
            <c:showVal val="1"/>
            <c:showLeaderLines val="1"/>
          </c:dLbls>
          <c:cat>
            <c:strRef>
              <c:f>Лист1!$G$409:$G$410</c:f>
              <c:strCache>
                <c:ptCount val="2"/>
                <c:pt idx="0">
                  <c:v>Наличные деньги в обращении (вне банковской системы - M0), млрд. рублей</c:v>
                </c:pt>
                <c:pt idx="1">
                  <c:v>Безналичные средства, млрд. рублей</c:v>
                </c:pt>
              </c:strCache>
            </c:strRef>
          </c:cat>
          <c:val>
            <c:numRef>
              <c:f>Лист1!$H$409:$H$410</c:f>
              <c:numCache>
                <c:formatCode>#,##0.00</c:formatCode>
                <c:ptCount val="2"/>
                <c:pt idx="0">
                  <c:v>13200.4</c:v>
                </c:pt>
                <c:pt idx="1">
                  <c:v>53052</c:v>
                </c:pt>
              </c:numCache>
            </c:numRef>
          </c:val>
        </c:ser>
        <c:dLbls>
          <c:showVal val="1"/>
        </c:dLbls>
      </c:pie3DChart>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Лист2!$E$65</c:f>
              <c:strCache>
                <c:ptCount val="1"/>
                <c:pt idx="0">
                  <c:v>Денежный агрегат М0, млрд. руб.</c:v>
                </c:pt>
              </c:strCache>
            </c:strRef>
          </c:tx>
          <c:dLbls>
            <c:txPr>
              <a:bodyPr/>
              <a:lstStyle/>
              <a:p>
                <a:pPr>
                  <a:defRPr>
                    <a:latin typeface="Times New Roman" pitchFamily="18" charset="0"/>
                    <a:cs typeface="Times New Roman" pitchFamily="18" charset="0"/>
                  </a:defRPr>
                </a:pPr>
                <a:endParaRPr lang="ru-RU"/>
              </a:p>
            </c:txPr>
            <c:dLblPos val="t"/>
            <c:showVal val="1"/>
          </c:dLbls>
          <c:cat>
            <c:numRef>
              <c:f>Лист2!$F$64:$N$64</c:f>
              <c:numCache>
                <c:formatCode>dd/mm/yy;@</c:formatCode>
                <c:ptCount val="9"/>
                <c:pt idx="0">
                  <c:v>44562</c:v>
                </c:pt>
                <c:pt idx="1">
                  <c:v>44593</c:v>
                </c:pt>
                <c:pt idx="2">
                  <c:v>44621</c:v>
                </c:pt>
                <c:pt idx="3">
                  <c:v>44652</c:v>
                </c:pt>
                <c:pt idx="4">
                  <c:v>44682</c:v>
                </c:pt>
                <c:pt idx="5">
                  <c:v>44713</c:v>
                </c:pt>
                <c:pt idx="6">
                  <c:v>44743</c:v>
                </c:pt>
                <c:pt idx="7">
                  <c:v>44774</c:v>
                </c:pt>
                <c:pt idx="8">
                  <c:v>44805</c:v>
                </c:pt>
              </c:numCache>
            </c:numRef>
          </c:cat>
          <c:val>
            <c:numRef>
              <c:f>Лист2!$F$65:$N$65</c:f>
              <c:numCache>
                <c:formatCode>#,##0</c:formatCode>
                <c:ptCount val="9"/>
                <c:pt idx="0">
                  <c:v>13200.358523999965</c:v>
                </c:pt>
                <c:pt idx="1">
                  <c:v>13026.861102000001</c:v>
                </c:pt>
                <c:pt idx="2">
                  <c:v>13913.355953999964</c:v>
                </c:pt>
                <c:pt idx="3">
                  <c:v>13834.33036</c:v>
                </c:pt>
                <c:pt idx="4">
                  <c:v>13518.439619000001</c:v>
                </c:pt>
                <c:pt idx="5">
                  <c:v>13233.5</c:v>
                </c:pt>
                <c:pt idx="6">
                  <c:v>13293.1</c:v>
                </c:pt>
                <c:pt idx="7">
                  <c:v>13390.8</c:v>
                </c:pt>
                <c:pt idx="8">
                  <c:v>13481.8</c:v>
                </c:pt>
              </c:numCache>
            </c:numRef>
          </c:val>
        </c:ser>
        <c:ser>
          <c:idx val="1"/>
          <c:order val="1"/>
          <c:tx>
            <c:strRef>
              <c:f>Лист2!$E$66</c:f>
              <c:strCache>
                <c:ptCount val="1"/>
                <c:pt idx="0">
                  <c:v>Денежный агрегат М1, млрд. руб.</c:v>
                </c:pt>
              </c:strCache>
            </c:strRef>
          </c:tx>
          <c:dLbls>
            <c:txPr>
              <a:bodyPr/>
              <a:lstStyle/>
              <a:p>
                <a:pPr>
                  <a:defRPr>
                    <a:latin typeface="Times New Roman" pitchFamily="18" charset="0"/>
                    <a:cs typeface="Times New Roman" pitchFamily="18" charset="0"/>
                  </a:defRPr>
                </a:pPr>
                <a:endParaRPr lang="ru-RU"/>
              </a:p>
            </c:txPr>
            <c:dLblPos val="t"/>
            <c:showVal val="1"/>
          </c:dLbls>
          <c:cat>
            <c:numRef>
              <c:f>Лист2!$F$64:$N$64</c:f>
              <c:numCache>
                <c:formatCode>dd/mm/yy;@</c:formatCode>
                <c:ptCount val="9"/>
                <c:pt idx="0">
                  <c:v>44562</c:v>
                </c:pt>
                <c:pt idx="1">
                  <c:v>44593</c:v>
                </c:pt>
                <c:pt idx="2">
                  <c:v>44621</c:v>
                </c:pt>
                <c:pt idx="3">
                  <c:v>44652</c:v>
                </c:pt>
                <c:pt idx="4">
                  <c:v>44682</c:v>
                </c:pt>
                <c:pt idx="5">
                  <c:v>44713</c:v>
                </c:pt>
                <c:pt idx="6">
                  <c:v>44743</c:v>
                </c:pt>
                <c:pt idx="7">
                  <c:v>44774</c:v>
                </c:pt>
                <c:pt idx="8">
                  <c:v>44805</c:v>
                </c:pt>
              </c:numCache>
            </c:numRef>
          </c:cat>
          <c:val>
            <c:numRef>
              <c:f>Лист2!$F$66:$N$66</c:f>
              <c:numCache>
                <c:formatCode>#,##0</c:formatCode>
                <c:ptCount val="9"/>
                <c:pt idx="0">
                  <c:v>36008.666022670004</c:v>
                </c:pt>
                <c:pt idx="1">
                  <c:v>35897.010432970012</c:v>
                </c:pt>
                <c:pt idx="2">
                  <c:v>37248.349689069997</c:v>
                </c:pt>
                <c:pt idx="3">
                  <c:v>34872.761389759915</c:v>
                </c:pt>
                <c:pt idx="4">
                  <c:v>34269.430761539974</c:v>
                </c:pt>
                <c:pt idx="5">
                  <c:v>34720.400000000001</c:v>
                </c:pt>
                <c:pt idx="6">
                  <c:v>36457.894719380012</c:v>
                </c:pt>
                <c:pt idx="7">
                  <c:v>37645.699999999997</c:v>
                </c:pt>
                <c:pt idx="8">
                  <c:v>39015.599999999999</c:v>
                </c:pt>
              </c:numCache>
            </c:numRef>
          </c:val>
        </c:ser>
        <c:ser>
          <c:idx val="2"/>
          <c:order val="2"/>
          <c:tx>
            <c:strRef>
              <c:f>Лист2!$E$67</c:f>
              <c:strCache>
                <c:ptCount val="1"/>
                <c:pt idx="0">
                  <c:v>Денежный агрегат М2, млрд. руб.</c:v>
                </c:pt>
              </c:strCache>
            </c:strRef>
          </c:tx>
          <c:dLbls>
            <c:txPr>
              <a:bodyPr/>
              <a:lstStyle/>
              <a:p>
                <a:pPr>
                  <a:defRPr>
                    <a:latin typeface="Times New Roman" pitchFamily="18" charset="0"/>
                    <a:cs typeface="Times New Roman" pitchFamily="18" charset="0"/>
                  </a:defRPr>
                </a:pPr>
                <a:endParaRPr lang="ru-RU"/>
              </a:p>
            </c:txPr>
            <c:dLblPos val="t"/>
            <c:showVal val="1"/>
          </c:dLbls>
          <c:cat>
            <c:numRef>
              <c:f>Лист2!$F$64:$N$64</c:f>
              <c:numCache>
                <c:formatCode>dd/mm/yy;@</c:formatCode>
                <c:ptCount val="9"/>
                <c:pt idx="0">
                  <c:v>44562</c:v>
                </c:pt>
                <c:pt idx="1">
                  <c:v>44593</c:v>
                </c:pt>
                <c:pt idx="2">
                  <c:v>44621</c:v>
                </c:pt>
                <c:pt idx="3">
                  <c:v>44652</c:v>
                </c:pt>
                <c:pt idx="4">
                  <c:v>44682</c:v>
                </c:pt>
                <c:pt idx="5">
                  <c:v>44713</c:v>
                </c:pt>
                <c:pt idx="6">
                  <c:v>44743</c:v>
                </c:pt>
                <c:pt idx="7">
                  <c:v>44774</c:v>
                </c:pt>
                <c:pt idx="8">
                  <c:v>44805</c:v>
                </c:pt>
              </c:numCache>
            </c:numRef>
          </c:cat>
          <c:val>
            <c:numRef>
              <c:f>Лист2!$F$67:$N$67</c:f>
              <c:numCache>
                <c:formatCode>#,##0</c:formatCode>
                <c:ptCount val="9"/>
                <c:pt idx="0">
                  <c:v>66252.36074412</c:v>
                </c:pt>
                <c:pt idx="1">
                  <c:v>65310.318295720135</c:v>
                </c:pt>
                <c:pt idx="2">
                  <c:v>66659.713946229705</c:v>
                </c:pt>
                <c:pt idx="3">
                  <c:v>68203.535077429799</c:v>
                </c:pt>
                <c:pt idx="4">
                  <c:v>68475.280923569968</c:v>
                </c:pt>
                <c:pt idx="5">
                  <c:v>68993.399999999994</c:v>
                </c:pt>
                <c:pt idx="6">
                  <c:v>69623.24526964</c:v>
                </c:pt>
                <c:pt idx="7">
                  <c:v>70825.399999999994</c:v>
                </c:pt>
                <c:pt idx="8">
                  <c:v>73333.3</c:v>
                </c:pt>
              </c:numCache>
            </c:numRef>
          </c:val>
        </c:ser>
        <c:ser>
          <c:idx val="3"/>
          <c:order val="3"/>
          <c:tx>
            <c:strRef>
              <c:f>Лист2!$E$68</c:f>
              <c:strCache>
                <c:ptCount val="1"/>
                <c:pt idx="0">
                  <c:v>Широкая денежная масса, млрд. руб.</c:v>
                </c:pt>
              </c:strCache>
            </c:strRef>
          </c:tx>
          <c:dLbls>
            <c:txPr>
              <a:bodyPr/>
              <a:lstStyle/>
              <a:p>
                <a:pPr>
                  <a:defRPr>
                    <a:latin typeface="Times New Roman" pitchFamily="18" charset="0"/>
                    <a:cs typeface="Times New Roman" pitchFamily="18" charset="0"/>
                  </a:defRPr>
                </a:pPr>
                <a:endParaRPr lang="ru-RU"/>
              </a:p>
            </c:txPr>
            <c:dLblPos val="t"/>
            <c:showVal val="1"/>
          </c:dLbls>
          <c:cat>
            <c:numRef>
              <c:f>Лист2!$F$64:$N$64</c:f>
              <c:numCache>
                <c:formatCode>dd/mm/yy;@</c:formatCode>
                <c:ptCount val="9"/>
                <c:pt idx="0">
                  <c:v>44562</c:v>
                </c:pt>
                <c:pt idx="1">
                  <c:v>44593</c:v>
                </c:pt>
                <c:pt idx="2">
                  <c:v>44621</c:v>
                </c:pt>
                <c:pt idx="3">
                  <c:v>44652</c:v>
                </c:pt>
                <c:pt idx="4">
                  <c:v>44682</c:v>
                </c:pt>
                <c:pt idx="5">
                  <c:v>44713</c:v>
                </c:pt>
                <c:pt idx="6">
                  <c:v>44743</c:v>
                </c:pt>
                <c:pt idx="7">
                  <c:v>44774</c:v>
                </c:pt>
                <c:pt idx="8">
                  <c:v>44805</c:v>
                </c:pt>
              </c:numCache>
            </c:numRef>
          </c:cat>
          <c:val>
            <c:numRef>
              <c:f>Лист2!$F$68:$N$68</c:f>
              <c:numCache>
                <c:formatCode>#,##0</c:formatCode>
                <c:ptCount val="9"/>
                <c:pt idx="0">
                  <c:v>83760.991249929706</c:v>
                </c:pt>
                <c:pt idx="1">
                  <c:v>83994.806077080008</c:v>
                </c:pt>
                <c:pt idx="2">
                  <c:v>85635.181249299989</c:v>
                </c:pt>
                <c:pt idx="3">
                  <c:v>85495.274841089908</c:v>
                </c:pt>
                <c:pt idx="4">
                  <c:v>83694.767163580007</c:v>
                </c:pt>
                <c:pt idx="5">
                  <c:v>82926.600000000006</c:v>
                </c:pt>
                <c:pt idx="6">
                  <c:v>80801.744372640009</c:v>
                </c:pt>
                <c:pt idx="7">
                  <c:v>83828.899999999994</c:v>
                </c:pt>
                <c:pt idx="8">
                  <c:v>85693</c:v>
                </c:pt>
              </c:numCache>
            </c:numRef>
          </c:val>
        </c:ser>
        <c:dLbls>
          <c:showVal val="1"/>
        </c:dLbls>
        <c:marker val="1"/>
        <c:axId val="114170496"/>
        <c:axId val="114184576"/>
      </c:lineChart>
      <c:dateAx>
        <c:axId val="114170496"/>
        <c:scaling>
          <c:orientation val="minMax"/>
        </c:scaling>
        <c:axPos val="b"/>
        <c:numFmt formatCode="dd/mm/yy;@" sourceLinked="1"/>
        <c:tickLblPos val="nextTo"/>
        <c:txPr>
          <a:bodyPr/>
          <a:lstStyle/>
          <a:p>
            <a:pPr>
              <a:defRPr>
                <a:latin typeface="Times New Roman" pitchFamily="18" charset="0"/>
                <a:cs typeface="Times New Roman" pitchFamily="18" charset="0"/>
              </a:defRPr>
            </a:pPr>
            <a:endParaRPr lang="ru-RU"/>
          </a:p>
        </c:txPr>
        <c:crossAx val="114184576"/>
        <c:crosses val="autoZero"/>
        <c:auto val="1"/>
        <c:lblOffset val="100"/>
      </c:dateAx>
      <c:valAx>
        <c:axId val="114184576"/>
        <c:scaling>
          <c:orientation val="minMax"/>
        </c:scaling>
        <c:axPos val="l"/>
        <c:majorGridlines/>
        <c:numFmt formatCode="#,##0" sourceLinked="1"/>
        <c:tickLblPos val="nextTo"/>
        <c:txPr>
          <a:bodyPr/>
          <a:lstStyle/>
          <a:p>
            <a:pPr>
              <a:defRPr>
                <a:latin typeface="Times New Roman" pitchFamily="18" charset="0"/>
                <a:cs typeface="Times New Roman" pitchFamily="18" charset="0"/>
              </a:defRPr>
            </a:pPr>
            <a:endParaRPr lang="ru-RU"/>
          </a:p>
        </c:txPr>
        <c:crossAx val="114170496"/>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Лист1!$G$373</c:f>
              <c:strCache>
                <c:ptCount val="1"/>
                <c:pt idx="0">
                  <c:v>Денежная масса в национальном определении (денежный агрегат М2), млрд. руб.</c:v>
                </c:pt>
              </c:strCache>
            </c:strRef>
          </c:tx>
          <c:spPr>
            <a:solidFill>
              <a:srgbClr val="C00000"/>
            </a:solidFill>
            <a:ln w="9525" cap="flat" cmpd="sng" algn="ctr">
              <a:solidFill>
                <a:srgbClr val="FF0000"/>
              </a:solidFill>
              <a:prstDash val="solid"/>
            </a:ln>
            <a:effectLst>
              <a:outerShdw blurRad="40000" dist="20000" dir="5400000" rotWithShape="0">
                <a:srgbClr val="000000">
                  <a:alpha val="38000"/>
                </a:srgbClr>
              </a:outerShdw>
            </a:effectLst>
          </c:spPr>
          <c:dLbls>
            <c:txPr>
              <a:bodyPr/>
              <a:lstStyle/>
              <a:p>
                <a:pPr>
                  <a:defRPr>
                    <a:latin typeface="Times New Roman" pitchFamily="18" charset="0"/>
                    <a:cs typeface="Times New Roman" pitchFamily="18" charset="0"/>
                  </a:defRPr>
                </a:pPr>
                <a:endParaRPr lang="ru-RU"/>
              </a:p>
            </c:txPr>
            <c:showVal val="1"/>
          </c:dLbls>
          <c:cat>
            <c:numRef>
              <c:f>Лист1!$H$372:$S$372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Лист1!$H$373:$S$373</c:f>
              <c:numCache>
                <c:formatCode>#,##0.00</c:formatCode>
                <c:ptCount val="12"/>
                <c:pt idx="0">
                  <c:v>20011.900000000001</c:v>
                </c:pt>
                <c:pt idx="1">
                  <c:v>24204.799999999996</c:v>
                </c:pt>
                <c:pt idx="2">
                  <c:v>27164.6</c:v>
                </c:pt>
                <c:pt idx="3">
                  <c:v>31155.599999999955</c:v>
                </c:pt>
                <c:pt idx="4">
                  <c:v>31615.7</c:v>
                </c:pt>
                <c:pt idx="5">
                  <c:v>35179.699999999997</c:v>
                </c:pt>
                <c:pt idx="6">
                  <c:v>38418</c:v>
                </c:pt>
                <c:pt idx="7">
                  <c:v>42442.2</c:v>
                </c:pt>
                <c:pt idx="8">
                  <c:v>47109.3</c:v>
                </c:pt>
                <c:pt idx="9">
                  <c:v>51680</c:v>
                </c:pt>
                <c:pt idx="10">
                  <c:v>58652.1</c:v>
                </c:pt>
                <c:pt idx="11">
                  <c:v>66252.399999999994</c:v>
                </c:pt>
              </c:numCache>
            </c:numRef>
          </c:val>
        </c:ser>
        <c:dLbls>
          <c:showVal val="1"/>
        </c:dLbls>
        <c:shape val="cylinder"/>
        <c:axId val="114200960"/>
        <c:axId val="114202496"/>
        <c:axId val="0"/>
      </c:bar3DChart>
      <c:catAx>
        <c:axId val="114200960"/>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4202496"/>
        <c:crosses val="autoZero"/>
        <c:auto val="1"/>
        <c:lblAlgn val="ctr"/>
        <c:lblOffset val="100"/>
      </c:catAx>
      <c:valAx>
        <c:axId val="114202496"/>
        <c:scaling>
          <c:orientation val="minMax"/>
        </c:scaling>
        <c:axPos val="l"/>
        <c:majorGridlines/>
        <c:numFmt formatCode="#,##0.00" sourceLinked="1"/>
        <c:tickLblPos val="nextTo"/>
        <c:txPr>
          <a:bodyPr/>
          <a:lstStyle/>
          <a:p>
            <a:pPr>
              <a:defRPr>
                <a:latin typeface="Times New Roman" pitchFamily="18" charset="0"/>
                <a:cs typeface="Times New Roman" pitchFamily="18" charset="0"/>
              </a:defRPr>
            </a:pPr>
            <a:endParaRPr lang="ru-RU"/>
          </a:p>
        </c:txPr>
        <c:crossAx val="114200960"/>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bar"/>
        <c:grouping val="clustered"/>
        <c:ser>
          <c:idx val="0"/>
          <c:order val="0"/>
          <c:tx>
            <c:strRef>
              <c:f>Лист3!$G$13</c:f>
              <c:strCache>
                <c:ptCount val="1"/>
                <c:pt idx="0">
                  <c:v>место в 2021 г.</c:v>
                </c:pt>
              </c:strCache>
            </c:strRef>
          </c:tx>
          <c:spPr>
            <a:solidFill>
              <a:srgbClr val="0070C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Lbls>
            <c:txPr>
              <a:bodyPr/>
              <a:lstStyle/>
              <a:p>
                <a:pPr>
                  <a:defRPr sz="1200">
                    <a:latin typeface="Times New Roman" pitchFamily="18" charset="0"/>
                    <a:cs typeface="Times New Roman" pitchFamily="18" charset="0"/>
                  </a:defRPr>
                </a:pPr>
                <a:endParaRPr lang="ru-RU"/>
              </a:p>
            </c:txPr>
            <c:showVal val="1"/>
          </c:dLbls>
          <c:cat>
            <c:strRef>
              <c:f>Лист3!$F$14:$F$23</c:f>
              <c:strCache>
                <c:ptCount val="10"/>
                <c:pt idx="0">
                  <c:v>Китай </c:v>
                </c:pt>
                <c:pt idx="1">
                  <c:v>США</c:v>
                </c:pt>
                <c:pt idx="2">
                  <c:v>Индия</c:v>
                </c:pt>
                <c:pt idx="3">
                  <c:v>Германия</c:v>
                </c:pt>
                <c:pt idx="4">
                  <c:v>Япония</c:v>
                </c:pt>
                <c:pt idx="5">
                  <c:v>Великобритания</c:v>
                </c:pt>
                <c:pt idx="6">
                  <c:v>Франция</c:v>
                </c:pt>
                <c:pt idx="7">
                  <c:v>Индонезия</c:v>
                </c:pt>
                <c:pt idx="8">
                  <c:v>Бразилия</c:v>
                </c:pt>
                <c:pt idx="9">
                  <c:v>Россия</c:v>
                </c:pt>
              </c:strCache>
            </c:strRef>
          </c:cat>
          <c:val>
            <c:numRef>
              <c:f>Лист3!$G$14:$G$23</c:f>
              <c:numCache>
                <c:formatCode>General</c:formatCode>
                <c:ptCount val="10"/>
                <c:pt idx="0">
                  <c:v>2</c:v>
                </c:pt>
                <c:pt idx="1">
                  <c:v>1</c:v>
                </c:pt>
                <c:pt idx="2">
                  <c:v>14</c:v>
                </c:pt>
                <c:pt idx="3">
                  <c:v>4</c:v>
                </c:pt>
                <c:pt idx="4">
                  <c:v>3</c:v>
                </c:pt>
                <c:pt idx="5">
                  <c:v>5</c:v>
                </c:pt>
                <c:pt idx="6">
                  <c:v>6</c:v>
                </c:pt>
                <c:pt idx="7">
                  <c:v>17</c:v>
                </c:pt>
                <c:pt idx="8">
                  <c:v>11</c:v>
                </c:pt>
                <c:pt idx="9">
                  <c:v>12</c:v>
                </c:pt>
              </c:numCache>
            </c:numRef>
          </c:val>
        </c:ser>
        <c:ser>
          <c:idx val="1"/>
          <c:order val="1"/>
          <c:tx>
            <c:strRef>
              <c:f>Лист3!$H$13</c:f>
              <c:strCache>
                <c:ptCount val="1"/>
                <c:pt idx="0">
                  <c:v>место в 2022г.</c:v>
                </c:pt>
              </c:strCache>
            </c:strRef>
          </c:tx>
          <c:spPr>
            <a:solidFill>
              <a:srgbClr val="FF0000"/>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Lbls>
            <c:txPr>
              <a:bodyPr/>
              <a:lstStyle/>
              <a:p>
                <a:pPr>
                  <a:defRPr sz="1200">
                    <a:latin typeface="Times New Roman" pitchFamily="18" charset="0"/>
                    <a:cs typeface="Times New Roman" pitchFamily="18" charset="0"/>
                  </a:defRPr>
                </a:pPr>
                <a:endParaRPr lang="ru-RU"/>
              </a:p>
            </c:txPr>
            <c:showVal val="1"/>
          </c:dLbls>
          <c:cat>
            <c:strRef>
              <c:f>Лист3!$F$14:$F$23</c:f>
              <c:strCache>
                <c:ptCount val="10"/>
                <c:pt idx="0">
                  <c:v>Китай </c:v>
                </c:pt>
                <c:pt idx="1">
                  <c:v>США</c:v>
                </c:pt>
                <c:pt idx="2">
                  <c:v>Индия</c:v>
                </c:pt>
                <c:pt idx="3">
                  <c:v>Германия</c:v>
                </c:pt>
                <c:pt idx="4">
                  <c:v>Япония</c:v>
                </c:pt>
                <c:pt idx="5">
                  <c:v>Великобритания</c:v>
                </c:pt>
                <c:pt idx="6">
                  <c:v>Франция</c:v>
                </c:pt>
                <c:pt idx="7">
                  <c:v>Индонезия</c:v>
                </c:pt>
                <c:pt idx="8">
                  <c:v>Бразилия</c:v>
                </c:pt>
                <c:pt idx="9">
                  <c:v>Россия</c:v>
                </c:pt>
              </c:strCache>
            </c:strRef>
          </c:cat>
          <c:val>
            <c:numRef>
              <c:f>Лист3!$H$14:$H$23</c:f>
              <c:numCache>
                <c:formatCode>General</c:formatCode>
                <c:ptCount val="10"/>
                <c:pt idx="0">
                  <c:v>1</c:v>
                </c:pt>
                <c:pt idx="1">
                  <c:v>2</c:v>
                </c:pt>
                <c:pt idx="2">
                  <c:v>3</c:v>
                </c:pt>
                <c:pt idx="3">
                  <c:v>4</c:v>
                </c:pt>
                <c:pt idx="4">
                  <c:v>5</c:v>
                </c:pt>
                <c:pt idx="5">
                  <c:v>6</c:v>
                </c:pt>
                <c:pt idx="6">
                  <c:v>7</c:v>
                </c:pt>
                <c:pt idx="7">
                  <c:v>8</c:v>
                </c:pt>
                <c:pt idx="8">
                  <c:v>9</c:v>
                </c:pt>
                <c:pt idx="9">
                  <c:v>10</c:v>
                </c:pt>
              </c:numCache>
            </c:numRef>
          </c:val>
        </c:ser>
        <c:dLbls>
          <c:showVal val="1"/>
        </c:dLbls>
        <c:shape val="box"/>
        <c:axId val="110259584"/>
        <c:axId val="110273664"/>
        <c:axId val="0"/>
      </c:bar3DChart>
      <c:catAx>
        <c:axId val="110259584"/>
        <c:scaling>
          <c:orientation val="minMax"/>
        </c:scaling>
        <c:axPos val="l"/>
        <c:tickLblPos val="nextTo"/>
        <c:txPr>
          <a:bodyPr/>
          <a:lstStyle/>
          <a:p>
            <a:pPr>
              <a:defRPr sz="1200">
                <a:latin typeface="Times New Roman" pitchFamily="18" charset="0"/>
                <a:cs typeface="Times New Roman" pitchFamily="18" charset="0"/>
              </a:defRPr>
            </a:pPr>
            <a:endParaRPr lang="ru-RU"/>
          </a:p>
        </c:txPr>
        <c:crossAx val="110273664"/>
        <c:crosses val="autoZero"/>
        <c:auto val="1"/>
        <c:lblAlgn val="ctr"/>
        <c:lblOffset val="100"/>
      </c:catAx>
      <c:valAx>
        <c:axId val="110273664"/>
        <c:scaling>
          <c:orientation val="minMax"/>
        </c:scaling>
        <c:axPos val="b"/>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0259584"/>
        <c:crosses val="autoZero"/>
        <c:crossBetween val="between"/>
      </c:valAx>
    </c:plotArea>
    <c:legend>
      <c:legendPos val="b"/>
      <c:layout/>
      <c:txPr>
        <a:bodyPr/>
        <a:lstStyle/>
        <a:p>
          <a:pPr>
            <a:defRPr sz="1200">
              <a:latin typeface="Times New Roman" pitchFamily="18" charset="0"/>
              <a:cs typeface="Times New Roman" pitchFamily="18" charset="0"/>
            </a:defRPr>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7AD1ED5F-AB97-47B5-9F7B-ACDF41A6E0FD}" type="datetimeFigureOut">
              <a:rPr lang="zh-CN" altLang="en-US"/>
              <a:pPr/>
              <a:t>2023/1/22</a:t>
            </a:fld>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sp>
      <p:sp>
        <p:nvSpPr>
          <p:cNvPr id="5125" name="备注占位符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defRPr sz="1200" noProof="1" smtClean="0">
                <a:latin typeface="+mn-lt"/>
                <a:ea typeface="+mn-ea"/>
              </a:defRPr>
            </a:lvl1pPr>
          </a:lstStyle>
          <a:p>
            <a:fld id="{2C92D475-3D99-4A14-A382-ED92881F3A81}" type="slidenum">
              <a:rPr lang="zh-CN" altLang="en-US"/>
              <a:pPr/>
              <a:t>‹#›</a:t>
            </a:fld>
            <a:endParaRPr lang="zh-CN" altLang="en-US"/>
          </a:p>
        </p:txBody>
      </p:sp>
    </p:spTree>
    <p:extLst>
      <p:ext uri="{BB962C8B-B14F-4D97-AF65-F5344CB8AC3E}">
        <p14:creationId xmlns:p14="http://schemas.microsoft.com/office/powerpoint/2010/main" xmlns="" val="149354810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smtClean="0"/>
          </a:p>
        </p:txBody>
      </p:sp>
      <p:sp>
        <p:nvSpPr>
          <p:cNvPr id="48131"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fontAlgn="base"/>
            <a:fld id="{42D5E1CE-6F51-41C6-9FDB-60CABDC564D4}" type="slidenum">
              <a:rPr lang="zh-CN" altLang="en-US"/>
              <a:pPr fontAlgn="base"/>
              <a:t>2</a:t>
            </a:fld>
            <a:endParaRPr lang="zh-CN" altLang="en-US"/>
          </a:p>
        </p:txBody>
      </p:sp>
    </p:spTree>
    <p:extLst>
      <p:ext uri="{BB962C8B-B14F-4D97-AF65-F5344CB8AC3E}">
        <p14:creationId xmlns:p14="http://schemas.microsoft.com/office/powerpoint/2010/main" xmlns="" val="309826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fontAlgn="base"/>
            <a:fld id="{C6B28C60-4D65-4DD8-BE59-FDBEA0468386}" type="slidenum">
              <a:rPr lang="zh-CN" altLang="en-US"/>
              <a:pPr fontAlgn="base"/>
              <a:t>12</a:t>
            </a:fld>
            <a:endParaRPr lang="zh-CN" altLang="en-US"/>
          </a:p>
        </p:txBody>
      </p:sp>
    </p:spTree>
    <p:extLst>
      <p:ext uri="{BB962C8B-B14F-4D97-AF65-F5344CB8AC3E}">
        <p14:creationId xmlns:p14="http://schemas.microsoft.com/office/powerpoint/2010/main" xmlns="" val="399560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ChangeArrowheads="1"/>
          </p:cNvSpPr>
          <p:nvPr>
            <p:ph type="sldImg" idx="4294967295"/>
          </p:nvPr>
        </p:nvSpPr>
        <p:spPr>
          <a:ln>
            <a:miter lim="800000"/>
          </a:ln>
        </p:spPr>
      </p:sp>
      <p:sp>
        <p:nvSpPr>
          <p:cNvPr id="9218" name="备注占位符 2"/>
          <p:cNvSpPr>
            <a:spLocks noGrp="1" noChangeArrowheads="1"/>
          </p:cNvSpPr>
          <p:nvPr>
            <p:ph type="body" idx="4294967295"/>
          </p:nvPr>
        </p:nvSpPr>
        <p:spPr/>
        <p:txBody>
          <a:bodyPr/>
          <a:lstStyle/>
          <a:p>
            <a:endParaRPr lang="zh-CN" altLang="en-US" smtClean="0"/>
          </a:p>
        </p:txBody>
      </p:sp>
      <p:sp>
        <p:nvSpPr>
          <p:cNvPr id="9219"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fontAlgn="base"/>
            <a:fld id="{BE7678B6-4F22-4FEE-8C24-45C720628F51}" type="slidenum">
              <a:rPr lang="zh-CN" altLang="en-US"/>
              <a:pPr fontAlgn="base"/>
              <a:t>4</a:t>
            </a:fld>
            <a:endParaRPr lang="zh-CN" altLang="en-US"/>
          </a:p>
        </p:txBody>
      </p:sp>
    </p:spTree>
    <p:extLst>
      <p:ext uri="{BB962C8B-B14F-4D97-AF65-F5344CB8AC3E}">
        <p14:creationId xmlns:p14="http://schemas.microsoft.com/office/powerpoint/2010/main" xmlns="" val="373381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smtClean="0"/>
          </a:p>
        </p:txBody>
      </p:sp>
      <p:sp>
        <p:nvSpPr>
          <p:cNvPr id="48131"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fontAlgn="base"/>
            <a:fld id="{42D5E1CE-6F51-41C6-9FDB-60CABDC564D4}" type="slidenum">
              <a:rPr lang="zh-CN" altLang="en-US"/>
              <a:pPr fontAlgn="base"/>
              <a:t>5</a:t>
            </a:fld>
            <a:endParaRPr lang="zh-CN" altLang="en-US"/>
          </a:p>
        </p:txBody>
      </p:sp>
    </p:spTree>
    <p:extLst>
      <p:ext uri="{BB962C8B-B14F-4D97-AF65-F5344CB8AC3E}">
        <p14:creationId xmlns:p14="http://schemas.microsoft.com/office/powerpoint/2010/main" xmlns="" val="309826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p:cNvSpPr>
          <p:nvPr>
            <p:ph type="sldImg" idx="4294967295"/>
          </p:nvPr>
        </p:nvSpPr>
        <p:spPr>
          <a:ln>
            <a:miter lim="800000"/>
          </a:ln>
        </p:spPr>
      </p:sp>
      <p:sp>
        <p:nvSpPr>
          <p:cNvPr id="54274" name="备注占位符 2"/>
          <p:cNvSpPr>
            <a:spLocks noGrp="1" noChangeArrowheads="1"/>
          </p:cNvSpPr>
          <p:nvPr>
            <p:ph type="body" idx="4294967295"/>
          </p:nvPr>
        </p:nvSpPr>
        <p:spPr/>
        <p:txBody>
          <a:bodyPr/>
          <a:lstStyle/>
          <a:p>
            <a:endParaRPr lang="zh-CN" altLang="en-US" smtClean="0"/>
          </a:p>
        </p:txBody>
      </p:sp>
      <p:sp>
        <p:nvSpPr>
          <p:cNvPr id="54275"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fontAlgn="base"/>
            <a:fld id="{78F2C5DE-AC4B-48CA-9809-A2E9E2F196C0}" type="slidenum">
              <a:rPr lang="zh-CN" altLang="en-US"/>
              <a:pPr fontAlgn="base"/>
              <a:t>6</a:t>
            </a:fld>
            <a:endParaRPr lang="zh-CN" altLang="en-US"/>
          </a:p>
        </p:txBody>
      </p:sp>
    </p:spTree>
    <p:extLst>
      <p:ext uri="{BB962C8B-B14F-4D97-AF65-F5344CB8AC3E}">
        <p14:creationId xmlns:p14="http://schemas.microsoft.com/office/powerpoint/2010/main" xmlns="" val="171783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fontAlgn="base"/>
            <a:fld id="{C6B28C60-4D65-4DD8-BE59-FDBEA0468386}" type="slidenum">
              <a:rPr lang="zh-CN" altLang="en-US"/>
              <a:pPr fontAlgn="base"/>
              <a:t>7</a:t>
            </a:fld>
            <a:endParaRPr lang="zh-CN" altLang="en-US"/>
          </a:p>
        </p:txBody>
      </p:sp>
    </p:spTree>
    <p:extLst>
      <p:ext uri="{BB962C8B-B14F-4D97-AF65-F5344CB8AC3E}">
        <p14:creationId xmlns:p14="http://schemas.microsoft.com/office/powerpoint/2010/main" xmlns="" val="39956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fontAlgn="base"/>
            <a:fld id="{C6B28C60-4D65-4DD8-BE59-FDBEA0468386}" type="slidenum">
              <a:rPr lang="zh-CN" altLang="en-US"/>
              <a:pPr fontAlgn="base"/>
              <a:t>8</a:t>
            </a:fld>
            <a:endParaRPr lang="zh-CN" altLang="en-US"/>
          </a:p>
        </p:txBody>
      </p:sp>
    </p:spTree>
    <p:extLst>
      <p:ext uri="{BB962C8B-B14F-4D97-AF65-F5344CB8AC3E}">
        <p14:creationId xmlns:p14="http://schemas.microsoft.com/office/powerpoint/2010/main" xmlns="" val="399560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fontAlgn="base"/>
            <a:fld id="{C6B28C60-4D65-4DD8-BE59-FDBEA0468386}" type="slidenum">
              <a:rPr lang="zh-CN" altLang="en-US"/>
              <a:pPr fontAlgn="base"/>
              <a:t>9</a:t>
            </a:fld>
            <a:endParaRPr lang="zh-CN" altLang="en-US"/>
          </a:p>
        </p:txBody>
      </p:sp>
    </p:spTree>
    <p:extLst>
      <p:ext uri="{BB962C8B-B14F-4D97-AF65-F5344CB8AC3E}">
        <p14:creationId xmlns:p14="http://schemas.microsoft.com/office/powerpoint/2010/main" xmlns="" val="399560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fontAlgn="base"/>
            <a:fld id="{C6B28C60-4D65-4DD8-BE59-FDBEA0468386}" type="slidenum">
              <a:rPr lang="zh-CN" altLang="en-US"/>
              <a:pPr fontAlgn="base"/>
              <a:t>10</a:t>
            </a:fld>
            <a:endParaRPr lang="zh-CN" altLang="en-US"/>
          </a:p>
        </p:txBody>
      </p:sp>
    </p:spTree>
    <p:extLst>
      <p:ext uri="{BB962C8B-B14F-4D97-AF65-F5344CB8AC3E}">
        <p14:creationId xmlns:p14="http://schemas.microsoft.com/office/powerpoint/2010/main" xmlns="" val="3995608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p:cNvSpPr>
          <p:nvPr>
            <p:ph type="sldImg" idx="4294967295"/>
          </p:nvPr>
        </p:nvSpPr>
        <p:spPr>
          <a:ln>
            <a:miter lim="800000"/>
          </a:ln>
        </p:spPr>
      </p:sp>
      <p:sp>
        <p:nvSpPr>
          <p:cNvPr id="60418" name="备注占位符 2"/>
          <p:cNvSpPr>
            <a:spLocks noGrp="1" noChangeArrowheads="1"/>
          </p:cNvSpPr>
          <p:nvPr>
            <p:ph type="body" idx="4294967295"/>
          </p:nvPr>
        </p:nvSpPr>
        <p:spPr/>
        <p:txBody>
          <a:bodyPr/>
          <a:lstStyle/>
          <a:p>
            <a:endParaRPr lang="zh-CN" altLang="en-US" smtClean="0"/>
          </a:p>
        </p:txBody>
      </p:sp>
      <p:sp>
        <p:nvSpPr>
          <p:cNvPr id="60419"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fontAlgn="base"/>
            <a:fld id="{BADFD013-B142-4855-A8B7-563AE10A356A}" type="slidenum">
              <a:rPr lang="zh-CN" altLang="en-US"/>
              <a:pPr fontAlgn="base"/>
              <a:t>11</a:t>
            </a:fld>
            <a:endParaRPr lang="zh-CN" altLang="en-US"/>
          </a:p>
        </p:txBody>
      </p:sp>
    </p:spTree>
    <p:extLst>
      <p:ext uri="{BB962C8B-B14F-4D97-AF65-F5344CB8AC3E}">
        <p14:creationId xmlns:p14="http://schemas.microsoft.com/office/powerpoint/2010/main" xmlns="" val="240545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26466417"/>
      </p:ext>
    </p:extLst>
  </p:cSld>
  <p:clrMapOvr>
    <a:masterClrMapping/>
  </p:clrMapOvr>
  <p:transition spd="med"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34889127"/>
      </p:ext>
    </p:extLst>
  </p:cSld>
  <p:clrMapOvr>
    <a:masterClrMapping/>
  </p:clrMapOvr>
  <p:transition spd="med"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2" name="直接连接符 1"/>
          <p:cNvCxnSpPr/>
          <p:nvPr userDrawn="1"/>
        </p:nvCxnSpPr>
        <p:spPr>
          <a:xfrm>
            <a:off x="434975" y="666750"/>
            <a:ext cx="82804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1484204"/>
      </p:ext>
    </p:extLst>
  </p:cSld>
  <p:clrMapOvr>
    <a:masterClrMapping/>
  </p:clrMapOvr>
  <p:transition spd="med"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530820CF-B880-4189-942D-D702A7CBA730}" type="datetimeFigureOut">
              <a:rPr lang="zh-CN" altLang="en-US"/>
              <a:pPr/>
              <a:t>2023/1/22</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6E05380-FC59-461D-8EA6-8BBCAAEBF92A}" type="slidenum">
              <a:rPr lang="zh-CN" altLang="en-US"/>
              <a:pPr/>
              <a:t>‹#›</a:t>
            </a:fld>
            <a:endParaRPr lang="zh-CN" altLang="en-US"/>
          </a:p>
        </p:txBody>
      </p:sp>
    </p:spTree>
    <p:extLst>
      <p:ext uri="{BB962C8B-B14F-4D97-AF65-F5344CB8AC3E}">
        <p14:creationId xmlns:p14="http://schemas.microsoft.com/office/powerpoint/2010/main" xmlns="" val="4078720872"/>
      </p:ext>
    </p:extLst>
  </p:cSld>
  <p:clrMapOvr>
    <a:masterClrMapping/>
  </p:clrMapOvr>
  <p:transition spd="med"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noProof="1"/>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530820CF-B880-4189-942D-D702A7CBA730}" type="datetimeFigureOut">
              <a:rPr lang="zh-CN" altLang="en-US"/>
              <a:pPr/>
              <a:t>2023/1/22</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2B4711B1-0070-47DE-91B5-EF020C6A5414}" type="slidenum">
              <a:rPr lang="zh-CN" altLang="en-US"/>
              <a:pPr/>
              <a:t>‹#›</a:t>
            </a:fld>
            <a:endParaRPr lang="zh-CN" altLang="en-US"/>
          </a:p>
        </p:txBody>
      </p:sp>
    </p:spTree>
    <p:extLst>
      <p:ext uri="{BB962C8B-B14F-4D97-AF65-F5344CB8AC3E}">
        <p14:creationId xmlns:p14="http://schemas.microsoft.com/office/powerpoint/2010/main" xmlns="" val="14713544"/>
      </p:ext>
    </p:extLst>
  </p:cSld>
  <p:clrMapOvr>
    <a:masterClrMapping/>
  </p:clrMapOvr>
  <p:transition spd="med"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pPr/>
              <a:t>2023/1/22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1C38462-35C1-45FE-B058-7BA0EEDFE71D}" type="slidenum">
              <a:rPr lang="zh-CN" altLang="en-US"/>
              <a:pPr/>
              <a:t>‹#›</a:t>
            </a:fld>
            <a:endParaRPr lang="zh-CN" altLang="en-US"/>
          </a:p>
        </p:txBody>
      </p:sp>
    </p:spTree>
    <p:extLst>
      <p:ext uri="{BB962C8B-B14F-4D97-AF65-F5344CB8AC3E}">
        <p14:creationId xmlns:p14="http://schemas.microsoft.com/office/powerpoint/2010/main" xmlns="" val="1224975337"/>
      </p:ext>
    </p:extLst>
  </p:cSld>
  <p:clrMapOvr>
    <a:masterClrMapping/>
  </p:clrMapOvr>
  <p:transition spd="med"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pPr/>
              <a:t>2023/1/22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70426AE-2D22-4659-8535-55AEAF0A9B62}" type="slidenum">
              <a:rPr lang="zh-CN" altLang="en-US"/>
              <a:pPr/>
              <a:t>‹#›</a:t>
            </a:fld>
            <a:endParaRPr lang="zh-CN" altLang="en-US"/>
          </a:p>
        </p:txBody>
      </p:sp>
    </p:spTree>
    <p:extLst>
      <p:ext uri="{BB962C8B-B14F-4D97-AF65-F5344CB8AC3E}">
        <p14:creationId xmlns:p14="http://schemas.microsoft.com/office/powerpoint/2010/main" xmlns="" val="1749022110"/>
      </p:ext>
    </p:extLst>
  </p:cSld>
  <p:clrMapOvr>
    <a:masterClrMapping/>
  </p:clrMapOvr>
  <p:transition spd="med"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pPr/>
              <a:t>2023/1/22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C5C3654-58C2-4927-A51E-B00914F38119}" type="slidenum">
              <a:rPr lang="zh-CN" altLang="en-US"/>
              <a:pPr/>
              <a:t>‹#›</a:t>
            </a:fld>
            <a:endParaRPr lang="zh-CN" altLang="en-US"/>
          </a:p>
        </p:txBody>
      </p:sp>
    </p:spTree>
    <p:extLst>
      <p:ext uri="{BB962C8B-B14F-4D97-AF65-F5344CB8AC3E}">
        <p14:creationId xmlns:p14="http://schemas.microsoft.com/office/powerpoint/2010/main" xmlns="" val="3760510665"/>
      </p:ext>
    </p:extLst>
  </p:cSld>
  <p:clrMapOvr>
    <a:masterClrMapping/>
  </p:clrMapOvr>
  <p:transition spd="med"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530820CF-B880-4189-942D-D702A7CBA730}" type="datetimeFigureOut">
              <a:rPr lang="zh-CN" altLang="en-US"/>
              <a:pPr/>
              <a:t>2023/1/22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fld id="{7D8338A4-A964-4845-8823-9E87D3B412B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56" r:id="rId4"/>
    <p:sldLayoutId id="2147483655" r:id="rId5"/>
    <p:sldLayoutId id="2147483654" r:id="rId6"/>
    <p:sldLayoutId id="2147483653" r:id="rId7"/>
    <p:sldLayoutId id="2147483652" r:id="rId8"/>
  </p:sldLayoutIdLst>
  <p:transition spd="med" advTm="0">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5"/>
          <p:cNvSpPr/>
          <p:nvPr/>
        </p:nvSpPr>
        <p:spPr>
          <a:xfrm flipV="1">
            <a:off x="1" y="0"/>
            <a:ext cx="6572263" cy="270033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直角三角形 12"/>
          <p:cNvSpPr/>
          <p:nvPr/>
        </p:nvSpPr>
        <p:spPr>
          <a:xfrm flipH="1">
            <a:off x="2786050" y="2443163"/>
            <a:ext cx="6357950" cy="2700337"/>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97282" name="Picture 2"/>
          <p:cNvPicPr>
            <a:picLocks noChangeAspect="1" noChangeArrowheads="1"/>
          </p:cNvPicPr>
          <p:nvPr/>
        </p:nvPicPr>
        <p:blipFill>
          <a:blip r:embed="rId2"/>
          <a:srcRect/>
          <a:stretch>
            <a:fillRect/>
          </a:stretch>
        </p:blipFill>
        <p:spPr bwMode="auto">
          <a:xfrm rot="16200000">
            <a:off x="5429249" y="1428749"/>
            <a:ext cx="2714626" cy="4714876"/>
          </a:xfrm>
          <a:prstGeom prst="rtTriangle">
            <a:avLst/>
          </a:prstGeom>
          <a:noFill/>
          <a:ln w="9525">
            <a:noFill/>
            <a:miter lim="800000"/>
            <a:headEnd/>
            <a:tailEnd/>
          </a:ln>
          <a:effectLst/>
        </p:spPr>
      </p:pic>
      <p:sp>
        <p:nvSpPr>
          <p:cNvPr id="5" name="矩形 21"/>
          <p:cNvSpPr/>
          <p:nvPr/>
        </p:nvSpPr>
        <p:spPr>
          <a:xfrm>
            <a:off x="1506538" y="2767013"/>
            <a:ext cx="215900" cy="12239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9" name="Рисунок 8" descr="C:\Users\Ольга\Desktop\qldjg.jpg"/>
          <p:cNvPicPr/>
          <p:nvPr/>
        </p:nvPicPr>
        <p:blipFill>
          <a:blip r:embed="rId3"/>
          <a:srcRect/>
          <a:stretch>
            <a:fillRect/>
          </a:stretch>
        </p:blipFill>
        <p:spPr bwMode="auto">
          <a:xfrm rot="5400000">
            <a:off x="1142999" y="-1142999"/>
            <a:ext cx="2714627" cy="5000630"/>
          </a:xfrm>
          <a:prstGeom prst="rtTriangle">
            <a:avLst/>
          </a:prstGeom>
          <a:noFill/>
          <a:ln w="9525">
            <a:noFill/>
            <a:miter lim="800000"/>
            <a:headEnd/>
            <a:tailEnd/>
          </a:ln>
        </p:spPr>
      </p:pic>
      <p:sp>
        <p:nvSpPr>
          <p:cNvPr id="8" name="平行四边形 3"/>
          <p:cNvSpPr/>
          <p:nvPr/>
        </p:nvSpPr>
        <p:spPr>
          <a:xfrm rot="5400000">
            <a:off x="2000251" y="-2000250"/>
            <a:ext cx="5143500" cy="9144002"/>
          </a:xfrm>
          <a:prstGeom prst="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326" fontAlgn="auto">
              <a:spcBef>
                <a:spcPts val="0"/>
              </a:spcBef>
              <a:spcAft>
                <a:spcPts val="0"/>
              </a:spcAft>
              <a:defRPr/>
            </a:pPr>
            <a:endParaRPr lang="zh-CN" altLang="en-US" sz="1898" kern="0">
              <a:solidFill>
                <a:sysClr val="windowText" lastClr="000000"/>
              </a:solidFill>
            </a:endParaRPr>
          </a:p>
        </p:txBody>
      </p:sp>
      <p:sp>
        <p:nvSpPr>
          <p:cNvPr id="12" name="文本框 15"/>
          <p:cNvSpPr txBox="1"/>
          <p:nvPr/>
        </p:nvSpPr>
        <p:spPr>
          <a:xfrm>
            <a:off x="1857356" y="142858"/>
            <a:ext cx="5643602" cy="276999"/>
          </a:xfrm>
          <a:prstGeom prst="rect">
            <a:avLst/>
          </a:prstGeom>
          <a:noFill/>
        </p:spPr>
        <p:txBody>
          <a:bodyPr wrap="square" rtlCol="0">
            <a:spAutoFit/>
          </a:bodyPr>
          <a:lstStyle/>
          <a:p>
            <a:pPr algn="ctr"/>
            <a:r>
              <a:rPr lang="ru-RU" sz="1200" b="1" dirty="0" smtClean="0">
                <a:latin typeface="Times New Roman" pitchFamily="18" charset="0"/>
                <a:cs typeface="Times New Roman" pitchFamily="18" charset="0"/>
              </a:rPr>
              <a:t>НАЗВАНИЕ УЧЕБНОГО ЗАВЕДЕНИЯ</a:t>
            </a:r>
            <a:endParaRPr kumimoji="1" lang="zh-CN" altLang="en-US" sz="1200" b="1" dirty="0">
              <a:latin typeface="Times New Roman" pitchFamily="18" charset="0"/>
              <a:ea typeface="微软雅黑" panose="020B0503020204020204" pitchFamily="34" charset="-122"/>
              <a:cs typeface="Times New Roman" pitchFamily="18" charset="0"/>
            </a:endParaRPr>
          </a:p>
        </p:txBody>
      </p:sp>
      <p:sp>
        <p:nvSpPr>
          <p:cNvPr id="13" name="文本框 18"/>
          <p:cNvSpPr txBox="1"/>
          <p:nvPr/>
        </p:nvSpPr>
        <p:spPr>
          <a:xfrm>
            <a:off x="1714480" y="2643188"/>
            <a:ext cx="6356286" cy="1600438"/>
          </a:xfrm>
          <a:prstGeom prst="rect">
            <a:avLst/>
          </a:prstGeom>
          <a:noFill/>
        </p:spPr>
        <p:txBody>
          <a:bodyPr wrap="square" rtlCol="0">
            <a:spAutoFit/>
          </a:bodyPr>
          <a:lstStyle/>
          <a:p>
            <a:r>
              <a:rPr kumimoji="1" lang="ru-RU" altLang="zh-CN" sz="2000" b="1" dirty="0" err="1" smtClean="0">
                <a:latin typeface="Times New Roman" pitchFamily="18" charset="0"/>
                <a:ea typeface="Microsoft YaHei" charset="0"/>
                <a:cs typeface="Times New Roman" pitchFamily="18" charset="0"/>
              </a:rPr>
              <a:t>Выполнил</a:t>
            </a:r>
            <a:r>
              <a:rPr kumimoji="1" lang="ru-RU" altLang="zh-CN" sz="2000" dirty="0" err="1" smtClean="0">
                <a:latin typeface="Times New Roman" pitchFamily="18" charset="0"/>
                <a:ea typeface="Microsoft YaHei" charset="0"/>
                <a:cs typeface="Times New Roman" pitchFamily="18" charset="0"/>
              </a:rPr>
              <a:t>:_____________________________________</a:t>
            </a:r>
            <a:endParaRPr kumimoji="1" lang="ru-RU" altLang="zh-CN" sz="2000" dirty="0" smtClean="0">
              <a:latin typeface="Times New Roman" pitchFamily="18" charset="0"/>
              <a:ea typeface="Microsoft YaHei" charset="0"/>
              <a:cs typeface="Times New Roman" pitchFamily="18" charset="0"/>
            </a:endParaRPr>
          </a:p>
          <a:p>
            <a:r>
              <a:rPr kumimoji="1" lang="ru-RU" altLang="zh-CN" sz="2000" dirty="0" smtClean="0">
                <a:latin typeface="Times New Roman" pitchFamily="18" charset="0"/>
                <a:ea typeface="Microsoft YaHei" charset="0"/>
                <a:cs typeface="Times New Roman" pitchFamily="18" charset="0"/>
              </a:rPr>
              <a:t>_______________________________________________</a:t>
            </a:r>
          </a:p>
          <a:p>
            <a:r>
              <a:rPr kumimoji="1" lang="ru-RU" altLang="zh-CN" sz="2000" dirty="0" smtClean="0">
                <a:latin typeface="Times New Roman" pitchFamily="18" charset="0"/>
                <a:ea typeface="Microsoft YaHei" charset="0"/>
                <a:cs typeface="Times New Roman" pitchFamily="18" charset="0"/>
              </a:rPr>
              <a:t>_______________________________________________</a:t>
            </a:r>
          </a:p>
          <a:p>
            <a:r>
              <a:rPr kumimoji="1" lang="ru-RU" altLang="zh-CN" sz="2000" b="1" dirty="0" err="1" smtClean="0">
                <a:latin typeface="Times New Roman" pitchFamily="18" charset="0"/>
                <a:ea typeface="Microsoft YaHei" charset="0"/>
                <a:cs typeface="Times New Roman" pitchFamily="18" charset="0"/>
              </a:rPr>
              <a:t>Проверил</a:t>
            </a:r>
            <a:r>
              <a:rPr kumimoji="1" lang="ru-RU" altLang="zh-CN" sz="2000" dirty="0" err="1" smtClean="0">
                <a:latin typeface="Times New Roman" pitchFamily="18" charset="0"/>
                <a:ea typeface="Microsoft YaHei" charset="0"/>
                <a:cs typeface="Times New Roman" pitchFamily="18" charset="0"/>
              </a:rPr>
              <a:t>:______________________________________</a:t>
            </a:r>
            <a:endParaRPr lang="ru-RU" sz="2000" dirty="0" smtClean="0">
              <a:latin typeface="Times New Roman" pitchFamily="18" charset="0"/>
              <a:cs typeface="Times New Roman" pitchFamily="18" charset="0"/>
            </a:endParaRPr>
          </a:p>
          <a:p>
            <a:endParaRPr kumimoji="1" lang="ru-RU" altLang="zh-CN" dirty="0" smtClean="0">
              <a:latin typeface="Times New Roman" pitchFamily="18" charset="0"/>
              <a:ea typeface="Microsoft YaHei" charset="0"/>
              <a:cs typeface="Times New Roman" pitchFamily="18" charset="0"/>
            </a:endParaRPr>
          </a:p>
        </p:txBody>
      </p:sp>
      <p:sp>
        <p:nvSpPr>
          <p:cNvPr id="14" name="文本框 15"/>
          <p:cNvSpPr txBox="1"/>
          <p:nvPr/>
        </p:nvSpPr>
        <p:spPr>
          <a:xfrm>
            <a:off x="1142976" y="1214428"/>
            <a:ext cx="7346658" cy="2616101"/>
          </a:xfrm>
          <a:prstGeom prst="rect">
            <a:avLst/>
          </a:prstGeom>
          <a:noFill/>
        </p:spPr>
        <p:txBody>
          <a:bodyPr wrap="square" rtlCol="0">
            <a:spAutoFit/>
          </a:bodyPr>
          <a:lstStyle/>
          <a:p>
            <a:pPr algn="ctr"/>
            <a:r>
              <a:rPr kumimoji="1" lang="ru-RU" altLang="zh-CN" sz="2800" b="1" dirty="0" smtClean="0">
                <a:latin typeface="Times New Roman" pitchFamily="18" charset="0"/>
                <a:ea typeface="微软雅黑" panose="020B0503020204020204" pitchFamily="34" charset="-122"/>
                <a:cs typeface="Times New Roman" pitchFamily="18" charset="0"/>
              </a:rPr>
              <a:t>Курсовая работа на тему:</a:t>
            </a:r>
            <a:r>
              <a:rPr lang="ru-RU" sz="2800" b="1" dirty="0" smtClean="0">
                <a:latin typeface="Times New Roman" pitchFamily="18" charset="0"/>
                <a:cs typeface="Times New Roman" pitchFamily="18" charset="0"/>
              </a:rPr>
              <a:t> «Денежная масса, показатели её объёма и структуры в России»</a:t>
            </a:r>
            <a:endParaRPr lang="ru-RU" sz="2800" dirty="0" smtClean="0">
              <a:latin typeface="Times New Roman" pitchFamily="18" charset="0"/>
              <a:cs typeface="Times New Roman" pitchFamily="18" charset="0"/>
            </a:endParaRPr>
          </a:p>
          <a:p>
            <a:pPr algn="ctr"/>
            <a:endParaRPr lang="ru-RU" sz="2800" dirty="0" smtClean="0">
              <a:latin typeface="Times New Roman" pitchFamily="18" charset="0"/>
              <a:cs typeface="Times New Roman" pitchFamily="18" charset="0"/>
            </a:endParaRPr>
          </a:p>
          <a:p>
            <a:pPr algn="ctr"/>
            <a:r>
              <a:rPr lang="ru-RU" sz="28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 </a:t>
            </a:r>
            <a:endParaRPr kumimoji="1" lang="zh-CN" altLang="en-US" sz="2400" b="1" dirty="0">
              <a:latin typeface="Times New Roman" pitchFamily="18" charset="0"/>
              <a:ea typeface="微软雅黑" panose="020B0503020204020204" pitchFamily="34" charset="-122"/>
              <a:cs typeface="Times New Roman" pitchFamily="18" charset="0"/>
            </a:endParaRPr>
          </a:p>
        </p:txBody>
      </p:sp>
      <p:sp>
        <p:nvSpPr>
          <p:cNvPr id="15" name="文本框 1"/>
          <p:cNvSpPr txBox="1"/>
          <p:nvPr/>
        </p:nvSpPr>
        <p:spPr>
          <a:xfrm>
            <a:off x="2786050" y="4774168"/>
            <a:ext cx="3696293" cy="369332"/>
          </a:xfrm>
          <a:prstGeom prst="rect">
            <a:avLst/>
          </a:prstGeom>
          <a:noFill/>
        </p:spPr>
        <p:txBody>
          <a:bodyPr wrap="square" rtlCol="0">
            <a:spAutoFit/>
          </a:bodyPr>
          <a:lstStyle/>
          <a:p>
            <a:pPr algn="ctr"/>
            <a:r>
              <a:rPr kumimoji="1" lang="en-US" altLang="zh-CN" dirty="0" smtClean="0">
                <a:latin typeface="Times New Roman" pitchFamily="18" charset="0"/>
                <a:ea typeface="微软雅黑" panose="020B0503020204020204" pitchFamily="34" charset="-122"/>
                <a:cs typeface="Times New Roman" pitchFamily="18" charset="0"/>
              </a:rPr>
              <a:t>20</a:t>
            </a:r>
            <a:r>
              <a:rPr kumimoji="1" lang="ru-RU" altLang="zh-CN" dirty="0" smtClean="0">
                <a:latin typeface="Times New Roman" pitchFamily="18" charset="0"/>
                <a:ea typeface="微软雅黑" panose="020B0503020204020204" pitchFamily="34" charset="-122"/>
                <a:cs typeface="Times New Roman" pitchFamily="18" charset="0"/>
              </a:rPr>
              <a:t>23 год</a:t>
            </a:r>
            <a:endParaRPr kumimoji="1" lang="zh-CN" altLang="en-US" dirty="0">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3"/>
          <p:cNvSpPr txBox="1">
            <a:spLocks noChangeArrowheads="1"/>
          </p:cNvSpPr>
          <p:nvPr/>
        </p:nvSpPr>
        <p:spPr bwMode="auto">
          <a:xfrm>
            <a:off x="214282" y="71420"/>
            <a:ext cx="871543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2000" b="1" dirty="0" smtClean="0">
                <a:latin typeface="Times New Roman" pitchFamily="18" charset="0"/>
                <a:cs typeface="Times New Roman" pitchFamily="18" charset="0"/>
              </a:rPr>
              <a:t>Место экономики России в рейтинге стран мира в 2022 и 2036гг. </a:t>
            </a:r>
            <a:endParaRPr lang="zh-CN" altLang="en-US" sz="20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14" name="矩形 8"/>
          <p:cNvSpPr/>
          <p:nvPr/>
        </p:nvSpPr>
        <p:spPr>
          <a:xfrm>
            <a:off x="0" y="0"/>
            <a:ext cx="215900" cy="1223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9"/>
          <p:cNvSpPr/>
          <p:nvPr/>
        </p:nvSpPr>
        <p:spPr>
          <a:xfrm>
            <a:off x="7385050" y="4832350"/>
            <a:ext cx="1758950" cy="311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graphicFrame>
        <p:nvGraphicFramePr>
          <p:cNvPr id="10" name="Диаграмма 9"/>
          <p:cNvGraphicFramePr/>
          <p:nvPr/>
        </p:nvGraphicFramePr>
        <p:xfrm>
          <a:off x="214282" y="571486"/>
          <a:ext cx="4500594" cy="4071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nvGraphicFramePr>
        <p:xfrm>
          <a:off x="4286248" y="214296"/>
          <a:ext cx="4786346" cy="4500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3"/>
          <p:cNvSpPr txBox="1">
            <a:spLocks noChangeArrowheads="1"/>
          </p:cNvSpPr>
          <p:nvPr/>
        </p:nvSpPr>
        <p:spPr bwMode="auto">
          <a:xfrm>
            <a:off x="214282" y="4681835"/>
            <a:ext cx="44291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1200" dirty="0" smtClean="0">
                <a:latin typeface="Times New Roman" pitchFamily="18" charset="0"/>
                <a:cs typeface="Times New Roman" pitchFamily="18" charset="0"/>
              </a:rPr>
              <a:t>Рисунок 1- Рейтинг самых крупных экономик мира по уровню ВВП на 2021-2022 гг.</a:t>
            </a:r>
            <a:endParaRPr lang="zh-CN" altLang="en-US" sz="12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17" name="TextBox 13"/>
          <p:cNvSpPr txBox="1">
            <a:spLocks noChangeArrowheads="1"/>
          </p:cNvSpPr>
          <p:nvPr/>
        </p:nvSpPr>
        <p:spPr bwMode="auto">
          <a:xfrm>
            <a:off x="4500530" y="4681835"/>
            <a:ext cx="464347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1200" dirty="0" smtClean="0">
                <a:latin typeface="Times New Roman" pitchFamily="18" charset="0"/>
                <a:cs typeface="Times New Roman" pitchFamily="18" charset="0"/>
              </a:rPr>
              <a:t>Рисунок 2 -Прогнозные значения ВВП крупных экономик к 2036 году </a:t>
            </a:r>
            <a:endParaRPr lang="zh-CN" altLang="en-US" sz="1200" b="1" dirty="0">
              <a:solidFill>
                <a:schemeClr val="accent1"/>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bwMode="auto">
          <a:xfrm>
            <a:off x="2366628" y="1131590"/>
            <a:ext cx="1442867" cy="845091"/>
            <a:chOff x="0" y="0"/>
            <a:chExt cx="9801" cy="6692"/>
          </a:xfrm>
          <a:solidFill>
            <a:schemeClr val="accent1"/>
          </a:solidFill>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xmlns="" w="9525">
                  <a:solidFill>
                    <a:srgbClr val="000000"/>
                  </a:solidFill>
                  <a:round/>
                </a14:hiddenLine>
              </a:ext>
            </a:extLst>
          </p:spPr>
          <p:txBody>
            <a:bodyPr anchor="ctr"/>
            <a:lstStyle/>
            <a:p>
              <a:pPr fontAlgn="auto"/>
              <a:endParaRPr lang="zh-CN" altLang="en-US" noProof="1"/>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xmlns="" w="9525">
                  <a:solidFill>
                    <a:srgbClr val="000000"/>
                  </a:solidFill>
                  <a:round/>
                </a14:hiddenLine>
              </a:ext>
            </a:extLst>
          </p:spPr>
          <p:txBody>
            <a:bodyPr anchor="ctr"/>
            <a:lstStyle/>
            <a:p>
              <a:pPr fontAlgn="auto"/>
              <a:endParaRPr lang="zh-CN" altLang="en-US" noProof="1"/>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xmlns="" w="9525">
                  <a:solidFill>
                    <a:srgbClr val="000000"/>
                  </a:solidFill>
                  <a:round/>
                </a14:hiddenLine>
              </a:ext>
            </a:extLst>
          </p:spPr>
          <p:txBody>
            <a:bodyPr anchor="ctr"/>
            <a:lstStyle/>
            <a:p>
              <a:pPr fontAlgn="auto"/>
              <a:endParaRPr lang="zh-CN" altLang="en-US" noProof="1"/>
            </a:p>
          </p:txBody>
        </p:sp>
      </p:grpSp>
      <p:grpSp>
        <p:nvGrpSpPr>
          <p:cNvPr id="3" name="Group 12"/>
          <p:cNvGrpSpPr/>
          <p:nvPr/>
        </p:nvGrpSpPr>
        <p:grpSpPr bwMode="auto">
          <a:xfrm>
            <a:off x="5120293" y="1131590"/>
            <a:ext cx="1442867" cy="845091"/>
            <a:chOff x="0" y="0"/>
            <a:chExt cx="9801" cy="6692"/>
          </a:xfrm>
          <a:solidFill>
            <a:srgbClr val="C00000"/>
          </a:solidFill>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xmlns=""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xmlns=""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xmlns=""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grpSp>
      <p:sp>
        <p:nvSpPr>
          <p:cNvPr id="48" name="Text Box 16"/>
          <p:cNvSpPr txBox="1">
            <a:spLocks noChangeArrowheads="1"/>
          </p:cNvSpPr>
          <p:nvPr/>
        </p:nvSpPr>
        <p:spPr bwMode="auto">
          <a:xfrm>
            <a:off x="2366963" y="2090738"/>
            <a:ext cx="1611312" cy="250825"/>
          </a:xfrm>
          <a:prstGeom prst="rect">
            <a:avLst/>
          </a:prstGeom>
          <a:solidFill>
            <a:schemeClr val="accent1"/>
          </a:solidFill>
          <a:ln>
            <a:noFill/>
          </a:ln>
          <a:extLst>
            <a:ext uri="{91240B29-F687-4F45-9708-019B960494DF}">
              <a14:hiddenLine xmlns:a14="http://schemas.microsoft.com/office/drawing/2010/main" xmlns="" w="3175">
                <a:solidFill>
                  <a:srgbClr val="000000"/>
                </a:solidFill>
                <a:bevel/>
                <a:headEnd/>
                <a:tailEnd/>
              </a14:hiddenLine>
            </a:ext>
          </a:extLst>
        </p:spPr>
        <p:txBody>
          <a:bodyPr lIns="62118" tIns="31058" rIns="62118" bIns="31058" anchor="ctr"/>
          <a:lstStyle/>
          <a:p>
            <a:pPr algn="ctr">
              <a:lnSpc>
                <a:spcPct val="130000"/>
              </a:lnSpc>
            </a:pPr>
            <a:r>
              <a:rPr lang="ru-RU" altLang="zh-CN" sz="1400" b="1" dirty="0" smtClean="0">
                <a:solidFill>
                  <a:srgbClr val="F8F8F8"/>
                </a:solidFill>
                <a:latin typeface="Times New Roman" pitchFamily="18" charset="0"/>
                <a:ea typeface="微软雅黑" panose="020B0503020204020204" pitchFamily="34" charset="-122"/>
                <a:cs typeface="Times New Roman" pitchFamily="18" charset="0"/>
              </a:rPr>
              <a:t>Китай</a:t>
            </a:r>
            <a:endParaRPr lang="zh-CN" altLang="en-US" sz="1400" b="1" dirty="0">
              <a:solidFill>
                <a:srgbClr val="F8F8F8"/>
              </a:solidFill>
              <a:latin typeface="Times New Roman" pitchFamily="18" charset="0"/>
              <a:ea typeface="微软雅黑" panose="020B0503020204020204" pitchFamily="34" charset="-122"/>
              <a:cs typeface="Times New Roman" pitchFamily="18" charset="0"/>
            </a:endParaRPr>
          </a:p>
        </p:txBody>
      </p:sp>
      <p:sp>
        <p:nvSpPr>
          <p:cNvPr id="49" name="Rectangle 17"/>
          <p:cNvSpPr>
            <a:spLocks noChangeArrowheads="1"/>
          </p:cNvSpPr>
          <p:nvPr/>
        </p:nvSpPr>
        <p:spPr bwMode="auto">
          <a:xfrm>
            <a:off x="500034" y="2384424"/>
            <a:ext cx="3479829" cy="161608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2118" tIns="31058" rIns="62118" bIns="31058"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0" name="Text Box 18"/>
          <p:cNvSpPr txBox="1">
            <a:spLocks noChangeArrowheads="1"/>
          </p:cNvSpPr>
          <p:nvPr/>
        </p:nvSpPr>
        <p:spPr bwMode="auto">
          <a:xfrm>
            <a:off x="5119688" y="2090738"/>
            <a:ext cx="1612900" cy="273050"/>
          </a:xfrm>
          <a:prstGeom prst="rect">
            <a:avLst/>
          </a:prstGeom>
          <a:solidFill>
            <a:srgbClr val="C00000"/>
          </a:solidFill>
          <a:ln>
            <a:noFill/>
          </a:ln>
          <a:extLst>
            <a:ext uri="{91240B29-F687-4F45-9708-019B960494DF}">
              <a14:hiddenLine xmlns:a14="http://schemas.microsoft.com/office/drawing/2010/main" xmlns="" w="3175">
                <a:solidFill>
                  <a:srgbClr val="000000"/>
                </a:solidFill>
                <a:bevel/>
                <a:headEnd/>
                <a:tailEnd/>
              </a14:hiddenLine>
            </a:ext>
          </a:extLst>
        </p:spPr>
        <p:txBody>
          <a:bodyPr lIns="62118" tIns="31058" rIns="62118" bIns="31058" anchor="ctr"/>
          <a:lstStyle/>
          <a:p>
            <a:pPr algn="ctr">
              <a:lnSpc>
                <a:spcPct val="130000"/>
              </a:lnSpc>
            </a:pPr>
            <a:r>
              <a:rPr lang="ru-RU" altLang="zh-CN" sz="1400" b="1" dirty="0" smtClean="0">
                <a:solidFill>
                  <a:srgbClr val="F8F8F8"/>
                </a:solidFill>
                <a:latin typeface="Times New Roman" pitchFamily="18" charset="0"/>
                <a:ea typeface="微软雅黑" panose="020B0503020204020204" pitchFamily="34" charset="-122"/>
                <a:cs typeface="Times New Roman" pitchFamily="18" charset="0"/>
              </a:rPr>
              <a:t>США</a:t>
            </a:r>
            <a:endParaRPr lang="zh-CN" altLang="en-US" sz="1400" b="1" dirty="0">
              <a:solidFill>
                <a:srgbClr val="F8F8F8"/>
              </a:solidFill>
              <a:latin typeface="Times New Roman" pitchFamily="18" charset="0"/>
              <a:ea typeface="微软雅黑" panose="020B0503020204020204" pitchFamily="34" charset="-122"/>
              <a:cs typeface="Times New Roman" pitchFamily="18" charset="0"/>
            </a:endParaRPr>
          </a:p>
        </p:txBody>
      </p:sp>
      <p:sp>
        <p:nvSpPr>
          <p:cNvPr id="51" name="Rectangle 19"/>
          <p:cNvSpPr>
            <a:spLocks noChangeArrowheads="1"/>
          </p:cNvSpPr>
          <p:nvPr/>
        </p:nvSpPr>
        <p:spPr bwMode="auto">
          <a:xfrm>
            <a:off x="5119688" y="2384424"/>
            <a:ext cx="3452840" cy="1544647"/>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2118" tIns="31058" rIns="62118" bIns="31058"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2" name="Text Box 20"/>
          <p:cNvSpPr txBox="1">
            <a:spLocks noChangeArrowheads="1"/>
          </p:cNvSpPr>
          <p:nvPr/>
        </p:nvSpPr>
        <p:spPr bwMode="auto">
          <a:xfrm>
            <a:off x="642910" y="2481263"/>
            <a:ext cx="3244879" cy="1281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8" tIns="31058" rIns="62118" bIns="31058">
            <a:spAutoFit/>
          </a:bodyPr>
          <a:lstStyle/>
          <a:p>
            <a:pPr algn="ctr">
              <a:lnSpc>
                <a:spcPct val="130000"/>
              </a:lnSpc>
            </a:pPr>
            <a:r>
              <a:rPr lang="ru-RU" sz="1200" dirty="0" smtClean="0">
                <a:solidFill>
                  <a:schemeClr val="bg1"/>
                </a:solidFill>
                <a:latin typeface="Times New Roman" pitchFamily="18" charset="0"/>
                <a:cs typeface="Times New Roman" pitchFamily="18" charset="0"/>
              </a:rPr>
              <a:t>Китай </a:t>
            </a:r>
            <a:r>
              <a:rPr lang="ru-RU" sz="1200" dirty="0" smtClean="0">
                <a:solidFill>
                  <a:schemeClr val="bg1"/>
                </a:solidFill>
                <a:latin typeface="Times New Roman" pitchFamily="18" charset="0"/>
                <a:cs typeface="Times New Roman" pitchFamily="18" charset="0"/>
              </a:rPr>
              <a:t>использует множество методов для управления своей денежной массой. </a:t>
            </a:r>
            <a:endParaRPr lang="ru-RU" sz="1200" dirty="0" smtClean="0">
              <a:solidFill>
                <a:schemeClr val="bg1"/>
              </a:solidFill>
              <a:latin typeface="Times New Roman" pitchFamily="18" charset="0"/>
              <a:cs typeface="Times New Roman" pitchFamily="18" charset="0"/>
            </a:endParaRPr>
          </a:p>
          <a:p>
            <a:pPr algn="ctr"/>
            <a:r>
              <a:rPr lang="ru-RU" sz="1200" dirty="0" smtClean="0">
                <a:solidFill>
                  <a:schemeClr val="bg1"/>
                </a:solidFill>
                <a:latin typeface="Times New Roman" pitchFamily="18" charset="0"/>
                <a:cs typeface="Times New Roman" pitchFamily="18" charset="0"/>
              </a:rPr>
              <a:t>Основные методы</a:t>
            </a:r>
            <a:r>
              <a:rPr lang="ru-RU" sz="1200" dirty="0" smtClean="0">
                <a:solidFill>
                  <a:schemeClr val="bg1"/>
                </a:solidFill>
                <a:latin typeface="Times New Roman" pitchFamily="18" charset="0"/>
                <a:cs typeface="Times New Roman" pitchFamily="18" charset="0"/>
              </a:rPr>
              <a:t>: контроль курсов </a:t>
            </a:r>
            <a:r>
              <a:rPr lang="ru-RU" sz="1200" dirty="0" err="1" smtClean="0">
                <a:solidFill>
                  <a:schemeClr val="bg1"/>
                </a:solidFill>
                <a:latin typeface="Times New Roman" pitchFamily="18" charset="0"/>
                <a:cs typeface="Times New Roman" pitchFamily="18" charset="0"/>
              </a:rPr>
              <a:t>Forex</a:t>
            </a:r>
            <a:r>
              <a:rPr lang="ru-RU" sz="1200" dirty="0" smtClean="0">
                <a:solidFill>
                  <a:schemeClr val="bg1"/>
                </a:solidFill>
                <a:latin typeface="Times New Roman" pitchFamily="18" charset="0"/>
                <a:cs typeface="Times New Roman" pitchFamily="18" charset="0"/>
              </a:rPr>
              <a:t> , стерилизация, печать валюты, коэффициент резервирования, ставка дисконтирования</a:t>
            </a:r>
            <a:r>
              <a:rPr lang="ru-RU" sz="1200" dirty="0" smtClean="0">
                <a:solidFill>
                  <a:schemeClr val="bg1"/>
                </a:solidFill>
                <a:latin typeface="Times New Roman" pitchFamily="18" charset="0"/>
                <a:cs typeface="Times New Roman" pitchFamily="18" charset="0"/>
              </a:rPr>
              <a:t>.</a:t>
            </a: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53" name="Text Box 21"/>
          <p:cNvSpPr txBox="1">
            <a:spLocks noChangeArrowheads="1"/>
          </p:cNvSpPr>
          <p:nvPr/>
        </p:nvSpPr>
        <p:spPr bwMode="auto">
          <a:xfrm>
            <a:off x="5214942" y="2500312"/>
            <a:ext cx="3286148" cy="1170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8" tIns="31058" rIns="62118" bIns="31058">
            <a:spAutoFit/>
          </a:bodyPr>
          <a:lstStyle/>
          <a:p>
            <a:pPr algn="ctr"/>
            <a:r>
              <a:rPr lang="ru-RU" sz="1200" dirty="0" smtClean="0">
                <a:solidFill>
                  <a:schemeClr val="bg1"/>
                </a:solidFill>
                <a:latin typeface="Times New Roman" pitchFamily="18" charset="0"/>
                <a:cs typeface="Times New Roman" pitchFamily="18" charset="0"/>
              </a:rPr>
              <a:t>ФРС </a:t>
            </a:r>
            <a:r>
              <a:rPr lang="ru-RU" sz="1200" dirty="0" smtClean="0">
                <a:solidFill>
                  <a:schemeClr val="bg1"/>
                </a:solidFill>
                <a:latin typeface="Times New Roman" pitchFamily="18" charset="0"/>
                <a:cs typeface="Times New Roman" pitchFamily="18" charset="0"/>
              </a:rPr>
              <a:t>использует свои инструменты для контроля денежной </a:t>
            </a:r>
            <a:r>
              <a:rPr lang="ru-RU" sz="1200" dirty="0" smtClean="0">
                <a:solidFill>
                  <a:schemeClr val="bg1"/>
                </a:solidFill>
                <a:latin typeface="Times New Roman" pitchFamily="18" charset="0"/>
                <a:cs typeface="Times New Roman" pitchFamily="18" charset="0"/>
              </a:rPr>
              <a:t>массы. Когда </a:t>
            </a:r>
            <a:r>
              <a:rPr lang="ru-RU" sz="1200" dirty="0" smtClean="0">
                <a:solidFill>
                  <a:schemeClr val="bg1"/>
                </a:solidFill>
                <a:latin typeface="Times New Roman" pitchFamily="18" charset="0"/>
                <a:cs typeface="Times New Roman" pitchFamily="18" charset="0"/>
              </a:rPr>
              <a:t>экономика падает, ФРС увеличивает денежную массу, чтобы стимулировать рост. И наоборот, когда инфляция угрожает, ФРС </a:t>
            </a:r>
            <a:r>
              <a:rPr lang="ru-RU" sz="1200" dirty="0" smtClean="0">
                <a:solidFill>
                  <a:schemeClr val="bg1"/>
                </a:solidFill>
                <a:latin typeface="Times New Roman" pitchFamily="18" charset="0"/>
                <a:cs typeface="Times New Roman" pitchFamily="18" charset="0"/>
              </a:rPr>
              <a:t>снижает </a:t>
            </a:r>
            <a:r>
              <a:rPr lang="ru-RU" sz="1200" dirty="0" smtClean="0">
                <a:solidFill>
                  <a:schemeClr val="bg1"/>
                </a:solidFill>
                <a:latin typeface="Times New Roman" pitchFamily="18" charset="0"/>
                <a:cs typeface="Times New Roman" pitchFamily="18" charset="0"/>
              </a:rPr>
              <a:t>риск, сокращая предложение. </a:t>
            </a:r>
            <a:endParaRPr lang="zh-CN" altLang="en-US" sz="1200" dirty="0">
              <a:solidFill>
                <a:schemeClr val="bg1"/>
              </a:solidFill>
              <a:latin typeface="Times New Roman" pitchFamily="18" charset="0"/>
              <a:ea typeface="微软雅黑" panose="020B0503020204020204" pitchFamily="34" charset="-122"/>
              <a:cs typeface="Times New Roman" pitchFamily="18" charset="0"/>
            </a:endParaRPr>
          </a:p>
        </p:txBody>
      </p:sp>
      <p:sp>
        <p:nvSpPr>
          <p:cNvPr id="55" name="Oval 23"/>
          <p:cNvSpPr>
            <a:spLocks noChangeArrowheads="1"/>
          </p:cNvSpPr>
          <p:nvPr/>
        </p:nvSpPr>
        <p:spPr bwMode="auto">
          <a:xfrm>
            <a:off x="4199673" y="2005143"/>
            <a:ext cx="733160" cy="733910"/>
          </a:xfrm>
          <a:prstGeom prst="ellipse">
            <a:avLst/>
          </a:prstGeom>
          <a:solidFill>
            <a:srgbClr val="C00000"/>
          </a:soli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fontAlgn="auto">
              <a:lnSpc>
                <a:spcPct val="130000"/>
              </a:lnSpc>
            </a:pPr>
            <a:endParaRPr lang="zh-CN" altLang="en-US" sz="1000" noProof="1">
              <a:latin typeface="微软雅黑" panose="020B0503020204020204" pitchFamily="34" charset="-122"/>
              <a:ea typeface="微软雅黑" panose="020B0503020204020204" pitchFamily="34" charset="-122"/>
            </a:endParaRPr>
          </a:p>
        </p:txBody>
      </p:sp>
      <p:sp>
        <p:nvSpPr>
          <p:cNvPr id="57" name="Rectangle 269"/>
          <p:cNvSpPr/>
          <p:nvPr/>
        </p:nvSpPr>
        <p:spPr>
          <a:xfrm>
            <a:off x="1116013" y="4062413"/>
            <a:ext cx="6985000" cy="596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anchor="ctr"/>
          <a:lstStyle/>
          <a:p>
            <a:pPr algn="ctr" fontAlgn="auto"/>
            <a:endParaRPr lang="en-US" sz="700" noProof="1">
              <a:solidFill>
                <a:schemeClr val="accent1">
                  <a:lumMod val="75000"/>
                </a:schemeClr>
              </a:solidFill>
              <a:latin typeface="微软雅黑" panose="020B0503020204020204" pitchFamily="34" charset="-122"/>
              <a:ea typeface="微软雅黑" panose="020B0503020204020204" pitchFamily="34" charset="-122"/>
            </a:endParaRPr>
          </a:p>
        </p:txBody>
      </p:sp>
      <p:sp>
        <p:nvSpPr>
          <p:cNvPr id="58" name="Text Box 7"/>
          <p:cNvSpPr txBox="1">
            <a:spLocks noChangeArrowheads="1"/>
          </p:cNvSpPr>
          <p:nvPr/>
        </p:nvSpPr>
        <p:spPr bwMode="auto">
          <a:xfrm>
            <a:off x="1285852" y="4100513"/>
            <a:ext cx="6715171" cy="751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1058" tIns="15530" rIns="31058" bIns="15530" anchor="ctr">
            <a:spAutoFit/>
          </a:bodyPr>
          <a:lstStyle>
            <a:lvl1pPr defTabSz="739775">
              <a:defRPr>
                <a:solidFill>
                  <a:schemeClr val="tx1"/>
                </a:solidFill>
                <a:latin typeface="Calibri" panose="020F0502020204030204" pitchFamily="34" charset="0"/>
                <a:ea typeface="宋体" panose="02010600030101010101" pitchFamily="2" charset="-122"/>
              </a:defRPr>
            </a:lvl1pPr>
            <a:lvl2pPr defTabSz="739775">
              <a:defRPr>
                <a:solidFill>
                  <a:schemeClr val="tx1"/>
                </a:solidFill>
                <a:latin typeface="Calibri" panose="020F0502020204030204" pitchFamily="34" charset="0"/>
                <a:ea typeface="宋体" panose="02010600030101010101" pitchFamily="2" charset="-122"/>
              </a:defRPr>
            </a:lvl2pPr>
            <a:lvl3pPr defTabSz="739775">
              <a:defRPr>
                <a:solidFill>
                  <a:schemeClr val="tx1"/>
                </a:solidFill>
                <a:latin typeface="Calibri" panose="020F0502020204030204" pitchFamily="34" charset="0"/>
                <a:ea typeface="宋体" panose="02010600030101010101" pitchFamily="2" charset="-122"/>
              </a:defRPr>
            </a:lvl3pPr>
            <a:lvl4pPr defTabSz="739775">
              <a:defRPr>
                <a:solidFill>
                  <a:schemeClr val="tx1"/>
                </a:solidFill>
                <a:latin typeface="Calibri" panose="020F0502020204030204" pitchFamily="34" charset="0"/>
                <a:ea typeface="宋体" panose="02010600030101010101" pitchFamily="2" charset="-122"/>
              </a:defRPr>
            </a:lvl4pPr>
            <a:lvl5pPr defTabSz="739775">
              <a:defRPr>
                <a:solidFill>
                  <a:schemeClr val="tx1"/>
                </a:solidFill>
                <a:latin typeface="Calibri" panose="020F0502020204030204" pitchFamily="34" charset="0"/>
                <a:ea typeface="宋体" panose="02010600030101010101" pitchFamily="2" charset="-122"/>
              </a:defRPr>
            </a:lvl5pPr>
            <a:lvl6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ru-RU" sz="1200" dirty="0" smtClean="0">
                <a:solidFill>
                  <a:schemeClr val="bg1"/>
                </a:solidFill>
                <a:latin typeface="Times New Roman" pitchFamily="18" charset="0"/>
                <a:cs typeface="Times New Roman" pitchFamily="18" charset="0"/>
              </a:rPr>
              <a:t>В </a:t>
            </a:r>
            <a:r>
              <a:rPr lang="ru-RU" sz="1200" dirty="0" smtClean="0">
                <a:solidFill>
                  <a:schemeClr val="bg1"/>
                </a:solidFill>
                <a:latin typeface="Times New Roman" pitchFamily="18" charset="0"/>
                <a:cs typeface="Times New Roman" pitchFamily="18" charset="0"/>
              </a:rPr>
              <a:t>различных странах существуют свои инструменты в денежно-кредитной политике. При этом выделяют два вида монетарной политики: мягкая (стимулирующая) и жесткая (сдерживающая). </a:t>
            </a:r>
          </a:p>
          <a:p>
            <a:pPr algn="ctr">
              <a:lnSpc>
                <a:spcPct val="130000"/>
              </a:lnSpc>
            </a:pPr>
            <a:endParaRPr lang="en-US" altLang="en-US" sz="1200" dirty="0">
              <a:solidFill>
                <a:schemeClr val="bg1"/>
              </a:solidFill>
              <a:latin typeface="微软雅黑" panose="020B0503020204020204" pitchFamily="34" charset="-122"/>
              <a:ea typeface="微软雅黑" panose="020B0503020204020204" pitchFamily="34" charset="-122"/>
            </a:endParaRPr>
          </a:p>
        </p:txBody>
      </p:sp>
      <p:sp>
        <p:nvSpPr>
          <p:cNvPr id="59404" name="TextBox 25"/>
          <p:cNvSpPr txBox="1">
            <a:spLocks noChangeArrowheads="1"/>
          </p:cNvSpPr>
          <p:nvPr/>
        </p:nvSpPr>
        <p:spPr bwMode="auto">
          <a:xfrm>
            <a:off x="355600" y="206375"/>
            <a:ext cx="805855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ru-RU" sz="2400" b="1" dirty="0" smtClean="0">
                <a:latin typeface="Times New Roman" pitchFamily="18" charset="0"/>
                <a:cs typeface="Times New Roman" pitchFamily="18" charset="0"/>
              </a:rPr>
              <a:t>Опыт </a:t>
            </a:r>
            <a:r>
              <a:rPr lang="ru-RU" sz="2400" b="1" dirty="0" smtClean="0">
                <a:latin typeface="Times New Roman" pitchFamily="18" charset="0"/>
                <a:cs typeface="Times New Roman" pitchFamily="18" charset="0"/>
              </a:rPr>
              <a:t>зарубежных стран в управлении денежной массой</a:t>
            </a:r>
            <a:endParaRPr lang="zh-CN" altLang="en-US" sz="24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25" name="矩形 8"/>
          <p:cNvSpPr/>
          <p:nvPr/>
        </p:nvSpPr>
        <p:spPr>
          <a:xfrm>
            <a:off x="0" y="0"/>
            <a:ext cx="215900" cy="1223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9"/>
          <p:cNvSpPr/>
          <p:nvPr/>
        </p:nvSpPr>
        <p:spPr>
          <a:xfrm>
            <a:off x="7385050" y="4832350"/>
            <a:ext cx="1758950" cy="311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spTree>
  </p:cSld>
  <p:clrMapOvr>
    <a:masterClrMapping/>
  </p:clrMapOvr>
  <p:transition spd="med"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3"/>
          <p:cNvSpPr txBox="1">
            <a:spLocks noChangeArrowheads="1"/>
          </p:cNvSpPr>
          <p:nvPr/>
        </p:nvSpPr>
        <p:spPr bwMode="auto">
          <a:xfrm>
            <a:off x="357158" y="71420"/>
            <a:ext cx="85741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b="1" dirty="0" smtClean="0">
                <a:latin typeface="Times New Roman" pitchFamily="18" charset="0"/>
                <a:cs typeface="Times New Roman" pitchFamily="18" charset="0"/>
              </a:rPr>
              <a:t>Проблемы </a:t>
            </a:r>
            <a:r>
              <a:rPr lang="ru-RU" b="1" dirty="0" smtClean="0">
                <a:latin typeface="Times New Roman" pitchFamily="18" charset="0"/>
                <a:cs typeface="Times New Roman" pitchFamily="18" charset="0"/>
              </a:rPr>
              <a:t>и пути совершенствования системы управления денежной массой в России</a:t>
            </a:r>
            <a:endParaRPr lang="zh-CN" altLang="en-US"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27" name="箭头3"/>
          <p:cNvSpPr>
            <a:spLocks noChangeArrowheads="1"/>
          </p:cNvSpPr>
          <p:nvPr/>
        </p:nvSpPr>
        <p:spPr bwMode="auto">
          <a:xfrm flipV="1">
            <a:off x="1531938" y="2889250"/>
            <a:ext cx="819150" cy="114141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2118" tIns="31058" rIns="62118" bIns="31058" anchor="ctr"/>
          <a:lstStyle/>
          <a:p>
            <a:endParaRPr lang="zh-CN" altLang="en-US" sz="900">
              <a:solidFill>
                <a:srgbClr val="000000"/>
              </a:solidFill>
            </a:endParaRPr>
          </a:p>
        </p:txBody>
      </p:sp>
      <p:sp>
        <p:nvSpPr>
          <p:cNvPr id="28" name="箭头2"/>
          <p:cNvSpPr>
            <a:spLocks noChangeArrowheads="1"/>
          </p:cNvSpPr>
          <p:nvPr/>
        </p:nvSpPr>
        <p:spPr bwMode="auto">
          <a:xfrm rot="-5400000">
            <a:off x="1747838" y="2414588"/>
            <a:ext cx="244475" cy="97472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2118" tIns="31058" rIns="62118" bIns="31058" anchor="ctr"/>
          <a:lstStyle/>
          <a:p>
            <a:endParaRPr lang="zh-CN" altLang="en-US" sz="900">
              <a:solidFill>
                <a:srgbClr val="000000"/>
              </a:solidFill>
            </a:endParaRPr>
          </a:p>
        </p:txBody>
      </p:sp>
      <p:sp>
        <p:nvSpPr>
          <p:cNvPr id="29" name="箭头1"/>
          <p:cNvSpPr>
            <a:spLocks noChangeArrowheads="1"/>
          </p:cNvSpPr>
          <p:nvPr/>
        </p:nvSpPr>
        <p:spPr bwMode="auto">
          <a:xfrm>
            <a:off x="1527175" y="1643063"/>
            <a:ext cx="819150" cy="1322387"/>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2118" tIns="31058" rIns="62118" bIns="31058" anchor="ctr"/>
          <a:lstStyle/>
          <a:p>
            <a:endParaRPr lang="zh-CN" altLang="en-US" sz="900">
              <a:solidFill>
                <a:srgbClr val="000000"/>
              </a:solidFill>
            </a:endParaRPr>
          </a:p>
        </p:txBody>
      </p:sp>
      <p:sp>
        <p:nvSpPr>
          <p:cNvPr id="30" name="文本1"/>
          <p:cNvSpPr>
            <a:spLocks noChangeArrowheads="1"/>
          </p:cNvSpPr>
          <p:nvPr/>
        </p:nvSpPr>
        <p:spPr bwMode="auto">
          <a:xfrm>
            <a:off x="3378200" y="1285866"/>
            <a:ext cx="5551518" cy="1000132"/>
          </a:xfrm>
          <a:prstGeom prst="roundRect">
            <a:avLst>
              <a:gd name="adj" fmla="val 11505"/>
            </a:avLst>
          </a:prstGeom>
          <a:noFill/>
          <a:ln w="158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lIns="62118" tIns="31058" rIns="62118" bIns="31058" anchor="ctr"/>
          <a:lstStyle/>
          <a:p>
            <a:pPr>
              <a:lnSpc>
                <a:spcPct val="120000"/>
              </a:lnSpc>
            </a:pPr>
            <a:r>
              <a:rPr lang="ru-RU" sz="1200" dirty="0" smtClean="0">
                <a:latin typeface="Times New Roman" pitchFamily="18" charset="0"/>
                <a:cs typeface="Times New Roman" pitchFamily="18" charset="0"/>
              </a:rPr>
              <a:t>Повысить </a:t>
            </a:r>
            <a:r>
              <a:rPr lang="ru-RU" sz="1200" dirty="0" smtClean="0">
                <a:latin typeface="Times New Roman" pitchFamily="18" charset="0"/>
                <a:cs typeface="Times New Roman" pitchFamily="18" charset="0"/>
              </a:rPr>
              <a:t>стандартны открытости в части аналитических инструментов Банка России - публиковать исходные расчеты, код расчетных моделей так, чтобы заинтересованные внешние наблюдатели могли бы с ними </a:t>
            </a:r>
            <a:r>
              <a:rPr lang="ru-RU" sz="1200" dirty="0" smtClean="0">
                <a:latin typeface="Times New Roman" pitchFamily="18" charset="0"/>
                <a:cs typeface="Times New Roman" pitchFamily="18" charset="0"/>
              </a:rPr>
              <a:t>познакомиться</a:t>
            </a:r>
            <a:r>
              <a:rPr lang="ru-RU" sz="1200" dirty="0" smtClean="0">
                <a:latin typeface="Times New Roman" pitchFamily="18" charset="0"/>
                <a:cs typeface="Times New Roman" pitchFamily="18" charset="0"/>
              </a:rPr>
              <a:t>, возможно, предложить свои наработки по их </a:t>
            </a:r>
            <a:r>
              <a:rPr lang="ru-RU" sz="1200" dirty="0" smtClean="0">
                <a:latin typeface="Times New Roman" pitchFamily="18" charset="0"/>
                <a:cs typeface="Times New Roman" pitchFamily="18" charset="0"/>
              </a:rPr>
              <a:t>улучшению.</a:t>
            </a:r>
            <a:endParaRPr lang="zh-CN" altLang="zh-CN" sz="1200" dirty="0">
              <a:solidFill>
                <a:srgbClr val="404040"/>
              </a:solidFill>
              <a:latin typeface="Times New Roman" pitchFamily="18" charset="0"/>
              <a:ea typeface="微软雅黑" panose="020B0503020204020204" pitchFamily="34" charset="-122"/>
              <a:cs typeface="Times New Roman" pitchFamily="18" charset="0"/>
            </a:endParaRPr>
          </a:p>
        </p:txBody>
      </p:sp>
      <p:sp>
        <p:nvSpPr>
          <p:cNvPr id="31" name="标题1"/>
          <p:cNvSpPr>
            <a:spLocks noChangeArrowheads="1"/>
          </p:cNvSpPr>
          <p:nvPr/>
        </p:nvSpPr>
        <p:spPr bwMode="auto">
          <a:xfrm>
            <a:off x="2446338" y="1347788"/>
            <a:ext cx="931862" cy="901700"/>
          </a:xfrm>
          <a:prstGeom prst="roundRect">
            <a:avLst>
              <a:gd name="adj" fmla="val 11921"/>
            </a:avLst>
          </a:prstGeom>
          <a:solidFill>
            <a:srgbClr val="C00000"/>
          </a:solidFill>
          <a:ln>
            <a:noFill/>
          </a:ln>
          <a:extLst>
            <a:ext uri="{91240B29-F687-4F45-9708-019B960494DF}">
              <a14:hiddenLine xmlns:a14="http://schemas.microsoft.com/office/drawing/2010/main" xmlns="" w="25400">
                <a:solidFill>
                  <a:srgbClr val="000000"/>
                </a:solidFill>
                <a:round/>
                <a:headEnd/>
                <a:tailEnd/>
              </a14:hiddenLine>
            </a:ext>
          </a:extLst>
        </p:spPr>
        <p:txBody>
          <a:bodyPr lIns="62118" tIns="31058" rIns="62118" bIns="31058" anchor="ctr"/>
          <a:lstStyle/>
          <a:p>
            <a:pPr algn="ctr">
              <a:lnSpc>
                <a:spcPct val="120000"/>
              </a:lnSpc>
            </a:pPr>
            <a:r>
              <a:rPr lang="ru-RU" altLang="zh-CN" sz="2800" b="1" dirty="0" smtClean="0">
                <a:solidFill>
                  <a:srgbClr val="F2F2F2"/>
                </a:solidFill>
                <a:latin typeface="Times New Roman" pitchFamily="18" charset="0"/>
                <a:ea typeface="微软雅黑" panose="020B0503020204020204" pitchFamily="34" charset="-122"/>
                <a:cs typeface="Times New Roman" pitchFamily="18" charset="0"/>
              </a:rPr>
              <a:t>01</a:t>
            </a:r>
            <a:endParaRPr lang="zh-CN" altLang="zh-CN" sz="2800" b="1" dirty="0">
              <a:solidFill>
                <a:srgbClr val="F2F2F2"/>
              </a:solidFill>
              <a:latin typeface="Times New Roman" pitchFamily="18" charset="0"/>
              <a:ea typeface="微软雅黑" panose="020B0503020204020204" pitchFamily="34" charset="-122"/>
              <a:cs typeface="Times New Roman" pitchFamily="18" charset="0"/>
            </a:endParaRPr>
          </a:p>
        </p:txBody>
      </p:sp>
      <p:sp>
        <p:nvSpPr>
          <p:cNvPr id="32" name="文本2"/>
          <p:cNvSpPr>
            <a:spLocks noChangeArrowheads="1"/>
          </p:cNvSpPr>
          <p:nvPr/>
        </p:nvSpPr>
        <p:spPr bwMode="auto">
          <a:xfrm>
            <a:off x="3378200" y="2428874"/>
            <a:ext cx="5551518" cy="928694"/>
          </a:xfrm>
          <a:prstGeom prst="roundRect">
            <a:avLst>
              <a:gd name="adj" fmla="val 11505"/>
            </a:avLst>
          </a:prstGeom>
          <a:noFill/>
          <a:ln w="158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lIns="62118" tIns="31058" rIns="62118" bIns="31058" anchor="ctr"/>
          <a:lstStyle/>
          <a:p>
            <a:pPr>
              <a:lnSpc>
                <a:spcPct val="120000"/>
              </a:lnSpc>
            </a:pPr>
            <a:r>
              <a:rPr lang="ru-RU" sz="1200" dirty="0" smtClean="0">
                <a:latin typeface="Times New Roman" pitchFamily="18" charset="0"/>
                <a:cs typeface="Times New Roman" pitchFamily="18" charset="0"/>
              </a:rPr>
              <a:t>Публиковать </a:t>
            </a:r>
            <a:r>
              <a:rPr lang="ru-RU" sz="1200" dirty="0" smtClean="0">
                <a:latin typeface="Times New Roman" pitchFamily="18" charset="0"/>
                <a:cs typeface="Times New Roman" pitchFamily="18" charset="0"/>
              </a:rPr>
              <a:t>прогнозную траекторию или траектории ключевой ставки Банка России - так делает Банк Чехии и ряд других центральных банков, их опыт крайне положительно </a:t>
            </a:r>
            <a:r>
              <a:rPr lang="ru-RU" sz="1200" dirty="0" smtClean="0">
                <a:latin typeface="Times New Roman" pitchFamily="18" charset="0"/>
                <a:cs typeface="Times New Roman" pitchFamily="18" charset="0"/>
              </a:rPr>
              <a:t>оценивается.</a:t>
            </a:r>
            <a:endParaRPr lang="zh-CN" altLang="zh-CN" sz="1200" dirty="0">
              <a:solidFill>
                <a:srgbClr val="404040"/>
              </a:solidFill>
              <a:latin typeface="Times New Roman" pitchFamily="18" charset="0"/>
              <a:ea typeface="微软雅黑" panose="020B0503020204020204" pitchFamily="34" charset="-122"/>
              <a:cs typeface="Times New Roman" pitchFamily="18" charset="0"/>
            </a:endParaRPr>
          </a:p>
        </p:txBody>
      </p:sp>
      <p:sp>
        <p:nvSpPr>
          <p:cNvPr id="33" name="标题2"/>
          <p:cNvSpPr>
            <a:spLocks noChangeArrowheads="1"/>
          </p:cNvSpPr>
          <p:nvPr/>
        </p:nvSpPr>
        <p:spPr bwMode="auto">
          <a:xfrm>
            <a:off x="2446338" y="2441575"/>
            <a:ext cx="931862" cy="895350"/>
          </a:xfrm>
          <a:prstGeom prst="roundRect">
            <a:avLst>
              <a:gd name="adj" fmla="val 11921"/>
            </a:avLst>
          </a:prstGeom>
          <a:solidFill>
            <a:srgbClr val="C00000"/>
          </a:solidFill>
          <a:ln>
            <a:noFill/>
          </a:ln>
          <a:extLst>
            <a:ext uri="{91240B29-F687-4F45-9708-019B960494DF}">
              <a14:hiddenLine xmlns:a14="http://schemas.microsoft.com/office/drawing/2010/main" xmlns="" w="25400">
                <a:solidFill>
                  <a:srgbClr val="000000"/>
                </a:solidFill>
                <a:round/>
                <a:headEnd/>
                <a:tailEnd/>
              </a14:hiddenLine>
            </a:ext>
          </a:extLst>
        </p:spPr>
        <p:txBody>
          <a:bodyPr lIns="62118" tIns="31058" rIns="62118" bIns="31058" anchor="ctr"/>
          <a:lstStyle/>
          <a:p>
            <a:pPr algn="ctr">
              <a:lnSpc>
                <a:spcPct val="120000"/>
              </a:lnSpc>
            </a:pPr>
            <a:r>
              <a:rPr lang="ru-RU" altLang="zh-CN" sz="2800" b="1" dirty="0" smtClean="0">
                <a:solidFill>
                  <a:srgbClr val="F2F2F2"/>
                </a:solidFill>
                <a:latin typeface="Times New Roman" pitchFamily="18" charset="0"/>
                <a:ea typeface="微软雅黑" panose="020B0503020204020204" pitchFamily="34" charset="-122"/>
                <a:cs typeface="Times New Roman" pitchFamily="18" charset="0"/>
              </a:rPr>
              <a:t>02</a:t>
            </a:r>
            <a:endParaRPr lang="zh-CN" altLang="zh-CN" sz="2800" b="1" dirty="0">
              <a:solidFill>
                <a:srgbClr val="F2F2F2"/>
              </a:solidFill>
              <a:latin typeface="Times New Roman" pitchFamily="18" charset="0"/>
              <a:ea typeface="微软雅黑" panose="020B0503020204020204" pitchFamily="34" charset="-122"/>
              <a:cs typeface="Times New Roman" pitchFamily="18" charset="0"/>
            </a:endParaRPr>
          </a:p>
        </p:txBody>
      </p:sp>
      <p:sp>
        <p:nvSpPr>
          <p:cNvPr id="34" name="文本3"/>
          <p:cNvSpPr>
            <a:spLocks noChangeArrowheads="1"/>
          </p:cNvSpPr>
          <p:nvPr/>
        </p:nvSpPr>
        <p:spPr bwMode="auto">
          <a:xfrm>
            <a:off x="3378200" y="3500443"/>
            <a:ext cx="5551518" cy="1000133"/>
          </a:xfrm>
          <a:prstGeom prst="roundRect">
            <a:avLst>
              <a:gd name="adj" fmla="val 11505"/>
            </a:avLst>
          </a:prstGeom>
          <a:noFill/>
          <a:ln w="158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lIns="62118" tIns="31058" rIns="62118" bIns="31058" anchor="ctr"/>
          <a:lstStyle/>
          <a:p>
            <a:pPr>
              <a:lnSpc>
                <a:spcPct val="120000"/>
              </a:lnSpc>
            </a:pPr>
            <a:r>
              <a:rPr lang="ru-RU" sz="1200" dirty="0" smtClean="0">
                <a:latin typeface="Times New Roman" pitchFamily="18" charset="0"/>
                <a:cs typeface="Times New Roman" pitchFamily="18" charset="0"/>
              </a:rPr>
              <a:t>Публиковать </a:t>
            </a:r>
            <a:r>
              <a:rPr lang="ru-RU" sz="1200" dirty="0" smtClean="0">
                <a:latin typeface="Times New Roman" pitchFamily="18" charset="0"/>
                <a:cs typeface="Times New Roman" pitchFamily="18" charset="0"/>
              </a:rPr>
              <a:t>более подробно собственные прогнозы - сегодня оценки инфляции доступны только на конец года, это создает неопределенность </a:t>
            </a:r>
            <a:r>
              <a:rPr lang="ru-RU" sz="1200" dirty="0" smtClean="0">
                <a:latin typeface="Times New Roman" pitchFamily="18" charset="0"/>
                <a:cs typeface="Times New Roman" pitchFamily="18" charset="0"/>
              </a:rPr>
              <a:t>относительно </a:t>
            </a:r>
            <a:r>
              <a:rPr lang="ru-RU" sz="1200" dirty="0" smtClean="0">
                <a:latin typeface="Times New Roman" pitchFamily="18" charset="0"/>
                <a:cs typeface="Times New Roman" pitchFamily="18" charset="0"/>
              </a:rPr>
              <a:t>того, что оказывается выше или ниже ожиданий ЦБ РФ в отдельные месяцы, а это в свою очередь создает неопределенность относительно решений ЦБ.</a:t>
            </a:r>
            <a:endParaRPr lang="zh-CN" altLang="zh-CN" sz="1200" dirty="0">
              <a:solidFill>
                <a:srgbClr val="404040"/>
              </a:solidFill>
              <a:latin typeface="Times New Roman" pitchFamily="18" charset="0"/>
              <a:ea typeface="微软雅黑" panose="020B0503020204020204" pitchFamily="34" charset="-122"/>
              <a:cs typeface="Times New Roman" pitchFamily="18" charset="0"/>
            </a:endParaRPr>
          </a:p>
        </p:txBody>
      </p:sp>
      <p:sp>
        <p:nvSpPr>
          <p:cNvPr id="35" name="标题3"/>
          <p:cNvSpPr>
            <a:spLocks noChangeArrowheads="1"/>
          </p:cNvSpPr>
          <p:nvPr/>
        </p:nvSpPr>
        <p:spPr bwMode="auto">
          <a:xfrm>
            <a:off x="2446338" y="3522663"/>
            <a:ext cx="931862" cy="885825"/>
          </a:xfrm>
          <a:prstGeom prst="roundRect">
            <a:avLst>
              <a:gd name="adj" fmla="val 11921"/>
            </a:avLst>
          </a:prstGeom>
          <a:solidFill>
            <a:srgbClr val="C00000"/>
          </a:solidFill>
          <a:ln>
            <a:noFill/>
          </a:ln>
          <a:extLst>
            <a:ext uri="{91240B29-F687-4F45-9708-019B960494DF}">
              <a14:hiddenLine xmlns:a14="http://schemas.microsoft.com/office/drawing/2010/main" xmlns="" w="25400">
                <a:solidFill>
                  <a:srgbClr val="000000"/>
                </a:solidFill>
                <a:round/>
                <a:headEnd/>
                <a:tailEnd/>
              </a14:hiddenLine>
            </a:ext>
          </a:extLst>
        </p:spPr>
        <p:txBody>
          <a:bodyPr lIns="62118" tIns="31058" rIns="62118" bIns="31058" anchor="ctr"/>
          <a:lstStyle/>
          <a:p>
            <a:pPr algn="ctr">
              <a:lnSpc>
                <a:spcPct val="120000"/>
              </a:lnSpc>
            </a:pPr>
            <a:r>
              <a:rPr lang="ru-RU" altLang="zh-CN" sz="2800" b="1" dirty="0" smtClean="0">
                <a:solidFill>
                  <a:srgbClr val="F2F2F2"/>
                </a:solidFill>
                <a:latin typeface="Times New Roman" pitchFamily="18" charset="0"/>
                <a:ea typeface="微软雅黑" panose="020B0503020204020204" pitchFamily="34" charset="-122"/>
                <a:cs typeface="Times New Roman" pitchFamily="18" charset="0"/>
              </a:rPr>
              <a:t>03</a:t>
            </a:r>
            <a:endParaRPr lang="zh-CN" altLang="zh-CN" sz="2800" b="1" dirty="0">
              <a:solidFill>
                <a:srgbClr val="F2F2F2"/>
              </a:solidFill>
              <a:latin typeface="Times New Roman" pitchFamily="18" charset="0"/>
              <a:ea typeface="微软雅黑" panose="020B0503020204020204" pitchFamily="34" charset="-122"/>
              <a:cs typeface="Times New Roman" pitchFamily="18" charset="0"/>
            </a:endParaRPr>
          </a:p>
        </p:txBody>
      </p:sp>
      <p:sp>
        <p:nvSpPr>
          <p:cNvPr id="36" name="Oval 19"/>
          <p:cNvSpPr>
            <a:spLocks noChangeArrowheads="1"/>
          </p:cNvSpPr>
          <p:nvPr/>
        </p:nvSpPr>
        <p:spPr bwMode="auto">
          <a:xfrm>
            <a:off x="1111250" y="2441575"/>
            <a:ext cx="893763" cy="895350"/>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62118" tIns="31058" rIns="62118" bIns="31058" anchor="ctr"/>
          <a:lstStyle/>
          <a:p>
            <a:pPr algn="ctr">
              <a:lnSpc>
                <a:spcPct val="120000"/>
              </a:lnSpc>
            </a:pPr>
            <a:r>
              <a:rPr lang="ru-RU" altLang="zh-CN" sz="1600" b="1" dirty="0" smtClean="0">
                <a:solidFill>
                  <a:schemeClr val="bg1"/>
                </a:solidFill>
                <a:latin typeface="Times New Roman" pitchFamily="18" charset="0"/>
                <a:ea typeface="微软雅黑" panose="020B0503020204020204" pitchFamily="34" charset="-122"/>
                <a:cs typeface="Times New Roman" pitchFamily="18" charset="0"/>
              </a:rPr>
              <a:t>Пути</a:t>
            </a:r>
            <a:endParaRPr lang="en-US" altLang="zh-CN" sz="16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4" name="TextBox 13"/>
          <p:cNvSpPr txBox="1">
            <a:spLocks noChangeArrowheads="1"/>
          </p:cNvSpPr>
          <p:nvPr/>
        </p:nvSpPr>
        <p:spPr bwMode="auto">
          <a:xfrm>
            <a:off x="571472" y="857238"/>
            <a:ext cx="58743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ru-RU" sz="1600" b="1" dirty="0" smtClean="0">
                <a:latin typeface="Times New Roman" pitchFamily="18" charset="0"/>
                <a:cs typeface="Times New Roman" pitchFamily="18" charset="0"/>
              </a:rPr>
              <a:t>Проблема</a:t>
            </a:r>
            <a:r>
              <a:rPr lang="ru-RU" sz="1600" dirty="0" smtClean="0">
                <a:latin typeface="Times New Roman" pitchFamily="18" charset="0"/>
                <a:cs typeface="Times New Roman" pitchFamily="18" charset="0"/>
              </a:rPr>
              <a:t>: Высокая </a:t>
            </a:r>
            <a:r>
              <a:rPr lang="ru-RU" sz="1600" dirty="0" smtClean="0">
                <a:latin typeface="Times New Roman" pitchFamily="18" charset="0"/>
                <a:cs typeface="Times New Roman" pitchFamily="18" charset="0"/>
              </a:rPr>
              <a:t>инфляция, усиление темпов роста </a:t>
            </a:r>
            <a:r>
              <a:rPr lang="ru-RU" sz="1600" dirty="0" smtClean="0">
                <a:latin typeface="Times New Roman" pitchFamily="18" charset="0"/>
                <a:cs typeface="Times New Roman" pitchFamily="18" charset="0"/>
              </a:rPr>
              <a:t>инфляции</a:t>
            </a:r>
            <a:endParaRPr lang="ru-RU" sz="1600" dirty="0" smtClean="0">
              <a:latin typeface="Times New Roman" pitchFamily="18" charset="0"/>
              <a:cs typeface="Times New Roman" pitchFamily="18" charset="0"/>
            </a:endParaRPr>
          </a:p>
        </p:txBody>
      </p:sp>
      <p:sp>
        <p:nvSpPr>
          <p:cNvPr id="15" name="TextBox 14"/>
          <p:cNvSpPr txBox="1">
            <a:spLocks noChangeArrowheads="1"/>
          </p:cNvSpPr>
          <p:nvPr/>
        </p:nvSpPr>
        <p:spPr bwMode="auto">
          <a:xfrm>
            <a:off x="642910" y="4572014"/>
            <a:ext cx="677948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ru-RU" sz="1600" b="1" dirty="0" smtClean="0">
                <a:latin typeface="Times New Roman" pitchFamily="18" charset="0"/>
                <a:cs typeface="Times New Roman" pitchFamily="18" charset="0"/>
              </a:rPr>
              <a:t>Проблема</a:t>
            </a:r>
            <a:r>
              <a:rPr lang="ru-RU" sz="1600" dirty="0" smtClean="0">
                <a:latin typeface="Times New Roman" pitchFamily="18" charset="0"/>
                <a:cs typeface="Times New Roman" pitchFamily="18" charset="0"/>
              </a:rPr>
              <a:t>: Низкий </a:t>
            </a:r>
            <a:r>
              <a:rPr lang="ru-RU" sz="1600" dirty="0" smtClean="0">
                <a:latin typeface="Times New Roman" pitchFamily="18" charset="0"/>
                <a:cs typeface="Times New Roman" pitchFamily="18" charset="0"/>
              </a:rPr>
              <a:t>уровень предсказуемости денежно-кредитной </a:t>
            </a:r>
            <a:r>
              <a:rPr lang="ru-RU" sz="1600" dirty="0" smtClean="0">
                <a:latin typeface="Times New Roman" pitchFamily="18" charset="0"/>
                <a:cs typeface="Times New Roman" pitchFamily="18" charset="0"/>
              </a:rPr>
              <a:t>политики</a:t>
            </a:r>
            <a:endParaRPr lang="zh-CN" altLang="en-US" sz="16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16" name="矩形 8"/>
          <p:cNvSpPr/>
          <p:nvPr/>
        </p:nvSpPr>
        <p:spPr>
          <a:xfrm>
            <a:off x="0" y="0"/>
            <a:ext cx="215900" cy="1223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9"/>
          <p:cNvSpPr/>
          <p:nvPr/>
        </p:nvSpPr>
        <p:spPr>
          <a:xfrm>
            <a:off x="7385050" y="4832350"/>
            <a:ext cx="1758950" cy="311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spTree>
  </p:cSld>
  <p:clrMapOvr>
    <a:masterClrMapping/>
  </p:clrMapOvr>
  <p:transition spd="med"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19"/>
          <p:cNvSpPr/>
          <p:nvPr/>
        </p:nvSpPr>
        <p:spPr>
          <a:xfrm flipH="1" flipV="1">
            <a:off x="7419834" y="0"/>
            <a:ext cx="1724166" cy="1724166"/>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4" name="任意多边形 7"/>
          <p:cNvSpPr/>
          <p:nvPr/>
        </p:nvSpPr>
        <p:spPr>
          <a:xfrm rot="5400000" flipV="1">
            <a:off x="928671" y="-9"/>
            <a:ext cx="3500444" cy="3500462"/>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Yuanti SC" charset="-122"/>
            </a:endParaRPr>
          </a:p>
        </p:txBody>
      </p:sp>
      <p:sp>
        <p:nvSpPr>
          <p:cNvPr id="5" name="任意多边形 9"/>
          <p:cNvSpPr/>
          <p:nvPr/>
        </p:nvSpPr>
        <p:spPr>
          <a:xfrm rot="16200000">
            <a:off x="6286505" y="2286005"/>
            <a:ext cx="2643188" cy="3071802"/>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Yuanti SC" charset="-122"/>
            </a:endParaRPr>
          </a:p>
        </p:txBody>
      </p:sp>
      <p:sp>
        <p:nvSpPr>
          <p:cNvPr id="6" name="文本框 8"/>
          <p:cNvSpPr txBox="1"/>
          <p:nvPr/>
        </p:nvSpPr>
        <p:spPr>
          <a:xfrm>
            <a:off x="3857620" y="1214428"/>
            <a:ext cx="4500594" cy="135421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путем </a:t>
            </a:r>
            <a:r>
              <a:rPr lang="ru-RU" sz="1400" dirty="0" smtClean="0">
                <a:latin typeface="Times New Roman" pitchFamily="18" charset="0"/>
                <a:cs typeface="Times New Roman" pitchFamily="18" charset="0"/>
              </a:rPr>
              <a:t>открытости аналитических инструментов; публикаций прогнозной траектории или траектории ключевой ставки; подробных публикаций собственных прогнозов  с целью повышения уровня предсказуемости денежно-кредитной политики Банка России. </a:t>
            </a:r>
            <a:endParaRPr lang="ru-RU" sz="1400" dirty="0" smtClean="0">
              <a:latin typeface="Times New Roman" pitchFamily="18" charset="0"/>
              <a:cs typeface="Times New Roman" pitchFamily="18" charset="0"/>
            </a:endParaRPr>
          </a:p>
          <a:p>
            <a:endParaRPr kumimoji="1" lang="zh-CN" altLang="en-US" sz="1200" dirty="0">
              <a:solidFill>
                <a:schemeClr val="bg1">
                  <a:lumMod val="50000"/>
                </a:schemeClr>
              </a:solidFill>
              <a:latin typeface="微软雅黑" panose="020B0503020204020204" pitchFamily="34" charset="-122"/>
              <a:ea typeface="微软雅黑" panose="020B0503020204020204" pitchFamily="34" charset="-122"/>
              <a:cs typeface="Yuanti SC" charset="-122"/>
            </a:endParaRPr>
          </a:p>
        </p:txBody>
      </p:sp>
      <p:sp>
        <p:nvSpPr>
          <p:cNvPr id="7" name="文本框 17"/>
          <p:cNvSpPr txBox="1"/>
          <p:nvPr/>
        </p:nvSpPr>
        <p:spPr>
          <a:xfrm rot="2648766">
            <a:off x="407609" y="1954333"/>
            <a:ext cx="5042635" cy="830997"/>
          </a:xfrm>
          <a:prstGeom prst="rect">
            <a:avLst/>
          </a:prstGeom>
          <a:noFill/>
        </p:spPr>
        <p:txBody>
          <a:bodyPr wrap="square" rtlCol="0">
            <a:spAutoFit/>
          </a:bodyPr>
          <a:lstStyle/>
          <a:p>
            <a:pPr algn="ctr"/>
            <a:r>
              <a:rPr kumimoji="1" lang="en-US" altLang="zh-CN" sz="4800" b="1" dirty="0" smtClean="0">
                <a:latin typeface="Times New Roman" pitchFamily="18" charset="0"/>
                <a:ea typeface="微软雅黑" panose="020B0503020204020204" pitchFamily="34" charset="-122"/>
                <a:cs typeface="Times New Roman" pitchFamily="18" charset="0"/>
              </a:rPr>
              <a:t>B</a:t>
            </a:r>
            <a:r>
              <a:rPr kumimoji="1" lang="ru-RU" altLang="zh-CN" sz="4800" b="1" dirty="0" err="1" smtClean="0">
                <a:latin typeface="Times New Roman" pitchFamily="18" charset="0"/>
                <a:ea typeface="微软雅黑" panose="020B0503020204020204" pitchFamily="34" charset="-122"/>
                <a:cs typeface="Times New Roman" pitchFamily="18" charset="0"/>
              </a:rPr>
              <a:t>ыводы</a:t>
            </a:r>
            <a:endParaRPr kumimoji="1" lang="en-US" altLang="zh-CN" sz="1600" b="1" dirty="0">
              <a:latin typeface="Times New Roman" pitchFamily="18" charset="0"/>
              <a:ea typeface="微软雅黑" panose="020B0503020204020204" pitchFamily="34" charset="-122"/>
              <a:cs typeface="Times New Roman" pitchFamily="18" charset="0"/>
            </a:endParaRPr>
          </a:p>
        </p:txBody>
      </p:sp>
      <p:sp>
        <p:nvSpPr>
          <p:cNvPr id="8" name="TextBox 42"/>
          <p:cNvSpPr txBox="1">
            <a:spLocks noChangeArrowheads="1"/>
          </p:cNvSpPr>
          <p:nvPr/>
        </p:nvSpPr>
        <p:spPr bwMode="auto">
          <a:xfrm>
            <a:off x="2357422" y="71420"/>
            <a:ext cx="5500726"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1400" dirty="0" smtClean="0">
                <a:latin typeface="Times New Roman" pitchFamily="18" charset="0"/>
                <a:cs typeface="Times New Roman" pitchFamily="18" charset="0"/>
              </a:rPr>
              <a:t>Изучив </a:t>
            </a:r>
            <a:r>
              <a:rPr lang="ru-RU" sz="1400" dirty="0" smtClean="0">
                <a:latin typeface="Times New Roman" pitchFamily="18" charset="0"/>
                <a:cs typeface="Times New Roman" pitchFamily="18" charset="0"/>
              </a:rPr>
              <a:t>опыт зарубежных стран в системе управления денежной массой, на ближайшую перспективу для российской экономики было предложено ориентироваться на опыт Чешского Национального Банка, и корректировать существующую систему </a:t>
            </a:r>
            <a:r>
              <a:rPr lang="ru-RU" sz="1400" dirty="0" err="1" smtClean="0">
                <a:latin typeface="Times New Roman" pitchFamily="18" charset="0"/>
                <a:cs typeface="Times New Roman" pitchFamily="18" charset="0"/>
              </a:rPr>
              <a:t>таргетирования</a:t>
            </a:r>
            <a:r>
              <a:rPr lang="ru-RU" sz="1400" dirty="0" smtClean="0">
                <a:latin typeface="Times New Roman" pitchFamily="18" charset="0"/>
                <a:cs typeface="Times New Roman" pitchFamily="18" charset="0"/>
              </a:rPr>
              <a:t> инфляции, </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sp>
        <p:nvSpPr>
          <p:cNvPr id="9" name="TextBox 42"/>
          <p:cNvSpPr txBox="1">
            <a:spLocks noChangeArrowheads="1"/>
          </p:cNvSpPr>
          <p:nvPr/>
        </p:nvSpPr>
        <p:spPr bwMode="auto">
          <a:xfrm>
            <a:off x="4429124" y="2357436"/>
            <a:ext cx="4143404"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1400" dirty="0" smtClean="0">
                <a:latin typeface="Times New Roman" pitchFamily="18" charset="0"/>
                <a:cs typeface="Times New Roman" pitchFamily="18" charset="0"/>
              </a:rPr>
              <a:t>Это позволит многим российским экономистам, лучше понять взаимосвязи экономических процессов и предложить свои наработки по их совершенствованию.</a:t>
            </a:r>
          </a:p>
          <a:p>
            <a:r>
              <a:rPr lang="ru-RU" sz="1200" dirty="0" smtClean="0">
                <a:latin typeface="Times New Roman" pitchFamily="18" charset="0"/>
                <a:cs typeface="Times New Roman" pitchFamily="18" charset="0"/>
              </a:rPr>
              <a:t> </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pic>
        <p:nvPicPr>
          <p:cNvPr id="114690" name="Picture 2"/>
          <p:cNvPicPr>
            <a:picLocks noChangeAspect="1" noChangeArrowheads="1"/>
          </p:cNvPicPr>
          <p:nvPr/>
        </p:nvPicPr>
        <p:blipFill>
          <a:blip r:embed="rId2"/>
          <a:srcRect/>
          <a:stretch>
            <a:fillRect/>
          </a:stretch>
        </p:blipFill>
        <p:spPr bwMode="auto">
          <a:xfrm>
            <a:off x="0" y="0"/>
            <a:ext cx="5214942" cy="5143500"/>
          </a:xfrm>
          <a:prstGeom prst="rtTriangle">
            <a:avLst/>
          </a:prstGeom>
          <a:noFill/>
          <a:ln w="9525">
            <a:noFill/>
            <a:miter lim="800000"/>
            <a:headEnd/>
            <a:tailEnd/>
          </a:ln>
          <a:effectLst/>
        </p:spPr>
      </p:pic>
      <p:sp>
        <p:nvSpPr>
          <p:cNvPr id="11" name="平行四边形 3"/>
          <p:cNvSpPr/>
          <p:nvPr/>
        </p:nvSpPr>
        <p:spPr>
          <a:xfrm>
            <a:off x="0" y="0"/>
            <a:ext cx="5214942" cy="5143500"/>
          </a:xfrm>
          <a:prstGeom prst="rtTriangle">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326" fontAlgn="auto">
              <a:spcBef>
                <a:spcPts val="0"/>
              </a:spcBef>
              <a:spcAft>
                <a:spcPts val="0"/>
              </a:spcAft>
              <a:defRPr/>
            </a:pPr>
            <a:endParaRPr lang="zh-CN" altLang="en-US" sz="1898" kern="0">
              <a:solidFill>
                <a:sysClr val="windowText" lastClr="000000"/>
              </a:solidFill>
            </a:endParaRPr>
          </a:p>
        </p:txBody>
      </p:sp>
      <p:pic>
        <p:nvPicPr>
          <p:cNvPr id="12" name="Picture 2"/>
          <p:cNvPicPr>
            <a:picLocks noChangeAspect="1" noChangeArrowheads="1"/>
          </p:cNvPicPr>
          <p:nvPr/>
        </p:nvPicPr>
        <p:blipFill>
          <a:blip r:embed="rId3" cstate="print"/>
          <a:srcRect l="20337" t="3125" r="20337"/>
          <a:stretch>
            <a:fillRect/>
          </a:stretch>
        </p:blipFill>
        <p:spPr bwMode="auto">
          <a:xfrm>
            <a:off x="7929586" y="4120520"/>
            <a:ext cx="1143008" cy="1022980"/>
          </a:xfrm>
          <a:prstGeom prst="rect">
            <a:avLst/>
          </a:prstGeom>
          <a:noFill/>
          <a:ln w="9525">
            <a:noFill/>
            <a:miter lim="800000"/>
            <a:headEnd/>
            <a:tailEnd/>
          </a:ln>
          <a:effectLst/>
        </p:spPr>
      </p:pic>
    </p:spTree>
  </p:cSld>
  <p:clrMapOvr>
    <a:masterClrMapping/>
  </p:clrMapOvr>
  <p:transition spd="med" advTm="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descr="https://pbs.twimg.com/media/EJ00HWyXYAEWSDN?format=jpg&amp;name=900x9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5716" name="AutoShape 4" descr="https://pbs.twimg.com/media/EJ00HWyXYAEWSDN?format=jpg&amp;name=900x9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C:\Users\Ольга\Desktop\Инфляция.jpg"/>
          <p:cNvPicPr/>
          <p:nvPr/>
        </p:nvPicPr>
        <p:blipFill>
          <a:blip r:embed="rId2"/>
          <a:srcRect b="11044"/>
          <a:stretch>
            <a:fillRect/>
          </a:stretch>
        </p:blipFill>
        <p:spPr bwMode="auto">
          <a:xfrm>
            <a:off x="2428860" y="0"/>
            <a:ext cx="6715140" cy="5143500"/>
          </a:xfrm>
          <a:prstGeom prst="rect">
            <a:avLst/>
          </a:prstGeom>
          <a:noFill/>
          <a:ln w="9525">
            <a:noFill/>
            <a:miter lim="800000"/>
            <a:headEnd/>
            <a:tailEnd/>
          </a:ln>
        </p:spPr>
      </p:pic>
      <p:sp>
        <p:nvSpPr>
          <p:cNvPr id="6" name="平行四边形 3"/>
          <p:cNvSpPr/>
          <p:nvPr/>
        </p:nvSpPr>
        <p:spPr>
          <a:xfrm>
            <a:off x="2428860" y="0"/>
            <a:ext cx="6715140" cy="5143500"/>
          </a:xfrm>
          <a:prstGeom prst="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4326" fontAlgn="auto">
              <a:spcBef>
                <a:spcPts val="0"/>
              </a:spcBef>
              <a:spcAft>
                <a:spcPts val="0"/>
              </a:spcAft>
              <a:defRPr/>
            </a:pPr>
            <a:endParaRPr lang="zh-CN" altLang="en-US" sz="1898" kern="0">
              <a:solidFill>
                <a:sysClr val="windowText" lastClr="000000"/>
              </a:solidFill>
            </a:endParaRPr>
          </a:p>
        </p:txBody>
      </p:sp>
      <p:sp>
        <p:nvSpPr>
          <p:cNvPr id="8" name="直角三角形 19"/>
          <p:cNvSpPr/>
          <p:nvPr/>
        </p:nvSpPr>
        <p:spPr>
          <a:xfrm flipH="1" flipV="1">
            <a:off x="0" y="0"/>
            <a:ext cx="2428860" cy="51435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9" name="Text Box 2"/>
          <p:cNvSpPr txBox="1">
            <a:spLocks noChangeArrowheads="1"/>
          </p:cNvSpPr>
          <p:nvPr/>
        </p:nvSpPr>
        <p:spPr bwMode="auto">
          <a:xfrm>
            <a:off x="214282" y="428610"/>
            <a:ext cx="200023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altLang="zh-CN" sz="2800" b="1" dirty="0" smtClean="0">
                <a:latin typeface="Times New Roman" pitchFamily="18" charset="0"/>
                <a:ea typeface="微软雅黑" panose="020B0503020204020204" pitchFamily="34" charset="-122"/>
                <a:cs typeface="Times New Roman" pitchFamily="18" charset="0"/>
              </a:rPr>
              <a:t>Спасибо за внимание!</a:t>
            </a:r>
            <a:endParaRPr lang="zh-CN" altLang="en-US" sz="2800" b="1" dirty="0">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advTm="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163" y="2811463"/>
            <a:ext cx="185737" cy="19208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pic>
        <p:nvPicPr>
          <p:cNvPr id="47" name="Group 1"/>
          <p:cNvPicPr>
            <a:picLocks noGrp="1"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66988" y="2879725"/>
            <a:ext cx="1277937" cy="58738"/>
          </a:xfrm>
          <a:prstGeom prst="rect">
            <a:avLst/>
          </a:prstGeom>
          <a:solidFill>
            <a:srgbClr val="C00000"/>
          </a:solidFill>
          <a:ln>
            <a:solidFill>
              <a:srgbClr val="C00000"/>
            </a:solidFill>
          </a:ln>
          <a:extLst>
            <a:ext uri="{909E8E84-426E-40DD-AFC4-6F175D3DCCD1}">
              <a14:hiddenFill xmlns:a14="http://schemas.microsoft.com/office/drawing/2010/main" xmlns="">
                <a:solidFill>
                  <a:srgbClr val="FFFFFF"/>
                </a:solidFill>
              </a14:hiddenFill>
            </a:ext>
          </a:extLst>
        </p:spPr>
      </p:pic>
      <p:pic>
        <p:nvPicPr>
          <p:cNvPr id="50" name="Group 2"/>
          <p:cNvPicPr>
            <a:picLocks noGrp="1"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29075" y="2884488"/>
            <a:ext cx="1128713" cy="60325"/>
          </a:xfrm>
          <a:prstGeom prst="rect">
            <a:avLst/>
          </a:prstGeom>
          <a:solidFill>
            <a:srgbClr val="C00000"/>
          </a:solidFill>
          <a:extLst>
            <a:ext uri="{909E8E84-426E-40DD-AFC4-6F175D3DCCD1}">
              <a14:hiddenFill xmlns:a14="http://schemas.microsoft.com/office/drawing/2010/main" xmlns="">
                <a:solidFill>
                  <a:srgbClr val="FFFFFF"/>
                </a:solidFill>
              </a14:hiddenFill>
            </a:ext>
          </a:extLst>
        </p:spPr>
      </p:pic>
      <p:pic>
        <p:nvPicPr>
          <p:cNvPr id="53" name="Group 3"/>
          <p:cNvPicPr>
            <a:picLocks noGrp="1"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67338" y="2886075"/>
            <a:ext cx="1279525" cy="60325"/>
          </a:xfrm>
          <a:prstGeom prst="rect">
            <a:avLst/>
          </a:prstGeom>
          <a:solidFill>
            <a:srgbClr val="C00000"/>
          </a:solidFill>
          <a:ln>
            <a:solidFill>
              <a:srgbClr val="C00000"/>
            </a:solidFill>
          </a:ln>
          <a:extLst>
            <a:ext uri="{909E8E84-426E-40DD-AFC4-6F175D3DCCD1}">
              <a14:hiddenFill xmlns:a14="http://schemas.microsoft.com/office/drawing/2010/main" xmlns="">
                <a:solidFill>
                  <a:srgbClr val="FFFFFF"/>
                </a:solidFill>
              </a14:hiddenFill>
            </a:ext>
          </a:extLst>
        </p:spPr>
      </p:pic>
      <p:sp>
        <p:nvSpPr>
          <p:cNvPr id="56" name="Oval 40"/>
          <p:cNvSpPr/>
          <p:nvPr/>
        </p:nvSpPr>
        <p:spPr>
          <a:xfrm rot="16200000">
            <a:off x="2368550" y="2798763"/>
            <a:ext cx="185737" cy="1920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7" name="Oval 41"/>
          <p:cNvSpPr/>
          <p:nvPr/>
        </p:nvSpPr>
        <p:spPr>
          <a:xfrm rot="16200000">
            <a:off x="5162551" y="2813050"/>
            <a:ext cx="184150" cy="19367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sp>
        <p:nvSpPr>
          <p:cNvPr id="58" name="Isosceles Triangle 45"/>
          <p:cNvSpPr/>
          <p:nvPr/>
        </p:nvSpPr>
        <p:spPr>
          <a:xfrm>
            <a:off x="2420938" y="2603500"/>
            <a:ext cx="95250" cy="16351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9" name="Isosceles Triangle 48"/>
          <p:cNvSpPr/>
          <p:nvPr/>
        </p:nvSpPr>
        <p:spPr>
          <a:xfrm rot="10800000" flipH="1">
            <a:off x="3892550" y="3040063"/>
            <a:ext cx="93663" cy="165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0" name="Isosceles Triangle 69"/>
          <p:cNvSpPr/>
          <p:nvPr/>
        </p:nvSpPr>
        <p:spPr>
          <a:xfrm>
            <a:off x="5205413" y="2622550"/>
            <a:ext cx="93662" cy="16351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sp>
        <p:nvSpPr>
          <p:cNvPr id="61" name="Rectangle 70"/>
          <p:cNvSpPr/>
          <p:nvPr/>
        </p:nvSpPr>
        <p:spPr>
          <a:xfrm>
            <a:off x="1331913" y="1387475"/>
            <a:ext cx="2295525" cy="1063625"/>
          </a:xfrm>
          <a:prstGeom prst="rect">
            <a:avLst/>
          </a:prstGeom>
          <a:noFill/>
          <a:ln w="38100">
            <a:solidFill>
              <a:srgbClr val="C00000"/>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2" name="TextBox 61"/>
          <p:cNvSpPr txBox="1">
            <a:spLocks noChangeArrowheads="1"/>
          </p:cNvSpPr>
          <p:nvPr/>
        </p:nvSpPr>
        <p:spPr bwMode="auto">
          <a:xfrm>
            <a:off x="1331913" y="1709738"/>
            <a:ext cx="2295525"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ru-RU" sz="1400" dirty="0" smtClean="0">
                <a:latin typeface="Times New Roman" pitchFamily="18" charset="0"/>
                <a:cs typeface="Times New Roman" pitchFamily="18" charset="0"/>
              </a:rPr>
              <a:t>Изучить сущность формирования денежной массы в экономике</a:t>
            </a:r>
            <a:endParaRPr lang="id-ID" altLang="en-US" sz="1400"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TextBox 62"/>
          <p:cNvSpPr txBox="1">
            <a:spLocks noChangeArrowheads="1"/>
          </p:cNvSpPr>
          <p:nvPr/>
        </p:nvSpPr>
        <p:spPr bwMode="auto">
          <a:xfrm>
            <a:off x="1331913" y="1401763"/>
            <a:ext cx="2295525" cy="284693"/>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ru-RU" altLang="zh-CN" sz="1400" b="1" dirty="0" smtClean="0">
                <a:solidFill>
                  <a:schemeClr val="bg1"/>
                </a:solidFill>
                <a:latin typeface="Times New Roman" pitchFamily="18" charset="0"/>
                <a:ea typeface="微软雅黑" panose="020B0503020204020204" pitchFamily="34" charset="-122"/>
                <a:cs typeface="Times New Roman" pitchFamily="18" charset="0"/>
              </a:rPr>
              <a:t>Задача</a:t>
            </a:r>
            <a:r>
              <a:rPr lang="ru-RU" altLang="zh-CN" sz="1200" b="1" dirty="0" smtClean="0">
                <a:solidFill>
                  <a:schemeClr val="bg1"/>
                </a:solidFill>
                <a:latin typeface="微软雅黑" panose="020B0503020204020204" pitchFamily="34" charset="-122"/>
                <a:ea typeface="微软雅黑" panose="020B0503020204020204" pitchFamily="34" charset="-122"/>
              </a:rPr>
              <a:t> </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64" name="Oval 40"/>
          <p:cNvSpPr/>
          <p:nvPr/>
        </p:nvSpPr>
        <p:spPr>
          <a:xfrm rot="16200000">
            <a:off x="6655594" y="2817019"/>
            <a:ext cx="184150" cy="1920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sp>
        <p:nvSpPr>
          <p:cNvPr id="65" name="Isosceles Triangle 45"/>
          <p:cNvSpPr/>
          <p:nvPr/>
        </p:nvSpPr>
        <p:spPr>
          <a:xfrm rot="10800000">
            <a:off x="6707188" y="3055938"/>
            <a:ext cx="93662" cy="165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pic>
        <p:nvPicPr>
          <p:cNvPr id="66" name="Group 1"/>
          <p:cNvPicPr>
            <a:picLocks noGrp="1"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43713" y="2884488"/>
            <a:ext cx="1760537" cy="60325"/>
          </a:xfrm>
          <a:prstGeom prst="rect">
            <a:avLst/>
          </a:prstGeom>
          <a:solidFill>
            <a:srgbClr val="C00000"/>
          </a:solidFill>
          <a:ln>
            <a:solidFill>
              <a:srgbClr val="C00000"/>
            </a:solidFill>
          </a:ln>
          <a:extLst>
            <a:ext uri="{909E8E84-426E-40DD-AFC4-6F175D3DCCD1}">
              <a14:hiddenFill xmlns:a14="http://schemas.microsoft.com/office/drawing/2010/main" xmlns="">
                <a:solidFill>
                  <a:srgbClr val="FFFFFF"/>
                </a:solidFill>
              </a14:hiddenFill>
            </a:ext>
          </a:extLst>
        </p:spPr>
      </p:pic>
      <p:pic>
        <p:nvPicPr>
          <p:cNvPr id="69" name="Group 1"/>
          <p:cNvPicPr>
            <a:picLocks noGrp="1"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52438" y="2879725"/>
            <a:ext cx="1927225" cy="60325"/>
          </a:xfrm>
          <a:prstGeom prst="rect">
            <a:avLst/>
          </a:prstGeom>
          <a:solidFill>
            <a:srgbClr val="C00000"/>
          </a:solidFill>
          <a:extLst>
            <a:ext uri="{909E8E84-426E-40DD-AFC4-6F175D3DCCD1}">
              <a14:hiddenFill xmlns:a14="http://schemas.microsoft.com/office/drawing/2010/main" xmlns="">
                <a:solidFill>
                  <a:srgbClr val="FFFFFF"/>
                </a:solidFill>
              </a14:hiddenFill>
            </a:ext>
          </a:extLst>
        </p:spPr>
      </p:pic>
      <p:sp>
        <p:nvSpPr>
          <p:cNvPr id="72" name="Oval 71"/>
          <p:cNvSpPr/>
          <p:nvPr/>
        </p:nvSpPr>
        <p:spPr>
          <a:xfrm>
            <a:off x="3346450" y="1131888"/>
            <a:ext cx="479425" cy="479425"/>
          </a:xfrm>
          <a:prstGeom prst="ellipse">
            <a:avLst/>
          </a:prstGeom>
          <a:solidFill>
            <a:schemeClr val="bg1">
              <a:lumMod val="95000"/>
            </a:schemeClr>
          </a:solidFill>
          <a:ln w="730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rgbClr val="C00000"/>
                </a:solidFill>
                <a:latin typeface="Times New Roman" pitchFamily="18" charset="0"/>
                <a:ea typeface="微软雅黑" panose="020B0503020204020204" pitchFamily="34" charset="-122"/>
                <a:cs typeface="Times New Roman" pitchFamily="18" charset="0"/>
              </a:rPr>
              <a:t>1</a:t>
            </a:r>
            <a:endParaRPr lang="id-ID" sz="2300" b="1" noProof="1">
              <a:solidFill>
                <a:srgbClr val="C00000"/>
              </a:solidFill>
              <a:latin typeface="Times New Roman" pitchFamily="18" charset="0"/>
              <a:ea typeface="微软雅黑" panose="020B0503020204020204" pitchFamily="34" charset="-122"/>
              <a:cs typeface="Times New Roman" pitchFamily="18" charset="0"/>
            </a:endParaRPr>
          </a:p>
        </p:txBody>
      </p:sp>
      <p:sp>
        <p:nvSpPr>
          <p:cNvPr id="73" name="TextBox 72"/>
          <p:cNvSpPr txBox="1">
            <a:spLocks noChangeArrowheads="1"/>
          </p:cNvSpPr>
          <p:nvPr/>
        </p:nvSpPr>
        <p:spPr bwMode="auto">
          <a:xfrm rot="-5400000">
            <a:off x="5201444" y="1878806"/>
            <a:ext cx="473075" cy="23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spAutoFit/>
          </a:bodyPr>
          <a:lstStyle/>
          <a:p>
            <a:r>
              <a:rPr lang="id-ID" altLang="en-US" sz="1100">
                <a:solidFill>
                  <a:schemeClr val="bg1"/>
                </a:solidFill>
                <a:latin typeface="微软雅黑" panose="020B0503020204020204" pitchFamily="34" charset="-122"/>
                <a:ea typeface="微软雅黑" panose="020B0503020204020204" pitchFamily="34" charset="-122"/>
              </a:rPr>
              <a:t>2014</a:t>
            </a:r>
          </a:p>
        </p:txBody>
      </p:sp>
      <p:sp>
        <p:nvSpPr>
          <p:cNvPr id="74" name="Rectangle 70"/>
          <p:cNvSpPr/>
          <p:nvPr/>
        </p:nvSpPr>
        <p:spPr>
          <a:xfrm>
            <a:off x="4106863" y="1387475"/>
            <a:ext cx="2295525" cy="1063625"/>
          </a:xfrm>
          <a:prstGeom prst="rect">
            <a:avLst/>
          </a:prstGeom>
          <a:noFill/>
          <a:ln w="38100">
            <a:solidFill>
              <a:srgbClr val="C00000"/>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5" name="TextBox 74"/>
          <p:cNvSpPr txBox="1">
            <a:spLocks noChangeArrowheads="1"/>
          </p:cNvSpPr>
          <p:nvPr/>
        </p:nvSpPr>
        <p:spPr bwMode="auto">
          <a:xfrm>
            <a:off x="4106863" y="1709738"/>
            <a:ext cx="2295525"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ru-RU" sz="1400" dirty="0" smtClean="0">
                <a:latin typeface="Times New Roman" pitchFamily="18" charset="0"/>
                <a:cs typeface="Times New Roman" pitchFamily="18" charset="0"/>
              </a:rPr>
              <a:t>Описать перспективы денежно-кредитной политики в России до 2025г.</a:t>
            </a:r>
            <a:endParaRPr lang="id-ID" altLang="en-US" sz="1400" dirty="0">
              <a:solidFill>
                <a:schemeClr val="bg1"/>
              </a:solidFill>
              <a:latin typeface="Times New Roman" pitchFamily="18" charset="0"/>
              <a:ea typeface="微软雅黑" panose="020B0503020204020204" pitchFamily="34" charset="-122"/>
              <a:cs typeface="Times New Roman" pitchFamily="18" charset="0"/>
            </a:endParaRPr>
          </a:p>
        </p:txBody>
      </p:sp>
      <p:sp>
        <p:nvSpPr>
          <p:cNvPr id="76" name="TextBox 75"/>
          <p:cNvSpPr txBox="1">
            <a:spLocks noChangeArrowheads="1"/>
          </p:cNvSpPr>
          <p:nvPr/>
        </p:nvSpPr>
        <p:spPr bwMode="auto">
          <a:xfrm>
            <a:off x="4106863" y="1400175"/>
            <a:ext cx="2295525" cy="284693"/>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ru-RU" altLang="zh-CN" sz="1400" b="1" dirty="0" smtClean="0">
                <a:solidFill>
                  <a:schemeClr val="bg1"/>
                </a:solidFill>
                <a:latin typeface="Times New Roman" pitchFamily="18" charset="0"/>
                <a:ea typeface="微软雅黑" panose="020B0503020204020204" pitchFamily="34" charset="-122"/>
                <a:cs typeface="Times New Roman" pitchFamily="18" charset="0"/>
              </a:rPr>
              <a:t>Задача</a:t>
            </a:r>
            <a:endParaRPr lang="id-ID" altLang="en-US" sz="14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77" name="Oval 71"/>
          <p:cNvSpPr/>
          <p:nvPr/>
        </p:nvSpPr>
        <p:spPr>
          <a:xfrm>
            <a:off x="6121400" y="1131888"/>
            <a:ext cx="479425" cy="479425"/>
          </a:xfrm>
          <a:prstGeom prst="ellipse">
            <a:avLst/>
          </a:prstGeom>
          <a:solidFill>
            <a:schemeClr val="bg1">
              <a:lumMod val="95000"/>
            </a:schemeClr>
          </a:solidFill>
          <a:ln w="730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rgbClr val="C00000"/>
                </a:solidFill>
                <a:latin typeface="Times New Roman" pitchFamily="18" charset="0"/>
                <a:ea typeface="微软雅黑" panose="020B0503020204020204" pitchFamily="34" charset="-122"/>
                <a:cs typeface="Times New Roman" pitchFamily="18" charset="0"/>
              </a:rPr>
              <a:t>3</a:t>
            </a:r>
            <a:endParaRPr lang="id-ID" sz="2300" b="1" noProof="1">
              <a:solidFill>
                <a:srgbClr val="C00000"/>
              </a:solidFill>
              <a:latin typeface="Times New Roman" pitchFamily="18" charset="0"/>
              <a:ea typeface="微软雅黑" panose="020B0503020204020204" pitchFamily="34" charset="-122"/>
              <a:cs typeface="Times New Roman" pitchFamily="18" charset="0"/>
            </a:endParaRPr>
          </a:p>
        </p:txBody>
      </p:sp>
      <p:sp>
        <p:nvSpPr>
          <p:cNvPr id="78" name="Rectangle 70"/>
          <p:cNvSpPr/>
          <p:nvPr/>
        </p:nvSpPr>
        <p:spPr>
          <a:xfrm>
            <a:off x="2797175" y="3452813"/>
            <a:ext cx="2295525" cy="1063625"/>
          </a:xfrm>
          <a:prstGeom prst="rect">
            <a:avLst/>
          </a:prstGeom>
          <a:noFill/>
          <a:ln w="38100">
            <a:solidFill>
              <a:srgbClr val="C00000"/>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9" name="TextBox 78"/>
          <p:cNvSpPr txBox="1">
            <a:spLocks noChangeArrowheads="1"/>
          </p:cNvSpPr>
          <p:nvPr/>
        </p:nvSpPr>
        <p:spPr bwMode="auto">
          <a:xfrm>
            <a:off x="2797175" y="3775075"/>
            <a:ext cx="2295525" cy="715581"/>
          </a:xfrm>
          <a:prstGeom prst="rect">
            <a:avLst/>
          </a:prstGeom>
          <a:noFill/>
          <a:ln>
            <a:solidFill>
              <a:srgbClr val="C0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ru-RU" sz="1400" dirty="0" smtClean="0">
                <a:latin typeface="Times New Roman" pitchFamily="18" charset="0"/>
                <a:cs typeface="Times New Roman" pitchFamily="18" charset="0"/>
              </a:rPr>
              <a:t>Проанализировать динамику и структуру денежной массы в России</a:t>
            </a:r>
            <a:endParaRPr lang="id-ID" altLang="en-US" sz="1400" dirty="0">
              <a:solidFill>
                <a:schemeClr val="bg1"/>
              </a:solidFill>
              <a:latin typeface="Times New Roman" pitchFamily="18" charset="0"/>
              <a:ea typeface="微软雅黑" panose="020B0503020204020204" pitchFamily="34" charset="-122"/>
              <a:cs typeface="Times New Roman" pitchFamily="18" charset="0"/>
            </a:endParaRPr>
          </a:p>
        </p:txBody>
      </p:sp>
      <p:sp>
        <p:nvSpPr>
          <p:cNvPr id="80" name="TextBox 79"/>
          <p:cNvSpPr txBox="1">
            <a:spLocks noChangeArrowheads="1"/>
          </p:cNvSpPr>
          <p:nvPr/>
        </p:nvSpPr>
        <p:spPr bwMode="auto">
          <a:xfrm>
            <a:off x="2797175" y="3465513"/>
            <a:ext cx="2295525" cy="284693"/>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ru-RU" altLang="zh-CN" sz="1400" b="1" dirty="0" smtClean="0">
                <a:solidFill>
                  <a:schemeClr val="bg1"/>
                </a:solidFill>
                <a:latin typeface="Times New Roman" pitchFamily="18" charset="0"/>
                <a:ea typeface="微软雅黑" panose="020B0503020204020204" pitchFamily="34" charset="-122"/>
                <a:cs typeface="Times New Roman" pitchFamily="18" charset="0"/>
              </a:rPr>
              <a:t>Задача</a:t>
            </a:r>
            <a:endParaRPr lang="id-ID" altLang="en-US" sz="14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81" name="Oval 71"/>
          <p:cNvSpPr/>
          <p:nvPr/>
        </p:nvSpPr>
        <p:spPr>
          <a:xfrm>
            <a:off x="4811713" y="3197225"/>
            <a:ext cx="479425" cy="477838"/>
          </a:xfrm>
          <a:prstGeom prst="ellipse">
            <a:avLst/>
          </a:prstGeom>
          <a:solidFill>
            <a:schemeClr val="bg1">
              <a:lumMod val="95000"/>
            </a:schemeClr>
          </a:solidFill>
          <a:ln w="730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rgbClr val="C00000"/>
                </a:solidFill>
                <a:latin typeface="Times New Roman" pitchFamily="18" charset="0"/>
                <a:ea typeface="微软雅黑" panose="020B0503020204020204" pitchFamily="34" charset="-122"/>
                <a:cs typeface="Times New Roman" pitchFamily="18" charset="0"/>
              </a:rPr>
              <a:t>2</a:t>
            </a:r>
            <a:endParaRPr lang="id-ID" sz="2300" b="1" noProof="1">
              <a:solidFill>
                <a:srgbClr val="C00000"/>
              </a:solidFill>
              <a:latin typeface="Times New Roman" pitchFamily="18" charset="0"/>
              <a:ea typeface="微软雅黑" panose="020B0503020204020204" pitchFamily="34" charset="-122"/>
              <a:cs typeface="Times New Roman" pitchFamily="18" charset="0"/>
            </a:endParaRPr>
          </a:p>
        </p:txBody>
      </p:sp>
      <p:sp>
        <p:nvSpPr>
          <p:cNvPr id="82" name="TextBox 81"/>
          <p:cNvSpPr txBox="1">
            <a:spLocks noChangeArrowheads="1"/>
          </p:cNvSpPr>
          <p:nvPr/>
        </p:nvSpPr>
        <p:spPr bwMode="auto">
          <a:xfrm rot="-5400000">
            <a:off x="6708775" y="3943351"/>
            <a:ext cx="471487"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spAutoFit/>
          </a:bodyPr>
          <a:lstStyle/>
          <a:p>
            <a:r>
              <a:rPr lang="id-ID" altLang="en-US" sz="1100">
                <a:solidFill>
                  <a:schemeClr val="bg1"/>
                </a:solidFill>
                <a:latin typeface="微软雅黑" panose="020B0503020204020204" pitchFamily="34" charset="-122"/>
                <a:ea typeface="微软雅黑" panose="020B0503020204020204" pitchFamily="34" charset="-122"/>
              </a:rPr>
              <a:t>2014</a:t>
            </a:r>
          </a:p>
        </p:txBody>
      </p:sp>
      <p:sp>
        <p:nvSpPr>
          <p:cNvPr id="83" name="Rectangle 70"/>
          <p:cNvSpPr/>
          <p:nvPr/>
        </p:nvSpPr>
        <p:spPr>
          <a:xfrm>
            <a:off x="5613400" y="3451225"/>
            <a:ext cx="2295525" cy="1063625"/>
          </a:xfrm>
          <a:prstGeom prst="rect">
            <a:avLst/>
          </a:prstGeom>
          <a:noFill/>
          <a:ln w="38100">
            <a:solidFill>
              <a:srgbClr val="C00000"/>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84" name="TextBox 83"/>
          <p:cNvSpPr txBox="1">
            <a:spLocks noChangeArrowheads="1"/>
          </p:cNvSpPr>
          <p:nvPr/>
        </p:nvSpPr>
        <p:spPr bwMode="auto">
          <a:xfrm>
            <a:off x="5572132" y="3714758"/>
            <a:ext cx="2295525" cy="80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ru-RU" sz="1200" dirty="0" smtClean="0">
                <a:latin typeface="Times New Roman" pitchFamily="18" charset="0"/>
                <a:cs typeface="Times New Roman" pitchFamily="18" charset="0"/>
              </a:rPr>
              <a:t>Предложить собственные пути по улучшению системы управления денежной массой в РФ</a:t>
            </a:r>
            <a:endParaRPr lang="id-ID" altLang="en-US" sz="1200" dirty="0">
              <a:solidFill>
                <a:schemeClr val="bg1"/>
              </a:solidFill>
              <a:latin typeface="Times New Roman" pitchFamily="18" charset="0"/>
              <a:ea typeface="微软雅黑" panose="020B0503020204020204" pitchFamily="34" charset="-122"/>
              <a:cs typeface="Times New Roman" pitchFamily="18" charset="0"/>
            </a:endParaRPr>
          </a:p>
        </p:txBody>
      </p:sp>
      <p:sp>
        <p:nvSpPr>
          <p:cNvPr id="85" name="TextBox 84"/>
          <p:cNvSpPr txBox="1">
            <a:spLocks noChangeArrowheads="1"/>
          </p:cNvSpPr>
          <p:nvPr/>
        </p:nvSpPr>
        <p:spPr bwMode="auto">
          <a:xfrm>
            <a:off x="5613400" y="3465513"/>
            <a:ext cx="2295525" cy="284693"/>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ru-RU" altLang="zh-CN" sz="1400" b="1" dirty="0" smtClean="0">
                <a:solidFill>
                  <a:schemeClr val="bg1"/>
                </a:solidFill>
                <a:latin typeface="Times New Roman" pitchFamily="18" charset="0"/>
                <a:ea typeface="微软雅黑" panose="020B0503020204020204" pitchFamily="34" charset="-122"/>
                <a:cs typeface="Times New Roman" pitchFamily="18" charset="0"/>
              </a:rPr>
              <a:t>Задача</a:t>
            </a:r>
            <a:endParaRPr lang="id-ID" altLang="en-US" sz="14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86" name="Oval 71"/>
          <p:cNvSpPr/>
          <p:nvPr/>
        </p:nvSpPr>
        <p:spPr>
          <a:xfrm>
            <a:off x="7627938" y="3195638"/>
            <a:ext cx="479425" cy="479425"/>
          </a:xfrm>
          <a:prstGeom prst="ellipse">
            <a:avLst/>
          </a:prstGeom>
          <a:solidFill>
            <a:schemeClr val="bg1">
              <a:lumMod val="95000"/>
            </a:schemeClr>
          </a:solidFill>
          <a:ln w="730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rgbClr val="C00000"/>
                </a:solidFill>
                <a:latin typeface="Times New Roman" pitchFamily="18" charset="0"/>
                <a:ea typeface="微软雅黑" panose="020B0503020204020204" pitchFamily="34" charset="-122"/>
                <a:cs typeface="Times New Roman" pitchFamily="18" charset="0"/>
              </a:rPr>
              <a:t>4</a:t>
            </a:r>
            <a:endParaRPr lang="id-ID" sz="2300" b="1" noProof="1">
              <a:solidFill>
                <a:srgbClr val="C00000"/>
              </a:solidFill>
              <a:latin typeface="Times New Roman" pitchFamily="18" charset="0"/>
              <a:ea typeface="微软雅黑" panose="020B0503020204020204" pitchFamily="34" charset="-122"/>
              <a:cs typeface="Times New Roman" pitchFamily="18" charset="0"/>
            </a:endParaRPr>
          </a:p>
        </p:txBody>
      </p:sp>
      <p:sp>
        <p:nvSpPr>
          <p:cNvPr id="47136" name="TextBox 42"/>
          <p:cNvSpPr txBox="1">
            <a:spLocks noChangeArrowheads="1"/>
          </p:cNvSpPr>
          <p:nvPr/>
        </p:nvSpPr>
        <p:spPr bwMode="auto">
          <a:xfrm>
            <a:off x="1643042" y="142858"/>
            <a:ext cx="545219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ru-RU" sz="3200" b="1" dirty="0" smtClean="0">
                <a:latin typeface="Times New Roman" pitchFamily="18" charset="0"/>
                <a:cs typeface="Times New Roman" pitchFamily="18" charset="0"/>
              </a:rPr>
              <a:t>Цель и задачи исследования</a:t>
            </a:r>
            <a:endParaRPr lang="zh-CN" altLang="en-US" sz="32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47137" name="TextBox 43"/>
          <p:cNvSpPr txBox="1">
            <a:spLocks noChangeArrowheads="1"/>
          </p:cNvSpPr>
          <p:nvPr/>
        </p:nvSpPr>
        <p:spPr bwMode="auto">
          <a:xfrm>
            <a:off x="357158" y="4497169"/>
            <a:ext cx="86439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b="1" dirty="0" smtClean="0">
                <a:latin typeface="Times New Roman" pitchFamily="18" charset="0"/>
                <a:cs typeface="Times New Roman" pitchFamily="18" charset="0"/>
              </a:rPr>
              <a:t>Цель</a:t>
            </a:r>
            <a:r>
              <a:rPr lang="ru-RU" dirty="0" smtClean="0">
                <a:latin typeface="Times New Roman" pitchFamily="18" charset="0"/>
                <a:cs typeface="Times New Roman" pitchFamily="18" charset="0"/>
              </a:rPr>
              <a:t>- предложить практические рекомендации по регулированию денежной массы в экономике России.</a:t>
            </a:r>
            <a:endParaRPr lang="zh-CN" altLang="en-US" dirty="0">
              <a:solidFill>
                <a:schemeClr val="accent2"/>
              </a:solidFill>
              <a:latin typeface="Times New Roman" pitchFamily="18" charset="0"/>
              <a:ea typeface="微软雅黑" panose="020B0503020204020204" pitchFamily="34" charset="-122"/>
              <a:cs typeface="Times New Roman" pitchFamily="18" charset="0"/>
            </a:endParaRPr>
          </a:p>
        </p:txBody>
      </p:sp>
      <p:sp>
        <p:nvSpPr>
          <p:cNvPr id="35" name="矩形 9"/>
          <p:cNvSpPr/>
          <p:nvPr/>
        </p:nvSpPr>
        <p:spPr>
          <a:xfrm>
            <a:off x="7385050" y="4832350"/>
            <a:ext cx="1758950" cy="311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sp>
        <p:nvSpPr>
          <p:cNvPr id="36" name="矩形 8"/>
          <p:cNvSpPr/>
          <p:nvPr/>
        </p:nvSpPr>
        <p:spPr>
          <a:xfrm>
            <a:off x="0" y="0"/>
            <a:ext cx="215900" cy="1223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98306" name="Picture 2"/>
          <p:cNvPicPr>
            <a:picLocks noChangeAspect="1" noChangeArrowheads="1"/>
          </p:cNvPicPr>
          <p:nvPr/>
        </p:nvPicPr>
        <p:blipFill>
          <a:blip r:embed="rId8" cstate="print"/>
          <a:srcRect l="20337" t="3125" r="20337"/>
          <a:stretch>
            <a:fillRect/>
          </a:stretch>
        </p:blipFill>
        <p:spPr bwMode="auto">
          <a:xfrm>
            <a:off x="6929454" y="785800"/>
            <a:ext cx="1913264" cy="1757362"/>
          </a:xfrm>
          <a:prstGeom prst="rect">
            <a:avLst/>
          </a:prstGeom>
          <a:noFill/>
          <a:ln w="9525">
            <a:noFill/>
            <a:miter lim="800000"/>
            <a:headEnd/>
            <a:tailEnd/>
          </a:ln>
          <a:effectLst/>
        </p:spPr>
      </p:pic>
    </p:spTree>
  </p:cSld>
  <p:clrMapOvr>
    <a:masterClrMapping/>
  </p:clrMapOvr>
  <p:transition spd="med"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0" y="1285866"/>
            <a:ext cx="9144000" cy="20717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Monitor.png"/>
          <p:cNvPicPr>
            <a:picLocks noChangeAspect="1"/>
          </p:cNvPicPr>
          <p:nvPr/>
        </p:nvPicPr>
        <p:blipFill>
          <a:blip r:embed="rId2" cstate="print"/>
          <a:stretch>
            <a:fillRect/>
          </a:stretch>
        </p:blipFill>
        <p:spPr>
          <a:xfrm>
            <a:off x="4357686" y="785800"/>
            <a:ext cx="2786082" cy="2644746"/>
          </a:xfrm>
          <a:prstGeom prst="rect">
            <a:avLst/>
          </a:prstGeom>
        </p:spPr>
      </p:pic>
      <p:sp>
        <p:nvSpPr>
          <p:cNvPr id="5" name="文本框 37"/>
          <p:cNvSpPr>
            <a:spLocks noChangeArrowheads="1"/>
          </p:cNvSpPr>
          <p:nvPr/>
        </p:nvSpPr>
        <p:spPr bwMode="auto">
          <a:xfrm>
            <a:off x="142844" y="1500180"/>
            <a:ext cx="4214971" cy="1390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408" tIns="48206" rIns="96408" bIns="48206">
            <a:spAutoFit/>
          </a:bodyPr>
          <a:lstStyle/>
          <a:p>
            <a:pPr algn="ctr" defTabSz="1285372" fontAlgn="auto">
              <a:spcBef>
                <a:spcPts val="0"/>
              </a:spcBef>
              <a:spcAft>
                <a:spcPts val="0"/>
              </a:spcAft>
              <a:defRPr/>
            </a:pPr>
            <a:r>
              <a:rPr lang="ru-RU" sz="2800" b="1" dirty="0" smtClean="0">
                <a:latin typeface="Times New Roman" pitchFamily="18" charset="0"/>
                <a:cs typeface="Times New Roman" pitchFamily="18" charset="0"/>
              </a:rPr>
              <a:t>Объект исследования </a:t>
            </a:r>
            <a:r>
              <a:rPr lang="ru-RU" sz="2800" dirty="0" smtClean="0">
                <a:latin typeface="Times New Roman" pitchFamily="18" charset="0"/>
                <a:cs typeface="Times New Roman" pitchFamily="18" charset="0"/>
              </a:rPr>
              <a:t>- денежная масса в экономике</a:t>
            </a:r>
            <a:endParaRPr lang="zh-CN" altLang="en-US" sz="2800" kern="0" baseline="-3000" dirty="0">
              <a:latin typeface="Times New Roman" pitchFamily="18" charset="0"/>
              <a:cs typeface="Times New Roman" pitchFamily="18" charset="0"/>
              <a:sym typeface="Arial" pitchFamily="34" charset="0"/>
            </a:endParaRPr>
          </a:p>
        </p:txBody>
      </p:sp>
      <p:sp>
        <p:nvSpPr>
          <p:cNvPr id="6" name="文本框 37"/>
          <p:cNvSpPr>
            <a:spLocks noChangeArrowheads="1"/>
          </p:cNvSpPr>
          <p:nvPr/>
        </p:nvSpPr>
        <p:spPr bwMode="auto">
          <a:xfrm>
            <a:off x="714348" y="3857634"/>
            <a:ext cx="7500990" cy="959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408" tIns="48206" rIns="96408" bIns="48206">
            <a:spAutoFit/>
          </a:bodyPr>
          <a:lstStyle/>
          <a:p>
            <a:pPr defTabSz="1285372" fontAlgn="auto">
              <a:spcBef>
                <a:spcPts val="0"/>
              </a:spcBef>
              <a:spcAft>
                <a:spcPts val="0"/>
              </a:spcAft>
              <a:defRPr/>
            </a:pPr>
            <a:r>
              <a:rPr lang="ru-RU" sz="2800" b="1" dirty="0" smtClean="0">
                <a:latin typeface="Times New Roman" pitchFamily="18" charset="0"/>
                <a:cs typeface="Times New Roman" pitchFamily="18" charset="0"/>
              </a:rPr>
              <a:t>Предмет исследования</a:t>
            </a:r>
            <a:r>
              <a:rPr lang="ru-RU" sz="2800" dirty="0" smtClean="0">
                <a:latin typeface="Times New Roman" pitchFamily="18" charset="0"/>
                <a:cs typeface="Times New Roman" pitchFamily="18" charset="0"/>
              </a:rPr>
              <a:t>- система управления денежной массой в России</a:t>
            </a:r>
            <a:endParaRPr lang="zh-CN" altLang="en-US" sz="2800" kern="0" baseline="-3000" dirty="0">
              <a:latin typeface="Times New Roman" pitchFamily="18" charset="0"/>
              <a:cs typeface="Times New Roman" pitchFamily="18" charset="0"/>
              <a:sym typeface="Arial" pitchFamily="34" charset="0"/>
            </a:endParaRPr>
          </a:p>
        </p:txBody>
      </p:sp>
      <p:sp>
        <p:nvSpPr>
          <p:cNvPr id="7" name="文本框 37"/>
          <p:cNvSpPr>
            <a:spLocks noChangeArrowheads="1"/>
          </p:cNvSpPr>
          <p:nvPr/>
        </p:nvSpPr>
        <p:spPr bwMode="auto">
          <a:xfrm>
            <a:off x="642910" y="142858"/>
            <a:ext cx="7500990" cy="651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408" tIns="48206" rIns="96408" bIns="48206">
            <a:spAutoFit/>
          </a:bodyPr>
          <a:lstStyle/>
          <a:p>
            <a:pPr algn="ctr" defTabSz="1285372" fontAlgn="auto">
              <a:spcBef>
                <a:spcPts val="0"/>
              </a:spcBef>
              <a:spcAft>
                <a:spcPts val="0"/>
              </a:spcAft>
              <a:defRPr/>
            </a:pPr>
            <a:r>
              <a:rPr lang="ru-RU" sz="3600" b="1" dirty="0" smtClean="0">
                <a:latin typeface="Times New Roman" pitchFamily="18" charset="0"/>
                <a:cs typeface="Times New Roman" pitchFamily="18" charset="0"/>
              </a:rPr>
              <a:t>Объект и предмет исследования</a:t>
            </a:r>
            <a:endParaRPr lang="zh-CN" altLang="en-US" sz="3600" b="1" kern="0" baseline="-3000" dirty="0">
              <a:latin typeface="Times New Roman" pitchFamily="18" charset="0"/>
              <a:cs typeface="Times New Roman" pitchFamily="18" charset="0"/>
              <a:sym typeface="Arial" pitchFamily="34" charset="0"/>
            </a:endParaRPr>
          </a:p>
        </p:txBody>
      </p:sp>
      <p:sp>
        <p:nvSpPr>
          <p:cNvPr id="8" name="矩形 9"/>
          <p:cNvSpPr/>
          <p:nvPr/>
        </p:nvSpPr>
        <p:spPr>
          <a:xfrm>
            <a:off x="7385050" y="4832350"/>
            <a:ext cx="1758950" cy="311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pic>
        <p:nvPicPr>
          <p:cNvPr id="11" name="Рисунок 10" descr="C:\Users\Ольга\Desktop\5-4-scaled.jpg"/>
          <p:cNvPicPr/>
          <p:nvPr/>
        </p:nvPicPr>
        <p:blipFill>
          <a:blip r:embed="rId3" cstate="print"/>
          <a:srcRect/>
          <a:stretch>
            <a:fillRect/>
          </a:stretch>
        </p:blipFill>
        <p:spPr bwMode="auto">
          <a:xfrm>
            <a:off x="4500562" y="928676"/>
            <a:ext cx="2563522" cy="1714512"/>
          </a:xfrm>
          <a:prstGeom prst="rect">
            <a:avLst/>
          </a:prstGeom>
          <a:noFill/>
          <a:ln w="9525">
            <a:noFill/>
            <a:miter lim="800000"/>
            <a:headEnd/>
            <a:tailEnd/>
          </a:ln>
        </p:spPr>
      </p:pic>
      <p:pic>
        <p:nvPicPr>
          <p:cNvPr id="12" name="Picture 5" descr="ipad.png"/>
          <p:cNvPicPr>
            <a:picLocks noChangeAspect="1"/>
          </p:cNvPicPr>
          <p:nvPr/>
        </p:nvPicPr>
        <p:blipFill>
          <a:blip r:embed="rId4"/>
          <a:stretch>
            <a:fillRect/>
          </a:stretch>
        </p:blipFill>
        <p:spPr>
          <a:xfrm>
            <a:off x="5786446" y="1428742"/>
            <a:ext cx="2811258" cy="3256986"/>
          </a:xfrm>
          <a:prstGeom prst="rect">
            <a:avLst/>
          </a:prstGeom>
        </p:spPr>
      </p:pic>
      <p:pic>
        <p:nvPicPr>
          <p:cNvPr id="14" name="Рисунок 13" descr="C:\Users\Ольга\Desktop\Roubles3.jpg"/>
          <p:cNvPicPr/>
          <p:nvPr/>
        </p:nvPicPr>
        <p:blipFill>
          <a:blip r:embed="rId5" cstate="print"/>
          <a:srcRect r="34557"/>
          <a:stretch>
            <a:fillRect/>
          </a:stretch>
        </p:blipFill>
        <p:spPr bwMode="auto">
          <a:xfrm>
            <a:off x="6429389" y="1571618"/>
            <a:ext cx="1500197" cy="2286016"/>
          </a:xfrm>
          <a:prstGeom prst="rect">
            <a:avLst/>
          </a:prstGeom>
          <a:noFill/>
          <a:ln w="9525">
            <a:noFill/>
            <a:miter lim="800000"/>
            <a:headEnd/>
            <a:tailEnd/>
          </a:ln>
        </p:spPr>
      </p:pic>
    </p:spTree>
  </p:cSld>
  <p:clrMapOvr>
    <a:masterClrMapping/>
  </p:clrMapOvr>
  <p:transition spd="med"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428596" y="428610"/>
            <a:ext cx="8358246" cy="4429156"/>
          </a:xfrm>
          <a:prstGeom prst="roundRect">
            <a:avLst>
              <a:gd name="adj" fmla="val 3926"/>
            </a:avLst>
          </a:prstGeom>
          <a:noFill/>
          <a:ln w="25400">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lstStyle>
            <a:lvl1pPr defTabSz="611188">
              <a:defRPr>
                <a:solidFill>
                  <a:schemeClr val="tx1"/>
                </a:solidFill>
                <a:latin typeface="Calibri" panose="020F0502020204030204" pitchFamily="34" charset="0"/>
                <a:ea typeface="宋体" panose="02010600030101010101" pitchFamily="2" charset="-122"/>
              </a:defRPr>
            </a:lvl1pPr>
            <a:lvl2pPr defTabSz="611188">
              <a:defRPr>
                <a:solidFill>
                  <a:schemeClr val="tx1"/>
                </a:solidFill>
                <a:latin typeface="Calibri" panose="020F0502020204030204" pitchFamily="34" charset="0"/>
                <a:ea typeface="宋体" panose="02010600030101010101" pitchFamily="2" charset="-122"/>
              </a:defRPr>
            </a:lvl2pPr>
            <a:lvl3pPr defTabSz="611188">
              <a:defRPr>
                <a:solidFill>
                  <a:schemeClr val="tx1"/>
                </a:solidFill>
                <a:latin typeface="Calibri" panose="020F0502020204030204" pitchFamily="34" charset="0"/>
                <a:ea typeface="宋体" panose="02010600030101010101" pitchFamily="2" charset="-122"/>
              </a:defRPr>
            </a:lvl3pPr>
            <a:lvl4pPr defTabSz="611188">
              <a:defRPr>
                <a:solidFill>
                  <a:schemeClr val="tx1"/>
                </a:solidFill>
                <a:latin typeface="Calibri" panose="020F0502020204030204" pitchFamily="34" charset="0"/>
                <a:ea typeface="宋体" panose="02010600030101010101" pitchFamily="2" charset="-122"/>
              </a:defRPr>
            </a:lvl4pPr>
            <a:lvl5pPr defTabSz="611188">
              <a:defRPr>
                <a:solidFill>
                  <a:schemeClr val="tx1"/>
                </a:solidFill>
                <a:latin typeface="Calibri" panose="020F0502020204030204" pitchFamily="34" charset="0"/>
                <a:ea typeface="宋体" panose="02010600030101010101" pitchFamily="2" charset="-122"/>
              </a:defRPr>
            </a:lvl5pPr>
            <a:lvl6pPr defTabSz="611188"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611188"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611188"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611188"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2" name="Rectangle 11"/>
          <p:cNvSpPr>
            <a:spLocks noChangeArrowheads="1"/>
          </p:cNvSpPr>
          <p:nvPr/>
        </p:nvSpPr>
        <p:spPr bwMode="auto">
          <a:xfrm>
            <a:off x="571472" y="785800"/>
            <a:ext cx="8215370" cy="414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lIns="54431" tIns="27215" rIns="54431" bIns="27215">
            <a:spAutoFit/>
          </a:bodyPr>
          <a:lstStyle/>
          <a:p>
            <a:pPr algn="just"/>
            <a:r>
              <a:rPr lang="ru-RU" sz="1400" dirty="0" smtClean="0">
                <a:latin typeface="Times New Roman" pitchFamily="18" charset="0"/>
                <a:cs typeface="Times New Roman" pitchFamily="18" charset="0"/>
              </a:rPr>
              <a:t>Деньги являются важнейшей и частью финансовой системы любого государства. Они постоянно находятся в движении, при этом деньги оборачиваются не хаотично, а закономерно, образуя денежную массу. От того, на сколько эффективна система государственного управления денежной массой, зависит развитие экономики страны, региона. Для нормализации экономического положения в государстве необходима стабилизация денежного обращения. Чрезмерное увеличение денежной массы или ее снижение, так или иначе, влияют на экономические процессы, тем самым создавая благоприятные или нежелательные для экономики процессы.</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Двойной удар по мировой экономике от пандемии -2019 года  и  военной операции 2022 года на Украине привел к всплеску инфляции и замедлению экономического роста во всем мире.  Еще в прошлом году многие экономисты ожидали, что 2022 год станет периодом сильного экономического восстановления. После спада пандемии предприятия выведут производство на полную мощность. Потребители смогут свободно тратить накопленные сбережения во время праздников и мероприятий, которые были для них недоступны во время пандемии. </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После двойного шока от Covid-19 и военной операции на Украине, показатели инфляции превзошли ожидания, увеличившись до самых высоких уровней во многих странах, в то время как прогнозы экономического роста стали быстро ухудшаться. В период двойного шока экономики, тема курсовой работы «Денежная масса, показатели её объёма и структуры в России» является наиболее актуальной. </a:t>
            </a:r>
            <a:endParaRPr lang="zh-CN" altLang="en-US" sz="1400"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组合 22"/>
          <p:cNvGrpSpPr/>
          <p:nvPr/>
        </p:nvGrpSpPr>
        <p:grpSpPr>
          <a:xfrm>
            <a:off x="1500166" y="214296"/>
            <a:ext cx="6286544" cy="579781"/>
            <a:chOff x="2332469" y="809238"/>
            <a:chExt cx="1859969" cy="608493"/>
          </a:xfrm>
          <a:solidFill>
            <a:srgbClr val="C00000"/>
          </a:solidFill>
        </p:grpSpPr>
        <p:sp>
          <p:nvSpPr>
            <p:cNvPr id="24" name="圆角矩形 23"/>
            <p:cNvSpPr/>
            <p:nvPr/>
          </p:nvSpPr>
          <p:spPr bwMode="auto">
            <a:xfrm>
              <a:off x="2332469" y="809238"/>
              <a:ext cx="1859969" cy="608493"/>
            </a:xfrm>
            <a:prstGeom prst="roundRect">
              <a:avLst>
                <a:gd name="adj" fmla="val 50000"/>
              </a:avLst>
            </a:prstGeom>
            <a:grpFill/>
            <a:ln w="19050" cap="flat" cmpd="sng" algn="ctr">
              <a:noFill/>
              <a:prstDash val="solid"/>
              <a:round/>
              <a:headEnd type="none" w="med" len="med"/>
              <a:tailEnd type="none" w="med" len="med"/>
            </a:ln>
            <a:effectLst/>
          </p:spPr>
          <p:txBody>
            <a:bodyPr lIns="108816" tIns="54408" rIns="108816" bIns="54408"/>
            <a:lstStyle/>
            <a:p>
              <a:pPr algn="ctr" defTabSz="815975" fontAlgn="auto"/>
              <a:endParaRPr lang="zh-CN" altLang="en-US" sz="2800" noProof="1">
                <a:solidFill>
                  <a:schemeClr val="bg1"/>
                </a:solidFill>
                <a:latin typeface="+mj-lt"/>
                <a:ea typeface="微软雅黑" panose="020B0503020204020204" pitchFamily="34" charset="-122"/>
              </a:endParaRPr>
            </a:p>
          </p:txBody>
        </p:sp>
        <p:sp>
          <p:nvSpPr>
            <p:cNvPr id="25" name="矩形 24"/>
            <p:cNvSpPr/>
            <p:nvPr/>
          </p:nvSpPr>
          <p:spPr>
            <a:xfrm>
              <a:off x="2377288" y="923027"/>
              <a:ext cx="1792741" cy="3795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ru-RU" sz="2800" b="1" dirty="0" smtClean="0">
                  <a:latin typeface="Times New Roman" pitchFamily="18" charset="0"/>
                  <a:cs typeface="Times New Roman" pitchFamily="18" charset="0"/>
                </a:rPr>
                <a:t>Актуальность темы исследования</a:t>
              </a:r>
              <a:endParaRPr lang="zh-CN" altLang="en-US" sz="2800" b="1" noProof="1">
                <a:latin typeface="Times New Roman" pitchFamily="18" charset="0"/>
                <a:ea typeface="微软雅黑" panose="020B0503020204020204" pitchFamily="34" charset="-122"/>
                <a:cs typeface="Times New Roman" pitchFamily="18" charset="0"/>
              </a:endParaRPr>
            </a:p>
          </p:txBody>
        </p:sp>
      </p:grpSp>
    </p:spTree>
  </p:cSld>
  <p:clrMapOvr>
    <a:masterClrMapping/>
  </p:clrMapOvr>
  <p:transition spd="med"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a:spLocks noChangeArrowheads="1"/>
          </p:cNvSpPr>
          <p:nvPr/>
        </p:nvSpPr>
        <p:spPr bwMode="auto">
          <a:xfrm rot="-5400000">
            <a:off x="5201444" y="1878806"/>
            <a:ext cx="473075" cy="23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spAutoFit/>
          </a:bodyPr>
          <a:lstStyle/>
          <a:p>
            <a:r>
              <a:rPr lang="id-ID" altLang="en-US" sz="1100">
                <a:solidFill>
                  <a:schemeClr val="bg1"/>
                </a:solidFill>
                <a:latin typeface="微软雅黑" panose="020B0503020204020204" pitchFamily="34" charset="-122"/>
                <a:ea typeface="微软雅黑" panose="020B0503020204020204" pitchFamily="34" charset="-122"/>
              </a:rPr>
              <a:t>2014</a:t>
            </a:r>
          </a:p>
        </p:txBody>
      </p:sp>
      <p:sp>
        <p:nvSpPr>
          <p:cNvPr id="82" name="TextBox 81"/>
          <p:cNvSpPr txBox="1">
            <a:spLocks noChangeArrowheads="1"/>
          </p:cNvSpPr>
          <p:nvPr/>
        </p:nvSpPr>
        <p:spPr bwMode="auto">
          <a:xfrm rot="-5400000">
            <a:off x="6708775" y="3943351"/>
            <a:ext cx="471487"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spAutoFit/>
          </a:bodyPr>
          <a:lstStyle/>
          <a:p>
            <a:r>
              <a:rPr lang="id-ID" altLang="en-US" sz="1100">
                <a:solidFill>
                  <a:schemeClr val="bg1"/>
                </a:solidFill>
                <a:latin typeface="微软雅黑" panose="020B0503020204020204" pitchFamily="34" charset="-122"/>
                <a:ea typeface="微软雅黑" panose="020B0503020204020204" pitchFamily="34" charset="-122"/>
              </a:rPr>
              <a:t>2014</a:t>
            </a:r>
          </a:p>
        </p:txBody>
      </p:sp>
      <p:sp>
        <p:nvSpPr>
          <p:cNvPr id="47136" name="TextBox 42"/>
          <p:cNvSpPr txBox="1">
            <a:spLocks noChangeArrowheads="1"/>
          </p:cNvSpPr>
          <p:nvPr/>
        </p:nvSpPr>
        <p:spPr bwMode="auto">
          <a:xfrm>
            <a:off x="428596" y="142858"/>
            <a:ext cx="84296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2800" b="1" dirty="0" smtClean="0">
                <a:latin typeface="Times New Roman" pitchFamily="18" charset="0"/>
                <a:cs typeface="Times New Roman" pitchFamily="18" charset="0"/>
              </a:rPr>
              <a:t>Понятие денежной массы и денежных агрегатов</a:t>
            </a:r>
          </a:p>
        </p:txBody>
      </p:sp>
      <p:sp>
        <p:nvSpPr>
          <p:cNvPr id="35" name="矩形 9"/>
          <p:cNvSpPr/>
          <p:nvPr/>
        </p:nvSpPr>
        <p:spPr>
          <a:xfrm>
            <a:off x="7385050" y="4832350"/>
            <a:ext cx="1758950" cy="311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sp>
        <p:nvSpPr>
          <p:cNvPr id="36" name="矩形 8"/>
          <p:cNvSpPr/>
          <p:nvPr/>
        </p:nvSpPr>
        <p:spPr>
          <a:xfrm>
            <a:off x="0" y="0"/>
            <a:ext cx="215900" cy="1223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98306" name="Picture 2"/>
          <p:cNvPicPr>
            <a:picLocks noChangeAspect="1" noChangeArrowheads="1"/>
          </p:cNvPicPr>
          <p:nvPr/>
        </p:nvPicPr>
        <p:blipFill>
          <a:blip r:embed="rId5" cstate="print"/>
          <a:srcRect l="20337" t="3125" r="20337"/>
          <a:stretch>
            <a:fillRect/>
          </a:stretch>
        </p:blipFill>
        <p:spPr bwMode="auto">
          <a:xfrm>
            <a:off x="5214942" y="3082400"/>
            <a:ext cx="1357322" cy="1256770"/>
          </a:xfrm>
          <a:prstGeom prst="rect">
            <a:avLst/>
          </a:prstGeom>
          <a:noFill/>
          <a:ln w="9525">
            <a:noFill/>
            <a:miter lim="800000"/>
            <a:headEnd/>
            <a:tailEnd/>
          </a:ln>
          <a:effectLst/>
        </p:spPr>
      </p:pic>
      <p:grpSp>
        <p:nvGrpSpPr>
          <p:cNvPr id="38" name="组合 19"/>
          <p:cNvGrpSpPr/>
          <p:nvPr/>
        </p:nvGrpSpPr>
        <p:grpSpPr>
          <a:xfrm>
            <a:off x="4500562" y="785800"/>
            <a:ext cx="714380" cy="4357700"/>
            <a:chOff x="5798807" y="1591866"/>
            <a:chExt cx="855358" cy="5266134"/>
          </a:xfrm>
        </p:grpSpPr>
        <p:cxnSp>
          <p:nvCxnSpPr>
            <p:cNvPr id="39" name="直接连接符 20"/>
            <p:cNvCxnSpPr/>
            <p:nvPr/>
          </p:nvCxnSpPr>
          <p:spPr>
            <a:xfrm flipV="1">
              <a:off x="6204585" y="2541044"/>
              <a:ext cx="0" cy="4316956"/>
            </a:xfrm>
            <a:prstGeom prst="line">
              <a:avLst/>
            </a:prstGeom>
            <a:ln w="50800">
              <a:solidFill>
                <a:srgbClr val="FF0000"/>
              </a:solidFill>
            </a:ln>
            <a:effectLst>
              <a:outerShdw blurRad="2667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grpSp>
          <p:nvGrpSpPr>
            <p:cNvPr id="40" name="组合 55"/>
            <p:cNvGrpSpPr/>
            <p:nvPr/>
          </p:nvGrpSpPr>
          <p:grpSpPr>
            <a:xfrm>
              <a:off x="5798809" y="1591866"/>
              <a:ext cx="855359" cy="929129"/>
              <a:chOff x="4098043" y="1905956"/>
              <a:chExt cx="2175620" cy="2363258"/>
            </a:xfrm>
          </p:grpSpPr>
          <p:grpSp>
            <p:nvGrpSpPr>
              <p:cNvPr id="41" name="组合 56"/>
              <p:cNvGrpSpPr/>
              <p:nvPr/>
            </p:nvGrpSpPr>
            <p:grpSpPr>
              <a:xfrm>
                <a:off x="4098043" y="1905956"/>
                <a:ext cx="2175620" cy="2363258"/>
                <a:chOff x="4707578" y="1608681"/>
                <a:chExt cx="1898287" cy="2062007"/>
              </a:xfrm>
            </p:grpSpPr>
            <p:sp>
              <p:nvSpPr>
                <p:cNvPr id="44" name="泪滴形 59"/>
                <p:cNvSpPr/>
                <p:nvPr/>
              </p:nvSpPr>
              <p:spPr>
                <a:xfrm rot="8100000">
                  <a:off x="4713894" y="1614507"/>
                  <a:ext cx="1836390" cy="1836390"/>
                </a:xfrm>
                <a:prstGeom prst="teardrop">
                  <a:avLst/>
                </a:prstGeom>
                <a:gradFill>
                  <a:gsLst>
                    <a:gs pos="0">
                      <a:schemeClr val="bg1"/>
                    </a:gs>
                    <a:gs pos="23000">
                      <a:schemeClr val="tx2"/>
                    </a:gs>
                    <a:gs pos="46000">
                      <a:schemeClr val="bg1"/>
                    </a:gs>
                    <a:gs pos="63000">
                      <a:schemeClr val="bg2">
                        <a:lumMod val="75000"/>
                      </a:schemeClr>
                    </a:gs>
                    <a:gs pos="80000">
                      <a:schemeClr val="bg1"/>
                    </a:gs>
                    <a:gs pos="98000">
                      <a:schemeClr val="bg2">
                        <a:lumMod val="75000"/>
                      </a:schemeClr>
                    </a:gs>
                  </a:gsLst>
                  <a:lin ang="0" scaled="1"/>
                </a:gradFill>
                <a:ln>
                  <a:solidFill>
                    <a:srgbClr val="FF0000"/>
                  </a:solidFill>
                </a:ln>
                <a:effectLst>
                  <a:outerShdw blurRad="279400" dist="177800" dir="10800000" algn="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60"/>
                <p:cNvGrpSpPr/>
                <p:nvPr/>
              </p:nvGrpSpPr>
              <p:grpSpPr>
                <a:xfrm>
                  <a:off x="4707578" y="1608681"/>
                  <a:ext cx="1898287" cy="2062007"/>
                  <a:chOff x="4707578" y="1608681"/>
                  <a:chExt cx="1898287" cy="2062007"/>
                </a:xfrm>
              </p:grpSpPr>
              <p:sp>
                <p:nvSpPr>
                  <p:cNvPr id="48" name="任意多边形 61"/>
                  <p:cNvSpPr/>
                  <p:nvPr/>
                </p:nvSpPr>
                <p:spPr>
                  <a:xfrm rot="8100000">
                    <a:off x="5106634" y="2494756"/>
                    <a:ext cx="1499231" cy="878828"/>
                  </a:xfrm>
                  <a:custGeom>
                    <a:avLst/>
                    <a:gdLst>
                      <a:gd name="connsiteX0" fmla="*/ 620403 w 1499231"/>
                      <a:gd name="connsiteY0" fmla="*/ 878828 h 878828"/>
                      <a:gd name="connsiteX1" fmla="*/ 0 w 1499231"/>
                      <a:gd name="connsiteY1" fmla="*/ 258425 h 878828"/>
                      <a:gd name="connsiteX2" fmla="*/ 61727 w 1499231"/>
                      <a:gd name="connsiteY2" fmla="*/ 202324 h 878828"/>
                      <a:gd name="connsiteX3" fmla="*/ 625318 w 1499231"/>
                      <a:gd name="connsiteY3" fmla="*/ 0 h 878828"/>
                      <a:gd name="connsiteX4" fmla="*/ 1499231 w 1499231"/>
                      <a:gd name="connsiteY4" fmla="*/ 0 h 87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231" h="878828">
                        <a:moveTo>
                          <a:pt x="620403" y="878828"/>
                        </a:moveTo>
                        <a:lnTo>
                          <a:pt x="0" y="258425"/>
                        </a:lnTo>
                        <a:lnTo>
                          <a:pt x="61727" y="202324"/>
                        </a:lnTo>
                        <a:cubicBezTo>
                          <a:pt x="214884" y="75928"/>
                          <a:pt x="411234" y="0"/>
                          <a:pt x="625318" y="0"/>
                        </a:cubicBezTo>
                        <a:lnTo>
                          <a:pt x="1499231" y="0"/>
                        </a:lnTo>
                        <a:close/>
                      </a:path>
                    </a:pathLst>
                  </a:custGeom>
                  <a:gradFill flip="none" rotWithShape="1">
                    <a:gsLst>
                      <a:gs pos="10000">
                        <a:schemeClr val="bg2">
                          <a:lumMod val="75000"/>
                        </a:schemeClr>
                      </a:gs>
                      <a:gs pos="51000">
                        <a:schemeClr val="bg1"/>
                      </a:gs>
                      <a:gs pos="88000">
                        <a:schemeClr val="bg2">
                          <a:lumMod val="75000"/>
                        </a:scheme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62"/>
                  <p:cNvSpPr/>
                  <p:nvPr/>
                </p:nvSpPr>
                <p:spPr>
                  <a:xfrm rot="8100000">
                    <a:off x="4707578" y="1781482"/>
                    <a:ext cx="1252672" cy="886760"/>
                  </a:xfrm>
                  <a:custGeom>
                    <a:avLst/>
                    <a:gdLst>
                      <a:gd name="connsiteX0" fmla="*/ 5472 w 1252672"/>
                      <a:gd name="connsiteY0" fmla="*/ 627251 h 886760"/>
                      <a:gd name="connsiteX1" fmla="*/ 0 w 1252672"/>
                      <a:gd name="connsiteY1" fmla="*/ 620619 h 886760"/>
                      <a:gd name="connsiteX2" fmla="*/ 620619 w 1252672"/>
                      <a:gd name="connsiteY2" fmla="*/ 0 h 886760"/>
                      <a:gd name="connsiteX3" fmla="*/ 1252672 w 1252672"/>
                      <a:gd name="connsiteY3" fmla="*/ 632053 h 886760"/>
                      <a:gd name="connsiteX4" fmla="*/ 1127364 w 1252672"/>
                      <a:gd name="connsiteY4" fmla="*/ 735442 h 886760"/>
                      <a:gd name="connsiteX5" fmla="*/ 631982 w 1252672"/>
                      <a:gd name="connsiteY5" fmla="*/ 886760 h 886760"/>
                      <a:gd name="connsiteX6" fmla="*/ 5472 w 1252672"/>
                      <a:gd name="connsiteY6" fmla="*/ 627251 h 88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672" h="886760">
                        <a:moveTo>
                          <a:pt x="5472" y="627251"/>
                        </a:moveTo>
                        <a:lnTo>
                          <a:pt x="0" y="620619"/>
                        </a:lnTo>
                        <a:lnTo>
                          <a:pt x="620619" y="0"/>
                        </a:lnTo>
                        <a:lnTo>
                          <a:pt x="1252672" y="632053"/>
                        </a:lnTo>
                        <a:lnTo>
                          <a:pt x="1127364" y="735442"/>
                        </a:lnTo>
                        <a:cubicBezTo>
                          <a:pt x="985954" y="830976"/>
                          <a:pt x="815483" y="886760"/>
                          <a:pt x="631982" y="886760"/>
                        </a:cubicBezTo>
                        <a:cubicBezTo>
                          <a:pt x="387315" y="886760"/>
                          <a:pt x="165810" y="787589"/>
                          <a:pt x="5472" y="627251"/>
                        </a:cubicBezTo>
                        <a:close/>
                      </a:path>
                    </a:pathLst>
                  </a:custGeom>
                  <a:gradFill flip="none" rotWithShape="1">
                    <a:gsLst>
                      <a:gs pos="10000">
                        <a:schemeClr val="bg2">
                          <a:lumMod val="75000"/>
                        </a:schemeClr>
                      </a:gs>
                      <a:gs pos="51000">
                        <a:schemeClr val="bg1"/>
                      </a:gs>
                      <a:gs pos="88000">
                        <a:schemeClr val="bg2">
                          <a:lumMod val="75000"/>
                        </a:scheme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63"/>
                  <p:cNvSpPr/>
                  <p:nvPr/>
                </p:nvSpPr>
                <p:spPr>
                  <a:xfrm rot="8100000">
                    <a:off x="4978713" y="2171424"/>
                    <a:ext cx="879966" cy="1499264"/>
                  </a:xfrm>
                  <a:custGeom>
                    <a:avLst/>
                    <a:gdLst>
                      <a:gd name="connsiteX0" fmla="*/ 631402 w 879966"/>
                      <a:gd name="connsiteY0" fmla="*/ 1499264 h 1499264"/>
                      <a:gd name="connsiteX1" fmla="*/ 0 w 879966"/>
                      <a:gd name="connsiteY1" fmla="*/ 867862 h 1499264"/>
                      <a:gd name="connsiteX2" fmla="*/ 867863 w 879966"/>
                      <a:gd name="connsiteY2" fmla="*/ 0 h 1499264"/>
                      <a:gd name="connsiteX3" fmla="*/ 879966 w 879966"/>
                      <a:gd name="connsiteY3" fmla="*/ 0 h 1499264"/>
                      <a:gd name="connsiteX4" fmla="*/ 879966 w 879966"/>
                      <a:gd name="connsiteY4" fmla="*/ 886019 h 1499264"/>
                      <a:gd name="connsiteX5" fmla="*/ 728648 w 879966"/>
                      <a:gd name="connsiteY5" fmla="*/ 1381401 h 14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66" h="1499264">
                        <a:moveTo>
                          <a:pt x="631402" y="1499264"/>
                        </a:moveTo>
                        <a:lnTo>
                          <a:pt x="0" y="867862"/>
                        </a:lnTo>
                        <a:lnTo>
                          <a:pt x="867863" y="0"/>
                        </a:lnTo>
                        <a:lnTo>
                          <a:pt x="879966" y="0"/>
                        </a:lnTo>
                        <a:lnTo>
                          <a:pt x="879966" y="886019"/>
                        </a:lnTo>
                        <a:cubicBezTo>
                          <a:pt x="879966" y="1069520"/>
                          <a:pt x="824182" y="1239991"/>
                          <a:pt x="728648" y="1381401"/>
                        </a:cubicBezTo>
                        <a:close/>
                      </a:path>
                    </a:pathLst>
                  </a:custGeom>
                  <a:gradFill flip="none" rotWithShape="1">
                    <a:gsLst>
                      <a:gs pos="10000">
                        <a:schemeClr val="bg2">
                          <a:lumMod val="75000"/>
                        </a:schemeClr>
                      </a:gs>
                      <a:gs pos="51000">
                        <a:schemeClr val="bg1"/>
                      </a:gs>
                      <a:gs pos="88000">
                        <a:schemeClr val="bg2">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64"/>
                  <p:cNvSpPr/>
                  <p:nvPr/>
                </p:nvSpPr>
                <p:spPr>
                  <a:xfrm rot="8100000">
                    <a:off x="5513895" y="1608681"/>
                    <a:ext cx="874657" cy="1240823"/>
                  </a:xfrm>
                  <a:custGeom>
                    <a:avLst/>
                    <a:gdLst>
                      <a:gd name="connsiteX0" fmla="*/ 254037 w 874657"/>
                      <a:gd name="connsiteY0" fmla="*/ 1240823 h 1240823"/>
                      <a:gd name="connsiteX1" fmla="*/ 151318 w 874657"/>
                      <a:gd name="connsiteY1" fmla="*/ 1116328 h 1240823"/>
                      <a:gd name="connsiteX2" fmla="*/ 0 w 874657"/>
                      <a:gd name="connsiteY2" fmla="*/ 620946 h 1240823"/>
                      <a:gd name="connsiteX3" fmla="*/ 1 w 874657"/>
                      <a:gd name="connsiteY3" fmla="*/ 620946 h 1240823"/>
                      <a:gd name="connsiteX4" fmla="*/ 202325 w 874657"/>
                      <a:gd name="connsiteY4" fmla="*/ 57356 h 1240823"/>
                      <a:gd name="connsiteX5" fmla="*/ 254453 w 874657"/>
                      <a:gd name="connsiteY5" fmla="*/ 0 h 1240823"/>
                      <a:gd name="connsiteX6" fmla="*/ 874657 w 874657"/>
                      <a:gd name="connsiteY6" fmla="*/ 620203 h 124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657" h="1240823">
                        <a:moveTo>
                          <a:pt x="254037" y="1240823"/>
                        </a:moveTo>
                        <a:lnTo>
                          <a:pt x="151318" y="1116328"/>
                        </a:lnTo>
                        <a:cubicBezTo>
                          <a:pt x="55784" y="974918"/>
                          <a:pt x="0" y="804447"/>
                          <a:pt x="0" y="620946"/>
                        </a:cubicBezTo>
                        <a:lnTo>
                          <a:pt x="1" y="620946"/>
                        </a:lnTo>
                        <a:cubicBezTo>
                          <a:pt x="1" y="406862"/>
                          <a:pt x="75929" y="210512"/>
                          <a:pt x="202325" y="57356"/>
                        </a:cubicBezTo>
                        <a:lnTo>
                          <a:pt x="254453" y="0"/>
                        </a:lnTo>
                        <a:lnTo>
                          <a:pt x="874657" y="620203"/>
                        </a:lnTo>
                        <a:close/>
                      </a:path>
                    </a:pathLst>
                  </a:custGeom>
                  <a:gradFill flip="none" rotWithShape="1">
                    <a:gsLst>
                      <a:gs pos="10000">
                        <a:schemeClr val="bg2">
                          <a:lumMod val="75000"/>
                        </a:schemeClr>
                      </a:gs>
                      <a:gs pos="51000">
                        <a:schemeClr val="bg1"/>
                      </a:gs>
                      <a:gs pos="88000">
                        <a:schemeClr val="bg2">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2" name="泪滴形 57"/>
              <p:cNvSpPr/>
              <p:nvPr/>
            </p:nvSpPr>
            <p:spPr>
              <a:xfrm rot="8100000">
                <a:off x="4285725" y="2101580"/>
                <a:ext cx="1743794" cy="1743793"/>
              </a:xfrm>
              <a:prstGeom prst="teardrop">
                <a:avLst/>
              </a:prstGeom>
              <a:gradFill flip="none" rotWithShape="1">
                <a:gsLst>
                  <a:gs pos="0">
                    <a:schemeClr val="bg1">
                      <a:lumMod val="75000"/>
                    </a:schemeClr>
                  </a:gs>
                  <a:gs pos="58000">
                    <a:schemeClr val="bg1">
                      <a:lumMod val="75000"/>
                    </a:schemeClr>
                  </a:gs>
                  <a:gs pos="26000">
                    <a:schemeClr val="bg2">
                      <a:lumMod val="50000"/>
                    </a:schemeClr>
                  </a:gs>
                  <a:gs pos="80000">
                    <a:schemeClr val="tx2"/>
                  </a:gs>
                  <a:gs pos="98000">
                    <a:schemeClr val="bg1">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泪滴形 58"/>
              <p:cNvSpPr/>
              <p:nvPr/>
            </p:nvSpPr>
            <p:spPr>
              <a:xfrm rot="8100000">
                <a:off x="4318901" y="2130749"/>
                <a:ext cx="1677443" cy="1677443"/>
              </a:xfrm>
              <a:prstGeom prst="teardrop">
                <a:avLst/>
              </a:prstGeom>
              <a:solidFill>
                <a:srgbClr val="FF0000"/>
              </a:solidFill>
              <a:ln>
                <a:solidFill>
                  <a:srgbClr val="FF0000"/>
                </a:solidFill>
              </a:ln>
              <a:effectLst>
                <a:innerShdw blurRad="342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4" name="组合 21"/>
          <p:cNvGrpSpPr/>
          <p:nvPr/>
        </p:nvGrpSpPr>
        <p:grpSpPr>
          <a:xfrm>
            <a:off x="4857752" y="2214560"/>
            <a:ext cx="1871467" cy="701995"/>
            <a:chOff x="6204585" y="3760337"/>
            <a:chExt cx="1871467" cy="701995"/>
          </a:xfrm>
        </p:grpSpPr>
        <p:cxnSp>
          <p:nvCxnSpPr>
            <p:cNvPr id="55" name="直接连接符 33"/>
            <p:cNvCxnSpPr/>
            <p:nvPr/>
          </p:nvCxnSpPr>
          <p:spPr>
            <a:xfrm>
              <a:off x="6204585" y="4462332"/>
              <a:ext cx="1539240" cy="0"/>
            </a:xfrm>
            <a:prstGeom prst="line">
              <a:avLst/>
            </a:prstGeom>
            <a:ln w="50800">
              <a:solidFill>
                <a:srgbClr val="FF0000"/>
              </a:solidFill>
            </a:ln>
            <a:effectLst>
              <a:outerShdw blurRad="2667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grpSp>
          <p:nvGrpSpPr>
            <p:cNvPr id="67" name="组合 75"/>
            <p:cNvGrpSpPr/>
            <p:nvPr/>
          </p:nvGrpSpPr>
          <p:grpSpPr>
            <a:xfrm>
              <a:off x="7456914" y="3760341"/>
              <a:ext cx="619138" cy="672536"/>
              <a:chOff x="4098043" y="1905956"/>
              <a:chExt cx="2175620" cy="2363258"/>
            </a:xfrm>
          </p:grpSpPr>
          <p:grpSp>
            <p:nvGrpSpPr>
              <p:cNvPr id="68" name="组合 76"/>
              <p:cNvGrpSpPr/>
              <p:nvPr/>
            </p:nvGrpSpPr>
            <p:grpSpPr>
              <a:xfrm>
                <a:off x="4098043" y="1905956"/>
                <a:ext cx="2175620" cy="2363258"/>
                <a:chOff x="4707578" y="1608681"/>
                <a:chExt cx="1898287" cy="2062007"/>
              </a:xfrm>
            </p:grpSpPr>
            <p:sp>
              <p:nvSpPr>
                <p:cNvPr id="87" name="泪滴形 79"/>
                <p:cNvSpPr/>
                <p:nvPr/>
              </p:nvSpPr>
              <p:spPr>
                <a:xfrm rot="8100000">
                  <a:off x="4713894" y="1614507"/>
                  <a:ext cx="1836390" cy="1836390"/>
                </a:xfrm>
                <a:prstGeom prst="teardrop">
                  <a:avLst/>
                </a:prstGeom>
                <a:gradFill>
                  <a:gsLst>
                    <a:gs pos="0">
                      <a:schemeClr val="bg1"/>
                    </a:gs>
                    <a:gs pos="23000">
                      <a:schemeClr val="tx2"/>
                    </a:gs>
                    <a:gs pos="46000">
                      <a:schemeClr val="bg1"/>
                    </a:gs>
                    <a:gs pos="63000">
                      <a:schemeClr val="bg2">
                        <a:lumMod val="75000"/>
                      </a:schemeClr>
                    </a:gs>
                    <a:gs pos="80000">
                      <a:schemeClr val="bg1"/>
                    </a:gs>
                    <a:gs pos="98000">
                      <a:schemeClr val="bg2">
                        <a:lumMod val="75000"/>
                      </a:schemeClr>
                    </a:gs>
                  </a:gsLst>
                  <a:lin ang="0" scaled="1"/>
                </a:gradFill>
                <a:ln>
                  <a:solidFill>
                    <a:srgbClr val="FF0000"/>
                  </a:solidFill>
                </a:ln>
                <a:effectLst>
                  <a:outerShdw blurRad="279400" dist="177800" dir="10800000" algn="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0"/>
                <p:cNvGrpSpPr/>
                <p:nvPr/>
              </p:nvGrpSpPr>
              <p:grpSpPr>
                <a:xfrm>
                  <a:off x="4707578" y="1608681"/>
                  <a:ext cx="1898287" cy="2062007"/>
                  <a:chOff x="4707578" y="1608681"/>
                  <a:chExt cx="1898287" cy="2062007"/>
                </a:xfrm>
              </p:grpSpPr>
              <p:sp>
                <p:nvSpPr>
                  <p:cNvPr id="89" name="任意多边形 81"/>
                  <p:cNvSpPr/>
                  <p:nvPr/>
                </p:nvSpPr>
                <p:spPr>
                  <a:xfrm rot="8100000">
                    <a:off x="5106634" y="2494756"/>
                    <a:ext cx="1499231" cy="878828"/>
                  </a:xfrm>
                  <a:custGeom>
                    <a:avLst/>
                    <a:gdLst>
                      <a:gd name="connsiteX0" fmla="*/ 620403 w 1499231"/>
                      <a:gd name="connsiteY0" fmla="*/ 878828 h 878828"/>
                      <a:gd name="connsiteX1" fmla="*/ 0 w 1499231"/>
                      <a:gd name="connsiteY1" fmla="*/ 258425 h 878828"/>
                      <a:gd name="connsiteX2" fmla="*/ 61727 w 1499231"/>
                      <a:gd name="connsiteY2" fmla="*/ 202324 h 878828"/>
                      <a:gd name="connsiteX3" fmla="*/ 625318 w 1499231"/>
                      <a:gd name="connsiteY3" fmla="*/ 0 h 878828"/>
                      <a:gd name="connsiteX4" fmla="*/ 1499231 w 1499231"/>
                      <a:gd name="connsiteY4" fmla="*/ 0 h 87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231" h="878828">
                        <a:moveTo>
                          <a:pt x="620403" y="878828"/>
                        </a:moveTo>
                        <a:lnTo>
                          <a:pt x="0" y="258425"/>
                        </a:lnTo>
                        <a:lnTo>
                          <a:pt x="61727" y="202324"/>
                        </a:lnTo>
                        <a:cubicBezTo>
                          <a:pt x="214884" y="75928"/>
                          <a:pt x="411234" y="0"/>
                          <a:pt x="625318" y="0"/>
                        </a:cubicBezTo>
                        <a:lnTo>
                          <a:pt x="1499231" y="0"/>
                        </a:lnTo>
                        <a:close/>
                      </a:path>
                    </a:pathLst>
                  </a:custGeom>
                  <a:gradFill flip="none" rotWithShape="1">
                    <a:gsLst>
                      <a:gs pos="10000">
                        <a:schemeClr val="bg2">
                          <a:lumMod val="75000"/>
                        </a:schemeClr>
                      </a:gs>
                      <a:gs pos="51000">
                        <a:schemeClr val="bg1"/>
                      </a:gs>
                      <a:gs pos="88000">
                        <a:schemeClr val="bg2">
                          <a:lumMod val="75000"/>
                        </a:scheme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2"/>
                  <p:cNvSpPr/>
                  <p:nvPr/>
                </p:nvSpPr>
                <p:spPr>
                  <a:xfrm rot="8100000">
                    <a:off x="4707578" y="1781482"/>
                    <a:ext cx="1252672" cy="886760"/>
                  </a:xfrm>
                  <a:custGeom>
                    <a:avLst/>
                    <a:gdLst>
                      <a:gd name="connsiteX0" fmla="*/ 5472 w 1252672"/>
                      <a:gd name="connsiteY0" fmla="*/ 627251 h 886760"/>
                      <a:gd name="connsiteX1" fmla="*/ 0 w 1252672"/>
                      <a:gd name="connsiteY1" fmla="*/ 620619 h 886760"/>
                      <a:gd name="connsiteX2" fmla="*/ 620619 w 1252672"/>
                      <a:gd name="connsiteY2" fmla="*/ 0 h 886760"/>
                      <a:gd name="connsiteX3" fmla="*/ 1252672 w 1252672"/>
                      <a:gd name="connsiteY3" fmla="*/ 632053 h 886760"/>
                      <a:gd name="connsiteX4" fmla="*/ 1127364 w 1252672"/>
                      <a:gd name="connsiteY4" fmla="*/ 735442 h 886760"/>
                      <a:gd name="connsiteX5" fmla="*/ 631982 w 1252672"/>
                      <a:gd name="connsiteY5" fmla="*/ 886760 h 886760"/>
                      <a:gd name="connsiteX6" fmla="*/ 5472 w 1252672"/>
                      <a:gd name="connsiteY6" fmla="*/ 627251 h 88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672" h="886760">
                        <a:moveTo>
                          <a:pt x="5472" y="627251"/>
                        </a:moveTo>
                        <a:lnTo>
                          <a:pt x="0" y="620619"/>
                        </a:lnTo>
                        <a:lnTo>
                          <a:pt x="620619" y="0"/>
                        </a:lnTo>
                        <a:lnTo>
                          <a:pt x="1252672" y="632053"/>
                        </a:lnTo>
                        <a:lnTo>
                          <a:pt x="1127364" y="735442"/>
                        </a:lnTo>
                        <a:cubicBezTo>
                          <a:pt x="985954" y="830976"/>
                          <a:pt x="815483" y="886760"/>
                          <a:pt x="631982" y="886760"/>
                        </a:cubicBezTo>
                        <a:cubicBezTo>
                          <a:pt x="387315" y="886760"/>
                          <a:pt x="165810" y="787589"/>
                          <a:pt x="5472" y="627251"/>
                        </a:cubicBezTo>
                        <a:close/>
                      </a:path>
                    </a:pathLst>
                  </a:custGeom>
                  <a:gradFill flip="none" rotWithShape="1">
                    <a:gsLst>
                      <a:gs pos="10000">
                        <a:schemeClr val="bg2">
                          <a:lumMod val="75000"/>
                        </a:schemeClr>
                      </a:gs>
                      <a:gs pos="51000">
                        <a:schemeClr val="bg1"/>
                      </a:gs>
                      <a:gs pos="88000">
                        <a:schemeClr val="bg2">
                          <a:lumMod val="75000"/>
                        </a:scheme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83"/>
                  <p:cNvSpPr/>
                  <p:nvPr/>
                </p:nvSpPr>
                <p:spPr>
                  <a:xfrm rot="8100000">
                    <a:off x="4978713" y="2171424"/>
                    <a:ext cx="879966" cy="1499264"/>
                  </a:xfrm>
                  <a:custGeom>
                    <a:avLst/>
                    <a:gdLst>
                      <a:gd name="connsiteX0" fmla="*/ 631402 w 879966"/>
                      <a:gd name="connsiteY0" fmla="*/ 1499264 h 1499264"/>
                      <a:gd name="connsiteX1" fmla="*/ 0 w 879966"/>
                      <a:gd name="connsiteY1" fmla="*/ 867862 h 1499264"/>
                      <a:gd name="connsiteX2" fmla="*/ 867863 w 879966"/>
                      <a:gd name="connsiteY2" fmla="*/ 0 h 1499264"/>
                      <a:gd name="connsiteX3" fmla="*/ 879966 w 879966"/>
                      <a:gd name="connsiteY3" fmla="*/ 0 h 1499264"/>
                      <a:gd name="connsiteX4" fmla="*/ 879966 w 879966"/>
                      <a:gd name="connsiteY4" fmla="*/ 886019 h 1499264"/>
                      <a:gd name="connsiteX5" fmla="*/ 728648 w 879966"/>
                      <a:gd name="connsiteY5" fmla="*/ 1381401 h 14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66" h="1499264">
                        <a:moveTo>
                          <a:pt x="631402" y="1499264"/>
                        </a:moveTo>
                        <a:lnTo>
                          <a:pt x="0" y="867862"/>
                        </a:lnTo>
                        <a:lnTo>
                          <a:pt x="867863" y="0"/>
                        </a:lnTo>
                        <a:lnTo>
                          <a:pt x="879966" y="0"/>
                        </a:lnTo>
                        <a:lnTo>
                          <a:pt x="879966" y="886019"/>
                        </a:lnTo>
                        <a:cubicBezTo>
                          <a:pt x="879966" y="1069520"/>
                          <a:pt x="824182" y="1239991"/>
                          <a:pt x="728648" y="1381401"/>
                        </a:cubicBezTo>
                        <a:close/>
                      </a:path>
                    </a:pathLst>
                  </a:custGeom>
                  <a:gradFill flip="none" rotWithShape="1">
                    <a:gsLst>
                      <a:gs pos="10000">
                        <a:schemeClr val="bg2">
                          <a:lumMod val="75000"/>
                        </a:schemeClr>
                      </a:gs>
                      <a:gs pos="51000">
                        <a:schemeClr val="bg1"/>
                      </a:gs>
                      <a:gs pos="88000">
                        <a:schemeClr val="bg2">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84"/>
                  <p:cNvSpPr/>
                  <p:nvPr/>
                </p:nvSpPr>
                <p:spPr>
                  <a:xfrm rot="8100000">
                    <a:off x="5513895" y="1608681"/>
                    <a:ext cx="874657" cy="1240823"/>
                  </a:xfrm>
                  <a:custGeom>
                    <a:avLst/>
                    <a:gdLst>
                      <a:gd name="connsiteX0" fmla="*/ 254037 w 874657"/>
                      <a:gd name="connsiteY0" fmla="*/ 1240823 h 1240823"/>
                      <a:gd name="connsiteX1" fmla="*/ 151318 w 874657"/>
                      <a:gd name="connsiteY1" fmla="*/ 1116328 h 1240823"/>
                      <a:gd name="connsiteX2" fmla="*/ 0 w 874657"/>
                      <a:gd name="connsiteY2" fmla="*/ 620946 h 1240823"/>
                      <a:gd name="connsiteX3" fmla="*/ 1 w 874657"/>
                      <a:gd name="connsiteY3" fmla="*/ 620946 h 1240823"/>
                      <a:gd name="connsiteX4" fmla="*/ 202325 w 874657"/>
                      <a:gd name="connsiteY4" fmla="*/ 57356 h 1240823"/>
                      <a:gd name="connsiteX5" fmla="*/ 254453 w 874657"/>
                      <a:gd name="connsiteY5" fmla="*/ 0 h 1240823"/>
                      <a:gd name="connsiteX6" fmla="*/ 874657 w 874657"/>
                      <a:gd name="connsiteY6" fmla="*/ 620203 h 124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657" h="1240823">
                        <a:moveTo>
                          <a:pt x="254037" y="1240823"/>
                        </a:moveTo>
                        <a:lnTo>
                          <a:pt x="151318" y="1116328"/>
                        </a:lnTo>
                        <a:cubicBezTo>
                          <a:pt x="55784" y="974918"/>
                          <a:pt x="0" y="804447"/>
                          <a:pt x="0" y="620946"/>
                        </a:cubicBezTo>
                        <a:lnTo>
                          <a:pt x="1" y="620946"/>
                        </a:lnTo>
                        <a:cubicBezTo>
                          <a:pt x="1" y="406862"/>
                          <a:pt x="75929" y="210512"/>
                          <a:pt x="202325" y="57356"/>
                        </a:cubicBezTo>
                        <a:lnTo>
                          <a:pt x="254453" y="0"/>
                        </a:lnTo>
                        <a:lnTo>
                          <a:pt x="874657" y="620203"/>
                        </a:lnTo>
                        <a:close/>
                      </a:path>
                    </a:pathLst>
                  </a:custGeom>
                  <a:gradFill flip="none" rotWithShape="1">
                    <a:gsLst>
                      <a:gs pos="10000">
                        <a:schemeClr val="bg2">
                          <a:lumMod val="75000"/>
                        </a:schemeClr>
                      </a:gs>
                      <a:gs pos="51000">
                        <a:schemeClr val="bg1"/>
                      </a:gs>
                      <a:gs pos="88000">
                        <a:schemeClr val="bg2">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0" name="泪滴形 77"/>
              <p:cNvSpPr/>
              <p:nvPr/>
            </p:nvSpPr>
            <p:spPr>
              <a:xfrm rot="8100000">
                <a:off x="4285725" y="2101580"/>
                <a:ext cx="1743794" cy="1743793"/>
              </a:xfrm>
              <a:prstGeom prst="teardrop">
                <a:avLst/>
              </a:prstGeom>
              <a:gradFill flip="none" rotWithShape="1">
                <a:gsLst>
                  <a:gs pos="0">
                    <a:schemeClr val="bg1">
                      <a:lumMod val="75000"/>
                    </a:schemeClr>
                  </a:gs>
                  <a:gs pos="58000">
                    <a:schemeClr val="bg1">
                      <a:lumMod val="75000"/>
                    </a:schemeClr>
                  </a:gs>
                  <a:gs pos="26000">
                    <a:schemeClr val="bg2">
                      <a:lumMod val="50000"/>
                    </a:schemeClr>
                  </a:gs>
                  <a:gs pos="80000">
                    <a:schemeClr val="tx2"/>
                  </a:gs>
                  <a:gs pos="98000">
                    <a:schemeClr val="bg1">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泪滴形 78"/>
              <p:cNvSpPr/>
              <p:nvPr/>
            </p:nvSpPr>
            <p:spPr>
              <a:xfrm rot="8100000">
                <a:off x="4318901" y="2130749"/>
                <a:ext cx="1677443" cy="1677443"/>
              </a:xfrm>
              <a:prstGeom prst="teardrop">
                <a:avLst/>
              </a:prstGeom>
              <a:solidFill>
                <a:srgbClr val="FF0000"/>
              </a:solidFill>
              <a:ln>
                <a:solidFill>
                  <a:srgbClr val="FF0000"/>
                </a:solidFill>
              </a:ln>
              <a:effectLst>
                <a:innerShdw blurRad="342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3" name="组合 22"/>
          <p:cNvGrpSpPr/>
          <p:nvPr/>
        </p:nvGrpSpPr>
        <p:grpSpPr>
          <a:xfrm>
            <a:off x="4857752" y="3714758"/>
            <a:ext cx="2706720" cy="834175"/>
            <a:chOff x="6204585" y="5201251"/>
            <a:chExt cx="2706720" cy="834175"/>
          </a:xfrm>
        </p:grpSpPr>
        <p:cxnSp>
          <p:nvCxnSpPr>
            <p:cNvPr id="94" name="直接连接符 41"/>
            <p:cNvCxnSpPr/>
            <p:nvPr/>
          </p:nvCxnSpPr>
          <p:spPr>
            <a:xfrm flipH="1">
              <a:off x="6204585" y="6035426"/>
              <a:ext cx="2290188" cy="0"/>
            </a:xfrm>
            <a:prstGeom prst="line">
              <a:avLst/>
            </a:prstGeom>
            <a:ln w="50800">
              <a:solidFill>
                <a:srgbClr val="FF0000"/>
              </a:solidFill>
            </a:ln>
            <a:effectLst>
              <a:outerShdw blurRad="2667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grpSp>
          <p:nvGrpSpPr>
            <p:cNvPr id="95" name="组合 85"/>
            <p:cNvGrpSpPr/>
            <p:nvPr/>
          </p:nvGrpSpPr>
          <p:grpSpPr>
            <a:xfrm>
              <a:off x="8154440" y="5201251"/>
              <a:ext cx="756865" cy="822141"/>
              <a:chOff x="4098043" y="1905956"/>
              <a:chExt cx="2175620" cy="2363258"/>
            </a:xfrm>
          </p:grpSpPr>
          <p:grpSp>
            <p:nvGrpSpPr>
              <p:cNvPr id="96" name="组合 86"/>
              <p:cNvGrpSpPr/>
              <p:nvPr/>
            </p:nvGrpSpPr>
            <p:grpSpPr>
              <a:xfrm>
                <a:off x="4098043" y="1905956"/>
                <a:ext cx="2175620" cy="2363258"/>
                <a:chOff x="4707578" y="1608681"/>
                <a:chExt cx="1898287" cy="2062007"/>
              </a:xfrm>
            </p:grpSpPr>
            <p:sp>
              <p:nvSpPr>
                <p:cNvPr id="99" name="泪滴形 89"/>
                <p:cNvSpPr/>
                <p:nvPr/>
              </p:nvSpPr>
              <p:spPr>
                <a:xfrm rot="8100000">
                  <a:off x="4713894" y="1614507"/>
                  <a:ext cx="1836390" cy="1836390"/>
                </a:xfrm>
                <a:prstGeom prst="teardrop">
                  <a:avLst/>
                </a:prstGeom>
                <a:gradFill>
                  <a:gsLst>
                    <a:gs pos="0">
                      <a:schemeClr val="bg1"/>
                    </a:gs>
                    <a:gs pos="23000">
                      <a:schemeClr val="tx2"/>
                    </a:gs>
                    <a:gs pos="46000">
                      <a:schemeClr val="bg1"/>
                    </a:gs>
                    <a:gs pos="63000">
                      <a:schemeClr val="bg2">
                        <a:lumMod val="75000"/>
                      </a:schemeClr>
                    </a:gs>
                    <a:gs pos="80000">
                      <a:schemeClr val="bg1"/>
                    </a:gs>
                    <a:gs pos="98000">
                      <a:schemeClr val="bg2">
                        <a:lumMod val="75000"/>
                      </a:schemeClr>
                    </a:gs>
                  </a:gsLst>
                  <a:lin ang="0" scaled="1"/>
                </a:gradFill>
                <a:ln>
                  <a:solidFill>
                    <a:srgbClr val="FF0000"/>
                  </a:solidFill>
                </a:ln>
                <a:effectLst>
                  <a:outerShdw blurRad="279400" dist="177800" dir="10800000" algn="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0"/>
                <p:cNvGrpSpPr/>
                <p:nvPr/>
              </p:nvGrpSpPr>
              <p:grpSpPr>
                <a:xfrm>
                  <a:off x="4707578" y="1608681"/>
                  <a:ext cx="1898287" cy="2062007"/>
                  <a:chOff x="4707578" y="1608681"/>
                  <a:chExt cx="1898287" cy="2062007"/>
                </a:xfrm>
              </p:grpSpPr>
              <p:sp>
                <p:nvSpPr>
                  <p:cNvPr id="101" name="任意多边形 91"/>
                  <p:cNvSpPr/>
                  <p:nvPr/>
                </p:nvSpPr>
                <p:spPr>
                  <a:xfrm rot="8100000">
                    <a:off x="5106634" y="2494756"/>
                    <a:ext cx="1499231" cy="878828"/>
                  </a:xfrm>
                  <a:custGeom>
                    <a:avLst/>
                    <a:gdLst>
                      <a:gd name="connsiteX0" fmla="*/ 620403 w 1499231"/>
                      <a:gd name="connsiteY0" fmla="*/ 878828 h 878828"/>
                      <a:gd name="connsiteX1" fmla="*/ 0 w 1499231"/>
                      <a:gd name="connsiteY1" fmla="*/ 258425 h 878828"/>
                      <a:gd name="connsiteX2" fmla="*/ 61727 w 1499231"/>
                      <a:gd name="connsiteY2" fmla="*/ 202324 h 878828"/>
                      <a:gd name="connsiteX3" fmla="*/ 625318 w 1499231"/>
                      <a:gd name="connsiteY3" fmla="*/ 0 h 878828"/>
                      <a:gd name="connsiteX4" fmla="*/ 1499231 w 1499231"/>
                      <a:gd name="connsiteY4" fmla="*/ 0 h 87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231" h="878828">
                        <a:moveTo>
                          <a:pt x="620403" y="878828"/>
                        </a:moveTo>
                        <a:lnTo>
                          <a:pt x="0" y="258425"/>
                        </a:lnTo>
                        <a:lnTo>
                          <a:pt x="61727" y="202324"/>
                        </a:lnTo>
                        <a:cubicBezTo>
                          <a:pt x="214884" y="75928"/>
                          <a:pt x="411234" y="0"/>
                          <a:pt x="625318" y="0"/>
                        </a:cubicBezTo>
                        <a:lnTo>
                          <a:pt x="1499231" y="0"/>
                        </a:lnTo>
                        <a:close/>
                      </a:path>
                    </a:pathLst>
                  </a:custGeom>
                  <a:gradFill flip="none" rotWithShape="1">
                    <a:gsLst>
                      <a:gs pos="10000">
                        <a:schemeClr val="bg2">
                          <a:lumMod val="75000"/>
                        </a:schemeClr>
                      </a:gs>
                      <a:gs pos="51000">
                        <a:schemeClr val="bg1"/>
                      </a:gs>
                      <a:gs pos="88000">
                        <a:schemeClr val="bg2">
                          <a:lumMod val="75000"/>
                        </a:scheme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92"/>
                  <p:cNvSpPr/>
                  <p:nvPr/>
                </p:nvSpPr>
                <p:spPr>
                  <a:xfrm rot="8100000">
                    <a:off x="4707578" y="1781482"/>
                    <a:ext cx="1252672" cy="886760"/>
                  </a:xfrm>
                  <a:custGeom>
                    <a:avLst/>
                    <a:gdLst>
                      <a:gd name="connsiteX0" fmla="*/ 5472 w 1252672"/>
                      <a:gd name="connsiteY0" fmla="*/ 627251 h 886760"/>
                      <a:gd name="connsiteX1" fmla="*/ 0 w 1252672"/>
                      <a:gd name="connsiteY1" fmla="*/ 620619 h 886760"/>
                      <a:gd name="connsiteX2" fmla="*/ 620619 w 1252672"/>
                      <a:gd name="connsiteY2" fmla="*/ 0 h 886760"/>
                      <a:gd name="connsiteX3" fmla="*/ 1252672 w 1252672"/>
                      <a:gd name="connsiteY3" fmla="*/ 632053 h 886760"/>
                      <a:gd name="connsiteX4" fmla="*/ 1127364 w 1252672"/>
                      <a:gd name="connsiteY4" fmla="*/ 735442 h 886760"/>
                      <a:gd name="connsiteX5" fmla="*/ 631982 w 1252672"/>
                      <a:gd name="connsiteY5" fmla="*/ 886760 h 886760"/>
                      <a:gd name="connsiteX6" fmla="*/ 5472 w 1252672"/>
                      <a:gd name="connsiteY6" fmla="*/ 627251 h 88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672" h="886760">
                        <a:moveTo>
                          <a:pt x="5472" y="627251"/>
                        </a:moveTo>
                        <a:lnTo>
                          <a:pt x="0" y="620619"/>
                        </a:lnTo>
                        <a:lnTo>
                          <a:pt x="620619" y="0"/>
                        </a:lnTo>
                        <a:lnTo>
                          <a:pt x="1252672" y="632053"/>
                        </a:lnTo>
                        <a:lnTo>
                          <a:pt x="1127364" y="735442"/>
                        </a:lnTo>
                        <a:cubicBezTo>
                          <a:pt x="985954" y="830976"/>
                          <a:pt x="815483" y="886760"/>
                          <a:pt x="631982" y="886760"/>
                        </a:cubicBezTo>
                        <a:cubicBezTo>
                          <a:pt x="387315" y="886760"/>
                          <a:pt x="165810" y="787589"/>
                          <a:pt x="5472" y="627251"/>
                        </a:cubicBezTo>
                        <a:close/>
                      </a:path>
                    </a:pathLst>
                  </a:custGeom>
                  <a:gradFill flip="none" rotWithShape="1">
                    <a:gsLst>
                      <a:gs pos="10000">
                        <a:schemeClr val="bg2">
                          <a:lumMod val="75000"/>
                        </a:schemeClr>
                      </a:gs>
                      <a:gs pos="51000">
                        <a:schemeClr val="bg1"/>
                      </a:gs>
                      <a:gs pos="88000">
                        <a:schemeClr val="bg2">
                          <a:lumMod val="75000"/>
                        </a:scheme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93"/>
                  <p:cNvSpPr/>
                  <p:nvPr/>
                </p:nvSpPr>
                <p:spPr>
                  <a:xfrm rot="8100000">
                    <a:off x="4978713" y="2171424"/>
                    <a:ext cx="879966" cy="1499264"/>
                  </a:xfrm>
                  <a:custGeom>
                    <a:avLst/>
                    <a:gdLst>
                      <a:gd name="connsiteX0" fmla="*/ 631402 w 879966"/>
                      <a:gd name="connsiteY0" fmla="*/ 1499264 h 1499264"/>
                      <a:gd name="connsiteX1" fmla="*/ 0 w 879966"/>
                      <a:gd name="connsiteY1" fmla="*/ 867862 h 1499264"/>
                      <a:gd name="connsiteX2" fmla="*/ 867863 w 879966"/>
                      <a:gd name="connsiteY2" fmla="*/ 0 h 1499264"/>
                      <a:gd name="connsiteX3" fmla="*/ 879966 w 879966"/>
                      <a:gd name="connsiteY3" fmla="*/ 0 h 1499264"/>
                      <a:gd name="connsiteX4" fmla="*/ 879966 w 879966"/>
                      <a:gd name="connsiteY4" fmla="*/ 886019 h 1499264"/>
                      <a:gd name="connsiteX5" fmla="*/ 728648 w 879966"/>
                      <a:gd name="connsiteY5" fmla="*/ 1381401 h 14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66" h="1499264">
                        <a:moveTo>
                          <a:pt x="631402" y="1499264"/>
                        </a:moveTo>
                        <a:lnTo>
                          <a:pt x="0" y="867862"/>
                        </a:lnTo>
                        <a:lnTo>
                          <a:pt x="867863" y="0"/>
                        </a:lnTo>
                        <a:lnTo>
                          <a:pt x="879966" y="0"/>
                        </a:lnTo>
                        <a:lnTo>
                          <a:pt x="879966" y="886019"/>
                        </a:lnTo>
                        <a:cubicBezTo>
                          <a:pt x="879966" y="1069520"/>
                          <a:pt x="824182" y="1239991"/>
                          <a:pt x="728648" y="1381401"/>
                        </a:cubicBezTo>
                        <a:close/>
                      </a:path>
                    </a:pathLst>
                  </a:custGeom>
                  <a:gradFill flip="none" rotWithShape="1">
                    <a:gsLst>
                      <a:gs pos="10000">
                        <a:schemeClr val="bg2">
                          <a:lumMod val="75000"/>
                        </a:schemeClr>
                      </a:gs>
                      <a:gs pos="51000">
                        <a:schemeClr val="bg1"/>
                      </a:gs>
                      <a:gs pos="88000">
                        <a:schemeClr val="bg2">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94"/>
                  <p:cNvSpPr/>
                  <p:nvPr/>
                </p:nvSpPr>
                <p:spPr>
                  <a:xfrm rot="8100000">
                    <a:off x="5513895" y="1608681"/>
                    <a:ext cx="874657" cy="1240823"/>
                  </a:xfrm>
                  <a:custGeom>
                    <a:avLst/>
                    <a:gdLst>
                      <a:gd name="connsiteX0" fmla="*/ 254037 w 874657"/>
                      <a:gd name="connsiteY0" fmla="*/ 1240823 h 1240823"/>
                      <a:gd name="connsiteX1" fmla="*/ 151318 w 874657"/>
                      <a:gd name="connsiteY1" fmla="*/ 1116328 h 1240823"/>
                      <a:gd name="connsiteX2" fmla="*/ 0 w 874657"/>
                      <a:gd name="connsiteY2" fmla="*/ 620946 h 1240823"/>
                      <a:gd name="connsiteX3" fmla="*/ 1 w 874657"/>
                      <a:gd name="connsiteY3" fmla="*/ 620946 h 1240823"/>
                      <a:gd name="connsiteX4" fmla="*/ 202325 w 874657"/>
                      <a:gd name="connsiteY4" fmla="*/ 57356 h 1240823"/>
                      <a:gd name="connsiteX5" fmla="*/ 254453 w 874657"/>
                      <a:gd name="connsiteY5" fmla="*/ 0 h 1240823"/>
                      <a:gd name="connsiteX6" fmla="*/ 874657 w 874657"/>
                      <a:gd name="connsiteY6" fmla="*/ 620203 h 124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657" h="1240823">
                        <a:moveTo>
                          <a:pt x="254037" y="1240823"/>
                        </a:moveTo>
                        <a:lnTo>
                          <a:pt x="151318" y="1116328"/>
                        </a:lnTo>
                        <a:cubicBezTo>
                          <a:pt x="55784" y="974918"/>
                          <a:pt x="0" y="804447"/>
                          <a:pt x="0" y="620946"/>
                        </a:cubicBezTo>
                        <a:lnTo>
                          <a:pt x="1" y="620946"/>
                        </a:lnTo>
                        <a:cubicBezTo>
                          <a:pt x="1" y="406862"/>
                          <a:pt x="75929" y="210512"/>
                          <a:pt x="202325" y="57356"/>
                        </a:cubicBezTo>
                        <a:lnTo>
                          <a:pt x="254453" y="0"/>
                        </a:lnTo>
                        <a:lnTo>
                          <a:pt x="874657" y="620203"/>
                        </a:lnTo>
                        <a:close/>
                      </a:path>
                    </a:pathLst>
                  </a:custGeom>
                  <a:gradFill flip="none" rotWithShape="1">
                    <a:gsLst>
                      <a:gs pos="10000">
                        <a:schemeClr val="bg2">
                          <a:lumMod val="75000"/>
                        </a:schemeClr>
                      </a:gs>
                      <a:gs pos="51000">
                        <a:schemeClr val="bg1"/>
                      </a:gs>
                      <a:gs pos="88000">
                        <a:schemeClr val="bg2">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7" name="泪滴形 87"/>
              <p:cNvSpPr/>
              <p:nvPr/>
            </p:nvSpPr>
            <p:spPr>
              <a:xfrm rot="8100000">
                <a:off x="4285725" y="2101580"/>
                <a:ext cx="1743794" cy="1743793"/>
              </a:xfrm>
              <a:prstGeom prst="teardrop">
                <a:avLst/>
              </a:prstGeom>
              <a:gradFill flip="none" rotWithShape="1">
                <a:gsLst>
                  <a:gs pos="0">
                    <a:schemeClr val="bg1">
                      <a:lumMod val="75000"/>
                    </a:schemeClr>
                  </a:gs>
                  <a:gs pos="58000">
                    <a:schemeClr val="bg1">
                      <a:lumMod val="75000"/>
                    </a:schemeClr>
                  </a:gs>
                  <a:gs pos="26000">
                    <a:schemeClr val="bg2">
                      <a:lumMod val="50000"/>
                    </a:schemeClr>
                  </a:gs>
                  <a:gs pos="80000">
                    <a:schemeClr val="tx2"/>
                  </a:gs>
                  <a:gs pos="98000">
                    <a:schemeClr val="bg1">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泪滴形 88"/>
              <p:cNvSpPr/>
              <p:nvPr/>
            </p:nvSpPr>
            <p:spPr>
              <a:xfrm rot="8100000">
                <a:off x="4318901" y="2130749"/>
                <a:ext cx="1677443" cy="1677443"/>
              </a:xfrm>
              <a:prstGeom prst="teardrop">
                <a:avLst/>
              </a:prstGeom>
              <a:solidFill>
                <a:srgbClr val="FF0000"/>
              </a:solidFill>
              <a:ln>
                <a:solidFill>
                  <a:srgbClr val="FF0000"/>
                </a:solidFill>
              </a:ln>
              <a:effectLst>
                <a:innerShdw blurRad="342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5" name="组合 23"/>
          <p:cNvGrpSpPr/>
          <p:nvPr/>
        </p:nvGrpSpPr>
        <p:grpSpPr>
          <a:xfrm>
            <a:off x="2214546" y="2285998"/>
            <a:ext cx="2661285" cy="841191"/>
            <a:chOff x="3543300" y="4375085"/>
            <a:chExt cx="2661285" cy="841191"/>
          </a:xfrm>
        </p:grpSpPr>
        <p:cxnSp>
          <p:nvCxnSpPr>
            <p:cNvPr id="106" name="直接连接符 37"/>
            <p:cNvCxnSpPr/>
            <p:nvPr/>
          </p:nvCxnSpPr>
          <p:spPr>
            <a:xfrm flipH="1">
              <a:off x="3914397" y="5216276"/>
              <a:ext cx="2290188" cy="0"/>
            </a:xfrm>
            <a:prstGeom prst="line">
              <a:avLst/>
            </a:prstGeom>
            <a:ln w="50800">
              <a:solidFill>
                <a:srgbClr val="FF0000"/>
              </a:solidFill>
            </a:ln>
            <a:effectLst>
              <a:outerShdw blurRad="2667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grpSp>
          <p:nvGrpSpPr>
            <p:cNvPr id="107" name="组合 65"/>
            <p:cNvGrpSpPr/>
            <p:nvPr/>
          </p:nvGrpSpPr>
          <p:grpSpPr>
            <a:xfrm>
              <a:off x="3543300" y="4375085"/>
              <a:ext cx="756865" cy="822141"/>
              <a:chOff x="4098043" y="1905956"/>
              <a:chExt cx="2175620" cy="2363258"/>
            </a:xfrm>
          </p:grpSpPr>
          <p:grpSp>
            <p:nvGrpSpPr>
              <p:cNvPr id="108" name="组合 66"/>
              <p:cNvGrpSpPr/>
              <p:nvPr/>
            </p:nvGrpSpPr>
            <p:grpSpPr>
              <a:xfrm>
                <a:off x="4098043" y="1905956"/>
                <a:ext cx="2175620" cy="2363258"/>
                <a:chOff x="4707578" y="1608681"/>
                <a:chExt cx="1898287" cy="2062007"/>
              </a:xfrm>
            </p:grpSpPr>
            <p:sp>
              <p:nvSpPr>
                <p:cNvPr id="111" name="泪滴形 69"/>
                <p:cNvSpPr/>
                <p:nvPr/>
              </p:nvSpPr>
              <p:spPr>
                <a:xfrm rot="8100000">
                  <a:off x="4713894" y="1614507"/>
                  <a:ext cx="1836390" cy="1836390"/>
                </a:xfrm>
                <a:prstGeom prst="teardrop">
                  <a:avLst/>
                </a:prstGeom>
                <a:gradFill>
                  <a:gsLst>
                    <a:gs pos="0">
                      <a:schemeClr val="bg1"/>
                    </a:gs>
                    <a:gs pos="23000">
                      <a:schemeClr val="tx2"/>
                    </a:gs>
                    <a:gs pos="46000">
                      <a:schemeClr val="bg1"/>
                    </a:gs>
                    <a:gs pos="63000">
                      <a:schemeClr val="bg2">
                        <a:lumMod val="75000"/>
                      </a:schemeClr>
                    </a:gs>
                    <a:gs pos="80000">
                      <a:schemeClr val="bg1"/>
                    </a:gs>
                    <a:gs pos="98000">
                      <a:schemeClr val="bg2">
                        <a:lumMod val="75000"/>
                      </a:schemeClr>
                    </a:gs>
                  </a:gsLst>
                  <a:lin ang="0" scaled="1"/>
                </a:gradFill>
                <a:ln>
                  <a:solidFill>
                    <a:srgbClr val="FF0000"/>
                  </a:solidFill>
                </a:ln>
                <a:effectLst>
                  <a:outerShdw blurRad="279400" dist="177800" dir="10800000" algn="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70"/>
                <p:cNvGrpSpPr/>
                <p:nvPr/>
              </p:nvGrpSpPr>
              <p:grpSpPr>
                <a:xfrm>
                  <a:off x="4707578" y="1608681"/>
                  <a:ext cx="1898287" cy="2062007"/>
                  <a:chOff x="4707578" y="1608681"/>
                  <a:chExt cx="1898287" cy="2062007"/>
                </a:xfrm>
              </p:grpSpPr>
              <p:sp>
                <p:nvSpPr>
                  <p:cNvPr id="113" name="任意多边形 71"/>
                  <p:cNvSpPr/>
                  <p:nvPr/>
                </p:nvSpPr>
                <p:spPr>
                  <a:xfrm rot="8100000">
                    <a:off x="5106634" y="2494756"/>
                    <a:ext cx="1499231" cy="878828"/>
                  </a:xfrm>
                  <a:custGeom>
                    <a:avLst/>
                    <a:gdLst>
                      <a:gd name="connsiteX0" fmla="*/ 620403 w 1499231"/>
                      <a:gd name="connsiteY0" fmla="*/ 878828 h 878828"/>
                      <a:gd name="connsiteX1" fmla="*/ 0 w 1499231"/>
                      <a:gd name="connsiteY1" fmla="*/ 258425 h 878828"/>
                      <a:gd name="connsiteX2" fmla="*/ 61727 w 1499231"/>
                      <a:gd name="connsiteY2" fmla="*/ 202324 h 878828"/>
                      <a:gd name="connsiteX3" fmla="*/ 625318 w 1499231"/>
                      <a:gd name="connsiteY3" fmla="*/ 0 h 878828"/>
                      <a:gd name="connsiteX4" fmla="*/ 1499231 w 1499231"/>
                      <a:gd name="connsiteY4" fmla="*/ 0 h 87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231" h="878828">
                        <a:moveTo>
                          <a:pt x="620403" y="878828"/>
                        </a:moveTo>
                        <a:lnTo>
                          <a:pt x="0" y="258425"/>
                        </a:lnTo>
                        <a:lnTo>
                          <a:pt x="61727" y="202324"/>
                        </a:lnTo>
                        <a:cubicBezTo>
                          <a:pt x="214884" y="75928"/>
                          <a:pt x="411234" y="0"/>
                          <a:pt x="625318" y="0"/>
                        </a:cubicBezTo>
                        <a:lnTo>
                          <a:pt x="1499231" y="0"/>
                        </a:lnTo>
                        <a:close/>
                      </a:path>
                    </a:pathLst>
                  </a:custGeom>
                  <a:gradFill flip="none" rotWithShape="1">
                    <a:gsLst>
                      <a:gs pos="10000">
                        <a:schemeClr val="bg2">
                          <a:lumMod val="75000"/>
                        </a:schemeClr>
                      </a:gs>
                      <a:gs pos="51000">
                        <a:schemeClr val="bg1"/>
                      </a:gs>
                      <a:gs pos="88000">
                        <a:schemeClr val="bg2">
                          <a:lumMod val="75000"/>
                        </a:scheme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72"/>
                  <p:cNvSpPr/>
                  <p:nvPr/>
                </p:nvSpPr>
                <p:spPr>
                  <a:xfrm rot="8100000">
                    <a:off x="4707578" y="1781482"/>
                    <a:ext cx="1252672" cy="886760"/>
                  </a:xfrm>
                  <a:custGeom>
                    <a:avLst/>
                    <a:gdLst>
                      <a:gd name="connsiteX0" fmla="*/ 5472 w 1252672"/>
                      <a:gd name="connsiteY0" fmla="*/ 627251 h 886760"/>
                      <a:gd name="connsiteX1" fmla="*/ 0 w 1252672"/>
                      <a:gd name="connsiteY1" fmla="*/ 620619 h 886760"/>
                      <a:gd name="connsiteX2" fmla="*/ 620619 w 1252672"/>
                      <a:gd name="connsiteY2" fmla="*/ 0 h 886760"/>
                      <a:gd name="connsiteX3" fmla="*/ 1252672 w 1252672"/>
                      <a:gd name="connsiteY3" fmla="*/ 632053 h 886760"/>
                      <a:gd name="connsiteX4" fmla="*/ 1127364 w 1252672"/>
                      <a:gd name="connsiteY4" fmla="*/ 735442 h 886760"/>
                      <a:gd name="connsiteX5" fmla="*/ 631982 w 1252672"/>
                      <a:gd name="connsiteY5" fmla="*/ 886760 h 886760"/>
                      <a:gd name="connsiteX6" fmla="*/ 5472 w 1252672"/>
                      <a:gd name="connsiteY6" fmla="*/ 627251 h 88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672" h="886760">
                        <a:moveTo>
                          <a:pt x="5472" y="627251"/>
                        </a:moveTo>
                        <a:lnTo>
                          <a:pt x="0" y="620619"/>
                        </a:lnTo>
                        <a:lnTo>
                          <a:pt x="620619" y="0"/>
                        </a:lnTo>
                        <a:lnTo>
                          <a:pt x="1252672" y="632053"/>
                        </a:lnTo>
                        <a:lnTo>
                          <a:pt x="1127364" y="735442"/>
                        </a:lnTo>
                        <a:cubicBezTo>
                          <a:pt x="985954" y="830976"/>
                          <a:pt x="815483" y="886760"/>
                          <a:pt x="631982" y="886760"/>
                        </a:cubicBezTo>
                        <a:cubicBezTo>
                          <a:pt x="387315" y="886760"/>
                          <a:pt x="165810" y="787589"/>
                          <a:pt x="5472" y="627251"/>
                        </a:cubicBezTo>
                        <a:close/>
                      </a:path>
                    </a:pathLst>
                  </a:custGeom>
                  <a:gradFill flip="none" rotWithShape="1">
                    <a:gsLst>
                      <a:gs pos="10000">
                        <a:schemeClr val="bg2">
                          <a:lumMod val="75000"/>
                        </a:schemeClr>
                      </a:gs>
                      <a:gs pos="51000">
                        <a:schemeClr val="bg1"/>
                      </a:gs>
                      <a:gs pos="88000">
                        <a:schemeClr val="bg2">
                          <a:lumMod val="75000"/>
                        </a:scheme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73"/>
                  <p:cNvSpPr/>
                  <p:nvPr/>
                </p:nvSpPr>
                <p:spPr>
                  <a:xfrm rot="8100000">
                    <a:off x="4978713" y="2171424"/>
                    <a:ext cx="879966" cy="1499264"/>
                  </a:xfrm>
                  <a:custGeom>
                    <a:avLst/>
                    <a:gdLst>
                      <a:gd name="connsiteX0" fmla="*/ 631402 w 879966"/>
                      <a:gd name="connsiteY0" fmla="*/ 1499264 h 1499264"/>
                      <a:gd name="connsiteX1" fmla="*/ 0 w 879966"/>
                      <a:gd name="connsiteY1" fmla="*/ 867862 h 1499264"/>
                      <a:gd name="connsiteX2" fmla="*/ 867863 w 879966"/>
                      <a:gd name="connsiteY2" fmla="*/ 0 h 1499264"/>
                      <a:gd name="connsiteX3" fmla="*/ 879966 w 879966"/>
                      <a:gd name="connsiteY3" fmla="*/ 0 h 1499264"/>
                      <a:gd name="connsiteX4" fmla="*/ 879966 w 879966"/>
                      <a:gd name="connsiteY4" fmla="*/ 886019 h 1499264"/>
                      <a:gd name="connsiteX5" fmla="*/ 728648 w 879966"/>
                      <a:gd name="connsiteY5" fmla="*/ 1381401 h 14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66" h="1499264">
                        <a:moveTo>
                          <a:pt x="631402" y="1499264"/>
                        </a:moveTo>
                        <a:lnTo>
                          <a:pt x="0" y="867862"/>
                        </a:lnTo>
                        <a:lnTo>
                          <a:pt x="867863" y="0"/>
                        </a:lnTo>
                        <a:lnTo>
                          <a:pt x="879966" y="0"/>
                        </a:lnTo>
                        <a:lnTo>
                          <a:pt x="879966" y="886019"/>
                        </a:lnTo>
                        <a:cubicBezTo>
                          <a:pt x="879966" y="1069520"/>
                          <a:pt x="824182" y="1239991"/>
                          <a:pt x="728648" y="1381401"/>
                        </a:cubicBezTo>
                        <a:close/>
                      </a:path>
                    </a:pathLst>
                  </a:custGeom>
                  <a:gradFill flip="none" rotWithShape="1">
                    <a:gsLst>
                      <a:gs pos="10000">
                        <a:schemeClr val="bg2">
                          <a:lumMod val="75000"/>
                        </a:schemeClr>
                      </a:gs>
                      <a:gs pos="51000">
                        <a:schemeClr val="bg1"/>
                      </a:gs>
                      <a:gs pos="88000">
                        <a:schemeClr val="bg2">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74"/>
                  <p:cNvSpPr/>
                  <p:nvPr/>
                </p:nvSpPr>
                <p:spPr>
                  <a:xfrm rot="8100000">
                    <a:off x="5513895" y="1608681"/>
                    <a:ext cx="874657" cy="1240823"/>
                  </a:xfrm>
                  <a:custGeom>
                    <a:avLst/>
                    <a:gdLst>
                      <a:gd name="connsiteX0" fmla="*/ 254037 w 874657"/>
                      <a:gd name="connsiteY0" fmla="*/ 1240823 h 1240823"/>
                      <a:gd name="connsiteX1" fmla="*/ 151318 w 874657"/>
                      <a:gd name="connsiteY1" fmla="*/ 1116328 h 1240823"/>
                      <a:gd name="connsiteX2" fmla="*/ 0 w 874657"/>
                      <a:gd name="connsiteY2" fmla="*/ 620946 h 1240823"/>
                      <a:gd name="connsiteX3" fmla="*/ 1 w 874657"/>
                      <a:gd name="connsiteY3" fmla="*/ 620946 h 1240823"/>
                      <a:gd name="connsiteX4" fmla="*/ 202325 w 874657"/>
                      <a:gd name="connsiteY4" fmla="*/ 57356 h 1240823"/>
                      <a:gd name="connsiteX5" fmla="*/ 254453 w 874657"/>
                      <a:gd name="connsiteY5" fmla="*/ 0 h 1240823"/>
                      <a:gd name="connsiteX6" fmla="*/ 874657 w 874657"/>
                      <a:gd name="connsiteY6" fmla="*/ 620203 h 124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657" h="1240823">
                        <a:moveTo>
                          <a:pt x="254037" y="1240823"/>
                        </a:moveTo>
                        <a:lnTo>
                          <a:pt x="151318" y="1116328"/>
                        </a:lnTo>
                        <a:cubicBezTo>
                          <a:pt x="55784" y="974918"/>
                          <a:pt x="0" y="804447"/>
                          <a:pt x="0" y="620946"/>
                        </a:cubicBezTo>
                        <a:lnTo>
                          <a:pt x="1" y="620946"/>
                        </a:lnTo>
                        <a:cubicBezTo>
                          <a:pt x="1" y="406862"/>
                          <a:pt x="75929" y="210512"/>
                          <a:pt x="202325" y="57356"/>
                        </a:cubicBezTo>
                        <a:lnTo>
                          <a:pt x="254453" y="0"/>
                        </a:lnTo>
                        <a:lnTo>
                          <a:pt x="874657" y="620203"/>
                        </a:lnTo>
                        <a:close/>
                      </a:path>
                    </a:pathLst>
                  </a:custGeom>
                  <a:gradFill flip="none" rotWithShape="1">
                    <a:gsLst>
                      <a:gs pos="10000">
                        <a:schemeClr val="bg2">
                          <a:lumMod val="75000"/>
                        </a:schemeClr>
                      </a:gs>
                      <a:gs pos="51000">
                        <a:schemeClr val="bg1"/>
                      </a:gs>
                      <a:gs pos="88000">
                        <a:schemeClr val="bg2">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9" name="泪滴形 67"/>
              <p:cNvSpPr/>
              <p:nvPr/>
            </p:nvSpPr>
            <p:spPr>
              <a:xfrm rot="8100000">
                <a:off x="4285725" y="2101580"/>
                <a:ext cx="1743794" cy="1743793"/>
              </a:xfrm>
              <a:prstGeom prst="teardrop">
                <a:avLst/>
              </a:prstGeom>
              <a:gradFill flip="none" rotWithShape="1">
                <a:gsLst>
                  <a:gs pos="0">
                    <a:schemeClr val="bg1">
                      <a:lumMod val="75000"/>
                    </a:schemeClr>
                  </a:gs>
                  <a:gs pos="58000">
                    <a:schemeClr val="bg1">
                      <a:lumMod val="75000"/>
                    </a:schemeClr>
                  </a:gs>
                  <a:gs pos="26000">
                    <a:schemeClr val="bg2">
                      <a:lumMod val="50000"/>
                    </a:schemeClr>
                  </a:gs>
                  <a:gs pos="80000">
                    <a:schemeClr val="tx2"/>
                  </a:gs>
                  <a:gs pos="98000">
                    <a:schemeClr val="bg1">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泪滴形 68"/>
              <p:cNvSpPr/>
              <p:nvPr/>
            </p:nvSpPr>
            <p:spPr>
              <a:xfrm rot="8100000">
                <a:off x="4318901" y="2130749"/>
                <a:ext cx="1677443" cy="1677443"/>
              </a:xfrm>
              <a:prstGeom prst="teardrop">
                <a:avLst/>
              </a:prstGeom>
              <a:solidFill>
                <a:srgbClr val="FF0000"/>
              </a:solidFill>
              <a:ln>
                <a:solidFill>
                  <a:srgbClr val="FF0000"/>
                </a:solidFill>
              </a:ln>
              <a:effectLst>
                <a:innerShdw blurRad="342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7" name="组合 1"/>
          <p:cNvGrpSpPr/>
          <p:nvPr/>
        </p:nvGrpSpPr>
        <p:grpSpPr>
          <a:xfrm>
            <a:off x="3214678" y="1643056"/>
            <a:ext cx="1586000" cy="694794"/>
            <a:chOff x="4618586" y="2952149"/>
            <a:chExt cx="1586000" cy="694794"/>
          </a:xfrm>
        </p:grpSpPr>
        <p:cxnSp>
          <p:nvCxnSpPr>
            <p:cNvPr id="118" name="直接连接符 30"/>
            <p:cNvCxnSpPr/>
            <p:nvPr/>
          </p:nvCxnSpPr>
          <p:spPr>
            <a:xfrm flipH="1">
              <a:off x="4905375" y="3646943"/>
              <a:ext cx="1299211" cy="0"/>
            </a:xfrm>
            <a:prstGeom prst="line">
              <a:avLst/>
            </a:prstGeom>
            <a:ln w="50800">
              <a:solidFill>
                <a:srgbClr val="FF0000"/>
              </a:solidFill>
            </a:ln>
            <a:effectLst>
              <a:outerShdw blurRad="2667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grpSp>
          <p:nvGrpSpPr>
            <p:cNvPr id="119" name="组合 45"/>
            <p:cNvGrpSpPr/>
            <p:nvPr/>
          </p:nvGrpSpPr>
          <p:grpSpPr>
            <a:xfrm>
              <a:off x="4618586" y="2952153"/>
              <a:ext cx="619138" cy="672536"/>
              <a:chOff x="4098043" y="1905956"/>
              <a:chExt cx="2175620" cy="2363258"/>
            </a:xfrm>
          </p:grpSpPr>
          <p:grpSp>
            <p:nvGrpSpPr>
              <p:cNvPr id="120" name="组合 46"/>
              <p:cNvGrpSpPr/>
              <p:nvPr/>
            </p:nvGrpSpPr>
            <p:grpSpPr>
              <a:xfrm>
                <a:off x="4098043" y="1905956"/>
                <a:ext cx="2175620" cy="2363258"/>
                <a:chOff x="4707578" y="1608681"/>
                <a:chExt cx="1898287" cy="2062007"/>
              </a:xfrm>
            </p:grpSpPr>
            <p:sp>
              <p:nvSpPr>
                <p:cNvPr id="123" name="泪滴形 49"/>
                <p:cNvSpPr/>
                <p:nvPr/>
              </p:nvSpPr>
              <p:spPr>
                <a:xfrm rot="8100000">
                  <a:off x="4713894" y="1614507"/>
                  <a:ext cx="1836390" cy="1836390"/>
                </a:xfrm>
                <a:prstGeom prst="teardrop">
                  <a:avLst/>
                </a:prstGeom>
                <a:gradFill>
                  <a:gsLst>
                    <a:gs pos="0">
                      <a:schemeClr val="bg1"/>
                    </a:gs>
                    <a:gs pos="23000">
                      <a:schemeClr val="tx2"/>
                    </a:gs>
                    <a:gs pos="46000">
                      <a:schemeClr val="bg1"/>
                    </a:gs>
                    <a:gs pos="63000">
                      <a:schemeClr val="bg2">
                        <a:lumMod val="75000"/>
                      </a:schemeClr>
                    </a:gs>
                    <a:gs pos="80000">
                      <a:schemeClr val="bg1"/>
                    </a:gs>
                    <a:gs pos="98000">
                      <a:schemeClr val="bg2">
                        <a:lumMod val="75000"/>
                      </a:schemeClr>
                    </a:gs>
                  </a:gsLst>
                  <a:lin ang="0" scaled="1"/>
                </a:gradFill>
                <a:ln>
                  <a:solidFill>
                    <a:srgbClr val="FF0000"/>
                  </a:solidFill>
                </a:ln>
                <a:effectLst>
                  <a:outerShdw blurRad="279400" dist="177800" dir="10800000" algn="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4" name="组合 50"/>
                <p:cNvGrpSpPr/>
                <p:nvPr/>
              </p:nvGrpSpPr>
              <p:grpSpPr>
                <a:xfrm>
                  <a:off x="4707578" y="1608681"/>
                  <a:ext cx="1898287" cy="2062007"/>
                  <a:chOff x="4707578" y="1608681"/>
                  <a:chExt cx="1898287" cy="2062007"/>
                </a:xfrm>
              </p:grpSpPr>
              <p:sp>
                <p:nvSpPr>
                  <p:cNvPr id="125" name="任意多边形 51"/>
                  <p:cNvSpPr/>
                  <p:nvPr/>
                </p:nvSpPr>
                <p:spPr>
                  <a:xfrm rot="8100000">
                    <a:off x="5106634" y="2494756"/>
                    <a:ext cx="1499231" cy="878828"/>
                  </a:xfrm>
                  <a:custGeom>
                    <a:avLst/>
                    <a:gdLst>
                      <a:gd name="connsiteX0" fmla="*/ 620403 w 1499231"/>
                      <a:gd name="connsiteY0" fmla="*/ 878828 h 878828"/>
                      <a:gd name="connsiteX1" fmla="*/ 0 w 1499231"/>
                      <a:gd name="connsiteY1" fmla="*/ 258425 h 878828"/>
                      <a:gd name="connsiteX2" fmla="*/ 61727 w 1499231"/>
                      <a:gd name="connsiteY2" fmla="*/ 202324 h 878828"/>
                      <a:gd name="connsiteX3" fmla="*/ 625318 w 1499231"/>
                      <a:gd name="connsiteY3" fmla="*/ 0 h 878828"/>
                      <a:gd name="connsiteX4" fmla="*/ 1499231 w 1499231"/>
                      <a:gd name="connsiteY4" fmla="*/ 0 h 87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231" h="878828">
                        <a:moveTo>
                          <a:pt x="620403" y="878828"/>
                        </a:moveTo>
                        <a:lnTo>
                          <a:pt x="0" y="258425"/>
                        </a:lnTo>
                        <a:lnTo>
                          <a:pt x="61727" y="202324"/>
                        </a:lnTo>
                        <a:cubicBezTo>
                          <a:pt x="214884" y="75928"/>
                          <a:pt x="411234" y="0"/>
                          <a:pt x="625318" y="0"/>
                        </a:cubicBezTo>
                        <a:lnTo>
                          <a:pt x="1499231" y="0"/>
                        </a:lnTo>
                        <a:close/>
                      </a:path>
                    </a:pathLst>
                  </a:custGeom>
                  <a:gradFill flip="none" rotWithShape="1">
                    <a:gsLst>
                      <a:gs pos="10000">
                        <a:schemeClr val="bg2">
                          <a:lumMod val="75000"/>
                        </a:schemeClr>
                      </a:gs>
                      <a:gs pos="51000">
                        <a:schemeClr val="bg1"/>
                      </a:gs>
                      <a:gs pos="88000">
                        <a:schemeClr val="bg2">
                          <a:lumMod val="75000"/>
                        </a:scheme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52"/>
                  <p:cNvSpPr/>
                  <p:nvPr/>
                </p:nvSpPr>
                <p:spPr>
                  <a:xfrm rot="8100000">
                    <a:off x="4707578" y="1781482"/>
                    <a:ext cx="1252672" cy="886760"/>
                  </a:xfrm>
                  <a:custGeom>
                    <a:avLst/>
                    <a:gdLst>
                      <a:gd name="connsiteX0" fmla="*/ 5472 w 1252672"/>
                      <a:gd name="connsiteY0" fmla="*/ 627251 h 886760"/>
                      <a:gd name="connsiteX1" fmla="*/ 0 w 1252672"/>
                      <a:gd name="connsiteY1" fmla="*/ 620619 h 886760"/>
                      <a:gd name="connsiteX2" fmla="*/ 620619 w 1252672"/>
                      <a:gd name="connsiteY2" fmla="*/ 0 h 886760"/>
                      <a:gd name="connsiteX3" fmla="*/ 1252672 w 1252672"/>
                      <a:gd name="connsiteY3" fmla="*/ 632053 h 886760"/>
                      <a:gd name="connsiteX4" fmla="*/ 1127364 w 1252672"/>
                      <a:gd name="connsiteY4" fmla="*/ 735442 h 886760"/>
                      <a:gd name="connsiteX5" fmla="*/ 631982 w 1252672"/>
                      <a:gd name="connsiteY5" fmla="*/ 886760 h 886760"/>
                      <a:gd name="connsiteX6" fmla="*/ 5472 w 1252672"/>
                      <a:gd name="connsiteY6" fmla="*/ 627251 h 88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672" h="886760">
                        <a:moveTo>
                          <a:pt x="5472" y="627251"/>
                        </a:moveTo>
                        <a:lnTo>
                          <a:pt x="0" y="620619"/>
                        </a:lnTo>
                        <a:lnTo>
                          <a:pt x="620619" y="0"/>
                        </a:lnTo>
                        <a:lnTo>
                          <a:pt x="1252672" y="632053"/>
                        </a:lnTo>
                        <a:lnTo>
                          <a:pt x="1127364" y="735442"/>
                        </a:lnTo>
                        <a:cubicBezTo>
                          <a:pt x="985954" y="830976"/>
                          <a:pt x="815483" y="886760"/>
                          <a:pt x="631982" y="886760"/>
                        </a:cubicBezTo>
                        <a:cubicBezTo>
                          <a:pt x="387315" y="886760"/>
                          <a:pt x="165810" y="787589"/>
                          <a:pt x="5472" y="627251"/>
                        </a:cubicBezTo>
                        <a:close/>
                      </a:path>
                    </a:pathLst>
                  </a:custGeom>
                  <a:gradFill flip="none" rotWithShape="1">
                    <a:gsLst>
                      <a:gs pos="10000">
                        <a:schemeClr val="bg2">
                          <a:lumMod val="75000"/>
                        </a:schemeClr>
                      </a:gs>
                      <a:gs pos="51000">
                        <a:schemeClr val="bg1"/>
                      </a:gs>
                      <a:gs pos="88000">
                        <a:schemeClr val="bg2">
                          <a:lumMod val="75000"/>
                        </a:scheme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53"/>
                  <p:cNvSpPr/>
                  <p:nvPr/>
                </p:nvSpPr>
                <p:spPr>
                  <a:xfrm rot="8100000">
                    <a:off x="4978713" y="2171424"/>
                    <a:ext cx="879966" cy="1499264"/>
                  </a:xfrm>
                  <a:custGeom>
                    <a:avLst/>
                    <a:gdLst>
                      <a:gd name="connsiteX0" fmla="*/ 631402 w 879966"/>
                      <a:gd name="connsiteY0" fmla="*/ 1499264 h 1499264"/>
                      <a:gd name="connsiteX1" fmla="*/ 0 w 879966"/>
                      <a:gd name="connsiteY1" fmla="*/ 867862 h 1499264"/>
                      <a:gd name="connsiteX2" fmla="*/ 867863 w 879966"/>
                      <a:gd name="connsiteY2" fmla="*/ 0 h 1499264"/>
                      <a:gd name="connsiteX3" fmla="*/ 879966 w 879966"/>
                      <a:gd name="connsiteY3" fmla="*/ 0 h 1499264"/>
                      <a:gd name="connsiteX4" fmla="*/ 879966 w 879966"/>
                      <a:gd name="connsiteY4" fmla="*/ 886019 h 1499264"/>
                      <a:gd name="connsiteX5" fmla="*/ 728648 w 879966"/>
                      <a:gd name="connsiteY5" fmla="*/ 1381401 h 14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66" h="1499264">
                        <a:moveTo>
                          <a:pt x="631402" y="1499264"/>
                        </a:moveTo>
                        <a:lnTo>
                          <a:pt x="0" y="867862"/>
                        </a:lnTo>
                        <a:lnTo>
                          <a:pt x="867863" y="0"/>
                        </a:lnTo>
                        <a:lnTo>
                          <a:pt x="879966" y="0"/>
                        </a:lnTo>
                        <a:lnTo>
                          <a:pt x="879966" y="886019"/>
                        </a:lnTo>
                        <a:cubicBezTo>
                          <a:pt x="879966" y="1069520"/>
                          <a:pt x="824182" y="1239991"/>
                          <a:pt x="728648" y="1381401"/>
                        </a:cubicBezTo>
                        <a:close/>
                      </a:path>
                    </a:pathLst>
                  </a:custGeom>
                  <a:gradFill flip="none" rotWithShape="1">
                    <a:gsLst>
                      <a:gs pos="10000">
                        <a:schemeClr val="bg2">
                          <a:lumMod val="75000"/>
                        </a:schemeClr>
                      </a:gs>
                      <a:gs pos="51000">
                        <a:schemeClr val="bg1"/>
                      </a:gs>
                      <a:gs pos="88000">
                        <a:schemeClr val="bg2">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54"/>
                  <p:cNvSpPr/>
                  <p:nvPr/>
                </p:nvSpPr>
                <p:spPr>
                  <a:xfrm rot="8100000">
                    <a:off x="5513895" y="1608681"/>
                    <a:ext cx="874657" cy="1240823"/>
                  </a:xfrm>
                  <a:custGeom>
                    <a:avLst/>
                    <a:gdLst>
                      <a:gd name="connsiteX0" fmla="*/ 254037 w 874657"/>
                      <a:gd name="connsiteY0" fmla="*/ 1240823 h 1240823"/>
                      <a:gd name="connsiteX1" fmla="*/ 151318 w 874657"/>
                      <a:gd name="connsiteY1" fmla="*/ 1116328 h 1240823"/>
                      <a:gd name="connsiteX2" fmla="*/ 0 w 874657"/>
                      <a:gd name="connsiteY2" fmla="*/ 620946 h 1240823"/>
                      <a:gd name="connsiteX3" fmla="*/ 1 w 874657"/>
                      <a:gd name="connsiteY3" fmla="*/ 620946 h 1240823"/>
                      <a:gd name="connsiteX4" fmla="*/ 202325 w 874657"/>
                      <a:gd name="connsiteY4" fmla="*/ 57356 h 1240823"/>
                      <a:gd name="connsiteX5" fmla="*/ 254453 w 874657"/>
                      <a:gd name="connsiteY5" fmla="*/ 0 h 1240823"/>
                      <a:gd name="connsiteX6" fmla="*/ 874657 w 874657"/>
                      <a:gd name="connsiteY6" fmla="*/ 620203 h 124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657" h="1240823">
                        <a:moveTo>
                          <a:pt x="254037" y="1240823"/>
                        </a:moveTo>
                        <a:lnTo>
                          <a:pt x="151318" y="1116328"/>
                        </a:lnTo>
                        <a:cubicBezTo>
                          <a:pt x="55784" y="974918"/>
                          <a:pt x="0" y="804447"/>
                          <a:pt x="0" y="620946"/>
                        </a:cubicBezTo>
                        <a:lnTo>
                          <a:pt x="1" y="620946"/>
                        </a:lnTo>
                        <a:cubicBezTo>
                          <a:pt x="1" y="406862"/>
                          <a:pt x="75929" y="210512"/>
                          <a:pt x="202325" y="57356"/>
                        </a:cubicBezTo>
                        <a:lnTo>
                          <a:pt x="254453" y="0"/>
                        </a:lnTo>
                        <a:lnTo>
                          <a:pt x="874657" y="620203"/>
                        </a:lnTo>
                        <a:close/>
                      </a:path>
                    </a:pathLst>
                  </a:custGeom>
                  <a:gradFill flip="none" rotWithShape="1">
                    <a:gsLst>
                      <a:gs pos="10000">
                        <a:schemeClr val="bg2">
                          <a:lumMod val="75000"/>
                        </a:schemeClr>
                      </a:gs>
                      <a:gs pos="51000">
                        <a:schemeClr val="bg1"/>
                      </a:gs>
                      <a:gs pos="88000">
                        <a:schemeClr val="bg2">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1" name="泪滴形 47"/>
              <p:cNvSpPr/>
              <p:nvPr/>
            </p:nvSpPr>
            <p:spPr>
              <a:xfrm rot="8100000">
                <a:off x="4285725" y="2101580"/>
                <a:ext cx="1743794" cy="1743793"/>
              </a:xfrm>
              <a:prstGeom prst="teardrop">
                <a:avLst/>
              </a:prstGeom>
              <a:gradFill flip="none" rotWithShape="1">
                <a:gsLst>
                  <a:gs pos="0">
                    <a:schemeClr val="bg1">
                      <a:lumMod val="75000"/>
                    </a:schemeClr>
                  </a:gs>
                  <a:gs pos="58000">
                    <a:schemeClr val="bg1">
                      <a:lumMod val="75000"/>
                    </a:schemeClr>
                  </a:gs>
                  <a:gs pos="26000">
                    <a:schemeClr val="bg2">
                      <a:lumMod val="50000"/>
                    </a:schemeClr>
                  </a:gs>
                  <a:gs pos="80000">
                    <a:schemeClr val="tx2"/>
                  </a:gs>
                  <a:gs pos="98000">
                    <a:schemeClr val="bg1">
                      <a:lumMod val="75000"/>
                    </a:scheme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泪滴形 48"/>
              <p:cNvSpPr/>
              <p:nvPr/>
            </p:nvSpPr>
            <p:spPr>
              <a:xfrm rot="8100000">
                <a:off x="4318901" y="2130749"/>
                <a:ext cx="1677443" cy="1677443"/>
              </a:xfrm>
              <a:prstGeom prst="teardrop">
                <a:avLst/>
              </a:prstGeom>
              <a:solidFill>
                <a:srgbClr val="FF0000"/>
              </a:solidFill>
              <a:ln>
                <a:solidFill>
                  <a:srgbClr val="FF0000"/>
                </a:solidFill>
              </a:ln>
              <a:effectLst>
                <a:innerShdw blurRad="342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9" name="TextBox 31"/>
          <p:cNvSpPr txBox="1">
            <a:spLocks noChangeArrowheads="1"/>
          </p:cNvSpPr>
          <p:nvPr/>
        </p:nvSpPr>
        <p:spPr bwMode="auto">
          <a:xfrm>
            <a:off x="0" y="1428742"/>
            <a:ext cx="2286016" cy="2170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8" tIns="31058" rIns="62118" bIns="31058">
            <a:spAutoFit/>
          </a:bodyPr>
          <a:lstStyle/>
          <a:p>
            <a:pPr algn="ctr"/>
            <a:r>
              <a:rPr lang="ru-RU" sz="1400" b="1" dirty="0" smtClean="0">
                <a:latin typeface="Times New Roman" pitchFamily="18" charset="0"/>
                <a:cs typeface="Times New Roman" pitchFamily="18" charset="0"/>
              </a:rPr>
              <a:t>Денежные агрегаты </a:t>
            </a:r>
            <a:r>
              <a:rPr lang="ru-RU" sz="1400" dirty="0" smtClean="0">
                <a:latin typeface="Times New Roman" pitchFamily="18" charset="0"/>
                <a:cs typeface="Times New Roman" pitchFamily="18" charset="0"/>
              </a:rPr>
              <a:t>– это виды денег и денежных средств, различающиеся своим уровнем ликвидности (возможностью быстрого превращения в наличные деньги), показатель структуры денежной массы.</a:t>
            </a:r>
          </a:p>
          <a:p>
            <a:pPr algn="ctr"/>
            <a:endParaRPr lang="zh-CN" altLang="en-US" sz="1100" b="1" dirty="0">
              <a:solidFill>
                <a:schemeClr val="accent1"/>
              </a:solidFill>
              <a:latin typeface="Broadway BT"/>
              <a:ea typeface="微软雅黑" panose="020B0503020204020204" pitchFamily="34" charset="-122"/>
            </a:endParaRPr>
          </a:p>
        </p:txBody>
      </p:sp>
      <p:sp>
        <p:nvSpPr>
          <p:cNvPr id="130" name="TextBox 31"/>
          <p:cNvSpPr txBox="1">
            <a:spLocks noChangeArrowheads="1"/>
          </p:cNvSpPr>
          <p:nvPr/>
        </p:nvSpPr>
        <p:spPr bwMode="auto">
          <a:xfrm>
            <a:off x="857224" y="642924"/>
            <a:ext cx="3500462" cy="924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8" tIns="31058" rIns="62118" bIns="31058">
            <a:spAutoFit/>
          </a:bodyPr>
          <a:lstStyle/>
          <a:p>
            <a:pPr algn="ctr"/>
            <a:r>
              <a:rPr lang="ru-RU" altLang="zh-CN" sz="1400" b="1" dirty="0" smtClean="0">
                <a:latin typeface="Times New Roman" pitchFamily="18" charset="0"/>
                <a:ea typeface="微软雅黑" panose="020B0503020204020204" pitchFamily="34" charset="-122"/>
                <a:cs typeface="Times New Roman" pitchFamily="18" charset="0"/>
              </a:rPr>
              <a:t>Н</a:t>
            </a:r>
            <a:r>
              <a:rPr lang="ru-RU" sz="1400" b="1" dirty="0" smtClean="0">
                <a:latin typeface="Times New Roman" pitchFamily="18" charset="0"/>
                <a:cs typeface="Times New Roman" pitchFamily="18" charset="0"/>
              </a:rPr>
              <a:t>аличная денежная масса: </a:t>
            </a:r>
            <a:r>
              <a:rPr lang="ru-RU" sz="1400" dirty="0" smtClean="0">
                <a:latin typeface="Times New Roman" pitchFamily="18" charset="0"/>
                <a:cs typeface="Times New Roman" pitchFamily="18" charset="0"/>
              </a:rPr>
              <a:t>разменная монета; бумажные деньги (казначейские билеты, ассигнации); кредитные средства (чеки, векселя). </a:t>
            </a:r>
            <a:endParaRPr lang="zh-CN" altLang="en-US" sz="1400" dirty="0">
              <a:latin typeface="Times New Roman" pitchFamily="18" charset="0"/>
              <a:ea typeface="微软雅黑" panose="020B0503020204020204" pitchFamily="34" charset="-122"/>
              <a:cs typeface="Times New Roman" pitchFamily="18" charset="0"/>
            </a:endParaRPr>
          </a:p>
        </p:txBody>
      </p:sp>
      <p:sp>
        <p:nvSpPr>
          <p:cNvPr id="131" name="TextBox 31"/>
          <p:cNvSpPr txBox="1">
            <a:spLocks noChangeArrowheads="1"/>
          </p:cNvSpPr>
          <p:nvPr/>
        </p:nvSpPr>
        <p:spPr bwMode="auto">
          <a:xfrm>
            <a:off x="5143504" y="714362"/>
            <a:ext cx="3786214" cy="1139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8" tIns="31058" rIns="62118" bIns="31058">
            <a:spAutoFit/>
          </a:bodyPr>
          <a:lstStyle/>
          <a:p>
            <a:pPr algn="ctr"/>
            <a:r>
              <a:rPr lang="ru-RU" sz="1400" b="1" dirty="0" smtClean="0">
                <a:latin typeface="Times New Roman" pitchFamily="18" charset="0"/>
                <a:cs typeface="Times New Roman" pitchFamily="18" charset="0"/>
              </a:rPr>
              <a:t>Денежная масса </a:t>
            </a:r>
            <a:r>
              <a:rPr lang="ru-RU" sz="1400" dirty="0" smtClean="0">
                <a:latin typeface="Times New Roman" pitchFamily="18" charset="0"/>
                <a:cs typeface="Times New Roman" pitchFamily="18" charset="0"/>
              </a:rPr>
              <a:t>-это совокупность денег, обращающихся в экономике страны в определенный период времени, как наличных, так и безналичных, находящихся на текущих и сберегательных счетах.</a:t>
            </a:r>
            <a:endParaRPr lang="zh-CN" altLang="en-US" sz="14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132" name="TextBox 31"/>
          <p:cNvSpPr txBox="1">
            <a:spLocks noChangeArrowheads="1"/>
          </p:cNvSpPr>
          <p:nvPr/>
        </p:nvSpPr>
        <p:spPr bwMode="auto">
          <a:xfrm>
            <a:off x="6786578" y="1857370"/>
            <a:ext cx="2214578" cy="1740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8" tIns="31058" rIns="62118" bIns="31058">
            <a:spAutoFit/>
          </a:bodyPr>
          <a:lstStyle/>
          <a:p>
            <a:pPr algn="ctr"/>
            <a:r>
              <a:rPr lang="ru-RU" sz="1400" b="1" dirty="0" smtClean="0">
                <a:latin typeface="Times New Roman" pitchFamily="18" charset="0"/>
                <a:cs typeface="Times New Roman" pitchFamily="18" charset="0"/>
              </a:rPr>
              <a:t>Безналичная денежная масса</a:t>
            </a:r>
            <a:r>
              <a:rPr lang="ru-RU" sz="1400" dirty="0" smtClean="0">
                <a:latin typeface="Times New Roman" pitchFamily="18" charset="0"/>
                <a:cs typeface="Times New Roman" pitchFamily="18" charset="0"/>
              </a:rPr>
              <a:t>: дебетовые и кредитные пластиковые карты; деньги на вкладах и депозитах; на расчетных, текущих счетах; в электронных деньгах. </a:t>
            </a:r>
          </a:p>
          <a:p>
            <a:pPr algn="ctr"/>
            <a:endParaRPr lang="zh-CN" altLang="en-US" sz="1100" b="1" dirty="0">
              <a:solidFill>
                <a:schemeClr val="accent1"/>
              </a:solidFill>
              <a:latin typeface="Broadway BT"/>
              <a:ea typeface="微软雅黑" panose="020B0503020204020204" pitchFamily="34" charset="-122"/>
            </a:endParaRPr>
          </a:p>
        </p:txBody>
      </p:sp>
      <p:sp>
        <p:nvSpPr>
          <p:cNvPr id="133" name="TextBox 31"/>
          <p:cNvSpPr txBox="1">
            <a:spLocks noChangeArrowheads="1"/>
          </p:cNvSpPr>
          <p:nvPr/>
        </p:nvSpPr>
        <p:spPr bwMode="auto">
          <a:xfrm>
            <a:off x="7500958" y="3500444"/>
            <a:ext cx="1643042" cy="1355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8" tIns="31058" rIns="62118" bIns="31058">
            <a:spAutoFit/>
          </a:bodyPr>
          <a:lstStyle/>
          <a:p>
            <a:pPr algn="ctr"/>
            <a:r>
              <a:rPr lang="ru-RU" sz="1400" dirty="0" smtClean="0">
                <a:latin typeface="Times New Roman" pitchFamily="18" charset="0"/>
                <a:cs typeface="Times New Roman" pitchFamily="18" charset="0"/>
              </a:rPr>
              <a:t>ЦБ РФ рассчитывает денежные агрегаты </a:t>
            </a:r>
            <a:r>
              <a:rPr lang="ru-RU" sz="1400" b="1" dirty="0" smtClean="0">
                <a:latin typeface="Times New Roman" pitchFamily="18" charset="0"/>
                <a:cs typeface="Times New Roman" pitchFamily="18" charset="0"/>
              </a:rPr>
              <a:t>М0, М1, М2,</a:t>
            </a:r>
          </a:p>
          <a:p>
            <a:pPr algn="ctr"/>
            <a:r>
              <a:rPr lang="ru-RU" sz="1400" b="1" dirty="0" smtClean="0">
                <a:latin typeface="Times New Roman" pitchFamily="18" charset="0"/>
                <a:cs typeface="Times New Roman" pitchFamily="18" charset="0"/>
              </a:rPr>
              <a:t>широкая денежная масса</a:t>
            </a:r>
            <a:r>
              <a:rPr lang="ru-RU" sz="1400" dirty="0" smtClean="0">
                <a:latin typeface="Times New Roman" pitchFamily="18" charset="0"/>
                <a:cs typeface="Times New Roman" pitchFamily="18" charset="0"/>
              </a:rPr>
              <a:t>. </a:t>
            </a:r>
            <a:endParaRPr lang="zh-CN" altLang="en-US" sz="1400" b="1" dirty="0">
              <a:solidFill>
                <a:schemeClr val="accent1"/>
              </a:solidFill>
              <a:latin typeface="Times New Roman" pitchFamily="18" charset="0"/>
              <a:ea typeface="微软雅黑" panose="020B0503020204020204" pitchFamily="34" charset="-122"/>
              <a:cs typeface="Times New Roman" pitchFamily="18" charset="0"/>
            </a:endParaRPr>
          </a:p>
        </p:txBody>
      </p:sp>
      <p:graphicFrame>
        <p:nvGraphicFramePr>
          <p:cNvPr id="135" name="Диаграмма 134"/>
          <p:cNvGraphicFramePr/>
          <p:nvPr/>
        </p:nvGraphicFramePr>
        <p:xfrm>
          <a:off x="214282" y="3214692"/>
          <a:ext cx="4500594" cy="1857388"/>
        </p:xfrm>
        <a:graphic>
          <a:graphicData uri="http://schemas.openxmlformats.org/drawingml/2006/chart">
            <c:chart xmlns:c="http://schemas.openxmlformats.org/drawingml/2006/chart" xmlns:r="http://schemas.openxmlformats.org/officeDocument/2006/relationships" r:id="rId6"/>
          </a:graphicData>
        </a:graphic>
      </p:graphicFrame>
      <p:sp>
        <p:nvSpPr>
          <p:cNvPr id="137" name="Прямоугольник 136"/>
          <p:cNvSpPr/>
          <p:nvPr/>
        </p:nvSpPr>
        <p:spPr>
          <a:xfrm>
            <a:off x="71406" y="4929204"/>
            <a:ext cx="464347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itchFamily="18" charset="0"/>
                <a:cs typeface="Times New Roman" pitchFamily="18" charset="0"/>
              </a:rPr>
              <a:t>Рисунок 1-Страны с наибольшим объемом денежных средств в обращении 2022г.</a:t>
            </a:r>
            <a:endParaRPr lang="ru-RU" sz="1000" dirty="0">
              <a:solidFill>
                <a:schemeClr val="tx1"/>
              </a:solidFill>
              <a:latin typeface="Times New Roman" pitchFamily="18" charset="0"/>
              <a:cs typeface="Times New Roman" pitchFamily="18" charset="0"/>
            </a:endParaRPr>
          </a:p>
        </p:txBody>
      </p:sp>
      <p:grpSp>
        <p:nvGrpSpPr>
          <p:cNvPr id="140" name="组合 40"/>
          <p:cNvGrpSpPr/>
          <p:nvPr/>
        </p:nvGrpSpPr>
        <p:grpSpPr>
          <a:xfrm>
            <a:off x="7000892" y="3929072"/>
            <a:ext cx="357190" cy="357189"/>
            <a:chOff x="1179499" y="5126995"/>
            <a:chExt cx="695313" cy="594335"/>
          </a:xfrm>
          <a:solidFill>
            <a:schemeClr val="bg1"/>
          </a:solidFill>
        </p:grpSpPr>
        <p:sp>
          <p:nvSpPr>
            <p:cNvPr id="141" name="Freeform 131"/>
            <p:cNvSpPr>
              <a:spLocks/>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2"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3"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44"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grpSp>
      <p:sp>
        <p:nvSpPr>
          <p:cNvPr id="145" name="Freeform 6"/>
          <p:cNvSpPr>
            <a:spLocks noEditPoints="1"/>
          </p:cNvSpPr>
          <p:nvPr/>
        </p:nvSpPr>
        <p:spPr bwMode="auto">
          <a:xfrm>
            <a:off x="4714876" y="1000114"/>
            <a:ext cx="295273" cy="268287"/>
          </a:xfrm>
          <a:custGeom>
            <a:avLst/>
            <a:gdLst>
              <a:gd name="T0" fmla="*/ 62955 w 781"/>
              <a:gd name="T1" fmla="*/ 426293 h 953"/>
              <a:gd name="T2" fmla="*/ 199178 w 781"/>
              <a:gd name="T3" fmla="*/ 426293 h 953"/>
              <a:gd name="T4" fmla="*/ 199178 w 781"/>
              <a:gd name="T5" fmla="*/ 455617 h 953"/>
              <a:gd name="T6" fmla="*/ 62955 w 781"/>
              <a:gd name="T7" fmla="*/ 455617 h 953"/>
              <a:gd name="T8" fmla="*/ 62955 w 781"/>
              <a:gd name="T9" fmla="*/ 426293 h 953"/>
              <a:gd name="T10" fmla="*/ 62955 w 781"/>
              <a:gd name="T11" fmla="*/ 379048 h 953"/>
              <a:gd name="T12" fmla="*/ 199178 w 781"/>
              <a:gd name="T13" fmla="*/ 379048 h 953"/>
              <a:gd name="T14" fmla="*/ 199178 w 781"/>
              <a:gd name="T15" fmla="*/ 408372 h 953"/>
              <a:gd name="T16" fmla="*/ 62955 w 781"/>
              <a:gd name="T17" fmla="*/ 408372 h 953"/>
              <a:gd name="T18" fmla="*/ 62955 w 781"/>
              <a:gd name="T19" fmla="*/ 379048 h 953"/>
              <a:gd name="T20" fmla="*/ 62955 w 781"/>
              <a:gd name="T21" fmla="*/ 328544 h 953"/>
              <a:gd name="T22" fmla="*/ 199178 w 781"/>
              <a:gd name="T23" fmla="*/ 328544 h 953"/>
              <a:gd name="T24" fmla="*/ 199178 w 781"/>
              <a:gd name="T25" fmla="*/ 357869 h 953"/>
              <a:gd name="T26" fmla="*/ 62955 w 781"/>
              <a:gd name="T27" fmla="*/ 357869 h 953"/>
              <a:gd name="T28" fmla="*/ 62955 w 781"/>
              <a:gd name="T29" fmla="*/ 328544 h 953"/>
              <a:gd name="T30" fmla="*/ 62955 w 781"/>
              <a:gd name="T31" fmla="*/ 284014 h 953"/>
              <a:gd name="T32" fmla="*/ 199178 w 781"/>
              <a:gd name="T33" fmla="*/ 284014 h 953"/>
              <a:gd name="T34" fmla="*/ 199178 w 781"/>
              <a:gd name="T35" fmla="*/ 312796 h 953"/>
              <a:gd name="T36" fmla="*/ 62955 w 781"/>
              <a:gd name="T37" fmla="*/ 312796 h 953"/>
              <a:gd name="T38" fmla="*/ 62955 w 781"/>
              <a:gd name="T39" fmla="*/ 284014 h 953"/>
              <a:gd name="T40" fmla="*/ 62955 w 781"/>
              <a:gd name="T41" fmla="*/ 235683 h 953"/>
              <a:gd name="T42" fmla="*/ 199178 w 781"/>
              <a:gd name="T43" fmla="*/ 235683 h 953"/>
              <a:gd name="T44" fmla="*/ 199178 w 781"/>
              <a:gd name="T45" fmla="*/ 265008 h 953"/>
              <a:gd name="T46" fmla="*/ 62955 w 781"/>
              <a:gd name="T47" fmla="*/ 265008 h 953"/>
              <a:gd name="T48" fmla="*/ 62955 w 781"/>
              <a:gd name="T49" fmla="*/ 235683 h 953"/>
              <a:gd name="T50" fmla="*/ 289269 w 781"/>
              <a:gd name="T51" fmla="*/ 91775 h 953"/>
              <a:gd name="T52" fmla="*/ 347882 w 781"/>
              <a:gd name="T53" fmla="*/ 91775 h 953"/>
              <a:gd name="T54" fmla="*/ 347882 w 781"/>
              <a:gd name="T55" fmla="*/ 445300 h 953"/>
              <a:gd name="T56" fmla="*/ 289269 w 781"/>
              <a:gd name="T57" fmla="*/ 445300 h 953"/>
              <a:gd name="T58" fmla="*/ 289269 w 781"/>
              <a:gd name="T59" fmla="*/ 91775 h 953"/>
              <a:gd name="T60" fmla="*/ 147077 w 781"/>
              <a:gd name="T61" fmla="*/ 36384 h 953"/>
              <a:gd name="T62" fmla="*/ 152504 w 781"/>
              <a:gd name="T63" fmla="*/ 57563 h 953"/>
              <a:gd name="T64" fmla="*/ 153589 w 781"/>
              <a:gd name="T65" fmla="*/ 79828 h 953"/>
              <a:gd name="T66" fmla="*/ 150876 w 781"/>
              <a:gd name="T67" fmla="*/ 103179 h 953"/>
              <a:gd name="T68" fmla="*/ 143820 w 781"/>
              <a:gd name="T69" fmla="*/ 125444 h 953"/>
              <a:gd name="T70" fmla="*/ 131881 w 781"/>
              <a:gd name="T71" fmla="*/ 147709 h 953"/>
              <a:gd name="T72" fmla="*/ 116142 w 781"/>
              <a:gd name="T73" fmla="*/ 168345 h 953"/>
              <a:gd name="T74" fmla="*/ 96604 w 781"/>
              <a:gd name="T75" fmla="*/ 187352 h 953"/>
              <a:gd name="T76" fmla="*/ 93348 w 781"/>
              <a:gd name="T77" fmla="*/ 177034 h 953"/>
              <a:gd name="T78" fmla="*/ 87920 w 781"/>
              <a:gd name="T79" fmla="*/ 166173 h 953"/>
              <a:gd name="T80" fmla="*/ 81950 w 781"/>
              <a:gd name="T81" fmla="*/ 156398 h 953"/>
              <a:gd name="T82" fmla="*/ 73267 w 781"/>
              <a:gd name="T83" fmla="*/ 147166 h 953"/>
              <a:gd name="T84" fmla="*/ 67297 w 781"/>
              <a:gd name="T85" fmla="*/ 142822 h 953"/>
              <a:gd name="T86" fmla="*/ 58614 w 781"/>
              <a:gd name="T87" fmla="*/ 137391 h 953"/>
              <a:gd name="T88" fmla="*/ 47216 w 781"/>
              <a:gd name="T89" fmla="*/ 132504 h 953"/>
              <a:gd name="T90" fmla="*/ 30935 w 781"/>
              <a:gd name="T91" fmla="*/ 148795 h 953"/>
              <a:gd name="T92" fmla="*/ 29307 w 781"/>
              <a:gd name="T93" fmla="*/ 480598 h 953"/>
              <a:gd name="T94" fmla="*/ 392385 w 781"/>
              <a:gd name="T95" fmla="*/ 480598 h 953"/>
              <a:gd name="T96" fmla="*/ 393471 w 781"/>
              <a:gd name="T97" fmla="*/ 36384 h 953"/>
              <a:gd name="T98" fmla="*/ 147077 w 781"/>
              <a:gd name="T99" fmla="*/ 36384 h 953"/>
              <a:gd name="T100" fmla="*/ 134594 w 781"/>
              <a:gd name="T101" fmla="*/ 0 h 953"/>
              <a:gd name="T102" fmla="*/ 423863 w 781"/>
              <a:gd name="T103" fmla="*/ 0 h 953"/>
              <a:gd name="T104" fmla="*/ 421692 w 781"/>
              <a:gd name="T105" fmla="*/ 517525 h 953"/>
              <a:gd name="T106" fmla="*/ 0 w 781"/>
              <a:gd name="T107" fmla="*/ 517525 h 953"/>
              <a:gd name="T108" fmla="*/ 1628 w 781"/>
              <a:gd name="T109" fmla="*/ 130875 h 953"/>
              <a:gd name="T110" fmla="*/ 134594 w 781"/>
              <a:gd name="T111" fmla="*/ 0 h 9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81" h="953">
                <a:moveTo>
                  <a:pt x="116" y="785"/>
                </a:moveTo>
                <a:lnTo>
                  <a:pt x="367" y="785"/>
                </a:lnTo>
                <a:lnTo>
                  <a:pt x="367" y="839"/>
                </a:lnTo>
                <a:lnTo>
                  <a:pt x="116" y="839"/>
                </a:lnTo>
                <a:lnTo>
                  <a:pt x="116" y="785"/>
                </a:lnTo>
                <a:close/>
                <a:moveTo>
                  <a:pt x="116" y="698"/>
                </a:moveTo>
                <a:lnTo>
                  <a:pt x="367" y="698"/>
                </a:lnTo>
                <a:lnTo>
                  <a:pt x="367" y="752"/>
                </a:lnTo>
                <a:lnTo>
                  <a:pt x="116" y="752"/>
                </a:lnTo>
                <a:lnTo>
                  <a:pt x="116" y="698"/>
                </a:lnTo>
                <a:close/>
                <a:moveTo>
                  <a:pt x="116" y="605"/>
                </a:moveTo>
                <a:lnTo>
                  <a:pt x="367" y="605"/>
                </a:lnTo>
                <a:lnTo>
                  <a:pt x="367" y="659"/>
                </a:lnTo>
                <a:lnTo>
                  <a:pt x="116" y="659"/>
                </a:lnTo>
                <a:lnTo>
                  <a:pt x="116" y="605"/>
                </a:lnTo>
                <a:close/>
                <a:moveTo>
                  <a:pt x="116" y="523"/>
                </a:moveTo>
                <a:lnTo>
                  <a:pt x="367" y="523"/>
                </a:lnTo>
                <a:lnTo>
                  <a:pt x="367" y="576"/>
                </a:lnTo>
                <a:lnTo>
                  <a:pt x="116" y="576"/>
                </a:lnTo>
                <a:lnTo>
                  <a:pt x="116" y="523"/>
                </a:lnTo>
                <a:close/>
                <a:moveTo>
                  <a:pt x="116" y="434"/>
                </a:moveTo>
                <a:lnTo>
                  <a:pt x="367" y="434"/>
                </a:lnTo>
                <a:lnTo>
                  <a:pt x="367" y="488"/>
                </a:lnTo>
                <a:lnTo>
                  <a:pt x="116" y="488"/>
                </a:lnTo>
                <a:lnTo>
                  <a:pt x="116" y="434"/>
                </a:lnTo>
                <a:close/>
                <a:moveTo>
                  <a:pt x="533" y="169"/>
                </a:moveTo>
                <a:lnTo>
                  <a:pt x="641" y="169"/>
                </a:lnTo>
                <a:lnTo>
                  <a:pt x="641" y="820"/>
                </a:lnTo>
                <a:lnTo>
                  <a:pt x="533" y="820"/>
                </a:lnTo>
                <a:lnTo>
                  <a:pt x="533" y="169"/>
                </a:lnTo>
                <a:close/>
                <a:moveTo>
                  <a:pt x="271" y="67"/>
                </a:moveTo>
                <a:lnTo>
                  <a:pt x="281" y="106"/>
                </a:lnTo>
                <a:lnTo>
                  <a:pt x="283" y="147"/>
                </a:lnTo>
                <a:lnTo>
                  <a:pt x="278" y="190"/>
                </a:lnTo>
                <a:lnTo>
                  <a:pt x="265" y="231"/>
                </a:lnTo>
                <a:lnTo>
                  <a:pt x="243" y="272"/>
                </a:lnTo>
                <a:lnTo>
                  <a:pt x="214" y="310"/>
                </a:lnTo>
                <a:lnTo>
                  <a:pt x="178" y="345"/>
                </a:lnTo>
                <a:lnTo>
                  <a:pt x="172" y="326"/>
                </a:lnTo>
                <a:lnTo>
                  <a:pt x="162" y="306"/>
                </a:lnTo>
                <a:lnTo>
                  <a:pt x="151" y="288"/>
                </a:lnTo>
                <a:lnTo>
                  <a:pt x="135" y="271"/>
                </a:lnTo>
                <a:lnTo>
                  <a:pt x="124" y="263"/>
                </a:lnTo>
                <a:lnTo>
                  <a:pt x="108" y="253"/>
                </a:lnTo>
                <a:lnTo>
                  <a:pt x="87" y="244"/>
                </a:lnTo>
                <a:lnTo>
                  <a:pt x="57" y="274"/>
                </a:lnTo>
                <a:lnTo>
                  <a:pt x="54" y="885"/>
                </a:lnTo>
                <a:lnTo>
                  <a:pt x="723" y="885"/>
                </a:lnTo>
                <a:lnTo>
                  <a:pt x="725" y="67"/>
                </a:lnTo>
                <a:lnTo>
                  <a:pt x="271" y="67"/>
                </a:lnTo>
                <a:close/>
                <a:moveTo>
                  <a:pt x="248" y="0"/>
                </a:moveTo>
                <a:lnTo>
                  <a:pt x="781" y="0"/>
                </a:lnTo>
                <a:lnTo>
                  <a:pt x="777" y="953"/>
                </a:lnTo>
                <a:lnTo>
                  <a:pt x="0" y="953"/>
                </a:lnTo>
                <a:lnTo>
                  <a:pt x="3" y="241"/>
                </a:lnTo>
                <a:lnTo>
                  <a:pt x="248"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endParaRPr lang="zh-CN" altLang="en-US"/>
          </a:p>
        </p:txBody>
      </p:sp>
      <p:sp>
        <p:nvSpPr>
          <p:cNvPr id="146" name="AutoShape 59"/>
          <p:cNvSpPr/>
          <p:nvPr/>
        </p:nvSpPr>
        <p:spPr bwMode="auto">
          <a:xfrm>
            <a:off x="2357422" y="2500312"/>
            <a:ext cx="357190" cy="35719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47" name="PA_任意多边形 5"/>
          <p:cNvSpPr>
            <a:spLocks noEditPoints="1"/>
          </p:cNvSpPr>
          <p:nvPr>
            <p:custDataLst>
              <p:tags r:id="rId1"/>
            </p:custDataLst>
          </p:nvPr>
        </p:nvSpPr>
        <p:spPr bwMode="auto">
          <a:xfrm>
            <a:off x="3357554" y="1785932"/>
            <a:ext cx="303018" cy="296872"/>
          </a:xfrm>
          <a:custGeom>
            <a:avLst/>
            <a:gdLst>
              <a:gd name="T0" fmla="*/ 807 w 942"/>
              <a:gd name="T1" fmla="*/ 361 h 917"/>
              <a:gd name="T2" fmla="*/ 422 w 942"/>
              <a:gd name="T3" fmla="*/ 504 h 917"/>
              <a:gd name="T4" fmla="*/ 432 w 942"/>
              <a:gd name="T5" fmla="*/ 696 h 917"/>
              <a:gd name="T6" fmla="*/ 796 w 942"/>
              <a:gd name="T7" fmla="*/ 885 h 917"/>
              <a:gd name="T8" fmla="*/ 43 w 942"/>
              <a:gd name="T9" fmla="*/ 909 h 917"/>
              <a:gd name="T10" fmla="*/ 10 w 942"/>
              <a:gd name="T11" fmla="*/ 230 h 917"/>
              <a:gd name="T12" fmla="*/ 309 w 942"/>
              <a:gd name="T13" fmla="*/ 160 h 917"/>
              <a:gd name="T14" fmla="*/ 88 w 942"/>
              <a:gd name="T15" fmla="*/ 295 h 917"/>
              <a:gd name="T16" fmla="*/ 86 w 942"/>
              <a:gd name="T17" fmla="*/ 858 h 917"/>
              <a:gd name="T18" fmla="*/ 168 w 942"/>
              <a:gd name="T19" fmla="*/ 862 h 917"/>
              <a:gd name="T20" fmla="*/ 547 w 942"/>
              <a:gd name="T21" fmla="*/ 539 h 917"/>
              <a:gd name="T22" fmla="*/ 491 w 942"/>
              <a:gd name="T23" fmla="*/ 594 h 917"/>
              <a:gd name="T24" fmla="*/ 559 w 942"/>
              <a:gd name="T25" fmla="*/ 649 h 917"/>
              <a:gd name="T26" fmla="*/ 598 w 942"/>
              <a:gd name="T27" fmla="*/ 573 h 917"/>
              <a:gd name="T28" fmla="*/ 92 w 942"/>
              <a:gd name="T29" fmla="*/ 369 h 917"/>
              <a:gd name="T30" fmla="*/ 160 w 942"/>
              <a:gd name="T31" fmla="*/ 389 h 917"/>
              <a:gd name="T32" fmla="*/ 164 w 942"/>
              <a:gd name="T33" fmla="*/ 369 h 917"/>
              <a:gd name="T34" fmla="*/ 663 w 942"/>
              <a:gd name="T35" fmla="*/ 379 h 917"/>
              <a:gd name="T36" fmla="*/ 747 w 942"/>
              <a:gd name="T37" fmla="*/ 383 h 917"/>
              <a:gd name="T38" fmla="*/ 559 w 942"/>
              <a:gd name="T39" fmla="*/ 367 h 917"/>
              <a:gd name="T40" fmla="*/ 555 w 942"/>
              <a:gd name="T41" fmla="*/ 387 h 917"/>
              <a:gd name="T42" fmla="*/ 633 w 942"/>
              <a:gd name="T43" fmla="*/ 373 h 917"/>
              <a:gd name="T44" fmla="*/ 438 w 942"/>
              <a:gd name="T45" fmla="*/ 373 h 917"/>
              <a:gd name="T46" fmla="*/ 516 w 942"/>
              <a:gd name="T47" fmla="*/ 387 h 917"/>
              <a:gd name="T48" fmla="*/ 448 w 942"/>
              <a:gd name="T49" fmla="*/ 367 h 917"/>
              <a:gd name="T50" fmla="*/ 323 w 942"/>
              <a:gd name="T51" fmla="*/ 383 h 917"/>
              <a:gd name="T52" fmla="*/ 407 w 942"/>
              <a:gd name="T53" fmla="*/ 379 h 917"/>
              <a:gd name="T54" fmla="*/ 207 w 942"/>
              <a:gd name="T55" fmla="*/ 369 h 917"/>
              <a:gd name="T56" fmla="*/ 274 w 942"/>
              <a:gd name="T57" fmla="*/ 389 h 917"/>
              <a:gd name="T58" fmla="*/ 278 w 942"/>
              <a:gd name="T59" fmla="*/ 369 h 917"/>
              <a:gd name="T60" fmla="*/ 67 w 942"/>
              <a:gd name="T61" fmla="*/ 408 h 917"/>
              <a:gd name="T62" fmla="*/ 63 w 942"/>
              <a:gd name="T63" fmla="*/ 492 h 917"/>
              <a:gd name="T64" fmla="*/ 67 w 942"/>
              <a:gd name="T65" fmla="*/ 870 h 917"/>
              <a:gd name="T66" fmla="*/ 67 w 942"/>
              <a:gd name="T67" fmla="*/ 760 h 917"/>
              <a:gd name="T68" fmla="*/ 59 w 942"/>
              <a:gd name="T69" fmla="*/ 842 h 917"/>
              <a:gd name="T70" fmla="*/ 78 w 942"/>
              <a:gd name="T71" fmla="*/ 770 h 917"/>
              <a:gd name="T72" fmla="*/ 59 w 942"/>
              <a:gd name="T73" fmla="*/ 649 h 917"/>
              <a:gd name="T74" fmla="*/ 67 w 942"/>
              <a:gd name="T75" fmla="*/ 729 h 917"/>
              <a:gd name="T76" fmla="*/ 74 w 942"/>
              <a:gd name="T77" fmla="*/ 526 h 917"/>
              <a:gd name="T78" fmla="*/ 55 w 942"/>
              <a:gd name="T79" fmla="*/ 596 h 917"/>
              <a:gd name="T80" fmla="*/ 78 w 942"/>
              <a:gd name="T81" fmla="*/ 596 h 917"/>
              <a:gd name="T82" fmla="*/ 663 w 942"/>
              <a:gd name="T83" fmla="*/ 858 h 917"/>
              <a:gd name="T84" fmla="*/ 747 w 942"/>
              <a:gd name="T85" fmla="*/ 858 h 917"/>
              <a:gd name="T86" fmla="*/ 559 w 942"/>
              <a:gd name="T87" fmla="*/ 848 h 917"/>
              <a:gd name="T88" fmla="*/ 559 w 942"/>
              <a:gd name="T89" fmla="*/ 868 h 917"/>
              <a:gd name="T90" fmla="*/ 630 w 942"/>
              <a:gd name="T91" fmla="*/ 850 h 917"/>
              <a:gd name="T92" fmla="*/ 438 w 942"/>
              <a:gd name="T93" fmla="*/ 858 h 917"/>
              <a:gd name="T94" fmla="*/ 518 w 942"/>
              <a:gd name="T95" fmla="*/ 866 h 917"/>
              <a:gd name="T96" fmla="*/ 448 w 942"/>
              <a:gd name="T97" fmla="*/ 848 h 917"/>
              <a:gd name="T98" fmla="*/ 325 w 942"/>
              <a:gd name="T99" fmla="*/ 866 h 917"/>
              <a:gd name="T100" fmla="*/ 407 w 942"/>
              <a:gd name="T101" fmla="*/ 858 h 917"/>
              <a:gd name="T102" fmla="*/ 203 w 942"/>
              <a:gd name="T103" fmla="*/ 850 h 917"/>
              <a:gd name="T104" fmla="*/ 274 w 942"/>
              <a:gd name="T105" fmla="*/ 868 h 917"/>
              <a:gd name="T106" fmla="*/ 274 w 942"/>
              <a:gd name="T107" fmla="*/ 848 h 917"/>
              <a:gd name="T108" fmla="*/ 766 w 942"/>
              <a:gd name="T109" fmla="*/ 25 h 917"/>
              <a:gd name="T110" fmla="*/ 473 w 942"/>
              <a:gd name="T111" fmla="*/ 508 h 917"/>
              <a:gd name="T112" fmla="*/ 446 w 942"/>
              <a:gd name="T113" fmla="*/ 649 h 917"/>
              <a:gd name="T114" fmla="*/ 833 w 942"/>
              <a:gd name="T115" fmla="*/ 68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2" h="917">
                <a:moveTo>
                  <a:pt x="96" y="299"/>
                </a:moveTo>
                <a:lnTo>
                  <a:pt x="731" y="299"/>
                </a:lnTo>
                <a:lnTo>
                  <a:pt x="731" y="299"/>
                </a:lnTo>
                <a:lnTo>
                  <a:pt x="747" y="301"/>
                </a:lnTo>
                <a:lnTo>
                  <a:pt x="762" y="305"/>
                </a:lnTo>
                <a:lnTo>
                  <a:pt x="774" y="311"/>
                </a:lnTo>
                <a:lnTo>
                  <a:pt x="786" y="322"/>
                </a:lnTo>
                <a:lnTo>
                  <a:pt x="796" y="334"/>
                </a:lnTo>
                <a:lnTo>
                  <a:pt x="802" y="346"/>
                </a:lnTo>
                <a:lnTo>
                  <a:pt x="807" y="361"/>
                </a:lnTo>
                <a:lnTo>
                  <a:pt x="809" y="377"/>
                </a:lnTo>
                <a:lnTo>
                  <a:pt x="809" y="469"/>
                </a:lnTo>
                <a:lnTo>
                  <a:pt x="491" y="469"/>
                </a:lnTo>
                <a:lnTo>
                  <a:pt x="491" y="469"/>
                </a:lnTo>
                <a:lnTo>
                  <a:pt x="475" y="469"/>
                </a:lnTo>
                <a:lnTo>
                  <a:pt x="458" y="475"/>
                </a:lnTo>
                <a:lnTo>
                  <a:pt x="444" y="481"/>
                </a:lnTo>
                <a:lnTo>
                  <a:pt x="432" y="492"/>
                </a:lnTo>
                <a:lnTo>
                  <a:pt x="432" y="492"/>
                </a:lnTo>
                <a:lnTo>
                  <a:pt x="422" y="504"/>
                </a:lnTo>
                <a:lnTo>
                  <a:pt x="415" y="518"/>
                </a:lnTo>
                <a:lnTo>
                  <a:pt x="409" y="535"/>
                </a:lnTo>
                <a:lnTo>
                  <a:pt x="409" y="551"/>
                </a:lnTo>
                <a:lnTo>
                  <a:pt x="409" y="639"/>
                </a:lnTo>
                <a:lnTo>
                  <a:pt x="409" y="639"/>
                </a:lnTo>
                <a:lnTo>
                  <a:pt x="409" y="655"/>
                </a:lnTo>
                <a:lnTo>
                  <a:pt x="415" y="672"/>
                </a:lnTo>
                <a:lnTo>
                  <a:pt x="422" y="684"/>
                </a:lnTo>
                <a:lnTo>
                  <a:pt x="432" y="696"/>
                </a:lnTo>
                <a:lnTo>
                  <a:pt x="432" y="696"/>
                </a:lnTo>
                <a:lnTo>
                  <a:pt x="444" y="707"/>
                </a:lnTo>
                <a:lnTo>
                  <a:pt x="458" y="715"/>
                </a:lnTo>
                <a:lnTo>
                  <a:pt x="475" y="719"/>
                </a:lnTo>
                <a:lnTo>
                  <a:pt x="491" y="721"/>
                </a:lnTo>
                <a:lnTo>
                  <a:pt x="809" y="721"/>
                </a:lnTo>
                <a:lnTo>
                  <a:pt x="809" y="842"/>
                </a:lnTo>
                <a:lnTo>
                  <a:pt x="809" y="842"/>
                </a:lnTo>
                <a:lnTo>
                  <a:pt x="807" y="856"/>
                </a:lnTo>
                <a:lnTo>
                  <a:pt x="802" y="870"/>
                </a:lnTo>
                <a:lnTo>
                  <a:pt x="796" y="885"/>
                </a:lnTo>
                <a:lnTo>
                  <a:pt x="786" y="895"/>
                </a:lnTo>
                <a:lnTo>
                  <a:pt x="774" y="905"/>
                </a:lnTo>
                <a:lnTo>
                  <a:pt x="762" y="911"/>
                </a:lnTo>
                <a:lnTo>
                  <a:pt x="747" y="915"/>
                </a:lnTo>
                <a:lnTo>
                  <a:pt x="731" y="917"/>
                </a:lnTo>
                <a:lnTo>
                  <a:pt x="96" y="917"/>
                </a:lnTo>
                <a:lnTo>
                  <a:pt x="96" y="917"/>
                </a:lnTo>
                <a:lnTo>
                  <a:pt x="78" y="917"/>
                </a:lnTo>
                <a:lnTo>
                  <a:pt x="59" y="915"/>
                </a:lnTo>
                <a:lnTo>
                  <a:pt x="43" y="909"/>
                </a:lnTo>
                <a:lnTo>
                  <a:pt x="28" y="903"/>
                </a:lnTo>
                <a:lnTo>
                  <a:pt x="18" y="893"/>
                </a:lnTo>
                <a:lnTo>
                  <a:pt x="8" y="881"/>
                </a:lnTo>
                <a:lnTo>
                  <a:pt x="2" y="864"/>
                </a:lnTo>
                <a:lnTo>
                  <a:pt x="0" y="844"/>
                </a:lnTo>
                <a:lnTo>
                  <a:pt x="0" y="303"/>
                </a:lnTo>
                <a:lnTo>
                  <a:pt x="0" y="303"/>
                </a:lnTo>
                <a:lnTo>
                  <a:pt x="0" y="277"/>
                </a:lnTo>
                <a:lnTo>
                  <a:pt x="4" y="252"/>
                </a:lnTo>
                <a:lnTo>
                  <a:pt x="10" y="230"/>
                </a:lnTo>
                <a:lnTo>
                  <a:pt x="18" y="209"/>
                </a:lnTo>
                <a:lnTo>
                  <a:pt x="31" y="191"/>
                </a:lnTo>
                <a:lnTo>
                  <a:pt x="43" y="176"/>
                </a:lnTo>
                <a:lnTo>
                  <a:pt x="51" y="170"/>
                </a:lnTo>
                <a:lnTo>
                  <a:pt x="59" y="166"/>
                </a:lnTo>
                <a:lnTo>
                  <a:pt x="69" y="162"/>
                </a:lnTo>
                <a:lnTo>
                  <a:pt x="80" y="160"/>
                </a:lnTo>
                <a:lnTo>
                  <a:pt x="84" y="160"/>
                </a:lnTo>
                <a:lnTo>
                  <a:pt x="86" y="160"/>
                </a:lnTo>
                <a:lnTo>
                  <a:pt x="309" y="160"/>
                </a:lnTo>
                <a:lnTo>
                  <a:pt x="149" y="232"/>
                </a:lnTo>
                <a:lnTo>
                  <a:pt x="90" y="232"/>
                </a:lnTo>
                <a:lnTo>
                  <a:pt x="90" y="232"/>
                </a:lnTo>
                <a:lnTo>
                  <a:pt x="86" y="236"/>
                </a:lnTo>
                <a:lnTo>
                  <a:pt x="82" y="246"/>
                </a:lnTo>
                <a:lnTo>
                  <a:pt x="78" y="256"/>
                </a:lnTo>
                <a:lnTo>
                  <a:pt x="78" y="268"/>
                </a:lnTo>
                <a:lnTo>
                  <a:pt x="78" y="279"/>
                </a:lnTo>
                <a:lnTo>
                  <a:pt x="82" y="289"/>
                </a:lnTo>
                <a:lnTo>
                  <a:pt x="88" y="295"/>
                </a:lnTo>
                <a:lnTo>
                  <a:pt x="92" y="297"/>
                </a:lnTo>
                <a:lnTo>
                  <a:pt x="96" y="299"/>
                </a:lnTo>
                <a:lnTo>
                  <a:pt x="96" y="299"/>
                </a:lnTo>
                <a:close/>
                <a:moveTo>
                  <a:pt x="96" y="848"/>
                </a:moveTo>
                <a:lnTo>
                  <a:pt x="96" y="848"/>
                </a:lnTo>
                <a:lnTo>
                  <a:pt x="92" y="848"/>
                </a:lnTo>
                <a:lnTo>
                  <a:pt x="88" y="850"/>
                </a:lnTo>
                <a:lnTo>
                  <a:pt x="86" y="854"/>
                </a:lnTo>
                <a:lnTo>
                  <a:pt x="86" y="858"/>
                </a:lnTo>
                <a:lnTo>
                  <a:pt x="86" y="858"/>
                </a:lnTo>
                <a:lnTo>
                  <a:pt x="86" y="858"/>
                </a:lnTo>
                <a:lnTo>
                  <a:pt x="86" y="862"/>
                </a:lnTo>
                <a:lnTo>
                  <a:pt x="88" y="866"/>
                </a:lnTo>
                <a:lnTo>
                  <a:pt x="92" y="868"/>
                </a:lnTo>
                <a:lnTo>
                  <a:pt x="96" y="868"/>
                </a:lnTo>
                <a:lnTo>
                  <a:pt x="160" y="868"/>
                </a:lnTo>
                <a:lnTo>
                  <a:pt x="160" y="868"/>
                </a:lnTo>
                <a:lnTo>
                  <a:pt x="164" y="868"/>
                </a:lnTo>
                <a:lnTo>
                  <a:pt x="166" y="866"/>
                </a:lnTo>
                <a:lnTo>
                  <a:pt x="168" y="862"/>
                </a:lnTo>
                <a:lnTo>
                  <a:pt x="170" y="858"/>
                </a:lnTo>
                <a:lnTo>
                  <a:pt x="170" y="858"/>
                </a:lnTo>
                <a:lnTo>
                  <a:pt x="170" y="858"/>
                </a:lnTo>
                <a:lnTo>
                  <a:pt x="168" y="854"/>
                </a:lnTo>
                <a:lnTo>
                  <a:pt x="166" y="850"/>
                </a:lnTo>
                <a:lnTo>
                  <a:pt x="164" y="848"/>
                </a:lnTo>
                <a:lnTo>
                  <a:pt x="160" y="848"/>
                </a:lnTo>
                <a:lnTo>
                  <a:pt x="96" y="848"/>
                </a:lnTo>
                <a:lnTo>
                  <a:pt x="96" y="848"/>
                </a:lnTo>
                <a:close/>
                <a:moveTo>
                  <a:pt x="547" y="539"/>
                </a:moveTo>
                <a:lnTo>
                  <a:pt x="547" y="539"/>
                </a:lnTo>
                <a:lnTo>
                  <a:pt x="534" y="539"/>
                </a:lnTo>
                <a:lnTo>
                  <a:pt x="524" y="543"/>
                </a:lnTo>
                <a:lnTo>
                  <a:pt x="516" y="549"/>
                </a:lnTo>
                <a:lnTo>
                  <a:pt x="508" y="555"/>
                </a:lnTo>
                <a:lnTo>
                  <a:pt x="499" y="563"/>
                </a:lnTo>
                <a:lnTo>
                  <a:pt x="495" y="573"/>
                </a:lnTo>
                <a:lnTo>
                  <a:pt x="491" y="584"/>
                </a:lnTo>
                <a:lnTo>
                  <a:pt x="491" y="594"/>
                </a:lnTo>
                <a:lnTo>
                  <a:pt x="491" y="594"/>
                </a:lnTo>
                <a:lnTo>
                  <a:pt x="491" y="606"/>
                </a:lnTo>
                <a:lnTo>
                  <a:pt x="495" y="616"/>
                </a:lnTo>
                <a:lnTo>
                  <a:pt x="499" y="627"/>
                </a:lnTo>
                <a:lnTo>
                  <a:pt x="508" y="635"/>
                </a:lnTo>
                <a:lnTo>
                  <a:pt x="516" y="641"/>
                </a:lnTo>
                <a:lnTo>
                  <a:pt x="524" y="647"/>
                </a:lnTo>
                <a:lnTo>
                  <a:pt x="534" y="649"/>
                </a:lnTo>
                <a:lnTo>
                  <a:pt x="547" y="651"/>
                </a:lnTo>
                <a:lnTo>
                  <a:pt x="547" y="651"/>
                </a:lnTo>
                <a:lnTo>
                  <a:pt x="559" y="649"/>
                </a:lnTo>
                <a:lnTo>
                  <a:pt x="569" y="647"/>
                </a:lnTo>
                <a:lnTo>
                  <a:pt x="577" y="641"/>
                </a:lnTo>
                <a:lnTo>
                  <a:pt x="585" y="635"/>
                </a:lnTo>
                <a:lnTo>
                  <a:pt x="594" y="627"/>
                </a:lnTo>
                <a:lnTo>
                  <a:pt x="598" y="616"/>
                </a:lnTo>
                <a:lnTo>
                  <a:pt x="602" y="606"/>
                </a:lnTo>
                <a:lnTo>
                  <a:pt x="604" y="594"/>
                </a:lnTo>
                <a:lnTo>
                  <a:pt x="604" y="594"/>
                </a:lnTo>
                <a:lnTo>
                  <a:pt x="602" y="584"/>
                </a:lnTo>
                <a:lnTo>
                  <a:pt x="598" y="573"/>
                </a:lnTo>
                <a:lnTo>
                  <a:pt x="594" y="563"/>
                </a:lnTo>
                <a:lnTo>
                  <a:pt x="585" y="555"/>
                </a:lnTo>
                <a:lnTo>
                  <a:pt x="577" y="549"/>
                </a:lnTo>
                <a:lnTo>
                  <a:pt x="569" y="543"/>
                </a:lnTo>
                <a:lnTo>
                  <a:pt x="559" y="539"/>
                </a:lnTo>
                <a:lnTo>
                  <a:pt x="547" y="539"/>
                </a:lnTo>
                <a:lnTo>
                  <a:pt x="547" y="539"/>
                </a:lnTo>
                <a:close/>
                <a:moveTo>
                  <a:pt x="96" y="367"/>
                </a:moveTo>
                <a:lnTo>
                  <a:pt x="96" y="367"/>
                </a:lnTo>
                <a:lnTo>
                  <a:pt x="92" y="369"/>
                </a:lnTo>
                <a:lnTo>
                  <a:pt x="88" y="371"/>
                </a:lnTo>
                <a:lnTo>
                  <a:pt x="86" y="373"/>
                </a:lnTo>
                <a:lnTo>
                  <a:pt x="86" y="379"/>
                </a:lnTo>
                <a:lnTo>
                  <a:pt x="86" y="379"/>
                </a:lnTo>
                <a:lnTo>
                  <a:pt x="86" y="379"/>
                </a:lnTo>
                <a:lnTo>
                  <a:pt x="86" y="383"/>
                </a:lnTo>
                <a:lnTo>
                  <a:pt x="88" y="385"/>
                </a:lnTo>
                <a:lnTo>
                  <a:pt x="92" y="387"/>
                </a:lnTo>
                <a:lnTo>
                  <a:pt x="96" y="389"/>
                </a:lnTo>
                <a:lnTo>
                  <a:pt x="160" y="389"/>
                </a:lnTo>
                <a:lnTo>
                  <a:pt x="160" y="389"/>
                </a:lnTo>
                <a:lnTo>
                  <a:pt x="164" y="387"/>
                </a:lnTo>
                <a:lnTo>
                  <a:pt x="166" y="385"/>
                </a:lnTo>
                <a:lnTo>
                  <a:pt x="168" y="383"/>
                </a:lnTo>
                <a:lnTo>
                  <a:pt x="170" y="379"/>
                </a:lnTo>
                <a:lnTo>
                  <a:pt x="170" y="379"/>
                </a:lnTo>
                <a:lnTo>
                  <a:pt x="170" y="379"/>
                </a:lnTo>
                <a:lnTo>
                  <a:pt x="168" y="373"/>
                </a:lnTo>
                <a:lnTo>
                  <a:pt x="166" y="371"/>
                </a:lnTo>
                <a:lnTo>
                  <a:pt x="164" y="369"/>
                </a:lnTo>
                <a:lnTo>
                  <a:pt x="160" y="367"/>
                </a:lnTo>
                <a:lnTo>
                  <a:pt x="96" y="367"/>
                </a:lnTo>
                <a:lnTo>
                  <a:pt x="96" y="367"/>
                </a:lnTo>
                <a:close/>
                <a:moveTo>
                  <a:pt x="673" y="367"/>
                </a:moveTo>
                <a:lnTo>
                  <a:pt x="673" y="367"/>
                </a:lnTo>
                <a:lnTo>
                  <a:pt x="669" y="369"/>
                </a:lnTo>
                <a:lnTo>
                  <a:pt x="667" y="371"/>
                </a:lnTo>
                <a:lnTo>
                  <a:pt x="665" y="373"/>
                </a:lnTo>
                <a:lnTo>
                  <a:pt x="663" y="379"/>
                </a:lnTo>
                <a:lnTo>
                  <a:pt x="663" y="379"/>
                </a:lnTo>
                <a:lnTo>
                  <a:pt x="663" y="379"/>
                </a:lnTo>
                <a:lnTo>
                  <a:pt x="665" y="383"/>
                </a:lnTo>
                <a:lnTo>
                  <a:pt x="667" y="385"/>
                </a:lnTo>
                <a:lnTo>
                  <a:pt x="669" y="387"/>
                </a:lnTo>
                <a:lnTo>
                  <a:pt x="673" y="389"/>
                </a:lnTo>
                <a:lnTo>
                  <a:pt x="737" y="389"/>
                </a:lnTo>
                <a:lnTo>
                  <a:pt x="737" y="389"/>
                </a:lnTo>
                <a:lnTo>
                  <a:pt x="741" y="387"/>
                </a:lnTo>
                <a:lnTo>
                  <a:pt x="745" y="385"/>
                </a:lnTo>
                <a:lnTo>
                  <a:pt x="747" y="383"/>
                </a:lnTo>
                <a:lnTo>
                  <a:pt x="747" y="379"/>
                </a:lnTo>
                <a:lnTo>
                  <a:pt x="747" y="379"/>
                </a:lnTo>
                <a:lnTo>
                  <a:pt x="747" y="379"/>
                </a:lnTo>
                <a:lnTo>
                  <a:pt x="747" y="373"/>
                </a:lnTo>
                <a:lnTo>
                  <a:pt x="745" y="371"/>
                </a:lnTo>
                <a:lnTo>
                  <a:pt x="741" y="369"/>
                </a:lnTo>
                <a:lnTo>
                  <a:pt x="737" y="367"/>
                </a:lnTo>
                <a:lnTo>
                  <a:pt x="673" y="367"/>
                </a:lnTo>
                <a:lnTo>
                  <a:pt x="673" y="367"/>
                </a:lnTo>
                <a:close/>
                <a:moveTo>
                  <a:pt x="559" y="367"/>
                </a:moveTo>
                <a:lnTo>
                  <a:pt x="559" y="367"/>
                </a:lnTo>
                <a:lnTo>
                  <a:pt x="555" y="369"/>
                </a:lnTo>
                <a:lnTo>
                  <a:pt x="553" y="371"/>
                </a:lnTo>
                <a:lnTo>
                  <a:pt x="549" y="373"/>
                </a:lnTo>
                <a:lnTo>
                  <a:pt x="549" y="379"/>
                </a:lnTo>
                <a:lnTo>
                  <a:pt x="549" y="379"/>
                </a:lnTo>
                <a:lnTo>
                  <a:pt x="549" y="379"/>
                </a:lnTo>
                <a:lnTo>
                  <a:pt x="549" y="383"/>
                </a:lnTo>
                <a:lnTo>
                  <a:pt x="553" y="385"/>
                </a:lnTo>
                <a:lnTo>
                  <a:pt x="555" y="387"/>
                </a:lnTo>
                <a:lnTo>
                  <a:pt x="559" y="389"/>
                </a:lnTo>
                <a:lnTo>
                  <a:pt x="622" y="389"/>
                </a:lnTo>
                <a:lnTo>
                  <a:pt x="622" y="389"/>
                </a:lnTo>
                <a:lnTo>
                  <a:pt x="626" y="387"/>
                </a:lnTo>
                <a:lnTo>
                  <a:pt x="630" y="385"/>
                </a:lnTo>
                <a:lnTo>
                  <a:pt x="633" y="383"/>
                </a:lnTo>
                <a:lnTo>
                  <a:pt x="633" y="379"/>
                </a:lnTo>
                <a:lnTo>
                  <a:pt x="633" y="379"/>
                </a:lnTo>
                <a:lnTo>
                  <a:pt x="633" y="379"/>
                </a:lnTo>
                <a:lnTo>
                  <a:pt x="633" y="373"/>
                </a:lnTo>
                <a:lnTo>
                  <a:pt x="630" y="371"/>
                </a:lnTo>
                <a:lnTo>
                  <a:pt x="626" y="369"/>
                </a:lnTo>
                <a:lnTo>
                  <a:pt x="622" y="367"/>
                </a:lnTo>
                <a:lnTo>
                  <a:pt x="559" y="367"/>
                </a:lnTo>
                <a:lnTo>
                  <a:pt x="559" y="367"/>
                </a:lnTo>
                <a:close/>
                <a:moveTo>
                  <a:pt x="448" y="367"/>
                </a:moveTo>
                <a:lnTo>
                  <a:pt x="448" y="367"/>
                </a:lnTo>
                <a:lnTo>
                  <a:pt x="444" y="369"/>
                </a:lnTo>
                <a:lnTo>
                  <a:pt x="440" y="371"/>
                </a:lnTo>
                <a:lnTo>
                  <a:pt x="438" y="373"/>
                </a:lnTo>
                <a:lnTo>
                  <a:pt x="438" y="379"/>
                </a:lnTo>
                <a:lnTo>
                  <a:pt x="438" y="379"/>
                </a:lnTo>
                <a:lnTo>
                  <a:pt x="438" y="379"/>
                </a:lnTo>
                <a:lnTo>
                  <a:pt x="438" y="383"/>
                </a:lnTo>
                <a:lnTo>
                  <a:pt x="440" y="385"/>
                </a:lnTo>
                <a:lnTo>
                  <a:pt x="444" y="387"/>
                </a:lnTo>
                <a:lnTo>
                  <a:pt x="448" y="389"/>
                </a:lnTo>
                <a:lnTo>
                  <a:pt x="512" y="389"/>
                </a:lnTo>
                <a:lnTo>
                  <a:pt x="512" y="389"/>
                </a:lnTo>
                <a:lnTo>
                  <a:pt x="516" y="387"/>
                </a:lnTo>
                <a:lnTo>
                  <a:pt x="518" y="385"/>
                </a:lnTo>
                <a:lnTo>
                  <a:pt x="522" y="383"/>
                </a:lnTo>
                <a:lnTo>
                  <a:pt x="522" y="379"/>
                </a:lnTo>
                <a:lnTo>
                  <a:pt x="522" y="379"/>
                </a:lnTo>
                <a:lnTo>
                  <a:pt x="522" y="379"/>
                </a:lnTo>
                <a:lnTo>
                  <a:pt x="522" y="373"/>
                </a:lnTo>
                <a:lnTo>
                  <a:pt x="518" y="371"/>
                </a:lnTo>
                <a:lnTo>
                  <a:pt x="516" y="369"/>
                </a:lnTo>
                <a:lnTo>
                  <a:pt x="512" y="367"/>
                </a:lnTo>
                <a:lnTo>
                  <a:pt x="448" y="367"/>
                </a:lnTo>
                <a:lnTo>
                  <a:pt x="448" y="367"/>
                </a:lnTo>
                <a:close/>
                <a:moveTo>
                  <a:pt x="334" y="367"/>
                </a:moveTo>
                <a:lnTo>
                  <a:pt x="334" y="367"/>
                </a:lnTo>
                <a:lnTo>
                  <a:pt x="329" y="369"/>
                </a:lnTo>
                <a:lnTo>
                  <a:pt x="325" y="371"/>
                </a:lnTo>
                <a:lnTo>
                  <a:pt x="323" y="373"/>
                </a:lnTo>
                <a:lnTo>
                  <a:pt x="323" y="379"/>
                </a:lnTo>
                <a:lnTo>
                  <a:pt x="323" y="379"/>
                </a:lnTo>
                <a:lnTo>
                  <a:pt x="323" y="379"/>
                </a:lnTo>
                <a:lnTo>
                  <a:pt x="323" y="383"/>
                </a:lnTo>
                <a:lnTo>
                  <a:pt x="325" y="385"/>
                </a:lnTo>
                <a:lnTo>
                  <a:pt x="329" y="387"/>
                </a:lnTo>
                <a:lnTo>
                  <a:pt x="334" y="389"/>
                </a:lnTo>
                <a:lnTo>
                  <a:pt x="397" y="389"/>
                </a:lnTo>
                <a:lnTo>
                  <a:pt x="397" y="389"/>
                </a:lnTo>
                <a:lnTo>
                  <a:pt x="401" y="387"/>
                </a:lnTo>
                <a:lnTo>
                  <a:pt x="403" y="385"/>
                </a:lnTo>
                <a:lnTo>
                  <a:pt x="405" y="383"/>
                </a:lnTo>
                <a:lnTo>
                  <a:pt x="407" y="379"/>
                </a:lnTo>
                <a:lnTo>
                  <a:pt x="407" y="379"/>
                </a:lnTo>
                <a:lnTo>
                  <a:pt x="407" y="379"/>
                </a:lnTo>
                <a:lnTo>
                  <a:pt x="405" y="373"/>
                </a:lnTo>
                <a:lnTo>
                  <a:pt x="403" y="371"/>
                </a:lnTo>
                <a:lnTo>
                  <a:pt x="401" y="369"/>
                </a:lnTo>
                <a:lnTo>
                  <a:pt x="397" y="367"/>
                </a:lnTo>
                <a:lnTo>
                  <a:pt x="334" y="367"/>
                </a:lnTo>
                <a:lnTo>
                  <a:pt x="334" y="367"/>
                </a:lnTo>
                <a:close/>
                <a:moveTo>
                  <a:pt x="211" y="367"/>
                </a:moveTo>
                <a:lnTo>
                  <a:pt x="211" y="367"/>
                </a:lnTo>
                <a:lnTo>
                  <a:pt x="207" y="369"/>
                </a:lnTo>
                <a:lnTo>
                  <a:pt x="203" y="371"/>
                </a:lnTo>
                <a:lnTo>
                  <a:pt x="200" y="373"/>
                </a:lnTo>
                <a:lnTo>
                  <a:pt x="200" y="379"/>
                </a:lnTo>
                <a:lnTo>
                  <a:pt x="200" y="379"/>
                </a:lnTo>
                <a:lnTo>
                  <a:pt x="200" y="379"/>
                </a:lnTo>
                <a:lnTo>
                  <a:pt x="200" y="383"/>
                </a:lnTo>
                <a:lnTo>
                  <a:pt x="203" y="385"/>
                </a:lnTo>
                <a:lnTo>
                  <a:pt x="207" y="387"/>
                </a:lnTo>
                <a:lnTo>
                  <a:pt x="211" y="389"/>
                </a:lnTo>
                <a:lnTo>
                  <a:pt x="274" y="389"/>
                </a:lnTo>
                <a:lnTo>
                  <a:pt x="274" y="389"/>
                </a:lnTo>
                <a:lnTo>
                  <a:pt x="278" y="387"/>
                </a:lnTo>
                <a:lnTo>
                  <a:pt x="280" y="385"/>
                </a:lnTo>
                <a:lnTo>
                  <a:pt x="284" y="383"/>
                </a:lnTo>
                <a:lnTo>
                  <a:pt x="284" y="379"/>
                </a:lnTo>
                <a:lnTo>
                  <a:pt x="284" y="379"/>
                </a:lnTo>
                <a:lnTo>
                  <a:pt x="284" y="379"/>
                </a:lnTo>
                <a:lnTo>
                  <a:pt x="284" y="373"/>
                </a:lnTo>
                <a:lnTo>
                  <a:pt x="280" y="371"/>
                </a:lnTo>
                <a:lnTo>
                  <a:pt x="278" y="369"/>
                </a:lnTo>
                <a:lnTo>
                  <a:pt x="274" y="367"/>
                </a:lnTo>
                <a:lnTo>
                  <a:pt x="211" y="367"/>
                </a:lnTo>
                <a:lnTo>
                  <a:pt x="211" y="367"/>
                </a:lnTo>
                <a:close/>
                <a:moveTo>
                  <a:pt x="78" y="418"/>
                </a:moveTo>
                <a:lnTo>
                  <a:pt x="78" y="418"/>
                </a:lnTo>
                <a:lnTo>
                  <a:pt x="78" y="414"/>
                </a:lnTo>
                <a:lnTo>
                  <a:pt x="74" y="412"/>
                </a:lnTo>
                <a:lnTo>
                  <a:pt x="71" y="408"/>
                </a:lnTo>
                <a:lnTo>
                  <a:pt x="67" y="408"/>
                </a:lnTo>
                <a:lnTo>
                  <a:pt x="67" y="408"/>
                </a:lnTo>
                <a:lnTo>
                  <a:pt x="67" y="408"/>
                </a:lnTo>
                <a:lnTo>
                  <a:pt x="63" y="408"/>
                </a:lnTo>
                <a:lnTo>
                  <a:pt x="59" y="412"/>
                </a:lnTo>
                <a:lnTo>
                  <a:pt x="57" y="414"/>
                </a:lnTo>
                <a:lnTo>
                  <a:pt x="55" y="418"/>
                </a:lnTo>
                <a:lnTo>
                  <a:pt x="55" y="481"/>
                </a:lnTo>
                <a:lnTo>
                  <a:pt x="55" y="481"/>
                </a:lnTo>
                <a:lnTo>
                  <a:pt x="57" y="485"/>
                </a:lnTo>
                <a:lnTo>
                  <a:pt x="59" y="490"/>
                </a:lnTo>
                <a:lnTo>
                  <a:pt x="63" y="492"/>
                </a:lnTo>
                <a:lnTo>
                  <a:pt x="67" y="492"/>
                </a:lnTo>
                <a:lnTo>
                  <a:pt x="67" y="492"/>
                </a:lnTo>
                <a:lnTo>
                  <a:pt x="67" y="492"/>
                </a:lnTo>
                <a:lnTo>
                  <a:pt x="71" y="492"/>
                </a:lnTo>
                <a:lnTo>
                  <a:pt x="74" y="490"/>
                </a:lnTo>
                <a:lnTo>
                  <a:pt x="78" y="485"/>
                </a:lnTo>
                <a:lnTo>
                  <a:pt x="78" y="481"/>
                </a:lnTo>
                <a:lnTo>
                  <a:pt x="78" y="418"/>
                </a:lnTo>
                <a:lnTo>
                  <a:pt x="78" y="418"/>
                </a:lnTo>
                <a:close/>
                <a:moveTo>
                  <a:pt x="67" y="870"/>
                </a:moveTo>
                <a:lnTo>
                  <a:pt x="67" y="870"/>
                </a:lnTo>
                <a:lnTo>
                  <a:pt x="67" y="870"/>
                </a:lnTo>
                <a:lnTo>
                  <a:pt x="67" y="870"/>
                </a:lnTo>
                <a:lnTo>
                  <a:pt x="67" y="870"/>
                </a:lnTo>
                <a:close/>
                <a:moveTo>
                  <a:pt x="78" y="770"/>
                </a:moveTo>
                <a:lnTo>
                  <a:pt x="78" y="770"/>
                </a:lnTo>
                <a:lnTo>
                  <a:pt x="78" y="766"/>
                </a:lnTo>
                <a:lnTo>
                  <a:pt x="74" y="764"/>
                </a:lnTo>
                <a:lnTo>
                  <a:pt x="71" y="762"/>
                </a:lnTo>
                <a:lnTo>
                  <a:pt x="67" y="760"/>
                </a:lnTo>
                <a:lnTo>
                  <a:pt x="67" y="760"/>
                </a:lnTo>
                <a:lnTo>
                  <a:pt x="67" y="760"/>
                </a:lnTo>
                <a:lnTo>
                  <a:pt x="63" y="762"/>
                </a:lnTo>
                <a:lnTo>
                  <a:pt x="59" y="764"/>
                </a:lnTo>
                <a:lnTo>
                  <a:pt x="57" y="766"/>
                </a:lnTo>
                <a:lnTo>
                  <a:pt x="55" y="770"/>
                </a:lnTo>
                <a:lnTo>
                  <a:pt x="55" y="833"/>
                </a:lnTo>
                <a:lnTo>
                  <a:pt x="55" y="833"/>
                </a:lnTo>
                <a:lnTo>
                  <a:pt x="57" y="838"/>
                </a:lnTo>
                <a:lnTo>
                  <a:pt x="59" y="842"/>
                </a:lnTo>
                <a:lnTo>
                  <a:pt x="63" y="844"/>
                </a:lnTo>
                <a:lnTo>
                  <a:pt x="67" y="844"/>
                </a:lnTo>
                <a:lnTo>
                  <a:pt x="67" y="844"/>
                </a:lnTo>
                <a:lnTo>
                  <a:pt x="67" y="844"/>
                </a:lnTo>
                <a:lnTo>
                  <a:pt x="71" y="844"/>
                </a:lnTo>
                <a:lnTo>
                  <a:pt x="74" y="842"/>
                </a:lnTo>
                <a:lnTo>
                  <a:pt x="78" y="838"/>
                </a:lnTo>
                <a:lnTo>
                  <a:pt x="78" y="833"/>
                </a:lnTo>
                <a:lnTo>
                  <a:pt x="78" y="770"/>
                </a:lnTo>
                <a:lnTo>
                  <a:pt x="78" y="770"/>
                </a:lnTo>
                <a:close/>
                <a:moveTo>
                  <a:pt x="78" y="655"/>
                </a:moveTo>
                <a:lnTo>
                  <a:pt x="78" y="655"/>
                </a:lnTo>
                <a:lnTo>
                  <a:pt x="78" y="651"/>
                </a:lnTo>
                <a:lnTo>
                  <a:pt x="74" y="649"/>
                </a:lnTo>
                <a:lnTo>
                  <a:pt x="71" y="645"/>
                </a:lnTo>
                <a:lnTo>
                  <a:pt x="67" y="645"/>
                </a:lnTo>
                <a:lnTo>
                  <a:pt x="67" y="645"/>
                </a:lnTo>
                <a:lnTo>
                  <a:pt x="67" y="645"/>
                </a:lnTo>
                <a:lnTo>
                  <a:pt x="63" y="645"/>
                </a:lnTo>
                <a:lnTo>
                  <a:pt x="59" y="649"/>
                </a:lnTo>
                <a:lnTo>
                  <a:pt x="57" y="651"/>
                </a:lnTo>
                <a:lnTo>
                  <a:pt x="55" y="655"/>
                </a:lnTo>
                <a:lnTo>
                  <a:pt x="55" y="719"/>
                </a:lnTo>
                <a:lnTo>
                  <a:pt x="55" y="719"/>
                </a:lnTo>
                <a:lnTo>
                  <a:pt x="57" y="723"/>
                </a:lnTo>
                <a:lnTo>
                  <a:pt x="59" y="727"/>
                </a:lnTo>
                <a:lnTo>
                  <a:pt x="63" y="729"/>
                </a:lnTo>
                <a:lnTo>
                  <a:pt x="67" y="729"/>
                </a:lnTo>
                <a:lnTo>
                  <a:pt x="67" y="729"/>
                </a:lnTo>
                <a:lnTo>
                  <a:pt x="67" y="729"/>
                </a:lnTo>
                <a:lnTo>
                  <a:pt x="71" y="729"/>
                </a:lnTo>
                <a:lnTo>
                  <a:pt x="74" y="727"/>
                </a:lnTo>
                <a:lnTo>
                  <a:pt x="78" y="723"/>
                </a:lnTo>
                <a:lnTo>
                  <a:pt x="78" y="719"/>
                </a:lnTo>
                <a:lnTo>
                  <a:pt x="78" y="655"/>
                </a:lnTo>
                <a:lnTo>
                  <a:pt x="78" y="655"/>
                </a:lnTo>
                <a:close/>
                <a:moveTo>
                  <a:pt x="78" y="533"/>
                </a:moveTo>
                <a:lnTo>
                  <a:pt x="78" y="533"/>
                </a:lnTo>
                <a:lnTo>
                  <a:pt x="78" y="528"/>
                </a:lnTo>
                <a:lnTo>
                  <a:pt x="74" y="526"/>
                </a:lnTo>
                <a:lnTo>
                  <a:pt x="71" y="524"/>
                </a:lnTo>
                <a:lnTo>
                  <a:pt x="67" y="522"/>
                </a:lnTo>
                <a:lnTo>
                  <a:pt x="67" y="522"/>
                </a:lnTo>
                <a:lnTo>
                  <a:pt x="67" y="522"/>
                </a:lnTo>
                <a:lnTo>
                  <a:pt x="63" y="524"/>
                </a:lnTo>
                <a:lnTo>
                  <a:pt x="59" y="526"/>
                </a:lnTo>
                <a:lnTo>
                  <a:pt x="57" y="528"/>
                </a:lnTo>
                <a:lnTo>
                  <a:pt x="55" y="533"/>
                </a:lnTo>
                <a:lnTo>
                  <a:pt x="55" y="596"/>
                </a:lnTo>
                <a:lnTo>
                  <a:pt x="55" y="596"/>
                </a:lnTo>
                <a:lnTo>
                  <a:pt x="57" y="600"/>
                </a:lnTo>
                <a:lnTo>
                  <a:pt x="59" y="604"/>
                </a:lnTo>
                <a:lnTo>
                  <a:pt x="63" y="606"/>
                </a:lnTo>
                <a:lnTo>
                  <a:pt x="67" y="606"/>
                </a:lnTo>
                <a:lnTo>
                  <a:pt x="67" y="606"/>
                </a:lnTo>
                <a:lnTo>
                  <a:pt x="67" y="606"/>
                </a:lnTo>
                <a:lnTo>
                  <a:pt x="71" y="606"/>
                </a:lnTo>
                <a:lnTo>
                  <a:pt x="74" y="604"/>
                </a:lnTo>
                <a:lnTo>
                  <a:pt x="78" y="600"/>
                </a:lnTo>
                <a:lnTo>
                  <a:pt x="78" y="596"/>
                </a:lnTo>
                <a:lnTo>
                  <a:pt x="78" y="533"/>
                </a:lnTo>
                <a:lnTo>
                  <a:pt x="78" y="533"/>
                </a:lnTo>
                <a:close/>
                <a:moveTo>
                  <a:pt x="673" y="848"/>
                </a:moveTo>
                <a:lnTo>
                  <a:pt x="673" y="848"/>
                </a:lnTo>
                <a:lnTo>
                  <a:pt x="669" y="848"/>
                </a:lnTo>
                <a:lnTo>
                  <a:pt x="667" y="850"/>
                </a:lnTo>
                <a:lnTo>
                  <a:pt x="665" y="854"/>
                </a:lnTo>
                <a:lnTo>
                  <a:pt x="663" y="858"/>
                </a:lnTo>
                <a:lnTo>
                  <a:pt x="663" y="858"/>
                </a:lnTo>
                <a:lnTo>
                  <a:pt x="663" y="858"/>
                </a:lnTo>
                <a:lnTo>
                  <a:pt x="665" y="862"/>
                </a:lnTo>
                <a:lnTo>
                  <a:pt x="667" y="866"/>
                </a:lnTo>
                <a:lnTo>
                  <a:pt x="669" y="868"/>
                </a:lnTo>
                <a:lnTo>
                  <a:pt x="673" y="868"/>
                </a:lnTo>
                <a:lnTo>
                  <a:pt x="737" y="868"/>
                </a:lnTo>
                <a:lnTo>
                  <a:pt x="737" y="868"/>
                </a:lnTo>
                <a:lnTo>
                  <a:pt x="741" y="868"/>
                </a:lnTo>
                <a:lnTo>
                  <a:pt x="745" y="866"/>
                </a:lnTo>
                <a:lnTo>
                  <a:pt x="747" y="862"/>
                </a:lnTo>
                <a:lnTo>
                  <a:pt x="747" y="858"/>
                </a:lnTo>
                <a:lnTo>
                  <a:pt x="747" y="858"/>
                </a:lnTo>
                <a:lnTo>
                  <a:pt x="747" y="858"/>
                </a:lnTo>
                <a:lnTo>
                  <a:pt x="747" y="854"/>
                </a:lnTo>
                <a:lnTo>
                  <a:pt x="745" y="850"/>
                </a:lnTo>
                <a:lnTo>
                  <a:pt x="741" y="848"/>
                </a:lnTo>
                <a:lnTo>
                  <a:pt x="737" y="848"/>
                </a:lnTo>
                <a:lnTo>
                  <a:pt x="673" y="848"/>
                </a:lnTo>
                <a:lnTo>
                  <a:pt x="673" y="848"/>
                </a:lnTo>
                <a:close/>
                <a:moveTo>
                  <a:pt x="559" y="848"/>
                </a:moveTo>
                <a:lnTo>
                  <a:pt x="559" y="848"/>
                </a:lnTo>
                <a:lnTo>
                  <a:pt x="555" y="848"/>
                </a:lnTo>
                <a:lnTo>
                  <a:pt x="553" y="850"/>
                </a:lnTo>
                <a:lnTo>
                  <a:pt x="549" y="854"/>
                </a:lnTo>
                <a:lnTo>
                  <a:pt x="549" y="858"/>
                </a:lnTo>
                <a:lnTo>
                  <a:pt x="549" y="858"/>
                </a:lnTo>
                <a:lnTo>
                  <a:pt x="549" y="858"/>
                </a:lnTo>
                <a:lnTo>
                  <a:pt x="549" y="862"/>
                </a:lnTo>
                <a:lnTo>
                  <a:pt x="553" y="866"/>
                </a:lnTo>
                <a:lnTo>
                  <a:pt x="555" y="868"/>
                </a:lnTo>
                <a:lnTo>
                  <a:pt x="559" y="868"/>
                </a:lnTo>
                <a:lnTo>
                  <a:pt x="622" y="868"/>
                </a:lnTo>
                <a:lnTo>
                  <a:pt x="622" y="868"/>
                </a:lnTo>
                <a:lnTo>
                  <a:pt x="626" y="868"/>
                </a:lnTo>
                <a:lnTo>
                  <a:pt x="630" y="866"/>
                </a:lnTo>
                <a:lnTo>
                  <a:pt x="633" y="862"/>
                </a:lnTo>
                <a:lnTo>
                  <a:pt x="633" y="858"/>
                </a:lnTo>
                <a:lnTo>
                  <a:pt x="633" y="858"/>
                </a:lnTo>
                <a:lnTo>
                  <a:pt x="633" y="858"/>
                </a:lnTo>
                <a:lnTo>
                  <a:pt x="633" y="854"/>
                </a:lnTo>
                <a:lnTo>
                  <a:pt x="630" y="850"/>
                </a:lnTo>
                <a:lnTo>
                  <a:pt x="626" y="848"/>
                </a:lnTo>
                <a:lnTo>
                  <a:pt x="622" y="848"/>
                </a:lnTo>
                <a:lnTo>
                  <a:pt x="559" y="848"/>
                </a:lnTo>
                <a:lnTo>
                  <a:pt x="559" y="848"/>
                </a:lnTo>
                <a:close/>
                <a:moveTo>
                  <a:pt x="448" y="848"/>
                </a:moveTo>
                <a:lnTo>
                  <a:pt x="448" y="848"/>
                </a:lnTo>
                <a:lnTo>
                  <a:pt x="444" y="848"/>
                </a:lnTo>
                <a:lnTo>
                  <a:pt x="440" y="850"/>
                </a:lnTo>
                <a:lnTo>
                  <a:pt x="438" y="854"/>
                </a:lnTo>
                <a:lnTo>
                  <a:pt x="438" y="858"/>
                </a:lnTo>
                <a:lnTo>
                  <a:pt x="438" y="858"/>
                </a:lnTo>
                <a:lnTo>
                  <a:pt x="438" y="858"/>
                </a:lnTo>
                <a:lnTo>
                  <a:pt x="438" y="862"/>
                </a:lnTo>
                <a:lnTo>
                  <a:pt x="440" y="866"/>
                </a:lnTo>
                <a:lnTo>
                  <a:pt x="444" y="868"/>
                </a:lnTo>
                <a:lnTo>
                  <a:pt x="448" y="868"/>
                </a:lnTo>
                <a:lnTo>
                  <a:pt x="512" y="868"/>
                </a:lnTo>
                <a:lnTo>
                  <a:pt x="512" y="868"/>
                </a:lnTo>
                <a:lnTo>
                  <a:pt x="516" y="868"/>
                </a:lnTo>
                <a:lnTo>
                  <a:pt x="518" y="866"/>
                </a:lnTo>
                <a:lnTo>
                  <a:pt x="522" y="862"/>
                </a:lnTo>
                <a:lnTo>
                  <a:pt x="522" y="858"/>
                </a:lnTo>
                <a:lnTo>
                  <a:pt x="522" y="858"/>
                </a:lnTo>
                <a:lnTo>
                  <a:pt x="522" y="858"/>
                </a:lnTo>
                <a:lnTo>
                  <a:pt x="522" y="854"/>
                </a:lnTo>
                <a:lnTo>
                  <a:pt x="518" y="850"/>
                </a:lnTo>
                <a:lnTo>
                  <a:pt x="516" y="848"/>
                </a:lnTo>
                <a:lnTo>
                  <a:pt x="512" y="848"/>
                </a:lnTo>
                <a:lnTo>
                  <a:pt x="448" y="848"/>
                </a:lnTo>
                <a:lnTo>
                  <a:pt x="448" y="848"/>
                </a:lnTo>
                <a:close/>
                <a:moveTo>
                  <a:pt x="334" y="848"/>
                </a:moveTo>
                <a:lnTo>
                  <a:pt x="334" y="848"/>
                </a:lnTo>
                <a:lnTo>
                  <a:pt x="329" y="848"/>
                </a:lnTo>
                <a:lnTo>
                  <a:pt x="325" y="850"/>
                </a:lnTo>
                <a:lnTo>
                  <a:pt x="323" y="854"/>
                </a:lnTo>
                <a:lnTo>
                  <a:pt x="323" y="858"/>
                </a:lnTo>
                <a:lnTo>
                  <a:pt x="323" y="858"/>
                </a:lnTo>
                <a:lnTo>
                  <a:pt x="323" y="858"/>
                </a:lnTo>
                <a:lnTo>
                  <a:pt x="323" y="862"/>
                </a:lnTo>
                <a:lnTo>
                  <a:pt x="325" y="866"/>
                </a:lnTo>
                <a:lnTo>
                  <a:pt x="329" y="868"/>
                </a:lnTo>
                <a:lnTo>
                  <a:pt x="334" y="868"/>
                </a:lnTo>
                <a:lnTo>
                  <a:pt x="397" y="868"/>
                </a:lnTo>
                <a:lnTo>
                  <a:pt x="397" y="868"/>
                </a:lnTo>
                <a:lnTo>
                  <a:pt x="401" y="868"/>
                </a:lnTo>
                <a:lnTo>
                  <a:pt x="403" y="866"/>
                </a:lnTo>
                <a:lnTo>
                  <a:pt x="405" y="862"/>
                </a:lnTo>
                <a:lnTo>
                  <a:pt x="407" y="858"/>
                </a:lnTo>
                <a:lnTo>
                  <a:pt x="407" y="858"/>
                </a:lnTo>
                <a:lnTo>
                  <a:pt x="407" y="858"/>
                </a:lnTo>
                <a:lnTo>
                  <a:pt x="405" y="854"/>
                </a:lnTo>
                <a:lnTo>
                  <a:pt x="403" y="850"/>
                </a:lnTo>
                <a:lnTo>
                  <a:pt x="401" y="848"/>
                </a:lnTo>
                <a:lnTo>
                  <a:pt x="397" y="848"/>
                </a:lnTo>
                <a:lnTo>
                  <a:pt x="334" y="848"/>
                </a:lnTo>
                <a:lnTo>
                  <a:pt x="334" y="848"/>
                </a:lnTo>
                <a:close/>
                <a:moveTo>
                  <a:pt x="211" y="848"/>
                </a:moveTo>
                <a:lnTo>
                  <a:pt x="211" y="848"/>
                </a:lnTo>
                <a:lnTo>
                  <a:pt x="207" y="848"/>
                </a:lnTo>
                <a:lnTo>
                  <a:pt x="203" y="850"/>
                </a:lnTo>
                <a:lnTo>
                  <a:pt x="200" y="854"/>
                </a:lnTo>
                <a:lnTo>
                  <a:pt x="200" y="858"/>
                </a:lnTo>
                <a:lnTo>
                  <a:pt x="200" y="858"/>
                </a:lnTo>
                <a:lnTo>
                  <a:pt x="200" y="858"/>
                </a:lnTo>
                <a:lnTo>
                  <a:pt x="200" y="862"/>
                </a:lnTo>
                <a:lnTo>
                  <a:pt x="203" y="866"/>
                </a:lnTo>
                <a:lnTo>
                  <a:pt x="207" y="868"/>
                </a:lnTo>
                <a:lnTo>
                  <a:pt x="211" y="868"/>
                </a:lnTo>
                <a:lnTo>
                  <a:pt x="274" y="868"/>
                </a:lnTo>
                <a:lnTo>
                  <a:pt x="274" y="868"/>
                </a:lnTo>
                <a:lnTo>
                  <a:pt x="278" y="868"/>
                </a:lnTo>
                <a:lnTo>
                  <a:pt x="280" y="866"/>
                </a:lnTo>
                <a:lnTo>
                  <a:pt x="284" y="862"/>
                </a:lnTo>
                <a:lnTo>
                  <a:pt x="284" y="858"/>
                </a:lnTo>
                <a:lnTo>
                  <a:pt x="284" y="858"/>
                </a:lnTo>
                <a:lnTo>
                  <a:pt x="284" y="858"/>
                </a:lnTo>
                <a:lnTo>
                  <a:pt x="284" y="854"/>
                </a:lnTo>
                <a:lnTo>
                  <a:pt x="280" y="850"/>
                </a:lnTo>
                <a:lnTo>
                  <a:pt x="278" y="848"/>
                </a:lnTo>
                <a:lnTo>
                  <a:pt x="274" y="848"/>
                </a:lnTo>
                <a:lnTo>
                  <a:pt x="211" y="848"/>
                </a:lnTo>
                <a:lnTo>
                  <a:pt x="211" y="848"/>
                </a:lnTo>
                <a:close/>
                <a:moveTo>
                  <a:pt x="98" y="275"/>
                </a:moveTo>
                <a:lnTo>
                  <a:pt x="221" y="277"/>
                </a:lnTo>
                <a:lnTo>
                  <a:pt x="727" y="70"/>
                </a:lnTo>
                <a:lnTo>
                  <a:pt x="872" y="397"/>
                </a:lnTo>
                <a:lnTo>
                  <a:pt x="833" y="418"/>
                </a:lnTo>
                <a:lnTo>
                  <a:pt x="835" y="479"/>
                </a:lnTo>
                <a:lnTo>
                  <a:pt x="942" y="420"/>
                </a:lnTo>
                <a:lnTo>
                  <a:pt x="766" y="25"/>
                </a:lnTo>
                <a:lnTo>
                  <a:pt x="755" y="0"/>
                </a:lnTo>
                <a:lnTo>
                  <a:pt x="731" y="11"/>
                </a:lnTo>
                <a:lnTo>
                  <a:pt x="98" y="275"/>
                </a:lnTo>
                <a:lnTo>
                  <a:pt x="98" y="275"/>
                </a:lnTo>
                <a:close/>
                <a:moveTo>
                  <a:pt x="833" y="504"/>
                </a:moveTo>
                <a:lnTo>
                  <a:pt x="809" y="504"/>
                </a:lnTo>
                <a:lnTo>
                  <a:pt x="491" y="504"/>
                </a:lnTo>
                <a:lnTo>
                  <a:pt x="491" y="504"/>
                </a:lnTo>
                <a:lnTo>
                  <a:pt x="481" y="506"/>
                </a:lnTo>
                <a:lnTo>
                  <a:pt x="473" y="508"/>
                </a:lnTo>
                <a:lnTo>
                  <a:pt x="465" y="512"/>
                </a:lnTo>
                <a:lnTo>
                  <a:pt x="458" y="518"/>
                </a:lnTo>
                <a:lnTo>
                  <a:pt x="458" y="518"/>
                </a:lnTo>
                <a:lnTo>
                  <a:pt x="452" y="524"/>
                </a:lnTo>
                <a:lnTo>
                  <a:pt x="448" y="533"/>
                </a:lnTo>
                <a:lnTo>
                  <a:pt x="446" y="541"/>
                </a:lnTo>
                <a:lnTo>
                  <a:pt x="444" y="551"/>
                </a:lnTo>
                <a:lnTo>
                  <a:pt x="444" y="639"/>
                </a:lnTo>
                <a:lnTo>
                  <a:pt x="444" y="639"/>
                </a:lnTo>
                <a:lnTo>
                  <a:pt x="446" y="649"/>
                </a:lnTo>
                <a:lnTo>
                  <a:pt x="448" y="657"/>
                </a:lnTo>
                <a:lnTo>
                  <a:pt x="452" y="666"/>
                </a:lnTo>
                <a:lnTo>
                  <a:pt x="458" y="672"/>
                </a:lnTo>
                <a:lnTo>
                  <a:pt x="458" y="672"/>
                </a:lnTo>
                <a:lnTo>
                  <a:pt x="465" y="678"/>
                </a:lnTo>
                <a:lnTo>
                  <a:pt x="473" y="682"/>
                </a:lnTo>
                <a:lnTo>
                  <a:pt x="481" y="684"/>
                </a:lnTo>
                <a:lnTo>
                  <a:pt x="491" y="686"/>
                </a:lnTo>
                <a:lnTo>
                  <a:pt x="809" y="686"/>
                </a:lnTo>
                <a:lnTo>
                  <a:pt x="833" y="686"/>
                </a:lnTo>
                <a:lnTo>
                  <a:pt x="833" y="50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8" name="PA_任意多边形 5"/>
          <p:cNvSpPr>
            <a:spLocks noEditPoints="1"/>
          </p:cNvSpPr>
          <p:nvPr>
            <p:custDataLst>
              <p:tags r:id="rId2"/>
            </p:custDataLst>
          </p:nvPr>
        </p:nvSpPr>
        <p:spPr bwMode="auto">
          <a:xfrm>
            <a:off x="6286512" y="2428874"/>
            <a:ext cx="285752" cy="214314"/>
          </a:xfrm>
          <a:custGeom>
            <a:avLst/>
            <a:gdLst>
              <a:gd name="T0" fmla="*/ 814 w 889"/>
              <a:gd name="T1" fmla="*/ 664 h 664"/>
              <a:gd name="T2" fmla="*/ 814 w 889"/>
              <a:gd name="T3" fmla="*/ 621 h 664"/>
              <a:gd name="T4" fmla="*/ 845 w 889"/>
              <a:gd name="T5" fmla="*/ 234 h 664"/>
              <a:gd name="T6" fmla="*/ 6 w 889"/>
              <a:gd name="T7" fmla="*/ 456 h 664"/>
              <a:gd name="T8" fmla="*/ 732 w 889"/>
              <a:gd name="T9" fmla="*/ 0 h 664"/>
              <a:gd name="T10" fmla="*/ 85 w 889"/>
              <a:gd name="T11" fmla="*/ 105 h 664"/>
              <a:gd name="T12" fmla="*/ 97 w 889"/>
              <a:gd name="T13" fmla="*/ 79 h 664"/>
              <a:gd name="T14" fmla="*/ 131 w 889"/>
              <a:gd name="T15" fmla="*/ 81 h 664"/>
              <a:gd name="T16" fmla="*/ 167 w 889"/>
              <a:gd name="T17" fmla="*/ 101 h 664"/>
              <a:gd name="T18" fmla="*/ 167 w 889"/>
              <a:gd name="T19" fmla="*/ 97 h 664"/>
              <a:gd name="T20" fmla="*/ 171 w 889"/>
              <a:gd name="T21" fmla="*/ 99 h 664"/>
              <a:gd name="T22" fmla="*/ 181 w 889"/>
              <a:gd name="T23" fmla="*/ 95 h 664"/>
              <a:gd name="T24" fmla="*/ 238 w 889"/>
              <a:gd name="T25" fmla="*/ 89 h 664"/>
              <a:gd name="T26" fmla="*/ 232 w 889"/>
              <a:gd name="T27" fmla="*/ 71 h 664"/>
              <a:gd name="T28" fmla="*/ 270 w 889"/>
              <a:gd name="T29" fmla="*/ 75 h 664"/>
              <a:gd name="T30" fmla="*/ 286 w 889"/>
              <a:gd name="T31" fmla="*/ 89 h 664"/>
              <a:gd name="T32" fmla="*/ 292 w 889"/>
              <a:gd name="T33" fmla="*/ 107 h 664"/>
              <a:gd name="T34" fmla="*/ 286 w 889"/>
              <a:gd name="T35" fmla="*/ 89 h 664"/>
              <a:gd name="T36" fmla="*/ 314 w 889"/>
              <a:gd name="T37" fmla="*/ 81 h 664"/>
              <a:gd name="T38" fmla="*/ 341 w 889"/>
              <a:gd name="T39" fmla="*/ 107 h 664"/>
              <a:gd name="T40" fmla="*/ 333 w 889"/>
              <a:gd name="T41" fmla="*/ 87 h 664"/>
              <a:gd name="T42" fmla="*/ 81 w 889"/>
              <a:gd name="T43" fmla="*/ 375 h 664"/>
              <a:gd name="T44" fmla="*/ 91 w 889"/>
              <a:gd name="T45" fmla="*/ 345 h 664"/>
              <a:gd name="T46" fmla="*/ 595 w 889"/>
              <a:gd name="T47" fmla="*/ 375 h 664"/>
              <a:gd name="T48" fmla="*/ 671 w 889"/>
              <a:gd name="T49" fmla="*/ 381 h 664"/>
              <a:gd name="T50" fmla="*/ 679 w 889"/>
              <a:gd name="T51" fmla="*/ 351 h 664"/>
              <a:gd name="T52" fmla="*/ 645 w 889"/>
              <a:gd name="T53" fmla="*/ 345 h 664"/>
              <a:gd name="T54" fmla="*/ 661 w 889"/>
              <a:gd name="T55" fmla="*/ 351 h 664"/>
              <a:gd name="T56" fmla="*/ 655 w 889"/>
              <a:gd name="T57" fmla="*/ 377 h 664"/>
              <a:gd name="T58" fmla="*/ 611 w 889"/>
              <a:gd name="T59" fmla="*/ 385 h 664"/>
              <a:gd name="T60" fmla="*/ 607 w 889"/>
              <a:gd name="T61" fmla="*/ 353 h 664"/>
              <a:gd name="T62" fmla="*/ 576 w 889"/>
              <a:gd name="T63" fmla="*/ 353 h 664"/>
              <a:gd name="T64" fmla="*/ 411 w 889"/>
              <a:gd name="T65" fmla="*/ 345 h 664"/>
              <a:gd name="T66" fmla="*/ 429 w 889"/>
              <a:gd name="T67" fmla="*/ 349 h 664"/>
              <a:gd name="T68" fmla="*/ 522 w 889"/>
              <a:gd name="T69" fmla="*/ 385 h 664"/>
              <a:gd name="T70" fmla="*/ 512 w 889"/>
              <a:gd name="T71" fmla="*/ 355 h 664"/>
              <a:gd name="T72" fmla="*/ 474 w 889"/>
              <a:gd name="T73" fmla="*/ 349 h 664"/>
              <a:gd name="T74" fmla="*/ 496 w 889"/>
              <a:gd name="T75" fmla="*/ 349 h 664"/>
              <a:gd name="T76" fmla="*/ 494 w 889"/>
              <a:gd name="T77" fmla="*/ 355 h 664"/>
              <a:gd name="T78" fmla="*/ 462 w 889"/>
              <a:gd name="T79" fmla="*/ 381 h 664"/>
              <a:gd name="T80" fmla="*/ 445 w 889"/>
              <a:gd name="T81" fmla="*/ 375 h 664"/>
              <a:gd name="T82" fmla="*/ 411 w 889"/>
              <a:gd name="T83" fmla="*/ 375 h 664"/>
              <a:gd name="T84" fmla="*/ 244 w 889"/>
              <a:gd name="T85" fmla="*/ 351 h 664"/>
              <a:gd name="T86" fmla="*/ 264 w 889"/>
              <a:gd name="T87" fmla="*/ 345 h 664"/>
              <a:gd name="T88" fmla="*/ 367 w 889"/>
              <a:gd name="T89" fmla="*/ 381 h 664"/>
              <a:gd name="T90" fmla="*/ 349 w 889"/>
              <a:gd name="T91" fmla="*/ 377 h 664"/>
              <a:gd name="T92" fmla="*/ 310 w 889"/>
              <a:gd name="T93" fmla="*/ 375 h 664"/>
              <a:gd name="T94" fmla="*/ 320 w 889"/>
              <a:gd name="T95" fmla="*/ 345 h 664"/>
              <a:gd name="T96" fmla="*/ 325 w 889"/>
              <a:gd name="T97" fmla="*/ 351 h 664"/>
              <a:gd name="T98" fmla="*/ 304 w 889"/>
              <a:gd name="T99" fmla="*/ 375 h 664"/>
              <a:gd name="T100" fmla="*/ 294 w 889"/>
              <a:gd name="T101" fmla="*/ 379 h 664"/>
              <a:gd name="T102" fmla="*/ 252 w 889"/>
              <a:gd name="T103" fmla="*/ 379 h 664"/>
              <a:gd name="T104" fmla="*/ 181 w 889"/>
              <a:gd name="T105" fmla="*/ 377 h 664"/>
              <a:gd name="T106" fmla="*/ 196 w 889"/>
              <a:gd name="T107" fmla="*/ 351 h 664"/>
              <a:gd name="T108" fmla="*/ 196 w 889"/>
              <a:gd name="T109" fmla="*/ 351 h 664"/>
              <a:gd name="T110" fmla="*/ 175 w 889"/>
              <a:gd name="T111" fmla="*/ 355 h 664"/>
              <a:gd name="T112" fmla="*/ 165 w 889"/>
              <a:gd name="T113" fmla="*/ 379 h 664"/>
              <a:gd name="T114" fmla="*/ 117 w 889"/>
              <a:gd name="T115" fmla="*/ 381 h 664"/>
              <a:gd name="T116" fmla="*/ 123 w 889"/>
              <a:gd name="T117" fmla="*/ 351 h 664"/>
              <a:gd name="T118" fmla="*/ 91 w 889"/>
              <a:gd name="T119" fmla="*/ 351 h 664"/>
              <a:gd name="T120" fmla="*/ 121 w 889"/>
              <a:gd name="T121" fmla="*/ 166 h 664"/>
              <a:gd name="T122" fmla="*/ 206 w 889"/>
              <a:gd name="T123" fmla="*/ 250 h 664"/>
              <a:gd name="T124" fmla="*/ 113 w 889"/>
              <a:gd name="T125" fmla="*/ 28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9" h="664">
                <a:moveTo>
                  <a:pt x="822" y="158"/>
                </a:moveTo>
                <a:lnTo>
                  <a:pt x="822" y="158"/>
                </a:lnTo>
                <a:lnTo>
                  <a:pt x="834" y="160"/>
                </a:lnTo>
                <a:lnTo>
                  <a:pt x="845" y="166"/>
                </a:lnTo>
                <a:lnTo>
                  <a:pt x="857" y="172"/>
                </a:lnTo>
                <a:lnTo>
                  <a:pt x="867" y="180"/>
                </a:lnTo>
                <a:lnTo>
                  <a:pt x="867" y="180"/>
                </a:lnTo>
                <a:lnTo>
                  <a:pt x="867" y="180"/>
                </a:lnTo>
                <a:lnTo>
                  <a:pt x="875" y="192"/>
                </a:lnTo>
                <a:lnTo>
                  <a:pt x="883" y="204"/>
                </a:lnTo>
                <a:lnTo>
                  <a:pt x="887" y="218"/>
                </a:lnTo>
                <a:lnTo>
                  <a:pt x="889" y="234"/>
                </a:lnTo>
                <a:lnTo>
                  <a:pt x="889" y="589"/>
                </a:lnTo>
                <a:lnTo>
                  <a:pt x="889" y="589"/>
                </a:lnTo>
                <a:lnTo>
                  <a:pt x="887" y="605"/>
                </a:lnTo>
                <a:lnTo>
                  <a:pt x="883" y="619"/>
                </a:lnTo>
                <a:lnTo>
                  <a:pt x="875" y="631"/>
                </a:lnTo>
                <a:lnTo>
                  <a:pt x="867" y="641"/>
                </a:lnTo>
                <a:lnTo>
                  <a:pt x="867" y="643"/>
                </a:lnTo>
                <a:lnTo>
                  <a:pt x="867" y="643"/>
                </a:lnTo>
                <a:lnTo>
                  <a:pt x="855" y="650"/>
                </a:lnTo>
                <a:lnTo>
                  <a:pt x="843" y="658"/>
                </a:lnTo>
                <a:lnTo>
                  <a:pt x="830" y="662"/>
                </a:lnTo>
                <a:lnTo>
                  <a:pt x="814" y="664"/>
                </a:lnTo>
                <a:lnTo>
                  <a:pt x="167" y="664"/>
                </a:lnTo>
                <a:lnTo>
                  <a:pt x="167" y="664"/>
                </a:lnTo>
                <a:lnTo>
                  <a:pt x="153" y="662"/>
                </a:lnTo>
                <a:lnTo>
                  <a:pt x="139" y="658"/>
                </a:lnTo>
                <a:lnTo>
                  <a:pt x="127" y="650"/>
                </a:lnTo>
                <a:lnTo>
                  <a:pt x="115" y="643"/>
                </a:lnTo>
                <a:lnTo>
                  <a:pt x="115" y="641"/>
                </a:lnTo>
                <a:lnTo>
                  <a:pt x="115" y="641"/>
                </a:lnTo>
                <a:lnTo>
                  <a:pt x="105" y="631"/>
                </a:lnTo>
                <a:lnTo>
                  <a:pt x="99" y="619"/>
                </a:lnTo>
                <a:lnTo>
                  <a:pt x="95" y="605"/>
                </a:lnTo>
                <a:lnTo>
                  <a:pt x="93" y="589"/>
                </a:lnTo>
                <a:lnTo>
                  <a:pt x="93" y="531"/>
                </a:lnTo>
                <a:lnTo>
                  <a:pt x="137" y="531"/>
                </a:lnTo>
                <a:lnTo>
                  <a:pt x="137" y="589"/>
                </a:lnTo>
                <a:lnTo>
                  <a:pt x="137" y="589"/>
                </a:lnTo>
                <a:lnTo>
                  <a:pt x="137" y="595"/>
                </a:lnTo>
                <a:lnTo>
                  <a:pt x="139" y="601"/>
                </a:lnTo>
                <a:lnTo>
                  <a:pt x="145" y="611"/>
                </a:lnTo>
                <a:lnTo>
                  <a:pt x="145" y="611"/>
                </a:lnTo>
                <a:lnTo>
                  <a:pt x="155" y="617"/>
                </a:lnTo>
                <a:lnTo>
                  <a:pt x="161" y="619"/>
                </a:lnTo>
                <a:lnTo>
                  <a:pt x="167" y="621"/>
                </a:lnTo>
                <a:lnTo>
                  <a:pt x="814" y="621"/>
                </a:lnTo>
                <a:lnTo>
                  <a:pt x="814" y="621"/>
                </a:lnTo>
                <a:lnTo>
                  <a:pt x="822" y="619"/>
                </a:lnTo>
                <a:lnTo>
                  <a:pt x="826" y="617"/>
                </a:lnTo>
                <a:lnTo>
                  <a:pt x="836" y="611"/>
                </a:lnTo>
                <a:lnTo>
                  <a:pt x="836" y="611"/>
                </a:lnTo>
                <a:lnTo>
                  <a:pt x="843" y="601"/>
                </a:lnTo>
                <a:lnTo>
                  <a:pt x="845" y="595"/>
                </a:lnTo>
                <a:lnTo>
                  <a:pt x="845" y="589"/>
                </a:lnTo>
                <a:lnTo>
                  <a:pt x="845" y="583"/>
                </a:lnTo>
                <a:lnTo>
                  <a:pt x="256" y="583"/>
                </a:lnTo>
                <a:lnTo>
                  <a:pt x="256" y="531"/>
                </a:lnTo>
                <a:lnTo>
                  <a:pt x="738" y="531"/>
                </a:lnTo>
                <a:lnTo>
                  <a:pt x="738" y="531"/>
                </a:lnTo>
                <a:lnTo>
                  <a:pt x="754" y="529"/>
                </a:lnTo>
                <a:lnTo>
                  <a:pt x="770" y="523"/>
                </a:lnTo>
                <a:lnTo>
                  <a:pt x="784" y="516"/>
                </a:lnTo>
                <a:lnTo>
                  <a:pt x="796" y="506"/>
                </a:lnTo>
                <a:lnTo>
                  <a:pt x="808" y="494"/>
                </a:lnTo>
                <a:lnTo>
                  <a:pt x="814" y="480"/>
                </a:lnTo>
                <a:lnTo>
                  <a:pt x="820" y="464"/>
                </a:lnTo>
                <a:lnTo>
                  <a:pt x="822" y="448"/>
                </a:lnTo>
                <a:lnTo>
                  <a:pt x="822" y="436"/>
                </a:lnTo>
                <a:lnTo>
                  <a:pt x="845" y="436"/>
                </a:lnTo>
                <a:lnTo>
                  <a:pt x="845" y="234"/>
                </a:lnTo>
                <a:lnTo>
                  <a:pt x="845" y="234"/>
                </a:lnTo>
                <a:lnTo>
                  <a:pt x="845" y="226"/>
                </a:lnTo>
                <a:lnTo>
                  <a:pt x="843" y="222"/>
                </a:lnTo>
                <a:lnTo>
                  <a:pt x="836" y="212"/>
                </a:lnTo>
                <a:lnTo>
                  <a:pt x="836" y="212"/>
                </a:lnTo>
                <a:lnTo>
                  <a:pt x="830" y="206"/>
                </a:lnTo>
                <a:lnTo>
                  <a:pt x="822" y="202"/>
                </a:lnTo>
                <a:lnTo>
                  <a:pt x="822" y="158"/>
                </a:lnTo>
                <a:lnTo>
                  <a:pt x="822" y="158"/>
                </a:lnTo>
                <a:close/>
                <a:moveTo>
                  <a:pt x="40" y="0"/>
                </a:moveTo>
                <a:lnTo>
                  <a:pt x="40" y="0"/>
                </a:lnTo>
                <a:lnTo>
                  <a:pt x="32" y="0"/>
                </a:lnTo>
                <a:lnTo>
                  <a:pt x="24" y="3"/>
                </a:lnTo>
                <a:lnTo>
                  <a:pt x="18" y="5"/>
                </a:lnTo>
                <a:lnTo>
                  <a:pt x="12" y="11"/>
                </a:lnTo>
                <a:lnTo>
                  <a:pt x="6" y="17"/>
                </a:lnTo>
                <a:lnTo>
                  <a:pt x="2" y="23"/>
                </a:lnTo>
                <a:lnTo>
                  <a:pt x="0" y="31"/>
                </a:lnTo>
                <a:lnTo>
                  <a:pt x="0" y="39"/>
                </a:lnTo>
                <a:lnTo>
                  <a:pt x="0" y="432"/>
                </a:lnTo>
                <a:lnTo>
                  <a:pt x="0" y="432"/>
                </a:lnTo>
                <a:lnTo>
                  <a:pt x="0" y="440"/>
                </a:lnTo>
                <a:lnTo>
                  <a:pt x="2" y="448"/>
                </a:lnTo>
                <a:lnTo>
                  <a:pt x="6" y="456"/>
                </a:lnTo>
                <a:lnTo>
                  <a:pt x="12" y="462"/>
                </a:lnTo>
                <a:lnTo>
                  <a:pt x="18" y="466"/>
                </a:lnTo>
                <a:lnTo>
                  <a:pt x="24" y="470"/>
                </a:lnTo>
                <a:lnTo>
                  <a:pt x="32" y="472"/>
                </a:lnTo>
                <a:lnTo>
                  <a:pt x="40" y="472"/>
                </a:lnTo>
                <a:lnTo>
                  <a:pt x="724" y="472"/>
                </a:lnTo>
                <a:lnTo>
                  <a:pt x="724" y="472"/>
                </a:lnTo>
                <a:lnTo>
                  <a:pt x="732" y="472"/>
                </a:lnTo>
                <a:lnTo>
                  <a:pt x="738" y="470"/>
                </a:lnTo>
                <a:lnTo>
                  <a:pt x="746" y="466"/>
                </a:lnTo>
                <a:lnTo>
                  <a:pt x="752" y="462"/>
                </a:lnTo>
                <a:lnTo>
                  <a:pt x="756" y="456"/>
                </a:lnTo>
                <a:lnTo>
                  <a:pt x="760" y="448"/>
                </a:lnTo>
                <a:lnTo>
                  <a:pt x="762" y="440"/>
                </a:lnTo>
                <a:lnTo>
                  <a:pt x="764" y="432"/>
                </a:lnTo>
                <a:lnTo>
                  <a:pt x="764" y="39"/>
                </a:lnTo>
                <a:lnTo>
                  <a:pt x="764" y="39"/>
                </a:lnTo>
                <a:lnTo>
                  <a:pt x="762" y="31"/>
                </a:lnTo>
                <a:lnTo>
                  <a:pt x="760" y="23"/>
                </a:lnTo>
                <a:lnTo>
                  <a:pt x="756" y="17"/>
                </a:lnTo>
                <a:lnTo>
                  <a:pt x="752" y="11"/>
                </a:lnTo>
                <a:lnTo>
                  <a:pt x="746" y="5"/>
                </a:lnTo>
                <a:lnTo>
                  <a:pt x="738" y="3"/>
                </a:lnTo>
                <a:lnTo>
                  <a:pt x="732" y="0"/>
                </a:lnTo>
                <a:lnTo>
                  <a:pt x="724" y="0"/>
                </a:lnTo>
                <a:lnTo>
                  <a:pt x="40" y="0"/>
                </a:lnTo>
                <a:lnTo>
                  <a:pt x="40" y="0"/>
                </a:lnTo>
                <a:close/>
                <a:moveTo>
                  <a:pt x="101" y="166"/>
                </a:moveTo>
                <a:lnTo>
                  <a:pt x="101" y="166"/>
                </a:lnTo>
                <a:lnTo>
                  <a:pt x="93" y="168"/>
                </a:lnTo>
                <a:lnTo>
                  <a:pt x="87" y="172"/>
                </a:lnTo>
                <a:lnTo>
                  <a:pt x="81" y="178"/>
                </a:lnTo>
                <a:lnTo>
                  <a:pt x="81" y="186"/>
                </a:lnTo>
                <a:lnTo>
                  <a:pt x="81" y="194"/>
                </a:lnTo>
                <a:lnTo>
                  <a:pt x="113" y="194"/>
                </a:lnTo>
                <a:lnTo>
                  <a:pt x="113" y="166"/>
                </a:lnTo>
                <a:lnTo>
                  <a:pt x="101" y="166"/>
                </a:lnTo>
                <a:lnTo>
                  <a:pt x="101" y="166"/>
                </a:lnTo>
                <a:close/>
                <a:moveTo>
                  <a:pt x="101" y="93"/>
                </a:moveTo>
                <a:lnTo>
                  <a:pt x="111" y="95"/>
                </a:lnTo>
                <a:lnTo>
                  <a:pt x="111" y="95"/>
                </a:lnTo>
                <a:lnTo>
                  <a:pt x="107" y="103"/>
                </a:lnTo>
                <a:lnTo>
                  <a:pt x="107" y="103"/>
                </a:lnTo>
                <a:lnTo>
                  <a:pt x="103" y="107"/>
                </a:lnTo>
                <a:lnTo>
                  <a:pt x="103" y="107"/>
                </a:lnTo>
                <a:lnTo>
                  <a:pt x="95" y="107"/>
                </a:lnTo>
                <a:lnTo>
                  <a:pt x="95" y="107"/>
                </a:lnTo>
                <a:lnTo>
                  <a:pt x="85" y="105"/>
                </a:lnTo>
                <a:lnTo>
                  <a:pt x="85" y="105"/>
                </a:lnTo>
                <a:lnTo>
                  <a:pt x="81" y="103"/>
                </a:lnTo>
                <a:lnTo>
                  <a:pt x="79" y="99"/>
                </a:lnTo>
                <a:lnTo>
                  <a:pt x="79" y="99"/>
                </a:lnTo>
                <a:lnTo>
                  <a:pt x="77" y="95"/>
                </a:lnTo>
                <a:lnTo>
                  <a:pt x="75" y="89"/>
                </a:lnTo>
                <a:lnTo>
                  <a:pt x="75" y="89"/>
                </a:lnTo>
                <a:lnTo>
                  <a:pt x="77" y="81"/>
                </a:lnTo>
                <a:lnTo>
                  <a:pt x="81" y="75"/>
                </a:lnTo>
                <a:lnTo>
                  <a:pt x="81" y="75"/>
                </a:lnTo>
                <a:lnTo>
                  <a:pt x="87" y="71"/>
                </a:lnTo>
                <a:lnTo>
                  <a:pt x="93" y="71"/>
                </a:lnTo>
                <a:lnTo>
                  <a:pt x="93" y="71"/>
                </a:lnTo>
                <a:lnTo>
                  <a:pt x="99" y="71"/>
                </a:lnTo>
                <a:lnTo>
                  <a:pt x="105" y="73"/>
                </a:lnTo>
                <a:lnTo>
                  <a:pt x="105" y="73"/>
                </a:lnTo>
                <a:lnTo>
                  <a:pt x="107" y="77"/>
                </a:lnTo>
                <a:lnTo>
                  <a:pt x="111" y="81"/>
                </a:lnTo>
                <a:lnTo>
                  <a:pt x="101" y="83"/>
                </a:lnTo>
                <a:lnTo>
                  <a:pt x="101" y="83"/>
                </a:lnTo>
                <a:lnTo>
                  <a:pt x="99" y="81"/>
                </a:lnTo>
                <a:lnTo>
                  <a:pt x="99" y="81"/>
                </a:lnTo>
                <a:lnTo>
                  <a:pt x="97" y="79"/>
                </a:lnTo>
                <a:lnTo>
                  <a:pt x="97" y="79"/>
                </a:lnTo>
                <a:lnTo>
                  <a:pt x="95" y="79"/>
                </a:lnTo>
                <a:lnTo>
                  <a:pt x="95" y="79"/>
                </a:lnTo>
                <a:lnTo>
                  <a:pt x="91" y="79"/>
                </a:lnTo>
                <a:lnTo>
                  <a:pt x="89" y="81"/>
                </a:lnTo>
                <a:lnTo>
                  <a:pt x="89" y="81"/>
                </a:lnTo>
                <a:lnTo>
                  <a:pt x="87" y="89"/>
                </a:lnTo>
                <a:lnTo>
                  <a:pt x="87" y="89"/>
                </a:lnTo>
                <a:lnTo>
                  <a:pt x="87" y="93"/>
                </a:lnTo>
                <a:lnTo>
                  <a:pt x="89" y="97"/>
                </a:lnTo>
                <a:lnTo>
                  <a:pt x="89" y="97"/>
                </a:lnTo>
                <a:lnTo>
                  <a:pt x="91" y="99"/>
                </a:lnTo>
                <a:lnTo>
                  <a:pt x="93" y="99"/>
                </a:lnTo>
                <a:lnTo>
                  <a:pt x="93" y="99"/>
                </a:lnTo>
                <a:lnTo>
                  <a:pt x="99" y="97"/>
                </a:lnTo>
                <a:lnTo>
                  <a:pt x="99" y="97"/>
                </a:lnTo>
                <a:lnTo>
                  <a:pt x="101" y="93"/>
                </a:lnTo>
                <a:lnTo>
                  <a:pt x="101" y="93"/>
                </a:lnTo>
                <a:close/>
                <a:moveTo>
                  <a:pt x="115" y="81"/>
                </a:moveTo>
                <a:lnTo>
                  <a:pt x="125" y="81"/>
                </a:lnTo>
                <a:lnTo>
                  <a:pt x="125" y="85"/>
                </a:lnTo>
                <a:lnTo>
                  <a:pt x="125" y="85"/>
                </a:lnTo>
                <a:lnTo>
                  <a:pt x="127" y="81"/>
                </a:lnTo>
                <a:lnTo>
                  <a:pt x="127" y="81"/>
                </a:lnTo>
                <a:lnTo>
                  <a:pt x="131" y="81"/>
                </a:lnTo>
                <a:lnTo>
                  <a:pt x="131" y="81"/>
                </a:lnTo>
                <a:lnTo>
                  <a:pt x="135" y="81"/>
                </a:lnTo>
                <a:lnTo>
                  <a:pt x="133" y="89"/>
                </a:lnTo>
                <a:lnTo>
                  <a:pt x="133" y="89"/>
                </a:lnTo>
                <a:lnTo>
                  <a:pt x="131" y="89"/>
                </a:lnTo>
                <a:lnTo>
                  <a:pt x="131" y="89"/>
                </a:lnTo>
                <a:lnTo>
                  <a:pt x="127" y="89"/>
                </a:lnTo>
                <a:lnTo>
                  <a:pt x="127" y="89"/>
                </a:lnTo>
                <a:lnTo>
                  <a:pt x="125" y="99"/>
                </a:lnTo>
                <a:lnTo>
                  <a:pt x="125" y="107"/>
                </a:lnTo>
                <a:lnTo>
                  <a:pt x="115" y="107"/>
                </a:lnTo>
                <a:lnTo>
                  <a:pt x="115" y="81"/>
                </a:lnTo>
                <a:lnTo>
                  <a:pt x="115" y="81"/>
                </a:lnTo>
                <a:close/>
                <a:moveTo>
                  <a:pt x="167" y="97"/>
                </a:moveTo>
                <a:lnTo>
                  <a:pt x="147" y="97"/>
                </a:lnTo>
                <a:lnTo>
                  <a:pt x="147" y="97"/>
                </a:lnTo>
                <a:lnTo>
                  <a:pt x="149" y="101"/>
                </a:lnTo>
                <a:lnTo>
                  <a:pt x="149" y="101"/>
                </a:lnTo>
                <a:lnTo>
                  <a:pt x="153" y="101"/>
                </a:lnTo>
                <a:lnTo>
                  <a:pt x="153" y="101"/>
                </a:lnTo>
                <a:lnTo>
                  <a:pt x="155" y="101"/>
                </a:lnTo>
                <a:lnTo>
                  <a:pt x="155" y="101"/>
                </a:lnTo>
                <a:lnTo>
                  <a:pt x="157" y="99"/>
                </a:lnTo>
                <a:lnTo>
                  <a:pt x="167" y="101"/>
                </a:lnTo>
                <a:lnTo>
                  <a:pt x="167" y="101"/>
                </a:lnTo>
                <a:lnTo>
                  <a:pt x="161" y="105"/>
                </a:lnTo>
                <a:lnTo>
                  <a:pt x="161" y="105"/>
                </a:lnTo>
                <a:lnTo>
                  <a:pt x="153" y="107"/>
                </a:lnTo>
                <a:lnTo>
                  <a:pt x="153" y="107"/>
                </a:lnTo>
                <a:lnTo>
                  <a:pt x="145" y="107"/>
                </a:lnTo>
                <a:lnTo>
                  <a:pt x="145" y="107"/>
                </a:lnTo>
                <a:lnTo>
                  <a:pt x="139" y="101"/>
                </a:lnTo>
                <a:lnTo>
                  <a:pt x="139" y="101"/>
                </a:lnTo>
                <a:lnTo>
                  <a:pt x="137" y="95"/>
                </a:lnTo>
                <a:lnTo>
                  <a:pt x="137" y="95"/>
                </a:lnTo>
                <a:lnTo>
                  <a:pt x="139" y="89"/>
                </a:lnTo>
                <a:lnTo>
                  <a:pt x="141" y="85"/>
                </a:lnTo>
                <a:lnTo>
                  <a:pt x="141" y="85"/>
                </a:lnTo>
                <a:lnTo>
                  <a:pt x="145" y="81"/>
                </a:lnTo>
                <a:lnTo>
                  <a:pt x="151" y="81"/>
                </a:lnTo>
                <a:lnTo>
                  <a:pt x="151" y="81"/>
                </a:lnTo>
                <a:lnTo>
                  <a:pt x="161" y="83"/>
                </a:lnTo>
                <a:lnTo>
                  <a:pt x="161" y="83"/>
                </a:lnTo>
                <a:lnTo>
                  <a:pt x="165" y="87"/>
                </a:lnTo>
                <a:lnTo>
                  <a:pt x="165" y="87"/>
                </a:lnTo>
                <a:lnTo>
                  <a:pt x="167" y="95"/>
                </a:lnTo>
                <a:lnTo>
                  <a:pt x="167" y="97"/>
                </a:lnTo>
                <a:lnTo>
                  <a:pt x="167" y="97"/>
                </a:lnTo>
                <a:close/>
                <a:moveTo>
                  <a:pt x="157" y="91"/>
                </a:moveTo>
                <a:lnTo>
                  <a:pt x="147" y="91"/>
                </a:lnTo>
                <a:lnTo>
                  <a:pt x="147" y="91"/>
                </a:lnTo>
                <a:lnTo>
                  <a:pt x="149" y="89"/>
                </a:lnTo>
                <a:lnTo>
                  <a:pt x="149" y="89"/>
                </a:lnTo>
                <a:lnTo>
                  <a:pt x="153" y="87"/>
                </a:lnTo>
                <a:lnTo>
                  <a:pt x="153" y="87"/>
                </a:lnTo>
                <a:lnTo>
                  <a:pt x="155" y="87"/>
                </a:lnTo>
                <a:lnTo>
                  <a:pt x="155" y="87"/>
                </a:lnTo>
                <a:lnTo>
                  <a:pt x="157" y="91"/>
                </a:lnTo>
                <a:lnTo>
                  <a:pt x="157" y="91"/>
                </a:lnTo>
                <a:close/>
                <a:moveTo>
                  <a:pt x="198" y="71"/>
                </a:moveTo>
                <a:lnTo>
                  <a:pt x="198" y="107"/>
                </a:lnTo>
                <a:lnTo>
                  <a:pt x="189" y="107"/>
                </a:lnTo>
                <a:lnTo>
                  <a:pt x="189" y="103"/>
                </a:lnTo>
                <a:lnTo>
                  <a:pt x="189" y="103"/>
                </a:lnTo>
                <a:lnTo>
                  <a:pt x="187" y="107"/>
                </a:lnTo>
                <a:lnTo>
                  <a:pt x="187" y="107"/>
                </a:lnTo>
                <a:lnTo>
                  <a:pt x="181" y="107"/>
                </a:lnTo>
                <a:lnTo>
                  <a:pt x="181" y="107"/>
                </a:lnTo>
                <a:lnTo>
                  <a:pt x="177" y="107"/>
                </a:lnTo>
                <a:lnTo>
                  <a:pt x="173" y="103"/>
                </a:lnTo>
                <a:lnTo>
                  <a:pt x="173" y="103"/>
                </a:lnTo>
                <a:lnTo>
                  <a:pt x="171" y="99"/>
                </a:lnTo>
                <a:lnTo>
                  <a:pt x="171" y="93"/>
                </a:lnTo>
                <a:lnTo>
                  <a:pt x="171" y="93"/>
                </a:lnTo>
                <a:lnTo>
                  <a:pt x="171" y="87"/>
                </a:lnTo>
                <a:lnTo>
                  <a:pt x="173" y="83"/>
                </a:lnTo>
                <a:lnTo>
                  <a:pt x="173" y="83"/>
                </a:lnTo>
                <a:lnTo>
                  <a:pt x="177" y="81"/>
                </a:lnTo>
                <a:lnTo>
                  <a:pt x="181" y="81"/>
                </a:lnTo>
                <a:lnTo>
                  <a:pt x="181" y="81"/>
                </a:lnTo>
                <a:lnTo>
                  <a:pt x="185" y="81"/>
                </a:lnTo>
                <a:lnTo>
                  <a:pt x="185" y="81"/>
                </a:lnTo>
                <a:lnTo>
                  <a:pt x="189" y="83"/>
                </a:lnTo>
                <a:lnTo>
                  <a:pt x="189" y="71"/>
                </a:lnTo>
                <a:lnTo>
                  <a:pt x="198" y="71"/>
                </a:lnTo>
                <a:lnTo>
                  <a:pt x="198" y="71"/>
                </a:lnTo>
                <a:close/>
                <a:moveTo>
                  <a:pt x="189" y="93"/>
                </a:moveTo>
                <a:lnTo>
                  <a:pt x="189" y="93"/>
                </a:lnTo>
                <a:lnTo>
                  <a:pt x="187" y="99"/>
                </a:lnTo>
                <a:lnTo>
                  <a:pt x="187" y="99"/>
                </a:lnTo>
                <a:lnTo>
                  <a:pt x="185" y="101"/>
                </a:lnTo>
                <a:lnTo>
                  <a:pt x="185" y="101"/>
                </a:lnTo>
                <a:lnTo>
                  <a:pt x="181" y="99"/>
                </a:lnTo>
                <a:lnTo>
                  <a:pt x="181" y="99"/>
                </a:lnTo>
                <a:lnTo>
                  <a:pt x="181" y="95"/>
                </a:lnTo>
                <a:lnTo>
                  <a:pt x="181" y="95"/>
                </a:lnTo>
                <a:lnTo>
                  <a:pt x="181" y="89"/>
                </a:lnTo>
                <a:lnTo>
                  <a:pt x="181" y="89"/>
                </a:lnTo>
                <a:lnTo>
                  <a:pt x="185" y="87"/>
                </a:lnTo>
                <a:lnTo>
                  <a:pt x="185" y="87"/>
                </a:lnTo>
                <a:lnTo>
                  <a:pt x="187" y="89"/>
                </a:lnTo>
                <a:lnTo>
                  <a:pt x="187" y="89"/>
                </a:lnTo>
                <a:lnTo>
                  <a:pt x="189" y="93"/>
                </a:lnTo>
                <a:lnTo>
                  <a:pt x="189" y="93"/>
                </a:lnTo>
                <a:close/>
                <a:moveTo>
                  <a:pt x="204" y="71"/>
                </a:moveTo>
                <a:lnTo>
                  <a:pt x="214" y="71"/>
                </a:lnTo>
                <a:lnTo>
                  <a:pt x="214" y="77"/>
                </a:lnTo>
                <a:lnTo>
                  <a:pt x="204" y="77"/>
                </a:lnTo>
                <a:lnTo>
                  <a:pt x="204" y="71"/>
                </a:lnTo>
                <a:lnTo>
                  <a:pt x="204" y="71"/>
                </a:lnTo>
                <a:close/>
                <a:moveTo>
                  <a:pt x="204" y="81"/>
                </a:moveTo>
                <a:lnTo>
                  <a:pt x="214" y="81"/>
                </a:lnTo>
                <a:lnTo>
                  <a:pt x="214" y="107"/>
                </a:lnTo>
                <a:lnTo>
                  <a:pt x="204" y="107"/>
                </a:lnTo>
                <a:lnTo>
                  <a:pt x="204" y="81"/>
                </a:lnTo>
                <a:lnTo>
                  <a:pt x="204" y="81"/>
                </a:lnTo>
                <a:close/>
                <a:moveTo>
                  <a:pt x="232" y="71"/>
                </a:moveTo>
                <a:lnTo>
                  <a:pt x="232" y="81"/>
                </a:lnTo>
                <a:lnTo>
                  <a:pt x="238" y="81"/>
                </a:lnTo>
                <a:lnTo>
                  <a:pt x="238" y="89"/>
                </a:lnTo>
                <a:lnTo>
                  <a:pt x="232" y="89"/>
                </a:lnTo>
                <a:lnTo>
                  <a:pt x="232" y="97"/>
                </a:lnTo>
                <a:lnTo>
                  <a:pt x="232" y="97"/>
                </a:lnTo>
                <a:lnTo>
                  <a:pt x="234" y="99"/>
                </a:lnTo>
                <a:lnTo>
                  <a:pt x="234" y="99"/>
                </a:lnTo>
                <a:lnTo>
                  <a:pt x="236" y="101"/>
                </a:lnTo>
                <a:lnTo>
                  <a:pt x="236" y="101"/>
                </a:lnTo>
                <a:lnTo>
                  <a:pt x="238" y="99"/>
                </a:lnTo>
                <a:lnTo>
                  <a:pt x="238" y="107"/>
                </a:lnTo>
                <a:lnTo>
                  <a:pt x="238" y="107"/>
                </a:lnTo>
                <a:lnTo>
                  <a:pt x="232" y="107"/>
                </a:lnTo>
                <a:lnTo>
                  <a:pt x="232" y="107"/>
                </a:lnTo>
                <a:lnTo>
                  <a:pt x="226" y="107"/>
                </a:lnTo>
                <a:lnTo>
                  <a:pt x="226" y="107"/>
                </a:lnTo>
                <a:lnTo>
                  <a:pt x="224" y="103"/>
                </a:lnTo>
                <a:lnTo>
                  <a:pt x="224" y="103"/>
                </a:lnTo>
                <a:lnTo>
                  <a:pt x="222" y="97"/>
                </a:lnTo>
                <a:lnTo>
                  <a:pt x="222" y="89"/>
                </a:lnTo>
                <a:lnTo>
                  <a:pt x="220" y="89"/>
                </a:lnTo>
                <a:lnTo>
                  <a:pt x="220" y="81"/>
                </a:lnTo>
                <a:lnTo>
                  <a:pt x="222" y="81"/>
                </a:lnTo>
                <a:lnTo>
                  <a:pt x="222" y="77"/>
                </a:lnTo>
                <a:lnTo>
                  <a:pt x="232" y="71"/>
                </a:lnTo>
                <a:lnTo>
                  <a:pt x="232" y="71"/>
                </a:lnTo>
                <a:close/>
                <a:moveTo>
                  <a:pt x="266" y="93"/>
                </a:moveTo>
                <a:lnTo>
                  <a:pt x="274" y="95"/>
                </a:lnTo>
                <a:lnTo>
                  <a:pt x="274" y="95"/>
                </a:lnTo>
                <a:lnTo>
                  <a:pt x="272" y="101"/>
                </a:lnTo>
                <a:lnTo>
                  <a:pt x="268" y="105"/>
                </a:lnTo>
                <a:lnTo>
                  <a:pt x="268" y="105"/>
                </a:lnTo>
                <a:lnTo>
                  <a:pt x="264" y="107"/>
                </a:lnTo>
                <a:lnTo>
                  <a:pt x="258" y="107"/>
                </a:lnTo>
                <a:lnTo>
                  <a:pt x="258" y="107"/>
                </a:lnTo>
                <a:lnTo>
                  <a:pt x="252" y="107"/>
                </a:lnTo>
                <a:lnTo>
                  <a:pt x="248" y="103"/>
                </a:lnTo>
                <a:lnTo>
                  <a:pt x="248" y="103"/>
                </a:lnTo>
                <a:lnTo>
                  <a:pt x="244" y="97"/>
                </a:lnTo>
                <a:lnTo>
                  <a:pt x="242" y="89"/>
                </a:lnTo>
                <a:lnTo>
                  <a:pt x="242" y="89"/>
                </a:lnTo>
                <a:lnTo>
                  <a:pt x="244" y="81"/>
                </a:lnTo>
                <a:lnTo>
                  <a:pt x="248" y="75"/>
                </a:lnTo>
                <a:lnTo>
                  <a:pt x="248" y="75"/>
                </a:lnTo>
                <a:lnTo>
                  <a:pt x="252" y="71"/>
                </a:lnTo>
                <a:lnTo>
                  <a:pt x="260" y="71"/>
                </a:lnTo>
                <a:lnTo>
                  <a:pt x="260" y="71"/>
                </a:lnTo>
                <a:lnTo>
                  <a:pt x="266" y="71"/>
                </a:lnTo>
                <a:lnTo>
                  <a:pt x="270" y="75"/>
                </a:lnTo>
                <a:lnTo>
                  <a:pt x="270" y="75"/>
                </a:lnTo>
                <a:lnTo>
                  <a:pt x="274" y="81"/>
                </a:lnTo>
                <a:lnTo>
                  <a:pt x="266" y="83"/>
                </a:lnTo>
                <a:lnTo>
                  <a:pt x="266" y="83"/>
                </a:lnTo>
                <a:lnTo>
                  <a:pt x="264" y="79"/>
                </a:lnTo>
                <a:lnTo>
                  <a:pt x="264" y="79"/>
                </a:lnTo>
                <a:lnTo>
                  <a:pt x="258" y="77"/>
                </a:lnTo>
                <a:lnTo>
                  <a:pt x="258" y="77"/>
                </a:lnTo>
                <a:lnTo>
                  <a:pt x="256" y="77"/>
                </a:lnTo>
                <a:lnTo>
                  <a:pt x="252" y="79"/>
                </a:lnTo>
                <a:lnTo>
                  <a:pt x="252" y="79"/>
                </a:lnTo>
                <a:lnTo>
                  <a:pt x="250" y="83"/>
                </a:lnTo>
                <a:lnTo>
                  <a:pt x="250" y="89"/>
                </a:lnTo>
                <a:lnTo>
                  <a:pt x="250" y="89"/>
                </a:lnTo>
                <a:lnTo>
                  <a:pt x="250" y="95"/>
                </a:lnTo>
                <a:lnTo>
                  <a:pt x="252" y="99"/>
                </a:lnTo>
                <a:lnTo>
                  <a:pt x="252" y="99"/>
                </a:lnTo>
                <a:lnTo>
                  <a:pt x="256" y="101"/>
                </a:lnTo>
                <a:lnTo>
                  <a:pt x="258" y="101"/>
                </a:lnTo>
                <a:lnTo>
                  <a:pt x="258" y="101"/>
                </a:lnTo>
                <a:lnTo>
                  <a:pt x="264" y="99"/>
                </a:lnTo>
                <a:lnTo>
                  <a:pt x="264" y="99"/>
                </a:lnTo>
                <a:lnTo>
                  <a:pt x="266" y="93"/>
                </a:lnTo>
                <a:lnTo>
                  <a:pt x="266" y="93"/>
                </a:lnTo>
                <a:close/>
                <a:moveTo>
                  <a:pt x="286" y="89"/>
                </a:moveTo>
                <a:lnTo>
                  <a:pt x="278" y="87"/>
                </a:lnTo>
                <a:lnTo>
                  <a:pt x="278" y="87"/>
                </a:lnTo>
                <a:lnTo>
                  <a:pt x="282" y="83"/>
                </a:lnTo>
                <a:lnTo>
                  <a:pt x="282" y="83"/>
                </a:lnTo>
                <a:lnTo>
                  <a:pt x="290" y="81"/>
                </a:lnTo>
                <a:lnTo>
                  <a:pt x="290" y="81"/>
                </a:lnTo>
                <a:lnTo>
                  <a:pt x="296" y="81"/>
                </a:lnTo>
                <a:lnTo>
                  <a:pt x="296" y="81"/>
                </a:lnTo>
                <a:lnTo>
                  <a:pt x="300" y="85"/>
                </a:lnTo>
                <a:lnTo>
                  <a:pt x="300" y="85"/>
                </a:lnTo>
                <a:lnTo>
                  <a:pt x="302" y="91"/>
                </a:lnTo>
                <a:lnTo>
                  <a:pt x="300" y="99"/>
                </a:lnTo>
                <a:lnTo>
                  <a:pt x="300" y="99"/>
                </a:lnTo>
                <a:lnTo>
                  <a:pt x="302" y="103"/>
                </a:lnTo>
                <a:lnTo>
                  <a:pt x="302" y="103"/>
                </a:lnTo>
                <a:lnTo>
                  <a:pt x="302" y="107"/>
                </a:lnTo>
                <a:lnTo>
                  <a:pt x="296" y="107"/>
                </a:lnTo>
                <a:lnTo>
                  <a:pt x="296" y="107"/>
                </a:lnTo>
                <a:lnTo>
                  <a:pt x="296" y="105"/>
                </a:lnTo>
                <a:lnTo>
                  <a:pt x="296" y="105"/>
                </a:lnTo>
                <a:lnTo>
                  <a:pt x="294" y="105"/>
                </a:lnTo>
                <a:lnTo>
                  <a:pt x="294" y="105"/>
                </a:lnTo>
                <a:lnTo>
                  <a:pt x="292" y="107"/>
                </a:lnTo>
                <a:lnTo>
                  <a:pt x="292" y="107"/>
                </a:lnTo>
                <a:lnTo>
                  <a:pt x="286" y="107"/>
                </a:lnTo>
                <a:lnTo>
                  <a:pt x="286" y="107"/>
                </a:lnTo>
                <a:lnTo>
                  <a:pt x="284" y="107"/>
                </a:lnTo>
                <a:lnTo>
                  <a:pt x="280" y="105"/>
                </a:lnTo>
                <a:lnTo>
                  <a:pt x="280" y="105"/>
                </a:lnTo>
                <a:lnTo>
                  <a:pt x="278" y="103"/>
                </a:lnTo>
                <a:lnTo>
                  <a:pt x="278" y="99"/>
                </a:lnTo>
                <a:lnTo>
                  <a:pt x="278" y="99"/>
                </a:lnTo>
                <a:lnTo>
                  <a:pt x="280" y="97"/>
                </a:lnTo>
                <a:lnTo>
                  <a:pt x="280" y="97"/>
                </a:lnTo>
                <a:lnTo>
                  <a:pt x="282" y="93"/>
                </a:lnTo>
                <a:lnTo>
                  <a:pt x="282" y="93"/>
                </a:lnTo>
                <a:lnTo>
                  <a:pt x="288" y="91"/>
                </a:lnTo>
                <a:lnTo>
                  <a:pt x="288" y="91"/>
                </a:lnTo>
                <a:lnTo>
                  <a:pt x="294" y="91"/>
                </a:lnTo>
                <a:lnTo>
                  <a:pt x="294" y="89"/>
                </a:lnTo>
                <a:lnTo>
                  <a:pt x="294" y="89"/>
                </a:lnTo>
                <a:lnTo>
                  <a:pt x="294" y="87"/>
                </a:lnTo>
                <a:lnTo>
                  <a:pt x="294" y="87"/>
                </a:lnTo>
                <a:lnTo>
                  <a:pt x="290" y="85"/>
                </a:lnTo>
                <a:lnTo>
                  <a:pt x="290" y="85"/>
                </a:lnTo>
                <a:lnTo>
                  <a:pt x="286" y="87"/>
                </a:lnTo>
                <a:lnTo>
                  <a:pt x="286" y="87"/>
                </a:lnTo>
                <a:lnTo>
                  <a:pt x="286" y="89"/>
                </a:lnTo>
                <a:lnTo>
                  <a:pt x="286" y="89"/>
                </a:lnTo>
                <a:close/>
                <a:moveTo>
                  <a:pt x="294" y="95"/>
                </a:moveTo>
                <a:lnTo>
                  <a:pt x="294" y="95"/>
                </a:lnTo>
                <a:lnTo>
                  <a:pt x="294" y="95"/>
                </a:lnTo>
                <a:lnTo>
                  <a:pt x="294" y="99"/>
                </a:lnTo>
                <a:lnTo>
                  <a:pt x="294" y="99"/>
                </a:lnTo>
                <a:lnTo>
                  <a:pt x="292" y="101"/>
                </a:lnTo>
                <a:lnTo>
                  <a:pt x="292" y="101"/>
                </a:lnTo>
                <a:lnTo>
                  <a:pt x="288" y="103"/>
                </a:lnTo>
                <a:lnTo>
                  <a:pt x="288" y="103"/>
                </a:lnTo>
                <a:lnTo>
                  <a:pt x="286" y="101"/>
                </a:lnTo>
                <a:lnTo>
                  <a:pt x="286" y="101"/>
                </a:lnTo>
                <a:lnTo>
                  <a:pt x="286" y="99"/>
                </a:lnTo>
                <a:lnTo>
                  <a:pt x="286" y="99"/>
                </a:lnTo>
                <a:lnTo>
                  <a:pt x="286" y="97"/>
                </a:lnTo>
                <a:lnTo>
                  <a:pt x="286" y="97"/>
                </a:lnTo>
                <a:lnTo>
                  <a:pt x="290" y="95"/>
                </a:lnTo>
                <a:lnTo>
                  <a:pt x="290" y="95"/>
                </a:lnTo>
                <a:lnTo>
                  <a:pt x="294" y="95"/>
                </a:lnTo>
                <a:lnTo>
                  <a:pt x="294" y="95"/>
                </a:lnTo>
                <a:close/>
                <a:moveTo>
                  <a:pt x="314" y="107"/>
                </a:moveTo>
                <a:lnTo>
                  <a:pt x="308" y="107"/>
                </a:lnTo>
                <a:lnTo>
                  <a:pt x="308" y="81"/>
                </a:lnTo>
                <a:lnTo>
                  <a:pt x="314" y="81"/>
                </a:lnTo>
                <a:lnTo>
                  <a:pt x="314" y="85"/>
                </a:lnTo>
                <a:lnTo>
                  <a:pt x="314" y="85"/>
                </a:lnTo>
                <a:lnTo>
                  <a:pt x="316" y="81"/>
                </a:lnTo>
                <a:lnTo>
                  <a:pt x="316" y="81"/>
                </a:lnTo>
                <a:lnTo>
                  <a:pt x="320" y="81"/>
                </a:lnTo>
                <a:lnTo>
                  <a:pt x="320" y="81"/>
                </a:lnTo>
                <a:lnTo>
                  <a:pt x="324" y="81"/>
                </a:lnTo>
                <a:lnTo>
                  <a:pt x="322" y="87"/>
                </a:lnTo>
                <a:lnTo>
                  <a:pt x="322" y="87"/>
                </a:lnTo>
                <a:lnTo>
                  <a:pt x="318" y="87"/>
                </a:lnTo>
                <a:lnTo>
                  <a:pt x="318" y="87"/>
                </a:lnTo>
                <a:lnTo>
                  <a:pt x="316" y="87"/>
                </a:lnTo>
                <a:lnTo>
                  <a:pt x="316" y="87"/>
                </a:lnTo>
                <a:lnTo>
                  <a:pt x="314" y="91"/>
                </a:lnTo>
                <a:lnTo>
                  <a:pt x="314" y="91"/>
                </a:lnTo>
                <a:lnTo>
                  <a:pt x="314" y="99"/>
                </a:lnTo>
                <a:lnTo>
                  <a:pt x="314" y="107"/>
                </a:lnTo>
                <a:lnTo>
                  <a:pt x="314" y="107"/>
                </a:lnTo>
                <a:close/>
                <a:moveTo>
                  <a:pt x="351" y="107"/>
                </a:moveTo>
                <a:lnTo>
                  <a:pt x="343" y="107"/>
                </a:lnTo>
                <a:lnTo>
                  <a:pt x="343" y="103"/>
                </a:lnTo>
                <a:lnTo>
                  <a:pt x="343" y="103"/>
                </a:lnTo>
                <a:lnTo>
                  <a:pt x="341" y="107"/>
                </a:lnTo>
                <a:lnTo>
                  <a:pt x="341" y="107"/>
                </a:lnTo>
                <a:lnTo>
                  <a:pt x="335" y="107"/>
                </a:lnTo>
                <a:lnTo>
                  <a:pt x="335" y="107"/>
                </a:lnTo>
                <a:lnTo>
                  <a:pt x="331" y="107"/>
                </a:lnTo>
                <a:lnTo>
                  <a:pt x="327" y="105"/>
                </a:lnTo>
                <a:lnTo>
                  <a:pt x="327" y="105"/>
                </a:lnTo>
                <a:lnTo>
                  <a:pt x="325" y="99"/>
                </a:lnTo>
                <a:lnTo>
                  <a:pt x="325" y="93"/>
                </a:lnTo>
                <a:lnTo>
                  <a:pt x="325" y="93"/>
                </a:lnTo>
                <a:lnTo>
                  <a:pt x="325" y="89"/>
                </a:lnTo>
                <a:lnTo>
                  <a:pt x="327" y="83"/>
                </a:lnTo>
                <a:lnTo>
                  <a:pt x="327" y="83"/>
                </a:lnTo>
                <a:lnTo>
                  <a:pt x="331" y="81"/>
                </a:lnTo>
                <a:lnTo>
                  <a:pt x="335" y="81"/>
                </a:lnTo>
                <a:lnTo>
                  <a:pt x="335" y="81"/>
                </a:lnTo>
                <a:lnTo>
                  <a:pt x="339" y="81"/>
                </a:lnTo>
                <a:lnTo>
                  <a:pt x="343" y="85"/>
                </a:lnTo>
                <a:lnTo>
                  <a:pt x="343" y="71"/>
                </a:lnTo>
                <a:lnTo>
                  <a:pt x="351" y="71"/>
                </a:lnTo>
                <a:lnTo>
                  <a:pt x="351" y="107"/>
                </a:lnTo>
                <a:lnTo>
                  <a:pt x="351" y="107"/>
                </a:lnTo>
                <a:close/>
                <a:moveTo>
                  <a:pt x="331" y="93"/>
                </a:moveTo>
                <a:lnTo>
                  <a:pt x="331" y="93"/>
                </a:lnTo>
                <a:lnTo>
                  <a:pt x="333" y="87"/>
                </a:lnTo>
                <a:lnTo>
                  <a:pt x="333" y="87"/>
                </a:lnTo>
                <a:lnTo>
                  <a:pt x="337" y="85"/>
                </a:lnTo>
                <a:lnTo>
                  <a:pt x="337" y="85"/>
                </a:lnTo>
                <a:lnTo>
                  <a:pt x="341" y="87"/>
                </a:lnTo>
                <a:lnTo>
                  <a:pt x="341" y="87"/>
                </a:lnTo>
                <a:lnTo>
                  <a:pt x="343" y="95"/>
                </a:lnTo>
                <a:lnTo>
                  <a:pt x="343" y="95"/>
                </a:lnTo>
                <a:lnTo>
                  <a:pt x="341" y="101"/>
                </a:lnTo>
                <a:lnTo>
                  <a:pt x="341" y="101"/>
                </a:lnTo>
                <a:lnTo>
                  <a:pt x="337" y="103"/>
                </a:lnTo>
                <a:lnTo>
                  <a:pt x="337" y="103"/>
                </a:lnTo>
                <a:lnTo>
                  <a:pt x="335" y="101"/>
                </a:lnTo>
                <a:lnTo>
                  <a:pt x="333" y="99"/>
                </a:lnTo>
                <a:lnTo>
                  <a:pt x="333" y="99"/>
                </a:lnTo>
                <a:lnTo>
                  <a:pt x="331" y="93"/>
                </a:lnTo>
                <a:lnTo>
                  <a:pt x="331" y="93"/>
                </a:lnTo>
                <a:close/>
                <a:moveTo>
                  <a:pt x="91" y="345"/>
                </a:moveTo>
                <a:lnTo>
                  <a:pt x="91" y="345"/>
                </a:lnTo>
                <a:lnTo>
                  <a:pt x="87" y="345"/>
                </a:lnTo>
                <a:lnTo>
                  <a:pt x="83" y="349"/>
                </a:lnTo>
                <a:lnTo>
                  <a:pt x="83" y="349"/>
                </a:lnTo>
                <a:lnTo>
                  <a:pt x="83" y="349"/>
                </a:lnTo>
                <a:lnTo>
                  <a:pt x="81" y="351"/>
                </a:lnTo>
                <a:lnTo>
                  <a:pt x="81" y="355"/>
                </a:lnTo>
                <a:lnTo>
                  <a:pt x="81" y="375"/>
                </a:lnTo>
                <a:lnTo>
                  <a:pt x="81" y="375"/>
                </a:lnTo>
                <a:lnTo>
                  <a:pt x="81" y="377"/>
                </a:lnTo>
                <a:lnTo>
                  <a:pt x="83" y="381"/>
                </a:lnTo>
                <a:lnTo>
                  <a:pt x="83" y="381"/>
                </a:lnTo>
                <a:lnTo>
                  <a:pt x="87" y="383"/>
                </a:lnTo>
                <a:lnTo>
                  <a:pt x="91" y="385"/>
                </a:lnTo>
                <a:lnTo>
                  <a:pt x="97" y="385"/>
                </a:lnTo>
                <a:lnTo>
                  <a:pt x="97" y="385"/>
                </a:lnTo>
                <a:lnTo>
                  <a:pt x="101" y="383"/>
                </a:lnTo>
                <a:lnTo>
                  <a:pt x="105" y="381"/>
                </a:lnTo>
                <a:lnTo>
                  <a:pt x="105" y="381"/>
                </a:lnTo>
                <a:lnTo>
                  <a:pt x="105" y="381"/>
                </a:lnTo>
                <a:lnTo>
                  <a:pt x="107" y="377"/>
                </a:lnTo>
                <a:lnTo>
                  <a:pt x="107" y="375"/>
                </a:lnTo>
                <a:lnTo>
                  <a:pt x="107" y="355"/>
                </a:lnTo>
                <a:lnTo>
                  <a:pt x="107" y="355"/>
                </a:lnTo>
                <a:lnTo>
                  <a:pt x="107" y="351"/>
                </a:lnTo>
                <a:lnTo>
                  <a:pt x="105" y="349"/>
                </a:lnTo>
                <a:lnTo>
                  <a:pt x="105" y="349"/>
                </a:lnTo>
                <a:lnTo>
                  <a:pt x="105" y="349"/>
                </a:lnTo>
                <a:lnTo>
                  <a:pt x="105" y="349"/>
                </a:lnTo>
                <a:lnTo>
                  <a:pt x="101" y="345"/>
                </a:lnTo>
                <a:lnTo>
                  <a:pt x="97" y="345"/>
                </a:lnTo>
                <a:lnTo>
                  <a:pt x="91" y="345"/>
                </a:lnTo>
                <a:lnTo>
                  <a:pt x="91" y="345"/>
                </a:lnTo>
                <a:close/>
                <a:moveTo>
                  <a:pt x="578" y="345"/>
                </a:moveTo>
                <a:lnTo>
                  <a:pt x="578" y="345"/>
                </a:lnTo>
                <a:lnTo>
                  <a:pt x="574" y="345"/>
                </a:lnTo>
                <a:lnTo>
                  <a:pt x="572" y="349"/>
                </a:lnTo>
                <a:lnTo>
                  <a:pt x="572" y="349"/>
                </a:lnTo>
                <a:lnTo>
                  <a:pt x="572" y="349"/>
                </a:lnTo>
                <a:lnTo>
                  <a:pt x="570" y="351"/>
                </a:lnTo>
                <a:lnTo>
                  <a:pt x="568" y="355"/>
                </a:lnTo>
                <a:lnTo>
                  <a:pt x="568" y="375"/>
                </a:lnTo>
                <a:lnTo>
                  <a:pt x="568" y="375"/>
                </a:lnTo>
                <a:lnTo>
                  <a:pt x="570" y="377"/>
                </a:lnTo>
                <a:lnTo>
                  <a:pt x="572" y="381"/>
                </a:lnTo>
                <a:lnTo>
                  <a:pt x="572" y="381"/>
                </a:lnTo>
                <a:lnTo>
                  <a:pt x="574" y="383"/>
                </a:lnTo>
                <a:lnTo>
                  <a:pt x="578" y="385"/>
                </a:lnTo>
                <a:lnTo>
                  <a:pt x="584" y="385"/>
                </a:lnTo>
                <a:lnTo>
                  <a:pt x="584" y="385"/>
                </a:lnTo>
                <a:lnTo>
                  <a:pt x="587" y="383"/>
                </a:lnTo>
                <a:lnTo>
                  <a:pt x="591" y="381"/>
                </a:lnTo>
                <a:lnTo>
                  <a:pt x="591" y="381"/>
                </a:lnTo>
                <a:lnTo>
                  <a:pt x="591" y="381"/>
                </a:lnTo>
                <a:lnTo>
                  <a:pt x="593" y="377"/>
                </a:lnTo>
                <a:lnTo>
                  <a:pt x="595" y="375"/>
                </a:lnTo>
                <a:lnTo>
                  <a:pt x="595" y="355"/>
                </a:lnTo>
                <a:lnTo>
                  <a:pt x="595" y="355"/>
                </a:lnTo>
                <a:lnTo>
                  <a:pt x="593" y="351"/>
                </a:lnTo>
                <a:lnTo>
                  <a:pt x="591" y="349"/>
                </a:lnTo>
                <a:lnTo>
                  <a:pt x="591" y="349"/>
                </a:lnTo>
                <a:lnTo>
                  <a:pt x="591" y="349"/>
                </a:lnTo>
                <a:lnTo>
                  <a:pt x="591" y="349"/>
                </a:lnTo>
                <a:lnTo>
                  <a:pt x="587" y="345"/>
                </a:lnTo>
                <a:lnTo>
                  <a:pt x="584" y="345"/>
                </a:lnTo>
                <a:lnTo>
                  <a:pt x="578" y="345"/>
                </a:lnTo>
                <a:lnTo>
                  <a:pt x="578" y="345"/>
                </a:lnTo>
                <a:close/>
                <a:moveTo>
                  <a:pt x="679" y="345"/>
                </a:moveTo>
                <a:lnTo>
                  <a:pt x="679" y="345"/>
                </a:lnTo>
                <a:lnTo>
                  <a:pt x="675" y="345"/>
                </a:lnTo>
                <a:lnTo>
                  <a:pt x="671" y="349"/>
                </a:lnTo>
                <a:lnTo>
                  <a:pt x="671" y="349"/>
                </a:lnTo>
                <a:lnTo>
                  <a:pt x="671" y="349"/>
                </a:lnTo>
                <a:lnTo>
                  <a:pt x="669" y="351"/>
                </a:lnTo>
                <a:lnTo>
                  <a:pt x="669" y="355"/>
                </a:lnTo>
                <a:lnTo>
                  <a:pt x="669" y="375"/>
                </a:lnTo>
                <a:lnTo>
                  <a:pt x="669" y="375"/>
                </a:lnTo>
                <a:lnTo>
                  <a:pt x="669" y="377"/>
                </a:lnTo>
                <a:lnTo>
                  <a:pt x="671" y="381"/>
                </a:lnTo>
                <a:lnTo>
                  <a:pt x="671" y="381"/>
                </a:lnTo>
                <a:lnTo>
                  <a:pt x="675" y="383"/>
                </a:lnTo>
                <a:lnTo>
                  <a:pt x="679" y="385"/>
                </a:lnTo>
                <a:lnTo>
                  <a:pt x="685" y="385"/>
                </a:lnTo>
                <a:lnTo>
                  <a:pt x="685" y="385"/>
                </a:lnTo>
                <a:lnTo>
                  <a:pt x="689" y="383"/>
                </a:lnTo>
                <a:lnTo>
                  <a:pt x="691" y="381"/>
                </a:lnTo>
                <a:lnTo>
                  <a:pt x="691" y="381"/>
                </a:lnTo>
                <a:lnTo>
                  <a:pt x="691" y="381"/>
                </a:lnTo>
                <a:lnTo>
                  <a:pt x="695" y="377"/>
                </a:lnTo>
                <a:lnTo>
                  <a:pt x="695" y="375"/>
                </a:lnTo>
                <a:lnTo>
                  <a:pt x="695" y="355"/>
                </a:lnTo>
                <a:lnTo>
                  <a:pt x="695" y="355"/>
                </a:lnTo>
                <a:lnTo>
                  <a:pt x="695" y="351"/>
                </a:lnTo>
                <a:lnTo>
                  <a:pt x="691" y="349"/>
                </a:lnTo>
                <a:lnTo>
                  <a:pt x="691" y="349"/>
                </a:lnTo>
                <a:lnTo>
                  <a:pt x="691" y="349"/>
                </a:lnTo>
                <a:lnTo>
                  <a:pt x="691" y="349"/>
                </a:lnTo>
                <a:lnTo>
                  <a:pt x="689" y="345"/>
                </a:lnTo>
                <a:lnTo>
                  <a:pt x="685" y="345"/>
                </a:lnTo>
                <a:lnTo>
                  <a:pt x="679" y="345"/>
                </a:lnTo>
                <a:lnTo>
                  <a:pt x="679" y="345"/>
                </a:lnTo>
                <a:close/>
                <a:moveTo>
                  <a:pt x="685" y="351"/>
                </a:moveTo>
                <a:lnTo>
                  <a:pt x="679" y="351"/>
                </a:lnTo>
                <a:lnTo>
                  <a:pt x="679" y="351"/>
                </a:lnTo>
                <a:lnTo>
                  <a:pt x="675" y="353"/>
                </a:lnTo>
                <a:lnTo>
                  <a:pt x="675" y="353"/>
                </a:lnTo>
                <a:lnTo>
                  <a:pt x="675" y="353"/>
                </a:lnTo>
                <a:lnTo>
                  <a:pt x="673" y="355"/>
                </a:lnTo>
                <a:lnTo>
                  <a:pt x="673" y="375"/>
                </a:lnTo>
                <a:lnTo>
                  <a:pt x="673" y="375"/>
                </a:lnTo>
                <a:lnTo>
                  <a:pt x="675" y="377"/>
                </a:lnTo>
                <a:lnTo>
                  <a:pt x="675" y="377"/>
                </a:lnTo>
                <a:lnTo>
                  <a:pt x="679" y="379"/>
                </a:lnTo>
                <a:lnTo>
                  <a:pt x="685" y="379"/>
                </a:lnTo>
                <a:lnTo>
                  <a:pt x="685" y="379"/>
                </a:lnTo>
                <a:lnTo>
                  <a:pt x="689" y="377"/>
                </a:lnTo>
                <a:lnTo>
                  <a:pt x="689" y="377"/>
                </a:lnTo>
                <a:lnTo>
                  <a:pt x="689" y="377"/>
                </a:lnTo>
                <a:lnTo>
                  <a:pt x="689" y="375"/>
                </a:lnTo>
                <a:lnTo>
                  <a:pt x="689" y="355"/>
                </a:lnTo>
                <a:lnTo>
                  <a:pt x="689" y="355"/>
                </a:lnTo>
                <a:lnTo>
                  <a:pt x="689" y="353"/>
                </a:lnTo>
                <a:lnTo>
                  <a:pt x="689" y="353"/>
                </a:lnTo>
                <a:lnTo>
                  <a:pt x="689" y="353"/>
                </a:lnTo>
                <a:lnTo>
                  <a:pt x="685" y="351"/>
                </a:lnTo>
                <a:lnTo>
                  <a:pt x="685" y="351"/>
                </a:lnTo>
                <a:close/>
                <a:moveTo>
                  <a:pt x="645" y="345"/>
                </a:moveTo>
                <a:lnTo>
                  <a:pt x="645" y="345"/>
                </a:lnTo>
                <a:lnTo>
                  <a:pt x="641" y="345"/>
                </a:lnTo>
                <a:lnTo>
                  <a:pt x="637" y="349"/>
                </a:lnTo>
                <a:lnTo>
                  <a:pt x="637" y="349"/>
                </a:lnTo>
                <a:lnTo>
                  <a:pt x="637" y="349"/>
                </a:lnTo>
                <a:lnTo>
                  <a:pt x="635" y="351"/>
                </a:lnTo>
                <a:lnTo>
                  <a:pt x="635" y="355"/>
                </a:lnTo>
                <a:lnTo>
                  <a:pt x="635" y="375"/>
                </a:lnTo>
                <a:lnTo>
                  <a:pt x="635" y="375"/>
                </a:lnTo>
                <a:lnTo>
                  <a:pt x="635" y="377"/>
                </a:lnTo>
                <a:lnTo>
                  <a:pt x="637" y="381"/>
                </a:lnTo>
                <a:lnTo>
                  <a:pt x="637" y="381"/>
                </a:lnTo>
                <a:lnTo>
                  <a:pt x="641" y="383"/>
                </a:lnTo>
                <a:lnTo>
                  <a:pt x="645" y="385"/>
                </a:lnTo>
                <a:lnTo>
                  <a:pt x="651" y="385"/>
                </a:lnTo>
                <a:lnTo>
                  <a:pt x="651" y="385"/>
                </a:lnTo>
                <a:lnTo>
                  <a:pt x="655" y="383"/>
                </a:lnTo>
                <a:lnTo>
                  <a:pt x="659" y="381"/>
                </a:lnTo>
                <a:lnTo>
                  <a:pt x="659" y="381"/>
                </a:lnTo>
                <a:lnTo>
                  <a:pt x="659" y="381"/>
                </a:lnTo>
                <a:lnTo>
                  <a:pt x="661" y="377"/>
                </a:lnTo>
                <a:lnTo>
                  <a:pt x="661" y="375"/>
                </a:lnTo>
                <a:lnTo>
                  <a:pt x="661" y="355"/>
                </a:lnTo>
                <a:lnTo>
                  <a:pt x="661" y="355"/>
                </a:lnTo>
                <a:lnTo>
                  <a:pt x="661" y="351"/>
                </a:lnTo>
                <a:lnTo>
                  <a:pt x="659" y="349"/>
                </a:lnTo>
                <a:lnTo>
                  <a:pt x="659" y="349"/>
                </a:lnTo>
                <a:lnTo>
                  <a:pt x="659" y="349"/>
                </a:lnTo>
                <a:lnTo>
                  <a:pt x="659" y="349"/>
                </a:lnTo>
                <a:lnTo>
                  <a:pt x="655" y="345"/>
                </a:lnTo>
                <a:lnTo>
                  <a:pt x="651" y="345"/>
                </a:lnTo>
                <a:lnTo>
                  <a:pt x="645" y="345"/>
                </a:lnTo>
                <a:lnTo>
                  <a:pt x="645" y="345"/>
                </a:lnTo>
                <a:close/>
                <a:moveTo>
                  <a:pt x="651" y="351"/>
                </a:moveTo>
                <a:lnTo>
                  <a:pt x="645" y="351"/>
                </a:lnTo>
                <a:lnTo>
                  <a:pt x="645" y="351"/>
                </a:lnTo>
                <a:lnTo>
                  <a:pt x="641" y="353"/>
                </a:lnTo>
                <a:lnTo>
                  <a:pt x="641" y="353"/>
                </a:lnTo>
                <a:lnTo>
                  <a:pt x="641" y="353"/>
                </a:lnTo>
                <a:lnTo>
                  <a:pt x="641" y="355"/>
                </a:lnTo>
                <a:lnTo>
                  <a:pt x="641" y="375"/>
                </a:lnTo>
                <a:lnTo>
                  <a:pt x="641" y="375"/>
                </a:lnTo>
                <a:lnTo>
                  <a:pt x="641" y="377"/>
                </a:lnTo>
                <a:lnTo>
                  <a:pt x="641" y="377"/>
                </a:lnTo>
                <a:lnTo>
                  <a:pt x="645" y="379"/>
                </a:lnTo>
                <a:lnTo>
                  <a:pt x="651" y="379"/>
                </a:lnTo>
                <a:lnTo>
                  <a:pt x="651" y="379"/>
                </a:lnTo>
                <a:lnTo>
                  <a:pt x="655" y="377"/>
                </a:lnTo>
                <a:lnTo>
                  <a:pt x="655" y="377"/>
                </a:lnTo>
                <a:lnTo>
                  <a:pt x="655" y="377"/>
                </a:lnTo>
                <a:lnTo>
                  <a:pt x="655" y="375"/>
                </a:lnTo>
                <a:lnTo>
                  <a:pt x="655" y="355"/>
                </a:lnTo>
                <a:lnTo>
                  <a:pt x="655" y="355"/>
                </a:lnTo>
                <a:lnTo>
                  <a:pt x="655" y="353"/>
                </a:lnTo>
                <a:lnTo>
                  <a:pt x="655" y="353"/>
                </a:lnTo>
                <a:lnTo>
                  <a:pt x="655" y="353"/>
                </a:lnTo>
                <a:lnTo>
                  <a:pt x="651" y="351"/>
                </a:lnTo>
                <a:lnTo>
                  <a:pt x="651" y="351"/>
                </a:lnTo>
                <a:close/>
                <a:moveTo>
                  <a:pt x="611" y="345"/>
                </a:moveTo>
                <a:lnTo>
                  <a:pt x="611" y="345"/>
                </a:lnTo>
                <a:lnTo>
                  <a:pt x="607" y="345"/>
                </a:lnTo>
                <a:lnTo>
                  <a:pt x="603" y="349"/>
                </a:lnTo>
                <a:lnTo>
                  <a:pt x="603" y="349"/>
                </a:lnTo>
                <a:lnTo>
                  <a:pt x="603" y="349"/>
                </a:lnTo>
                <a:lnTo>
                  <a:pt x="601" y="351"/>
                </a:lnTo>
                <a:lnTo>
                  <a:pt x="601" y="355"/>
                </a:lnTo>
                <a:lnTo>
                  <a:pt x="601" y="375"/>
                </a:lnTo>
                <a:lnTo>
                  <a:pt x="601" y="375"/>
                </a:lnTo>
                <a:lnTo>
                  <a:pt x="601" y="377"/>
                </a:lnTo>
                <a:lnTo>
                  <a:pt x="603" y="381"/>
                </a:lnTo>
                <a:lnTo>
                  <a:pt x="603" y="381"/>
                </a:lnTo>
                <a:lnTo>
                  <a:pt x="607" y="383"/>
                </a:lnTo>
                <a:lnTo>
                  <a:pt x="611" y="385"/>
                </a:lnTo>
                <a:lnTo>
                  <a:pt x="617" y="385"/>
                </a:lnTo>
                <a:lnTo>
                  <a:pt x="617" y="385"/>
                </a:lnTo>
                <a:lnTo>
                  <a:pt x="621" y="383"/>
                </a:lnTo>
                <a:lnTo>
                  <a:pt x="625" y="381"/>
                </a:lnTo>
                <a:lnTo>
                  <a:pt x="625" y="381"/>
                </a:lnTo>
                <a:lnTo>
                  <a:pt x="625" y="381"/>
                </a:lnTo>
                <a:lnTo>
                  <a:pt x="627" y="377"/>
                </a:lnTo>
                <a:lnTo>
                  <a:pt x="627" y="375"/>
                </a:lnTo>
                <a:lnTo>
                  <a:pt x="627" y="355"/>
                </a:lnTo>
                <a:lnTo>
                  <a:pt x="627" y="355"/>
                </a:lnTo>
                <a:lnTo>
                  <a:pt x="627" y="351"/>
                </a:lnTo>
                <a:lnTo>
                  <a:pt x="625" y="349"/>
                </a:lnTo>
                <a:lnTo>
                  <a:pt x="625" y="349"/>
                </a:lnTo>
                <a:lnTo>
                  <a:pt x="625" y="349"/>
                </a:lnTo>
                <a:lnTo>
                  <a:pt x="625" y="349"/>
                </a:lnTo>
                <a:lnTo>
                  <a:pt x="621" y="345"/>
                </a:lnTo>
                <a:lnTo>
                  <a:pt x="617" y="345"/>
                </a:lnTo>
                <a:lnTo>
                  <a:pt x="611" y="345"/>
                </a:lnTo>
                <a:lnTo>
                  <a:pt x="611" y="345"/>
                </a:lnTo>
                <a:close/>
                <a:moveTo>
                  <a:pt x="617" y="351"/>
                </a:moveTo>
                <a:lnTo>
                  <a:pt x="611" y="351"/>
                </a:lnTo>
                <a:lnTo>
                  <a:pt x="611" y="351"/>
                </a:lnTo>
                <a:lnTo>
                  <a:pt x="607" y="353"/>
                </a:lnTo>
                <a:lnTo>
                  <a:pt x="607" y="353"/>
                </a:lnTo>
                <a:lnTo>
                  <a:pt x="607" y="353"/>
                </a:lnTo>
                <a:lnTo>
                  <a:pt x="607" y="355"/>
                </a:lnTo>
                <a:lnTo>
                  <a:pt x="607" y="375"/>
                </a:lnTo>
                <a:lnTo>
                  <a:pt x="607" y="375"/>
                </a:lnTo>
                <a:lnTo>
                  <a:pt x="607" y="377"/>
                </a:lnTo>
                <a:lnTo>
                  <a:pt x="607" y="377"/>
                </a:lnTo>
                <a:lnTo>
                  <a:pt x="611" y="379"/>
                </a:lnTo>
                <a:lnTo>
                  <a:pt x="617" y="379"/>
                </a:lnTo>
                <a:lnTo>
                  <a:pt x="617" y="379"/>
                </a:lnTo>
                <a:lnTo>
                  <a:pt x="621" y="377"/>
                </a:lnTo>
                <a:lnTo>
                  <a:pt x="621" y="377"/>
                </a:lnTo>
                <a:lnTo>
                  <a:pt x="621" y="377"/>
                </a:lnTo>
                <a:lnTo>
                  <a:pt x="623" y="375"/>
                </a:lnTo>
                <a:lnTo>
                  <a:pt x="623" y="355"/>
                </a:lnTo>
                <a:lnTo>
                  <a:pt x="623" y="355"/>
                </a:lnTo>
                <a:lnTo>
                  <a:pt x="621" y="353"/>
                </a:lnTo>
                <a:lnTo>
                  <a:pt x="621" y="353"/>
                </a:lnTo>
                <a:lnTo>
                  <a:pt x="621" y="353"/>
                </a:lnTo>
                <a:lnTo>
                  <a:pt x="617" y="351"/>
                </a:lnTo>
                <a:lnTo>
                  <a:pt x="617" y="351"/>
                </a:lnTo>
                <a:close/>
                <a:moveTo>
                  <a:pt x="584" y="351"/>
                </a:moveTo>
                <a:lnTo>
                  <a:pt x="578" y="351"/>
                </a:lnTo>
                <a:lnTo>
                  <a:pt x="578" y="351"/>
                </a:lnTo>
                <a:lnTo>
                  <a:pt x="576" y="353"/>
                </a:lnTo>
                <a:lnTo>
                  <a:pt x="576" y="353"/>
                </a:lnTo>
                <a:lnTo>
                  <a:pt x="576" y="353"/>
                </a:lnTo>
                <a:lnTo>
                  <a:pt x="574" y="355"/>
                </a:lnTo>
                <a:lnTo>
                  <a:pt x="574" y="375"/>
                </a:lnTo>
                <a:lnTo>
                  <a:pt x="574" y="375"/>
                </a:lnTo>
                <a:lnTo>
                  <a:pt x="576" y="377"/>
                </a:lnTo>
                <a:lnTo>
                  <a:pt x="576" y="377"/>
                </a:lnTo>
                <a:lnTo>
                  <a:pt x="578" y="379"/>
                </a:lnTo>
                <a:lnTo>
                  <a:pt x="584" y="379"/>
                </a:lnTo>
                <a:lnTo>
                  <a:pt x="584" y="379"/>
                </a:lnTo>
                <a:lnTo>
                  <a:pt x="587" y="377"/>
                </a:lnTo>
                <a:lnTo>
                  <a:pt x="587" y="377"/>
                </a:lnTo>
                <a:lnTo>
                  <a:pt x="587" y="377"/>
                </a:lnTo>
                <a:lnTo>
                  <a:pt x="589" y="375"/>
                </a:lnTo>
                <a:lnTo>
                  <a:pt x="589" y="355"/>
                </a:lnTo>
                <a:lnTo>
                  <a:pt x="589" y="355"/>
                </a:lnTo>
                <a:lnTo>
                  <a:pt x="587" y="353"/>
                </a:lnTo>
                <a:lnTo>
                  <a:pt x="587" y="353"/>
                </a:lnTo>
                <a:lnTo>
                  <a:pt x="587" y="353"/>
                </a:lnTo>
                <a:lnTo>
                  <a:pt x="584" y="351"/>
                </a:lnTo>
                <a:lnTo>
                  <a:pt x="584" y="351"/>
                </a:lnTo>
                <a:close/>
                <a:moveTo>
                  <a:pt x="415" y="345"/>
                </a:moveTo>
                <a:lnTo>
                  <a:pt x="415" y="345"/>
                </a:lnTo>
                <a:lnTo>
                  <a:pt x="411" y="345"/>
                </a:lnTo>
                <a:lnTo>
                  <a:pt x="409" y="349"/>
                </a:lnTo>
                <a:lnTo>
                  <a:pt x="409" y="349"/>
                </a:lnTo>
                <a:lnTo>
                  <a:pt x="409" y="349"/>
                </a:lnTo>
                <a:lnTo>
                  <a:pt x="407" y="351"/>
                </a:lnTo>
                <a:lnTo>
                  <a:pt x="405" y="355"/>
                </a:lnTo>
                <a:lnTo>
                  <a:pt x="405" y="375"/>
                </a:lnTo>
                <a:lnTo>
                  <a:pt x="405" y="375"/>
                </a:lnTo>
                <a:lnTo>
                  <a:pt x="407" y="377"/>
                </a:lnTo>
                <a:lnTo>
                  <a:pt x="409" y="381"/>
                </a:lnTo>
                <a:lnTo>
                  <a:pt x="409" y="381"/>
                </a:lnTo>
                <a:lnTo>
                  <a:pt x="411" y="383"/>
                </a:lnTo>
                <a:lnTo>
                  <a:pt x="415" y="385"/>
                </a:lnTo>
                <a:lnTo>
                  <a:pt x="423" y="385"/>
                </a:lnTo>
                <a:lnTo>
                  <a:pt x="423" y="385"/>
                </a:lnTo>
                <a:lnTo>
                  <a:pt x="427" y="383"/>
                </a:lnTo>
                <a:lnTo>
                  <a:pt x="429" y="381"/>
                </a:lnTo>
                <a:lnTo>
                  <a:pt x="429" y="381"/>
                </a:lnTo>
                <a:lnTo>
                  <a:pt x="429" y="381"/>
                </a:lnTo>
                <a:lnTo>
                  <a:pt x="431" y="377"/>
                </a:lnTo>
                <a:lnTo>
                  <a:pt x="433" y="375"/>
                </a:lnTo>
                <a:lnTo>
                  <a:pt x="433" y="355"/>
                </a:lnTo>
                <a:lnTo>
                  <a:pt x="433" y="355"/>
                </a:lnTo>
                <a:lnTo>
                  <a:pt x="431" y="351"/>
                </a:lnTo>
                <a:lnTo>
                  <a:pt x="429" y="349"/>
                </a:lnTo>
                <a:lnTo>
                  <a:pt x="429" y="349"/>
                </a:lnTo>
                <a:lnTo>
                  <a:pt x="429" y="349"/>
                </a:lnTo>
                <a:lnTo>
                  <a:pt x="429" y="349"/>
                </a:lnTo>
                <a:lnTo>
                  <a:pt x="427" y="345"/>
                </a:lnTo>
                <a:lnTo>
                  <a:pt x="423" y="345"/>
                </a:lnTo>
                <a:lnTo>
                  <a:pt x="415" y="345"/>
                </a:lnTo>
                <a:lnTo>
                  <a:pt x="415" y="345"/>
                </a:lnTo>
                <a:close/>
                <a:moveTo>
                  <a:pt x="516" y="345"/>
                </a:moveTo>
                <a:lnTo>
                  <a:pt x="516" y="345"/>
                </a:lnTo>
                <a:lnTo>
                  <a:pt x="512" y="345"/>
                </a:lnTo>
                <a:lnTo>
                  <a:pt x="508" y="349"/>
                </a:lnTo>
                <a:lnTo>
                  <a:pt x="508" y="349"/>
                </a:lnTo>
                <a:lnTo>
                  <a:pt x="508" y="349"/>
                </a:lnTo>
                <a:lnTo>
                  <a:pt x="506" y="351"/>
                </a:lnTo>
                <a:lnTo>
                  <a:pt x="506" y="355"/>
                </a:lnTo>
                <a:lnTo>
                  <a:pt x="506" y="375"/>
                </a:lnTo>
                <a:lnTo>
                  <a:pt x="506" y="375"/>
                </a:lnTo>
                <a:lnTo>
                  <a:pt x="506" y="377"/>
                </a:lnTo>
                <a:lnTo>
                  <a:pt x="508" y="381"/>
                </a:lnTo>
                <a:lnTo>
                  <a:pt x="508" y="381"/>
                </a:lnTo>
                <a:lnTo>
                  <a:pt x="512" y="383"/>
                </a:lnTo>
                <a:lnTo>
                  <a:pt x="516" y="385"/>
                </a:lnTo>
                <a:lnTo>
                  <a:pt x="522" y="385"/>
                </a:lnTo>
                <a:lnTo>
                  <a:pt x="522" y="385"/>
                </a:lnTo>
                <a:lnTo>
                  <a:pt x="526" y="383"/>
                </a:lnTo>
                <a:lnTo>
                  <a:pt x="530" y="381"/>
                </a:lnTo>
                <a:lnTo>
                  <a:pt x="530" y="381"/>
                </a:lnTo>
                <a:lnTo>
                  <a:pt x="530" y="381"/>
                </a:lnTo>
                <a:lnTo>
                  <a:pt x="532" y="377"/>
                </a:lnTo>
                <a:lnTo>
                  <a:pt x="532" y="375"/>
                </a:lnTo>
                <a:lnTo>
                  <a:pt x="532" y="355"/>
                </a:lnTo>
                <a:lnTo>
                  <a:pt x="532" y="355"/>
                </a:lnTo>
                <a:lnTo>
                  <a:pt x="532" y="351"/>
                </a:lnTo>
                <a:lnTo>
                  <a:pt x="530" y="349"/>
                </a:lnTo>
                <a:lnTo>
                  <a:pt x="530" y="349"/>
                </a:lnTo>
                <a:lnTo>
                  <a:pt x="530" y="349"/>
                </a:lnTo>
                <a:lnTo>
                  <a:pt x="530" y="349"/>
                </a:lnTo>
                <a:lnTo>
                  <a:pt x="526" y="345"/>
                </a:lnTo>
                <a:lnTo>
                  <a:pt x="522" y="345"/>
                </a:lnTo>
                <a:lnTo>
                  <a:pt x="516" y="345"/>
                </a:lnTo>
                <a:lnTo>
                  <a:pt x="516" y="345"/>
                </a:lnTo>
                <a:close/>
                <a:moveTo>
                  <a:pt x="522" y="351"/>
                </a:moveTo>
                <a:lnTo>
                  <a:pt x="516" y="351"/>
                </a:lnTo>
                <a:lnTo>
                  <a:pt x="516" y="351"/>
                </a:lnTo>
                <a:lnTo>
                  <a:pt x="512" y="353"/>
                </a:lnTo>
                <a:lnTo>
                  <a:pt x="512" y="353"/>
                </a:lnTo>
                <a:lnTo>
                  <a:pt x="512" y="353"/>
                </a:lnTo>
                <a:lnTo>
                  <a:pt x="512" y="355"/>
                </a:lnTo>
                <a:lnTo>
                  <a:pt x="512" y="375"/>
                </a:lnTo>
                <a:lnTo>
                  <a:pt x="512" y="375"/>
                </a:lnTo>
                <a:lnTo>
                  <a:pt x="512" y="377"/>
                </a:lnTo>
                <a:lnTo>
                  <a:pt x="512" y="377"/>
                </a:lnTo>
                <a:lnTo>
                  <a:pt x="516" y="379"/>
                </a:lnTo>
                <a:lnTo>
                  <a:pt x="522" y="379"/>
                </a:lnTo>
                <a:lnTo>
                  <a:pt x="522" y="379"/>
                </a:lnTo>
                <a:lnTo>
                  <a:pt x="526" y="377"/>
                </a:lnTo>
                <a:lnTo>
                  <a:pt x="526" y="377"/>
                </a:lnTo>
                <a:lnTo>
                  <a:pt x="526" y="377"/>
                </a:lnTo>
                <a:lnTo>
                  <a:pt x="526" y="375"/>
                </a:lnTo>
                <a:lnTo>
                  <a:pt x="526" y="355"/>
                </a:lnTo>
                <a:lnTo>
                  <a:pt x="526" y="355"/>
                </a:lnTo>
                <a:lnTo>
                  <a:pt x="526" y="353"/>
                </a:lnTo>
                <a:lnTo>
                  <a:pt x="526" y="353"/>
                </a:lnTo>
                <a:lnTo>
                  <a:pt x="526" y="353"/>
                </a:lnTo>
                <a:lnTo>
                  <a:pt x="522" y="351"/>
                </a:lnTo>
                <a:lnTo>
                  <a:pt x="522" y="351"/>
                </a:lnTo>
                <a:close/>
                <a:moveTo>
                  <a:pt x="482" y="345"/>
                </a:moveTo>
                <a:lnTo>
                  <a:pt x="482" y="345"/>
                </a:lnTo>
                <a:lnTo>
                  <a:pt x="478" y="345"/>
                </a:lnTo>
                <a:lnTo>
                  <a:pt x="474" y="349"/>
                </a:lnTo>
                <a:lnTo>
                  <a:pt x="474" y="349"/>
                </a:lnTo>
                <a:lnTo>
                  <a:pt x="474" y="349"/>
                </a:lnTo>
                <a:lnTo>
                  <a:pt x="472" y="351"/>
                </a:lnTo>
                <a:lnTo>
                  <a:pt x="472" y="355"/>
                </a:lnTo>
                <a:lnTo>
                  <a:pt x="472" y="375"/>
                </a:lnTo>
                <a:lnTo>
                  <a:pt x="472" y="375"/>
                </a:lnTo>
                <a:lnTo>
                  <a:pt x="472" y="377"/>
                </a:lnTo>
                <a:lnTo>
                  <a:pt x="474" y="381"/>
                </a:lnTo>
                <a:lnTo>
                  <a:pt x="474" y="381"/>
                </a:lnTo>
                <a:lnTo>
                  <a:pt x="478" y="383"/>
                </a:lnTo>
                <a:lnTo>
                  <a:pt x="482" y="385"/>
                </a:lnTo>
                <a:lnTo>
                  <a:pt x="488" y="385"/>
                </a:lnTo>
                <a:lnTo>
                  <a:pt x="488" y="385"/>
                </a:lnTo>
                <a:lnTo>
                  <a:pt x="492" y="383"/>
                </a:lnTo>
                <a:lnTo>
                  <a:pt x="496" y="381"/>
                </a:lnTo>
                <a:lnTo>
                  <a:pt x="496" y="381"/>
                </a:lnTo>
                <a:lnTo>
                  <a:pt x="496" y="381"/>
                </a:lnTo>
                <a:lnTo>
                  <a:pt x="498" y="377"/>
                </a:lnTo>
                <a:lnTo>
                  <a:pt x="498" y="375"/>
                </a:lnTo>
                <a:lnTo>
                  <a:pt x="498" y="355"/>
                </a:lnTo>
                <a:lnTo>
                  <a:pt x="498" y="355"/>
                </a:lnTo>
                <a:lnTo>
                  <a:pt x="498" y="351"/>
                </a:lnTo>
                <a:lnTo>
                  <a:pt x="496" y="349"/>
                </a:lnTo>
                <a:lnTo>
                  <a:pt x="496" y="349"/>
                </a:lnTo>
                <a:lnTo>
                  <a:pt x="496" y="349"/>
                </a:lnTo>
                <a:lnTo>
                  <a:pt x="496" y="349"/>
                </a:lnTo>
                <a:lnTo>
                  <a:pt x="492" y="345"/>
                </a:lnTo>
                <a:lnTo>
                  <a:pt x="488" y="345"/>
                </a:lnTo>
                <a:lnTo>
                  <a:pt x="482" y="345"/>
                </a:lnTo>
                <a:lnTo>
                  <a:pt x="482" y="345"/>
                </a:lnTo>
                <a:close/>
                <a:moveTo>
                  <a:pt x="488" y="351"/>
                </a:moveTo>
                <a:lnTo>
                  <a:pt x="482" y="351"/>
                </a:lnTo>
                <a:lnTo>
                  <a:pt x="482" y="351"/>
                </a:lnTo>
                <a:lnTo>
                  <a:pt x="478" y="353"/>
                </a:lnTo>
                <a:lnTo>
                  <a:pt x="478" y="353"/>
                </a:lnTo>
                <a:lnTo>
                  <a:pt x="478" y="353"/>
                </a:lnTo>
                <a:lnTo>
                  <a:pt x="478" y="355"/>
                </a:lnTo>
                <a:lnTo>
                  <a:pt x="478" y="375"/>
                </a:lnTo>
                <a:lnTo>
                  <a:pt x="478" y="375"/>
                </a:lnTo>
                <a:lnTo>
                  <a:pt x="478" y="377"/>
                </a:lnTo>
                <a:lnTo>
                  <a:pt x="478" y="377"/>
                </a:lnTo>
                <a:lnTo>
                  <a:pt x="482" y="379"/>
                </a:lnTo>
                <a:lnTo>
                  <a:pt x="488" y="379"/>
                </a:lnTo>
                <a:lnTo>
                  <a:pt x="488" y="379"/>
                </a:lnTo>
                <a:lnTo>
                  <a:pt x="492" y="377"/>
                </a:lnTo>
                <a:lnTo>
                  <a:pt x="492" y="377"/>
                </a:lnTo>
                <a:lnTo>
                  <a:pt x="492" y="377"/>
                </a:lnTo>
                <a:lnTo>
                  <a:pt x="494" y="375"/>
                </a:lnTo>
                <a:lnTo>
                  <a:pt x="494" y="355"/>
                </a:lnTo>
                <a:lnTo>
                  <a:pt x="494" y="355"/>
                </a:lnTo>
                <a:lnTo>
                  <a:pt x="492" y="353"/>
                </a:lnTo>
                <a:lnTo>
                  <a:pt x="492" y="353"/>
                </a:lnTo>
                <a:lnTo>
                  <a:pt x="492" y="353"/>
                </a:lnTo>
                <a:lnTo>
                  <a:pt x="488" y="351"/>
                </a:lnTo>
                <a:lnTo>
                  <a:pt x="488" y="351"/>
                </a:lnTo>
                <a:close/>
                <a:moveTo>
                  <a:pt x="449" y="345"/>
                </a:moveTo>
                <a:lnTo>
                  <a:pt x="449" y="345"/>
                </a:lnTo>
                <a:lnTo>
                  <a:pt x="445" y="345"/>
                </a:lnTo>
                <a:lnTo>
                  <a:pt x="443" y="349"/>
                </a:lnTo>
                <a:lnTo>
                  <a:pt x="443" y="349"/>
                </a:lnTo>
                <a:lnTo>
                  <a:pt x="443" y="349"/>
                </a:lnTo>
                <a:lnTo>
                  <a:pt x="439" y="351"/>
                </a:lnTo>
                <a:lnTo>
                  <a:pt x="439" y="355"/>
                </a:lnTo>
                <a:lnTo>
                  <a:pt x="439" y="375"/>
                </a:lnTo>
                <a:lnTo>
                  <a:pt x="439" y="375"/>
                </a:lnTo>
                <a:lnTo>
                  <a:pt x="439" y="377"/>
                </a:lnTo>
                <a:lnTo>
                  <a:pt x="443" y="381"/>
                </a:lnTo>
                <a:lnTo>
                  <a:pt x="443" y="381"/>
                </a:lnTo>
                <a:lnTo>
                  <a:pt x="445" y="383"/>
                </a:lnTo>
                <a:lnTo>
                  <a:pt x="449" y="385"/>
                </a:lnTo>
                <a:lnTo>
                  <a:pt x="454" y="385"/>
                </a:lnTo>
                <a:lnTo>
                  <a:pt x="454" y="385"/>
                </a:lnTo>
                <a:lnTo>
                  <a:pt x="458" y="383"/>
                </a:lnTo>
                <a:lnTo>
                  <a:pt x="462" y="381"/>
                </a:lnTo>
                <a:lnTo>
                  <a:pt x="462" y="381"/>
                </a:lnTo>
                <a:lnTo>
                  <a:pt x="462" y="381"/>
                </a:lnTo>
                <a:lnTo>
                  <a:pt x="464" y="377"/>
                </a:lnTo>
                <a:lnTo>
                  <a:pt x="464" y="375"/>
                </a:lnTo>
                <a:lnTo>
                  <a:pt x="464" y="355"/>
                </a:lnTo>
                <a:lnTo>
                  <a:pt x="464" y="355"/>
                </a:lnTo>
                <a:lnTo>
                  <a:pt x="464" y="351"/>
                </a:lnTo>
                <a:lnTo>
                  <a:pt x="462" y="349"/>
                </a:lnTo>
                <a:lnTo>
                  <a:pt x="462" y="349"/>
                </a:lnTo>
                <a:lnTo>
                  <a:pt x="462" y="349"/>
                </a:lnTo>
                <a:lnTo>
                  <a:pt x="462" y="349"/>
                </a:lnTo>
                <a:lnTo>
                  <a:pt x="458" y="345"/>
                </a:lnTo>
                <a:lnTo>
                  <a:pt x="454" y="345"/>
                </a:lnTo>
                <a:lnTo>
                  <a:pt x="449" y="345"/>
                </a:lnTo>
                <a:lnTo>
                  <a:pt x="449" y="345"/>
                </a:lnTo>
                <a:close/>
                <a:moveTo>
                  <a:pt x="454" y="351"/>
                </a:moveTo>
                <a:lnTo>
                  <a:pt x="449" y="351"/>
                </a:lnTo>
                <a:lnTo>
                  <a:pt x="449" y="351"/>
                </a:lnTo>
                <a:lnTo>
                  <a:pt x="447" y="353"/>
                </a:lnTo>
                <a:lnTo>
                  <a:pt x="447" y="353"/>
                </a:lnTo>
                <a:lnTo>
                  <a:pt x="447" y="353"/>
                </a:lnTo>
                <a:lnTo>
                  <a:pt x="445" y="355"/>
                </a:lnTo>
                <a:lnTo>
                  <a:pt x="445" y="375"/>
                </a:lnTo>
                <a:lnTo>
                  <a:pt x="445" y="375"/>
                </a:lnTo>
                <a:lnTo>
                  <a:pt x="447" y="377"/>
                </a:lnTo>
                <a:lnTo>
                  <a:pt x="447" y="377"/>
                </a:lnTo>
                <a:lnTo>
                  <a:pt x="449" y="379"/>
                </a:lnTo>
                <a:lnTo>
                  <a:pt x="454" y="379"/>
                </a:lnTo>
                <a:lnTo>
                  <a:pt x="454" y="379"/>
                </a:lnTo>
                <a:lnTo>
                  <a:pt x="458" y="377"/>
                </a:lnTo>
                <a:lnTo>
                  <a:pt x="458" y="377"/>
                </a:lnTo>
                <a:lnTo>
                  <a:pt x="458" y="377"/>
                </a:lnTo>
                <a:lnTo>
                  <a:pt x="460" y="375"/>
                </a:lnTo>
                <a:lnTo>
                  <a:pt x="460" y="355"/>
                </a:lnTo>
                <a:lnTo>
                  <a:pt x="460" y="355"/>
                </a:lnTo>
                <a:lnTo>
                  <a:pt x="458" y="353"/>
                </a:lnTo>
                <a:lnTo>
                  <a:pt x="458" y="353"/>
                </a:lnTo>
                <a:lnTo>
                  <a:pt x="458" y="353"/>
                </a:lnTo>
                <a:lnTo>
                  <a:pt x="454" y="351"/>
                </a:lnTo>
                <a:lnTo>
                  <a:pt x="454" y="351"/>
                </a:lnTo>
                <a:close/>
                <a:moveTo>
                  <a:pt x="423" y="351"/>
                </a:moveTo>
                <a:lnTo>
                  <a:pt x="415" y="351"/>
                </a:lnTo>
                <a:lnTo>
                  <a:pt x="415" y="351"/>
                </a:lnTo>
                <a:lnTo>
                  <a:pt x="413" y="353"/>
                </a:lnTo>
                <a:lnTo>
                  <a:pt x="413" y="353"/>
                </a:lnTo>
                <a:lnTo>
                  <a:pt x="413" y="353"/>
                </a:lnTo>
                <a:lnTo>
                  <a:pt x="411" y="355"/>
                </a:lnTo>
                <a:lnTo>
                  <a:pt x="411" y="375"/>
                </a:lnTo>
                <a:lnTo>
                  <a:pt x="411" y="375"/>
                </a:lnTo>
                <a:lnTo>
                  <a:pt x="413" y="377"/>
                </a:lnTo>
                <a:lnTo>
                  <a:pt x="413" y="377"/>
                </a:lnTo>
                <a:lnTo>
                  <a:pt x="415" y="379"/>
                </a:lnTo>
                <a:lnTo>
                  <a:pt x="423" y="379"/>
                </a:lnTo>
                <a:lnTo>
                  <a:pt x="423" y="379"/>
                </a:lnTo>
                <a:lnTo>
                  <a:pt x="425" y="377"/>
                </a:lnTo>
                <a:lnTo>
                  <a:pt x="425" y="377"/>
                </a:lnTo>
                <a:lnTo>
                  <a:pt x="425" y="377"/>
                </a:lnTo>
                <a:lnTo>
                  <a:pt x="427" y="375"/>
                </a:lnTo>
                <a:lnTo>
                  <a:pt x="427" y="355"/>
                </a:lnTo>
                <a:lnTo>
                  <a:pt x="427" y="355"/>
                </a:lnTo>
                <a:lnTo>
                  <a:pt x="425" y="353"/>
                </a:lnTo>
                <a:lnTo>
                  <a:pt x="425" y="353"/>
                </a:lnTo>
                <a:lnTo>
                  <a:pt x="425" y="353"/>
                </a:lnTo>
                <a:lnTo>
                  <a:pt x="423" y="351"/>
                </a:lnTo>
                <a:lnTo>
                  <a:pt x="423" y="351"/>
                </a:lnTo>
                <a:close/>
                <a:moveTo>
                  <a:pt x="252" y="345"/>
                </a:moveTo>
                <a:lnTo>
                  <a:pt x="252" y="345"/>
                </a:lnTo>
                <a:lnTo>
                  <a:pt x="250" y="345"/>
                </a:lnTo>
                <a:lnTo>
                  <a:pt x="246" y="349"/>
                </a:lnTo>
                <a:lnTo>
                  <a:pt x="246" y="349"/>
                </a:lnTo>
                <a:lnTo>
                  <a:pt x="246" y="349"/>
                </a:lnTo>
                <a:lnTo>
                  <a:pt x="244" y="351"/>
                </a:lnTo>
                <a:lnTo>
                  <a:pt x="242" y="355"/>
                </a:lnTo>
                <a:lnTo>
                  <a:pt x="242" y="375"/>
                </a:lnTo>
                <a:lnTo>
                  <a:pt x="242" y="375"/>
                </a:lnTo>
                <a:lnTo>
                  <a:pt x="244" y="377"/>
                </a:lnTo>
                <a:lnTo>
                  <a:pt x="246" y="381"/>
                </a:lnTo>
                <a:lnTo>
                  <a:pt x="246" y="381"/>
                </a:lnTo>
                <a:lnTo>
                  <a:pt x="250" y="383"/>
                </a:lnTo>
                <a:lnTo>
                  <a:pt x="252" y="385"/>
                </a:lnTo>
                <a:lnTo>
                  <a:pt x="260" y="385"/>
                </a:lnTo>
                <a:lnTo>
                  <a:pt x="260" y="385"/>
                </a:lnTo>
                <a:lnTo>
                  <a:pt x="264" y="383"/>
                </a:lnTo>
                <a:lnTo>
                  <a:pt x="266" y="381"/>
                </a:lnTo>
                <a:lnTo>
                  <a:pt x="266" y="381"/>
                </a:lnTo>
                <a:lnTo>
                  <a:pt x="266" y="381"/>
                </a:lnTo>
                <a:lnTo>
                  <a:pt x="268" y="377"/>
                </a:lnTo>
                <a:lnTo>
                  <a:pt x="270" y="375"/>
                </a:lnTo>
                <a:lnTo>
                  <a:pt x="270" y="355"/>
                </a:lnTo>
                <a:lnTo>
                  <a:pt x="270" y="355"/>
                </a:lnTo>
                <a:lnTo>
                  <a:pt x="268" y="351"/>
                </a:lnTo>
                <a:lnTo>
                  <a:pt x="266" y="349"/>
                </a:lnTo>
                <a:lnTo>
                  <a:pt x="266" y="349"/>
                </a:lnTo>
                <a:lnTo>
                  <a:pt x="266" y="349"/>
                </a:lnTo>
                <a:lnTo>
                  <a:pt x="266" y="349"/>
                </a:lnTo>
                <a:lnTo>
                  <a:pt x="264" y="345"/>
                </a:lnTo>
                <a:lnTo>
                  <a:pt x="260" y="345"/>
                </a:lnTo>
                <a:lnTo>
                  <a:pt x="252" y="345"/>
                </a:lnTo>
                <a:lnTo>
                  <a:pt x="252" y="345"/>
                </a:lnTo>
                <a:close/>
                <a:moveTo>
                  <a:pt x="353" y="345"/>
                </a:moveTo>
                <a:lnTo>
                  <a:pt x="353" y="345"/>
                </a:lnTo>
                <a:lnTo>
                  <a:pt x="349" y="345"/>
                </a:lnTo>
                <a:lnTo>
                  <a:pt x="345" y="349"/>
                </a:lnTo>
                <a:lnTo>
                  <a:pt x="345" y="349"/>
                </a:lnTo>
                <a:lnTo>
                  <a:pt x="345" y="349"/>
                </a:lnTo>
                <a:lnTo>
                  <a:pt x="343" y="351"/>
                </a:lnTo>
                <a:lnTo>
                  <a:pt x="343" y="355"/>
                </a:lnTo>
                <a:lnTo>
                  <a:pt x="343" y="375"/>
                </a:lnTo>
                <a:lnTo>
                  <a:pt x="343" y="375"/>
                </a:lnTo>
                <a:lnTo>
                  <a:pt x="343" y="377"/>
                </a:lnTo>
                <a:lnTo>
                  <a:pt x="345" y="381"/>
                </a:lnTo>
                <a:lnTo>
                  <a:pt x="345" y="381"/>
                </a:lnTo>
                <a:lnTo>
                  <a:pt x="349" y="383"/>
                </a:lnTo>
                <a:lnTo>
                  <a:pt x="353" y="385"/>
                </a:lnTo>
                <a:lnTo>
                  <a:pt x="359" y="385"/>
                </a:lnTo>
                <a:lnTo>
                  <a:pt x="359" y="385"/>
                </a:lnTo>
                <a:lnTo>
                  <a:pt x="363" y="383"/>
                </a:lnTo>
                <a:lnTo>
                  <a:pt x="367" y="381"/>
                </a:lnTo>
                <a:lnTo>
                  <a:pt x="367" y="381"/>
                </a:lnTo>
                <a:lnTo>
                  <a:pt x="367" y="381"/>
                </a:lnTo>
                <a:lnTo>
                  <a:pt x="369" y="377"/>
                </a:lnTo>
                <a:lnTo>
                  <a:pt x="369" y="375"/>
                </a:lnTo>
                <a:lnTo>
                  <a:pt x="369" y="355"/>
                </a:lnTo>
                <a:lnTo>
                  <a:pt x="369" y="355"/>
                </a:lnTo>
                <a:lnTo>
                  <a:pt x="369" y="351"/>
                </a:lnTo>
                <a:lnTo>
                  <a:pt x="367" y="349"/>
                </a:lnTo>
                <a:lnTo>
                  <a:pt x="367" y="349"/>
                </a:lnTo>
                <a:lnTo>
                  <a:pt x="367" y="349"/>
                </a:lnTo>
                <a:lnTo>
                  <a:pt x="367" y="349"/>
                </a:lnTo>
                <a:lnTo>
                  <a:pt x="363" y="345"/>
                </a:lnTo>
                <a:lnTo>
                  <a:pt x="359" y="345"/>
                </a:lnTo>
                <a:lnTo>
                  <a:pt x="353" y="345"/>
                </a:lnTo>
                <a:lnTo>
                  <a:pt x="353" y="345"/>
                </a:lnTo>
                <a:close/>
                <a:moveTo>
                  <a:pt x="359" y="351"/>
                </a:moveTo>
                <a:lnTo>
                  <a:pt x="353" y="351"/>
                </a:lnTo>
                <a:lnTo>
                  <a:pt x="353" y="351"/>
                </a:lnTo>
                <a:lnTo>
                  <a:pt x="349" y="353"/>
                </a:lnTo>
                <a:lnTo>
                  <a:pt x="349" y="353"/>
                </a:lnTo>
                <a:lnTo>
                  <a:pt x="349" y="353"/>
                </a:lnTo>
                <a:lnTo>
                  <a:pt x="349" y="355"/>
                </a:lnTo>
                <a:lnTo>
                  <a:pt x="349" y="375"/>
                </a:lnTo>
                <a:lnTo>
                  <a:pt x="349" y="375"/>
                </a:lnTo>
                <a:lnTo>
                  <a:pt x="349" y="377"/>
                </a:lnTo>
                <a:lnTo>
                  <a:pt x="349" y="377"/>
                </a:lnTo>
                <a:lnTo>
                  <a:pt x="353" y="379"/>
                </a:lnTo>
                <a:lnTo>
                  <a:pt x="359" y="379"/>
                </a:lnTo>
                <a:lnTo>
                  <a:pt x="359" y="379"/>
                </a:lnTo>
                <a:lnTo>
                  <a:pt x="363" y="377"/>
                </a:lnTo>
                <a:lnTo>
                  <a:pt x="363" y="377"/>
                </a:lnTo>
                <a:lnTo>
                  <a:pt x="363" y="377"/>
                </a:lnTo>
                <a:lnTo>
                  <a:pt x="365" y="375"/>
                </a:lnTo>
                <a:lnTo>
                  <a:pt x="365" y="355"/>
                </a:lnTo>
                <a:lnTo>
                  <a:pt x="365" y="355"/>
                </a:lnTo>
                <a:lnTo>
                  <a:pt x="363" y="353"/>
                </a:lnTo>
                <a:lnTo>
                  <a:pt x="363" y="353"/>
                </a:lnTo>
                <a:lnTo>
                  <a:pt x="363" y="353"/>
                </a:lnTo>
                <a:lnTo>
                  <a:pt x="359" y="351"/>
                </a:lnTo>
                <a:lnTo>
                  <a:pt x="359" y="351"/>
                </a:lnTo>
                <a:close/>
                <a:moveTo>
                  <a:pt x="320" y="345"/>
                </a:moveTo>
                <a:lnTo>
                  <a:pt x="320" y="345"/>
                </a:lnTo>
                <a:lnTo>
                  <a:pt x="316" y="345"/>
                </a:lnTo>
                <a:lnTo>
                  <a:pt x="314" y="349"/>
                </a:lnTo>
                <a:lnTo>
                  <a:pt x="314" y="349"/>
                </a:lnTo>
                <a:lnTo>
                  <a:pt x="314" y="349"/>
                </a:lnTo>
                <a:lnTo>
                  <a:pt x="312" y="351"/>
                </a:lnTo>
                <a:lnTo>
                  <a:pt x="310" y="355"/>
                </a:lnTo>
                <a:lnTo>
                  <a:pt x="310" y="375"/>
                </a:lnTo>
                <a:lnTo>
                  <a:pt x="310" y="375"/>
                </a:lnTo>
                <a:lnTo>
                  <a:pt x="312" y="377"/>
                </a:lnTo>
                <a:lnTo>
                  <a:pt x="314" y="381"/>
                </a:lnTo>
                <a:lnTo>
                  <a:pt x="314" y="381"/>
                </a:lnTo>
                <a:lnTo>
                  <a:pt x="316" y="383"/>
                </a:lnTo>
                <a:lnTo>
                  <a:pt x="320" y="385"/>
                </a:lnTo>
                <a:lnTo>
                  <a:pt x="325" y="385"/>
                </a:lnTo>
                <a:lnTo>
                  <a:pt x="325" y="385"/>
                </a:lnTo>
                <a:lnTo>
                  <a:pt x="329" y="383"/>
                </a:lnTo>
                <a:lnTo>
                  <a:pt x="333" y="381"/>
                </a:lnTo>
                <a:lnTo>
                  <a:pt x="333" y="381"/>
                </a:lnTo>
                <a:lnTo>
                  <a:pt x="333" y="381"/>
                </a:lnTo>
                <a:lnTo>
                  <a:pt x="335" y="377"/>
                </a:lnTo>
                <a:lnTo>
                  <a:pt x="337" y="375"/>
                </a:lnTo>
                <a:lnTo>
                  <a:pt x="337" y="355"/>
                </a:lnTo>
                <a:lnTo>
                  <a:pt x="337" y="355"/>
                </a:lnTo>
                <a:lnTo>
                  <a:pt x="335" y="351"/>
                </a:lnTo>
                <a:lnTo>
                  <a:pt x="333" y="349"/>
                </a:lnTo>
                <a:lnTo>
                  <a:pt x="333" y="349"/>
                </a:lnTo>
                <a:lnTo>
                  <a:pt x="333" y="349"/>
                </a:lnTo>
                <a:lnTo>
                  <a:pt x="333" y="349"/>
                </a:lnTo>
                <a:lnTo>
                  <a:pt x="329" y="345"/>
                </a:lnTo>
                <a:lnTo>
                  <a:pt x="325" y="345"/>
                </a:lnTo>
                <a:lnTo>
                  <a:pt x="320" y="345"/>
                </a:lnTo>
                <a:lnTo>
                  <a:pt x="320" y="345"/>
                </a:lnTo>
                <a:close/>
                <a:moveTo>
                  <a:pt x="325" y="351"/>
                </a:moveTo>
                <a:lnTo>
                  <a:pt x="320" y="351"/>
                </a:lnTo>
                <a:lnTo>
                  <a:pt x="320" y="351"/>
                </a:lnTo>
                <a:lnTo>
                  <a:pt x="318" y="353"/>
                </a:lnTo>
                <a:lnTo>
                  <a:pt x="318" y="353"/>
                </a:lnTo>
                <a:lnTo>
                  <a:pt x="318" y="353"/>
                </a:lnTo>
                <a:lnTo>
                  <a:pt x="316" y="355"/>
                </a:lnTo>
                <a:lnTo>
                  <a:pt x="316" y="375"/>
                </a:lnTo>
                <a:lnTo>
                  <a:pt x="316" y="375"/>
                </a:lnTo>
                <a:lnTo>
                  <a:pt x="318" y="377"/>
                </a:lnTo>
                <a:lnTo>
                  <a:pt x="318" y="377"/>
                </a:lnTo>
                <a:lnTo>
                  <a:pt x="320" y="379"/>
                </a:lnTo>
                <a:lnTo>
                  <a:pt x="325" y="379"/>
                </a:lnTo>
                <a:lnTo>
                  <a:pt x="325" y="379"/>
                </a:lnTo>
                <a:lnTo>
                  <a:pt x="329" y="377"/>
                </a:lnTo>
                <a:lnTo>
                  <a:pt x="329" y="377"/>
                </a:lnTo>
                <a:lnTo>
                  <a:pt x="329" y="377"/>
                </a:lnTo>
                <a:lnTo>
                  <a:pt x="331" y="375"/>
                </a:lnTo>
                <a:lnTo>
                  <a:pt x="331" y="355"/>
                </a:lnTo>
                <a:lnTo>
                  <a:pt x="331" y="355"/>
                </a:lnTo>
                <a:lnTo>
                  <a:pt x="329" y="353"/>
                </a:lnTo>
                <a:lnTo>
                  <a:pt x="329" y="353"/>
                </a:lnTo>
                <a:lnTo>
                  <a:pt x="329" y="353"/>
                </a:lnTo>
                <a:lnTo>
                  <a:pt x="325" y="351"/>
                </a:lnTo>
                <a:lnTo>
                  <a:pt x="325" y="351"/>
                </a:lnTo>
                <a:close/>
                <a:moveTo>
                  <a:pt x="286" y="345"/>
                </a:moveTo>
                <a:lnTo>
                  <a:pt x="286" y="345"/>
                </a:lnTo>
                <a:lnTo>
                  <a:pt x="282" y="345"/>
                </a:lnTo>
                <a:lnTo>
                  <a:pt x="280" y="349"/>
                </a:lnTo>
                <a:lnTo>
                  <a:pt x="280" y="349"/>
                </a:lnTo>
                <a:lnTo>
                  <a:pt x="280" y="349"/>
                </a:lnTo>
                <a:lnTo>
                  <a:pt x="278" y="351"/>
                </a:lnTo>
                <a:lnTo>
                  <a:pt x="276" y="355"/>
                </a:lnTo>
                <a:lnTo>
                  <a:pt x="276" y="375"/>
                </a:lnTo>
                <a:lnTo>
                  <a:pt x="276" y="375"/>
                </a:lnTo>
                <a:lnTo>
                  <a:pt x="278" y="377"/>
                </a:lnTo>
                <a:lnTo>
                  <a:pt x="280" y="381"/>
                </a:lnTo>
                <a:lnTo>
                  <a:pt x="280" y="381"/>
                </a:lnTo>
                <a:lnTo>
                  <a:pt x="282" y="383"/>
                </a:lnTo>
                <a:lnTo>
                  <a:pt x="286" y="385"/>
                </a:lnTo>
                <a:lnTo>
                  <a:pt x="294" y="385"/>
                </a:lnTo>
                <a:lnTo>
                  <a:pt x="294" y="385"/>
                </a:lnTo>
                <a:lnTo>
                  <a:pt x="298" y="383"/>
                </a:lnTo>
                <a:lnTo>
                  <a:pt x="300" y="381"/>
                </a:lnTo>
                <a:lnTo>
                  <a:pt x="300" y="381"/>
                </a:lnTo>
                <a:lnTo>
                  <a:pt x="300" y="381"/>
                </a:lnTo>
                <a:lnTo>
                  <a:pt x="302" y="377"/>
                </a:lnTo>
                <a:lnTo>
                  <a:pt x="304" y="375"/>
                </a:lnTo>
                <a:lnTo>
                  <a:pt x="304" y="355"/>
                </a:lnTo>
                <a:lnTo>
                  <a:pt x="304" y="355"/>
                </a:lnTo>
                <a:lnTo>
                  <a:pt x="302" y="351"/>
                </a:lnTo>
                <a:lnTo>
                  <a:pt x="300" y="349"/>
                </a:lnTo>
                <a:lnTo>
                  <a:pt x="300" y="349"/>
                </a:lnTo>
                <a:lnTo>
                  <a:pt x="300" y="349"/>
                </a:lnTo>
                <a:lnTo>
                  <a:pt x="300" y="349"/>
                </a:lnTo>
                <a:lnTo>
                  <a:pt x="298" y="345"/>
                </a:lnTo>
                <a:lnTo>
                  <a:pt x="294" y="345"/>
                </a:lnTo>
                <a:lnTo>
                  <a:pt x="286" y="345"/>
                </a:lnTo>
                <a:lnTo>
                  <a:pt x="286" y="345"/>
                </a:lnTo>
                <a:close/>
                <a:moveTo>
                  <a:pt x="294" y="351"/>
                </a:moveTo>
                <a:lnTo>
                  <a:pt x="286" y="351"/>
                </a:lnTo>
                <a:lnTo>
                  <a:pt x="286" y="351"/>
                </a:lnTo>
                <a:lnTo>
                  <a:pt x="284" y="353"/>
                </a:lnTo>
                <a:lnTo>
                  <a:pt x="284" y="353"/>
                </a:lnTo>
                <a:lnTo>
                  <a:pt x="284" y="353"/>
                </a:lnTo>
                <a:lnTo>
                  <a:pt x="282" y="355"/>
                </a:lnTo>
                <a:lnTo>
                  <a:pt x="282" y="375"/>
                </a:lnTo>
                <a:lnTo>
                  <a:pt x="282" y="375"/>
                </a:lnTo>
                <a:lnTo>
                  <a:pt x="284" y="377"/>
                </a:lnTo>
                <a:lnTo>
                  <a:pt x="284" y="377"/>
                </a:lnTo>
                <a:lnTo>
                  <a:pt x="286" y="379"/>
                </a:lnTo>
                <a:lnTo>
                  <a:pt x="294" y="379"/>
                </a:lnTo>
                <a:lnTo>
                  <a:pt x="294" y="379"/>
                </a:lnTo>
                <a:lnTo>
                  <a:pt x="296" y="377"/>
                </a:lnTo>
                <a:lnTo>
                  <a:pt x="296" y="377"/>
                </a:lnTo>
                <a:lnTo>
                  <a:pt x="296" y="377"/>
                </a:lnTo>
                <a:lnTo>
                  <a:pt x="298" y="375"/>
                </a:lnTo>
                <a:lnTo>
                  <a:pt x="298" y="355"/>
                </a:lnTo>
                <a:lnTo>
                  <a:pt x="298" y="355"/>
                </a:lnTo>
                <a:lnTo>
                  <a:pt x="296" y="353"/>
                </a:lnTo>
                <a:lnTo>
                  <a:pt x="296" y="353"/>
                </a:lnTo>
                <a:lnTo>
                  <a:pt x="296" y="353"/>
                </a:lnTo>
                <a:lnTo>
                  <a:pt x="294" y="351"/>
                </a:lnTo>
                <a:lnTo>
                  <a:pt x="294" y="351"/>
                </a:lnTo>
                <a:close/>
                <a:moveTo>
                  <a:pt x="260" y="351"/>
                </a:moveTo>
                <a:lnTo>
                  <a:pt x="252" y="351"/>
                </a:lnTo>
                <a:lnTo>
                  <a:pt x="252" y="351"/>
                </a:lnTo>
                <a:lnTo>
                  <a:pt x="250" y="353"/>
                </a:lnTo>
                <a:lnTo>
                  <a:pt x="250" y="353"/>
                </a:lnTo>
                <a:lnTo>
                  <a:pt x="250" y="353"/>
                </a:lnTo>
                <a:lnTo>
                  <a:pt x="248" y="355"/>
                </a:lnTo>
                <a:lnTo>
                  <a:pt x="248" y="375"/>
                </a:lnTo>
                <a:lnTo>
                  <a:pt x="248" y="375"/>
                </a:lnTo>
                <a:lnTo>
                  <a:pt x="250" y="377"/>
                </a:lnTo>
                <a:lnTo>
                  <a:pt x="250" y="377"/>
                </a:lnTo>
                <a:lnTo>
                  <a:pt x="252" y="379"/>
                </a:lnTo>
                <a:lnTo>
                  <a:pt x="260" y="379"/>
                </a:lnTo>
                <a:lnTo>
                  <a:pt x="260" y="379"/>
                </a:lnTo>
                <a:lnTo>
                  <a:pt x="262" y="377"/>
                </a:lnTo>
                <a:lnTo>
                  <a:pt x="262" y="377"/>
                </a:lnTo>
                <a:lnTo>
                  <a:pt x="262" y="377"/>
                </a:lnTo>
                <a:lnTo>
                  <a:pt x="264" y="375"/>
                </a:lnTo>
                <a:lnTo>
                  <a:pt x="264" y="355"/>
                </a:lnTo>
                <a:lnTo>
                  <a:pt x="264" y="355"/>
                </a:lnTo>
                <a:lnTo>
                  <a:pt x="262" y="353"/>
                </a:lnTo>
                <a:lnTo>
                  <a:pt x="262" y="353"/>
                </a:lnTo>
                <a:lnTo>
                  <a:pt x="262" y="353"/>
                </a:lnTo>
                <a:lnTo>
                  <a:pt x="260" y="351"/>
                </a:lnTo>
                <a:lnTo>
                  <a:pt x="260" y="351"/>
                </a:lnTo>
                <a:close/>
                <a:moveTo>
                  <a:pt x="191" y="345"/>
                </a:moveTo>
                <a:lnTo>
                  <a:pt x="191" y="345"/>
                </a:lnTo>
                <a:lnTo>
                  <a:pt x="187" y="345"/>
                </a:lnTo>
                <a:lnTo>
                  <a:pt x="185" y="349"/>
                </a:lnTo>
                <a:lnTo>
                  <a:pt x="185" y="349"/>
                </a:lnTo>
                <a:lnTo>
                  <a:pt x="185" y="349"/>
                </a:lnTo>
                <a:lnTo>
                  <a:pt x="181" y="351"/>
                </a:lnTo>
                <a:lnTo>
                  <a:pt x="181" y="355"/>
                </a:lnTo>
                <a:lnTo>
                  <a:pt x="181" y="375"/>
                </a:lnTo>
                <a:lnTo>
                  <a:pt x="181" y="375"/>
                </a:lnTo>
                <a:lnTo>
                  <a:pt x="181" y="377"/>
                </a:lnTo>
                <a:lnTo>
                  <a:pt x="185" y="381"/>
                </a:lnTo>
                <a:lnTo>
                  <a:pt x="185" y="381"/>
                </a:lnTo>
                <a:lnTo>
                  <a:pt x="187" y="383"/>
                </a:lnTo>
                <a:lnTo>
                  <a:pt x="191" y="385"/>
                </a:lnTo>
                <a:lnTo>
                  <a:pt x="196" y="385"/>
                </a:lnTo>
                <a:lnTo>
                  <a:pt x="196" y="385"/>
                </a:lnTo>
                <a:lnTo>
                  <a:pt x="200" y="383"/>
                </a:lnTo>
                <a:lnTo>
                  <a:pt x="204" y="381"/>
                </a:lnTo>
                <a:lnTo>
                  <a:pt x="204" y="381"/>
                </a:lnTo>
                <a:lnTo>
                  <a:pt x="204" y="381"/>
                </a:lnTo>
                <a:lnTo>
                  <a:pt x="206" y="377"/>
                </a:lnTo>
                <a:lnTo>
                  <a:pt x="206" y="375"/>
                </a:lnTo>
                <a:lnTo>
                  <a:pt x="206" y="355"/>
                </a:lnTo>
                <a:lnTo>
                  <a:pt x="206" y="355"/>
                </a:lnTo>
                <a:lnTo>
                  <a:pt x="206" y="351"/>
                </a:lnTo>
                <a:lnTo>
                  <a:pt x="204" y="349"/>
                </a:lnTo>
                <a:lnTo>
                  <a:pt x="204" y="349"/>
                </a:lnTo>
                <a:lnTo>
                  <a:pt x="204" y="349"/>
                </a:lnTo>
                <a:lnTo>
                  <a:pt x="204" y="349"/>
                </a:lnTo>
                <a:lnTo>
                  <a:pt x="200" y="345"/>
                </a:lnTo>
                <a:lnTo>
                  <a:pt x="196" y="345"/>
                </a:lnTo>
                <a:lnTo>
                  <a:pt x="191" y="345"/>
                </a:lnTo>
                <a:lnTo>
                  <a:pt x="191" y="345"/>
                </a:lnTo>
                <a:close/>
                <a:moveTo>
                  <a:pt x="196" y="351"/>
                </a:moveTo>
                <a:lnTo>
                  <a:pt x="191" y="351"/>
                </a:lnTo>
                <a:lnTo>
                  <a:pt x="191" y="351"/>
                </a:lnTo>
                <a:lnTo>
                  <a:pt x="189" y="353"/>
                </a:lnTo>
                <a:lnTo>
                  <a:pt x="189" y="353"/>
                </a:lnTo>
                <a:lnTo>
                  <a:pt x="189" y="353"/>
                </a:lnTo>
                <a:lnTo>
                  <a:pt x="187" y="355"/>
                </a:lnTo>
                <a:lnTo>
                  <a:pt x="187" y="375"/>
                </a:lnTo>
                <a:lnTo>
                  <a:pt x="187" y="375"/>
                </a:lnTo>
                <a:lnTo>
                  <a:pt x="189" y="377"/>
                </a:lnTo>
                <a:lnTo>
                  <a:pt x="189" y="377"/>
                </a:lnTo>
                <a:lnTo>
                  <a:pt x="191" y="379"/>
                </a:lnTo>
                <a:lnTo>
                  <a:pt x="196" y="379"/>
                </a:lnTo>
                <a:lnTo>
                  <a:pt x="196" y="379"/>
                </a:lnTo>
                <a:lnTo>
                  <a:pt x="200" y="377"/>
                </a:lnTo>
                <a:lnTo>
                  <a:pt x="200" y="377"/>
                </a:lnTo>
                <a:lnTo>
                  <a:pt x="200" y="377"/>
                </a:lnTo>
                <a:lnTo>
                  <a:pt x="202" y="375"/>
                </a:lnTo>
                <a:lnTo>
                  <a:pt x="202" y="355"/>
                </a:lnTo>
                <a:lnTo>
                  <a:pt x="202" y="355"/>
                </a:lnTo>
                <a:lnTo>
                  <a:pt x="200" y="353"/>
                </a:lnTo>
                <a:lnTo>
                  <a:pt x="200" y="353"/>
                </a:lnTo>
                <a:lnTo>
                  <a:pt x="200" y="353"/>
                </a:lnTo>
                <a:lnTo>
                  <a:pt x="196" y="351"/>
                </a:lnTo>
                <a:lnTo>
                  <a:pt x="196" y="351"/>
                </a:lnTo>
                <a:close/>
                <a:moveTo>
                  <a:pt x="157" y="345"/>
                </a:moveTo>
                <a:lnTo>
                  <a:pt x="157" y="345"/>
                </a:lnTo>
                <a:lnTo>
                  <a:pt x="153" y="345"/>
                </a:lnTo>
                <a:lnTo>
                  <a:pt x="151" y="349"/>
                </a:lnTo>
                <a:lnTo>
                  <a:pt x="151" y="349"/>
                </a:lnTo>
                <a:lnTo>
                  <a:pt x="151" y="349"/>
                </a:lnTo>
                <a:lnTo>
                  <a:pt x="149" y="351"/>
                </a:lnTo>
                <a:lnTo>
                  <a:pt x="147" y="355"/>
                </a:lnTo>
                <a:lnTo>
                  <a:pt x="147" y="375"/>
                </a:lnTo>
                <a:lnTo>
                  <a:pt x="147" y="375"/>
                </a:lnTo>
                <a:lnTo>
                  <a:pt x="149" y="377"/>
                </a:lnTo>
                <a:lnTo>
                  <a:pt x="151" y="381"/>
                </a:lnTo>
                <a:lnTo>
                  <a:pt x="151" y="381"/>
                </a:lnTo>
                <a:lnTo>
                  <a:pt x="153" y="383"/>
                </a:lnTo>
                <a:lnTo>
                  <a:pt x="157" y="385"/>
                </a:lnTo>
                <a:lnTo>
                  <a:pt x="165" y="385"/>
                </a:lnTo>
                <a:lnTo>
                  <a:pt x="165" y="385"/>
                </a:lnTo>
                <a:lnTo>
                  <a:pt x="169" y="383"/>
                </a:lnTo>
                <a:lnTo>
                  <a:pt x="171" y="381"/>
                </a:lnTo>
                <a:lnTo>
                  <a:pt x="171" y="381"/>
                </a:lnTo>
                <a:lnTo>
                  <a:pt x="171" y="381"/>
                </a:lnTo>
                <a:lnTo>
                  <a:pt x="173" y="377"/>
                </a:lnTo>
                <a:lnTo>
                  <a:pt x="175" y="375"/>
                </a:lnTo>
                <a:lnTo>
                  <a:pt x="175" y="355"/>
                </a:lnTo>
                <a:lnTo>
                  <a:pt x="175" y="355"/>
                </a:lnTo>
                <a:lnTo>
                  <a:pt x="173" y="351"/>
                </a:lnTo>
                <a:lnTo>
                  <a:pt x="171" y="349"/>
                </a:lnTo>
                <a:lnTo>
                  <a:pt x="171" y="349"/>
                </a:lnTo>
                <a:lnTo>
                  <a:pt x="171" y="349"/>
                </a:lnTo>
                <a:lnTo>
                  <a:pt x="171" y="349"/>
                </a:lnTo>
                <a:lnTo>
                  <a:pt x="169" y="345"/>
                </a:lnTo>
                <a:lnTo>
                  <a:pt x="165" y="345"/>
                </a:lnTo>
                <a:lnTo>
                  <a:pt x="157" y="345"/>
                </a:lnTo>
                <a:lnTo>
                  <a:pt x="157" y="345"/>
                </a:lnTo>
                <a:close/>
                <a:moveTo>
                  <a:pt x="165" y="351"/>
                </a:moveTo>
                <a:lnTo>
                  <a:pt x="157" y="351"/>
                </a:lnTo>
                <a:lnTo>
                  <a:pt x="157" y="351"/>
                </a:lnTo>
                <a:lnTo>
                  <a:pt x="155" y="353"/>
                </a:lnTo>
                <a:lnTo>
                  <a:pt x="155" y="353"/>
                </a:lnTo>
                <a:lnTo>
                  <a:pt x="155" y="353"/>
                </a:lnTo>
                <a:lnTo>
                  <a:pt x="153" y="355"/>
                </a:lnTo>
                <a:lnTo>
                  <a:pt x="153" y="375"/>
                </a:lnTo>
                <a:lnTo>
                  <a:pt x="153" y="375"/>
                </a:lnTo>
                <a:lnTo>
                  <a:pt x="155" y="377"/>
                </a:lnTo>
                <a:lnTo>
                  <a:pt x="155" y="377"/>
                </a:lnTo>
                <a:lnTo>
                  <a:pt x="157" y="379"/>
                </a:lnTo>
                <a:lnTo>
                  <a:pt x="165" y="379"/>
                </a:lnTo>
                <a:lnTo>
                  <a:pt x="165" y="379"/>
                </a:lnTo>
                <a:lnTo>
                  <a:pt x="167" y="377"/>
                </a:lnTo>
                <a:lnTo>
                  <a:pt x="167" y="377"/>
                </a:lnTo>
                <a:lnTo>
                  <a:pt x="167" y="377"/>
                </a:lnTo>
                <a:lnTo>
                  <a:pt x="169" y="375"/>
                </a:lnTo>
                <a:lnTo>
                  <a:pt x="169" y="355"/>
                </a:lnTo>
                <a:lnTo>
                  <a:pt x="169" y="355"/>
                </a:lnTo>
                <a:lnTo>
                  <a:pt x="167" y="353"/>
                </a:lnTo>
                <a:lnTo>
                  <a:pt x="167" y="353"/>
                </a:lnTo>
                <a:lnTo>
                  <a:pt x="167" y="353"/>
                </a:lnTo>
                <a:lnTo>
                  <a:pt x="165" y="351"/>
                </a:lnTo>
                <a:lnTo>
                  <a:pt x="165" y="351"/>
                </a:lnTo>
                <a:close/>
                <a:moveTo>
                  <a:pt x="123" y="345"/>
                </a:moveTo>
                <a:lnTo>
                  <a:pt x="123" y="345"/>
                </a:lnTo>
                <a:lnTo>
                  <a:pt x="119" y="345"/>
                </a:lnTo>
                <a:lnTo>
                  <a:pt x="117" y="349"/>
                </a:lnTo>
                <a:lnTo>
                  <a:pt x="117" y="349"/>
                </a:lnTo>
                <a:lnTo>
                  <a:pt x="117" y="349"/>
                </a:lnTo>
                <a:lnTo>
                  <a:pt x="115" y="351"/>
                </a:lnTo>
                <a:lnTo>
                  <a:pt x="113" y="355"/>
                </a:lnTo>
                <a:lnTo>
                  <a:pt x="113" y="375"/>
                </a:lnTo>
                <a:lnTo>
                  <a:pt x="113" y="375"/>
                </a:lnTo>
                <a:lnTo>
                  <a:pt x="115" y="377"/>
                </a:lnTo>
                <a:lnTo>
                  <a:pt x="117" y="381"/>
                </a:lnTo>
                <a:lnTo>
                  <a:pt x="117" y="381"/>
                </a:lnTo>
                <a:lnTo>
                  <a:pt x="119" y="383"/>
                </a:lnTo>
                <a:lnTo>
                  <a:pt x="123" y="385"/>
                </a:lnTo>
                <a:lnTo>
                  <a:pt x="131" y="385"/>
                </a:lnTo>
                <a:lnTo>
                  <a:pt x="131" y="385"/>
                </a:lnTo>
                <a:lnTo>
                  <a:pt x="135" y="383"/>
                </a:lnTo>
                <a:lnTo>
                  <a:pt x="137" y="381"/>
                </a:lnTo>
                <a:lnTo>
                  <a:pt x="137" y="381"/>
                </a:lnTo>
                <a:lnTo>
                  <a:pt x="137" y="381"/>
                </a:lnTo>
                <a:lnTo>
                  <a:pt x="139" y="377"/>
                </a:lnTo>
                <a:lnTo>
                  <a:pt x="141" y="375"/>
                </a:lnTo>
                <a:lnTo>
                  <a:pt x="141" y="355"/>
                </a:lnTo>
                <a:lnTo>
                  <a:pt x="141" y="355"/>
                </a:lnTo>
                <a:lnTo>
                  <a:pt x="139" y="351"/>
                </a:lnTo>
                <a:lnTo>
                  <a:pt x="137" y="349"/>
                </a:lnTo>
                <a:lnTo>
                  <a:pt x="137" y="349"/>
                </a:lnTo>
                <a:lnTo>
                  <a:pt x="137" y="349"/>
                </a:lnTo>
                <a:lnTo>
                  <a:pt x="137" y="349"/>
                </a:lnTo>
                <a:lnTo>
                  <a:pt x="135" y="345"/>
                </a:lnTo>
                <a:lnTo>
                  <a:pt x="131" y="345"/>
                </a:lnTo>
                <a:lnTo>
                  <a:pt x="123" y="345"/>
                </a:lnTo>
                <a:lnTo>
                  <a:pt x="123" y="345"/>
                </a:lnTo>
                <a:close/>
                <a:moveTo>
                  <a:pt x="131" y="351"/>
                </a:moveTo>
                <a:lnTo>
                  <a:pt x="123" y="351"/>
                </a:lnTo>
                <a:lnTo>
                  <a:pt x="123" y="351"/>
                </a:lnTo>
                <a:lnTo>
                  <a:pt x="121" y="353"/>
                </a:lnTo>
                <a:lnTo>
                  <a:pt x="121" y="353"/>
                </a:lnTo>
                <a:lnTo>
                  <a:pt x="121" y="353"/>
                </a:lnTo>
                <a:lnTo>
                  <a:pt x="119" y="355"/>
                </a:lnTo>
                <a:lnTo>
                  <a:pt x="119" y="375"/>
                </a:lnTo>
                <a:lnTo>
                  <a:pt x="119" y="375"/>
                </a:lnTo>
                <a:lnTo>
                  <a:pt x="121" y="377"/>
                </a:lnTo>
                <a:lnTo>
                  <a:pt x="121" y="377"/>
                </a:lnTo>
                <a:lnTo>
                  <a:pt x="123" y="379"/>
                </a:lnTo>
                <a:lnTo>
                  <a:pt x="131" y="379"/>
                </a:lnTo>
                <a:lnTo>
                  <a:pt x="131" y="379"/>
                </a:lnTo>
                <a:lnTo>
                  <a:pt x="133" y="377"/>
                </a:lnTo>
                <a:lnTo>
                  <a:pt x="133" y="377"/>
                </a:lnTo>
                <a:lnTo>
                  <a:pt x="133" y="377"/>
                </a:lnTo>
                <a:lnTo>
                  <a:pt x="135" y="375"/>
                </a:lnTo>
                <a:lnTo>
                  <a:pt x="135" y="355"/>
                </a:lnTo>
                <a:lnTo>
                  <a:pt x="135" y="355"/>
                </a:lnTo>
                <a:lnTo>
                  <a:pt x="133" y="353"/>
                </a:lnTo>
                <a:lnTo>
                  <a:pt x="133" y="353"/>
                </a:lnTo>
                <a:lnTo>
                  <a:pt x="133" y="353"/>
                </a:lnTo>
                <a:lnTo>
                  <a:pt x="131" y="351"/>
                </a:lnTo>
                <a:lnTo>
                  <a:pt x="131" y="351"/>
                </a:lnTo>
                <a:close/>
                <a:moveTo>
                  <a:pt x="97" y="351"/>
                </a:moveTo>
                <a:lnTo>
                  <a:pt x="91" y="351"/>
                </a:lnTo>
                <a:lnTo>
                  <a:pt x="91" y="351"/>
                </a:lnTo>
                <a:lnTo>
                  <a:pt x="87" y="353"/>
                </a:lnTo>
                <a:lnTo>
                  <a:pt x="87" y="353"/>
                </a:lnTo>
                <a:lnTo>
                  <a:pt x="87" y="353"/>
                </a:lnTo>
                <a:lnTo>
                  <a:pt x="85" y="355"/>
                </a:lnTo>
                <a:lnTo>
                  <a:pt x="85" y="375"/>
                </a:lnTo>
                <a:lnTo>
                  <a:pt x="85" y="375"/>
                </a:lnTo>
                <a:lnTo>
                  <a:pt x="87" y="377"/>
                </a:lnTo>
                <a:lnTo>
                  <a:pt x="87" y="377"/>
                </a:lnTo>
                <a:lnTo>
                  <a:pt x="91" y="379"/>
                </a:lnTo>
                <a:lnTo>
                  <a:pt x="97" y="379"/>
                </a:lnTo>
                <a:lnTo>
                  <a:pt x="97" y="379"/>
                </a:lnTo>
                <a:lnTo>
                  <a:pt x="101" y="377"/>
                </a:lnTo>
                <a:lnTo>
                  <a:pt x="101" y="377"/>
                </a:lnTo>
                <a:lnTo>
                  <a:pt x="101" y="377"/>
                </a:lnTo>
                <a:lnTo>
                  <a:pt x="101" y="375"/>
                </a:lnTo>
                <a:lnTo>
                  <a:pt x="101" y="355"/>
                </a:lnTo>
                <a:lnTo>
                  <a:pt x="101" y="355"/>
                </a:lnTo>
                <a:lnTo>
                  <a:pt x="101" y="353"/>
                </a:lnTo>
                <a:lnTo>
                  <a:pt x="101" y="353"/>
                </a:lnTo>
                <a:lnTo>
                  <a:pt x="101" y="353"/>
                </a:lnTo>
                <a:lnTo>
                  <a:pt x="97" y="351"/>
                </a:lnTo>
                <a:lnTo>
                  <a:pt x="97" y="351"/>
                </a:lnTo>
                <a:close/>
                <a:moveTo>
                  <a:pt x="121" y="166"/>
                </a:moveTo>
                <a:lnTo>
                  <a:pt x="121" y="283"/>
                </a:lnTo>
                <a:lnTo>
                  <a:pt x="167" y="283"/>
                </a:lnTo>
                <a:lnTo>
                  <a:pt x="167" y="194"/>
                </a:lnTo>
                <a:lnTo>
                  <a:pt x="171" y="194"/>
                </a:lnTo>
                <a:lnTo>
                  <a:pt x="173" y="194"/>
                </a:lnTo>
                <a:lnTo>
                  <a:pt x="206" y="194"/>
                </a:lnTo>
                <a:lnTo>
                  <a:pt x="206" y="186"/>
                </a:lnTo>
                <a:lnTo>
                  <a:pt x="206" y="186"/>
                </a:lnTo>
                <a:lnTo>
                  <a:pt x="204" y="178"/>
                </a:lnTo>
                <a:lnTo>
                  <a:pt x="200" y="172"/>
                </a:lnTo>
                <a:lnTo>
                  <a:pt x="195" y="168"/>
                </a:lnTo>
                <a:lnTo>
                  <a:pt x="187" y="166"/>
                </a:lnTo>
                <a:lnTo>
                  <a:pt x="121" y="166"/>
                </a:lnTo>
                <a:lnTo>
                  <a:pt x="121" y="166"/>
                </a:lnTo>
                <a:close/>
                <a:moveTo>
                  <a:pt x="206" y="200"/>
                </a:moveTo>
                <a:lnTo>
                  <a:pt x="173" y="200"/>
                </a:lnTo>
                <a:lnTo>
                  <a:pt x="173" y="222"/>
                </a:lnTo>
                <a:lnTo>
                  <a:pt x="206" y="222"/>
                </a:lnTo>
                <a:lnTo>
                  <a:pt x="206" y="200"/>
                </a:lnTo>
                <a:lnTo>
                  <a:pt x="206" y="200"/>
                </a:lnTo>
                <a:close/>
                <a:moveTo>
                  <a:pt x="206" y="230"/>
                </a:moveTo>
                <a:lnTo>
                  <a:pt x="173" y="230"/>
                </a:lnTo>
                <a:lnTo>
                  <a:pt x="173" y="250"/>
                </a:lnTo>
                <a:lnTo>
                  <a:pt x="206" y="250"/>
                </a:lnTo>
                <a:lnTo>
                  <a:pt x="206" y="230"/>
                </a:lnTo>
                <a:lnTo>
                  <a:pt x="206" y="230"/>
                </a:lnTo>
                <a:close/>
                <a:moveTo>
                  <a:pt x="206" y="256"/>
                </a:moveTo>
                <a:lnTo>
                  <a:pt x="173" y="256"/>
                </a:lnTo>
                <a:lnTo>
                  <a:pt x="173" y="283"/>
                </a:lnTo>
                <a:lnTo>
                  <a:pt x="187" y="283"/>
                </a:lnTo>
                <a:lnTo>
                  <a:pt x="187" y="283"/>
                </a:lnTo>
                <a:lnTo>
                  <a:pt x="195" y="281"/>
                </a:lnTo>
                <a:lnTo>
                  <a:pt x="200" y="277"/>
                </a:lnTo>
                <a:lnTo>
                  <a:pt x="204" y="271"/>
                </a:lnTo>
                <a:lnTo>
                  <a:pt x="206" y="263"/>
                </a:lnTo>
                <a:lnTo>
                  <a:pt x="206" y="256"/>
                </a:lnTo>
                <a:lnTo>
                  <a:pt x="206" y="256"/>
                </a:lnTo>
                <a:close/>
                <a:moveTo>
                  <a:pt x="113" y="283"/>
                </a:moveTo>
                <a:lnTo>
                  <a:pt x="113" y="256"/>
                </a:lnTo>
                <a:lnTo>
                  <a:pt x="81" y="256"/>
                </a:lnTo>
                <a:lnTo>
                  <a:pt x="81" y="263"/>
                </a:lnTo>
                <a:lnTo>
                  <a:pt x="81" y="263"/>
                </a:lnTo>
                <a:lnTo>
                  <a:pt x="81" y="271"/>
                </a:lnTo>
                <a:lnTo>
                  <a:pt x="87" y="277"/>
                </a:lnTo>
                <a:lnTo>
                  <a:pt x="93" y="281"/>
                </a:lnTo>
                <a:lnTo>
                  <a:pt x="101" y="283"/>
                </a:lnTo>
                <a:lnTo>
                  <a:pt x="113" y="283"/>
                </a:lnTo>
                <a:lnTo>
                  <a:pt x="113" y="283"/>
                </a:lnTo>
                <a:close/>
                <a:moveTo>
                  <a:pt x="81" y="250"/>
                </a:moveTo>
                <a:lnTo>
                  <a:pt x="113" y="250"/>
                </a:lnTo>
                <a:lnTo>
                  <a:pt x="113" y="230"/>
                </a:lnTo>
                <a:lnTo>
                  <a:pt x="81" y="230"/>
                </a:lnTo>
                <a:lnTo>
                  <a:pt x="81" y="250"/>
                </a:lnTo>
                <a:lnTo>
                  <a:pt x="81" y="250"/>
                </a:lnTo>
                <a:close/>
                <a:moveTo>
                  <a:pt x="81" y="222"/>
                </a:moveTo>
                <a:lnTo>
                  <a:pt x="113" y="222"/>
                </a:lnTo>
                <a:lnTo>
                  <a:pt x="113" y="200"/>
                </a:lnTo>
                <a:lnTo>
                  <a:pt x="81" y="200"/>
                </a:lnTo>
                <a:lnTo>
                  <a:pt x="81" y="22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med"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a:spLocks noChangeArrowheads="1"/>
          </p:cNvSpPr>
          <p:nvPr/>
        </p:nvSpPr>
        <p:spPr bwMode="auto">
          <a:xfrm>
            <a:off x="1946275" y="1349375"/>
            <a:ext cx="2066925" cy="484188"/>
          </a:xfrm>
          <a:prstGeom prst="roundRect">
            <a:avLst>
              <a:gd name="adj" fmla="val 50000"/>
            </a:avLst>
          </a:prstGeom>
          <a:solidFill>
            <a:srgbClr val="C00000"/>
          </a:solidFill>
          <a:ln>
            <a:solidFill>
              <a:srgbClr val="FF0000"/>
            </a:solidFill>
          </a:ln>
          <a:extLst>
            <a:ext uri="{91240B29-F687-4F45-9708-019B960494DF}">
              <a14:hiddenLine xmlns:a14="http://schemas.microsoft.com/office/drawing/2010/main" xmlns=""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8" name="文本框 12"/>
          <p:cNvSpPr txBox="1">
            <a:spLocks noChangeArrowheads="1"/>
          </p:cNvSpPr>
          <p:nvPr/>
        </p:nvSpPr>
        <p:spPr bwMode="auto">
          <a:xfrm>
            <a:off x="2330450" y="1416050"/>
            <a:ext cx="1241418" cy="3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ctr"/>
            <a:r>
              <a:rPr lang="ru-RU" altLang="zh-CN" b="1" dirty="0" smtClean="0">
                <a:solidFill>
                  <a:srgbClr val="FFFFFF"/>
                </a:solidFill>
                <a:latin typeface="Times New Roman" pitchFamily="18" charset="0"/>
                <a:ea typeface="微软雅黑" panose="020B0503020204020204" pitchFamily="34" charset="-122"/>
                <a:cs typeface="Times New Roman" pitchFamily="18" charset="0"/>
              </a:rPr>
              <a:t>Понятие</a:t>
            </a:r>
            <a:endParaRPr lang="en-US" altLang="zh-CN"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59" name="Freeform 12"/>
          <p:cNvSpPr>
            <a:spLocks noEditPoints="1" noChangeArrowheads="1"/>
          </p:cNvSpPr>
          <p:nvPr/>
        </p:nvSpPr>
        <p:spPr bwMode="auto">
          <a:xfrm>
            <a:off x="1357313" y="1349375"/>
            <a:ext cx="420687" cy="422275"/>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FF0000"/>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0" name="圆角矩形 59"/>
          <p:cNvSpPr>
            <a:spLocks noChangeArrowheads="1"/>
          </p:cNvSpPr>
          <p:nvPr/>
        </p:nvSpPr>
        <p:spPr bwMode="auto">
          <a:xfrm>
            <a:off x="1981200" y="2198688"/>
            <a:ext cx="2065338" cy="484187"/>
          </a:xfrm>
          <a:prstGeom prst="roundRect">
            <a:avLst>
              <a:gd name="adj" fmla="val 50000"/>
            </a:avLst>
          </a:prstGeom>
          <a:solidFill>
            <a:srgbClr val="FF0000"/>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1" name="Freeform 5"/>
          <p:cNvSpPr>
            <a:spLocks noEditPoints="1" noChangeArrowheads="1"/>
          </p:cNvSpPr>
          <p:nvPr/>
        </p:nvSpPr>
        <p:spPr bwMode="auto">
          <a:xfrm>
            <a:off x="1344613" y="2192338"/>
            <a:ext cx="444500" cy="446087"/>
          </a:xfrm>
          <a:custGeom>
            <a:avLst/>
            <a:gdLst>
              <a:gd name="T0" fmla="*/ 43 w 104"/>
              <a:gd name="T1" fmla="*/ 27 h 104"/>
              <a:gd name="T2" fmla="*/ 63 w 104"/>
              <a:gd name="T3" fmla="*/ 56 h 104"/>
              <a:gd name="T4" fmla="*/ 43 w 104"/>
              <a:gd name="T5" fmla="*/ 56 h 104"/>
              <a:gd name="T6" fmla="*/ 52 w 104"/>
              <a:gd name="T7" fmla="*/ 0 h 104"/>
              <a:gd name="T8" fmla="*/ 0 w 104"/>
              <a:gd name="T9" fmla="*/ 52 h 104"/>
              <a:gd name="T10" fmla="*/ 52 w 104"/>
              <a:gd name="T11" fmla="*/ 104 h 104"/>
              <a:gd name="T12" fmla="*/ 104 w 104"/>
              <a:gd name="T13" fmla="*/ 52 h 104"/>
              <a:gd name="T14" fmla="*/ 52 w 104"/>
              <a:gd name="T15" fmla="*/ 0 h 104"/>
              <a:gd name="T16" fmla="*/ 52 w 104"/>
              <a:gd name="T17" fmla="*/ 9 h 104"/>
              <a:gd name="T18" fmla="*/ 9 w 104"/>
              <a:gd name="T19" fmla="*/ 52 h 104"/>
              <a:gd name="T20" fmla="*/ 52 w 104"/>
              <a:gd name="T21" fmla="*/ 95 h 104"/>
              <a:gd name="T22" fmla="*/ 95 w 104"/>
              <a:gd name="T23" fmla="*/ 52 h 104"/>
              <a:gd name="T24" fmla="*/ 24 w 104"/>
              <a:gd name="T25" fmla="*/ 64 h 104"/>
              <a:gd name="T26" fmla="*/ 28 w 104"/>
              <a:gd name="T27" fmla="*/ 55 h 104"/>
              <a:gd name="T28" fmla="*/ 22 w 104"/>
              <a:gd name="T29" fmla="*/ 49 h 104"/>
              <a:gd name="T30" fmla="*/ 28 w 104"/>
              <a:gd name="T31" fmla="*/ 43 h 104"/>
              <a:gd name="T32" fmla="*/ 27 w 104"/>
              <a:gd name="T33" fmla="*/ 34 h 104"/>
              <a:gd name="T34" fmla="*/ 33 w 104"/>
              <a:gd name="T35" fmla="*/ 28 h 104"/>
              <a:gd name="T36" fmla="*/ 41 w 104"/>
              <a:gd name="T37" fmla="*/ 29 h 104"/>
              <a:gd name="T38" fmla="*/ 47 w 104"/>
              <a:gd name="T39" fmla="*/ 22 h 104"/>
              <a:gd name="T40" fmla="*/ 54 w 104"/>
              <a:gd name="T41" fmla="*/ 26 h 104"/>
              <a:gd name="T42" fmla="*/ 62 w 104"/>
              <a:gd name="T43" fmla="*/ 23 h 104"/>
              <a:gd name="T44" fmla="*/ 66 w 104"/>
              <a:gd name="T45" fmla="*/ 30 h 104"/>
              <a:gd name="T46" fmla="*/ 74 w 104"/>
              <a:gd name="T47" fmla="*/ 30 h 104"/>
              <a:gd name="T48" fmla="*/ 70 w 104"/>
              <a:gd name="T49" fmla="*/ 34 h 104"/>
              <a:gd name="T50" fmla="*/ 79 w 104"/>
              <a:gd name="T51" fmla="*/ 37 h 104"/>
              <a:gd name="T52" fmla="*/ 76 w 104"/>
              <a:gd name="T53" fmla="*/ 46 h 104"/>
              <a:gd name="T54" fmla="*/ 83 w 104"/>
              <a:gd name="T55" fmla="*/ 52 h 104"/>
              <a:gd name="T56" fmla="*/ 75 w 104"/>
              <a:gd name="T57" fmla="*/ 58 h 104"/>
              <a:gd name="T58" fmla="*/ 78 w 104"/>
              <a:gd name="T59" fmla="*/ 68 h 104"/>
              <a:gd name="T60" fmla="*/ 90 w 104"/>
              <a:gd name="T61" fmla="*/ 52 h 104"/>
              <a:gd name="T62" fmla="*/ 52 w 104"/>
              <a:gd name="T63" fmla="*/ 15 h 104"/>
              <a:gd name="T64" fmla="*/ 15 w 104"/>
              <a:gd name="T65" fmla="*/ 52 h 104"/>
              <a:gd name="T66" fmla="*/ 27 w 104"/>
              <a:gd name="T67" fmla="*/ 70 h 104"/>
              <a:gd name="T68" fmla="*/ 33 w 104"/>
              <a:gd name="T69" fmla="*/ 67 h 104"/>
              <a:gd name="T70" fmla="*/ 24 w 104"/>
              <a:gd name="T71" fmla="*/ 64 h 104"/>
              <a:gd name="T72" fmla="*/ 48 w 104"/>
              <a:gd name="T73" fmla="*/ 56 h 104"/>
              <a:gd name="T74" fmla="*/ 58 w 104"/>
              <a:gd name="T75"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C00000"/>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2" name="圆角矩形 61"/>
          <p:cNvSpPr>
            <a:spLocks noChangeArrowheads="1"/>
          </p:cNvSpPr>
          <p:nvPr/>
        </p:nvSpPr>
        <p:spPr bwMode="auto">
          <a:xfrm>
            <a:off x="1990725" y="3041650"/>
            <a:ext cx="2063750" cy="482600"/>
          </a:xfrm>
          <a:prstGeom prst="roundRect">
            <a:avLst>
              <a:gd name="adj" fmla="val 50000"/>
            </a:avLst>
          </a:prstGeom>
          <a:solidFill>
            <a:srgbClr val="C00000"/>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3" name="Freeform 22"/>
          <p:cNvSpPr>
            <a:spLocks noEditPoints="1" noChangeArrowheads="1"/>
          </p:cNvSpPr>
          <p:nvPr/>
        </p:nvSpPr>
        <p:spPr bwMode="auto">
          <a:xfrm>
            <a:off x="1336675" y="3082925"/>
            <a:ext cx="482600" cy="39052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0000"/>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4" name="圆角矩形 63"/>
          <p:cNvSpPr>
            <a:spLocks noChangeArrowheads="1"/>
          </p:cNvSpPr>
          <p:nvPr/>
        </p:nvSpPr>
        <p:spPr bwMode="auto">
          <a:xfrm>
            <a:off x="1963738" y="3883025"/>
            <a:ext cx="2065337" cy="485775"/>
          </a:xfrm>
          <a:prstGeom prst="roundRect">
            <a:avLst>
              <a:gd name="adj" fmla="val 50000"/>
            </a:avLst>
          </a:prstGeom>
          <a:solidFill>
            <a:srgbClr val="FF0000"/>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5" name="Freeform 24"/>
          <p:cNvSpPr>
            <a:spLocks noEditPoints="1" noChangeArrowheads="1"/>
          </p:cNvSpPr>
          <p:nvPr/>
        </p:nvSpPr>
        <p:spPr bwMode="auto">
          <a:xfrm>
            <a:off x="1331913" y="3884613"/>
            <a:ext cx="471487" cy="487362"/>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C00000"/>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6" name="TextBox 65"/>
          <p:cNvSpPr txBox="1">
            <a:spLocks noChangeArrowheads="1"/>
          </p:cNvSpPr>
          <p:nvPr/>
        </p:nvSpPr>
        <p:spPr bwMode="auto">
          <a:xfrm>
            <a:off x="4214810" y="2000246"/>
            <a:ext cx="4594254" cy="80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just"/>
            <a:r>
              <a:rPr lang="ru-RU" sz="1200" dirty="0" smtClean="0">
                <a:latin typeface="Times New Roman" pitchFamily="18" charset="0"/>
                <a:cs typeface="Times New Roman" pitchFamily="18" charset="0"/>
              </a:rPr>
              <a:t>По состоянию на конец 2021 года в мире насчитывается 55 стран, в которых применяется режим </a:t>
            </a:r>
            <a:r>
              <a:rPr lang="ru-RU" sz="1200" dirty="0" err="1" smtClean="0">
                <a:latin typeface="Times New Roman" pitchFamily="18" charset="0"/>
                <a:cs typeface="Times New Roman" pitchFamily="18" charset="0"/>
              </a:rPr>
              <a:t>таргетирования</a:t>
            </a:r>
            <a:r>
              <a:rPr lang="ru-RU" sz="1200" dirty="0" smtClean="0">
                <a:latin typeface="Times New Roman" pitchFamily="18" charset="0"/>
                <a:cs typeface="Times New Roman" pitchFamily="18" charset="0"/>
              </a:rPr>
              <a:t> инфляции, в  том числе и Россия, которая перешла к </a:t>
            </a:r>
            <a:r>
              <a:rPr lang="ru-RU" sz="1200" dirty="0" err="1" smtClean="0">
                <a:latin typeface="Times New Roman" pitchFamily="18" charset="0"/>
                <a:cs typeface="Times New Roman" pitchFamily="18" charset="0"/>
              </a:rPr>
              <a:t>таргетированию</a:t>
            </a:r>
            <a:r>
              <a:rPr lang="ru-RU" sz="1200" dirty="0" smtClean="0">
                <a:latin typeface="Times New Roman" pitchFamily="18" charset="0"/>
                <a:cs typeface="Times New Roman" pitchFamily="18" charset="0"/>
              </a:rPr>
              <a:t> инфляции в 2014 году в период кризиса. </a:t>
            </a:r>
            <a:endParaRPr lang="zh-CN" altLang="en-US" sz="1200" dirty="0">
              <a:latin typeface="Times New Roman" pitchFamily="18" charset="0"/>
              <a:ea typeface="微软雅黑" panose="020B0503020204020204" pitchFamily="34" charset="-122"/>
              <a:cs typeface="Times New Roman" pitchFamily="18" charset="0"/>
            </a:endParaRPr>
          </a:p>
        </p:txBody>
      </p:sp>
      <p:sp>
        <p:nvSpPr>
          <p:cNvPr id="67" name="TextBox 66"/>
          <p:cNvSpPr txBox="1">
            <a:spLocks noChangeArrowheads="1"/>
          </p:cNvSpPr>
          <p:nvPr/>
        </p:nvSpPr>
        <p:spPr bwMode="auto">
          <a:xfrm>
            <a:off x="4214810" y="2857502"/>
            <a:ext cx="4572032" cy="1177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just"/>
            <a:r>
              <a:rPr lang="ru-RU" sz="1200" b="1" dirty="0" smtClean="0">
                <a:latin typeface="Times New Roman" pitchFamily="18" charset="0"/>
                <a:cs typeface="Times New Roman" pitchFamily="18" charset="0"/>
              </a:rPr>
              <a:t>Поклонники инфляционного </a:t>
            </a:r>
            <a:r>
              <a:rPr lang="ru-RU" sz="1200" b="1" dirty="0" err="1" smtClean="0">
                <a:latin typeface="Times New Roman" pitchFamily="18" charset="0"/>
                <a:cs typeface="Times New Roman" pitchFamily="18" charset="0"/>
              </a:rPr>
              <a:t>таргетирования</a:t>
            </a:r>
            <a:r>
              <a:rPr lang="ru-RU" sz="1200" b="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считают, что стабильность цен, которой удается достичь с помощью этого монетарного режима, в долгосрочной перспективе обеспечивает макроэкономическую стабильность, способствует росту кредитования, инвестиций и экономики в целом.        </a:t>
            </a:r>
          </a:p>
          <a:p>
            <a:endParaRPr lang="zh-CN" altLang="en-US" sz="1200" dirty="0">
              <a:latin typeface="微软雅黑" panose="020B0503020204020204" pitchFamily="34" charset="-122"/>
              <a:ea typeface="微软雅黑" panose="020B0503020204020204" pitchFamily="34" charset="-122"/>
            </a:endParaRPr>
          </a:p>
        </p:txBody>
      </p:sp>
      <p:sp>
        <p:nvSpPr>
          <p:cNvPr id="68" name="TextBox 67"/>
          <p:cNvSpPr txBox="1">
            <a:spLocks noChangeArrowheads="1"/>
          </p:cNvSpPr>
          <p:nvPr/>
        </p:nvSpPr>
        <p:spPr bwMode="auto">
          <a:xfrm>
            <a:off x="4192588" y="3886200"/>
            <a:ext cx="4594254" cy="992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r>
              <a:rPr lang="ru-RU" sz="1200" dirty="0" smtClean="0"/>
              <a:t> </a:t>
            </a:r>
            <a:r>
              <a:rPr lang="ru-RU" sz="1200" b="1" dirty="0" smtClean="0">
                <a:latin typeface="Times New Roman" pitchFamily="18" charset="0"/>
                <a:cs typeface="Times New Roman" pitchFamily="18" charset="0"/>
              </a:rPr>
              <a:t>Критики инфляционного </a:t>
            </a:r>
            <a:r>
              <a:rPr lang="ru-RU" sz="1200" b="1" dirty="0" err="1" smtClean="0">
                <a:latin typeface="Times New Roman" pitchFamily="18" charset="0"/>
                <a:cs typeface="Times New Roman" pitchFamily="18" charset="0"/>
              </a:rPr>
              <a:t>таргетирования</a:t>
            </a:r>
            <a:r>
              <a:rPr lang="ru-RU" sz="1200" b="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ставят под сомнение саму способность центральных банков управлять инфляцией с помощью ставок. Кроме того, они полагают, что из-за роста процентных ставок и низкой доступности кредита экономика и реальный сектор несут большие потери в настоящем.</a:t>
            </a:r>
            <a:endParaRPr lang="zh-CN" altLang="en-US" sz="1200" dirty="0">
              <a:latin typeface="微软雅黑" panose="020B0503020204020204" pitchFamily="34" charset="-122"/>
              <a:ea typeface="微软雅黑" panose="020B0503020204020204" pitchFamily="34" charset="-122"/>
            </a:endParaRPr>
          </a:p>
        </p:txBody>
      </p:sp>
      <p:sp>
        <p:nvSpPr>
          <p:cNvPr id="69" name="TextBox 68"/>
          <p:cNvSpPr txBox="1">
            <a:spLocks noChangeArrowheads="1"/>
          </p:cNvSpPr>
          <p:nvPr/>
        </p:nvSpPr>
        <p:spPr bwMode="auto">
          <a:xfrm>
            <a:off x="4214810" y="857238"/>
            <a:ext cx="4572032" cy="1177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just"/>
            <a:r>
              <a:rPr lang="ru-RU" sz="1200" b="1" dirty="0" smtClean="0">
                <a:latin typeface="Times New Roman" pitchFamily="18" charset="0"/>
                <a:cs typeface="Times New Roman" pitchFamily="18" charset="0"/>
              </a:rPr>
              <a:t>Инфляционное </a:t>
            </a:r>
            <a:r>
              <a:rPr lang="ru-RU" sz="1200" b="1" dirty="0" err="1" smtClean="0">
                <a:latin typeface="Times New Roman" pitchFamily="18" charset="0"/>
                <a:cs typeface="Times New Roman" pitchFamily="18" charset="0"/>
              </a:rPr>
              <a:t>таргетирование</a:t>
            </a:r>
            <a:r>
              <a:rPr lang="ru-RU" sz="1200" dirty="0" smtClean="0">
                <a:latin typeface="Times New Roman" pitchFamily="18" charset="0"/>
                <a:cs typeface="Times New Roman" pitchFamily="18" charset="0"/>
              </a:rPr>
              <a:t> - это режим, при котором главной задачей монетарных властей становится поддержание стабильно низкого уровня цен в рамках официально озвученного </a:t>
            </a:r>
            <a:r>
              <a:rPr lang="ru-RU" sz="1200" dirty="0" err="1" smtClean="0">
                <a:latin typeface="Times New Roman" pitchFamily="18" charset="0"/>
                <a:cs typeface="Times New Roman" pitchFamily="18" charset="0"/>
              </a:rPr>
              <a:t>таргета</a:t>
            </a:r>
            <a:r>
              <a:rPr lang="ru-RU" sz="1200" dirty="0" smtClean="0">
                <a:latin typeface="Times New Roman" pitchFamily="18" charset="0"/>
                <a:cs typeface="Times New Roman" pitchFamily="18" charset="0"/>
              </a:rPr>
              <a:t> по инфляции. ЦБ контролирует инфляцию посредством процентных ставок: повышает ставку, если цены растут, и снижает ставку, если цены падают.  </a:t>
            </a:r>
            <a:endParaRPr lang="zh-CN" altLang="en-US" sz="1200" dirty="0">
              <a:latin typeface="Times New Roman" pitchFamily="18" charset="0"/>
              <a:ea typeface="微软雅黑" panose="020B0503020204020204" pitchFamily="34" charset="-122"/>
              <a:cs typeface="Times New Roman" pitchFamily="18" charset="0"/>
            </a:endParaRPr>
          </a:p>
        </p:txBody>
      </p:sp>
      <p:sp>
        <p:nvSpPr>
          <p:cNvPr id="70" name="文本框 12"/>
          <p:cNvSpPr txBox="1">
            <a:spLocks noChangeArrowheads="1"/>
          </p:cNvSpPr>
          <p:nvPr/>
        </p:nvSpPr>
        <p:spPr bwMode="auto">
          <a:xfrm>
            <a:off x="2000232" y="2214560"/>
            <a:ext cx="1928826" cy="5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ctr"/>
            <a:r>
              <a:rPr lang="ru-RU" altLang="zh-CN" sz="1400" b="1" dirty="0" smtClean="0">
                <a:latin typeface="Times New Roman" pitchFamily="18" charset="0"/>
                <a:ea typeface="微软雅黑" panose="020B0503020204020204" pitchFamily="34" charset="-122"/>
                <a:cs typeface="Times New Roman" pitchFamily="18" charset="0"/>
              </a:rPr>
              <a:t>Режим </a:t>
            </a:r>
            <a:r>
              <a:rPr lang="ru-RU" altLang="zh-CN" sz="1400" b="1" dirty="0" err="1" smtClean="0">
                <a:latin typeface="Times New Roman" pitchFamily="18" charset="0"/>
                <a:ea typeface="微软雅黑" panose="020B0503020204020204" pitchFamily="34" charset="-122"/>
                <a:cs typeface="Times New Roman" pitchFamily="18" charset="0"/>
              </a:rPr>
              <a:t>таргетирования</a:t>
            </a:r>
            <a:r>
              <a:rPr lang="ru-RU" altLang="zh-CN" sz="1400" b="1" dirty="0" smtClean="0">
                <a:latin typeface="Times New Roman" pitchFamily="18" charset="0"/>
                <a:ea typeface="微软雅黑" panose="020B0503020204020204" pitchFamily="34" charset="-122"/>
                <a:cs typeface="Times New Roman" pitchFamily="18" charset="0"/>
              </a:rPr>
              <a:t> </a:t>
            </a:r>
            <a:endParaRPr lang="en-US" altLang="zh-CN" sz="1400" b="1" dirty="0">
              <a:latin typeface="Times New Roman" pitchFamily="18" charset="0"/>
              <a:ea typeface="微软雅黑" panose="020B0503020204020204" pitchFamily="34" charset="-122"/>
              <a:cs typeface="Times New Roman" pitchFamily="18" charset="0"/>
            </a:endParaRPr>
          </a:p>
        </p:txBody>
      </p:sp>
      <p:sp>
        <p:nvSpPr>
          <p:cNvPr id="71" name="文本框 12"/>
          <p:cNvSpPr txBox="1">
            <a:spLocks noChangeArrowheads="1"/>
          </p:cNvSpPr>
          <p:nvPr/>
        </p:nvSpPr>
        <p:spPr bwMode="auto">
          <a:xfrm>
            <a:off x="2285984" y="3143254"/>
            <a:ext cx="1476933" cy="3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p>
            <a:pPr algn="ctr"/>
            <a:r>
              <a:rPr lang="ru-RU" altLang="zh-CN" b="1" dirty="0" smtClean="0">
                <a:solidFill>
                  <a:srgbClr val="FFFFFF"/>
                </a:solidFill>
                <a:latin typeface="Times New Roman" pitchFamily="18" charset="0"/>
                <a:ea typeface="微软雅黑" panose="020B0503020204020204" pitchFamily="34" charset="-122"/>
                <a:cs typeface="Times New Roman" pitchFamily="18" charset="0"/>
              </a:rPr>
              <a:t>Поклонники</a:t>
            </a:r>
            <a:endParaRPr lang="en-US" altLang="zh-CN"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72" name="文本框 12"/>
          <p:cNvSpPr txBox="1">
            <a:spLocks noChangeArrowheads="1"/>
          </p:cNvSpPr>
          <p:nvPr/>
        </p:nvSpPr>
        <p:spPr bwMode="auto">
          <a:xfrm>
            <a:off x="2330450" y="3970338"/>
            <a:ext cx="1241418" cy="3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ctr"/>
            <a:r>
              <a:rPr lang="ru-RU" altLang="zh-CN" b="1" dirty="0" smtClean="0">
                <a:latin typeface="Times New Roman" pitchFamily="18" charset="0"/>
                <a:ea typeface="微软雅黑" panose="020B0503020204020204" pitchFamily="34" charset="-122"/>
                <a:cs typeface="Times New Roman" pitchFamily="18" charset="0"/>
              </a:rPr>
              <a:t>Критики</a:t>
            </a:r>
            <a:endParaRPr lang="en-US" altLang="zh-CN" b="1" dirty="0">
              <a:latin typeface="Times New Roman" pitchFamily="18" charset="0"/>
              <a:ea typeface="微软雅黑" panose="020B0503020204020204" pitchFamily="34" charset="-122"/>
              <a:cs typeface="Times New Roman" pitchFamily="18" charset="0"/>
            </a:endParaRPr>
          </a:p>
        </p:txBody>
      </p:sp>
      <p:sp>
        <p:nvSpPr>
          <p:cNvPr id="53265" name="TextBox 17"/>
          <p:cNvSpPr txBox="1">
            <a:spLocks noChangeArrowheads="1"/>
          </p:cNvSpPr>
          <p:nvPr/>
        </p:nvSpPr>
        <p:spPr bwMode="auto">
          <a:xfrm>
            <a:off x="500034" y="142858"/>
            <a:ext cx="81486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ru-RU" sz="2400" b="1" dirty="0" smtClean="0">
                <a:latin typeface="Times New Roman" pitchFamily="18" charset="0"/>
                <a:cs typeface="Times New Roman" pitchFamily="18" charset="0"/>
              </a:rPr>
              <a:t>Инфляционное </a:t>
            </a:r>
            <a:r>
              <a:rPr lang="ru-RU" sz="2400" b="1" dirty="0" err="1" smtClean="0">
                <a:latin typeface="Times New Roman" pitchFamily="18" charset="0"/>
                <a:cs typeface="Times New Roman" pitchFamily="18" charset="0"/>
              </a:rPr>
              <a:t>таргетирование</a:t>
            </a:r>
            <a:r>
              <a:rPr lang="ru-RU" sz="2400" b="1" dirty="0" smtClean="0">
                <a:latin typeface="Times New Roman" pitchFamily="18" charset="0"/>
                <a:cs typeface="Times New Roman" pitchFamily="18" charset="0"/>
              </a:rPr>
              <a:t> –как монетарный режим</a:t>
            </a:r>
            <a:endParaRPr lang="zh-CN" altLang="en-US" sz="24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20" name="矩形 8"/>
          <p:cNvSpPr/>
          <p:nvPr/>
        </p:nvSpPr>
        <p:spPr>
          <a:xfrm>
            <a:off x="0" y="0"/>
            <a:ext cx="215900" cy="1223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9"/>
          <p:cNvSpPr/>
          <p:nvPr/>
        </p:nvSpPr>
        <p:spPr>
          <a:xfrm>
            <a:off x="7385050" y="4832350"/>
            <a:ext cx="1758950" cy="311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spTree>
  </p:cSld>
  <p:clrMapOvr>
    <a:masterClrMapping/>
  </p:clrMapOvr>
  <p:transition spd="med"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3"/>
          <p:cNvSpPr txBox="1">
            <a:spLocks noChangeArrowheads="1"/>
          </p:cNvSpPr>
          <p:nvPr/>
        </p:nvSpPr>
        <p:spPr bwMode="auto">
          <a:xfrm>
            <a:off x="357158" y="0"/>
            <a:ext cx="850112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2000" b="1" dirty="0" smtClean="0">
                <a:latin typeface="Times New Roman" pitchFamily="18" charset="0"/>
                <a:cs typeface="Times New Roman" pitchFamily="18" charset="0"/>
              </a:rPr>
              <a:t>Анализ основных социально-экономических показателей России с 2015-2020гг. </a:t>
            </a:r>
            <a:endParaRPr lang="zh-CN" altLang="en-US" sz="20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14" name="矩形 8"/>
          <p:cNvSpPr/>
          <p:nvPr/>
        </p:nvSpPr>
        <p:spPr>
          <a:xfrm>
            <a:off x="0" y="0"/>
            <a:ext cx="215900" cy="1223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9"/>
          <p:cNvSpPr/>
          <p:nvPr/>
        </p:nvSpPr>
        <p:spPr>
          <a:xfrm>
            <a:off x="7385050" y="4832350"/>
            <a:ext cx="1758950" cy="311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graphicFrame>
        <p:nvGraphicFramePr>
          <p:cNvPr id="16" name="Диаграмма 15"/>
          <p:cNvGraphicFramePr/>
          <p:nvPr/>
        </p:nvGraphicFramePr>
        <p:xfrm>
          <a:off x="214282" y="500048"/>
          <a:ext cx="5214974" cy="2071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Диаграмма 16"/>
          <p:cNvGraphicFramePr/>
          <p:nvPr/>
        </p:nvGraphicFramePr>
        <p:xfrm>
          <a:off x="285720" y="2500312"/>
          <a:ext cx="4857784" cy="2400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Диаграмма 17"/>
          <p:cNvGraphicFramePr/>
          <p:nvPr/>
        </p:nvGraphicFramePr>
        <p:xfrm>
          <a:off x="5214942" y="642924"/>
          <a:ext cx="3857652" cy="2164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Диаграмма 18"/>
          <p:cNvGraphicFramePr/>
          <p:nvPr/>
        </p:nvGraphicFramePr>
        <p:xfrm>
          <a:off x="5072066" y="2571750"/>
          <a:ext cx="3929090" cy="227076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3"/>
          <p:cNvSpPr txBox="1">
            <a:spLocks noChangeArrowheads="1"/>
          </p:cNvSpPr>
          <p:nvPr/>
        </p:nvSpPr>
        <p:spPr bwMode="auto">
          <a:xfrm>
            <a:off x="357158" y="0"/>
            <a:ext cx="850112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2000" b="1" dirty="0" smtClean="0">
                <a:latin typeface="Times New Roman" pitchFamily="18" charset="0"/>
                <a:cs typeface="Times New Roman" pitchFamily="18" charset="0"/>
              </a:rPr>
              <a:t>Анализ динамики объема и структуры денежной массы в России </a:t>
            </a:r>
          </a:p>
          <a:p>
            <a:pPr algn="ctr"/>
            <a:r>
              <a:rPr lang="ru-RU" sz="2000" b="1" dirty="0" smtClean="0">
                <a:latin typeface="Times New Roman" pitchFamily="18" charset="0"/>
                <a:cs typeface="Times New Roman" pitchFamily="18" charset="0"/>
              </a:rPr>
              <a:t>с 2011-2022гг. (на начало года) </a:t>
            </a:r>
            <a:endParaRPr lang="zh-CN" altLang="en-US" sz="20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14" name="矩形 8"/>
          <p:cNvSpPr/>
          <p:nvPr/>
        </p:nvSpPr>
        <p:spPr>
          <a:xfrm>
            <a:off x="0" y="0"/>
            <a:ext cx="215900" cy="1223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9"/>
          <p:cNvSpPr/>
          <p:nvPr/>
        </p:nvSpPr>
        <p:spPr>
          <a:xfrm>
            <a:off x="7385050" y="4832350"/>
            <a:ext cx="1758950" cy="311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graphicFrame>
        <p:nvGraphicFramePr>
          <p:cNvPr id="10" name="Диаграмма 9"/>
          <p:cNvGraphicFramePr/>
          <p:nvPr/>
        </p:nvGraphicFramePr>
        <p:xfrm>
          <a:off x="6143636" y="2357436"/>
          <a:ext cx="3000364" cy="2484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nvGraphicFramePr>
        <p:xfrm>
          <a:off x="142844" y="2428874"/>
          <a:ext cx="6286543" cy="2643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p:cNvGraphicFramePr/>
          <p:nvPr/>
        </p:nvGraphicFramePr>
        <p:xfrm>
          <a:off x="142844" y="571486"/>
          <a:ext cx="8929750" cy="18097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3"/>
          <p:cNvSpPr txBox="1">
            <a:spLocks noChangeArrowheads="1"/>
          </p:cNvSpPr>
          <p:nvPr/>
        </p:nvSpPr>
        <p:spPr bwMode="auto">
          <a:xfrm>
            <a:off x="214282" y="142858"/>
            <a:ext cx="871543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2000" b="1" dirty="0" smtClean="0">
                <a:latin typeface="Times New Roman" pitchFamily="18" charset="0"/>
                <a:cs typeface="Times New Roman" pitchFamily="18" charset="0"/>
              </a:rPr>
              <a:t>Перспективы денежно-кредитной политики в России до 2025 г. </a:t>
            </a:r>
            <a:endParaRPr lang="zh-CN" altLang="en-US" sz="2000" b="1" dirty="0">
              <a:solidFill>
                <a:schemeClr val="accent1"/>
              </a:solidFill>
              <a:latin typeface="Times New Roman" pitchFamily="18" charset="0"/>
              <a:ea typeface="微软雅黑" panose="020B0503020204020204" pitchFamily="34" charset="-122"/>
              <a:cs typeface="Times New Roman" pitchFamily="18" charset="0"/>
            </a:endParaRPr>
          </a:p>
        </p:txBody>
      </p:sp>
      <p:sp>
        <p:nvSpPr>
          <p:cNvPr id="14" name="矩形 8"/>
          <p:cNvSpPr/>
          <p:nvPr/>
        </p:nvSpPr>
        <p:spPr>
          <a:xfrm>
            <a:off x="0" y="0"/>
            <a:ext cx="215900" cy="1223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9"/>
          <p:cNvSpPr/>
          <p:nvPr/>
        </p:nvSpPr>
        <p:spPr>
          <a:xfrm>
            <a:off x="7385050" y="4832350"/>
            <a:ext cx="1758950" cy="311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sp>
        <p:nvSpPr>
          <p:cNvPr id="102401" name="Rectangle 1"/>
          <p:cNvSpPr>
            <a:spLocks noChangeArrowheads="1"/>
          </p:cNvSpPr>
          <p:nvPr/>
        </p:nvSpPr>
        <p:spPr bwMode="auto">
          <a:xfrm>
            <a:off x="357158" y="642924"/>
            <a:ext cx="851572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Таблица 1- Прогноз Банка России в рамках базового сценария развития экономики на период до 2025г.</a:t>
            </a:r>
            <a:endParaRPr kumimoji="0" lang="ru-RU" sz="1800" b="0" i="0" u="none" strike="noStrike" cap="none" normalizeH="0" baseline="0" dirty="0" smtClean="0">
              <a:ln>
                <a:noFill/>
              </a:ln>
              <a:effectLst/>
              <a:latin typeface="Arial" pitchFamily="34" charset="0"/>
              <a:cs typeface="Arial" pitchFamily="34" charset="0"/>
            </a:endParaRPr>
          </a:p>
        </p:txBody>
      </p:sp>
      <p:graphicFrame>
        <p:nvGraphicFramePr>
          <p:cNvPr id="9" name="Таблица 8"/>
          <p:cNvGraphicFramePr>
            <a:graphicFrameLocks noGrp="1"/>
          </p:cNvGraphicFramePr>
          <p:nvPr/>
        </p:nvGraphicFramePr>
        <p:xfrm>
          <a:off x="357157" y="937261"/>
          <a:ext cx="8501123" cy="2020907"/>
        </p:xfrm>
        <a:graphic>
          <a:graphicData uri="http://schemas.openxmlformats.org/drawingml/2006/table">
            <a:tbl>
              <a:tblPr firstRow="1" bandRow="1">
                <a:tableStyleId>{5C22544A-7EE6-4342-B048-85BDC9FD1C3A}</a:tableStyleId>
              </a:tblPr>
              <a:tblGrid>
                <a:gridCol w="430292"/>
                <a:gridCol w="4284617"/>
                <a:gridCol w="571504"/>
                <a:gridCol w="571504"/>
                <a:gridCol w="714380"/>
                <a:gridCol w="616075"/>
                <a:gridCol w="741247"/>
                <a:gridCol w="571504"/>
              </a:tblGrid>
              <a:tr h="478765">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 </a:t>
                      </a:r>
                      <a:r>
                        <a:rPr lang="ru-RU" sz="1000" dirty="0" err="1">
                          <a:solidFill>
                            <a:schemeClr val="tx1"/>
                          </a:solidFill>
                          <a:latin typeface="Times New Roman" pitchFamily="18" charset="0"/>
                          <a:ea typeface="Calibri"/>
                          <a:cs typeface="Times New Roman" pitchFamily="18" charset="0"/>
                        </a:rPr>
                        <a:t>п</a:t>
                      </a:r>
                      <a:r>
                        <a:rPr lang="ru-RU" sz="1000" dirty="0">
                          <a:solidFill>
                            <a:schemeClr val="tx1"/>
                          </a:solidFill>
                          <a:latin typeface="Times New Roman" pitchFamily="18" charset="0"/>
                          <a:ea typeface="Calibri"/>
                          <a:cs typeface="Times New Roman" pitchFamily="18" charset="0"/>
                        </a:rPr>
                        <a:t>/</a:t>
                      </a:r>
                      <a:r>
                        <a:rPr lang="ru-RU" sz="1000" dirty="0" err="1">
                          <a:solidFill>
                            <a:schemeClr val="tx1"/>
                          </a:solidFill>
                          <a:latin typeface="Times New Roman" pitchFamily="18" charset="0"/>
                          <a:ea typeface="Calibri"/>
                          <a:cs typeface="Times New Roman" pitchFamily="18" charset="0"/>
                        </a:rPr>
                        <a:t>п</a:t>
                      </a:r>
                      <a:endParaRPr lang="ru-RU" sz="1000" dirty="0">
                        <a:solidFill>
                          <a:schemeClr val="tx1"/>
                        </a:solidFill>
                        <a:latin typeface="Times New Roman" pitchFamily="18" charset="0"/>
                        <a:ea typeface="Calibri"/>
                        <a:cs typeface="Times New Roman" pitchFamily="18" charset="0"/>
                      </a:endParaRPr>
                    </a:p>
                  </a:txBody>
                  <a:tcPr marL="68580" marR="68580" marT="0" marB="0">
                    <a:solidFill>
                      <a:srgbClr val="FF0000"/>
                    </a:solidFill>
                  </a:tcPr>
                </a:tc>
                <a:tc>
                  <a:txBody>
                    <a:bodyPr/>
                    <a:lstStyle/>
                    <a:p>
                      <a:pPr algn="ctr">
                        <a:lnSpc>
                          <a:spcPct val="115000"/>
                        </a:lnSpc>
                        <a:spcAft>
                          <a:spcPts val="0"/>
                        </a:spcAft>
                      </a:pPr>
                      <a:r>
                        <a:rPr lang="ru-RU" sz="1000" dirty="0" smtClean="0">
                          <a:solidFill>
                            <a:schemeClr val="tx1"/>
                          </a:solidFill>
                          <a:latin typeface="Times New Roman" pitchFamily="18" charset="0"/>
                          <a:ea typeface="Calibri"/>
                          <a:cs typeface="Times New Roman" pitchFamily="18" charset="0"/>
                        </a:rPr>
                        <a:t>Показатели</a:t>
                      </a:r>
                      <a:endParaRPr lang="ru-RU" sz="1000" dirty="0">
                        <a:solidFill>
                          <a:schemeClr val="tx1"/>
                        </a:solidFill>
                        <a:latin typeface="Times New Roman" pitchFamily="18" charset="0"/>
                        <a:ea typeface="Calibri"/>
                        <a:cs typeface="Times New Roman" pitchFamily="18" charset="0"/>
                      </a:endParaRPr>
                    </a:p>
                  </a:txBody>
                  <a:tcPr marL="68580" marR="68580" marT="0" marB="0">
                    <a:solidFill>
                      <a:srgbClr val="FF0000"/>
                    </a:solidFill>
                  </a:tcPr>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2020</a:t>
                      </a:r>
                    </a:p>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(факт)</a:t>
                      </a:r>
                    </a:p>
                  </a:txBody>
                  <a:tcPr marL="68580" marR="68580" marT="0" marB="0">
                    <a:solidFill>
                      <a:srgbClr val="FF0000"/>
                    </a:solidFill>
                  </a:tcPr>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2021 </a:t>
                      </a:r>
                      <a:endParaRPr lang="ru-RU" sz="1000" dirty="0" smtClean="0">
                        <a:solidFill>
                          <a:schemeClr val="tx1"/>
                        </a:solidFill>
                        <a:latin typeface="Times New Roman" pitchFamily="18" charset="0"/>
                        <a:ea typeface="Calibri"/>
                        <a:cs typeface="Times New Roman" pitchFamily="18" charset="0"/>
                      </a:endParaRPr>
                    </a:p>
                    <a:p>
                      <a:pPr algn="ctr">
                        <a:lnSpc>
                          <a:spcPct val="115000"/>
                        </a:lnSpc>
                        <a:spcAft>
                          <a:spcPts val="0"/>
                        </a:spcAft>
                      </a:pPr>
                      <a:r>
                        <a:rPr lang="ru-RU" sz="1000" dirty="0" smtClean="0">
                          <a:solidFill>
                            <a:schemeClr val="tx1"/>
                          </a:solidFill>
                          <a:latin typeface="Times New Roman" pitchFamily="18" charset="0"/>
                          <a:ea typeface="Calibri"/>
                          <a:cs typeface="Times New Roman" pitchFamily="18" charset="0"/>
                        </a:rPr>
                        <a:t>(</a:t>
                      </a:r>
                      <a:r>
                        <a:rPr lang="ru-RU" sz="1000" dirty="0">
                          <a:solidFill>
                            <a:schemeClr val="tx1"/>
                          </a:solidFill>
                          <a:latin typeface="Times New Roman" pitchFamily="18" charset="0"/>
                          <a:ea typeface="Calibri"/>
                          <a:cs typeface="Times New Roman" pitchFamily="18" charset="0"/>
                        </a:rPr>
                        <a:t>факт)</a:t>
                      </a:r>
                    </a:p>
                  </a:txBody>
                  <a:tcPr marL="68580" marR="68580" marT="0" marB="0">
                    <a:solidFill>
                      <a:srgbClr val="FF0000"/>
                    </a:solidFill>
                  </a:tcPr>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2022</a:t>
                      </a:r>
                    </a:p>
                  </a:txBody>
                  <a:tcPr marL="68580" marR="68580" marT="0" marB="0">
                    <a:solidFill>
                      <a:srgbClr val="FF0000"/>
                    </a:solidFill>
                  </a:tcPr>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2023</a:t>
                      </a:r>
                    </a:p>
                  </a:txBody>
                  <a:tcPr marL="68580" marR="68580" marT="0" marB="0">
                    <a:solidFill>
                      <a:srgbClr val="FF0000"/>
                    </a:solidFill>
                  </a:tcPr>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2024</a:t>
                      </a:r>
                    </a:p>
                  </a:txBody>
                  <a:tcPr marL="68580" marR="68580" marT="0" marB="0">
                    <a:solidFill>
                      <a:srgbClr val="FF0000"/>
                    </a:solidFill>
                  </a:tcPr>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2025</a:t>
                      </a:r>
                    </a:p>
                  </a:txBody>
                  <a:tcPr marL="68580" marR="68580" marT="0" marB="0">
                    <a:solidFill>
                      <a:srgbClr val="FF0000"/>
                    </a:solidFill>
                  </a:tcPr>
                </a:tc>
              </a:tr>
              <a:tr h="150836">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1</a:t>
                      </a:r>
                    </a:p>
                  </a:txBody>
                  <a:tcPr marL="68580" marR="68580" marT="0" marB="0"/>
                </a:tc>
                <a:tc>
                  <a:txBody>
                    <a:bodyPr/>
                    <a:lstStyle/>
                    <a:p>
                      <a:pPr algn="l">
                        <a:lnSpc>
                          <a:spcPct val="115000"/>
                        </a:lnSpc>
                        <a:spcAft>
                          <a:spcPts val="0"/>
                        </a:spcAft>
                      </a:pPr>
                      <a:r>
                        <a:rPr lang="ru-RU" sz="1000" dirty="0">
                          <a:solidFill>
                            <a:schemeClr val="tx1"/>
                          </a:solidFill>
                          <a:latin typeface="Times New Roman" pitchFamily="18" charset="0"/>
                          <a:ea typeface="Calibri"/>
                          <a:cs typeface="Times New Roman" pitchFamily="18" charset="0"/>
                        </a:rPr>
                        <a:t>Инфляция, %, декабрь к декабрю </a:t>
                      </a:r>
                      <a:r>
                        <a:rPr lang="ru-RU" sz="1000" dirty="0" smtClean="0">
                          <a:solidFill>
                            <a:schemeClr val="tx1"/>
                          </a:solidFill>
                          <a:latin typeface="Times New Roman" pitchFamily="18" charset="0"/>
                          <a:ea typeface="Calibri"/>
                          <a:cs typeface="Times New Roman" pitchFamily="18" charset="0"/>
                        </a:rPr>
                        <a:t>предыдущего года</a:t>
                      </a:r>
                      <a:endParaRPr lang="ru-RU" sz="1000"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4,9</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8,4</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11-13</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5-7</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4,0</a:t>
                      </a:r>
                    </a:p>
                  </a:txBody>
                  <a:tcPr marL="68580" marR="68580" marT="0" marB="0"/>
                </a:tc>
                <a:tc>
                  <a:txBody>
                    <a:bodyPr/>
                    <a:lstStyle/>
                    <a:p>
                      <a:pPr algn="ctr">
                        <a:lnSpc>
                          <a:spcPct val="115000"/>
                        </a:lnSpc>
                        <a:spcAft>
                          <a:spcPts val="0"/>
                        </a:spcAft>
                      </a:pPr>
                      <a:r>
                        <a:rPr lang="ru-RU" sz="1000">
                          <a:solidFill>
                            <a:schemeClr val="tx1"/>
                          </a:solidFill>
                          <a:latin typeface="Times New Roman" pitchFamily="18" charset="0"/>
                          <a:ea typeface="Calibri"/>
                          <a:cs typeface="Times New Roman" pitchFamily="18" charset="0"/>
                        </a:rPr>
                        <a:t>4,0</a:t>
                      </a:r>
                    </a:p>
                  </a:txBody>
                  <a:tcPr marL="68580" marR="68580" marT="0" marB="0"/>
                </a:tc>
              </a:tr>
              <a:tr h="178493">
                <a:tc>
                  <a:txBody>
                    <a:bodyPr/>
                    <a:lstStyle/>
                    <a:p>
                      <a:pPr algn="ctr">
                        <a:lnSpc>
                          <a:spcPct val="115000"/>
                        </a:lnSpc>
                        <a:spcAft>
                          <a:spcPts val="0"/>
                        </a:spcAft>
                      </a:pPr>
                      <a:r>
                        <a:rPr lang="ru-RU" sz="1000">
                          <a:solidFill>
                            <a:schemeClr val="tx1"/>
                          </a:solidFill>
                          <a:latin typeface="Times New Roman" pitchFamily="18" charset="0"/>
                          <a:ea typeface="Calibri"/>
                          <a:cs typeface="Times New Roman" pitchFamily="18" charset="0"/>
                        </a:rPr>
                        <a:t>2</a:t>
                      </a:r>
                    </a:p>
                  </a:txBody>
                  <a:tcPr marL="68580" marR="68580" marT="0" marB="0"/>
                </a:tc>
                <a:tc>
                  <a:txBody>
                    <a:bodyPr/>
                    <a:lstStyle/>
                    <a:p>
                      <a:pPr algn="l">
                        <a:lnSpc>
                          <a:spcPct val="115000"/>
                        </a:lnSpc>
                        <a:spcAft>
                          <a:spcPts val="0"/>
                        </a:spcAft>
                      </a:pPr>
                      <a:r>
                        <a:rPr lang="ru-RU" sz="1000" dirty="0">
                          <a:solidFill>
                            <a:schemeClr val="tx1"/>
                          </a:solidFill>
                          <a:latin typeface="Times New Roman" pitchFamily="18" charset="0"/>
                          <a:ea typeface="Calibri"/>
                          <a:cs typeface="Times New Roman" pitchFamily="18" charset="0"/>
                        </a:rPr>
                        <a:t>Инфляция, в среднем за год, в % к предыдущему году</a:t>
                      </a:r>
                    </a:p>
                  </a:txBody>
                  <a:tcPr marL="68580" marR="68580" marT="0" marB="0"/>
                </a:tc>
                <a:tc>
                  <a:txBody>
                    <a:bodyPr/>
                    <a:lstStyle/>
                    <a:p>
                      <a:pPr algn="ctr">
                        <a:lnSpc>
                          <a:spcPct val="115000"/>
                        </a:lnSpc>
                        <a:spcAft>
                          <a:spcPts val="0"/>
                        </a:spcAft>
                      </a:pPr>
                      <a:r>
                        <a:rPr lang="ru-RU" sz="1000">
                          <a:solidFill>
                            <a:schemeClr val="tx1"/>
                          </a:solidFill>
                          <a:latin typeface="Times New Roman" pitchFamily="18" charset="0"/>
                          <a:ea typeface="Calibri"/>
                          <a:cs typeface="Times New Roman" pitchFamily="18" charset="0"/>
                        </a:rPr>
                        <a:t>3,4</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6,7</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13,5-14</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4,3-7,5</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4,1-4,9</a:t>
                      </a:r>
                    </a:p>
                  </a:txBody>
                  <a:tcPr marL="68580" marR="68580" marT="0" marB="0"/>
                </a:tc>
                <a:tc>
                  <a:txBody>
                    <a:bodyPr/>
                    <a:lstStyle/>
                    <a:p>
                      <a:pPr algn="ctr">
                        <a:lnSpc>
                          <a:spcPct val="115000"/>
                        </a:lnSpc>
                        <a:spcAft>
                          <a:spcPts val="0"/>
                        </a:spcAft>
                      </a:pPr>
                      <a:r>
                        <a:rPr lang="ru-RU" sz="1000">
                          <a:solidFill>
                            <a:schemeClr val="tx1"/>
                          </a:solidFill>
                          <a:latin typeface="Times New Roman" pitchFamily="18" charset="0"/>
                          <a:ea typeface="Calibri"/>
                          <a:cs typeface="Times New Roman" pitchFamily="18" charset="0"/>
                        </a:rPr>
                        <a:t>4,0</a:t>
                      </a:r>
                    </a:p>
                  </a:txBody>
                  <a:tcPr marL="68580" marR="68580" marT="0" marB="0"/>
                </a:tc>
              </a:tr>
              <a:tr h="178493">
                <a:tc>
                  <a:txBody>
                    <a:bodyPr/>
                    <a:lstStyle/>
                    <a:p>
                      <a:pPr algn="ctr">
                        <a:lnSpc>
                          <a:spcPct val="115000"/>
                        </a:lnSpc>
                        <a:spcAft>
                          <a:spcPts val="0"/>
                        </a:spcAft>
                      </a:pPr>
                      <a:r>
                        <a:rPr lang="ru-RU" sz="1000" dirty="0" smtClean="0">
                          <a:solidFill>
                            <a:schemeClr val="tx1"/>
                          </a:solidFill>
                          <a:latin typeface="Times New Roman" pitchFamily="18" charset="0"/>
                          <a:ea typeface="Calibri"/>
                          <a:cs typeface="Times New Roman" pitchFamily="18" charset="0"/>
                        </a:rPr>
                        <a:t>3</a:t>
                      </a:r>
                      <a:endParaRPr lang="ru-RU" sz="1000"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ru-RU" sz="1000" dirty="0">
                          <a:solidFill>
                            <a:schemeClr val="tx1"/>
                          </a:solidFill>
                          <a:latin typeface="Times New Roman" pitchFamily="18" charset="0"/>
                          <a:ea typeface="Calibri"/>
                          <a:cs typeface="Times New Roman" pitchFamily="18" charset="0"/>
                        </a:rPr>
                        <a:t>Ключевая ставка, в среднем за год, % годовых</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5,1</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5,7</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10,5-10,8</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6,5-8,5</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6,0-7,0</a:t>
                      </a:r>
                    </a:p>
                  </a:txBody>
                  <a:tcPr marL="68580" marR="68580" marT="0" marB="0"/>
                </a:tc>
                <a:tc>
                  <a:txBody>
                    <a:bodyPr/>
                    <a:lstStyle/>
                    <a:p>
                      <a:pPr algn="ctr">
                        <a:lnSpc>
                          <a:spcPct val="115000"/>
                        </a:lnSpc>
                        <a:spcAft>
                          <a:spcPts val="0"/>
                        </a:spcAft>
                      </a:pPr>
                      <a:r>
                        <a:rPr lang="ru-RU" sz="1000">
                          <a:solidFill>
                            <a:schemeClr val="tx1"/>
                          </a:solidFill>
                          <a:latin typeface="Times New Roman" pitchFamily="18" charset="0"/>
                          <a:ea typeface="Calibri"/>
                          <a:cs typeface="Times New Roman" pitchFamily="18" charset="0"/>
                        </a:rPr>
                        <a:t>5,0-6,0</a:t>
                      </a:r>
                    </a:p>
                  </a:txBody>
                  <a:tcPr marL="68580" marR="68580" marT="0" marB="0"/>
                </a:tc>
              </a:tr>
              <a:tr h="314800">
                <a:tc>
                  <a:txBody>
                    <a:bodyPr/>
                    <a:lstStyle/>
                    <a:p>
                      <a:pPr algn="ctr">
                        <a:lnSpc>
                          <a:spcPct val="115000"/>
                        </a:lnSpc>
                        <a:spcAft>
                          <a:spcPts val="0"/>
                        </a:spcAft>
                      </a:pPr>
                      <a:r>
                        <a:rPr lang="ru-RU" sz="1000" dirty="0" smtClean="0">
                          <a:solidFill>
                            <a:schemeClr val="tx1"/>
                          </a:solidFill>
                          <a:latin typeface="Times New Roman" pitchFamily="18" charset="0"/>
                          <a:ea typeface="Calibri"/>
                          <a:cs typeface="Times New Roman" pitchFamily="18" charset="0"/>
                        </a:rPr>
                        <a:t>4</a:t>
                      </a:r>
                      <a:endParaRPr lang="ru-RU" sz="1000"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ru-RU" sz="1000" dirty="0">
                          <a:solidFill>
                            <a:schemeClr val="tx1"/>
                          </a:solidFill>
                          <a:latin typeface="Times New Roman" pitchFamily="18" charset="0"/>
                          <a:ea typeface="Calibri"/>
                          <a:cs typeface="Times New Roman" pitchFamily="18" charset="0"/>
                        </a:rPr>
                        <a:t>Валовой внутренний продукт, прирост к предыдущему году, %</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-2,7</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4,7</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(-6,0) –</a:t>
                      </a:r>
                    </a:p>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 (-4,0)</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(-4,0) – </a:t>
                      </a:r>
                    </a:p>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(-1,0)</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1,5 – 2,5</a:t>
                      </a:r>
                    </a:p>
                  </a:txBody>
                  <a:tcPr marL="68580" marR="68580" marT="0" marB="0"/>
                </a:tc>
                <a:tc>
                  <a:txBody>
                    <a:bodyPr/>
                    <a:lstStyle/>
                    <a:p>
                      <a:pPr algn="ctr">
                        <a:lnSpc>
                          <a:spcPct val="115000"/>
                        </a:lnSpc>
                        <a:spcAft>
                          <a:spcPts val="0"/>
                        </a:spcAft>
                      </a:pPr>
                      <a:r>
                        <a:rPr lang="ru-RU" sz="1000">
                          <a:solidFill>
                            <a:schemeClr val="tx1"/>
                          </a:solidFill>
                          <a:latin typeface="Times New Roman" pitchFamily="18" charset="0"/>
                          <a:ea typeface="Calibri"/>
                          <a:cs typeface="Times New Roman" pitchFamily="18" charset="0"/>
                        </a:rPr>
                        <a:t>1,5 – 2,5</a:t>
                      </a:r>
                    </a:p>
                  </a:txBody>
                  <a:tcPr marL="68580" marR="68580" marT="0" marB="0"/>
                </a:tc>
              </a:tr>
              <a:tr h="167124">
                <a:tc>
                  <a:txBody>
                    <a:bodyPr/>
                    <a:lstStyle/>
                    <a:p>
                      <a:pPr algn="ctr">
                        <a:lnSpc>
                          <a:spcPct val="115000"/>
                        </a:lnSpc>
                        <a:spcAft>
                          <a:spcPts val="0"/>
                        </a:spcAft>
                      </a:pPr>
                      <a:r>
                        <a:rPr lang="ru-RU" sz="1000" dirty="0" smtClean="0">
                          <a:solidFill>
                            <a:schemeClr val="tx1"/>
                          </a:solidFill>
                          <a:latin typeface="Times New Roman" pitchFamily="18" charset="0"/>
                          <a:ea typeface="Calibri"/>
                          <a:cs typeface="Times New Roman" pitchFamily="18" charset="0"/>
                        </a:rPr>
                        <a:t>5</a:t>
                      </a:r>
                      <a:endParaRPr lang="ru-RU" sz="1000"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Денежная масса в национальном определении, прирост предыдущему году, %</a:t>
                      </a:r>
                    </a:p>
                  </a:txBody>
                  <a:tcPr marL="68580" marR="68580" marT="0" marB="0"/>
                </a:tc>
                <a:tc>
                  <a:txBody>
                    <a:bodyPr/>
                    <a:lstStyle/>
                    <a:p>
                      <a:pPr algn="ctr">
                        <a:lnSpc>
                          <a:spcPct val="115000"/>
                        </a:lnSpc>
                        <a:spcAft>
                          <a:spcPts val="0"/>
                        </a:spcAft>
                      </a:pPr>
                      <a:r>
                        <a:rPr lang="ru-RU" sz="1000">
                          <a:solidFill>
                            <a:schemeClr val="tx1"/>
                          </a:solidFill>
                          <a:latin typeface="Times New Roman" pitchFamily="18" charset="0"/>
                          <a:ea typeface="Calibri"/>
                          <a:cs typeface="Times New Roman" pitchFamily="18" charset="0"/>
                        </a:rPr>
                        <a:t>13,5</a:t>
                      </a:r>
                    </a:p>
                  </a:txBody>
                  <a:tcPr marL="68580" marR="68580" marT="0" marB="0"/>
                </a:tc>
                <a:tc>
                  <a:txBody>
                    <a:bodyPr/>
                    <a:lstStyle/>
                    <a:p>
                      <a:pPr algn="ctr">
                        <a:lnSpc>
                          <a:spcPct val="115000"/>
                        </a:lnSpc>
                        <a:spcAft>
                          <a:spcPts val="0"/>
                        </a:spcAft>
                      </a:pPr>
                      <a:r>
                        <a:rPr lang="ru-RU" sz="1000">
                          <a:solidFill>
                            <a:schemeClr val="tx1"/>
                          </a:solidFill>
                          <a:latin typeface="Times New Roman" pitchFamily="18" charset="0"/>
                          <a:ea typeface="Calibri"/>
                          <a:cs typeface="Times New Roman" pitchFamily="18" charset="0"/>
                        </a:rPr>
                        <a:t>13,0</a:t>
                      </a:r>
                    </a:p>
                  </a:txBody>
                  <a:tcPr marL="68580" marR="68580" marT="0" marB="0"/>
                </a:tc>
                <a:tc>
                  <a:txBody>
                    <a:bodyPr/>
                    <a:lstStyle/>
                    <a:p>
                      <a:pPr algn="ctr">
                        <a:lnSpc>
                          <a:spcPct val="115000"/>
                        </a:lnSpc>
                        <a:spcAft>
                          <a:spcPts val="0"/>
                        </a:spcAft>
                      </a:pPr>
                      <a:r>
                        <a:rPr lang="ru-RU" sz="1000">
                          <a:solidFill>
                            <a:schemeClr val="tx1"/>
                          </a:solidFill>
                          <a:latin typeface="Times New Roman" pitchFamily="18" charset="0"/>
                          <a:ea typeface="Calibri"/>
                          <a:cs typeface="Times New Roman" pitchFamily="18" charset="0"/>
                        </a:rPr>
                        <a:t>12-17</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11-16</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8-13</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5-10</a:t>
                      </a:r>
                    </a:p>
                  </a:txBody>
                  <a:tcPr marL="68580" marR="68580" marT="0" marB="0"/>
                </a:tc>
              </a:tr>
              <a:tr h="308856">
                <a:tc>
                  <a:txBody>
                    <a:bodyPr/>
                    <a:lstStyle/>
                    <a:p>
                      <a:pPr algn="ctr">
                        <a:lnSpc>
                          <a:spcPct val="115000"/>
                        </a:lnSpc>
                        <a:spcAft>
                          <a:spcPts val="0"/>
                        </a:spcAft>
                      </a:pPr>
                      <a:r>
                        <a:rPr lang="ru-RU" sz="1000" dirty="0" smtClean="0">
                          <a:solidFill>
                            <a:schemeClr val="tx1"/>
                          </a:solidFill>
                          <a:latin typeface="Times New Roman" pitchFamily="18" charset="0"/>
                          <a:ea typeface="Calibri"/>
                          <a:cs typeface="Times New Roman" pitchFamily="18" charset="0"/>
                        </a:rPr>
                        <a:t>6</a:t>
                      </a:r>
                      <a:endParaRPr lang="ru-RU" sz="1000"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ru-RU" sz="1000" dirty="0">
                          <a:solidFill>
                            <a:schemeClr val="tx1"/>
                          </a:solidFill>
                          <a:latin typeface="Times New Roman" pitchFamily="18" charset="0"/>
                          <a:ea typeface="Calibri"/>
                          <a:cs typeface="Times New Roman" pitchFamily="18" charset="0"/>
                        </a:rPr>
                        <a:t>Цена на нефть марки </a:t>
                      </a:r>
                      <a:r>
                        <a:rPr lang="ru-RU" sz="1000" dirty="0" err="1">
                          <a:solidFill>
                            <a:schemeClr val="tx1"/>
                          </a:solidFill>
                          <a:latin typeface="Times New Roman" pitchFamily="18" charset="0"/>
                          <a:ea typeface="Calibri"/>
                          <a:cs typeface="Times New Roman" pitchFamily="18" charset="0"/>
                        </a:rPr>
                        <a:t>Urals</a:t>
                      </a:r>
                      <a:r>
                        <a:rPr lang="ru-RU" sz="1000" dirty="0">
                          <a:solidFill>
                            <a:schemeClr val="tx1"/>
                          </a:solidFill>
                          <a:latin typeface="Times New Roman" pitchFamily="18" charset="0"/>
                          <a:ea typeface="Calibri"/>
                          <a:cs typeface="Times New Roman" pitchFamily="18" charset="0"/>
                        </a:rPr>
                        <a:t>, средняя за год, долл. США за баррель</a:t>
                      </a:r>
                    </a:p>
                  </a:txBody>
                  <a:tcPr marL="68580" marR="68580" marT="0" marB="0"/>
                </a:tc>
                <a:tc>
                  <a:txBody>
                    <a:bodyPr/>
                    <a:lstStyle/>
                    <a:p>
                      <a:pPr algn="ctr">
                        <a:lnSpc>
                          <a:spcPct val="115000"/>
                        </a:lnSpc>
                        <a:spcAft>
                          <a:spcPts val="0"/>
                        </a:spcAft>
                      </a:pPr>
                      <a:r>
                        <a:rPr lang="ru-RU" sz="1000">
                          <a:solidFill>
                            <a:schemeClr val="tx1"/>
                          </a:solidFill>
                          <a:latin typeface="Times New Roman" pitchFamily="18" charset="0"/>
                          <a:ea typeface="Calibri"/>
                          <a:cs typeface="Times New Roman" pitchFamily="18" charset="0"/>
                        </a:rPr>
                        <a:t>42</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69</a:t>
                      </a:r>
                    </a:p>
                  </a:txBody>
                  <a:tcPr marL="68580" marR="68580" marT="0" marB="0"/>
                </a:tc>
                <a:tc>
                  <a:txBody>
                    <a:bodyPr/>
                    <a:lstStyle/>
                    <a:p>
                      <a:pPr algn="ctr">
                        <a:lnSpc>
                          <a:spcPct val="115000"/>
                        </a:lnSpc>
                        <a:spcAft>
                          <a:spcPts val="0"/>
                        </a:spcAft>
                      </a:pPr>
                      <a:r>
                        <a:rPr lang="ru-RU" sz="1000">
                          <a:solidFill>
                            <a:schemeClr val="tx1"/>
                          </a:solidFill>
                          <a:latin typeface="Times New Roman" pitchFamily="18" charset="0"/>
                          <a:ea typeface="Calibri"/>
                          <a:cs typeface="Times New Roman" pitchFamily="18" charset="0"/>
                        </a:rPr>
                        <a:t>80</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70</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60</a:t>
                      </a:r>
                    </a:p>
                  </a:txBody>
                  <a:tcPr marL="68580" marR="68580" marT="0" marB="0"/>
                </a:tc>
                <a:tc>
                  <a:txBody>
                    <a:bodyPr/>
                    <a:lstStyle/>
                    <a:p>
                      <a:pPr algn="ctr">
                        <a:lnSpc>
                          <a:spcPct val="115000"/>
                        </a:lnSpc>
                        <a:spcAft>
                          <a:spcPts val="0"/>
                        </a:spcAft>
                      </a:pPr>
                      <a:r>
                        <a:rPr lang="ru-RU" sz="1000" dirty="0">
                          <a:solidFill>
                            <a:schemeClr val="tx1"/>
                          </a:solidFill>
                          <a:latin typeface="Times New Roman" pitchFamily="18" charset="0"/>
                          <a:ea typeface="Calibri"/>
                          <a:cs typeface="Times New Roman" pitchFamily="18" charset="0"/>
                        </a:rPr>
                        <a:t>55</a:t>
                      </a:r>
                    </a:p>
                  </a:txBody>
                  <a:tcPr marL="68580" marR="68580" marT="0" marB="0"/>
                </a:tc>
              </a:tr>
            </a:tbl>
          </a:graphicData>
        </a:graphic>
      </p:graphicFrame>
      <p:sp>
        <p:nvSpPr>
          <p:cNvPr id="13" name="Прямоугольник 12"/>
          <p:cNvSpPr/>
          <p:nvPr/>
        </p:nvSpPr>
        <p:spPr>
          <a:xfrm>
            <a:off x="357158" y="3000378"/>
            <a:ext cx="5072098" cy="307777"/>
          </a:xfrm>
          <a:prstGeom prst="rect">
            <a:avLst/>
          </a:prstGeom>
        </p:spPr>
        <p:txBody>
          <a:bodyPr wrap="square">
            <a:spAutoFit/>
          </a:bodyPr>
          <a:lstStyle/>
          <a:p>
            <a:r>
              <a:rPr lang="ru-RU" sz="1400" dirty="0" smtClean="0">
                <a:latin typeface="Times New Roman" pitchFamily="18" charset="0"/>
                <a:cs typeface="Times New Roman" pitchFamily="18" charset="0"/>
              </a:rPr>
              <a:t>Таблица 2-Прогноз денежной базы по данным ЦБ РФ до 2025г.</a:t>
            </a:r>
            <a:endParaRPr lang="ru-RU" sz="1400" dirty="0">
              <a:latin typeface="Times New Roman" pitchFamily="18" charset="0"/>
              <a:cs typeface="Times New Roman" pitchFamily="18" charset="0"/>
            </a:endParaRPr>
          </a:p>
        </p:txBody>
      </p:sp>
      <p:graphicFrame>
        <p:nvGraphicFramePr>
          <p:cNvPr id="16" name="Таблица 15"/>
          <p:cNvGraphicFramePr>
            <a:graphicFrameLocks noGrp="1"/>
          </p:cNvGraphicFramePr>
          <p:nvPr/>
        </p:nvGraphicFramePr>
        <p:xfrm>
          <a:off x="428596" y="3357568"/>
          <a:ext cx="4857783" cy="1697187"/>
        </p:xfrm>
        <a:graphic>
          <a:graphicData uri="http://schemas.openxmlformats.org/drawingml/2006/table">
            <a:tbl>
              <a:tblPr firstRow="1" bandRow="1">
                <a:tableStyleId>{5C22544A-7EE6-4342-B048-85BDC9FD1C3A}</a:tableStyleId>
              </a:tblPr>
              <a:tblGrid>
                <a:gridCol w="1809455"/>
                <a:gridCol w="619437"/>
                <a:gridCol w="555175"/>
                <a:gridCol w="624572"/>
                <a:gridCol w="485778"/>
                <a:gridCol w="763366"/>
              </a:tblGrid>
              <a:tr h="311729">
                <a:tc rowSpan="2">
                  <a:txBody>
                    <a:bodyPr/>
                    <a:lstStyle/>
                    <a:p>
                      <a:pPr algn="just">
                        <a:lnSpc>
                          <a:spcPct val="100000"/>
                        </a:lnSpc>
                        <a:spcAft>
                          <a:spcPts val="0"/>
                        </a:spcAft>
                      </a:pPr>
                      <a:r>
                        <a:rPr lang="ru-RU" sz="1000" dirty="0" smtClean="0">
                          <a:solidFill>
                            <a:srgbClr val="000000"/>
                          </a:solidFill>
                          <a:latin typeface="Times New Roman" pitchFamily="18" charset="0"/>
                          <a:ea typeface="Calibri"/>
                          <a:cs typeface="Times New Roman" pitchFamily="18" charset="0"/>
                        </a:rPr>
                        <a:t>Показатели</a:t>
                      </a:r>
                      <a:endParaRPr lang="ru-RU" sz="1000" dirty="0">
                        <a:latin typeface="Times New Roman" pitchFamily="18" charset="0"/>
                        <a:ea typeface="Calibri"/>
                        <a:cs typeface="Times New Roman" pitchFamily="18" charset="0"/>
                      </a:endParaRPr>
                    </a:p>
                  </a:txBody>
                  <a:tcPr marL="68580" marR="68580" marT="0" marB="0">
                    <a:solidFill>
                      <a:srgbClr val="FF0000"/>
                    </a:solidFill>
                  </a:tcPr>
                </a:tc>
                <a:tc rowSpan="2">
                  <a:txBody>
                    <a:bodyPr/>
                    <a:lstStyle/>
                    <a:p>
                      <a:pPr algn="just">
                        <a:lnSpc>
                          <a:spcPct val="100000"/>
                        </a:lnSpc>
                        <a:spcAft>
                          <a:spcPts val="0"/>
                        </a:spcAft>
                      </a:pPr>
                      <a:r>
                        <a:rPr lang="ru-RU" sz="1000" dirty="0">
                          <a:solidFill>
                            <a:srgbClr val="000000"/>
                          </a:solidFill>
                          <a:latin typeface="Times New Roman" pitchFamily="18" charset="0"/>
                          <a:ea typeface="Calibri"/>
                          <a:cs typeface="Times New Roman" pitchFamily="18" charset="0"/>
                        </a:rPr>
                        <a:t>2021год</a:t>
                      </a:r>
                      <a:endParaRPr lang="ru-RU" sz="1000" dirty="0">
                        <a:latin typeface="Times New Roman" pitchFamily="18" charset="0"/>
                        <a:ea typeface="Calibri"/>
                        <a:cs typeface="Times New Roman" pitchFamily="18" charset="0"/>
                      </a:endParaRPr>
                    </a:p>
                    <a:p>
                      <a:pPr algn="just">
                        <a:lnSpc>
                          <a:spcPct val="100000"/>
                        </a:lnSpc>
                        <a:spcAft>
                          <a:spcPts val="0"/>
                        </a:spcAft>
                      </a:pPr>
                      <a:r>
                        <a:rPr lang="ru-RU" sz="1000" dirty="0">
                          <a:solidFill>
                            <a:srgbClr val="000000"/>
                          </a:solidFill>
                          <a:latin typeface="Times New Roman" pitchFamily="18" charset="0"/>
                          <a:ea typeface="Calibri"/>
                          <a:cs typeface="Times New Roman" pitchFamily="18" charset="0"/>
                        </a:rPr>
                        <a:t>(факт)</a:t>
                      </a:r>
                      <a:endParaRPr lang="ru-RU" sz="1000" dirty="0">
                        <a:latin typeface="Times New Roman" pitchFamily="18" charset="0"/>
                        <a:ea typeface="Calibri"/>
                        <a:cs typeface="Times New Roman" pitchFamily="18" charset="0"/>
                      </a:endParaRPr>
                    </a:p>
                  </a:txBody>
                  <a:tcPr marL="68580" marR="68580" marT="0" marB="0">
                    <a:solidFill>
                      <a:srgbClr val="FF0000"/>
                    </a:solidFill>
                  </a:tcPr>
                </a:tc>
                <a:tc gridSpan="4">
                  <a:txBody>
                    <a:bodyPr/>
                    <a:lstStyle/>
                    <a:p>
                      <a:pPr algn="ctr">
                        <a:lnSpc>
                          <a:spcPct val="100000"/>
                        </a:lnSpc>
                        <a:spcAft>
                          <a:spcPts val="0"/>
                        </a:spcAft>
                      </a:pPr>
                      <a:r>
                        <a:rPr lang="ru-RU" sz="1000" dirty="0">
                          <a:solidFill>
                            <a:srgbClr val="000000"/>
                          </a:solidFill>
                          <a:latin typeface="Times New Roman" pitchFamily="18" charset="0"/>
                          <a:ea typeface="Calibri"/>
                          <a:cs typeface="Times New Roman" pitchFamily="18" charset="0"/>
                        </a:rPr>
                        <a:t>Базовый</a:t>
                      </a:r>
                      <a:endParaRPr lang="ru-RU" sz="1000" dirty="0">
                        <a:latin typeface="Times New Roman" pitchFamily="18" charset="0"/>
                        <a:ea typeface="Calibri"/>
                        <a:cs typeface="Times New Roman" pitchFamily="18" charset="0"/>
                      </a:endParaRPr>
                    </a:p>
                  </a:txBody>
                  <a:tcPr marL="68580" marR="68580" marT="0" marB="0">
                    <a:solidFill>
                      <a:srgbClr val="FF00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11729">
                <a:tc vMerge="1">
                  <a:txBody>
                    <a:bodyPr/>
                    <a:lstStyle/>
                    <a:p>
                      <a:endParaRPr lang="ru-RU"/>
                    </a:p>
                  </a:txBody>
                  <a:tcPr/>
                </a:tc>
                <a:tc vMerge="1">
                  <a:txBody>
                    <a:bodyPr/>
                    <a:lstStyle/>
                    <a:p>
                      <a:endParaRPr lang="ru-RU"/>
                    </a:p>
                  </a:txBody>
                  <a:tcPr/>
                </a:tc>
                <a:tc>
                  <a:txBody>
                    <a:bodyPr/>
                    <a:lstStyle/>
                    <a:p>
                      <a:pPr algn="just">
                        <a:lnSpc>
                          <a:spcPct val="100000"/>
                        </a:lnSpc>
                        <a:spcAft>
                          <a:spcPts val="0"/>
                        </a:spcAft>
                      </a:pPr>
                      <a:r>
                        <a:rPr lang="ru-RU" sz="1000" dirty="0">
                          <a:solidFill>
                            <a:srgbClr val="000000"/>
                          </a:solidFill>
                          <a:latin typeface="Times New Roman" pitchFamily="18" charset="0"/>
                          <a:ea typeface="Calibri"/>
                          <a:cs typeface="Times New Roman" pitchFamily="18" charset="0"/>
                        </a:rPr>
                        <a:t>2022</a:t>
                      </a:r>
                      <a:endParaRPr lang="ru-RU" sz="1000" dirty="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dirty="0">
                          <a:solidFill>
                            <a:srgbClr val="000000"/>
                          </a:solidFill>
                          <a:latin typeface="Times New Roman" pitchFamily="18" charset="0"/>
                          <a:ea typeface="Calibri"/>
                          <a:cs typeface="Times New Roman" pitchFamily="18" charset="0"/>
                        </a:rPr>
                        <a:t>2023</a:t>
                      </a:r>
                      <a:endParaRPr lang="ru-RU" sz="1000" dirty="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a:solidFill>
                            <a:srgbClr val="000000"/>
                          </a:solidFill>
                          <a:latin typeface="Times New Roman" pitchFamily="18" charset="0"/>
                          <a:ea typeface="Calibri"/>
                          <a:cs typeface="Times New Roman" pitchFamily="18" charset="0"/>
                        </a:rPr>
                        <a:t>2024</a:t>
                      </a:r>
                      <a:endParaRPr lang="ru-RU" sz="100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dirty="0">
                          <a:solidFill>
                            <a:srgbClr val="000000"/>
                          </a:solidFill>
                          <a:latin typeface="Times New Roman" pitchFamily="18" charset="0"/>
                          <a:ea typeface="Calibri"/>
                          <a:cs typeface="Times New Roman" pitchFamily="18" charset="0"/>
                        </a:rPr>
                        <a:t>2025</a:t>
                      </a:r>
                      <a:endParaRPr lang="ru-RU" sz="1000" dirty="0">
                        <a:latin typeface="Times New Roman" pitchFamily="18" charset="0"/>
                        <a:ea typeface="Calibri"/>
                        <a:cs typeface="Times New Roman" pitchFamily="18" charset="0"/>
                      </a:endParaRPr>
                    </a:p>
                  </a:txBody>
                  <a:tcPr marL="68580" marR="68580" marT="0" marB="0"/>
                </a:tc>
              </a:tr>
              <a:tr h="155865">
                <a:tc>
                  <a:txBody>
                    <a:bodyPr/>
                    <a:lstStyle/>
                    <a:p>
                      <a:pPr algn="l">
                        <a:lnSpc>
                          <a:spcPct val="100000"/>
                        </a:lnSpc>
                        <a:spcAft>
                          <a:spcPts val="0"/>
                        </a:spcAft>
                      </a:pPr>
                      <a:r>
                        <a:rPr lang="ru-RU" sz="1000" dirty="0">
                          <a:latin typeface="Times New Roman" pitchFamily="18" charset="0"/>
                          <a:ea typeface="Calibri"/>
                          <a:cs typeface="Times New Roman" pitchFamily="18" charset="0"/>
                        </a:rPr>
                        <a:t>Денежная база (узкое определение)</a:t>
                      </a:r>
                    </a:p>
                  </a:txBody>
                  <a:tcPr marL="68580" marR="68580" marT="0" marB="0"/>
                </a:tc>
                <a:tc>
                  <a:txBody>
                    <a:bodyPr/>
                    <a:lstStyle/>
                    <a:p>
                      <a:pPr algn="just">
                        <a:lnSpc>
                          <a:spcPct val="100000"/>
                        </a:lnSpc>
                        <a:spcAft>
                          <a:spcPts val="0"/>
                        </a:spcAft>
                      </a:pPr>
                      <a:r>
                        <a:rPr lang="ru-RU" sz="1000">
                          <a:latin typeface="Times New Roman" pitchFamily="18" charset="0"/>
                          <a:ea typeface="Calibri"/>
                          <a:cs typeface="Times New Roman" pitchFamily="18" charset="0"/>
                        </a:rPr>
                        <a:t>14,6</a:t>
                      </a:r>
                    </a:p>
                  </a:txBody>
                  <a:tcPr marL="68580" marR="68580" marT="0" marB="0"/>
                </a:tc>
                <a:tc>
                  <a:txBody>
                    <a:bodyPr/>
                    <a:lstStyle/>
                    <a:p>
                      <a:pPr algn="just">
                        <a:lnSpc>
                          <a:spcPct val="100000"/>
                        </a:lnSpc>
                        <a:spcAft>
                          <a:spcPts val="0"/>
                        </a:spcAft>
                      </a:pPr>
                      <a:r>
                        <a:rPr lang="ru-RU" sz="1000">
                          <a:solidFill>
                            <a:srgbClr val="000000"/>
                          </a:solidFill>
                          <a:latin typeface="Times New Roman" pitchFamily="18" charset="0"/>
                          <a:ea typeface="Calibri"/>
                          <a:cs typeface="Times New Roman" pitchFamily="18" charset="0"/>
                        </a:rPr>
                        <a:t>14,8</a:t>
                      </a:r>
                      <a:endParaRPr lang="ru-RU" sz="100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dirty="0">
                          <a:solidFill>
                            <a:srgbClr val="000000"/>
                          </a:solidFill>
                          <a:latin typeface="Times New Roman" pitchFamily="18" charset="0"/>
                          <a:ea typeface="Calibri"/>
                          <a:cs typeface="Times New Roman" pitchFamily="18" charset="0"/>
                        </a:rPr>
                        <a:t>15,4</a:t>
                      </a:r>
                      <a:endParaRPr lang="ru-RU" sz="1000" dirty="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dirty="0">
                          <a:solidFill>
                            <a:srgbClr val="000000"/>
                          </a:solidFill>
                          <a:latin typeface="Times New Roman" pitchFamily="18" charset="0"/>
                          <a:ea typeface="Calibri"/>
                          <a:cs typeface="Times New Roman" pitchFamily="18" charset="0"/>
                        </a:rPr>
                        <a:t>16,0</a:t>
                      </a:r>
                      <a:endParaRPr lang="ru-RU" sz="1000" dirty="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a:solidFill>
                            <a:srgbClr val="000000"/>
                          </a:solidFill>
                          <a:latin typeface="Times New Roman" pitchFamily="18" charset="0"/>
                          <a:ea typeface="Calibri"/>
                          <a:cs typeface="Times New Roman" pitchFamily="18" charset="0"/>
                        </a:rPr>
                        <a:t>16,6</a:t>
                      </a:r>
                      <a:endParaRPr lang="ru-RU" sz="1000">
                        <a:latin typeface="Times New Roman" pitchFamily="18" charset="0"/>
                        <a:ea typeface="Calibri"/>
                        <a:cs typeface="Times New Roman" pitchFamily="18" charset="0"/>
                      </a:endParaRPr>
                    </a:p>
                  </a:txBody>
                  <a:tcPr marL="68580" marR="68580" marT="0" marB="0"/>
                </a:tc>
              </a:tr>
              <a:tr h="194831">
                <a:tc>
                  <a:txBody>
                    <a:bodyPr/>
                    <a:lstStyle/>
                    <a:p>
                      <a:pPr algn="l">
                        <a:lnSpc>
                          <a:spcPct val="100000"/>
                        </a:lnSpc>
                        <a:spcAft>
                          <a:spcPts val="0"/>
                        </a:spcAft>
                      </a:pPr>
                      <a:r>
                        <a:rPr lang="ru-RU" sz="1000" dirty="0" smtClean="0">
                          <a:latin typeface="Times New Roman" pitchFamily="18" charset="0"/>
                          <a:ea typeface="Calibri"/>
                          <a:cs typeface="Times New Roman" pitchFamily="18" charset="0"/>
                        </a:rPr>
                        <a:t> -Наличные </a:t>
                      </a:r>
                      <a:r>
                        <a:rPr lang="ru-RU" sz="1000" dirty="0">
                          <a:latin typeface="Times New Roman" pitchFamily="18" charset="0"/>
                          <a:ea typeface="Calibri"/>
                          <a:cs typeface="Times New Roman" pitchFamily="18" charset="0"/>
                        </a:rPr>
                        <a:t>деньги в обращении (вне Банка России)</a:t>
                      </a:r>
                    </a:p>
                  </a:txBody>
                  <a:tcPr marL="68580" marR="68580" marT="0" marB="0"/>
                </a:tc>
                <a:tc>
                  <a:txBody>
                    <a:bodyPr/>
                    <a:lstStyle/>
                    <a:p>
                      <a:pPr algn="just">
                        <a:lnSpc>
                          <a:spcPct val="100000"/>
                        </a:lnSpc>
                        <a:spcAft>
                          <a:spcPts val="0"/>
                        </a:spcAft>
                      </a:pPr>
                      <a:r>
                        <a:rPr lang="ru-RU" sz="1000">
                          <a:solidFill>
                            <a:srgbClr val="000000"/>
                          </a:solidFill>
                          <a:latin typeface="Times New Roman" pitchFamily="18" charset="0"/>
                          <a:ea typeface="Calibri"/>
                          <a:cs typeface="Times New Roman" pitchFamily="18" charset="0"/>
                        </a:rPr>
                        <a:t>14,1</a:t>
                      </a:r>
                      <a:endParaRPr lang="ru-RU" sz="100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a:solidFill>
                            <a:srgbClr val="000000"/>
                          </a:solidFill>
                          <a:latin typeface="Times New Roman" pitchFamily="18" charset="0"/>
                          <a:ea typeface="Calibri"/>
                          <a:cs typeface="Times New Roman" pitchFamily="18" charset="0"/>
                        </a:rPr>
                        <a:t>14,7</a:t>
                      </a:r>
                      <a:endParaRPr lang="ru-RU" sz="100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a:solidFill>
                            <a:srgbClr val="000000"/>
                          </a:solidFill>
                          <a:latin typeface="Times New Roman" pitchFamily="18" charset="0"/>
                          <a:ea typeface="Calibri"/>
                          <a:cs typeface="Times New Roman" pitchFamily="18" charset="0"/>
                        </a:rPr>
                        <a:t>15,2</a:t>
                      </a:r>
                      <a:endParaRPr lang="ru-RU" sz="100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dirty="0">
                          <a:solidFill>
                            <a:srgbClr val="000000"/>
                          </a:solidFill>
                          <a:latin typeface="Times New Roman" pitchFamily="18" charset="0"/>
                          <a:ea typeface="Calibri"/>
                          <a:cs typeface="Times New Roman" pitchFamily="18" charset="0"/>
                        </a:rPr>
                        <a:t>15,7</a:t>
                      </a:r>
                      <a:endParaRPr lang="ru-RU" sz="1000" dirty="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a:solidFill>
                            <a:srgbClr val="000000"/>
                          </a:solidFill>
                          <a:latin typeface="Times New Roman" pitchFamily="18" charset="0"/>
                          <a:ea typeface="Calibri"/>
                          <a:cs typeface="Times New Roman" pitchFamily="18" charset="0"/>
                        </a:rPr>
                        <a:t>16,2</a:t>
                      </a:r>
                      <a:endParaRPr lang="ru-RU" sz="1000">
                        <a:latin typeface="Times New Roman" pitchFamily="18" charset="0"/>
                        <a:ea typeface="Calibri"/>
                        <a:cs typeface="Times New Roman" pitchFamily="18" charset="0"/>
                      </a:endParaRPr>
                    </a:p>
                  </a:txBody>
                  <a:tcPr marL="68580" marR="68580" marT="0" marB="0"/>
                </a:tc>
              </a:tr>
              <a:tr h="311729">
                <a:tc>
                  <a:txBody>
                    <a:bodyPr/>
                    <a:lstStyle/>
                    <a:p>
                      <a:pPr algn="just">
                        <a:lnSpc>
                          <a:spcPct val="100000"/>
                        </a:lnSpc>
                        <a:spcAft>
                          <a:spcPts val="0"/>
                        </a:spcAft>
                      </a:pPr>
                      <a:r>
                        <a:rPr lang="ru-RU" sz="1000" dirty="0" smtClean="0">
                          <a:solidFill>
                            <a:srgbClr val="000000"/>
                          </a:solidFill>
                          <a:latin typeface="Times New Roman" pitchFamily="18" charset="0"/>
                          <a:ea typeface="Calibri"/>
                          <a:cs typeface="Times New Roman" pitchFamily="18" charset="0"/>
                        </a:rPr>
                        <a:t>-</a:t>
                      </a:r>
                      <a:r>
                        <a:rPr lang="ru-RU" sz="1000" dirty="0" smtClean="0">
                          <a:latin typeface="Times New Roman" pitchFamily="18" charset="0"/>
                          <a:ea typeface="Calibri"/>
                          <a:cs typeface="Times New Roman" pitchFamily="18" charset="0"/>
                        </a:rPr>
                        <a:t>Обязательные </a:t>
                      </a:r>
                      <a:r>
                        <a:rPr lang="ru-RU" sz="1000" dirty="0">
                          <a:latin typeface="Times New Roman" pitchFamily="18" charset="0"/>
                          <a:ea typeface="Calibri"/>
                          <a:cs typeface="Times New Roman" pitchFamily="18" charset="0"/>
                        </a:rPr>
                        <a:t>резервы</a:t>
                      </a:r>
                    </a:p>
                  </a:txBody>
                  <a:tcPr marL="68580" marR="68580" marT="0" marB="0"/>
                </a:tc>
                <a:tc>
                  <a:txBody>
                    <a:bodyPr/>
                    <a:lstStyle/>
                    <a:p>
                      <a:pPr algn="just">
                        <a:lnSpc>
                          <a:spcPct val="100000"/>
                        </a:lnSpc>
                        <a:spcAft>
                          <a:spcPts val="0"/>
                        </a:spcAft>
                      </a:pPr>
                      <a:r>
                        <a:rPr lang="ru-RU" sz="1000">
                          <a:solidFill>
                            <a:srgbClr val="000000"/>
                          </a:solidFill>
                          <a:latin typeface="Times New Roman" pitchFamily="18" charset="0"/>
                          <a:ea typeface="Calibri"/>
                          <a:cs typeface="Times New Roman" pitchFamily="18" charset="0"/>
                        </a:rPr>
                        <a:t>0,5</a:t>
                      </a:r>
                      <a:endParaRPr lang="ru-RU" sz="100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a:solidFill>
                            <a:srgbClr val="000000"/>
                          </a:solidFill>
                          <a:latin typeface="Times New Roman" pitchFamily="18" charset="0"/>
                          <a:ea typeface="Calibri"/>
                          <a:cs typeface="Times New Roman" pitchFamily="18" charset="0"/>
                        </a:rPr>
                        <a:t>0,1</a:t>
                      </a:r>
                      <a:endParaRPr lang="ru-RU" sz="100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dirty="0">
                          <a:solidFill>
                            <a:srgbClr val="000000"/>
                          </a:solidFill>
                          <a:latin typeface="Times New Roman" pitchFamily="18" charset="0"/>
                          <a:ea typeface="Calibri"/>
                          <a:cs typeface="Times New Roman" pitchFamily="18" charset="0"/>
                        </a:rPr>
                        <a:t>0,3</a:t>
                      </a:r>
                      <a:endParaRPr lang="ru-RU" sz="1000" dirty="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dirty="0">
                          <a:solidFill>
                            <a:srgbClr val="000000"/>
                          </a:solidFill>
                          <a:latin typeface="Times New Roman" pitchFamily="18" charset="0"/>
                          <a:ea typeface="Calibri"/>
                          <a:cs typeface="Times New Roman" pitchFamily="18" charset="0"/>
                        </a:rPr>
                        <a:t>0,4</a:t>
                      </a:r>
                      <a:endParaRPr lang="ru-RU" sz="1000" dirty="0">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ru-RU" sz="1000" dirty="0">
                          <a:solidFill>
                            <a:srgbClr val="000000"/>
                          </a:solidFill>
                          <a:latin typeface="Times New Roman" pitchFamily="18" charset="0"/>
                          <a:ea typeface="Calibri"/>
                          <a:cs typeface="Times New Roman" pitchFamily="18" charset="0"/>
                        </a:rPr>
                        <a:t>0,4</a:t>
                      </a:r>
                      <a:endParaRPr lang="ru-RU" sz="1000" dirty="0">
                        <a:latin typeface="Times New Roman" pitchFamily="18" charset="0"/>
                        <a:ea typeface="Calibri"/>
                        <a:cs typeface="Times New Roman" pitchFamily="18" charset="0"/>
                      </a:endParaRPr>
                    </a:p>
                  </a:txBody>
                  <a:tcPr marL="68580" marR="68580" marT="0" marB="0"/>
                </a:tc>
              </a:tr>
            </a:tbl>
          </a:graphicData>
        </a:graphic>
      </p:graphicFrame>
      <p:pic>
        <p:nvPicPr>
          <p:cNvPr id="102402" name="Picture 2"/>
          <p:cNvPicPr>
            <a:picLocks noChangeAspect="1" noChangeArrowheads="1"/>
          </p:cNvPicPr>
          <p:nvPr/>
        </p:nvPicPr>
        <p:blipFill>
          <a:blip r:embed="rId3" cstate="print"/>
          <a:srcRect/>
          <a:stretch>
            <a:fillRect/>
          </a:stretch>
        </p:blipFill>
        <p:spPr bwMode="auto">
          <a:xfrm>
            <a:off x="7072330" y="3000378"/>
            <a:ext cx="2000264" cy="1785949"/>
          </a:xfrm>
          <a:prstGeom prst="rect">
            <a:avLst/>
          </a:prstGeom>
          <a:noFill/>
          <a:ln w="9525">
            <a:noFill/>
            <a:miter lim="800000"/>
            <a:headEnd/>
            <a:tailEnd/>
          </a:ln>
          <a:effectLst/>
        </p:spPr>
      </p:pic>
      <p:pic>
        <p:nvPicPr>
          <p:cNvPr id="17" name="Picture 2"/>
          <p:cNvPicPr>
            <a:picLocks noChangeAspect="1" noChangeArrowheads="1"/>
          </p:cNvPicPr>
          <p:nvPr/>
        </p:nvPicPr>
        <p:blipFill>
          <a:blip r:embed="rId4" cstate="print"/>
          <a:srcRect l="20337" t="3125" r="20337"/>
          <a:stretch>
            <a:fillRect/>
          </a:stretch>
        </p:blipFill>
        <p:spPr bwMode="auto">
          <a:xfrm>
            <a:off x="5357818" y="3143254"/>
            <a:ext cx="1913264" cy="1757362"/>
          </a:xfrm>
          <a:prstGeom prst="rect">
            <a:avLst/>
          </a:prstGeom>
          <a:noFill/>
          <a:ln w="9525">
            <a:noFill/>
            <a:miter lim="800000"/>
            <a:headEnd/>
            <a:tailEnd/>
          </a:ln>
          <a:effectLst/>
        </p:spPr>
      </p:pic>
    </p:spTree>
  </p:cSld>
  <p:clrMapOvr>
    <a:masterClrMapping/>
  </p:clrMapOvr>
  <p:transition spd="med" advTm="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210">
      <a:dk1>
        <a:sysClr val="windowText" lastClr="000000"/>
      </a:dk1>
      <a:lt1>
        <a:sysClr val="window" lastClr="FFFFFF"/>
      </a:lt1>
      <a:dk2>
        <a:srgbClr val="1F497D"/>
      </a:dk2>
      <a:lt2>
        <a:srgbClr val="EEECE1"/>
      </a:lt2>
      <a:accent1>
        <a:srgbClr val="2272AB"/>
      </a:accent1>
      <a:accent2>
        <a:srgbClr val="595959"/>
      </a:accent2>
      <a:accent3>
        <a:srgbClr val="A5A5A5"/>
      </a:accent3>
      <a:accent4>
        <a:srgbClr val="A5A5A5"/>
      </a:accent4>
      <a:accent5>
        <a:srgbClr val="A5A5A5"/>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TotalTime>
  <Pages>0</Pages>
  <Words>1117</Words>
  <Characters>0</Characters>
  <Application>Microsoft Office PowerPoint</Application>
  <PresentationFormat>Экран (16:9)</PresentationFormat>
  <Lines>0</Lines>
  <Paragraphs>183</Paragraphs>
  <Slides>14</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主题</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lastModifiedBy>Ольга</cp:lastModifiedBy>
  <cp:revision>139</cp:revision>
  <dcterms:created xsi:type="dcterms:W3CDTF">2015-10-16T03:54:00Z</dcterms:created>
  <dcterms:modified xsi:type="dcterms:W3CDTF">2023-01-22T16:25:15Z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2052-10.1.0.6029</vt:lpwstr>
  </property>
</Properties>
</file>