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70" r:id="rId4"/>
    <p:sldId id="374" r:id="rId5"/>
    <p:sldId id="376" r:id="rId6"/>
    <p:sldId id="377" r:id="rId7"/>
    <p:sldId id="381" r:id="rId8"/>
    <p:sldId id="379" r:id="rId9"/>
    <p:sldId id="380" r:id="rId10"/>
    <p:sldId id="378" r:id="rId11"/>
    <p:sldId id="291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888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Лист2!$F$32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Лист2!$G$31:$I$31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Лист2!$G$32:$I$32</c:f>
              <c:numCache>
                <c:formatCode>General</c:formatCode>
                <c:ptCount val="3"/>
                <c:pt idx="0">
                  <c:v>254112</c:v>
                </c:pt>
                <c:pt idx="1">
                  <c:v>230231</c:v>
                </c:pt>
                <c:pt idx="2">
                  <c:v>404564</c:v>
                </c:pt>
              </c:numCache>
            </c:numRef>
          </c:val>
        </c:ser>
        <c:ser>
          <c:idx val="1"/>
          <c:order val="1"/>
          <c:tx>
            <c:strRef>
              <c:f>Лист2!$F$33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Лист2!$G$31:$I$31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Лист2!$G$33:$I$33</c:f>
              <c:numCache>
                <c:formatCode>_(#0_);_(\(#0\);_("-"??_);_(@_)</c:formatCode>
                <c:ptCount val="3"/>
                <c:pt idx="0" formatCode="General">
                  <c:v>61286</c:v>
                </c:pt>
                <c:pt idx="1">
                  <c:v>98609</c:v>
                </c:pt>
                <c:pt idx="2">
                  <c:v>142875</c:v>
                </c:pt>
              </c:numCache>
            </c:numRef>
          </c:val>
        </c:ser>
        <c:dLbls>
          <c:showVal val="1"/>
        </c:dLbls>
        <c:shape val="cylinder"/>
        <c:axId val="123932672"/>
        <c:axId val="123934208"/>
        <c:axId val="0"/>
      </c:bar3DChart>
      <c:catAx>
        <c:axId val="1239326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934208"/>
        <c:crosses val="autoZero"/>
        <c:auto val="1"/>
        <c:lblAlgn val="ctr"/>
        <c:lblOffset val="100"/>
      </c:catAx>
      <c:valAx>
        <c:axId val="12393420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3932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Лист2!$I$52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Лист2!$J$51:$L$51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Лист2!$J$52:$L$52</c:f>
              <c:numCache>
                <c:formatCode>_(#0_);_(\(#0\);_("-"??_);_(@_)</c:formatCode>
                <c:ptCount val="3"/>
                <c:pt idx="0" formatCode="General">
                  <c:v>1796860</c:v>
                </c:pt>
                <c:pt idx="1">
                  <c:v>2187299</c:v>
                </c:pt>
                <c:pt idx="2">
                  <c:v>2037348</c:v>
                </c:pt>
              </c:numCache>
            </c:numRef>
          </c:val>
        </c:ser>
        <c:ser>
          <c:idx val="1"/>
          <c:order val="1"/>
          <c:tx>
            <c:strRef>
              <c:f>Лист2!$I$53</c:f>
              <c:strCache>
                <c:ptCount val="1"/>
                <c:pt idx="0">
                  <c:v>Себестоимость, тыс.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Лист2!$J$51:$L$51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Лист2!$J$53:$L$53</c:f>
              <c:numCache>
                <c:formatCode>_(#0_);_(\(#0\);_("-"??_);_(@_)</c:formatCode>
                <c:ptCount val="3"/>
                <c:pt idx="0" formatCode="General">
                  <c:v>1537767</c:v>
                </c:pt>
                <c:pt idx="1">
                  <c:v>1854279</c:v>
                </c:pt>
                <c:pt idx="2">
                  <c:v>1636523</c:v>
                </c:pt>
              </c:numCache>
            </c:numRef>
          </c:val>
        </c:ser>
        <c:dLbls>
          <c:showVal val="1"/>
        </c:dLbls>
        <c:shape val="box"/>
        <c:axId val="123964032"/>
        <c:axId val="123974016"/>
        <c:axId val="0"/>
      </c:bar3DChart>
      <c:catAx>
        <c:axId val="12396403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974016"/>
        <c:crosses val="autoZero"/>
        <c:auto val="1"/>
        <c:lblAlgn val="ctr"/>
        <c:lblOffset val="100"/>
      </c:catAx>
      <c:valAx>
        <c:axId val="1239740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964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Лист2!$I$77</c:f>
              <c:strCache>
                <c:ptCount val="1"/>
                <c:pt idx="0">
                  <c:v>2019г.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Лист2!$H$78:$H$80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Лист2!$I$78:$I$80</c:f>
              <c:numCache>
                <c:formatCode>General</c:formatCode>
                <c:ptCount val="3"/>
                <c:pt idx="0">
                  <c:v>259093</c:v>
                </c:pt>
                <c:pt idx="1">
                  <c:v>45689</c:v>
                </c:pt>
                <c:pt idx="2">
                  <c:v>27428</c:v>
                </c:pt>
              </c:numCache>
            </c:numRef>
          </c:val>
        </c:ser>
        <c:ser>
          <c:idx val="1"/>
          <c:order val="1"/>
          <c:tx>
            <c:strRef>
              <c:f>Лист2!$J$77</c:f>
              <c:strCache>
                <c:ptCount val="1"/>
                <c:pt idx="0">
                  <c:v>2020г.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Лист2!$H$78:$H$80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Лист2!$J$78:$J$80</c:f>
              <c:numCache>
                <c:formatCode>General</c:formatCode>
                <c:ptCount val="3"/>
                <c:pt idx="0">
                  <c:v>333020</c:v>
                </c:pt>
                <c:pt idx="1">
                  <c:v>70141</c:v>
                </c:pt>
                <c:pt idx="2">
                  <c:v>37323</c:v>
                </c:pt>
              </c:numCache>
            </c:numRef>
          </c:val>
        </c:ser>
        <c:ser>
          <c:idx val="2"/>
          <c:order val="2"/>
          <c:tx>
            <c:strRef>
              <c:f>Лист2!$K$77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Лист2!$H$78:$H$80</c:f>
              <c:strCache>
                <c:ptCount val="3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  <c:pt idx="2">
                  <c:v>Чистая прибыль, тыс. руб.</c:v>
                </c:pt>
              </c:strCache>
            </c:strRef>
          </c:cat>
          <c:val>
            <c:numRef>
              <c:f>Лист2!$K$78:$K$80</c:f>
              <c:numCache>
                <c:formatCode>_(#0_);_(\(#0\);_("-"??_);_(@_)</c:formatCode>
                <c:ptCount val="3"/>
                <c:pt idx="0">
                  <c:v>400825</c:v>
                </c:pt>
                <c:pt idx="1">
                  <c:v>23973</c:v>
                </c:pt>
                <c:pt idx="2">
                  <c:v>44266</c:v>
                </c:pt>
              </c:numCache>
            </c:numRef>
          </c:val>
        </c:ser>
        <c:dLbls>
          <c:showVal val="1"/>
        </c:dLbls>
        <c:axId val="124070144"/>
        <c:axId val="124084224"/>
      </c:barChart>
      <c:catAx>
        <c:axId val="12407014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084224"/>
        <c:crosses val="autoZero"/>
        <c:auto val="1"/>
        <c:lblAlgn val="ctr"/>
        <c:lblOffset val="100"/>
      </c:catAx>
      <c:valAx>
        <c:axId val="124084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070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Лист1!$H$13</c:f>
              <c:strCache>
                <c:ptCount val="1"/>
                <c:pt idx="0">
                  <c:v>Численность, чел.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Лист1!$I$12:$K$12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Лист1!$I$13:$K$13</c:f>
              <c:numCache>
                <c:formatCode>General</c:formatCode>
                <c:ptCount val="3"/>
                <c:pt idx="0">
                  <c:v>161</c:v>
                </c:pt>
                <c:pt idx="1">
                  <c:v>161</c:v>
                </c:pt>
                <c:pt idx="2">
                  <c:v>174</c:v>
                </c:pt>
              </c:numCache>
            </c:numRef>
          </c:val>
        </c:ser>
        <c:dLbls>
          <c:showVal val="1"/>
        </c:dLbls>
        <c:shape val="box"/>
        <c:axId val="124116992"/>
        <c:axId val="124118528"/>
        <c:axId val="0"/>
      </c:bar3DChart>
      <c:catAx>
        <c:axId val="124116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18528"/>
        <c:crosses val="autoZero"/>
        <c:auto val="1"/>
        <c:lblAlgn val="ctr"/>
        <c:lblOffset val="100"/>
      </c:catAx>
      <c:valAx>
        <c:axId val="124118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116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Лист2!$H$99</c:f>
              <c:strCache>
                <c:ptCount val="1"/>
                <c:pt idx="0">
                  <c:v>Коммерческие расходы,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Лист2!$I$98:$K$98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Лист2!$I$99:$K$99</c:f>
              <c:numCache>
                <c:formatCode>General</c:formatCode>
                <c:ptCount val="3"/>
                <c:pt idx="0">
                  <c:v>213404</c:v>
                </c:pt>
                <c:pt idx="1">
                  <c:v>262879</c:v>
                </c:pt>
                <c:pt idx="2" formatCode="_(#0_);_(\(#0\);_(&quot;-&quot;??_);_(@_)">
                  <c:v>376852</c:v>
                </c:pt>
              </c:numCache>
            </c:numRef>
          </c:val>
        </c:ser>
        <c:dLbls>
          <c:showVal val="1"/>
        </c:dLbls>
        <c:shape val="box"/>
        <c:axId val="123103872"/>
        <c:axId val="123113856"/>
        <c:axId val="0"/>
      </c:bar3DChart>
      <c:catAx>
        <c:axId val="1231038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13856"/>
        <c:crosses val="autoZero"/>
        <c:auto val="1"/>
        <c:lblAlgn val="ctr"/>
        <c:lblOffset val="100"/>
      </c:catAx>
      <c:valAx>
        <c:axId val="123113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03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Лист2!$I$136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Лист2!$H$137:$H$139</c:f>
              <c:strCache>
                <c:ptCount val="3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рентабельность,%</c:v>
                </c:pt>
              </c:strCache>
            </c:strRef>
          </c:cat>
          <c:val>
            <c:numRef>
              <c:f>Лист2!$I$137:$I$139</c:f>
              <c:numCache>
                <c:formatCode>General</c:formatCode>
                <c:ptCount val="3"/>
                <c:pt idx="0">
                  <c:v>2.54</c:v>
                </c:pt>
                <c:pt idx="1">
                  <c:v>1.52</c:v>
                </c:pt>
                <c:pt idx="2">
                  <c:v>14.41</c:v>
                </c:pt>
              </c:numCache>
            </c:numRef>
          </c:val>
        </c:ser>
        <c:ser>
          <c:idx val="1"/>
          <c:order val="1"/>
          <c:tx>
            <c:strRef>
              <c:f>Лист2!$J$136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dLbl>
              <c:idx val="2"/>
              <c:layout>
                <c:manualLayout>
                  <c:x val="1.6047684548372305E-2"/>
                  <c:y val="-9.2592592592593264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Лист2!$H$137:$H$139</c:f>
              <c:strCache>
                <c:ptCount val="3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рентабельность,%</c:v>
                </c:pt>
              </c:strCache>
            </c:strRef>
          </c:cat>
          <c:val>
            <c:numRef>
              <c:f>Лист2!$J$137:$J$139</c:f>
              <c:numCache>
                <c:formatCode>General</c:formatCode>
                <c:ptCount val="3"/>
                <c:pt idx="0">
                  <c:v>3.21</c:v>
                </c:pt>
                <c:pt idx="1">
                  <c:v>1.71</c:v>
                </c:pt>
                <c:pt idx="2">
                  <c:v>15.219999999999999</c:v>
                </c:pt>
              </c:numCache>
            </c:numRef>
          </c:val>
        </c:ser>
        <c:ser>
          <c:idx val="2"/>
          <c:order val="2"/>
          <c:tx>
            <c:strRef>
              <c:f>Лист2!$K$136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Лист2!$H$137:$H$139</c:f>
              <c:strCache>
                <c:ptCount val="3"/>
                <c:pt idx="0">
                  <c:v>Рентабельность продаж,%</c:v>
                </c:pt>
                <c:pt idx="1">
                  <c:v>Чистая рентабельность,%</c:v>
                </c:pt>
                <c:pt idx="2">
                  <c:v>Валовая рентабельность,%</c:v>
                </c:pt>
              </c:strCache>
            </c:strRef>
          </c:cat>
          <c:val>
            <c:numRef>
              <c:f>Лист2!$K$137:$K$139</c:f>
              <c:numCache>
                <c:formatCode>General</c:formatCode>
                <c:ptCount val="3"/>
                <c:pt idx="0">
                  <c:v>1.1700000000000019</c:v>
                </c:pt>
                <c:pt idx="1">
                  <c:v>2.17</c:v>
                </c:pt>
                <c:pt idx="2">
                  <c:v>19.670000000000005</c:v>
                </c:pt>
              </c:numCache>
            </c:numRef>
          </c:val>
        </c:ser>
        <c:dLbls>
          <c:showVal val="1"/>
        </c:dLbls>
        <c:axId val="123148544"/>
        <c:axId val="127287296"/>
      </c:barChart>
      <c:catAx>
        <c:axId val="1231485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287296"/>
        <c:crosses val="autoZero"/>
        <c:auto val="1"/>
        <c:lblAlgn val="ctr"/>
        <c:lblOffset val="100"/>
      </c:catAx>
      <c:valAx>
        <c:axId val="1272872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1485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Лист2!$H$112</c:f>
              <c:strCache>
                <c:ptCount val="1"/>
                <c:pt idx="0">
                  <c:v>Коммерческие расходы,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Лист2!$I$111:$J$111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Лист2!$I$112:$J$112</c:f>
              <c:numCache>
                <c:formatCode>General</c:formatCode>
                <c:ptCount val="2"/>
                <c:pt idx="0" formatCode="_(#0_);_(\(#0\);_(&quot;-&quot;??_);_(@_)">
                  <c:v>376852</c:v>
                </c:pt>
                <c:pt idx="1">
                  <c:v>375621</c:v>
                </c:pt>
              </c:numCache>
            </c:numRef>
          </c:val>
        </c:ser>
        <c:dLbls>
          <c:showVal val="1"/>
        </c:dLbls>
        <c:shape val="box"/>
        <c:axId val="127378176"/>
        <c:axId val="127379712"/>
        <c:axId val="0"/>
      </c:bar3DChart>
      <c:catAx>
        <c:axId val="127378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379712"/>
        <c:crosses val="autoZero"/>
        <c:auto val="1"/>
        <c:lblAlgn val="ctr"/>
        <c:lblOffset val="100"/>
      </c:catAx>
      <c:valAx>
        <c:axId val="127379712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378176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Лист2!$H$171</c:f>
              <c:strCache>
                <c:ptCount val="1"/>
                <c:pt idx="0">
                  <c:v>Прибыль от продаж,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Лист2!$I$170:$J$170</c:f>
              <c:strCache>
                <c:ptCount val="2"/>
                <c:pt idx="0">
                  <c:v>До мероприятий, тыс. руб.</c:v>
                </c:pt>
                <c:pt idx="1">
                  <c:v>После мероприятий, тыс. руб.</c:v>
                </c:pt>
              </c:strCache>
            </c:strRef>
          </c:cat>
          <c:val>
            <c:numRef>
              <c:f>Лист2!$I$171:$J$171</c:f>
              <c:numCache>
                <c:formatCode>General</c:formatCode>
                <c:ptCount val="2"/>
                <c:pt idx="0" formatCode="_(#0_);_(\(#0\);_(&quot;-&quot;??_);_(@_)">
                  <c:v>23973</c:v>
                </c:pt>
                <c:pt idx="1">
                  <c:v>25203</c:v>
                </c:pt>
              </c:numCache>
            </c:numRef>
          </c:val>
        </c:ser>
        <c:dLbls>
          <c:showVal val="1"/>
        </c:dLbls>
        <c:shape val="cylinder"/>
        <c:axId val="127400192"/>
        <c:axId val="128540672"/>
        <c:axId val="0"/>
      </c:bar3DChart>
      <c:catAx>
        <c:axId val="12740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540672"/>
        <c:crosses val="autoZero"/>
        <c:auto val="1"/>
        <c:lblAlgn val="ctr"/>
        <c:lblOffset val="100"/>
      </c:catAx>
      <c:valAx>
        <c:axId val="128540672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400192"/>
        <c:crosses val="autoZero"/>
        <c:crossBetween val="between"/>
      </c:valAx>
    </c:plotArea>
    <c:legend>
      <c:legendPos val="b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2F21-1B50-4263-990D-B135A3C6833D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AC77-BC71-4DF0-9AC9-536EFE253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66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AC77-BC71-4DF0-9AC9-536EFE253C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5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8AC77-BC71-4DF0-9AC9-536EFE253C5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26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CD08-EC66-47F9-A59B-016508392467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83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56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11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71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21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09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3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BA52-F196-4449-8906-757B2B29FEF4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B98F-F872-4328-9B21-1F2701D8CC17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8C15-0368-469F-A95E-4819FF5E0322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49500" y="3035909"/>
            <a:ext cx="4444974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09ED-B851-49DD-B726-9C8B76FA09A6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02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8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08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8210" y="616061"/>
            <a:ext cx="8127578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68" y="1461405"/>
            <a:ext cx="8074063" cy="144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5759-0562-4E8C-971C-B762A7CD7A8D}" type="datetime1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C0EBA-0324-4866-B875-43EB7EAA2A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9C2A9-F1CC-4D60-A18C-A127D0D6AC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38793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6858000"/>
                </a:moveTo>
                <a:lnTo>
                  <a:pt x="205206" y="6858000"/>
                </a:lnTo>
                <a:lnTo>
                  <a:pt x="205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86433" y="0"/>
            <a:ext cx="643890" cy="6858000"/>
          </a:xfrm>
          <a:custGeom>
            <a:avLst/>
            <a:gdLst/>
            <a:ahLst/>
            <a:cxnLst/>
            <a:rect l="l" t="t" r="r" b="b"/>
            <a:pathLst>
              <a:path w="643890" h="6858000">
                <a:moveTo>
                  <a:pt x="0" y="6858000"/>
                </a:moveTo>
                <a:lnTo>
                  <a:pt x="643356" y="6858000"/>
                </a:lnTo>
                <a:lnTo>
                  <a:pt x="6433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29790" y="0"/>
            <a:ext cx="409575" cy="6858000"/>
          </a:xfrm>
          <a:custGeom>
            <a:avLst/>
            <a:gdLst/>
            <a:ahLst/>
            <a:cxnLst/>
            <a:rect l="l" t="t" r="r" b="b"/>
            <a:pathLst>
              <a:path w="409575" h="6858000">
                <a:moveTo>
                  <a:pt x="0" y="6858000"/>
                </a:moveTo>
                <a:lnTo>
                  <a:pt x="409003" y="6858000"/>
                </a:lnTo>
                <a:lnTo>
                  <a:pt x="40900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7851" y="2557207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7851" y="394942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6502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6887" y="2059703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58" y="0"/>
                </a:moveTo>
                <a:lnTo>
                  <a:pt x="245986" y="0"/>
                </a:lnTo>
                <a:lnTo>
                  <a:pt x="0" y="426059"/>
                </a:lnTo>
                <a:lnTo>
                  <a:pt x="245986" y="852106"/>
                </a:lnTo>
                <a:lnTo>
                  <a:pt x="737946" y="852106"/>
                </a:lnTo>
                <a:lnTo>
                  <a:pt x="983932" y="426059"/>
                </a:lnTo>
                <a:lnTo>
                  <a:pt x="737958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9162" y="4639195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496"/>
                </a:lnTo>
                <a:lnTo>
                  <a:pt x="384797" y="1332992"/>
                </a:lnTo>
                <a:lnTo>
                  <a:pt x="388467" y="1332992"/>
                </a:lnTo>
                <a:lnTo>
                  <a:pt x="388467" y="1320292"/>
                </a:lnTo>
                <a:lnTo>
                  <a:pt x="392133" y="1320292"/>
                </a:lnTo>
                <a:lnTo>
                  <a:pt x="14668" y="666496"/>
                </a:lnTo>
                <a:lnTo>
                  <a:pt x="392137" y="12700"/>
                </a:lnTo>
                <a:lnTo>
                  <a:pt x="1161749" y="12700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700"/>
                </a:moveTo>
                <a:lnTo>
                  <a:pt x="1147076" y="12700"/>
                </a:lnTo>
                <a:lnTo>
                  <a:pt x="1524558" y="666496"/>
                </a:lnTo>
                <a:lnTo>
                  <a:pt x="1147076" y="1320292"/>
                </a:lnTo>
                <a:lnTo>
                  <a:pt x="392133" y="1320292"/>
                </a:lnTo>
                <a:lnTo>
                  <a:pt x="393966" y="1323467"/>
                </a:lnTo>
                <a:lnTo>
                  <a:pt x="388467" y="1326642"/>
                </a:lnTo>
                <a:lnTo>
                  <a:pt x="388467" y="1332992"/>
                </a:lnTo>
                <a:lnTo>
                  <a:pt x="1154404" y="1332992"/>
                </a:lnTo>
                <a:lnTo>
                  <a:pt x="1539227" y="666496"/>
                </a:lnTo>
                <a:lnTo>
                  <a:pt x="1161749" y="12700"/>
                </a:lnTo>
                <a:close/>
              </a:path>
              <a:path w="1539240" h="1333500">
                <a:moveTo>
                  <a:pt x="392133" y="1320292"/>
                </a:moveTo>
                <a:lnTo>
                  <a:pt x="388467" y="1320292"/>
                </a:lnTo>
                <a:lnTo>
                  <a:pt x="388467" y="1326642"/>
                </a:lnTo>
                <a:lnTo>
                  <a:pt x="393966" y="1323467"/>
                </a:lnTo>
                <a:lnTo>
                  <a:pt x="392133" y="1320292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7851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7581" y="394307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4922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3360" y="5863721"/>
            <a:ext cx="931544" cy="807085"/>
          </a:xfrm>
          <a:custGeom>
            <a:avLst/>
            <a:gdLst/>
            <a:ahLst/>
            <a:cxnLst/>
            <a:rect l="l" t="t" r="r" b="b"/>
            <a:pathLst>
              <a:path w="931545" h="807084">
                <a:moveTo>
                  <a:pt x="698614" y="0"/>
                </a:moveTo>
                <a:lnTo>
                  <a:pt x="232867" y="0"/>
                </a:lnTo>
                <a:lnTo>
                  <a:pt x="0" y="403351"/>
                </a:lnTo>
                <a:lnTo>
                  <a:pt x="232867" y="806703"/>
                </a:lnTo>
                <a:lnTo>
                  <a:pt x="698601" y="806703"/>
                </a:lnTo>
                <a:lnTo>
                  <a:pt x="931481" y="403351"/>
                </a:lnTo>
                <a:lnTo>
                  <a:pt x="698614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0A0D4728-194F-441B-B947-E5694D23853F}"/>
              </a:ext>
            </a:extLst>
          </p:cNvPr>
          <p:cNvGrpSpPr/>
          <p:nvPr/>
        </p:nvGrpSpPr>
        <p:grpSpPr>
          <a:xfrm>
            <a:off x="129690" y="152400"/>
            <a:ext cx="3062996" cy="1435909"/>
            <a:chOff x="381000" y="318990"/>
            <a:chExt cx="3062996" cy="1435909"/>
          </a:xfrm>
        </p:grpSpPr>
        <p:sp>
          <p:nvSpPr>
            <p:cNvPr id="19" name="object 19"/>
            <p:cNvSpPr/>
            <p:nvPr/>
          </p:nvSpPr>
          <p:spPr>
            <a:xfrm>
              <a:off x="381000" y="759169"/>
              <a:ext cx="668020" cy="543560"/>
            </a:xfrm>
            <a:custGeom>
              <a:avLst/>
              <a:gdLst/>
              <a:ahLst/>
              <a:cxnLst/>
              <a:rect l="l" t="t" r="r" b="b"/>
              <a:pathLst>
                <a:path w="668019" h="543560">
                  <a:moveTo>
                    <a:pt x="96100" y="0"/>
                  </a:moveTo>
                  <a:lnTo>
                    <a:pt x="0" y="0"/>
                  </a:lnTo>
                  <a:lnTo>
                    <a:pt x="0" y="543331"/>
                  </a:lnTo>
                  <a:lnTo>
                    <a:pt x="96100" y="543331"/>
                  </a:lnTo>
                  <a:lnTo>
                    <a:pt x="96013" y="180352"/>
                  </a:lnTo>
                  <a:lnTo>
                    <a:pt x="94622" y="166089"/>
                  </a:lnTo>
                  <a:lnTo>
                    <a:pt x="93116" y="149644"/>
                  </a:lnTo>
                  <a:lnTo>
                    <a:pt x="205739" y="149644"/>
                  </a:lnTo>
                  <a:lnTo>
                    <a:pt x="96100" y="0"/>
                  </a:lnTo>
                  <a:close/>
                </a:path>
                <a:path w="668019" h="543560">
                  <a:moveTo>
                    <a:pt x="667816" y="149644"/>
                  </a:moveTo>
                  <a:lnTo>
                    <a:pt x="561644" y="149644"/>
                  </a:lnTo>
                  <a:lnTo>
                    <a:pt x="560647" y="162813"/>
                  </a:lnTo>
                  <a:lnTo>
                    <a:pt x="560148" y="168948"/>
                  </a:lnTo>
                  <a:lnTo>
                    <a:pt x="559485" y="176484"/>
                  </a:lnTo>
                  <a:lnTo>
                    <a:pt x="558726" y="184391"/>
                  </a:lnTo>
                  <a:lnTo>
                    <a:pt x="558177" y="189636"/>
                  </a:lnTo>
                  <a:lnTo>
                    <a:pt x="557836" y="197665"/>
                  </a:lnTo>
                  <a:lnTo>
                    <a:pt x="557834" y="543331"/>
                  </a:lnTo>
                  <a:lnTo>
                    <a:pt x="667816" y="543331"/>
                  </a:lnTo>
                  <a:lnTo>
                    <a:pt x="667816" y="149644"/>
                  </a:lnTo>
                  <a:close/>
                </a:path>
                <a:path w="668019" h="543560">
                  <a:moveTo>
                    <a:pt x="205739" y="149644"/>
                  </a:moveTo>
                  <a:lnTo>
                    <a:pt x="93116" y="149644"/>
                  </a:lnTo>
                  <a:lnTo>
                    <a:pt x="95228" y="155331"/>
                  </a:lnTo>
                  <a:lnTo>
                    <a:pt x="98080" y="161599"/>
                  </a:lnTo>
                  <a:lnTo>
                    <a:pt x="101771" y="168594"/>
                  </a:lnTo>
                  <a:lnTo>
                    <a:pt x="106006" y="175793"/>
                  </a:lnTo>
                  <a:lnTo>
                    <a:pt x="110384" y="184052"/>
                  </a:lnTo>
                  <a:lnTo>
                    <a:pt x="114815" y="191733"/>
                  </a:lnTo>
                  <a:lnTo>
                    <a:pt x="119306" y="198855"/>
                  </a:lnTo>
                  <a:lnTo>
                    <a:pt x="123863" y="205435"/>
                  </a:lnTo>
                  <a:lnTo>
                    <a:pt x="315925" y="478040"/>
                  </a:lnTo>
                  <a:lnTo>
                    <a:pt x="339712" y="478040"/>
                  </a:lnTo>
                  <a:lnTo>
                    <a:pt x="445625" y="328409"/>
                  </a:lnTo>
                  <a:lnTo>
                    <a:pt x="336715" y="328409"/>
                  </a:lnTo>
                  <a:lnTo>
                    <a:pt x="205739" y="149644"/>
                  </a:lnTo>
                  <a:close/>
                </a:path>
                <a:path w="668019" h="543560">
                  <a:moveTo>
                    <a:pt x="667816" y="0"/>
                  </a:moveTo>
                  <a:lnTo>
                    <a:pt x="572541" y="0"/>
                  </a:lnTo>
                  <a:lnTo>
                    <a:pt x="336715" y="328409"/>
                  </a:lnTo>
                  <a:lnTo>
                    <a:pt x="445625" y="328409"/>
                  </a:lnTo>
                  <a:lnTo>
                    <a:pt x="531914" y="206501"/>
                  </a:lnTo>
                  <a:lnTo>
                    <a:pt x="534579" y="202636"/>
                  </a:lnTo>
                  <a:lnTo>
                    <a:pt x="537610" y="197665"/>
                  </a:lnTo>
                  <a:lnTo>
                    <a:pt x="541011" y="191585"/>
                  </a:lnTo>
                  <a:lnTo>
                    <a:pt x="544791" y="184391"/>
                  </a:lnTo>
                  <a:lnTo>
                    <a:pt x="547116" y="180352"/>
                  </a:lnTo>
                  <a:lnTo>
                    <a:pt x="549592" y="175259"/>
                  </a:lnTo>
                  <a:lnTo>
                    <a:pt x="552626" y="168426"/>
                  </a:lnTo>
                  <a:lnTo>
                    <a:pt x="555205" y="162813"/>
                  </a:lnTo>
                  <a:lnTo>
                    <a:pt x="558330" y="156324"/>
                  </a:lnTo>
                  <a:lnTo>
                    <a:pt x="561644" y="149644"/>
                  </a:lnTo>
                  <a:lnTo>
                    <a:pt x="667816" y="149644"/>
                  </a:lnTo>
                  <a:lnTo>
                    <a:pt x="667816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4406" y="318990"/>
              <a:ext cx="1384300" cy="1413510"/>
            </a:xfrm>
            <a:custGeom>
              <a:avLst/>
              <a:gdLst/>
              <a:ahLst/>
              <a:cxnLst/>
              <a:rect l="l" t="t" r="r" b="b"/>
              <a:pathLst>
                <a:path w="1384300" h="1413510">
                  <a:moveTo>
                    <a:pt x="123863" y="1007681"/>
                  </a:moveTo>
                  <a:lnTo>
                    <a:pt x="8953" y="1087056"/>
                  </a:lnTo>
                  <a:lnTo>
                    <a:pt x="35357" y="1125358"/>
                  </a:lnTo>
                  <a:lnTo>
                    <a:pt x="64153" y="1161793"/>
                  </a:lnTo>
                  <a:lnTo>
                    <a:pt x="95228" y="1196246"/>
                  </a:lnTo>
                  <a:lnTo>
                    <a:pt x="128466" y="1228603"/>
                  </a:lnTo>
                  <a:lnTo>
                    <a:pt x="163752" y="1258748"/>
                  </a:lnTo>
                  <a:lnTo>
                    <a:pt x="200972" y="1286567"/>
                  </a:lnTo>
                  <a:lnTo>
                    <a:pt x="240011" y="1311945"/>
                  </a:lnTo>
                  <a:lnTo>
                    <a:pt x="280754" y="1334767"/>
                  </a:lnTo>
                  <a:lnTo>
                    <a:pt x="323085" y="1354919"/>
                  </a:lnTo>
                  <a:lnTo>
                    <a:pt x="366891" y="1372285"/>
                  </a:lnTo>
                  <a:lnTo>
                    <a:pt x="412056" y="1386751"/>
                  </a:lnTo>
                  <a:lnTo>
                    <a:pt x="458465" y="1398202"/>
                  </a:lnTo>
                  <a:lnTo>
                    <a:pt x="506004" y="1406524"/>
                  </a:lnTo>
                  <a:lnTo>
                    <a:pt x="554558" y="1411601"/>
                  </a:lnTo>
                  <a:lnTo>
                    <a:pt x="604012" y="1413319"/>
                  </a:lnTo>
                  <a:lnTo>
                    <a:pt x="652136" y="1411693"/>
                  </a:lnTo>
                  <a:lnTo>
                    <a:pt x="699413" y="1406884"/>
                  </a:lnTo>
                  <a:lnTo>
                    <a:pt x="745735" y="1398998"/>
                  </a:lnTo>
                  <a:lnTo>
                    <a:pt x="790998" y="1388142"/>
                  </a:lnTo>
                  <a:lnTo>
                    <a:pt x="835094" y="1374421"/>
                  </a:lnTo>
                  <a:lnTo>
                    <a:pt x="877919" y="1357940"/>
                  </a:lnTo>
                  <a:lnTo>
                    <a:pt x="919367" y="1338806"/>
                  </a:lnTo>
                  <a:lnTo>
                    <a:pt x="959332" y="1317123"/>
                  </a:lnTo>
                  <a:lnTo>
                    <a:pt x="997707" y="1292999"/>
                  </a:lnTo>
                  <a:lnTo>
                    <a:pt x="1020311" y="1276692"/>
                  </a:lnTo>
                  <a:lnTo>
                    <a:pt x="604012" y="1276692"/>
                  </a:lnTo>
                  <a:lnTo>
                    <a:pt x="553723" y="1274480"/>
                  </a:lnTo>
                  <a:lnTo>
                    <a:pt x="504754" y="1267969"/>
                  </a:lnTo>
                  <a:lnTo>
                    <a:pt x="457267" y="1257346"/>
                  </a:lnTo>
                  <a:lnTo>
                    <a:pt x="411428" y="1242799"/>
                  </a:lnTo>
                  <a:lnTo>
                    <a:pt x="367403" y="1224516"/>
                  </a:lnTo>
                  <a:lnTo>
                    <a:pt x="325356" y="1202685"/>
                  </a:lnTo>
                  <a:lnTo>
                    <a:pt x="285452" y="1177492"/>
                  </a:lnTo>
                  <a:lnTo>
                    <a:pt x="247857" y="1149126"/>
                  </a:lnTo>
                  <a:lnTo>
                    <a:pt x="212736" y="1117774"/>
                  </a:lnTo>
                  <a:lnTo>
                    <a:pt x="180253" y="1083624"/>
                  </a:lnTo>
                  <a:lnTo>
                    <a:pt x="150573" y="1046864"/>
                  </a:lnTo>
                  <a:lnTo>
                    <a:pt x="123863" y="1007681"/>
                  </a:lnTo>
                  <a:close/>
                </a:path>
                <a:path w="1384300" h="1413510">
                  <a:moveTo>
                    <a:pt x="1014507" y="136639"/>
                  </a:moveTo>
                  <a:lnTo>
                    <a:pt x="604012" y="136639"/>
                  </a:lnTo>
                  <a:lnTo>
                    <a:pt x="651360" y="138616"/>
                  </a:lnTo>
                  <a:lnTo>
                    <a:pt x="697569" y="144438"/>
                  </a:lnTo>
                  <a:lnTo>
                    <a:pt x="742498" y="153940"/>
                  </a:lnTo>
                  <a:lnTo>
                    <a:pt x="786006" y="166955"/>
                  </a:lnTo>
                  <a:lnTo>
                    <a:pt x="827953" y="183319"/>
                  </a:lnTo>
                  <a:lnTo>
                    <a:pt x="868196" y="202867"/>
                  </a:lnTo>
                  <a:lnTo>
                    <a:pt x="906597" y="225434"/>
                  </a:lnTo>
                  <a:lnTo>
                    <a:pt x="943014" y="250853"/>
                  </a:lnTo>
                  <a:lnTo>
                    <a:pt x="977306" y="278960"/>
                  </a:lnTo>
                  <a:lnTo>
                    <a:pt x="1009332" y="309589"/>
                  </a:lnTo>
                  <a:lnTo>
                    <a:pt x="1038953" y="342576"/>
                  </a:lnTo>
                  <a:lnTo>
                    <a:pt x="1066027" y="377755"/>
                  </a:lnTo>
                  <a:lnTo>
                    <a:pt x="1090413" y="414960"/>
                  </a:lnTo>
                  <a:lnTo>
                    <a:pt x="1111971" y="454027"/>
                  </a:lnTo>
                  <a:lnTo>
                    <a:pt x="1130560" y="494790"/>
                  </a:lnTo>
                  <a:lnTo>
                    <a:pt x="1146040" y="537084"/>
                  </a:lnTo>
                  <a:lnTo>
                    <a:pt x="1158269" y="580744"/>
                  </a:lnTo>
                  <a:lnTo>
                    <a:pt x="1167107" y="625604"/>
                  </a:lnTo>
                  <a:lnTo>
                    <a:pt x="1172413" y="671499"/>
                  </a:lnTo>
                  <a:lnTo>
                    <a:pt x="762050" y="674268"/>
                  </a:lnTo>
                  <a:lnTo>
                    <a:pt x="763193" y="806602"/>
                  </a:lnTo>
                  <a:lnTo>
                    <a:pt x="1165110" y="807326"/>
                  </a:lnTo>
                  <a:lnTo>
                    <a:pt x="1154779" y="853624"/>
                  </a:lnTo>
                  <a:lnTo>
                    <a:pt x="1140759" y="898442"/>
                  </a:lnTo>
                  <a:lnTo>
                    <a:pt x="1123221" y="941607"/>
                  </a:lnTo>
                  <a:lnTo>
                    <a:pt x="1102335" y="982949"/>
                  </a:lnTo>
                  <a:lnTo>
                    <a:pt x="1078273" y="1022298"/>
                  </a:lnTo>
                  <a:lnTo>
                    <a:pt x="1051205" y="1059481"/>
                  </a:lnTo>
                  <a:lnTo>
                    <a:pt x="1021303" y="1094329"/>
                  </a:lnTo>
                  <a:lnTo>
                    <a:pt x="988738" y="1126669"/>
                  </a:lnTo>
                  <a:lnTo>
                    <a:pt x="953680" y="1156331"/>
                  </a:lnTo>
                  <a:lnTo>
                    <a:pt x="916301" y="1183144"/>
                  </a:lnTo>
                  <a:lnTo>
                    <a:pt x="876771" y="1206937"/>
                  </a:lnTo>
                  <a:lnTo>
                    <a:pt x="835262" y="1227538"/>
                  </a:lnTo>
                  <a:lnTo>
                    <a:pt x="791945" y="1244778"/>
                  </a:lnTo>
                  <a:lnTo>
                    <a:pt x="746990" y="1258484"/>
                  </a:lnTo>
                  <a:lnTo>
                    <a:pt x="700569" y="1268486"/>
                  </a:lnTo>
                  <a:lnTo>
                    <a:pt x="652853" y="1274612"/>
                  </a:lnTo>
                  <a:lnTo>
                    <a:pt x="604012" y="1276692"/>
                  </a:lnTo>
                  <a:lnTo>
                    <a:pt x="1020311" y="1276692"/>
                  </a:lnTo>
                  <a:lnTo>
                    <a:pt x="1069266" y="1237846"/>
                  </a:lnTo>
                  <a:lnTo>
                    <a:pt x="1102327" y="1206937"/>
                  </a:lnTo>
                  <a:lnTo>
                    <a:pt x="1133199" y="1174194"/>
                  </a:lnTo>
                  <a:lnTo>
                    <a:pt x="1162041" y="1139445"/>
                  </a:lnTo>
                  <a:lnTo>
                    <a:pt x="1188658" y="1102888"/>
                  </a:lnTo>
                  <a:lnTo>
                    <a:pt x="1212945" y="1064629"/>
                  </a:lnTo>
                  <a:lnTo>
                    <a:pt x="1234796" y="1024774"/>
                  </a:lnTo>
                  <a:lnTo>
                    <a:pt x="1254106" y="983428"/>
                  </a:lnTo>
                  <a:lnTo>
                    <a:pt x="1270767" y="940698"/>
                  </a:lnTo>
                  <a:lnTo>
                    <a:pt x="1284675" y="896689"/>
                  </a:lnTo>
                  <a:lnTo>
                    <a:pt x="1295724" y="851506"/>
                  </a:lnTo>
                  <a:lnTo>
                    <a:pt x="1303807" y="805256"/>
                  </a:lnTo>
                  <a:lnTo>
                    <a:pt x="1383652" y="802830"/>
                  </a:lnTo>
                  <a:lnTo>
                    <a:pt x="1383802" y="670001"/>
                  </a:lnTo>
                  <a:lnTo>
                    <a:pt x="1310233" y="670001"/>
                  </a:lnTo>
                  <a:lnTo>
                    <a:pt x="1305347" y="622572"/>
                  </a:lnTo>
                  <a:lnTo>
                    <a:pt x="1297360" y="575977"/>
                  </a:lnTo>
                  <a:lnTo>
                    <a:pt x="1286381" y="530334"/>
                  </a:lnTo>
                  <a:lnTo>
                    <a:pt x="1272516" y="485761"/>
                  </a:lnTo>
                  <a:lnTo>
                    <a:pt x="1255873" y="442378"/>
                  </a:lnTo>
                  <a:lnTo>
                    <a:pt x="1236560" y="400302"/>
                  </a:lnTo>
                  <a:lnTo>
                    <a:pt x="1214684" y="359652"/>
                  </a:lnTo>
                  <a:lnTo>
                    <a:pt x="1190354" y="320548"/>
                  </a:lnTo>
                  <a:lnTo>
                    <a:pt x="1163676" y="283106"/>
                  </a:lnTo>
                  <a:lnTo>
                    <a:pt x="1134759" y="247447"/>
                  </a:lnTo>
                  <a:lnTo>
                    <a:pt x="1103710" y="213689"/>
                  </a:lnTo>
                  <a:lnTo>
                    <a:pt x="1070637" y="181949"/>
                  </a:lnTo>
                  <a:lnTo>
                    <a:pt x="1035647" y="152348"/>
                  </a:lnTo>
                  <a:lnTo>
                    <a:pt x="1014507" y="136639"/>
                  </a:lnTo>
                  <a:close/>
                </a:path>
                <a:path w="1384300" h="1413510">
                  <a:moveTo>
                    <a:pt x="1383804" y="668223"/>
                  </a:moveTo>
                  <a:lnTo>
                    <a:pt x="1310233" y="670001"/>
                  </a:lnTo>
                  <a:lnTo>
                    <a:pt x="1383802" y="670001"/>
                  </a:lnTo>
                  <a:lnTo>
                    <a:pt x="1383804" y="668223"/>
                  </a:lnTo>
                  <a:close/>
                </a:path>
                <a:path w="1384300" h="1413510">
                  <a:moveTo>
                    <a:pt x="604012" y="0"/>
                  </a:moveTo>
                  <a:lnTo>
                    <a:pt x="551190" y="1807"/>
                  </a:lnTo>
                  <a:lnTo>
                    <a:pt x="499812" y="7168"/>
                  </a:lnTo>
                  <a:lnTo>
                    <a:pt x="449957" y="15987"/>
                  </a:lnTo>
                  <a:lnTo>
                    <a:pt x="401706" y="28169"/>
                  </a:lnTo>
                  <a:lnTo>
                    <a:pt x="355140" y="43619"/>
                  </a:lnTo>
                  <a:lnTo>
                    <a:pt x="310341" y="62244"/>
                  </a:lnTo>
                  <a:lnTo>
                    <a:pt x="267390" y="83947"/>
                  </a:lnTo>
                  <a:lnTo>
                    <a:pt x="226366" y="108635"/>
                  </a:lnTo>
                  <a:lnTo>
                    <a:pt x="187352" y="136213"/>
                  </a:lnTo>
                  <a:lnTo>
                    <a:pt x="150429" y="166586"/>
                  </a:lnTo>
                  <a:lnTo>
                    <a:pt x="115676" y="199659"/>
                  </a:lnTo>
                  <a:lnTo>
                    <a:pt x="83176" y="235338"/>
                  </a:lnTo>
                  <a:lnTo>
                    <a:pt x="53009" y="273527"/>
                  </a:lnTo>
                  <a:lnTo>
                    <a:pt x="25257" y="314133"/>
                  </a:lnTo>
                  <a:lnTo>
                    <a:pt x="0" y="357060"/>
                  </a:lnTo>
                  <a:lnTo>
                    <a:pt x="128663" y="385216"/>
                  </a:lnTo>
                  <a:lnTo>
                    <a:pt x="155318" y="347123"/>
                  </a:lnTo>
                  <a:lnTo>
                    <a:pt x="184752" y="311924"/>
                  </a:lnTo>
                  <a:lnTo>
                    <a:pt x="216840" y="279698"/>
                  </a:lnTo>
                  <a:lnTo>
                    <a:pt x="251453" y="250525"/>
                  </a:lnTo>
                  <a:lnTo>
                    <a:pt x="288464" y="224485"/>
                  </a:lnTo>
                  <a:lnTo>
                    <a:pt x="327747" y="201658"/>
                  </a:lnTo>
                  <a:lnTo>
                    <a:pt x="369173" y="182124"/>
                  </a:lnTo>
                  <a:lnTo>
                    <a:pt x="412616" y="165962"/>
                  </a:lnTo>
                  <a:lnTo>
                    <a:pt x="457949" y="153253"/>
                  </a:lnTo>
                  <a:lnTo>
                    <a:pt x="505044" y="144076"/>
                  </a:lnTo>
                  <a:lnTo>
                    <a:pt x="553774" y="138511"/>
                  </a:lnTo>
                  <a:lnTo>
                    <a:pt x="604012" y="136639"/>
                  </a:lnTo>
                  <a:lnTo>
                    <a:pt x="1014507" y="136639"/>
                  </a:lnTo>
                  <a:lnTo>
                    <a:pt x="998848" y="125002"/>
                  </a:lnTo>
                  <a:lnTo>
                    <a:pt x="960347" y="100032"/>
                  </a:lnTo>
                  <a:lnTo>
                    <a:pt x="920253" y="77555"/>
                  </a:lnTo>
                  <a:lnTo>
                    <a:pt x="878673" y="57691"/>
                  </a:lnTo>
                  <a:lnTo>
                    <a:pt x="835714" y="40557"/>
                  </a:lnTo>
                  <a:lnTo>
                    <a:pt x="791485" y="26273"/>
                  </a:lnTo>
                  <a:lnTo>
                    <a:pt x="746092" y="14956"/>
                  </a:lnTo>
                  <a:lnTo>
                    <a:pt x="699644" y="6726"/>
                  </a:lnTo>
                  <a:lnTo>
                    <a:pt x="652248" y="1701"/>
                  </a:lnTo>
                  <a:lnTo>
                    <a:pt x="604012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6090" y="1329653"/>
              <a:ext cx="1587906" cy="4252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6124" y="762382"/>
              <a:ext cx="615315" cy="541020"/>
            </a:xfrm>
            <a:custGeom>
              <a:avLst/>
              <a:gdLst/>
              <a:ahLst/>
              <a:cxnLst/>
              <a:rect l="l" t="t" r="r" b="b"/>
              <a:pathLst>
                <a:path w="615314" h="541019">
                  <a:moveTo>
                    <a:pt x="109601" y="0"/>
                  </a:moveTo>
                  <a:lnTo>
                    <a:pt x="0" y="0"/>
                  </a:lnTo>
                  <a:lnTo>
                    <a:pt x="0" y="540397"/>
                  </a:lnTo>
                  <a:lnTo>
                    <a:pt x="83096" y="540397"/>
                  </a:lnTo>
                  <a:lnTo>
                    <a:pt x="270807" y="377075"/>
                  </a:lnTo>
                  <a:lnTo>
                    <a:pt x="104381" y="377075"/>
                  </a:lnTo>
                  <a:lnTo>
                    <a:pt x="105071" y="367637"/>
                  </a:lnTo>
                  <a:lnTo>
                    <a:pt x="106763" y="341755"/>
                  </a:lnTo>
                  <a:lnTo>
                    <a:pt x="107141" y="334742"/>
                  </a:lnTo>
                  <a:lnTo>
                    <a:pt x="107607" y="327226"/>
                  </a:lnTo>
                  <a:lnTo>
                    <a:pt x="109033" y="306658"/>
                  </a:lnTo>
                  <a:lnTo>
                    <a:pt x="109350" y="299575"/>
                  </a:lnTo>
                  <a:lnTo>
                    <a:pt x="109538" y="291933"/>
                  </a:lnTo>
                  <a:lnTo>
                    <a:pt x="109601" y="0"/>
                  </a:lnTo>
                  <a:close/>
                </a:path>
                <a:path w="615314" h="541019">
                  <a:moveTo>
                    <a:pt x="614908" y="162293"/>
                  </a:moveTo>
                  <a:lnTo>
                    <a:pt x="510540" y="162293"/>
                  </a:lnTo>
                  <a:lnTo>
                    <a:pt x="510184" y="168567"/>
                  </a:lnTo>
                  <a:lnTo>
                    <a:pt x="509511" y="176745"/>
                  </a:lnTo>
                  <a:lnTo>
                    <a:pt x="508533" y="186855"/>
                  </a:lnTo>
                  <a:lnTo>
                    <a:pt x="507657" y="197142"/>
                  </a:lnTo>
                  <a:lnTo>
                    <a:pt x="506806" y="204660"/>
                  </a:lnTo>
                  <a:lnTo>
                    <a:pt x="505320" y="540397"/>
                  </a:lnTo>
                  <a:lnTo>
                    <a:pt x="614908" y="540397"/>
                  </a:lnTo>
                  <a:lnTo>
                    <a:pt x="614908" y="162293"/>
                  </a:lnTo>
                  <a:close/>
                </a:path>
                <a:path w="615314" h="541019">
                  <a:moveTo>
                    <a:pt x="614908" y="0"/>
                  </a:moveTo>
                  <a:lnTo>
                    <a:pt x="531825" y="0"/>
                  </a:lnTo>
                  <a:lnTo>
                    <a:pt x="164160" y="318452"/>
                  </a:lnTo>
                  <a:lnTo>
                    <a:pt x="153302" y="327328"/>
                  </a:lnTo>
                  <a:lnTo>
                    <a:pt x="125276" y="353444"/>
                  </a:lnTo>
                  <a:lnTo>
                    <a:pt x="104381" y="377075"/>
                  </a:lnTo>
                  <a:lnTo>
                    <a:pt x="270807" y="377075"/>
                  </a:lnTo>
                  <a:lnTo>
                    <a:pt x="467131" y="206260"/>
                  </a:lnTo>
                  <a:lnTo>
                    <a:pt x="496575" y="178050"/>
                  </a:lnTo>
                  <a:lnTo>
                    <a:pt x="510540" y="162293"/>
                  </a:lnTo>
                  <a:lnTo>
                    <a:pt x="614908" y="162293"/>
                  </a:lnTo>
                  <a:lnTo>
                    <a:pt x="614908" y="0"/>
                  </a:lnTo>
                  <a:close/>
                </a:path>
              </a:pathLst>
            </a:custGeom>
            <a:solidFill>
              <a:srgbClr val="01A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324" y="1660538"/>
            <a:ext cx="5140654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857364"/>
            <a:ext cx="6564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Курсовая работа на тему: «Разработка оптимальной организационной структуры (на примере ООО «Энфант»)»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6643702" y="6357958"/>
            <a:ext cx="210312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14282" y="385762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Проверил: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912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год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60685" y="244824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14348" y="28572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1"/>
            <a:ext cx="9144000" cy="44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3343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60685" y="244824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57158" y="14285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оптимальной организационной структуры компании и оценка ее эффективности.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8"/>
          <p:cNvSpPr/>
          <p:nvPr/>
        </p:nvSpPr>
        <p:spPr>
          <a:xfrm>
            <a:off x="428596" y="3214686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/>
          <p:cNvSpPr/>
          <p:nvPr/>
        </p:nvSpPr>
        <p:spPr>
          <a:xfrm>
            <a:off x="428596" y="421481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/>
        </p:nvSpPr>
        <p:spPr>
          <a:xfrm>
            <a:off x="428596" y="5214950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2910" y="221455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496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описать теоретические аспекты формирования организационной структуры организации;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414338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оценить существующую структуру анализируемой компании;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наиболее оптимальную организационную структуру объекта исследования и оценить эффективность предложенных мероприятий.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59">
            <a:extLst>
              <a:ext uri="{FF2B5EF4-FFF2-40B4-BE49-F238E27FC236}">
                <a16:creationId xmlns="" xmlns:a16="http://schemas.microsoft.com/office/drawing/2014/main" id="{0F28C532-E7AD-477F-9407-A92F296E3EBC}"/>
              </a:ext>
            </a:extLst>
          </p:cNvPr>
          <p:cNvSpPr txBox="1"/>
          <p:nvPr/>
        </p:nvSpPr>
        <p:spPr>
          <a:xfrm>
            <a:off x="500034" y="3286124"/>
            <a:ext cx="492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59">
            <a:extLst>
              <a:ext uri="{FF2B5EF4-FFF2-40B4-BE49-F238E27FC236}">
                <a16:creationId xmlns="" xmlns:a16="http://schemas.microsoft.com/office/drawing/2014/main" id="{0F28C532-E7AD-477F-9407-A92F296E3EBC}"/>
              </a:ext>
            </a:extLst>
          </p:cNvPr>
          <p:cNvSpPr txBox="1"/>
          <p:nvPr/>
        </p:nvSpPr>
        <p:spPr>
          <a:xfrm>
            <a:off x="500034" y="4286256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59">
            <a:extLst>
              <a:ext uri="{FF2B5EF4-FFF2-40B4-BE49-F238E27FC236}">
                <a16:creationId xmlns="" xmlns:a16="http://schemas.microsoft.com/office/drawing/2014/main" id="{0F28C532-E7AD-477F-9407-A92F296E3EBC}"/>
              </a:ext>
            </a:extLst>
          </p:cNvPr>
          <p:cNvSpPr txBox="1"/>
          <p:nvPr/>
        </p:nvSpPr>
        <p:spPr>
          <a:xfrm>
            <a:off x="500034" y="5286388"/>
            <a:ext cx="4924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3116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9639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714356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6858000"/>
                </a:moveTo>
                <a:lnTo>
                  <a:pt x="205206" y="6858000"/>
                </a:lnTo>
                <a:lnTo>
                  <a:pt x="205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17851" y="2557207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7851" y="394942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6502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406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6887" y="2059703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58" y="0"/>
                </a:moveTo>
                <a:lnTo>
                  <a:pt x="245986" y="0"/>
                </a:lnTo>
                <a:lnTo>
                  <a:pt x="0" y="426059"/>
                </a:lnTo>
                <a:lnTo>
                  <a:pt x="245986" y="852106"/>
                </a:lnTo>
                <a:lnTo>
                  <a:pt x="737946" y="852106"/>
                </a:lnTo>
                <a:lnTo>
                  <a:pt x="983932" y="426059"/>
                </a:lnTo>
                <a:lnTo>
                  <a:pt x="737958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9162" y="4639195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17" y="0"/>
                </a:moveTo>
                <a:lnTo>
                  <a:pt x="384797" y="0"/>
                </a:lnTo>
                <a:lnTo>
                  <a:pt x="0" y="666496"/>
                </a:lnTo>
                <a:lnTo>
                  <a:pt x="384797" y="1332992"/>
                </a:lnTo>
                <a:lnTo>
                  <a:pt x="388467" y="1332992"/>
                </a:lnTo>
                <a:lnTo>
                  <a:pt x="388467" y="1320292"/>
                </a:lnTo>
                <a:lnTo>
                  <a:pt x="392133" y="1320292"/>
                </a:lnTo>
                <a:lnTo>
                  <a:pt x="14668" y="666496"/>
                </a:lnTo>
                <a:lnTo>
                  <a:pt x="392137" y="12700"/>
                </a:lnTo>
                <a:lnTo>
                  <a:pt x="1161749" y="12700"/>
                </a:lnTo>
                <a:lnTo>
                  <a:pt x="1154417" y="0"/>
                </a:lnTo>
                <a:close/>
              </a:path>
              <a:path w="1539240" h="1333500">
                <a:moveTo>
                  <a:pt x="1161749" y="12700"/>
                </a:moveTo>
                <a:lnTo>
                  <a:pt x="1147076" y="12700"/>
                </a:lnTo>
                <a:lnTo>
                  <a:pt x="1524558" y="666496"/>
                </a:lnTo>
                <a:lnTo>
                  <a:pt x="1147076" y="1320292"/>
                </a:lnTo>
                <a:lnTo>
                  <a:pt x="392133" y="1320292"/>
                </a:lnTo>
                <a:lnTo>
                  <a:pt x="393966" y="1323467"/>
                </a:lnTo>
                <a:lnTo>
                  <a:pt x="388467" y="1326642"/>
                </a:lnTo>
                <a:lnTo>
                  <a:pt x="388467" y="1332992"/>
                </a:lnTo>
                <a:lnTo>
                  <a:pt x="1154404" y="1332992"/>
                </a:lnTo>
                <a:lnTo>
                  <a:pt x="1539227" y="666496"/>
                </a:lnTo>
                <a:lnTo>
                  <a:pt x="1161749" y="12700"/>
                </a:lnTo>
                <a:close/>
              </a:path>
              <a:path w="1539240" h="1333500">
                <a:moveTo>
                  <a:pt x="392133" y="1320292"/>
                </a:moveTo>
                <a:lnTo>
                  <a:pt x="388467" y="1320292"/>
                </a:lnTo>
                <a:lnTo>
                  <a:pt x="388467" y="1326642"/>
                </a:lnTo>
                <a:lnTo>
                  <a:pt x="393966" y="1323467"/>
                </a:lnTo>
                <a:lnTo>
                  <a:pt x="392133" y="1320292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7851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7581" y="394307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4922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19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3360" y="5863721"/>
            <a:ext cx="931544" cy="807085"/>
          </a:xfrm>
          <a:custGeom>
            <a:avLst/>
            <a:gdLst/>
            <a:ahLst/>
            <a:cxnLst/>
            <a:rect l="l" t="t" r="r" b="b"/>
            <a:pathLst>
              <a:path w="931545" h="807084">
                <a:moveTo>
                  <a:pt x="698614" y="0"/>
                </a:moveTo>
                <a:lnTo>
                  <a:pt x="232867" y="0"/>
                </a:lnTo>
                <a:lnTo>
                  <a:pt x="0" y="403351"/>
                </a:lnTo>
                <a:lnTo>
                  <a:pt x="232867" y="806703"/>
                </a:lnTo>
                <a:lnTo>
                  <a:pt x="698601" y="806703"/>
                </a:lnTo>
                <a:lnTo>
                  <a:pt x="931481" y="403351"/>
                </a:lnTo>
                <a:lnTo>
                  <a:pt x="698614" y="0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324" y="1660538"/>
            <a:ext cx="5140654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3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>
          <a:xfrm>
            <a:off x="6643702" y="6357958"/>
            <a:ext cx="2103120" cy="34290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2844" y="114298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-компания ООО «Энфант», работающая на рынке электронной коммерции в сфере продажи товаров детских товаров и будущих мам.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428868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структура управления организацией ООО «Энфант».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929198"/>
            <a:ext cx="2285984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379" r="14844" b="15404"/>
          <a:stretch>
            <a:fillRect/>
          </a:stretch>
        </p:blipFill>
        <p:spPr bwMode="auto">
          <a:xfrm>
            <a:off x="2285984" y="3357562"/>
            <a:ext cx="27570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72008"/>
            <a:ext cx="1574883" cy="1506409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18891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" y="0"/>
            <a:ext cx="9143995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42852"/>
            <a:ext cx="656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928670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предприятия строится на его организационной структуре. Если модель управления построена неправильно, это окажет негативное влияние на результативность и конкурентоспособность компании. Структура создается в зависимости от целей предприятия и ниши, которую оно занимает. На нее также влияет численность сотрудников, наличие или отсутствие филиалов и другие факторы.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составленная структура организации гарантирует развитие бизнеса. Она обеспечивает контроль всех процессов и регламентирует отношения между руководителями и подчиненными. При выборе типа организационной структуры необходимо ориентироваться на размеры компании, количество направлений, квалификацию персонала, географию и ситуацию на рынке.</a:t>
            </a:r>
          </a:p>
        </p:txBody>
      </p:sp>
      <p:sp>
        <p:nvSpPr>
          <p:cNvPr id="8" name="object 3"/>
          <p:cNvSpPr/>
          <p:nvPr/>
        </p:nvSpPr>
        <p:spPr>
          <a:xfrm>
            <a:off x="8215338" y="142852"/>
            <a:ext cx="769936" cy="642918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8001024" y="142852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85852" y="142852"/>
            <a:ext cx="656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2"/>
          <p:cNvGrpSpPr>
            <a:grpSpLocks/>
          </p:cNvGrpSpPr>
          <p:nvPr/>
        </p:nvGrpSpPr>
        <p:grpSpPr bwMode="auto">
          <a:xfrm>
            <a:off x="4929190" y="1357298"/>
            <a:ext cx="2281661" cy="2009069"/>
            <a:chOff x="5803300" y="1948400"/>
            <a:chExt cx="2164994" cy="190522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803300" y="1948400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948780" y="2078346"/>
              <a:ext cx="1846429" cy="162488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7" name="组合 73"/>
            <p:cNvGrpSpPr>
              <a:grpSpLocks/>
            </p:cNvGrpSpPr>
            <p:nvPr/>
          </p:nvGrpSpPr>
          <p:grpSpPr bwMode="auto">
            <a:xfrm>
              <a:off x="6481655" y="2517630"/>
              <a:ext cx="1339125" cy="1206045"/>
              <a:chOff x="952501" y="6013451"/>
              <a:chExt cx="511175" cy="460375"/>
            </a:xfrm>
          </p:grpSpPr>
          <p:sp>
            <p:nvSpPr>
              <p:cNvPr id="8" name="Freeform 58"/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9" name="Freeform 59"/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" name="组合 3"/>
          <p:cNvGrpSpPr>
            <a:grpSpLocks/>
          </p:cNvGrpSpPr>
          <p:nvPr/>
        </p:nvGrpSpPr>
        <p:grpSpPr bwMode="auto">
          <a:xfrm>
            <a:off x="3143240" y="2500306"/>
            <a:ext cx="2281661" cy="2010744"/>
            <a:chOff x="4044280" y="2999474"/>
            <a:chExt cx="2164994" cy="190522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044280" y="2999474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200183" y="3161348"/>
              <a:ext cx="1833385" cy="161340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13" name="组合 74"/>
            <p:cNvGrpSpPr>
              <a:grpSpLocks/>
            </p:cNvGrpSpPr>
            <p:nvPr/>
          </p:nvGrpSpPr>
          <p:grpSpPr bwMode="auto">
            <a:xfrm>
              <a:off x="4742518" y="3572999"/>
              <a:ext cx="1329665" cy="1197525"/>
              <a:chOff x="5405438" y="6815138"/>
              <a:chExt cx="511175" cy="460375"/>
            </a:xfrm>
          </p:grpSpPr>
          <p:sp>
            <p:nvSpPr>
              <p:cNvPr id="14" name="Freeform 61"/>
              <p:cNvSpPr>
                <a:spLocks/>
              </p:cNvSpPr>
              <p:nvPr/>
            </p:nvSpPr>
            <p:spPr bwMode="auto">
              <a:xfrm>
                <a:off x="5424488" y="6821488"/>
                <a:ext cx="492125" cy="454025"/>
              </a:xfrm>
              <a:custGeom>
                <a:avLst/>
                <a:gdLst>
                  <a:gd name="T0" fmla="*/ 140 w 310"/>
                  <a:gd name="T1" fmla="*/ 286 h 286"/>
                  <a:gd name="T2" fmla="*/ 0 w 310"/>
                  <a:gd name="T3" fmla="*/ 172 h 286"/>
                  <a:gd name="T4" fmla="*/ 2 w 310"/>
                  <a:gd name="T5" fmla="*/ 12 h 286"/>
                  <a:gd name="T6" fmla="*/ 57 w 310"/>
                  <a:gd name="T7" fmla="*/ 7 h 286"/>
                  <a:gd name="T8" fmla="*/ 88 w 310"/>
                  <a:gd name="T9" fmla="*/ 41 h 286"/>
                  <a:gd name="T10" fmla="*/ 97 w 310"/>
                  <a:gd name="T11" fmla="*/ 7 h 286"/>
                  <a:gd name="T12" fmla="*/ 135 w 310"/>
                  <a:gd name="T13" fmla="*/ 0 h 286"/>
                  <a:gd name="T14" fmla="*/ 310 w 310"/>
                  <a:gd name="T15" fmla="*/ 150 h 286"/>
                  <a:gd name="T16" fmla="*/ 140 w 310"/>
                  <a:gd name="T17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6">
                    <a:moveTo>
                      <a:pt x="140" y="286"/>
                    </a:moveTo>
                    <a:lnTo>
                      <a:pt x="0" y="172"/>
                    </a:lnTo>
                    <a:lnTo>
                      <a:pt x="2" y="12"/>
                    </a:lnTo>
                    <a:lnTo>
                      <a:pt x="57" y="7"/>
                    </a:lnTo>
                    <a:lnTo>
                      <a:pt x="88" y="41"/>
                    </a:lnTo>
                    <a:lnTo>
                      <a:pt x="97" y="7"/>
                    </a:lnTo>
                    <a:lnTo>
                      <a:pt x="135" y="0"/>
                    </a:lnTo>
                    <a:lnTo>
                      <a:pt x="310" y="150"/>
                    </a:lnTo>
                    <a:lnTo>
                      <a:pt x="140" y="286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5" name="Freeform 62"/>
              <p:cNvSpPr>
                <a:spLocks noEditPoints="1"/>
              </p:cNvSpPr>
              <p:nvPr/>
            </p:nvSpPr>
            <p:spPr bwMode="auto">
              <a:xfrm>
                <a:off x="5405438" y="6815138"/>
                <a:ext cx="117475" cy="290513"/>
              </a:xfrm>
              <a:custGeom>
                <a:avLst/>
                <a:gdLst>
                  <a:gd name="T0" fmla="*/ 64422 w 31"/>
                  <a:gd name="T1" fmla="*/ 0 h 77"/>
                  <a:gd name="T2" fmla="*/ 109896 w 31"/>
                  <a:gd name="T3" fmla="*/ 18864 h 77"/>
                  <a:gd name="T4" fmla="*/ 117475 w 31"/>
                  <a:gd name="T5" fmla="*/ 67912 h 77"/>
                  <a:gd name="T6" fmla="*/ 117475 w 31"/>
                  <a:gd name="T7" fmla="*/ 233920 h 77"/>
                  <a:gd name="T8" fmla="*/ 102317 w 31"/>
                  <a:gd name="T9" fmla="*/ 275421 h 77"/>
                  <a:gd name="T10" fmla="*/ 60632 w 31"/>
                  <a:gd name="T11" fmla="*/ 290513 h 77"/>
                  <a:gd name="T12" fmla="*/ 11369 w 31"/>
                  <a:gd name="T13" fmla="*/ 271649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369 w 31"/>
                  <a:gd name="T19" fmla="*/ 18864 h 77"/>
                  <a:gd name="T20" fmla="*/ 64422 w 31"/>
                  <a:gd name="T21" fmla="*/ 0 h 77"/>
                  <a:gd name="T22" fmla="*/ 60632 w 31"/>
                  <a:gd name="T23" fmla="*/ 264103 h 77"/>
                  <a:gd name="T24" fmla="*/ 87159 w 31"/>
                  <a:gd name="T25" fmla="*/ 222601 h 77"/>
                  <a:gd name="T26" fmla="*/ 87159 w 31"/>
                  <a:gd name="T27" fmla="*/ 64139 h 77"/>
                  <a:gd name="T28" fmla="*/ 60632 w 31"/>
                  <a:gd name="T29" fmla="*/ 26410 h 77"/>
                  <a:gd name="T30" fmla="*/ 34106 w 31"/>
                  <a:gd name="T31" fmla="*/ 64139 h 77"/>
                  <a:gd name="T32" fmla="*/ 34106 w 31"/>
                  <a:gd name="T33" fmla="*/ 75458 h 77"/>
                  <a:gd name="T34" fmla="*/ 34106 w 31"/>
                  <a:gd name="T35" fmla="*/ 86777 h 77"/>
                  <a:gd name="T36" fmla="*/ 34106 w 31"/>
                  <a:gd name="T37" fmla="*/ 132051 h 77"/>
                  <a:gd name="T38" fmla="*/ 34106 w 31"/>
                  <a:gd name="T39" fmla="*/ 181099 h 77"/>
                  <a:gd name="T40" fmla="*/ 34106 w 31"/>
                  <a:gd name="T41" fmla="*/ 222601 h 77"/>
                  <a:gd name="T42" fmla="*/ 60632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10" y="77"/>
                      <a:pt x="5" y="75"/>
                      <a:pt x="3" y="72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6"/>
                      <a:pt x="23" y="5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0"/>
                      <a:pt x="20" y="7"/>
                      <a:pt x="16" y="7"/>
                    </a:cubicBezTo>
                    <a:cubicBezTo>
                      <a:pt x="12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6" name="Freeform 60"/>
          <p:cNvSpPr>
            <a:spLocks/>
          </p:cNvSpPr>
          <p:nvPr/>
        </p:nvSpPr>
        <p:spPr bwMode="auto">
          <a:xfrm>
            <a:off x="4286248" y="3071810"/>
            <a:ext cx="324333" cy="802540"/>
          </a:xfrm>
          <a:custGeom>
            <a:avLst/>
            <a:gdLst>
              <a:gd name="T0" fmla="*/ 0 w 31"/>
              <a:gd name="T1" fmla="*/ 60366 h 77"/>
              <a:gd name="T2" fmla="*/ 15158 w 31"/>
              <a:gd name="T3" fmla="*/ 15092 h 77"/>
              <a:gd name="T4" fmla="*/ 60632 w 31"/>
              <a:gd name="T5" fmla="*/ 0 h 77"/>
              <a:gd name="T6" fmla="*/ 109896 w 31"/>
              <a:gd name="T7" fmla="*/ 22637 h 77"/>
              <a:gd name="T8" fmla="*/ 117475 w 31"/>
              <a:gd name="T9" fmla="*/ 83004 h 77"/>
              <a:gd name="T10" fmla="*/ 113685 w 31"/>
              <a:gd name="T11" fmla="*/ 113187 h 77"/>
              <a:gd name="T12" fmla="*/ 102317 w 31"/>
              <a:gd name="T13" fmla="*/ 143370 h 77"/>
              <a:gd name="T14" fmla="*/ 68211 w 31"/>
              <a:gd name="T15" fmla="*/ 196191 h 77"/>
              <a:gd name="T16" fmla="*/ 41685 w 31"/>
              <a:gd name="T17" fmla="*/ 256557 h 77"/>
              <a:gd name="T18" fmla="*/ 117475 w 31"/>
              <a:gd name="T19" fmla="*/ 256557 h 77"/>
              <a:gd name="T20" fmla="*/ 117475 w 31"/>
              <a:gd name="T21" fmla="*/ 286740 h 77"/>
              <a:gd name="T22" fmla="*/ 30316 w 31"/>
              <a:gd name="T23" fmla="*/ 290513 h 77"/>
              <a:gd name="T24" fmla="*/ 0 w 31"/>
              <a:gd name="T25" fmla="*/ 286740 h 77"/>
              <a:gd name="T26" fmla="*/ 0 w 31"/>
              <a:gd name="T27" fmla="*/ 286740 h 77"/>
              <a:gd name="T28" fmla="*/ 18948 w 31"/>
              <a:gd name="T29" fmla="*/ 207509 h 77"/>
              <a:gd name="T30" fmla="*/ 64422 w 31"/>
              <a:gd name="T31" fmla="*/ 139597 h 77"/>
              <a:gd name="T32" fmla="*/ 79580 w 31"/>
              <a:gd name="T33" fmla="*/ 75458 h 77"/>
              <a:gd name="T34" fmla="*/ 79580 w 31"/>
              <a:gd name="T35" fmla="*/ 71685 h 77"/>
              <a:gd name="T36" fmla="*/ 79580 w 31"/>
              <a:gd name="T37" fmla="*/ 64139 h 77"/>
              <a:gd name="T38" fmla="*/ 79580 w 31"/>
              <a:gd name="T39" fmla="*/ 45275 h 77"/>
              <a:gd name="T40" fmla="*/ 56843 w 31"/>
              <a:gd name="T41" fmla="*/ 26410 h 77"/>
              <a:gd name="T42" fmla="*/ 37895 w 31"/>
              <a:gd name="T43" fmla="*/ 60366 h 77"/>
              <a:gd name="T44" fmla="*/ 37895 w 31"/>
              <a:gd name="T45" fmla="*/ 71685 h 77"/>
              <a:gd name="T46" fmla="*/ 37895 w 31"/>
              <a:gd name="T47" fmla="*/ 79231 h 77"/>
              <a:gd name="T48" fmla="*/ 37895 w 31"/>
              <a:gd name="T49" fmla="*/ 86777 h 77"/>
              <a:gd name="T50" fmla="*/ 37895 w 31"/>
              <a:gd name="T51" fmla="*/ 98095 h 77"/>
              <a:gd name="T52" fmla="*/ 0 w 31"/>
              <a:gd name="T53" fmla="*/ 98095 h 77"/>
              <a:gd name="T54" fmla="*/ 0 w 31"/>
              <a:gd name="T55" fmla="*/ 60366 h 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" h="77">
                <a:moveTo>
                  <a:pt x="0" y="16"/>
                </a:moveTo>
                <a:cubicBezTo>
                  <a:pt x="0" y="10"/>
                  <a:pt x="2" y="6"/>
                  <a:pt x="4" y="4"/>
                </a:cubicBezTo>
                <a:cubicBezTo>
                  <a:pt x="6" y="1"/>
                  <a:pt x="10" y="0"/>
                  <a:pt x="16" y="0"/>
                </a:cubicBezTo>
                <a:cubicBezTo>
                  <a:pt x="23" y="0"/>
                  <a:pt x="27" y="2"/>
                  <a:pt x="29" y="6"/>
                </a:cubicBezTo>
                <a:cubicBezTo>
                  <a:pt x="30" y="9"/>
                  <a:pt x="31" y="14"/>
                  <a:pt x="31" y="22"/>
                </a:cubicBezTo>
                <a:cubicBezTo>
                  <a:pt x="31" y="25"/>
                  <a:pt x="31" y="28"/>
                  <a:pt x="30" y="30"/>
                </a:cubicBezTo>
                <a:cubicBezTo>
                  <a:pt x="30" y="32"/>
                  <a:pt x="29" y="35"/>
                  <a:pt x="27" y="38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8"/>
                  <a:pt x="12" y="63"/>
                  <a:pt x="1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76"/>
                  <a:pt x="31" y="76"/>
                  <a:pt x="31" y="76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68"/>
                  <a:pt x="2" y="61"/>
                  <a:pt x="5" y="55"/>
                </a:cubicBezTo>
                <a:cubicBezTo>
                  <a:pt x="7" y="51"/>
                  <a:pt x="11" y="45"/>
                  <a:pt x="17" y="37"/>
                </a:cubicBezTo>
                <a:cubicBezTo>
                  <a:pt x="20" y="32"/>
                  <a:pt x="21" y="27"/>
                  <a:pt x="21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5"/>
                  <a:pt x="21" y="13"/>
                  <a:pt x="21" y="12"/>
                </a:cubicBezTo>
                <a:cubicBezTo>
                  <a:pt x="20" y="9"/>
                  <a:pt x="18" y="7"/>
                  <a:pt x="15" y="7"/>
                </a:cubicBezTo>
                <a:cubicBezTo>
                  <a:pt x="11" y="7"/>
                  <a:pt x="10" y="10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6"/>
                  <a:pt x="10" y="26"/>
                  <a:pt x="1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7" name="Freeform 57"/>
          <p:cNvSpPr>
            <a:spLocks/>
          </p:cNvSpPr>
          <p:nvPr/>
        </p:nvSpPr>
        <p:spPr bwMode="auto">
          <a:xfrm>
            <a:off x="6072198" y="1928802"/>
            <a:ext cx="191146" cy="805060"/>
          </a:xfrm>
          <a:custGeom>
            <a:avLst/>
            <a:gdLst>
              <a:gd name="T0" fmla="*/ 0 w 18"/>
              <a:gd name="T1" fmla="*/ 41588 h 76"/>
              <a:gd name="T2" fmla="*/ 41716 w 18"/>
              <a:gd name="T3" fmla="*/ 0 h 76"/>
              <a:gd name="T4" fmla="*/ 68263 w 18"/>
              <a:gd name="T5" fmla="*/ 0 h 76"/>
              <a:gd name="T6" fmla="*/ 68263 w 18"/>
              <a:gd name="T7" fmla="*/ 287338 h 76"/>
              <a:gd name="T8" fmla="*/ 30339 w 18"/>
              <a:gd name="T9" fmla="*/ 287338 h 76"/>
              <a:gd name="T10" fmla="*/ 30339 w 18"/>
              <a:gd name="T11" fmla="*/ 71835 h 76"/>
              <a:gd name="T12" fmla="*/ 0 w 18"/>
              <a:gd name="T13" fmla="*/ 71835 h 76"/>
              <a:gd name="T14" fmla="*/ 0 w 18"/>
              <a:gd name="T15" fmla="*/ 41588 h 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8" h="76">
                <a:moveTo>
                  <a:pt x="0" y="11"/>
                </a:moveTo>
                <a:cubicBezTo>
                  <a:pt x="7" y="10"/>
                  <a:pt x="10" y="7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76"/>
                  <a:pt x="18" y="76"/>
                  <a:pt x="18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19"/>
                  <a:pt x="0" y="19"/>
                  <a:pt x="0" y="19"/>
                </a:cubicBez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0" y="642918"/>
            <a:ext cx="5143504" cy="20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представляет собой схему, по которой сотрудники, отделы и подразделения взаимодействуют между собой. Основная задача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оргструктуры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выстроить понятную схему работы и координировать действия участников. Это важно для всей компании, так как она позволяет: устанавливать зоны ответственности, распределять обязанности, формировать потребность в сотрудниках, устанавливать порядок коммуникации, видеть перспективы карьерного роста.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4286248" y="5004644"/>
            <a:ext cx="4643425" cy="185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выполняет множество функций: формирует понимание направления, в котором движется компания; создает порядок в принятии решений; помогает в преодолении разногласий; показывает перспективы карьерного роста новым сотрудникам; объединяет участников в одну команду; показывает, есть ли в компании все необходимые должности.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flipH="1" flipV="1">
            <a:off x="5000628" y="1071546"/>
            <a:ext cx="1428760" cy="428628"/>
          </a:xfrm>
          <a:custGeom>
            <a:avLst/>
            <a:gdLst>
              <a:gd name="T0" fmla="*/ 280 w 1249"/>
              <a:gd name="T1" fmla="*/ 303 h 303"/>
              <a:gd name="T2" fmla="*/ 54 w 1249"/>
              <a:gd name="T3" fmla="*/ 73 h 303"/>
              <a:gd name="T4" fmla="*/ 38 w 1249"/>
              <a:gd name="T5" fmla="*/ 76 h 303"/>
              <a:gd name="T6" fmla="*/ 0 w 1249"/>
              <a:gd name="T7" fmla="*/ 38 h 303"/>
              <a:gd name="T8" fmla="*/ 38 w 1249"/>
              <a:gd name="T9" fmla="*/ 0 h 303"/>
              <a:gd name="T10" fmla="*/ 77 w 1249"/>
              <a:gd name="T11" fmla="*/ 38 h 303"/>
              <a:gd name="T12" fmla="*/ 64 w 1249"/>
              <a:gd name="T13" fmla="*/ 67 h 303"/>
              <a:gd name="T14" fmla="*/ 287 w 1249"/>
              <a:gd name="T15" fmla="*/ 291 h 303"/>
              <a:gd name="T16" fmla="*/ 1249 w 1249"/>
              <a:gd name="T17" fmla="*/ 291 h 303"/>
              <a:gd name="T18" fmla="*/ 1249 w 1249"/>
              <a:gd name="T19" fmla="*/ 303 h 303"/>
              <a:gd name="T20" fmla="*/ 280 w 1249"/>
              <a:gd name="T21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303"/>
                </a:moveTo>
                <a:cubicBezTo>
                  <a:pt x="54" y="73"/>
                  <a:pt x="54" y="73"/>
                  <a:pt x="54" y="73"/>
                </a:cubicBezTo>
                <a:cubicBezTo>
                  <a:pt x="49" y="75"/>
                  <a:pt x="44" y="76"/>
                  <a:pt x="38" y="76"/>
                </a:cubicBezTo>
                <a:cubicBezTo>
                  <a:pt x="17" y="76"/>
                  <a:pt x="0" y="59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49"/>
                  <a:pt x="72" y="60"/>
                  <a:pt x="64" y="67"/>
                </a:cubicBezTo>
                <a:cubicBezTo>
                  <a:pt x="287" y="291"/>
                  <a:pt x="287" y="291"/>
                  <a:pt x="287" y="291"/>
                </a:cubicBezTo>
                <a:cubicBezTo>
                  <a:pt x="1249" y="291"/>
                  <a:pt x="1249" y="291"/>
                  <a:pt x="1249" y="291"/>
                </a:cubicBezTo>
                <a:cubicBezTo>
                  <a:pt x="1249" y="303"/>
                  <a:pt x="1249" y="303"/>
                  <a:pt x="1249" y="303"/>
                </a:cubicBezTo>
                <a:lnTo>
                  <a:pt x="280" y="303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0" y="5500702"/>
            <a:ext cx="4286248" cy="12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известными видами организационных структур являются: линейная,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дивизиональная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матричная, линейно-штабная, функциональная, географическая,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продуктовая структура.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组合 4"/>
          <p:cNvGrpSpPr>
            <a:grpSpLocks/>
          </p:cNvGrpSpPr>
          <p:nvPr/>
        </p:nvGrpSpPr>
        <p:grpSpPr bwMode="auto">
          <a:xfrm>
            <a:off x="1285852" y="3500438"/>
            <a:ext cx="2281661" cy="2009069"/>
            <a:chOff x="2285260" y="4050548"/>
            <a:chExt cx="2164994" cy="1905223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285260" y="4050548"/>
              <a:ext cx="2164994" cy="1905223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2446237" y="4201094"/>
              <a:ext cx="1830374" cy="1610752"/>
            </a:xfrm>
            <a:custGeom>
              <a:avLst/>
              <a:gdLst>
                <a:gd name="T0" fmla="*/ 365 w 1306"/>
                <a:gd name="T1" fmla="*/ 1149 h 1149"/>
                <a:gd name="T2" fmla="*/ 300 w 1306"/>
                <a:gd name="T3" fmla="*/ 1111 h 1149"/>
                <a:gd name="T4" fmla="*/ 12 w 1306"/>
                <a:gd name="T5" fmla="*/ 613 h 1149"/>
                <a:gd name="T6" fmla="*/ 12 w 1306"/>
                <a:gd name="T7" fmla="*/ 537 h 1149"/>
                <a:gd name="T8" fmla="*/ 300 w 1306"/>
                <a:gd name="T9" fmla="*/ 38 h 1149"/>
                <a:gd name="T10" fmla="*/ 365 w 1306"/>
                <a:gd name="T11" fmla="*/ 0 h 1149"/>
                <a:gd name="T12" fmla="*/ 941 w 1306"/>
                <a:gd name="T13" fmla="*/ 0 h 1149"/>
                <a:gd name="T14" fmla="*/ 1006 w 1306"/>
                <a:gd name="T15" fmla="*/ 38 h 1149"/>
                <a:gd name="T16" fmla="*/ 1294 w 1306"/>
                <a:gd name="T17" fmla="*/ 537 h 1149"/>
                <a:gd name="T18" fmla="*/ 1294 w 1306"/>
                <a:gd name="T19" fmla="*/ 613 h 1149"/>
                <a:gd name="T20" fmla="*/ 1006 w 1306"/>
                <a:gd name="T21" fmla="*/ 1111 h 1149"/>
                <a:gd name="T22" fmla="*/ 941 w 1306"/>
                <a:gd name="T23" fmla="*/ 1149 h 1149"/>
                <a:gd name="T24" fmla="*/ 365 w 1306"/>
                <a:gd name="T25" fmla="*/ 1149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6" h="1149">
                  <a:moveTo>
                    <a:pt x="365" y="1149"/>
                  </a:moveTo>
                  <a:cubicBezTo>
                    <a:pt x="341" y="1149"/>
                    <a:pt x="312" y="1132"/>
                    <a:pt x="300" y="1111"/>
                  </a:cubicBezTo>
                  <a:cubicBezTo>
                    <a:pt x="12" y="613"/>
                    <a:pt x="12" y="613"/>
                    <a:pt x="12" y="613"/>
                  </a:cubicBezTo>
                  <a:cubicBezTo>
                    <a:pt x="0" y="592"/>
                    <a:pt x="0" y="558"/>
                    <a:pt x="12" y="5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12" y="17"/>
                    <a:pt x="341" y="0"/>
                    <a:pt x="365" y="0"/>
                  </a:cubicBezTo>
                  <a:cubicBezTo>
                    <a:pt x="941" y="0"/>
                    <a:pt x="941" y="0"/>
                    <a:pt x="941" y="0"/>
                  </a:cubicBezTo>
                  <a:cubicBezTo>
                    <a:pt x="965" y="0"/>
                    <a:pt x="994" y="17"/>
                    <a:pt x="1006" y="38"/>
                  </a:cubicBezTo>
                  <a:cubicBezTo>
                    <a:pt x="1294" y="537"/>
                    <a:pt x="1294" y="537"/>
                    <a:pt x="1294" y="537"/>
                  </a:cubicBezTo>
                  <a:cubicBezTo>
                    <a:pt x="1306" y="558"/>
                    <a:pt x="1306" y="592"/>
                    <a:pt x="1294" y="613"/>
                  </a:cubicBezTo>
                  <a:cubicBezTo>
                    <a:pt x="1006" y="1111"/>
                    <a:pt x="1006" y="1111"/>
                    <a:pt x="1006" y="1111"/>
                  </a:cubicBezTo>
                  <a:cubicBezTo>
                    <a:pt x="994" y="1132"/>
                    <a:pt x="965" y="1149"/>
                    <a:pt x="941" y="1149"/>
                  </a:cubicBezTo>
                  <a:lnTo>
                    <a:pt x="365" y="1149"/>
                  </a:lnTo>
                  <a:close/>
                </a:path>
              </a:pathLst>
            </a:custGeom>
            <a:solidFill>
              <a:srgbClr val="00B050"/>
            </a:solidFill>
            <a:ln w="28575" cap="flat" cmpd="sng" algn="ctr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anchor="ctr"/>
            <a:lstStyle/>
            <a:p>
              <a:pPr algn="ctr"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/>
                <a:ea typeface="微软雅黑"/>
              </a:endParaRPr>
            </a:p>
          </p:txBody>
        </p:sp>
        <p:grpSp>
          <p:nvGrpSpPr>
            <p:cNvPr id="26" name="组合 75"/>
            <p:cNvGrpSpPr>
              <a:grpSpLocks/>
            </p:cNvGrpSpPr>
            <p:nvPr/>
          </p:nvGrpSpPr>
          <p:grpSpPr bwMode="auto">
            <a:xfrm>
              <a:off x="2970142" y="4598630"/>
              <a:ext cx="1348095" cy="1199681"/>
              <a:chOff x="688976" y="7240588"/>
              <a:chExt cx="519113" cy="461963"/>
            </a:xfrm>
          </p:grpSpPr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708026" y="7245351"/>
                <a:ext cx="500063" cy="457200"/>
              </a:xfrm>
              <a:custGeom>
                <a:avLst/>
                <a:gdLst>
                  <a:gd name="T0" fmla="*/ 140 w 315"/>
                  <a:gd name="T1" fmla="*/ 288 h 288"/>
                  <a:gd name="T2" fmla="*/ 0 w 315"/>
                  <a:gd name="T3" fmla="*/ 176 h 288"/>
                  <a:gd name="T4" fmla="*/ 2 w 315"/>
                  <a:gd name="T5" fmla="*/ 14 h 288"/>
                  <a:gd name="T6" fmla="*/ 57 w 315"/>
                  <a:gd name="T7" fmla="*/ 9 h 288"/>
                  <a:gd name="T8" fmla="*/ 97 w 315"/>
                  <a:gd name="T9" fmla="*/ 57 h 288"/>
                  <a:gd name="T10" fmla="*/ 113 w 315"/>
                  <a:gd name="T11" fmla="*/ 9 h 288"/>
                  <a:gd name="T12" fmla="*/ 140 w 315"/>
                  <a:gd name="T13" fmla="*/ 0 h 288"/>
                  <a:gd name="T14" fmla="*/ 315 w 315"/>
                  <a:gd name="T15" fmla="*/ 150 h 288"/>
                  <a:gd name="T16" fmla="*/ 140 w 315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5" h="288">
                    <a:moveTo>
                      <a:pt x="140" y="288"/>
                    </a:moveTo>
                    <a:lnTo>
                      <a:pt x="0" y="176"/>
                    </a:lnTo>
                    <a:lnTo>
                      <a:pt x="2" y="14"/>
                    </a:lnTo>
                    <a:lnTo>
                      <a:pt x="57" y="9"/>
                    </a:lnTo>
                    <a:lnTo>
                      <a:pt x="97" y="57"/>
                    </a:lnTo>
                    <a:lnTo>
                      <a:pt x="113" y="9"/>
                    </a:lnTo>
                    <a:lnTo>
                      <a:pt x="140" y="0"/>
                    </a:lnTo>
                    <a:lnTo>
                      <a:pt x="315" y="150"/>
                    </a:lnTo>
                    <a:lnTo>
                      <a:pt x="140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ysClr val="windowText" lastClr="000000">
                      <a:lumMod val="95000"/>
                      <a:lumOff val="5000"/>
                      <a:alpha val="0"/>
                    </a:sysClr>
                  </a:gs>
                  <a:gs pos="0">
                    <a:sysClr val="windowText" lastClr="000000">
                      <a:lumMod val="95000"/>
                      <a:lumOff val="5000"/>
                      <a:alpha val="5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28" name="Freeform 65"/>
              <p:cNvSpPr>
                <a:spLocks noEditPoints="1"/>
              </p:cNvSpPr>
              <p:nvPr/>
            </p:nvSpPr>
            <p:spPr bwMode="auto">
              <a:xfrm>
                <a:off x="688976" y="7240588"/>
                <a:ext cx="115888" cy="295275"/>
              </a:xfrm>
              <a:custGeom>
                <a:avLst/>
                <a:gdLst>
                  <a:gd name="T0" fmla="*/ 63551 w 31"/>
                  <a:gd name="T1" fmla="*/ 0 h 78"/>
                  <a:gd name="T2" fmla="*/ 108411 w 31"/>
                  <a:gd name="T3" fmla="*/ 18928 h 78"/>
                  <a:gd name="T4" fmla="*/ 115888 w 31"/>
                  <a:gd name="T5" fmla="*/ 68140 h 78"/>
                  <a:gd name="T6" fmla="*/ 115888 w 31"/>
                  <a:gd name="T7" fmla="*/ 238491 h 78"/>
                  <a:gd name="T8" fmla="*/ 100935 w 31"/>
                  <a:gd name="T9" fmla="*/ 280133 h 78"/>
                  <a:gd name="T10" fmla="*/ 59813 w 31"/>
                  <a:gd name="T11" fmla="*/ 295275 h 78"/>
                  <a:gd name="T12" fmla="*/ 11215 w 31"/>
                  <a:gd name="T13" fmla="*/ 272562 h 78"/>
                  <a:gd name="T14" fmla="*/ 0 w 31"/>
                  <a:gd name="T15" fmla="*/ 215778 h 78"/>
                  <a:gd name="T16" fmla="*/ 0 w 31"/>
                  <a:gd name="T17" fmla="*/ 79497 h 78"/>
                  <a:gd name="T18" fmla="*/ 11215 w 31"/>
                  <a:gd name="T19" fmla="*/ 22713 h 78"/>
                  <a:gd name="T20" fmla="*/ 63551 w 31"/>
                  <a:gd name="T21" fmla="*/ 0 h 78"/>
                  <a:gd name="T22" fmla="*/ 59813 w 31"/>
                  <a:gd name="T23" fmla="*/ 264990 h 78"/>
                  <a:gd name="T24" fmla="*/ 85981 w 31"/>
                  <a:gd name="T25" fmla="*/ 227135 h 78"/>
                  <a:gd name="T26" fmla="*/ 85981 w 31"/>
                  <a:gd name="T27" fmla="*/ 64355 h 78"/>
                  <a:gd name="T28" fmla="*/ 59813 w 31"/>
                  <a:gd name="T29" fmla="*/ 26499 h 78"/>
                  <a:gd name="T30" fmla="*/ 33645 w 31"/>
                  <a:gd name="T31" fmla="*/ 64355 h 78"/>
                  <a:gd name="T32" fmla="*/ 33645 w 31"/>
                  <a:gd name="T33" fmla="*/ 75712 h 78"/>
                  <a:gd name="T34" fmla="*/ 33645 w 31"/>
                  <a:gd name="T35" fmla="*/ 87068 h 78"/>
                  <a:gd name="T36" fmla="*/ 33645 w 31"/>
                  <a:gd name="T37" fmla="*/ 136281 h 78"/>
                  <a:gd name="T38" fmla="*/ 33645 w 31"/>
                  <a:gd name="T39" fmla="*/ 181708 h 78"/>
                  <a:gd name="T40" fmla="*/ 33645 w 31"/>
                  <a:gd name="T41" fmla="*/ 223349 h 78"/>
                  <a:gd name="T42" fmla="*/ 59813 w 31"/>
                  <a:gd name="T43" fmla="*/ 264990 h 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8">
                    <a:moveTo>
                      <a:pt x="17" y="0"/>
                    </a:moveTo>
                    <a:cubicBezTo>
                      <a:pt x="22" y="0"/>
                      <a:pt x="26" y="2"/>
                      <a:pt x="29" y="5"/>
                    </a:cubicBezTo>
                    <a:cubicBezTo>
                      <a:pt x="31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5" y="76"/>
                      <a:pt x="21" y="78"/>
                      <a:pt x="16" y="78"/>
                    </a:cubicBezTo>
                    <a:cubicBezTo>
                      <a:pt x="10" y="78"/>
                      <a:pt x="5" y="76"/>
                      <a:pt x="3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9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3" y="67"/>
                      <a:pt x="23" y="6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1"/>
                      <a:pt x="20" y="7"/>
                      <a:pt x="16" y="7"/>
                    </a:cubicBezTo>
                    <a:cubicBezTo>
                      <a:pt x="12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7"/>
                      <a:pt x="12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35" name="Freeform 63"/>
          <p:cNvSpPr>
            <a:spLocks/>
          </p:cNvSpPr>
          <p:nvPr/>
        </p:nvSpPr>
        <p:spPr bwMode="auto">
          <a:xfrm>
            <a:off x="2428860" y="4071942"/>
            <a:ext cx="308988" cy="797534"/>
          </a:xfrm>
          <a:custGeom>
            <a:avLst/>
            <a:gdLst>
              <a:gd name="T0" fmla="*/ 33814 w 30"/>
              <a:gd name="T1" fmla="*/ 203736 h 77"/>
              <a:gd name="T2" fmla="*/ 33814 w 30"/>
              <a:gd name="T3" fmla="*/ 233920 h 77"/>
              <a:gd name="T4" fmla="*/ 37571 w 30"/>
              <a:gd name="T5" fmla="*/ 256557 h 77"/>
              <a:gd name="T6" fmla="*/ 60114 w 30"/>
              <a:gd name="T7" fmla="*/ 264103 h 77"/>
              <a:gd name="T8" fmla="*/ 78899 w 30"/>
              <a:gd name="T9" fmla="*/ 245238 h 77"/>
              <a:gd name="T10" fmla="*/ 78899 w 30"/>
              <a:gd name="T11" fmla="*/ 218828 h 77"/>
              <a:gd name="T12" fmla="*/ 78899 w 30"/>
              <a:gd name="T13" fmla="*/ 196191 h 77"/>
              <a:gd name="T14" fmla="*/ 75142 w 30"/>
              <a:gd name="T15" fmla="*/ 162235 h 77"/>
              <a:gd name="T16" fmla="*/ 45085 w 30"/>
              <a:gd name="T17" fmla="*/ 147143 h 77"/>
              <a:gd name="T18" fmla="*/ 37571 w 30"/>
              <a:gd name="T19" fmla="*/ 147143 h 77"/>
              <a:gd name="T20" fmla="*/ 26300 w 30"/>
              <a:gd name="T21" fmla="*/ 150916 h 77"/>
              <a:gd name="T22" fmla="*/ 26300 w 30"/>
              <a:gd name="T23" fmla="*/ 116960 h 77"/>
              <a:gd name="T24" fmla="*/ 33814 w 30"/>
              <a:gd name="T25" fmla="*/ 116960 h 77"/>
              <a:gd name="T26" fmla="*/ 71385 w 30"/>
              <a:gd name="T27" fmla="*/ 83004 h 77"/>
              <a:gd name="T28" fmla="*/ 71385 w 30"/>
              <a:gd name="T29" fmla="*/ 52821 h 77"/>
              <a:gd name="T30" fmla="*/ 52599 w 30"/>
              <a:gd name="T31" fmla="*/ 26410 h 77"/>
              <a:gd name="T32" fmla="*/ 33814 w 30"/>
              <a:gd name="T33" fmla="*/ 56593 h 77"/>
              <a:gd name="T34" fmla="*/ 33814 w 30"/>
              <a:gd name="T35" fmla="*/ 64139 h 77"/>
              <a:gd name="T36" fmla="*/ 33814 w 30"/>
              <a:gd name="T37" fmla="*/ 71685 h 77"/>
              <a:gd name="T38" fmla="*/ 0 w 30"/>
              <a:gd name="T39" fmla="*/ 71685 h 77"/>
              <a:gd name="T40" fmla="*/ 0 w 30"/>
              <a:gd name="T41" fmla="*/ 45275 h 77"/>
              <a:gd name="T42" fmla="*/ 56357 w 30"/>
              <a:gd name="T43" fmla="*/ 0 h 77"/>
              <a:gd name="T44" fmla="*/ 108956 w 30"/>
              <a:gd name="T45" fmla="*/ 49048 h 77"/>
              <a:gd name="T46" fmla="*/ 108956 w 30"/>
              <a:gd name="T47" fmla="*/ 64139 h 77"/>
              <a:gd name="T48" fmla="*/ 108956 w 30"/>
              <a:gd name="T49" fmla="*/ 75458 h 77"/>
              <a:gd name="T50" fmla="*/ 82656 w 30"/>
              <a:gd name="T51" fmla="*/ 128278 h 77"/>
              <a:gd name="T52" fmla="*/ 105199 w 30"/>
              <a:gd name="T53" fmla="*/ 147143 h 77"/>
              <a:gd name="T54" fmla="*/ 112713 w 30"/>
              <a:gd name="T55" fmla="*/ 181099 h 77"/>
              <a:gd name="T56" fmla="*/ 112713 w 30"/>
              <a:gd name="T57" fmla="*/ 241465 h 77"/>
              <a:gd name="T58" fmla="*/ 52599 w 30"/>
              <a:gd name="T59" fmla="*/ 290513 h 77"/>
              <a:gd name="T60" fmla="*/ 0 w 30"/>
              <a:gd name="T61" fmla="*/ 241465 h 77"/>
              <a:gd name="T62" fmla="*/ 0 w 30"/>
              <a:gd name="T63" fmla="*/ 203736 h 77"/>
              <a:gd name="T64" fmla="*/ 33814 w 30"/>
              <a:gd name="T65" fmla="*/ 203736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0" h="77">
                <a:moveTo>
                  <a:pt x="9" y="54"/>
                </a:moveTo>
                <a:cubicBezTo>
                  <a:pt x="9" y="62"/>
                  <a:pt x="9" y="62"/>
                  <a:pt x="9" y="62"/>
                </a:cubicBezTo>
                <a:cubicBezTo>
                  <a:pt x="9" y="65"/>
                  <a:pt x="9" y="67"/>
                  <a:pt x="10" y="68"/>
                </a:cubicBezTo>
                <a:cubicBezTo>
                  <a:pt x="11" y="69"/>
                  <a:pt x="13" y="70"/>
                  <a:pt x="16" y="70"/>
                </a:cubicBezTo>
                <a:cubicBezTo>
                  <a:pt x="18" y="70"/>
                  <a:pt x="20" y="68"/>
                  <a:pt x="21" y="65"/>
                </a:cubicBezTo>
                <a:cubicBezTo>
                  <a:pt x="21" y="64"/>
                  <a:pt x="21" y="62"/>
                  <a:pt x="21" y="5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48"/>
                  <a:pt x="21" y="45"/>
                  <a:pt x="20" y="43"/>
                </a:cubicBezTo>
                <a:cubicBezTo>
                  <a:pt x="18" y="41"/>
                  <a:pt x="16" y="39"/>
                  <a:pt x="12" y="39"/>
                </a:cubicBezTo>
                <a:cubicBezTo>
                  <a:pt x="11" y="39"/>
                  <a:pt x="11" y="39"/>
                  <a:pt x="10" y="39"/>
                </a:cubicBezTo>
                <a:cubicBezTo>
                  <a:pt x="9" y="39"/>
                  <a:pt x="8" y="40"/>
                  <a:pt x="7" y="40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6" y="31"/>
                  <a:pt x="19" y="28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9"/>
                  <a:pt x="18" y="7"/>
                  <a:pt x="14" y="7"/>
                </a:cubicBezTo>
                <a:cubicBezTo>
                  <a:pt x="11" y="7"/>
                  <a:pt x="9" y="10"/>
                  <a:pt x="9" y="15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9"/>
                  <a:pt x="9" y="19"/>
                  <a:pt x="9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4"/>
                  <a:pt x="5" y="0"/>
                  <a:pt x="15" y="0"/>
                </a:cubicBezTo>
                <a:cubicBezTo>
                  <a:pt x="24" y="0"/>
                  <a:pt x="29" y="4"/>
                  <a:pt x="29" y="13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6" y="31"/>
                  <a:pt x="22" y="34"/>
                </a:cubicBezTo>
                <a:cubicBezTo>
                  <a:pt x="25" y="35"/>
                  <a:pt x="27" y="36"/>
                  <a:pt x="28" y="39"/>
                </a:cubicBezTo>
                <a:cubicBezTo>
                  <a:pt x="29" y="41"/>
                  <a:pt x="30" y="44"/>
                  <a:pt x="3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73"/>
                  <a:pt x="25" y="77"/>
                  <a:pt x="14" y="77"/>
                </a:cubicBezTo>
                <a:cubicBezTo>
                  <a:pt x="5" y="77"/>
                  <a:pt x="0" y="73"/>
                  <a:pt x="0" y="64"/>
                </a:cubicBezTo>
                <a:cubicBezTo>
                  <a:pt x="0" y="54"/>
                  <a:pt x="0" y="54"/>
                  <a:pt x="0" y="54"/>
                </a:cubicBezTo>
                <a:lnTo>
                  <a:pt x="9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 flipV="1">
            <a:off x="4857752" y="4357694"/>
            <a:ext cx="2736988" cy="662993"/>
          </a:xfrm>
          <a:custGeom>
            <a:avLst/>
            <a:gdLst>
              <a:gd name="T0" fmla="*/ 280 w 1249"/>
              <a:gd name="T1" fmla="*/ 0 h 303"/>
              <a:gd name="T2" fmla="*/ 54 w 1249"/>
              <a:gd name="T3" fmla="*/ 229 h 303"/>
              <a:gd name="T4" fmla="*/ 38 w 1249"/>
              <a:gd name="T5" fmla="*/ 226 h 303"/>
              <a:gd name="T6" fmla="*/ 0 w 1249"/>
              <a:gd name="T7" fmla="*/ 264 h 303"/>
              <a:gd name="T8" fmla="*/ 38 w 1249"/>
              <a:gd name="T9" fmla="*/ 303 h 303"/>
              <a:gd name="T10" fmla="*/ 77 w 1249"/>
              <a:gd name="T11" fmla="*/ 264 h 303"/>
              <a:gd name="T12" fmla="*/ 64 w 1249"/>
              <a:gd name="T13" fmla="*/ 236 h 303"/>
              <a:gd name="T14" fmla="*/ 287 w 1249"/>
              <a:gd name="T15" fmla="*/ 12 h 303"/>
              <a:gd name="T16" fmla="*/ 1249 w 1249"/>
              <a:gd name="T17" fmla="*/ 12 h 303"/>
              <a:gd name="T18" fmla="*/ 1249 w 1249"/>
              <a:gd name="T19" fmla="*/ 0 h 303"/>
              <a:gd name="T20" fmla="*/ 280 w 1249"/>
              <a:gd name="T21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9" h="303">
                <a:moveTo>
                  <a:pt x="280" y="0"/>
                </a:moveTo>
                <a:cubicBezTo>
                  <a:pt x="54" y="229"/>
                  <a:pt x="54" y="229"/>
                  <a:pt x="54" y="229"/>
                </a:cubicBezTo>
                <a:cubicBezTo>
                  <a:pt x="49" y="227"/>
                  <a:pt x="44" y="226"/>
                  <a:pt x="38" y="226"/>
                </a:cubicBezTo>
                <a:cubicBezTo>
                  <a:pt x="17" y="226"/>
                  <a:pt x="0" y="243"/>
                  <a:pt x="0" y="264"/>
                </a:cubicBezTo>
                <a:cubicBezTo>
                  <a:pt x="0" y="286"/>
                  <a:pt x="17" y="303"/>
                  <a:pt x="38" y="303"/>
                </a:cubicBezTo>
                <a:cubicBezTo>
                  <a:pt x="59" y="303"/>
                  <a:pt x="77" y="286"/>
                  <a:pt x="77" y="264"/>
                </a:cubicBezTo>
                <a:cubicBezTo>
                  <a:pt x="77" y="253"/>
                  <a:pt x="72" y="243"/>
                  <a:pt x="64" y="236"/>
                </a:cubicBezTo>
                <a:cubicBezTo>
                  <a:pt x="287" y="12"/>
                  <a:pt x="287" y="12"/>
                  <a:pt x="287" y="12"/>
                </a:cubicBezTo>
                <a:cubicBezTo>
                  <a:pt x="1249" y="12"/>
                  <a:pt x="1249" y="12"/>
                  <a:pt x="1249" y="12"/>
                </a:cubicBezTo>
                <a:cubicBezTo>
                  <a:pt x="1249" y="0"/>
                  <a:pt x="1249" y="0"/>
                  <a:pt x="1249" y="0"/>
                </a:cubicBezTo>
                <a:lnTo>
                  <a:pt x="280" y="0"/>
                </a:lnTo>
                <a:close/>
              </a:path>
            </a:pathLst>
          </a:custGeom>
          <a:solidFill>
            <a:sysClr val="window" lastClr="FFFFFF">
              <a:lumMod val="50000"/>
            </a:sysClr>
          </a:solidFill>
          <a:ln>
            <a:noFill/>
          </a:ln>
          <a:extLst/>
        </p:spPr>
        <p:txBody>
          <a:bodyPr lIns="96418" tIns="48210" rIns="96418" bIns="48210"/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  <a:latin typeface="Calibri"/>
              <a:ea typeface="微软雅黑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416193"/>
            <a:ext cx="1785950" cy="1727188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object 15"/>
          <p:cNvSpPr/>
          <p:nvPr/>
        </p:nvSpPr>
        <p:spPr>
          <a:xfrm>
            <a:off x="6786578" y="2500306"/>
            <a:ext cx="1785950" cy="1571636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/>
          <p:cNvSpPr/>
          <p:nvPr/>
        </p:nvSpPr>
        <p:spPr>
          <a:xfrm>
            <a:off x="5286380" y="3429000"/>
            <a:ext cx="1785950" cy="1500198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5"/>
          <p:cNvSpPr/>
          <p:nvPr/>
        </p:nvSpPr>
        <p:spPr>
          <a:xfrm>
            <a:off x="6858016" y="785794"/>
            <a:ext cx="1643074" cy="142876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/>
          <p:cNvSpPr/>
          <p:nvPr/>
        </p:nvSpPr>
        <p:spPr>
          <a:xfrm>
            <a:off x="0" y="2928934"/>
            <a:ext cx="1643074" cy="142876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1A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3571876"/>
            <a:ext cx="1500199" cy="128588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3"/>
            <a:ext cx="1285884" cy="1285884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071546"/>
            <a:ext cx="1301201" cy="1000132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42852"/>
            <a:ext cx="7429552" cy="73866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объекта исследования –компания ООО «Энфант»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24" y="142852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5357826"/>
            <a:ext cx="2643206" cy="73866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Компания ООО «Энфант» работает на рынке электронной коммерции и осуществляет продажу детских товаров и товаров для будущих мам через интернет-сайт-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Акушерство.ру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488" y="3857628"/>
          <a:ext cx="6096000" cy="2959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422"/>
                <a:gridCol w="526257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События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200" b="1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Создание сайта-форума Акушерство для общения беременных и мам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0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Появление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интернет-магазина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Акушерство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Активный рост компании. Появление новых отделов и увеличение количества сотрудников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7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Открытие нового большого склада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8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Создание собственной торговой марки детских товаров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Kids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9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Открытие пункта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самовывоза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запуск доставки в Санкт-Петербурге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Акушерство становится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онлайн-гипермаркетом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детских товаров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Активно развивается присутствие в регионах. Запуск доставки по всей территории РФ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Запуск собственного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детских товаров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solidFill>
                          <a:srgbClr val="243F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Запуск собственного производства детских товаров. Открытие нового склада площадью более 30 тыс. кв. 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931216" y="1142984"/>
          <a:ext cx="321278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14282" y="1071546"/>
          <a:ext cx="3138489" cy="236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000364" y="1000108"/>
          <a:ext cx="3357586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85720" y="3357562"/>
          <a:ext cx="2428892" cy="201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27578" cy="73866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организационной структуры управления  в компании ООО «Энфант»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object 3"/>
          <p:cNvSpPr/>
          <p:nvPr/>
        </p:nvSpPr>
        <p:spPr>
          <a:xfrm>
            <a:off x="8001024" y="142852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6215082"/>
            <a:ext cx="45720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Рисунок 1 -Линейно-функциональная структура управления предприятием ООО «Энфант»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857784" cy="50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5143504" y="1142984"/>
          <a:ext cx="385765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143504" y="2857496"/>
          <a:ext cx="388047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928670"/>
            <a:ext cx="78311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42852"/>
            <a:ext cx="8127578" cy="738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Совершенствование организационной структуры управления  в компании ООО «Энфант»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8072462" y="142852"/>
            <a:ext cx="912812" cy="785794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6429396"/>
            <a:ext cx="812757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2 -Аутсорсинговая структура управления предприятием ООО «Энфант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0834"/>
            <a:ext cx="9143999" cy="357166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6858000"/>
                </a:moveTo>
                <a:lnTo>
                  <a:pt x="205206" y="6858000"/>
                </a:lnTo>
                <a:lnTo>
                  <a:pt x="205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2844" y="0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от внедрения мероприятий при переходе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аутсорсинговую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модель управления в компании ООО «Энфант»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736"/>
          <a:ext cx="8715435" cy="23515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91793"/>
                <a:gridCol w="2394817"/>
                <a:gridCol w="1928825"/>
              </a:tblGrid>
              <a:tr h="393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Статья затрат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от общих затрат на содержание бухгалтерии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эквивалент стоимость услуг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аутсорсинга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сотрудников бухгалтерии (включая премию, материальную помощь и иные выплаты)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Страховые взносы с заработной платы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Затраты на учетную систему и ее поддержку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Накладные расходы на бухгалтерию (аренда рабочих мест, канцтовары, бумага, оргтехника и др.)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8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аутсорсинга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70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ЭКОНОМИЯ ДО 30%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000108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Таблица 1-Экономия и выгода от перехода компании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аутсорсинг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8001024" y="142852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33" y="0"/>
                </a:moveTo>
                <a:lnTo>
                  <a:pt x="245973" y="0"/>
                </a:lnTo>
                <a:lnTo>
                  <a:pt x="0" y="426072"/>
                </a:lnTo>
                <a:lnTo>
                  <a:pt x="245973" y="852119"/>
                </a:lnTo>
                <a:lnTo>
                  <a:pt x="737933" y="852119"/>
                </a:lnTo>
                <a:lnTo>
                  <a:pt x="983919" y="426072"/>
                </a:lnTo>
                <a:lnTo>
                  <a:pt x="737933" y="0"/>
                </a:lnTo>
                <a:close/>
              </a:path>
            </a:pathLst>
          </a:custGeom>
          <a:solidFill>
            <a:srgbClr val="ADD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85720" y="592933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3-Экономическая эффективность компании ООО «Энфант» при переходе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аутсорсинговую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модель управления предприятием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3429000"/>
          <a:ext cx="4214842" cy="261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14876" y="3429000"/>
          <a:ext cx="4214842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643</Words>
  <Application>Microsoft Office PowerPoint</Application>
  <PresentationFormat>Экран (4:3)</PresentationFormat>
  <Paragraphs>87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Тема Office</vt:lpstr>
      <vt:lpstr>  </vt:lpstr>
      <vt:lpstr>Слайд 2</vt:lpstr>
      <vt:lpstr>  </vt:lpstr>
      <vt:lpstr>Слайд 4</vt:lpstr>
      <vt:lpstr>Слайд 5</vt:lpstr>
      <vt:lpstr>Слайд 6</vt:lpstr>
      <vt:lpstr>Оценка организационной структуры управления  в компании ООО «Энфант»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МИКРООБУЧЕНИЕ Направление подготовки «Юриспруденция» Кафедра «Государственно-правовые дисциплины» Бычков Максим Алексеевич,  канд. ист. наук,  доцент кафедры  Всероссийская научно-практическая конференция «Трансформация вузовского образования: от локальных кейсов к тенденциям развития» 18 декабря 2020 г.</dc:title>
  <dc:creator>Maxim Bychkov</dc:creator>
  <cp:lastModifiedBy>Ольга</cp:lastModifiedBy>
  <cp:revision>278</cp:revision>
  <dcterms:created xsi:type="dcterms:W3CDTF">2020-11-28T14:11:32Z</dcterms:created>
  <dcterms:modified xsi:type="dcterms:W3CDTF">2023-08-22T22:29:53Z</dcterms:modified>
</cp:coreProperties>
</file>