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9" r:id="rId2"/>
    <p:sldId id="311" r:id="rId3"/>
    <p:sldId id="279" r:id="rId4"/>
    <p:sldId id="314" r:id="rId5"/>
    <p:sldId id="316" r:id="rId6"/>
    <p:sldId id="267" r:id="rId7"/>
    <p:sldId id="317" r:id="rId8"/>
    <p:sldId id="293" r:id="rId9"/>
    <p:sldId id="285" r:id="rId10"/>
    <p:sldId id="28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1B1CC"/>
    <a:srgbClr val="32B2CB"/>
    <a:srgbClr val="1A8BDF"/>
    <a:srgbClr val="32B3CA"/>
    <a:srgbClr val="3FC6C0"/>
    <a:srgbClr val="33B3C9"/>
    <a:srgbClr val="1B8CDD"/>
    <a:srgbClr val="1889DF"/>
    <a:srgbClr val="40C8BF"/>
    <a:srgbClr val="41CD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01" autoAdjust="0"/>
    <p:restoredTop sz="94053" autoAdjust="0"/>
  </p:normalViewPr>
  <p:slideViewPr>
    <p:cSldViewPr snapToGrid="0" snapToObjects="1">
      <p:cViewPr varScale="1">
        <p:scale>
          <a:sx n="88" d="100"/>
          <a:sy n="88" d="100"/>
        </p:scale>
        <p:origin x="-283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24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Оборот розничной электронной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торговли в мире,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 долл. США</a:t>
            </a:r>
          </a:p>
        </c:rich>
      </c:tx>
      <c:layout>
        <c:manualLayout>
          <c:xMode val="edge"/>
          <c:yMode val="edge"/>
          <c:x val="0.12895610831668158"/>
          <c:y val="0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Лист3!$E$367</c:f>
              <c:strCache>
                <c:ptCount val="1"/>
                <c:pt idx="0">
                  <c:v>Оборот розничной электронной торговли, млн. долл. США</c:v>
                </c:pt>
              </c:strCache>
            </c:strRef>
          </c:tx>
          <c:spPr>
            <a:solidFill>
              <a:srgbClr val="32B2CB"/>
            </a:solidFill>
            <a:ln w="25400" cap="flat" cmpd="sng" algn="ctr">
              <a:solidFill>
                <a:srgbClr val="33B3C9"/>
              </a:solidFill>
              <a:prstDash val="solid"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Лист3!$F$366:$O$366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Лист3!$F$367:$O$367</c:f>
              <c:numCache>
                <c:formatCode>General</c:formatCode>
                <c:ptCount val="10"/>
                <c:pt idx="0">
                  <c:v>1336</c:v>
                </c:pt>
                <c:pt idx="1">
                  <c:v>1548</c:v>
                </c:pt>
                <c:pt idx="2">
                  <c:v>1845</c:v>
                </c:pt>
                <c:pt idx="3">
                  <c:v>2382</c:v>
                </c:pt>
                <c:pt idx="4">
                  <c:v>2982</c:v>
                </c:pt>
                <c:pt idx="5">
                  <c:v>3535</c:v>
                </c:pt>
                <c:pt idx="6">
                  <c:v>4206</c:v>
                </c:pt>
                <c:pt idx="7">
                  <c:v>4927</c:v>
                </c:pt>
                <c:pt idx="8">
                  <c:v>5695</c:v>
                </c:pt>
                <c:pt idx="9">
                  <c:v>6542</c:v>
                </c:pt>
              </c:numCache>
            </c:numRef>
          </c:val>
        </c:ser>
        <c:shape val="box"/>
        <c:axId val="158348416"/>
        <c:axId val="158349952"/>
        <c:axId val="0"/>
      </c:bar3DChart>
      <c:catAx>
        <c:axId val="158348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349952"/>
        <c:crosses val="autoZero"/>
        <c:auto val="1"/>
        <c:lblAlgn val="ctr"/>
        <c:lblOffset val="100"/>
      </c:catAx>
      <c:valAx>
        <c:axId val="158349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34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Доля,%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Лист1!$G$224</c:f>
              <c:strCache>
                <c:ptCount val="1"/>
                <c:pt idx="0">
                  <c:v>Доля,%</c:v>
                </c:pt>
              </c:strCache>
            </c:strRef>
          </c:tx>
          <c:dPt>
            <c:idx val="0"/>
            <c:spPr>
              <a:solidFill>
                <a:srgbClr val="3FC6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Лист1!$F$225:$F$226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Лист1!$G$225:$G$226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depthPercent val="100"/>
      <c:perspective val="30"/>
    </c:view3D>
    <c:floor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area3DChart>
        <c:grouping val="stacked"/>
        <c:ser>
          <c:idx val="0"/>
          <c:order val="0"/>
          <c:tx>
            <c:strRef>
              <c:f>Лист1!$G$237</c:f>
              <c:strCache>
                <c:ptCount val="1"/>
                <c:pt idx="0">
                  <c:v>Доля,%</c:v>
                </c:pt>
              </c:strCache>
            </c:strRef>
          </c:tx>
          <c:spPr>
            <a:solidFill>
              <a:srgbClr val="32B2CB"/>
            </a:solidFill>
            <a:ln w="12700" cap="flat" cmpd="sng" algn="ctr">
              <a:noFill/>
              <a:prstDash val="solid"/>
              <a:miter lim="800000"/>
            </a:ln>
            <a:effectLst/>
            <a:sp3d contourW="12700">
              <a:contourClr>
                <a:schemeClr val="accent3">
                  <a:shade val="50000"/>
                </a:schemeClr>
              </a:contourClr>
            </a:sp3d>
          </c:spPr>
          <c:dLbls>
            <c:spPr>
              <a:solidFill>
                <a:schemeClr val="lt1"/>
              </a:solidFill>
              <a:ln w="12700" cap="flat" cmpd="sng" algn="ctr">
                <a:solidFill>
                  <a:srgbClr val="31B1CC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Лист1!$F$238:$F$243</c:f>
              <c:strCache>
                <c:ptCount val="6"/>
                <c:pt idx="0">
                  <c:v>Россия</c:v>
                </c:pt>
                <c:pt idx="1">
                  <c:v>Украина</c:v>
                </c:pt>
                <c:pt idx="2">
                  <c:v>Беларусь</c:v>
                </c:pt>
                <c:pt idx="3">
                  <c:v>Казахстан</c:v>
                </c:pt>
                <c:pt idx="4">
                  <c:v>Армения</c:v>
                </c:pt>
                <c:pt idx="5">
                  <c:v>Другие</c:v>
                </c:pt>
              </c:strCache>
            </c:strRef>
          </c:cat>
          <c:val>
            <c:numRef>
              <c:f>Лист1!$G$238:$G$243</c:f>
              <c:numCache>
                <c:formatCode>General</c:formatCode>
                <c:ptCount val="6"/>
                <c:pt idx="0">
                  <c:v>91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0.2</c:v>
                </c:pt>
                <c:pt idx="5">
                  <c:v>1.8</c:v>
                </c:pt>
              </c:numCache>
            </c:numRef>
          </c:val>
        </c:ser>
        <c:dLbls>
          <c:showVal val="1"/>
        </c:dLbls>
        <c:axId val="212536704"/>
        <c:axId val="218482944"/>
        <c:axId val="0"/>
      </c:area3DChart>
      <c:catAx>
        <c:axId val="21253670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8482944"/>
        <c:crosses val="autoZero"/>
        <c:auto val="1"/>
        <c:lblAlgn val="ctr"/>
        <c:lblOffset val="100"/>
      </c:catAx>
      <c:valAx>
        <c:axId val="218482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2536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Лист1!$H$50</c:f>
              <c:strCache>
                <c:ptCount val="1"/>
                <c:pt idx="0">
                  <c:v>Выручка (GROSS), руб.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Лист1!$I$49:$N$49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Лист1!$I$50:$N$50</c:f>
              <c:numCache>
                <c:formatCode>General</c:formatCode>
                <c:ptCount val="6"/>
                <c:pt idx="0">
                  <c:v>171600</c:v>
                </c:pt>
                <c:pt idx="1">
                  <c:v>374400</c:v>
                </c:pt>
                <c:pt idx="2">
                  <c:v>411840</c:v>
                </c:pt>
                <c:pt idx="3">
                  <c:v>452400</c:v>
                </c:pt>
                <c:pt idx="4">
                  <c:v>498160</c:v>
                </c:pt>
                <c:pt idx="5">
                  <c:v>548080</c:v>
                </c:pt>
              </c:numCache>
            </c:numRef>
          </c:val>
        </c:ser>
        <c:ser>
          <c:idx val="1"/>
          <c:order val="1"/>
          <c:tx>
            <c:strRef>
              <c:f>Лист1!$H$51</c:f>
              <c:strCache>
                <c:ptCount val="1"/>
                <c:pt idx="0">
                  <c:v>Чистая прибыль, руб. </c:v>
                </c:pt>
              </c:strCache>
            </c:strRef>
          </c:tx>
          <c:spPr>
            <a:ln>
              <a:solidFill>
                <a:srgbClr val="31B1CC"/>
              </a:solidFill>
            </a:ln>
          </c:spPr>
          <c:marker>
            <c:spPr>
              <a:solidFill>
                <a:srgbClr val="32B2CB"/>
              </a:solidFill>
              <a:ln>
                <a:solidFill>
                  <a:srgbClr val="31B1CC"/>
                </a:solidFill>
              </a:ln>
            </c:spPr>
          </c:marke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Лист1!$I$49:$N$49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Лист1!$I$51:$N$51</c:f>
              <c:numCache>
                <c:formatCode>General</c:formatCode>
                <c:ptCount val="6"/>
                <c:pt idx="0">
                  <c:v>40326</c:v>
                </c:pt>
                <c:pt idx="1">
                  <c:v>87984</c:v>
                </c:pt>
                <c:pt idx="2">
                  <c:v>96783</c:v>
                </c:pt>
                <c:pt idx="3">
                  <c:v>106314</c:v>
                </c:pt>
                <c:pt idx="4">
                  <c:v>117068</c:v>
                </c:pt>
                <c:pt idx="5">
                  <c:v>128799</c:v>
                </c:pt>
              </c:numCache>
            </c:numRef>
          </c:val>
        </c:ser>
        <c:dLbls>
          <c:showVal val="1"/>
        </c:dLbls>
        <c:marker val="1"/>
        <c:axId val="64300160"/>
        <c:axId val="64301696"/>
      </c:lineChart>
      <c:catAx>
        <c:axId val="64300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301696"/>
        <c:crosses val="autoZero"/>
        <c:auto val="1"/>
        <c:lblAlgn val="ctr"/>
        <c:lblOffset val="100"/>
      </c:catAx>
      <c:valAx>
        <c:axId val="64301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3001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Оборот электронной </a:t>
            </a:r>
            <a:r>
              <a:rPr lang="ru-RU" dirty="0" smtClean="0">
                <a:solidFill>
                  <a:schemeClr val="tx1"/>
                </a:solidFill>
              </a:rPr>
              <a:t>коммерции в России, трлн.руб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Лист3!$G$430</c:f>
              <c:strCache>
                <c:ptCount val="1"/>
                <c:pt idx="0">
                  <c:v>Оборот электронной коммерции,трлн.руб.</c:v>
                </c:pt>
              </c:strCache>
            </c:strRef>
          </c:tx>
          <c:spPr>
            <a:solidFill>
              <a:srgbClr val="40C8BF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Лист3!$H$429:$N$429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Лист3!$H$430:$N$430</c:f>
              <c:numCache>
                <c:formatCode>General</c:formatCode>
                <c:ptCount val="7"/>
                <c:pt idx="0">
                  <c:v>1.3</c:v>
                </c:pt>
                <c:pt idx="1">
                  <c:v>1.7</c:v>
                </c:pt>
                <c:pt idx="2">
                  <c:v>2.5</c:v>
                </c:pt>
                <c:pt idx="3">
                  <c:v>3.3</c:v>
                </c:pt>
                <c:pt idx="4">
                  <c:v>4.4000000000000004</c:v>
                </c:pt>
                <c:pt idx="5">
                  <c:v>5.7</c:v>
                </c:pt>
                <c:pt idx="6">
                  <c:v>7.2</c:v>
                </c:pt>
              </c:numCache>
            </c:numRef>
          </c:val>
        </c:ser>
        <c:dLbls>
          <c:showVal val="1"/>
        </c:dLbls>
        <c:shape val="box"/>
        <c:axId val="158124672"/>
        <c:axId val="158130560"/>
        <c:axId val="0"/>
      </c:bar3DChart>
      <c:catAx>
        <c:axId val="158124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8130560"/>
        <c:crosses val="autoZero"/>
        <c:auto val="1"/>
        <c:lblAlgn val="ctr"/>
        <c:lblOffset val="100"/>
      </c:catAx>
      <c:valAx>
        <c:axId val="15813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812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Лист1!$H$14</c:f>
              <c:strCache>
                <c:ptCount val="1"/>
                <c:pt idx="0">
                  <c:v>место в рейтинге</c:v>
                </c:pt>
              </c:strCache>
            </c:strRef>
          </c:tx>
          <c:spPr>
            <a:solidFill>
              <a:srgbClr val="32B3CA"/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Лист1!$G$15:$G$24</c:f>
              <c:strCache>
                <c:ptCount val="10"/>
                <c:pt idx="0">
                  <c:v> Wildberries</c:v>
                </c:pt>
                <c:pt idx="1">
                  <c:v>Ozon</c:v>
                </c:pt>
                <c:pt idx="2">
                  <c:v>Яндекс.Маркет</c:v>
                </c:pt>
                <c:pt idx="3">
                  <c:v>СберМегаМаркет</c:v>
                </c:pt>
                <c:pt idx="4">
                  <c:v>Aliexpress</c:v>
                </c:pt>
                <c:pt idx="5">
                  <c:v>Amazon</c:v>
                </c:pt>
                <c:pt idx="6">
                  <c:v>Ebay</c:v>
                </c:pt>
                <c:pt idx="7">
                  <c:v>CDEK.Маркет</c:v>
                </c:pt>
                <c:pt idx="8">
                  <c:v>Lamoda</c:v>
                </c:pt>
                <c:pt idx="9">
                  <c:v>Joom</c:v>
                </c:pt>
              </c:strCache>
            </c:strRef>
          </c:cat>
          <c:val>
            <c:numRef>
              <c:f>Лист1!$H$15:$H$24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</c:ser>
        <c:dLbls>
          <c:showVal val="1"/>
        </c:dLbls>
        <c:shape val="box"/>
        <c:axId val="106932480"/>
        <c:axId val="107749376"/>
        <c:axId val="0"/>
      </c:bar3DChart>
      <c:catAx>
        <c:axId val="106932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749376"/>
        <c:crosses val="autoZero"/>
        <c:auto val="1"/>
        <c:lblAlgn val="ctr"/>
        <c:lblOffset val="100"/>
      </c:catAx>
      <c:valAx>
        <c:axId val="107749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9324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Лист1!$C$10</c:f>
              <c:strCache>
                <c:ptCount val="1"/>
                <c:pt idx="0">
                  <c:v>Выручка, тыс.руб.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rgbClr val="1889DF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Лист1!$D$9:$H$9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Лист1!$D$10:$H$10</c:f>
              <c:numCache>
                <c:formatCode>#,##0</c:formatCode>
                <c:ptCount val="5"/>
                <c:pt idx="0">
                  <c:v>2715673</c:v>
                </c:pt>
                <c:pt idx="1">
                  <c:v>6953899</c:v>
                </c:pt>
                <c:pt idx="2">
                  <c:v>116946049</c:v>
                </c:pt>
                <c:pt idx="3">
                  <c:v>169773813</c:v>
                </c:pt>
                <c:pt idx="4">
                  <c:v>224940746</c:v>
                </c:pt>
              </c:numCache>
            </c:numRef>
          </c:val>
        </c:ser>
        <c:ser>
          <c:idx val="1"/>
          <c:order val="1"/>
          <c:tx>
            <c:strRef>
              <c:f>Лист1!$C$11</c:f>
              <c:strCache>
                <c:ptCount val="1"/>
                <c:pt idx="0">
                  <c:v>Себестоимость продаж, тыс. руб.</c:v>
                </c:pt>
              </c:strCache>
            </c:strRef>
          </c:tx>
          <c:spPr>
            <a:solidFill>
              <a:srgbClr val="41CDC5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rgbClr val="40C8BF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Лист1!$D$9:$H$9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Лист1!$D$11:$H$11</c:f>
              <c:numCache>
                <c:formatCode>General</c:formatCode>
                <c:ptCount val="5"/>
                <c:pt idx="0">
                  <c:v>1913740</c:v>
                </c:pt>
                <c:pt idx="1">
                  <c:v>4781980</c:v>
                </c:pt>
                <c:pt idx="2">
                  <c:v>44801266</c:v>
                </c:pt>
                <c:pt idx="3" formatCode="#,##0">
                  <c:v>103362899</c:v>
                </c:pt>
                <c:pt idx="4" formatCode="#,##0">
                  <c:v>101202381</c:v>
                </c:pt>
              </c:numCache>
            </c:numRef>
          </c:val>
        </c:ser>
        <c:dLbls>
          <c:showVal val="1"/>
        </c:dLbls>
        <c:shape val="box"/>
        <c:axId val="160504064"/>
        <c:axId val="160522240"/>
        <c:axId val="0"/>
      </c:bar3DChart>
      <c:catAx>
        <c:axId val="160504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0522240"/>
        <c:crosses val="autoZero"/>
        <c:auto val="1"/>
        <c:lblAlgn val="ctr"/>
        <c:lblOffset val="100"/>
      </c:catAx>
      <c:valAx>
        <c:axId val="160522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crossAx val="16050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 sz="1200" b="0" dirty="0"/>
              <a:t>Валовая прибыль, тыс. руб. 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Лист1!$D$43</c:f>
              <c:strCache>
                <c:ptCount val="1"/>
                <c:pt idx="0">
                  <c:v>Валовая прибыль, тыс. руб.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Лист1!$E$42:$I$42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Лист1!$E$43:$I$43</c:f>
              <c:numCache>
                <c:formatCode>#,##0</c:formatCode>
                <c:ptCount val="5"/>
                <c:pt idx="0">
                  <c:v>801933</c:v>
                </c:pt>
                <c:pt idx="1">
                  <c:v>2171919</c:v>
                </c:pt>
                <c:pt idx="2">
                  <c:v>44801266</c:v>
                </c:pt>
                <c:pt idx="3">
                  <c:v>66410914</c:v>
                </c:pt>
                <c:pt idx="4">
                  <c:v>123738365</c:v>
                </c:pt>
              </c:numCache>
            </c:numRef>
          </c:val>
        </c:ser>
        <c:dLbls>
          <c:showVal val="1"/>
        </c:dLbls>
        <c:shape val="box"/>
        <c:axId val="160268288"/>
        <c:axId val="160269824"/>
        <c:axId val="0"/>
      </c:bar3DChart>
      <c:catAx>
        <c:axId val="160268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60269824"/>
        <c:crosses val="autoZero"/>
        <c:auto val="1"/>
        <c:lblAlgn val="ctr"/>
        <c:lblOffset val="100"/>
      </c:catAx>
      <c:valAx>
        <c:axId val="160269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crossAx val="16026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Лист1!$E$178</c:f>
              <c:strCache>
                <c:ptCount val="1"/>
                <c:pt idx="0">
                  <c:v>Капитал, тыс. руб.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rgbClr val="33B3C9"/>
              </a:solidFill>
              <a:prstDash val="solid"/>
              <a:miter lim="800000"/>
            </a:ln>
            <a:effectLst/>
            <a:sp3d contourW="12700">
              <a:contourClr>
                <a:schemeClr val="accent3">
                  <a:shade val="50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Лист1!$F$177:$J$177</c:f>
              <c:numCache>
                <c:formatCode>General</c:formatCode>
                <c:ptCount val="5"/>
                <c:pt idx="0">
                  <c:v>2011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Лист1!$F$178:$J$178</c:f>
              <c:numCache>
                <c:formatCode>General</c:formatCode>
                <c:ptCount val="5"/>
                <c:pt idx="0" formatCode="#,##0">
                  <c:v>765398</c:v>
                </c:pt>
                <c:pt idx="1">
                  <c:v>28183863</c:v>
                </c:pt>
                <c:pt idx="2">
                  <c:v>56538328</c:v>
                </c:pt>
                <c:pt idx="3" formatCode="#,##0">
                  <c:v>75370250</c:v>
                </c:pt>
                <c:pt idx="4" formatCode="#,##0">
                  <c:v>113417001</c:v>
                </c:pt>
              </c:numCache>
            </c:numRef>
          </c:val>
        </c:ser>
        <c:dLbls>
          <c:showVal val="1"/>
        </c:dLbls>
        <c:shape val="box"/>
        <c:axId val="160945664"/>
        <c:axId val="160947200"/>
        <c:axId val="0"/>
      </c:bar3DChart>
      <c:catAx>
        <c:axId val="160945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947200"/>
        <c:crosses val="autoZero"/>
        <c:auto val="1"/>
        <c:lblAlgn val="ctr"/>
        <c:lblOffset val="100"/>
      </c:catAx>
      <c:valAx>
        <c:axId val="160947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crossAx val="16094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Лист1!$D$54</c:f>
              <c:strCache>
                <c:ptCount val="1"/>
                <c:pt idx="0">
                  <c:v>Прибыль  от продаж,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Лист1!$E$53:$I$53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Лист1!$E$54:$I$54</c:f>
              <c:numCache>
                <c:formatCode>General</c:formatCode>
                <c:ptCount val="5"/>
                <c:pt idx="0">
                  <c:v>59181</c:v>
                </c:pt>
                <c:pt idx="1">
                  <c:v>212012</c:v>
                </c:pt>
                <c:pt idx="2">
                  <c:v>9872284</c:v>
                </c:pt>
                <c:pt idx="3" formatCode="#,##0">
                  <c:v>9695071</c:v>
                </c:pt>
                <c:pt idx="4" formatCode="#,##0">
                  <c:v>31974430</c:v>
                </c:pt>
              </c:numCache>
            </c:numRef>
          </c:val>
        </c:ser>
        <c:ser>
          <c:idx val="1"/>
          <c:order val="1"/>
          <c:tx>
            <c:strRef>
              <c:f>Лист1!$D$55</c:f>
              <c:strCache>
                <c:ptCount val="1"/>
                <c:pt idx="0">
                  <c:v>Чистая прибыль ,тыс. руб.</c:v>
                </c:pt>
              </c:strCache>
            </c:strRef>
          </c:tx>
          <c:spPr>
            <a:ln w="28575" cap="rnd">
              <a:solidFill>
                <a:srgbClr val="40C8B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889DF"/>
              </a:solidFill>
              <a:ln w="9525">
                <a:solidFill>
                  <a:srgbClr val="40C8BF"/>
                </a:solidFill>
              </a:ln>
              <a:effectLst/>
            </c:spPr>
          </c:marker>
          <c:cat>
            <c:numRef>
              <c:f>Лист1!$E$53:$I$53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Лист1!$E$55:$I$55</c:f>
              <c:numCache>
                <c:formatCode>General</c:formatCode>
                <c:ptCount val="5"/>
                <c:pt idx="0" formatCode="#,##0">
                  <c:v>41128</c:v>
                </c:pt>
                <c:pt idx="1">
                  <c:v>212012</c:v>
                </c:pt>
                <c:pt idx="2" formatCode="#,##0">
                  <c:v>4414832</c:v>
                </c:pt>
                <c:pt idx="3" formatCode="#,##0">
                  <c:v>2113772</c:v>
                </c:pt>
                <c:pt idx="4" formatCode="#,##0">
                  <c:v>14062117</c:v>
                </c:pt>
              </c:numCache>
            </c:numRef>
          </c:val>
        </c:ser>
        <c:marker val="1"/>
        <c:axId val="108432000"/>
        <c:axId val="161194752"/>
      </c:lineChart>
      <c:catAx>
        <c:axId val="108432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1194752"/>
        <c:crosses val="autoZero"/>
        <c:auto val="1"/>
        <c:lblAlgn val="ctr"/>
        <c:lblOffset val="100"/>
      </c:catAx>
      <c:valAx>
        <c:axId val="161194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8432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rtl="0">
              <a:defRPr sz="1200"/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Лист1!$D$77</c:f>
              <c:strCache>
                <c:ptCount val="1"/>
                <c:pt idx="0">
                  <c:v>EBIT,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Лист1!$E$76:$I$76</c:f>
              <c:numCache>
                <c:formatCode>General</c:formatCode>
                <c:ptCount val="5"/>
                <c:pt idx="0">
                  <c:v>2014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Лист1!$E$77:$I$77</c:f>
              <c:numCache>
                <c:formatCode>#,##0</c:formatCode>
                <c:ptCount val="5"/>
                <c:pt idx="0">
                  <c:v>147714</c:v>
                </c:pt>
                <c:pt idx="1">
                  <c:v>736328</c:v>
                </c:pt>
                <c:pt idx="2">
                  <c:v>406282</c:v>
                </c:pt>
                <c:pt idx="3">
                  <c:v>3706783</c:v>
                </c:pt>
                <c:pt idx="4">
                  <c:v>19668590</c:v>
                </c:pt>
              </c:numCache>
            </c:numRef>
          </c:val>
        </c:ser>
        <c:dLbls>
          <c:showVal val="1"/>
        </c:dLbls>
        <c:shape val="box"/>
        <c:axId val="161310592"/>
        <c:axId val="161312128"/>
        <c:axId val="0"/>
      </c:bar3DChart>
      <c:catAx>
        <c:axId val="161310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312128"/>
        <c:crosses val="autoZero"/>
        <c:auto val="1"/>
        <c:lblAlgn val="ctr"/>
        <c:lblOffset val="100"/>
      </c:catAx>
      <c:valAx>
        <c:axId val="161312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crossAx val="16131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Лист1!$E$103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rgbClr val="1B8CDD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rgbClr val="1A8BDF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Лист1!$D$104:$D$106</c:f>
              <c:strCache>
                <c:ptCount val="3"/>
                <c:pt idx="0">
                  <c:v>Рентабельность продаж ,%</c:v>
                </c:pt>
                <c:pt idx="1">
                  <c:v>Рентабельность собственного капитала (ROE),%</c:v>
                </c:pt>
                <c:pt idx="2">
                  <c:v>Рентабельность активов (ROA),%</c:v>
                </c:pt>
              </c:strCache>
            </c:strRef>
          </c:cat>
          <c:val>
            <c:numRef>
              <c:f>Лист1!$E$104:$E$106</c:f>
              <c:numCache>
                <c:formatCode>General</c:formatCode>
                <c:ptCount val="3"/>
                <c:pt idx="0">
                  <c:v>5.7</c:v>
                </c:pt>
                <c:pt idx="1">
                  <c:v>24</c:v>
                </c:pt>
                <c:pt idx="2">
                  <c:v>5.6</c:v>
                </c:pt>
              </c:numCache>
            </c:numRef>
          </c:val>
        </c:ser>
        <c:ser>
          <c:idx val="1"/>
          <c:order val="1"/>
          <c:tx>
            <c:strRef>
              <c:f>Лист1!$F$103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32B3CA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rgbClr val="33B3C9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Лист1!$D$104:$D$106</c:f>
              <c:strCache>
                <c:ptCount val="3"/>
                <c:pt idx="0">
                  <c:v>Рентабельность продаж ,%</c:v>
                </c:pt>
                <c:pt idx="1">
                  <c:v>Рентабельность собственного капитала (ROE),%</c:v>
                </c:pt>
                <c:pt idx="2">
                  <c:v>Рентабельность активов (ROA),%</c:v>
                </c:pt>
              </c:strCache>
            </c:strRef>
          </c:cat>
          <c:val>
            <c:numRef>
              <c:f>Лист1!$F$104:$F$106</c:f>
              <c:numCache>
                <c:formatCode>General</c:formatCode>
                <c:ptCount val="3"/>
                <c:pt idx="0">
                  <c:v>14.2</c:v>
                </c:pt>
                <c:pt idx="1">
                  <c:v>85</c:v>
                </c:pt>
                <c:pt idx="2">
                  <c:v>14.9</c:v>
                </c:pt>
              </c:numCache>
            </c:numRef>
          </c:val>
        </c:ser>
        <c:dLbls>
          <c:showVal val="1"/>
        </c:dLbls>
        <c:axId val="160846208"/>
        <c:axId val="160847744"/>
      </c:barChart>
      <c:catAx>
        <c:axId val="160846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847744"/>
        <c:crosses val="autoZero"/>
        <c:auto val="1"/>
        <c:lblAlgn val="ctr"/>
        <c:lblOffset val="100"/>
      </c:catAx>
      <c:valAx>
        <c:axId val="1608477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846208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C0CDF-E09F-43A6-A4AD-9C9332CB560F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7F9B-4264-481B-B673-70D4FC8FE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53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F7030F-A211-6144-9508-83FB50132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DDA643-8795-3442-9F61-C2E5AABA2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15672E-0353-D14C-9462-605323F8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D3D573-C9CE-B84C-9074-6FDCD220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172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B1AA8D-D699-264A-8E32-40E46315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DF19A7-073B-3F4A-9BA9-F486BE835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388230-DDE9-8A4E-A4F1-95C48460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CC9EB-B3D6-6C46-996A-527F4A57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785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464F804-609D-8E42-9453-C62466B0D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708D8D-939D-4947-8A5C-BDDAB4098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E03B2D-3F0A-C34E-A95A-68140C49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02295A-35C4-834B-96CA-8A9EC0E7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993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0D1A2E-636A-4445-9E38-E4BA2E92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5C0483-4D59-0144-A53D-F6563EC73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C6F799-FD5A-E44E-9958-AF899F4D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69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A42B8-71F3-F343-8379-BEB67A09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0AAF81-3ECB-3A40-ABFD-6EEF46B1D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8BD406-AC45-FE48-A6B2-5A6EE26D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1999EE-FBF0-7E48-94A2-EA30AF0D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0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83EB11-3A06-6843-9EB8-1F2919D4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12D390-7FFD-A14C-A9BF-F5382A596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A5E434-5C54-D74B-821F-BF7551FF4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7482AA-8435-6C4B-8B26-FD42CE38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EC97A3-5425-204E-BBCC-0F65109D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825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6AB2B0-4F1F-F047-9D61-383B1698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9741BF-A70E-894D-AD34-907CC946D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1AE548-7951-3448-A329-AF6728118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5E14F9-0F30-5746-95FD-ED70BF2C9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0B7F020-3C20-AD4F-B755-EAE1F9EE0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688337B-1A74-2B4E-9FA3-E8F6AEF1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C7A6E6E-67CF-3544-86AF-E497A732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43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E71083-DC2B-AE48-9524-D4E7D4F4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9D496C9-0336-EE47-9DDE-089228E0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BFD519-92BF-ED47-8DF5-8612E055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838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75354A-3465-474D-99D3-BE2FCAA0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F64144E-405D-D24D-9BBF-04044C3A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997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06C1A5-8B03-7344-9B28-4A5F0779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6D6CD8-C409-6E47-997F-0A2442EB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2E6AEA-B0AC-964A-B491-727A084DC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524294-5FBD-2248-A216-6C932923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6B2C72-3FD7-2848-A48D-F59F5289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707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0EA8D-8CE1-1642-9171-C712227E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9DC2371-4851-2745-B1F9-5E8345070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026E2F-5B65-584E-85A1-7FE22B215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279687-DEA9-6841-AAF1-55C3CE95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719615-277F-8847-818A-B8B50497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53B6BEA-2529-3B4A-AA14-123CD4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4" y="6340475"/>
            <a:ext cx="790575" cy="365125"/>
          </a:xfrm>
        </p:spPr>
        <p:txBody>
          <a:bodyPr/>
          <a:lstStyle>
            <a:lvl1pPr>
              <a:defRPr>
                <a:latin typeface="Museo Sans Cyrl 500"/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766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6CBB9-324D-4F49-9184-6C71C690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022FF9-7F4E-554C-8850-5A416B08E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37DCE4-6F27-D942-BD3D-5D730449F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E3D8E3-7819-D14E-A4D7-D8352420B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E76FCB-E1A2-CF4A-B228-079E4B656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C234-6F81-7849-A7C7-A656E09E8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2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380" y="4373592"/>
            <a:ext cx="555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Заемщик:________________________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_________________________________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Инвестор:________________________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_________________________________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778" y="2432649"/>
            <a:ext cx="5760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маркетплейсе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для инвестора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5306" y="1000664"/>
            <a:ext cx="5270739" cy="5348378"/>
          </a:xfrm>
          <a:prstGeom prst="rect">
            <a:avLst/>
          </a:prstGeom>
          <a:solidFill>
            <a:srgbClr val="32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C8224CDC-9788-4164-A9F6-9C1AA50C50F3}"/>
              </a:ext>
            </a:extLst>
          </p:cNvPr>
          <p:cNvSpPr txBox="1"/>
          <p:nvPr/>
        </p:nvSpPr>
        <p:spPr>
          <a:xfrm>
            <a:off x="694486" y="6216767"/>
            <a:ext cx="50133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22" y="396251"/>
            <a:ext cx="1880752" cy="273337"/>
          </a:xfrm>
          <a:prstGeom prst="rect">
            <a:avLst/>
          </a:prstGeom>
        </p:spPr>
      </p:pic>
      <p:pic>
        <p:nvPicPr>
          <p:cNvPr id="10" name="Рисунок 9" descr="C:\Users\Ольга\Desktop\Безымянный.png"/>
          <p:cNvPicPr/>
          <p:nvPr/>
        </p:nvPicPr>
        <p:blipFill>
          <a:blip r:embed="rId3"/>
          <a:srcRect t="8431" r="4559" b="4502"/>
          <a:stretch>
            <a:fillRect/>
          </a:stretch>
        </p:blipFill>
        <p:spPr bwMode="auto">
          <a:xfrm>
            <a:off x="6435306" y="1000664"/>
            <a:ext cx="5270739" cy="294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 t="8200" r="4440" b="4049"/>
          <a:stretch>
            <a:fillRect/>
          </a:stretch>
        </p:blipFill>
        <p:spPr bwMode="auto">
          <a:xfrm>
            <a:off x="6435306" y="3942272"/>
            <a:ext cx="5270739" cy="2406769"/>
          </a:xfrm>
          <a:prstGeom prst="rect">
            <a:avLst/>
          </a:prstGeom>
          <a:noFill/>
        </p:spPr>
      </p:pic>
      <p:pic>
        <p:nvPicPr>
          <p:cNvPr id="13" name="Рисунок 12" descr="C:\Users\Ольга\Desktop\wb-2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858" y="0"/>
            <a:ext cx="5940425" cy="237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60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37"/>
          <p:cNvSpPr/>
          <p:nvPr/>
        </p:nvSpPr>
        <p:spPr>
          <a:xfrm>
            <a:off x="6091796" y="3738464"/>
            <a:ext cx="3909158" cy="2162003"/>
          </a:xfrm>
          <a:prstGeom prst="rect">
            <a:avLst/>
          </a:prstGeom>
          <a:gradFill>
            <a:gsLst>
              <a:gs pos="0">
                <a:srgbClr val="1A8BDF"/>
              </a:gs>
              <a:gs pos="50000">
                <a:srgbClr val="31B1CC"/>
              </a:gs>
              <a:gs pos="100000">
                <a:srgbClr val="41CDC5"/>
              </a:gs>
            </a:gsLst>
            <a:lin ang="18900000" scaled="1"/>
          </a:gra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 anchor="ctr"/>
          <a:lstStyle/>
          <a:p>
            <a:pPr lvl="0"/>
            <a:endParaRPr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5185" y="243541"/>
            <a:ext cx="5229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Предложение инвестору</a:t>
            </a:r>
          </a:p>
        </p:txBody>
      </p:sp>
      <p:sp>
        <p:nvSpPr>
          <p:cNvPr id="10" name="Shape 21"/>
          <p:cNvSpPr/>
          <p:nvPr/>
        </p:nvSpPr>
        <p:spPr>
          <a:xfrm>
            <a:off x="1908377" y="1570735"/>
            <a:ext cx="8180809" cy="155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530" tIns="45530" rIns="45530" bIns="45530">
            <a:spAutoFit/>
          </a:bodyPr>
          <a:lstStyle/>
          <a:p>
            <a:pPr marL="171450" indent="-171450" algn="just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Необходимый объем инвестиций для проекта по реализации товаров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маркетплейс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составляет 400 тыс. руб.</a:t>
            </a:r>
          </a:p>
          <a:p>
            <a:pPr marL="171450" lvl="0" indent="-171450" algn="just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Окупаемость инвестиций произойдет на 6-й год реализации проекта</a:t>
            </a:r>
          </a:p>
          <a:p>
            <a:pPr marL="171450" lvl="0" indent="-171450" algn="just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Ожидаемая доходность от реализации проекта составляет 23,5%</a:t>
            </a:r>
          </a:p>
          <a:p>
            <a:pPr marL="171450" lvl="0" indent="-171450" algn="just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endParaRPr lang="ru-RU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2" name="Shape 23"/>
          <p:cNvSpPr/>
          <p:nvPr/>
        </p:nvSpPr>
        <p:spPr>
          <a:xfrm>
            <a:off x="1908377" y="3282482"/>
            <a:ext cx="300107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1" spc="-52">
                <a:solidFill>
                  <a:srgbClr val="005878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5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sz="2800" b="1" spc="-5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сделки</a:t>
            </a:r>
            <a:endParaRPr sz="2800" b="1" spc="-52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hape 24"/>
          <p:cNvSpPr/>
          <p:nvPr/>
        </p:nvSpPr>
        <p:spPr>
          <a:xfrm>
            <a:off x="1908384" y="4951562"/>
            <a:ext cx="909507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Период выхода</a:t>
            </a:r>
            <a:r>
              <a:rPr sz="1100">
                <a:solidFill>
                  <a:srgbClr val="40404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16" name="Shape 26"/>
          <p:cNvSpPr/>
          <p:nvPr/>
        </p:nvSpPr>
        <p:spPr>
          <a:xfrm>
            <a:off x="5686229" y="5443067"/>
            <a:ext cx="472029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100"/>
            </a:lvl1pPr>
          </a:lstStyle>
          <a:p>
            <a:pPr lvl="0">
              <a:defRPr sz="1800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23,5%</a:t>
            </a:r>
            <a:endPara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hape 29"/>
          <p:cNvSpPr/>
          <p:nvPr/>
        </p:nvSpPr>
        <p:spPr>
          <a:xfrm>
            <a:off x="1908376" y="5443067"/>
            <a:ext cx="909506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Ожидаемая доходность проекта</a:t>
            </a:r>
          </a:p>
        </p:txBody>
      </p:sp>
      <p:sp>
        <p:nvSpPr>
          <p:cNvPr id="20" name="Shape 30"/>
          <p:cNvSpPr/>
          <p:nvPr/>
        </p:nvSpPr>
        <p:spPr>
          <a:xfrm>
            <a:off x="1908377" y="4409555"/>
            <a:ext cx="909505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Собственные средства заемщика</a:t>
            </a:r>
            <a:endParaRPr sz="200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hape 33"/>
          <p:cNvSpPr/>
          <p:nvPr/>
        </p:nvSpPr>
        <p:spPr>
          <a:xfrm>
            <a:off x="1908377" y="3915386"/>
            <a:ext cx="909507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инвестора</a:t>
            </a:r>
            <a:r>
              <a:rPr sz="20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инвестировании</a:t>
            </a:r>
            <a:r>
              <a:rPr sz="1100" dirty="0">
                <a:solidFill>
                  <a:srgbClr val="40404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4" name="Shape 34"/>
          <p:cNvSpPr/>
          <p:nvPr/>
        </p:nvSpPr>
        <p:spPr>
          <a:xfrm>
            <a:off x="5686229" y="3869815"/>
            <a:ext cx="472029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100"/>
            </a:lvl1pPr>
          </a:lstStyle>
          <a:p>
            <a:pPr lvl="0">
              <a:defRPr sz="1800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endParaRPr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hape 35"/>
          <p:cNvSpPr/>
          <p:nvPr/>
        </p:nvSpPr>
        <p:spPr>
          <a:xfrm>
            <a:off x="5686229" y="4409555"/>
            <a:ext cx="472029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100"/>
            </a:lvl1pPr>
          </a:lstStyle>
          <a:p>
            <a:pPr lvl="0">
              <a:defRPr sz="1800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endPara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hape 36"/>
          <p:cNvSpPr/>
          <p:nvPr/>
        </p:nvSpPr>
        <p:spPr>
          <a:xfrm>
            <a:off x="5686229" y="4951562"/>
            <a:ext cx="472029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100"/>
            </a:lvl1pPr>
          </a:lstStyle>
          <a:p>
            <a:pPr lvl="0">
              <a:defRPr sz="1800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2028 год</a:t>
            </a:r>
            <a:endPara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hape 38"/>
          <p:cNvSpPr/>
          <p:nvPr/>
        </p:nvSpPr>
        <p:spPr>
          <a:xfrm>
            <a:off x="6232050" y="3282482"/>
            <a:ext cx="3628650" cy="366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85000"/>
              </a:lnSpc>
              <a:defRPr sz="1300" b="1" spc="-52">
                <a:solidFill>
                  <a:srgbClr val="005878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5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  <a:endParaRPr sz="2800" b="1" spc="-52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22" y="396251"/>
            <a:ext cx="1880752" cy="273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26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065" y="209753"/>
            <a:ext cx="4057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Описание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8803" y="856084"/>
            <a:ext cx="51428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371475" indent="-371475"/>
            <a:r>
              <a:rPr lang="ru-RU" kern="0" dirty="0" smtClean="0">
                <a:latin typeface="Century Gothic" panose="020B0502020202020204" pitchFamily="34" charset="0"/>
                <a:cs typeface="Arial"/>
                <a:sym typeface="Arial"/>
              </a:rPr>
              <a:t>     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В последние годы рынок электронной коммерции ежегодно растет как в России , так и в мире. При этом, потенциал роста рынка еще огромен.</a:t>
            </a:r>
            <a:endParaRPr lang="ru-RU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Font typeface="Arial"/>
              <a:buNone/>
            </a:pPr>
            <a:endParaRPr lang="ru-RU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371475" indent="-371475"/>
            <a:r>
              <a:rPr lang="ru-RU" kern="0" dirty="0" smtClean="0">
                <a:latin typeface="Century Gothic" panose="020B0502020202020204" pitchFamily="34" charset="0"/>
                <a:cs typeface="Arial"/>
                <a:sym typeface="Arial"/>
              </a:rPr>
              <a:t>     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Наибольшую популярность на рынке электронной коммерции получили </a:t>
            </a:r>
            <a:r>
              <a:rPr lang="ru-RU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маркетплейсы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. В период пандемии еще большее количество потребителей оценили удобство приобретения товаров в сети Интернет и в перспективе вряд ли от этого откажутся.</a:t>
            </a:r>
            <a:endParaRPr lang="ru-RU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Font typeface="Arial"/>
              <a:buNone/>
            </a:pPr>
            <a:endParaRPr lang="ru-RU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371475" indent="-371475"/>
            <a:r>
              <a:rPr lang="ru-RU" kern="0" dirty="0" smtClean="0">
                <a:latin typeface="Century Gothic" panose="020B0502020202020204" pitchFamily="34" charset="0"/>
                <a:cs typeface="Arial"/>
                <a:sym typeface="Arial"/>
              </a:rPr>
              <a:t>     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Лидирующим </a:t>
            </a:r>
            <a:r>
              <a:rPr lang="ru-RU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маркетплейсом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на российском рынке является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ежегодно увеличивает объемы продаж и прибыли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Суть проекта- реализация товаров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маркетплейс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Font typeface="Arial"/>
              <a:buNone/>
            </a:pPr>
            <a:endParaRPr lang="ru-RU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371475" indent="-371475"/>
            <a:endParaRPr lang="ru-RU" kern="0" dirty="0"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766917"/>
            <a:ext cx="5536223" cy="3700018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kern="0" dirty="0">
                <a:solidFill>
                  <a:prstClr val="white"/>
                </a:solidFill>
                <a:sym typeface="Arial"/>
              </a:rPr>
              <a:t>Суть проблемы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4639943"/>
            <a:ext cx="5536223" cy="1857573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600" kern="0" dirty="0">
              <a:solidFill>
                <a:schemeClr val="tx1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10911C6-5537-6C4A-8F44-485C58313D11}"/>
              </a:ext>
            </a:extLst>
          </p:cNvPr>
          <p:cNvSpPr/>
          <p:nvPr/>
        </p:nvSpPr>
        <p:spPr>
          <a:xfrm>
            <a:off x="6357668" y="856084"/>
            <a:ext cx="5132717" cy="5538186"/>
          </a:xfrm>
          <a:prstGeom prst="rect">
            <a:avLst/>
          </a:prstGeom>
          <a:noFill/>
          <a:ln w="57150">
            <a:solidFill>
              <a:srgbClr val="32B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7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3312" y="900669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latin typeface="Times New Roman" pitchFamily="18" charset="0"/>
                <a:cs typeface="Times New Roman" pitchFamily="18" charset="0"/>
                <a:sym typeface="Arial"/>
              </a:rPr>
              <a:t>Суть проблемы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2F35FA-F9E3-4BED-B1E8-969729DC270D}"/>
              </a:ext>
            </a:extLst>
          </p:cNvPr>
          <p:cNvSpPr txBox="1"/>
          <p:nvPr/>
        </p:nvSpPr>
        <p:spPr>
          <a:xfrm>
            <a:off x="6357669" y="1195333"/>
            <a:ext cx="51327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Марктплейс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дает возможность приобрести товар по конкурентоспособной цене, при этом предлагает большой выбор и срочную доставку товара. Пандемия -2019 года только способствовала и без того растущему рынку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увеличить объемы продаж.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среде потребитель не всегда может приобрести нужные товары, в связи с этим выбор делается в пользу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Широкий выбор товаров и низкие цены позволяют потребителю удовлетворить любую потребность. Чем раньше продавец начнет свою деятельность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тем больше вероятности занять большую долю рынка и получить прибыль.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6F2FDA-7DEE-4DD3-B1DA-92CB0596B1B6}"/>
              </a:ext>
            </a:extLst>
          </p:cNvPr>
          <p:cNvSpPr txBox="1"/>
          <p:nvPr/>
        </p:nvSpPr>
        <p:spPr>
          <a:xfrm>
            <a:off x="6357669" y="4834928"/>
            <a:ext cx="51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2C2C2C"/>
              </a:buClr>
              <a:buSzPct val="42307"/>
            </a:pPr>
            <a:r>
              <a:rPr lang="ru-RU" sz="1600" dirty="0" smtClean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Реализация наиболее востребованных товаров на </a:t>
            </a:r>
            <a:r>
              <a:rPr lang="ru-RU" sz="1600" dirty="0" err="1" smtClean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маркетплейсе</a:t>
            </a:r>
            <a:r>
              <a:rPr lang="ru-RU" sz="1600" dirty="0" smtClean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(книги, товары для детей, товары для дачи, мангалы, обувь, спортивные товары, одежда, продукты питания, товары для дистанционной работы),  позволит  наиболее полно удовлетворить существующий спрос.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386FA1-D856-45C7-B44D-B1C9F05906D1}"/>
              </a:ext>
            </a:extLst>
          </p:cNvPr>
          <p:cNvSpPr txBox="1"/>
          <p:nvPr/>
        </p:nvSpPr>
        <p:spPr>
          <a:xfrm>
            <a:off x="5867902" y="45589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Как продукт/услуга ее решает?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22" y="396251"/>
            <a:ext cx="1880752" cy="273337"/>
          </a:xfrm>
          <a:prstGeom prst="rect">
            <a:avLst/>
          </a:prstGeom>
        </p:spPr>
      </p:pic>
      <p:grpSp>
        <p:nvGrpSpPr>
          <p:cNvPr id="9" name="组合 6"/>
          <p:cNvGrpSpPr>
            <a:grpSpLocks/>
          </p:cNvGrpSpPr>
          <p:nvPr/>
        </p:nvGrpSpPr>
        <p:grpSpPr bwMode="auto">
          <a:xfrm>
            <a:off x="159826" y="1031876"/>
            <a:ext cx="798513" cy="798512"/>
            <a:chOff x="6381750" y="1592263"/>
            <a:chExt cx="798512" cy="798512"/>
          </a:xfrm>
          <a:solidFill>
            <a:srgbClr val="32B2CB"/>
          </a:solidFill>
        </p:grpSpPr>
        <p:sp>
          <p:nvSpPr>
            <p:cNvPr id="16" name="椭圆 7"/>
            <p:cNvSpPr/>
            <p:nvPr/>
          </p:nvSpPr>
          <p:spPr>
            <a:xfrm>
              <a:off x="6381750" y="1592263"/>
              <a:ext cx="798512" cy="798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0" name="组合 10"/>
            <p:cNvGrpSpPr>
              <a:grpSpLocks/>
            </p:cNvGrpSpPr>
            <p:nvPr/>
          </p:nvGrpSpPr>
          <p:grpSpPr bwMode="auto">
            <a:xfrm>
              <a:off x="6557962" y="1830388"/>
              <a:ext cx="446086" cy="373062"/>
              <a:chOff x="8476318" y="2751166"/>
              <a:chExt cx="1049614" cy="877793"/>
            </a:xfrm>
            <a:grpFill/>
          </p:grpSpPr>
          <p:cxnSp>
            <p:nvCxnSpPr>
              <p:cNvPr id="18" name="直接连接符 11"/>
              <p:cNvCxnSpPr/>
              <p:nvPr/>
            </p:nvCxnSpPr>
            <p:spPr>
              <a:xfrm>
                <a:off x="8476318" y="3225547"/>
                <a:ext cx="534144" cy="403412"/>
              </a:xfrm>
              <a:prstGeom prst="line">
                <a:avLst/>
              </a:prstGeom>
              <a:grpFill/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2"/>
              <p:cNvCxnSpPr/>
              <p:nvPr/>
            </p:nvCxnSpPr>
            <p:spPr>
              <a:xfrm flipV="1">
                <a:off x="9010463" y="2751166"/>
                <a:ext cx="515469" cy="877792"/>
              </a:xfrm>
              <a:prstGeom prst="line">
                <a:avLst/>
              </a:prstGeom>
              <a:grpFill/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6"/>
          <p:cNvGrpSpPr>
            <a:grpSpLocks/>
          </p:cNvGrpSpPr>
          <p:nvPr/>
        </p:nvGrpSpPr>
        <p:grpSpPr bwMode="auto">
          <a:xfrm>
            <a:off x="202690" y="2603813"/>
            <a:ext cx="798513" cy="798512"/>
            <a:chOff x="6381750" y="1592263"/>
            <a:chExt cx="798512" cy="798512"/>
          </a:xfrm>
          <a:solidFill>
            <a:srgbClr val="32B2CB"/>
          </a:solidFill>
        </p:grpSpPr>
        <p:sp>
          <p:nvSpPr>
            <p:cNvPr id="21" name="椭圆 7"/>
            <p:cNvSpPr/>
            <p:nvPr/>
          </p:nvSpPr>
          <p:spPr>
            <a:xfrm>
              <a:off x="6381750" y="1592263"/>
              <a:ext cx="798512" cy="798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2" name="组合 10"/>
            <p:cNvGrpSpPr>
              <a:grpSpLocks/>
            </p:cNvGrpSpPr>
            <p:nvPr/>
          </p:nvGrpSpPr>
          <p:grpSpPr bwMode="auto">
            <a:xfrm>
              <a:off x="6557962" y="1830388"/>
              <a:ext cx="446086" cy="373062"/>
              <a:chOff x="8476318" y="2751166"/>
              <a:chExt cx="1049614" cy="877793"/>
            </a:xfrm>
            <a:grpFill/>
          </p:grpSpPr>
          <p:cxnSp>
            <p:nvCxnSpPr>
              <p:cNvPr id="23" name="直接连接符 11"/>
              <p:cNvCxnSpPr/>
              <p:nvPr/>
            </p:nvCxnSpPr>
            <p:spPr>
              <a:xfrm>
                <a:off x="8476318" y="3225547"/>
                <a:ext cx="534144" cy="403412"/>
              </a:xfrm>
              <a:prstGeom prst="line">
                <a:avLst/>
              </a:prstGeom>
              <a:grpFill/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12"/>
              <p:cNvCxnSpPr/>
              <p:nvPr/>
            </p:nvCxnSpPr>
            <p:spPr>
              <a:xfrm flipV="1">
                <a:off x="9010463" y="2751166"/>
                <a:ext cx="515469" cy="877792"/>
              </a:xfrm>
              <a:prstGeom prst="line">
                <a:avLst/>
              </a:prstGeom>
              <a:grpFill/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6"/>
          <p:cNvGrpSpPr>
            <a:grpSpLocks/>
          </p:cNvGrpSpPr>
          <p:nvPr/>
        </p:nvGrpSpPr>
        <p:grpSpPr bwMode="auto">
          <a:xfrm>
            <a:off x="167760" y="4488542"/>
            <a:ext cx="798513" cy="798512"/>
            <a:chOff x="6381750" y="1592263"/>
            <a:chExt cx="798512" cy="798512"/>
          </a:xfrm>
          <a:solidFill>
            <a:srgbClr val="32B2CB"/>
          </a:solidFill>
        </p:grpSpPr>
        <p:sp>
          <p:nvSpPr>
            <p:cNvPr id="26" name="椭圆 7"/>
            <p:cNvSpPr/>
            <p:nvPr/>
          </p:nvSpPr>
          <p:spPr>
            <a:xfrm>
              <a:off x="6381750" y="1592263"/>
              <a:ext cx="798512" cy="798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7" name="组合 10"/>
            <p:cNvGrpSpPr>
              <a:grpSpLocks/>
            </p:cNvGrpSpPr>
            <p:nvPr/>
          </p:nvGrpSpPr>
          <p:grpSpPr bwMode="auto">
            <a:xfrm>
              <a:off x="6557962" y="1830388"/>
              <a:ext cx="446086" cy="373062"/>
              <a:chOff x="8476318" y="2751166"/>
              <a:chExt cx="1049614" cy="877793"/>
            </a:xfrm>
            <a:grpFill/>
          </p:grpSpPr>
          <p:cxnSp>
            <p:nvCxnSpPr>
              <p:cNvPr id="28" name="直接连接符 11"/>
              <p:cNvCxnSpPr/>
              <p:nvPr/>
            </p:nvCxnSpPr>
            <p:spPr>
              <a:xfrm>
                <a:off x="8476318" y="3225547"/>
                <a:ext cx="534144" cy="403412"/>
              </a:xfrm>
              <a:prstGeom prst="line">
                <a:avLst/>
              </a:prstGeom>
              <a:grpFill/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12"/>
              <p:cNvCxnSpPr/>
              <p:nvPr/>
            </p:nvCxnSpPr>
            <p:spPr>
              <a:xfrm flipV="1">
                <a:off x="9010463" y="2751166"/>
                <a:ext cx="515469" cy="877792"/>
              </a:xfrm>
              <a:prstGeom prst="line">
                <a:avLst/>
              </a:prstGeom>
              <a:grpFill/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Freeform 10"/>
          <p:cNvSpPr>
            <a:spLocks noEditPoints="1"/>
          </p:cNvSpPr>
          <p:nvPr/>
        </p:nvSpPr>
        <p:spPr bwMode="auto">
          <a:xfrm>
            <a:off x="4208602" y="5995358"/>
            <a:ext cx="1220098" cy="669837"/>
          </a:xfrm>
          <a:custGeom>
            <a:avLst/>
            <a:gdLst>
              <a:gd name="T0" fmla="*/ 2147483646 w 74"/>
              <a:gd name="T1" fmla="*/ 0 h 61"/>
              <a:gd name="T2" fmla="*/ 2147483646 w 74"/>
              <a:gd name="T3" fmla="*/ 2147483646 h 61"/>
              <a:gd name="T4" fmla="*/ 2147483646 w 74"/>
              <a:gd name="T5" fmla="*/ 2147483646 h 61"/>
              <a:gd name="T6" fmla="*/ 0 w 74"/>
              <a:gd name="T7" fmla="*/ 2147483646 h 61"/>
              <a:gd name="T8" fmla="*/ 2084307353 w 74"/>
              <a:gd name="T9" fmla="*/ 2147483646 h 61"/>
              <a:gd name="T10" fmla="*/ 1250580327 w 74"/>
              <a:gd name="T11" fmla="*/ 2147483646 h 61"/>
              <a:gd name="T12" fmla="*/ 2084307353 w 74"/>
              <a:gd name="T13" fmla="*/ 0 h 61"/>
              <a:gd name="T14" fmla="*/ 2147483646 w 74"/>
              <a:gd name="T15" fmla="*/ 2147483646 h 61"/>
              <a:gd name="T16" fmla="*/ 2147483646 w 74"/>
              <a:gd name="T17" fmla="*/ 2147483646 h 61"/>
              <a:gd name="T18" fmla="*/ 2147483646 w 74"/>
              <a:gd name="T19" fmla="*/ 2147483646 h 61"/>
              <a:gd name="T20" fmla="*/ 2147483646 w 74"/>
              <a:gd name="T21" fmla="*/ 2147483646 h 61"/>
              <a:gd name="T22" fmla="*/ 2147483646 w 74"/>
              <a:gd name="T23" fmla="*/ 2147483646 h 61"/>
              <a:gd name="T24" fmla="*/ 2147483646 w 74"/>
              <a:gd name="T25" fmla="*/ 2147483646 h 61"/>
              <a:gd name="T26" fmla="*/ 2147483646 w 74"/>
              <a:gd name="T27" fmla="*/ 2147483646 h 61"/>
              <a:gd name="T28" fmla="*/ 2147483646 w 74"/>
              <a:gd name="T29" fmla="*/ 2147483646 h 61"/>
              <a:gd name="T30" fmla="*/ 2147483646 w 74"/>
              <a:gd name="T31" fmla="*/ 2147483646 h 61"/>
              <a:gd name="T32" fmla="*/ 2147483646 w 74"/>
              <a:gd name="T33" fmla="*/ 2147483646 h 61"/>
              <a:gd name="T34" fmla="*/ 2147483646 w 74"/>
              <a:gd name="T35" fmla="*/ 2147483646 h 61"/>
              <a:gd name="T36" fmla="*/ 2147483646 w 74"/>
              <a:gd name="T37" fmla="*/ 2147483646 h 61"/>
              <a:gd name="T38" fmla="*/ 2147483646 w 74"/>
              <a:gd name="T39" fmla="*/ 2147483646 h 61"/>
              <a:gd name="T40" fmla="*/ 2147483646 w 74"/>
              <a:gd name="T41" fmla="*/ 2147483646 h 61"/>
              <a:gd name="T42" fmla="*/ 2147483646 w 74"/>
              <a:gd name="T43" fmla="*/ 2147483646 h 61"/>
              <a:gd name="T44" fmla="*/ 2147483646 w 74"/>
              <a:gd name="T45" fmla="*/ 2147483646 h 61"/>
              <a:gd name="T46" fmla="*/ 2147483646 w 74"/>
              <a:gd name="T47" fmla="*/ 2147483646 h 61"/>
              <a:gd name="T48" fmla="*/ 2147483646 w 74"/>
              <a:gd name="T49" fmla="*/ 2147483646 h 61"/>
              <a:gd name="T50" fmla="*/ 2147483646 w 74"/>
              <a:gd name="T51" fmla="*/ 2147483646 h 61"/>
              <a:gd name="T52" fmla="*/ 2147483646 w 74"/>
              <a:gd name="T53" fmla="*/ 2147483646 h 61"/>
              <a:gd name="T54" fmla="*/ 2147483646 w 74"/>
              <a:gd name="T55" fmla="*/ 2147483646 h 61"/>
              <a:gd name="T56" fmla="*/ 2147483646 w 74"/>
              <a:gd name="T57" fmla="*/ 2147483646 h 61"/>
              <a:gd name="T58" fmla="*/ 2147483646 w 74"/>
              <a:gd name="T59" fmla="*/ 2147483646 h 61"/>
              <a:gd name="T60" fmla="*/ 0 w 74"/>
              <a:gd name="T61" fmla="*/ 2147483646 h 61"/>
              <a:gd name="T62" fmla="*/ 2084307353 w 74"/>
              <a:gd name="T63" fmla="*/ 2147483646 h 61"/>
              <a:gd name="T64" fmla="*/ 1250580327 w 74"/>
              <a:gd name="T65" fmla="*/ 2147483646 h 61"/>
              <a:gd name="T66" fmla="*/ 2084307353 w 74"/>
              <a:gd name="T67" fmla="*/ 2147483646 h 61"/>
              <a:gd name="T68" fmla="*/ 2147483646 w 74"/>
              <a:gd name="T69" fmla="*/ 2147483646 h 61"/>
              <a:gd name="T70" fmla="*/ 2147483646 w 74"/>
              <a:gd name="T71" fmla="*/ 2147483646 h 61"/>
              <a:gd name="T72" fmla="*/ 2147483646 w 74"/>
              <a:gd name="T73" fmla="*/ 2147483646 h 61"/>
              <a:gd name="T74" fmla="*/ 2147483646 w 74"/>
              <a:gd name="T75" fmla="*/ 2147483646 h 61"/>
              <a:gd name="T76" fmla="*/ 2147483646 w 74"/>
              <a:gd name="T77" fmla="*/ 2147483646 h 61"/>
              <a:gd name="T78" fmla="*/ 2147483646 w 74"/>
              <a:gd name="T79" fmla="*/ 2147483646 h 61"/>
              <a:gd name="T80" fmla="*/ 2147483646 w 74"/>
              <a:gd name="T81" fmla="*/ 2147483646 h 61"/>
              <a:gd name="T82" fmla="*/ 2147483646 w 74"/>
              <a:gd name="T83" fmla="*/ 1686243336 h 61"/>
              <a:gd name="T84" fmla="*/ 2147483646 w 74"/>
              <a:gd name="T85" fmla="*/ 2147483646 h 61"/>
              <a:gd name="T86" fmla="*/ 2147483646 w 74"/>
              <a:gd name="T87" fmla="*/ 168624333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4" h="61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3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7"/>
                  <a:pt x="30" y="18"/>
                  <a:pt x="28" y="19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4"/>
                  <a:pt x="33" y="24"/>
                  <a:pt x="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4" y="0"/>
                  <a:pt x="5" y="0"/>
                </a:cubicBezTo>
                <a:close/>
                <a:moveTo>
                  <a:pt x="38" y="38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50"/>
                  <a:pt x="32" y="50"/>
                  <a:pt x="32" y="50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38"/>
                  <a:pt x="38" y="38"/>
                  <a:pt x="38" y="38"/>
                </a:cubicBezTo>
                <a:close/>
                <a:moveTo>
                  <a:pt x="19" y="26"/>
                </a:moveTo>
                <a:cubicBezTo>
                  <a:pt x="19" y="35"/>
                  <a:pt x="19" y="35"/>
                  <a:pt x="19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32" y="8"/>
                </a:moveTo>
                <a:cubicBezTo>
                  <a:pt x="32" y="8"/>
                  <a:pt x="32" y="8"/>
                  <a:pt x="32" y="8"/>
                </a:cubicBezTo>
                <a:cubicBezTo>
                  <a:pt x="32" y="14"/>
                  <a:pt x="32" y="14"/>
                  <a:pt x="32" y="1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18"/>
                  <a:pt x="42" y="18"/>
                  <a:pt x="42" y="18"/>
                </a:cubicBezTo>
                <a:cubicBezTo>
                  <a:pt x="32" y="8"/>
                  <a:pt x="32" y="8"/>
                  <a:pt x="32" y="8"/>
                </a:cubicBezTo>
                <a:close/>
                <a:moveTo>
                  <a:pt x="46" y="14"/>
                </a:moveTo>
                <a:cubicBezTo>
                  <a:pt x="69" y="14"/>
                  <a:pt x="69" y="14"/>
                  <a:pt x="69" y="14"/>
                </a:cubicBezTo>
                <a:cubicBezTo>
                  <a:pt x="70" y="14"/>
                  <a:pt x="71" y="15"/>
                  <a:pt x="71" y="16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1"/>
                  <a:pt x="70" y="32"/>
                  <a:pt x="69" y="32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8"/>
                  <a:pt x="74" y="38"/>
                  <a:pt x="74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4" y="32"/>
                  <a:pt x="44" y="31"/>
                  <a:pt x="44" y="3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5" y="14"/>
                  <a:pt x="46" y="14"/>
                </a:cubicBezTo>
                <a:close/>
                <a:moveTo>
                  <a:pt x="56" y="34"/>
                </a:moveTo>
                <a:cubicBezTo>
                  <a:pt x="55" y="36"/>
                  <a:pt x="55" y="36"/>
                  <a:pt x="55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4"/>
                  <a:pt x="59" y="34"/>
                  <a:pt x="59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47" y="18"/>
                </a:moveTo>
                <a:cubicBezTo>
                  <a:pt x="47" y="29"/>
                  <a:pt x="47" y="29"/>
                  <a:pt x="4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18"/>
                  <a:pt x="68" y="18"/>
                  <a:pt x="68" y="18"/>
                </a:cubicBezTo>
                <a:cubicBezTo>
                  <a:pt x="47" y="18"/>
                  <a:pt x="47" y="18"/>
                  <a:pt x="47" y="18"/>
                </a:cubicBezTo>
                <a:close/>
                <a:moveTo>
                  <a:pt x="5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9" y="37"/>
                  <a:pt x="30" y="38"/>
                  <a:pt x="30" y="39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4"/>
                  <a:pt x="30" y="55"/>
                  <a:pt x="28" y="55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1"/>
                  <a:pt x="33" y="61"/>
                  <a:pt x="33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3" y="54"/>
                  <a:pt x="3" y="53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4" y="37"/>
                  <a:pt x="5" y="37"/>
                </a:cubicBezTo>
                <a:close/>
                <a:moveTo>
                  <a:pt x="15" y="57"/>
                </a:moveTo>
                <a:cubicBezTo>
                  <a:pt x="14" y="59"/>
                  <a:pt x="14" y="59"/>
                  <a:pt x="14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8" y="57"/>
                  <a:pt x="18" y="57"/>
                  <a:pt x="18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6" y="40"/>
                </a:moveTo>
                <a:cubicBezTo>
                  <a:pt x="6" y="52"/>
                  <a:pt x="6" y="52"/>
                  <a:pt x="6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40"/>
                  <a:pt x="27" y="40"/>
                  <a:pt x="27" y="40"/>
                </a:cubicBezTo>
                <a:cubicBezTo>
                  <a:pt x="6" y="40"/>
                  <a:pt x="6" y="40"/>
                  <a:pt x="6" y="40"/>
                </a:cubicBezTo>
                <a:close/>
                <a:moveTo>
                  <a:pt x="15" y="20"/>
                </a:moveTo>
                <a:cubicBezTo>
                  <a:pt x="14" y="22"/>
                  <a:pt x="14" y="22"/>
                  <a:pt x="1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6" y="4"/>
                </a:moveTo>
                <a:cubicBezTo>
                  <a:pt x="6" y="15"/>
                  <a:pt x="6" y="15"/>
                  <a:pt x="6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4"/>
                  <a:pt x="27" y="4"/>
                  <a:pt x="27" y="4"/>
                </a:cubicBezTo>
                <a:lnTo>
                  <a:pt x="6" y="4"/>
                </a:lnTo>
                <a:close/>
              </a:path>
            </a:pathLst>
          </a:custGeom>
          <a:solidFill>
            <a:srgbClr val="32B2C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6096000" y="6404588"/>
            <a:ext cx="5536224" cy="3218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Источник:Wildberries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назвал топ-10 самых популярных товаров[https://www.malls.ru/rus/news/wildberries-nazval-top-10-samykh-populyarnykh-tovarov.shtml]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6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3"/>
          <p:cNvSpPr txBox="1"/>
          <p:nvPr/>
        </p:nvSpPr>
        <p:spPr>
          <a:xfrm>
            <a:off x="7345127" y="5991237"/>
            <a:ext cx="83820" cy="55079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95"/>
              </a:spcBef>
            </a:pPr>
            <a:endParaRPr sz="1250" dirty="0">
              <a:latin typeface="Arial"/>
              <a:cs typeface="Arial"/>
            </a:endParaRPr>
          </a:p>
          <a:p>
            <a:pPr marL="12701">
              <a:spcBef>
                <a:spcPts val="600"/>
              </a:spcBef>
            </a:pPr>
            <a:endParaRPr sz="12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6829" y="812408"/>
            <a:ext cx="8532158" cy="5394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21"/>
          <p:cNvSpPr txBox="1"/>
          <p:nvPr/>
        </p:nvSpPr>
        <p:spPr>
          <a:xfrm>
            <a:off x="1921986" y="4930524"/>
            <a:ext cx="83820" cy="2737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00"/>
              </a:spcBef>
            </a:pPr>
            <a:endParaRPr sz="12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5296534" y="4930524"/>
            <a:ext cx="83820" cy="2737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00"/>
              </a:spcBef>
            </a:pPr>
            <a:endParaRPr sz="12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7" name="object 21"/>
          <p:cNvSpPr txBox="1"/>
          <p:nvPr/>
        </p:nvSpPr>
        <p:spPr>
          <a:xfrm>
            <a:off x="8291142" y="4930524"/>
            <a:ext cx="83820" cy="2737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95"/>
              </a:spcBef>
            </a:pPr>
            <a:endParaRPr sz="12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00" y="87936"/>
            <a:ext cx="9712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развития и перспективы рынка электронной коммерции в России и в мире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B69ADCA-E071-4C58-9F0E-D5E343400B1D}"/>
              </a:ext>
            </a:extLst>
          </p:cNvPr>
          <p:cNvSpPr/>
          <p:nvPr/>
        </p:nvSpPr>
        <p:spPr>
          <a:xfrm>
            <a:off x="1001659" y="4389269"/>
            <a:ext cx="10551599" cy="2224640"/>
          </a:xfrm>
          <a:prstGeom prst="rect">
            <a:avLst/>
          </a:prstGeom>
          <a:gradFill flip="none" rotWithShape="1">
            <a:gsLst>
              <a:gs pos="0">
                <a:srgbClr val="1A8BDF"/>
              </a:gs>
              <a:gs pos="50000">
                <a:srgbClr val="31B1CC"/>
              </a:gs>
              <a:gs pos="100000">
                <a:srgbClr val="41CDC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699CCF0-19ED-4E24-9C2B-4C1476334E8F}"/>
              </a:ext>
            </a:extLst>
          </p:cNvPr>
          <p:cNvSpPr txBox="1"/>
          <p:nvPr/>
        </p:nvSpPr>
        <p:spPr>
          <a:xfrm>
            <a:off x="1318946" y="4389269"/>
            <a:ext cx="9917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тренды развития рынка электронной коммерции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xmlns="" id="{37849F0B-D01D-42FB-A1CA-611D82B816C0}"/>
              </a:ext>
            </a:extLst>
          </p:cNvPr>
          <p:cNvSpPr txBox="1"/>
          <p:nvPr/>
        </p:nvSpPr>
        <p:spPr>
          <a:xfrm>
            <a:off x="1142841" y="4930524"/>
            <a:ext cx="8242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200" b="1" spc="-40" dirty="0">
                <a:latin typeface="Times New Roman" pitchFamily="18" charset="0"/>
                <a:cs typeface="Times New Roman" pitchFamily="18" charset="0"/>
              </a:rPr>
              <a:t>ТРЕНД</a:t>
            </a:r>
            <a:r>
              <a:rPr sz="12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235" dirty="0">
                <a:latin typeface="Times New Roman" pitchFamily="18" charset="0"/>
                <a:cs typeface="Times New Roman" pitchFamily="18" charset="0"/>
              </a:rPr>
              <a:t>1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xmlns="" id="{E9822B54-9991-4237-9362-7649DFAF1C81}"/>
              </a:ext>
            </a:extLst>
          </p:cNvPr>
          <p:cNvSpPr txBox="1"/>
          <p:nvPr/>
        </p:nvSpPr>
        <p:spPr>
          <a:xfrm>
            <a:off x="2159679" y="5778243"/>
            <a:ext cx="9254747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1" marR="508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В период пандемии и </a:t>
            </a:r>
            <a:r>
              <a:rPr lang="ru-RU" sz="1400" spc="-20" dirty="0" err="1" smtClean="0">
                <a:latin typeface="Times New Roman" pitchFamily="18" charset="0"/>
                <a:cs typeface="Times New Roman" pitchFamily="18" charset="0"/>
              </a:rPr>
              <a:t>постпандемийного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 периода наиболее актуальным является развиваться на рынке электронной коммерции, так как этот рынок имеет большой географический охват и привлекает все большее количество аудитории. Прогнозы объемов рынка  как в России, так и в мире являются положительными.</a:t>
            </a:r>
          </a:p>
          <a:p>
            <a:pPr marL="298451" marR="508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200" spc="-20" dirty="0" smtClean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19" y="259582"/>
            <a:ext cx="1880752" cy="273337"/>
          </a:xfrm>
          <a:prstGeom prst="rect">
            <a:avLst/>
          </a:prstGeom>
        </p:spPr>
      </p:pic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56827238"/>
              </p:ext>
            </p:extLst>
          </p:nvPr>
        </p:nvGraphicFramePr>
        <p:xfrm>
          <a:off x="155799" y="918933"/>
          <a:ext cx="5926347" cy="300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2202412"/>
              </p:ext>
            </p:extLst>
          </p:nvPr>
        </p:nvGraphicFramePr>
        <p:xfrm>
          <a:off x="6082146" y="670781"/>
          <a:ext cx="5805200" cy="324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object 15"/>
          <p:cNvSpPr txBox="1"/>
          <p:nvPr/>
        </p:nvSpPr>
        <p:spPr>
          <a:xfrm>
            <a:off x="681488" y="3919162"/>
            <a:ext cx="11067884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Источник: Что будет с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ecommerce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в 2021, 2022 и 2023? Описываем непростое, но интересное будущее [Электронный ресурс]. </a:t>
            </a:r>
          </a:p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Режим доступа: https://oborot.ru/articles/chto-budet-s-ecommerce-v2021-2022-i-2023-i127977.html</a:t>
            </a:r>
            <a:endParaRPr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xmlns="" id="{6C97DA19-4E8B-49D9-AFF8-DE47CE6C2011}"/>
              </a:ext>
            </a:extLst>
          </p:cNvPr>
          <p:cNvSpPr txBox="1"/>
          <p:nvPr/>
        </p:nvSpPr>
        <p:spPr>
          <a:xfrm>
            <a:off x="1142841" y="5886129"/>
            <a:ext cx="862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200" b="1" spc="-40" dirty="0">
                <a:latin typeface="Times New Roman" pitchFamily="18" charset="0"/>
                <a:cs typeface="Times New Roman" pitchFamily="18" charset="0"/>
              </a:rPr>
              <a:t>ТРЕНД</a:t>
            </a:r>
            <a:r>
              <a:rPr sz="12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70" dirty="0">
                <a:latin typeface="Times New Roman" pitchFamily="18" charset="0"/>
                <a:cs typeface="Times New Roman" pitchFamily="18" charset="0"/>
              </a:rPr>
              <a:t>2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E9822B54-9991-4237-9362-7649DFAF1C81}"/>
              </a:ext>
            </a:extLst>
          </p:cNvPr>
          <p:cNvSpPr txBox="1"/>
          <p:nvPr/>
        </p:nvSpPr>
        <p:spPr>
          <a:xfrm>
            <a:off x="2159679" y="4727823"/>
            <a:ext cx="9254747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1" marR="508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Развитию рынка электронной коммерции способствуют следующие тренды: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повышение влияния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развитие новых рекламных каналов, изменение потребительских предпочтений, новые условия для владельцев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интернет-магазинов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покупки не выходя из дома (офиса), быстрая доставка товаров и другое.</a:t>
            </a:r>
          </a:p>
          <a:p>
            <a:pPr marL="298451" marR="508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200" spc="-20" dirty="0" smtClean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marL="298451" marR="508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12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2" name="object 15"/>
          <p:cNvSpPr txBox="1"/>
          <p:nvPr/>
        </p:nvSpPr>
        <p:spPr>
          <a:xfrm>
            <a:off x="2424024" y="5444982"/>
            <a:ext cx="8811946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Источник: Тренды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e-commerce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 изменения, произошедшие на рынке: подводим итоги 2022 года [Электронный ресурс]</a:t>
            </a:r>
          </a:p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доступа:https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www.insales.ru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blogs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/trendy-e-commerce?ysclid=lehdqwaugk216750208</a:t>
            </a:r>
          </a:p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9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3"/>
          <p:cNvSpPr txBox="1"/>
          <p:nvPr/>
        </p:nvSpPr>
        <p:spPr>
          <a:xfrm>
            <a:off x="7345127" y="5991237"/>
            <a:ext cx="83820" cy="55079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95"/>
              </a:spcBef>
            </a:pPr>
            <a:endParaRPr sz="1250" dirty="0">
              <a:latin typeface="Arial"/>
              <a:cs typeface="Arial"/>
            </a:endParaRPr>
          </a:p>
          <a:p>
            <a:pPr marL="12701">
              <a:spcBef>
                <a:spcPts val="600"/>
              </a:spcBef>
            </a:pPr>
            <a:endParaRPr sz="12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7678" y="854891"/>
            <a:ext cx="8532158" cy="5394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21"/>
          <p:cNvSpPr txBox="1"/>
          <p:nvPr/>
        </p:nvSpPr>
        <p:spPr>
          <a:xfrm>
            <a:off x="1921986" y="4930524"/>
            <a:ext cx="83820" cy="2737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00"/>
              </a:spcBef>
            </a:pPr>
            <a:endParaRPr sz="12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5296534" y="4930524"/>
            <a:ext cx="83820" cy="2737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00"/>
              </a:spcBef>
            </a:pPr>
            <a:endParaRPr sz="12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7" name="object 21"/>
          <p:cNvSpPr txBox="1"/>
          <p:nvPr/>
        </p:nvSpPr>
        <p:spPr>
          <a:xfrm>
            <a:off x="8291142" y="4930524"/>
            <a:ext cx="83820" cy="2737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95"/>
              </a:spcBef>
            </a:pPr>
            <a:endParaRPr sz="12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00" y="87936"/>
            <a:ext cx="9712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компании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рейтинге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2022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B69ADCA-E071-4C58-9F0E-D5E343400B1D}"/>
              </a:ext>
            </a:extLst>
          </p:cNvPr>
          <p:cNvSpPr/>
          <p:nvPr/>
        </p:nvSpPr>
        <p:spPr>
          <a:xfrm>
            <a:off x="1001659" y="4389269"/>
            <a:ext cx="10551599" cy="2224640"/>
          </a:xfrm>
          <a:prstGeom prst="rect">
            <a:avLst/>
          </a:prstGeom>
          <a:gradFill flip="none" rotWithShape="1">
            <a:gsLst>
              <a:gs pos="0">
                <a:srgbClr val="1A8BDF"/>
              </a:gs>
              <a:gs pos="50000">
                <a:srgbClr val="31B1CC"/>
              </a:gs>
              <a:gs pos="100000">
                <a:srgbClr val="41CDC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xmlns="" id="{37849F0B-D01D-42FB-A1CA-611D82B816C0}"/>
              </a:ext>
            </a:extLst>
          </p:cNvPr>
          <p:cNvSpPr txBox="1"/>
          <p:nvPr/>
        </p:nvSpPr>
        <p:spPr>
          <a:xfrm>
            <a:off x="1296714" y="4537829"/>
            <a:ext cx="8242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200" b="1" spc="-40" dirty="0">
                <a:latin typeface="Times New Roman" pitchFamily="18" charset="0"/>
                <a:cs typeface="Times New Roman" pitchFamily="18" charset="0"/>
              </a:rPr>
              <a:t>ТРЕНД</a:t>
            </a:r>
            <a:r>
              <a:rPr sz="12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235" dirty="0">
                <a:latin typeface="Times New Roman" pitchFamily="18" charset="0"/>
                <a:cs typeface="Times New Roman" pitchFamily="18" charset="0"/>
              </a:rPr>
              <a:t>1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xmlns="" id="{6E265F77-3031-4F1D-BB0D-AE6C236D714A}"/>
              </a:ext>
            </a:extLst>
          </p:cNvPr>
          <p:cNvSpPr txBox="1"/>
          <p:nvPr/>
        </p:nvSpPr>
        <p:spPr>
          <a:xfrm>
            <a:off x="2159679" y="4451908"/>
            <a:ext cx="886404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Основные тренды развития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широкий ассортимент товаров, конкурентоспособные цены и возможность снижения цены; акции, скидки, распродажи; много товаров от разных продавцов; быстрая доставка товаров; возможность купить многое в одном месте; удобство покупок в сети Интернет не выходя из дома(офиса).</a:t>
            </a: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xmlns="" id="{6C97DA19-4E8B-49D9-AFF8-DE47CE6C2011}"/>
              </a:ext>
            </a:extLst>
          </p:cNvPr>
          <p:cNvSpPr txBox="1"/>
          <p:nvPr/>
        </p:nvSpPr>
        <p:spPr>
          <a:xfrm>
            <a:off x="1296714" y="5357004"/>
            <a:ext cx="862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200" b="1" spc="-40" dirty="0">
                <a:latin typeface="Times New Roman" pitchFamily="18" charset="0"/>
                <a:cs typeface="Times New Roman" pitchFamily="18" charset="0"/>
              </a:rPr>
              <a:t>ТРЕНД</a:t>
            </a:r>
            <a:r>
              <a:rPr sz="12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70" dirty="0">
                <a:latin typeface="Times New Roman" pitchFamily="18" charset="0"/>
                <a:cs typeface="Times New Roman" pitchFamily="18" charset="0"/>
              </a:rPr>
              <a:t>2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xmlns="" id="{E9822B54-9991-4237-9362-7649DFAF1C81}"/>
              </a:ext>
            </a:extLst>
          </p:cNvPr>
          <p:cNvSpPr txBox="1"/>
          <p:nvPr/>
        </p:nvSpPr>
        <p:spPr>
          <a:xfrm>
            <a:off x="2159679" y="5128229"/>
            <a:ext cx="925474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1" marR="508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Маркетплейс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Wildberries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занимает 1 место в рейтинге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 объемам продаж и обороту прибыли в России. Уже больше 80 тыс. брендов продают свои товары на данной платформе. Такая популярность во многом обусловлена гибкими условиями для партнеров, при которых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маркетплейсе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торговать могут ООО, ИП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самозанятые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лица. При этом максимальная комиссия с чека составляет 15% – ее размер устанавливается в зависимости от категории, в которой представлен товар. У Wildberries есть удобные сервисы, помогающие организовывать продажи: приложение для ведения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онлайн-бизнеса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«WB Партнеры»; собственные инструменты аналитики; безопасная оплата.</a:t>
            </a:r>
            <a:endParaRPr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19" y="259582"/>
            <a:ext cx="1880752" cy="273337"/>
          </a:xfrm>
          <a:prstGeom prst="rect">
            <a:avLst/>
          </a:prstGeom>
        </p:spPr>
      </p:pic>
      <p:sp>
        <p:nvSpPr>
          <p:cNvPr id="39" name="object 15"/>
          <p:cNvSpPr txBox="1"/>
          <p:nvPr/>
        </p:nvSpPr>
        <p:spPr>
          <a:xfrm>
            <a:off x="155800" y="3748068"/>
            <a:ext cx="497549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2022: рейтинг отечественных и зарубежных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ТОП-14 популярных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онлайн-площадок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[Электронная версия]Ресурс: https://www.insales.ru/blogs/university/top-rating-marketpleysov?ysclid=leheynic59454845554</a:t>
            </a:r>
          </a:p>
          <a:p>
            <a:pPr marL="12701" algn="ctr">
              <a:spcBef>
                <a:spcPts val="100"/>
              </a:spcBef>
            </a:pPr>
            <a:endParaRPr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28599" y="532918"/>
          <a:ext cx="5067935" cy="327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15"/>
          <p:cNvSpPr txBox="1"/>
          <p:nvPr/>
        </p:nvSpPr>
        <p:spPr>
          <a:xfrm>
            <a:off x="2215288" y="6206566"/>
            <a:ext cx="8986196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2022: рейтинг отечественных и зарубежных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[Электронная версия]</a:t>
            </a:r>
          </a:p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Ресурс: https://ecomru.ru/marketplejsy-2022-rejting-otechestvennyh-i-zarubezhnyh-marketplejsov/?ysclid=leheyjbaw2836610202</a:t>
            </a:r>
          </a:p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14"/>
          <p:cNvSpPr>
            <a:spLocks noEditPoints="1"/>
          </p:cNvSpPr>
          <p:nvPr/>
        </p:nvSpPr>
        <p:spPr bwMode="auto">
          <a:xfrm>
            <a:off x="8211511" y="1324272"/>
            <a:ext cx="983412" cy="1009291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041103591 w 66"/>
              <a:gd name="T7" fmla="*/ 2147483646 h 65"/>
              <a:gd name="T8" fmla="*/ 2041103591 w 66"/>
              <a:gd name="T9" fmla="*/ 2147483646 h 65"/>
              <a:gd name="T10" fmla="*/ 1632890955 w 66"/>
              <a:gd name="T11" fmla="*/ 2147483646 h 65"/>
              <a:gd name="T12" fmla="*/ 2147483646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823026547 h 65"/>
              <a:gd name="T30" fmla="*/ 2147483646 w 66"/>
              <a:gd name="T31" fmla="*/ 823026547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0 h 65"/>
              <a:gd name="T50" fmla="*/ 0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2147483646 w 66"/>
              <a:gd name="T65" fmla="*/ 2147483646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2147483646 w 66"/>
              <a:gd name="T77" fmla="*/ 2147483646 h 65"/>
              <a:gd name="T78" fmla="*/ 2147483646 w 66"/>
              <a:gd name="T79" fmla="*/ 2147483646 h 65"/>
              <a:gd name="T80" fmla="*/ 2147483646 w 66"/>
              <a:gd name="T81" fmla="*/ 2147483646 h 65"/>
              <a:gd name="T82" fmla="*/ 2147483646 w 66"/>
              <a:gd name="T83" fmla="*/ 2147483646 h 65"/>
              <a:gd name="T84" fmla="*/ 2147483646 w 66"/>
              <a:gd name="T85" fmla="*/ 2147483646 h 65"/>
              <a:gd name="T86" fmla="*/ 2147483646 w 66"/>
              <a:gd name="T87" fmla="*/ 2147483646 h 65"/>
              <a:gd name="T88" fmla="*/ 2147483646 w 66"/>
              <a:gd name="T89" fmla="*/ 2147483646 h 65"/>
              <a:gd name="T90" fmla="*/ 2147483646 w 66"/>
              <a:gd name="T91" fmla="*/ 2147483646 h 65"/>
              <a:gd name="T92" fmla="*/ 2147483646 w 66"/>
              <a:gd name="T93" fmla="*/ 2147483646 h 65"/>
              <a:gd name="T94" fmla="*/ 2147483646 w 66"/>
              <a:gd name="T95" fmla="*/ 2147483646 h 65"/>
              <a:gd name="T96" fmla="*/ 2147483646 w 66"/>
              <a:gd name="T97" fmla="*/ 2147483646 h 65"/>
              <a:gd name="T98" fmla="*/ 2147483646 w 66"/>
              <a:gd name="T99" fmla="*/ 2147483646 h 65"/>
              <a:gd name="T100" fmla="*/ 2147483646 w 66"/>
              <a:gd name="T101" fmla="*/ 2147483646 h 65"/>
              <a:gd name="T102" fmla="*/ 2147483646 w 66"/>
              <a:gd name="T103" fmla="*/ 2147483646 h 65"/>
              <a:gd name="T104" fmla="*/ 2147483646 w 66"/>
              <a:gd name="T105" fmla="*/ 2147483646 h 65"/>
              <a:gd name="T106" fmla="*/ 2147483646 w 66"/>
              <a:gd name="T107" fmla="*/ 2147483646 h 65"/>
              <a:gd name="T108" fmla="*/ 2147483646 w 66"/>
              <a:gd name="T109" fmla="*/ 2147483646 h 65"/>
              <a:gd name="T110" fmla="*/ 2147483646 w 66"/>
              <a:gd name="T111" fmla="*/ 2147483646 h 65"/>
              <a:gd name="T112" fmla="*/ 2147483646 w 66"/>
              <a:gd name="T113" fmla="*/ 2147483646 h 65"/>
              <a:gd name="T114" fmla="*/ 2147483646 w 66"/>
              <a:gd name="T115" fmla="*/ 2147483646 h 65"/>
              <a:gd name="T116" fmla="*/ 2147483646 w 66"/>
              <a:gd name="T117" fmla="*/ 2147483646 h 65"/>
              <a:gd name="T118" fmla="*/ 2147483646 w 66"/>
              <a:gd name="T119" fmla="*/ 2147483646 h 65"/>
              <a:gd name="T120" fmla="*/ 2147483646 w 66"/>
              <a:gd name="T121" fmla="*/ 2147483646 h 65"/>
              <a:gd name="T122" fmla="*/ 2147483646 w 66"/>
              <a:gd name="T123" fmla="*/ 2147483646 h 65"/>
              <a:gd name="T124" fmla="*/ 2147483646 w 66"/>
              <a:gd name="T125" fmla="*/ 2147483646 h 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65">
                <a:moveTo>
                  <a:pt x="31" y="64"/>
                </a:moveTo>
                <a:cubicBezTo>
                  <a:pt x="31" y="64"/>
                  <a:pt x="31" y="64"/>
                  <a:pt x="31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4" y="63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7" y="59"/>
                  <a:pt x="13" y="56"/>
                  <a:pt x="10" y="52"/>
                </a:cubicBezTo>
                <a:cubicBezTo>
                  <a:pt x="8" y="49"/>
                  <a:pt x="6" y="44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4" y="38"/>
                  <a:pt x="4" y="37"/>
                  <a:pt x="4" y="36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1"/>
                  <a:pt x="5" y="28"/>
                  <a:pt x="6" y="26"/>
                </a:cubicBezTo>
                <a:cubicBezTo>
                  <a:pt x="8" y="23"/>
                  <a:pt x="12" y="20"/>
                  <a:pt x="16" y="19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3"/>
                  <a:pt x="12" y="24"/>
                </a:cubicBezTo>
                <a:cubicBezTo>
                  <a:pt x="12" y="25"/>
                  <a:pt x="11" y="26"/>
                  <a:pt x="11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8"/>
                  <a:pt x="17" y="26"/>
                  <a:pt x="17" y="24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6"/>
                  <a:pt x="21" y="28"/>
                  <a:pt x="21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0"/>
                  <a:pt x="33" y="20"/>
                  <a:pt x="33" y="20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32" y="2"/>
                  <a:pt x="32" y="2"/>
                  <a:pt x="32" y="2"/>
                </a:cubicBezTo>
                <a:cubicBezTo>
                  <a:pt x="35" y="2"/>
                  <a:pt x="37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6" y="3"/>
                  <a:pt x="52" y="6"/>
                  <a:pt x="57" y="11"/>
                </a:cubicBezTo>
                <a:cubicBezTo>
                  <a:pt x="61" y="15"/>
                  <a:pt x="64" y="21"/>
                  <a:pt x="66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30"/>
                  <a:pt x="66" y="34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5" y="41"/>
                  <a:pt x="64" y="44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1" y="52"/>
                  <a:pt x="58" y="55"/>
                  <a:pt x="54" y="58"/>
                </a:cubicBezTo>
                <a:cubicBezTo>
                  <a:pt x="50" y="61"/>
                  <a:pt x="46" y="63"/>
                  <a:pt x="42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4"/>
                  <a:pt x="35" y="65"/>
                  <a:pt x="31" y="64"/>
                </a:cubicBezTo>
                <a:close/>
                <a:moveTo>
                  <a:pt x="37" y="14"/>
                </a:moveTo>
                <a:cubicBezTo>
                  <a:pt x="24" y="0"/>
                  <a:pt x="24" y="0"/>
                  <a:pt x="24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9" y="5"/>
                  <a:pt x="1" y="17"/>
                  <a:pt x="0" y="33"/>
                </a:cubicBezTo>
                <a:cubicBezTo>
                  <a:pt x="1" y="20"/>
                  <a:pt x="10" y="14"/>
                  <a:pt x="21" y="15"/>
                </a:cubicBezTo>
                <a:cubicBezTo>
                  <a:pt x="20" y="19"/>
                  <a:pt x="20" y="19"/>
                  <a:pt x="20" y="19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10" y="35"/>
                </a:moveTo>
                <a:cubicBezTo>
                  <a:pt x="10" y="36"/>
                  <a:pt x="10" y="37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1"/>
                  <a:pt x="12" y="42"/>
                </a:cubicBezTo>
                <a:cubicBezTo>
                  <a:pt x="13" y="43"/>
                  <a:pt x="15" y="43"/>
                  <a:pt x="17" y="44"/>
                </a:cubicBezTo>
                <a:cubicBezTo>
                  <a:pt x="17" y="41"/>
                  <a:pt x="16" y="38"/>
                  <a:pt x="16" y="35"/>
                </a:cubicBezTo>
                <a:cubicBezTo>
                  <a:pt x="10" y="35"/>
                  <a:pt x="10" y="35"/>
                  <a:pt x="10" y="35"/>
                </a:cubicBezTo>
                <a:close/>
                <a:moveTo>
                  <a:pt x="15" y="47"/>
                </a:moveTo>
                <a:cubicBezTo>
                  <a:pt x="15" y="48"/>
                  <a:pt x="15" y="48"/>
                  <a:pt x="15" y="48"/>
                </a:cubicBezTo>
                <a:cubicBezTo>
                  <a:pt x="16" y="49"/>
                  <a:pt x="17" y="50"/>
                  <a:pt x="17" y="51"/>
                </a:cubicBezTo>
                <a:cubicBezTo>
                  <a:pt x="18" y="51"/>
                  <a:pt x="19" y="52"/>
                  <a:pt x="19" y="52"/>
                </a:cubicBezTo>
                <a:cubicBezTo>
                  <a:pt x="19" y="51"/>
                  <a:pt x="18" y="50"/>
                  <a:pt x="18" y="48"/>
                </a:cubicBezTo>
                <a:cubicBezTo>
                  <a:pt x="17" y="48"/>
                  <a:pt x="16" y="48"/>
                  <a:pt x="15" y="47"/>
                </a:cubicBezTo>
                <a:close/>
                <a:moveTo>
                  <a:pt x="25" y="56"/>
                </a:moveTo>
                <a:cubicBezTo>
                  <a:pt x="26" y="57"/>
                  <a:pt x="27" y="57"/>
                  <a:pt x="29" y="57"/>
                </a:cubicBezTo>
                <a:cubicBezTo>
                  <a:pt x="30" y="58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3" y="58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6" y="50"/>
                  <a:pt x="23" y="50"/>
                </a:cubicBezTo>
                <a:cubicBezTo>
                  <a:pt x="23" y="52"/>
                  <a:pt x="24" y="54"/>
                  <a:pt x="25" y="56"/>
                </a:cubicBezTo>
                <a:close/>
                <a:moveTo>
                  <a:pt x="37" y="58"/>
                </a:moveTo>
                <a:cubicBezTo>
                  <a:pt x="38" y="58"/>
                  <a:pt x="39" y="58"/>
                  <a:pt x="40" y="58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2" y="57"/>
                  <a:pt x="43" y="57"/>
                </a:cubicBezTo>
                <a:cubicBezTo>
                  <a:pt x="44" y="54"/>
                  <a:pt x="45" y="52"/>
                  <a:pt x="46" y="50"/>
                </a:cubicBezTo>
                <a:cubicBezTo>
                  <a:pt x="43" y="51"/>
                  <a:pt x="40" y="51"/>
                  <a:pt x="37" y="51"/>
                </a:cubicBezTo>
                <a:cubicBezTo>
                  <a:pt x="37" y="58"/>
                  <a:pt x="37" y="58"/>
                  <a:pt x="37" y="58"/>
                </a:cubicBezTo>
                <a:close/>
                <a:moveTo>
                  <a:pt x="49" y="54"/>
                </a:moveTo>
                <a:cubicBezTo>
                  <a:pt x="50" y="53"/>
                  <a:pt x="50" y="53"/>
                  <a:pt x="50" y="53"/>
                </a:cubicBezTo>
                <a:cubicBezTo>
                  <a:pt x="51" y="52"/>
                  <a:pt x="52" y="52"/>
                  <a:pt x="53" y="51"/>
                </a:cubicBezTo>
                <a:cubicBezTo>
                  <a:pt x="54" y="50"/>
                  <a:pt x="55" y="49"/>
                  <a:pt x="55" y="48"/>
                </a:cubicBezTo>
                <a:cubicBezTo>
                  <a:pt x="54" y="48"/>
                  <a:pt x="52" y="49"/>
                  <a:pt x="51" y="49"/>
                </a:cubicBezTo>
                <a:cubicBezTo>
                  <a:pt x="50" y="51"/>
                  <a:pt x="50" y="52"/>
                  <a:pt x="49" y="54"/>
                </a:cubicBezTo>
                <a:close/>
                <a:moveTo>
                  <a:pt x="59" y="42"/>
                </a:moveTo>
                <a:cubicBezTo>
                  <a:pt x="59" y="41"/>
                  <a:pt x="59" y="40"/>
                  <a:pt x="59" y="40"/>
                </a:cubicBezTo>
                <a:cubicBezTo>
                  <a:pt x="59" y="39"/>
                  <a:pt x="60" y="37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8"/>
                  <a:pt x="52" y="41"/>
                  <a:pt x="52" y="44"/>
                </a:cubicBezTo>
                <a:cubicBezTo>
                  <a:pt x="54" y="44"/>
                  <a:pt x="56" y="43"/>
                  <a:pt x="59" y="42"/>
                </a:cubicBezTo>
                <a:close/>
                <a:moveTo>
                  <a:pt x="60" y="30"/>
                </a:moveTo>
                <a:cubicBezTo>
                  <a:pt x="60" y="28"/>
                  <a:pt x="59" y="26"/>
                  <a:pt x="58" y="24"/>
                </a:cubicBezTo>
                <a:cubicBezTo>
                  <a:pt x="56" y="23"/>
                  <a:pt x="53" y="22"/>
                  <a:pt x="51" y="21"/>
                </a:cubicBezTo>
                <a:cubicBezTo>
                  <a:pt x="52" y="24"/>
                  <a:pt x="52" y="27"/>
                  <a:pt x="52" y="30"/>
                </a:cubicBezTo>
                <a:cubicBezTo>
                  <a:pt x="60" y="30"/>
                  <a:pt x="60" y="30"/>
                  <a:pt x="60" y="30"/>
                </a:cubicBezTo>
                <a:close/>
                <a:moveTo>
                  <a:pt x="55" y="18"/>
                </a:moveTo>
                <a:cubicBezTo>
                  <a:pt x="54" y="17"/>
                  <a:pt x="53" y="16"/>
                  <a:pt x="53" y="15"/>
                </a:cubicBezTo>
                <a:cubicBezTo>
                  <a:pt x="52" y="14"/>
                  <a:pt x="50" y="13"/>
                  <a:pt x="49" y="12"/>
                </a:cubicBezTo>
                <a:cubicBezTo>
                  <a:pt x="49" y="14"/>
                  <a:pt x="50" y="15"/>
                  <a:pt x="50" y="16"/>
                </a:cubicBezTo>
                <a:cubicBezTo>
                  <a:pt x="52" y="17"/>
                  <a:pt x="53" y="17"/>
                  <a:pt x="55" y="18"/>
                </a:cubicBezTo>
                <a:close/>
                <a:moveTo>
                  <a:pt x="37" y="19"/>
                </a:moveTo>
                <a:cubicBezTo>
                  <a:pt x="37" y="30"/>
                  <a:pt x="37" y="30"/>
                  <a:pt x="37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23"/>
                  <a:pt x="46" y="20"/>
                </a:cubicBezTo>
                <a:cubicBezTo>
                  <a:pt x="43" y="19"/>
                  <a:pt x="40" y="19"/>
                  <a:pt x="37" y="19"/>
                </a:cubicBezTo>
                <a:close/>
                <a:moveTo>
                  <a:pt x="33" y="46"/>
                </a:moveTo>
                <a:cubicBezTo>
                  <a:pt x="33" y="35"/>
                  <a:pt x="33" y="35"/>
                  <a:pt x="33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8"/>
                  <a:pt x="21" y="42"/>
                  <a:pt x="22" y="45"/>
                </a:cubicBezTo>
                <a:cubicBezTo>
                  <a:pt x="25" y="46"/>
                  <a:pt x="29" y="46"/>
                  <a:pt x="33" y="46"/>
                </a:cubicBezTo>
                <a:close/>
                <a:moveTo>
                  <a:pt x="47" y="45"/>
                </a:moveTo>
                <a:cubicBezTo>
                  <a:pt x="48" y="42"/>
                  <a:pt x="48" y="38"/>
                  <a:pt x="4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7"/>
                  <a:pt x="44" y="46"/>
                  <a:pt x="47" y="45"/>
                </a:cubicBezTo>
                <a:close/>
              </a:path>
            </a:pathLst>
          </a:custGeom>
          <a:solidFill>
            <a:srgbClr val="32B2C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object 16"/>
          <p:cNvSpPr txBox="1"/>
          <p:nvPr/>
        </p:nvSpPr>
        <p:spPr>
          <a:xfrm>
            <a:off x="5296534" y="3046818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spc="-65" dirty="0" smtClean="0">
                <a:latin typeface="Times New Roman" pitchFamily="18" charset="0"/>
                <a:cs typeface="Times New Roman" pitchFamily="18" charset="0"/>
              </a:rPr>
              <a:t>Армения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9585626" y="1211137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sp>
        <p:nvSpPr>
          <p:cNvPr id="26" name="object 16"/>
          <p:cNvSpPr txBox="1"/>
          <p:nvPr/>
        </p:nvSpPr>
        <p:spPr>
          <a:xfrm>
            <a:off x="10109323" y="1828296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spc="-65" dirty="0" smtClean="0">
                <a:latin typeface="Times New Roman" pitchFamily="18" charset="0"/>
                <a:cs typeface="Times New Roman" pitchFamily="18" charset="0"/>
              </a:rPr>
              <a:t>Беларусь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16"/>
          <p:cNvSpPr txBox="1"/>
          <p:nvPr/>
        </p:nvSpPr>
        <p:spPr>
          <a:xfrm>
            <a:off x="10109323" y="2961824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spc="-65" dirty="0" smtClean="0">
                <a:latin typeface="Times New Roman" pitchFamily="18" charset="0"/>
                <a:cs typeface="Times New Roman" pitchFamily="18" charset="0"/>
              </a:rPr>
              <a:t>Казахстан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16"/>
          <p:cNvSpPr txBox="1"/>
          <p:nvPr/>
        </p:nvSpPr>
        <p:spPr>
          <a:xfrm>
            <a:off x="9724458" y="3552085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spc="-65" dirty="0" smtClean="0">
                <a:latin typeface="Times New Roman" pitchFamily="18" charset="0"/>
                <a:cs typeface="Times New Roman" pitchFamily="18" charset="0"/>
              </a:rPr>
              <a:t>Киргизия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16"/>
          <p:cNvSpPr txBox="1"/>
          <p:nvPr/>
        </p:nvSpPr>
        <p:spPr>
          <a:xfrm>
            <a:off x="5978105" y="3616444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spc="-65" dirty="0" smtClean="0">
                <a:latin typeface="Times New Roman" pitchFamily="18" charset="0"/>
                <a:cs typeface="Times New Roman" pitchFamily="18" charset="0"/>
              </a:rPr>
              <a:t>Польша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16"/>
          <p:cNvSpPr txBox="1"/>
          <p:nvPr/>
        </p:nvSpPr>
        <p:spPr>
          <a:xfrm>
            <a:off x="5380354" y="2456558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spc="-65" dirty="0" smtClean="0">
                <a:latin typeface="Times New Roman" pitchFamily="18" charset="0"/>
                <a:cs typeface="Times New Roman" pitchFamily="18" charset="0"/>
              </a:rPr>
              <a:t>Словакия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16"/>
          <p:cNvSpPr txBox="1"/>
          <p:nvPr/>
        </p:nvSpPr>
        <p:spPr>
          <a:xfrm>
            <a:off x="5380354" y="1828296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spc="-65" dirty="0" smtClean="0">
                <a:latin typeface="Times New Roman" pitchFamily="18" charset="0"/>
                <a:cs typeface="Times New Roman" pitchFamily="18" charset="0"/>
              </a:rPr>
              <a:t>Израиль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ject 16"/>
          <p:cNvSpPr txBox="1"/>
          <p:nvPr/>
        </p:nvSpPr>
        <p:spPr>
          <a:xfrm>
            <a:off x="5600147" y="1211137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spc="-65" dirty="0" smtClean="0">
                <a:latin typeface="Times New Roman" pitchFamily="18" charset="0"/>
                <a:cs typeface="Times New Roman" pitchFamily="18" charset="0"/>
              </a:rPr>
              <a:t>Германия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bject 16"/>
          <p:cNvSpPr txBox="1"/>
          <p:nvPr/>
        </p:nvSpPr>
        <p:spPr>
          <a:xfrm>
            <a:off x="5600147" y="682884"/>
            <a:ext cx="595311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400" b="1" spc="-65" dirty="0" smtClean="0">
                <a:latin typeface="Times New Roman" pitchFamily="18" charset="0"/>
                <a:cs typeface="Times New Roman" pitchFamily="18" charset="0"/>
              </a:rPr>
              <a:t>География присутствия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2400" b="1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6"/>
          <p:cNvGrpSpPr/>
          <p:nvPr/>
        </p:nvGrpSpPr>
        <p:grpSpPr>
          <a:xfrm>
            <a:off x="7625527" y="2269687"/>
            <a:ext cx="1857388" cy="1478381"/>
            <a:chOff x="683568" y="1417742"/>
            <a:chExt cx="3456384" cy="3314248"/>
          </a:xfrm>
        </p:grpSpPr>
        <p:sp>
          <p:nvSpPr>
            <p:cNvPr id="47" name="Rectangle 9"/>
            <p:cNvSpPr/>
            <p:nvPr/>
          </p:nvSpPr>
          <p:spPr>
            <a:xfrm>
              <a:off x="683568" y="1417742"/>
              <a:ext cx="2984467" cy="3314248"/>
            </a:xfrm>
            <a:custGeom>
              <a:avLst/>
              <a:gdLst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1092775 w 2984467"/>
                <a:gd name="connsiteY3" fmla="*/ 1145350 h 3314248"/>
                <a:gd name="connsiteX4" fmla="*/ 825824 w 2984467"/>
                <a:gd name="connsiteY4" fmla="*/ 1145350 h 3314248"/>
                <a:gd name="connsiteX5" fmla="*/ 1041264 w 2984467"/>
                <a:gd name="connsiteY5" fmla="*/ 1949381 h 3314248"/>
                <a:gd name="connsiteX6" fmla="*/ 1141172 w 2984467"/>
                <a:gd name="connsiteY6" fmla="*/ 1949381 h 3314248"/>
                <a:gd name="connsiteX7" fmla="*/ 1141172 w 2984467"/>
                <a:gd name="connsiteY7" fmla="*/ 2243347 h 3314248"/>
                <a:gd name="connsiteX8" fmla="*/ 1120031 w 2984467"/>
                <a:gd name="connsiteY8" fmla="*/ 2243347 h 3314248"/>
                <a:gd name="connsiteX9" fmla="*/ 1188524 w 2984467"/>
                <a:gd name="connsiteY9" fmla="*/ 2498965 h 3314248"/>
                <a:gd name="connsiteX10" fmla="*/ 2848391 w 2984467"/>
                <a:gd name="connsiteY10" fmla="*/ 2498965 h 3314248"/>
                <a:gd name="connsiteX11" fmla="*/ 2848391 w 2984467"/>
                <a:gd name="connsiteY11" fmla="*/ 2788949 h 3314248"/>
                <a:gd name="connsiteX12" fmla="*/ 2984467 w 2984467"/>
                <a:gd name="connsiteY12" fmla="*/ 3027056 h 3314248"/>
                <a:gd name="connsiteX13" fmla="*/ 2697276 w 2984467"/>
                <a:gd name="connsiteY13" fmla="*/ 3314248 h 3314248"/>
                <a:gd name="connsiteX14" fmla="*/ 2410084 w 2984467"/>
                <a:gd name="connsiteY14" fmla="*/ 3027056 h 3314248"/>
                <a:gd name="connsiteX15" fmla="*/ 2540252 w 2984467"/>
                <a:gd name="connsiteY15" fmla="*/ 2792932 h 3314248"/>
                <a:gd name="connsiteX16" fmla="*/ 1267292 w 2984467"/>
                <a:gd name="connsiteY16" fmla="*/ 2792932 h 3314248"/>
                <a:gd name="connsiteX17" fmla="*/ 1269489 w 2984467"/>
                <a:gd name="connsiteY17" fmla="*/ 2801136 h 3314248"/>
                <a:gd name="connsiteX18" fmla="*/ 1387490 w 2984467"/>
                <a:gd name="connsiteY18" fmla="*/ 3027056 h 3314248"/>
                <a:gd name="connsiteX19" fmla="*/ 1100298 w 2984467"/>
                <a:gd name="connsiteY19" fmla="*/ 3314248 h 3314248"/>
                <a:gd name="connsiteX20" fmla="*/ 813106 w 2984467"/>
                <a:gd name="connsiteY20" fmla="*/ 3027056 h 3314248"/>
                <a:gd name="connsiteX21" fmla="*/ 959943 w 2984467"/>
                <a:gd name="connsiteY21" fmla="*/ 2781695 h 3314248"/>
                <a:gd name="connsiteX22" fmla="*/ 297574 w 2984467"/>
                <a:gd name="connsiteY22" fmla="*/ 309696 h 3314248"/>
                <a:gd name="connsiteX23" fmla="*/ 0 w 2984467"/>
                <a:gd name="connsiteY23" fmla="*/ 309696 h 3314248"/>
                <a:gd name="connsiteX24" fmla="*/ 0 w 2984467"/>
                <a:gd name="connsiteY24" fmla="*/ 15729 h 3314248"/>
                <a:gd name="connsiteX25" fmla="*/ 460224 w 2984467"/>
                <a:gd name="connsiteY25" fmla="*/ 15729 h 3314248"/>
                <a:gd name="connsiteX26" fmla="*/ 518928 w 2984467"/>
                <a:gd name="connsiteY26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825824 w 2984467"/>
                <a:gd name="connsiteY3" fmla="*/ 1145350 h 3314248"/>
                <a:gd name="connsiteX4" fmla="*/ 1041264 w 2984467"/>
                <a:gd name="connsiteY4" fmla="*/ 1949381 h 3314248"/>
                <a:gd name="connsiteX5" fmla="*/ 1141172 w 2984467"/>
                <a:gd name="connsiteY5" fmla="*/ 1949381 h 3314248"/>
                <a:gd name="connsiteX6" fmla="*/ 1141172 w 2984467"/>
                <a:gd name="connsiteY6" fmla="*/ 2243347 h 3314248"/>
                <a:gd name="connsiteX7" fmla="*/ 1120031 w 2984467"/>
                <a:gd name="connsiteY7" fmla="*/ 2243347 h 3314248"/>
                <a:gd name="connsiteX8" fmla="*/ 1188524 w 2984467"/>
                <a:gd name="connsiteY8" fmla="*/ 2498965 h 3314248"/>
                <a:gd name="connsiteX9" fmla="*/ 2848391 w 2984467"/>
                <a:gd name="connsiteY9" fmla="*/ 2498965 h 3314248"/>
                <a:gd name="connsiteX10" fmla="*/ 2848391 w 2984467"/>
                <a:gd name="connsiteY10" fmla="*/ 2788949 h 3314248"/>
                <a:gd name="connsiteX11" fmla="*/ 2984467 w 2984467"/>
                <a:gd name="connsiteY11" fmla="*/ 3027056 h 3314248"/>
                <a:gd name="connsiteX12" fmla="*/ 2697276 w 2984467"/>
                <a:gd name="connsiteY12" fmla="*/ 3314248 h 3314248"/>
                <a:gd name="connsiteX13" fmla="*/ 2410084 w 2984467"/>
                <a:gd name="connsiteY13" fmla="*/ 3027056 h 3314248"/>
                <a:gd name="connsiteX14" fmla="*/ 2540252 w 2984467"/>
                <a:gd name="connsiteY14" fmla="*/ 2792932 h 3314248"/>
                <a:gd name="connsiteX15" fmla="*/ 1267292 w 2984467"/>
                <a:gd name="connsiteY15" fmla="*/ 2792932 h 3314248"/>
                <a:gd name="connsiteX16" fmla="*/ 1269489 w 2984467"/>
                <a:gd name="connsiteY16" fmla="*/ 2801136 h 3314248"/>
                <a:gd name="connsiteX17" fmla="*/ 1387490 w 2984467"/>
                <a:gd name="connsiteY17" fmla="*/ 3027056 h 3314248"/>
                <a:gd name="connsiteX18" fmla="*/ 1100298 w 2984467"/>
                <a:gd name="connsiteY18" fmla="*/ 3314248 h 3314248"/>
                <a:gd name="connsiteX19" fmla="*/ 813106 w 2984467"/>
                <a:gd name="connsiteY19" fmla="*/ 3027056 h 3314248"/>
                <a:gd name="connsiteX20" fmla="*/ 959943 w 2984467"/>
                <a:gd name="connsiteY20" fmla="*/ 2781695 h 3314248"/>
                <a:gd name="connsiteX21" fmla="*/ 297574 w 2984467"/>
                <a:gd name="connsiteY21" fmla="*/ 309696 h 3314248"/>
                <a:gd name="connsiteX22" fmla="*/ 0 w 2984467"/>
                <a:gd name="connsiteY22" fmla="*/ 309696 h 3314248"/>
                <a:gd name="connsiteX23" fmla="*/ 0 w 2984467"/>
                <a:gd name="connsiteY23" fmla="*/ 15729 h 3314248"/>
                <a:gd name="connsiteX24" fmla="*/ 460224 w 2984467"/>
                <a:gd name="connsiteY24" fmla="*/ 15729 h 3314248"/>
                <a:gd name="connsiteX25" fmla="*/ 518928 w 2984467"/>
                <a:gd name="connsiteY25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1949381 h 3314248"/>
                <a:gd name="connsiteX5" fmla="*/ 1141172 w 2984467"/>
                <a:gd name="connsiteY5" fmla="*/ 2243347 h 3314248"/>
                <a:gd name="connsiteX6" fmla="*/ 1120031 w 2984467"/>
                <a:gd name="connsiteY6" fmla="*/ 2243347 h 3314248"/>
                <a:gd name="connsiteX7" fmla="*/ 1188524 w 2984467"/>
                <a:gd name="connsiteY7" fmla="*/ 2498965 h 3314248"/>
                <a:gd name="connsiteX8" fmla="*/ 2848391 w 2984467"/>
                <a:gd name="connsiteY8" fmla="*/ 2498965 h 3314248"/>
                <a:gd name="connsiteX9" fmla="*/ 2848391 w 2984467"/>
                <a:gd name="connsiteY9" fmla="*/ 2788949 h 3314248"/>
                <a:gd name="connsiteX10" fmla="*/ 2984467 w 2984467"/>
                <a:gd name="connsiteY10" fmla="*/ 3027056 h 3314248"/>
                <a:gd name="connsiteX11" fmla="*/ 2697276 w 2984467"/>
                <a:gd name="connsiteY11" fmla="*/ 3314248 h 3314248"/>
                <a:gd name="connsiteX12" fmla="*/ 2410084 w 2984467"/>
                <a:gd name="connsiteY12" fmla="*/ 3027056 h 3314248"/>
                <a:gd name="connsiteX13" fmla="*/ 2540252 w 2984467"/>
                <a:gd name="connsiteY13" fmla="*/ 2792932 h 3314248"/>
                <a:gd name="connsiteX14" fmla="*/ 1267292 w 2984467"/>
                <a:gd name="connsiteY14" fmla="*/ 2792932 h 3314248"/>
                <a:gd name="connsiteX15" fmla="*/ 1269489 w 2984467"/>
                <a:gd name="connsiteY15" fmla="*/ 2801136 h 3314248"/>
                <a:gd name="connsiteX16" fmla="*/ 1387490 w 2984467"/>
                <a:gd name="connsiteY16" fmla="*/ 3027056 h 3314248"/>
                <a:gd name="connsiteX17" fmla="*/ 1100298 w 2984467"/>
                <a:gd name="connsiteY17" fmla="*/ 3314248 h 3314248"/>
                <a:gd name="connsiteX18" fmla="*/ 813106 w 2984467"/>
                <a:gd name="connsiteY18" fmla="*/ 3027056 h 3314248"/>
                <a:gd name="connsiteX19" fmla="*/ 959943 w 2984467"/>
                <a:gd name="connsiteY19" fmla="*/ 2781695 h 3314248"/>
                <a:gd name="connsiteX20" fmla="*/ 297574 w 2984467"/>
                <a:gd name="connsiteY20" fmla="*/ 309696 h 3314248"/>
                <a:gd name="connsiteX21" fmla="*/ 0 w 2984467"/>
                <a:gd name="connsiteY21" fmla="*/ 309696 h 3314248"/>
                <a:gd name="connsiteX22" fmla="*/ 0 w 2984467"/>
                <a:gd name="connsiteY22" fmla="*/ 15729 h 3314248"/>
                <a:gd name="connsiteX23" fmla="*/ 460224 w 2984467"/>
                <a:gd name="connsiteY23" fmla="*/ 15729 h 3314248"/>
                <a:gd name="connsiteX24" fmla="*/ 518928 w 2984467"/>
                <a:gd name="connsiteY24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20031 w 2984467"/>
                <a:gd name="connsiteY5" fmla="*/ 2243347 h 3314248"/>
                <a:gd name="connsiteX6" fmla="*/ 1188524 w 2984467"/>
                <a:gd name="connsiteY6" fmla="*/ 2498965 h 3314248"/>
                <a:gd name="connsiteX7" fmla="*/ 2848391 w 2984467"/>
                <a:gd name="connsiteY7" fmla="*/ 2498965 h 3314248"/>
                <a:gd name="connsiteX8" fmla="*/ 2848391 w 2984467"/>
                <a:gd name="connsiteY8" fmla="*/ 2788949 h 3314248"/>
                <a:gd name="connsiteX9" fmla="*/ 2984467 w 2984467"/>
                <a:gd name="connsiteY9" fmla="*/ 3027056 h 3314248"/>
                <a:gd name="connsiteX10" fmla="*/ 2697276 w 2984467"/>
                <a:gd name="connsiteY10" fmla="*/ 3314248 h 3314248"/>
                <a:gd name="connsiteX11" fmla="*/ 2410084 w 2984467"/>
                <a:gd name="connsiteY11" fmla="*/ 3027056 h 3314248"/>
                <a:gd name="connsiteX12" fmla="*/ 2540252 w 2984467"/>
                <a:gd name="connsiteY12" fmla="*/ 2792932 h 3314248"/>
                <a:gd name="connsiteX13" fmla="*/ 1267292 w 2984467"/>
                <a:gd name="connsiteY13" fmla="*/ 2792932 h 3314248"/>
                <a:gd name="connsiteX14" fmla="*/ 1269489 w 2984467"/>
                <a:gd name="connsiteY14" fmla="*/ 2801136 h 3314248"/>
                <a:gd name="connsiteX15" fmla="*/ 1387490 w 2984467"/>
                <a:gd name="connsiteY15" fmla="*/ 3027056 h 3314248"/>
                <a:gd name="connsiteX16" fmla="*/ 1100298 w 2984467"/>
                <a:gd name="connsiteY16" fmla="*/ 3314248 h 3314248"/>
                <a:gd name="connsiteX17" fmla="*/ 813106 w 2984467"/>
                <a:gd name="connsiteY17" fmla="*/ 3027056 h 3314248"/>
                <a:gd name="connsiteX18" fmla="*/ 959943 w 2984467"/>
                <a:gd name="connsiteY18" fmla="*/ 2781695 h 3314248"/>
                <a:gd name="connsiteX19" fmla="*/ 297574 w 2984467"/>
                <a:gd name="connsiteY19" fmla="*/ 309696 h 3314248"/>
                <a:gd name="connsiteX20" fmla="*/ 0 w 2984467"/>
                <a:gd name="connsiteY20" fmla="*/ 309696 h 3314248"/>
                <a:gd name="connsiteX21" fmla="*/ 0 w 2984467"/>
                <a:gd name="connsiteY21" fmla="*/ 15729 h 3314248"/>
                <a:gd name="connsiteX22" fmla="*/ 460224 w 2984467"/>
                <a:gd name="connsiteY22" fmla="*/ 15729 h 3314248"/>
                <a:gd name="connsiteX23" fmla="*/ 518928 w 2984467"/>
                <a:gd name="connsiteY23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88524 w 2984467"/>
                <a:gd name="connsiteY5" fmla="*/ 2498965 h 3314248"/>
                <a:gd name="connsiteX6" fmla="*/ 2848391 w 2984467"/>
                <a:gd name="connsiteY6" fmla="*/ 2498965 h 3314248"/>
                <a:gd name="connsiteX7" fmla="*/ 2848391 w 2984467"/>
                <a:gd name="connsiteY7" fmla="*/ 2788949 h 3314248"/>
                <a:gd name="connsiteX8" fmla="*/ 2984467 w 2984467"/>
                <a:gd name="connsiteY8" fmla="*/ 3027056 h 3314248"/>
                <a:gd name="connsiteX9" fmla="*/ 2697276 w 2984467"/>
                <a:gd name="connsiteY9" fmla="*/ 3314248 h 3314248"/>
                <a:gd name="connsiteX10" fmla="*/ 2410084 w 2984467"/>
                <a:gd name="connsiteY10" fmla="*/ 3027056 h 3314248"/>
                <a:gd name="connsiteX11" fmla="*/ 2540252 w 2984467"/>
                <a:gd name="connsiteY11" fmla="*/ 2792932 h 3314248"/>
                <a:gd name="connsiteX12" fmla="*/ 1267292 w 2984467"/>
                <a:gd name="connsiteY12" fmla="*/ 2792932 h 3314248"/>
                <a:gd name="connsiteX13" fmla="*/ 1269489 w 2984467"/>
                <a:gd name="connsiteY13" fmla="*/ 2801136 h 3314248"/>
                <a:gd name="connsiteX14" fmla="*/ 1387490 w 2984467"/>
                <a:gd name="connsiteY14" fmla="*/ 3027056 h 3314248"/>
                <a:gd name="connsiteX15" fmla="*/ 1100298 w 2984467"/>
                <a:gd name="connsiteY15" fmla="*/ 3314248 h 3314248"/>
                <a:gd name="connsiteX16" fmla="*/ 813106 w 2984467"/>
                <a:gd name="connsiteY16" fmla="*/ 3027056 h 3314248"/>
                <a:gd name="connsiteX17" fmla="*/ 959943 w 2984467"/>
                <a:gd name="connsiteY17" fmla="*/ 2781695 h 3314248"/>
                <a:gd name="connsiteX18" fmla="*/ 297574 w 2984467"/>
                <a:gd name="connsiteY18" fmla="*/ 309696 h 3314248"/>
                <a:gd name="connsiteX19" fmla="*/ 0 w 2984467"/>
                <a:gd name="connsiteY19" fmla="*/ 309696 h 3314248"/>
                <a:gd name="connsiteX20" fmla="*/ 0 w 2984467"/>
                <a:gd name="connsiteY20" fmla="*/ 15729 h 3314248"/>
                <a:gd name="connsiteX21" fmla="*/ 460224 w 2984467"/>
                <a:gd name="connsiteY21" fmla="*/ 15729 h 3314248"/>
                <a:gd name="connsiteX22" fmla="*/ 518928 w 2984467"/>
                <a:gd name="connsiteY22" fmla="*/ 0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825824 w 2984467"/>
                <a:gd name="connsiteY20" fmla="*/ 1145350 h 3314248"/>
                <a:gd name="connsiteX21" fmla="*/ 1132704 w 2984467"/>
                <a:gd name="connsiteY21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1132704 w 2984467"/>
                <a:gd name="connsiteY20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1132704 w 2984467"/>
                <a:gd name="connsiteY19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460224 w 2984467"/>
                <a:gd name="connsiteY16" fmla="*/ 15729 h 3314248"/>
                <a:gd name="connsiteX17" fmla="*/ 518928 w 2984467"/>
                <a:gd name="connsiteY17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518928 w 2984467"/>
                <a:gd name="connsiteY16" fmla="*/ 0 h 33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4467" h="3314248">
                  <a:moveTo>
                    <a:pt x="1188524" y="2498965"/>
                  </a:moveTo>
                  <a:lnTo>
                    <a:pt x="2848391" y="2498965"/>
                  </a:lnTo>
                  <a:lnTo>
                    <a:pt x="2848391" y="2788949"/>
                  </a:lnTo>
                  <a:cubicBezTo>
                    <a:pt x="2931309" y="2835505"/>
                    <a:pt x="2984467" y="2925072"/>
                    <a:pt x="2984467" y="3027056"/>
                  </a:cubicBezTo>
                  <a:cubicBezTo>
                    <a:pt x="2984467" y="3185668"/>
                    <a:pt x="2855887" y="3314248"/>
                    <a:pt x="2697276" y="3314248"/>
                  </a:cubicBezTo>
                  <a:cubicBezTo>
                    <a:pt x="2538664" y="3314248"/>
                    <a:pt x="2410084" y="3185668"/>
                    <a:pt x="2410084" y="3027056"/>
                  </a:cubicBezTo>
                  <a:cubicBezTo>
                    <a:pt x="2410084" y="2927673"/>
                    <a:pt x="2460566" y="2840079"/>
                    <a:pt x="2540252" y="2792932"/>
                  </a:cubicBezTo>
                  <a:lnTo>
                    <a:pt x="1267292" y="2792932"/>
                  </a:lnTo>
                  <a:lnTo>
                    <a:pt x="1269489" y="2801136"/>
                  </a:lnTo>
                  <a:cubicBezTo>
                    <a:pt x="1342305" y="2849558"/>
                    <a:pt x="1387490" y="2933031"/>
                    <a:pt x="1387490" y="3027056"/>
                  </a:cubicBezTo>
                  <a:cubicBezTo>
                    <a:pt x="1387490" y="3185668"/>
                    <a:pt x="1258910" y="3314248"/>
                    <a:pt x="1100298" y="3314248"/>
                  </a:cubicBezTo>
                  <a:cubicBezTo>
                    <a:pt x="941687" y="3314248"/>
                    <a:pt x="813106" y="3185668"/>
                    <a:pt x="813106" y="3027056"/>
                  </a:cubicBezTo>
                  <a:cubicBezTo>
                    <a:pt x="813106" y="2920356"/>
                    <a:pt x="871295" y="2827247"/>
                    <a:pt x="959943" y="2781695"/>
                  </a:cubicBezTo>
                  <a:lnTo>
                    <a:pt x="297574" y="309696"/>
                  </a:lnTo>
                  <a:lnTo>
                    <a:pt x="0" y="309696"/>
                  </a:lnTo>
                  <a:lnTo>
                    <a:pt x="0" y="15729"/>
                  </a:lnTo>
                  <a:lnTo>
                    <a:pt x="518928" y="0"/>
                  </a:lnTo>
                </a:path>
              </a:pathLst>
            </a:custGeom>
            <a:solidFill>
              <a:srgbClr val="32B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Rounded Rectangle 5"/>
            <p:cNvSpPr/>
            <p:nvPr/>
          </p:nvSpPr>
          <p:spPr>
            <a:xfrm>
              <a:off x="1614370" y="2058499"/>
              <a:ext cx="2525582" cy="288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Rounded Rectangle 7"/>
            <p:cNvSpPr/>
            <p:nvPr/>
          </p:nvSpPr>
          <p:spPr>
            <a:xfrm>
              <a:off x="1824325" y="2681351"/>
              <a:ext cx="2099603" cy="2880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Rounded Rectangle 8"/>
            <p:cNvSpPr/>
            <p:nvPr/>
          </p:nvSpPr>
          <p:spPr>
            <a:xfrm>
              <a:off x="1994411" y="3304203"/>
              <a:ext cx="1673624" cy="2880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object 16"/>
          <p:cNvSpPr txBox="1"/>
          <p:nvPr/>
        </p:nvSpPr>
        <p:spPr>
          <a:xfrm>
            <a:off x="10287084" y="2431356"/>
            <a:ext cx="182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3200" b="1" spc="-65" dirty="0" smtClean="0">
                <a:latin typeface="Times New Roman" pitchFamily="18" charset="0"/>
                <a:cs typeface="Times New Roman" pitchFamily="18" charset="0"/>
              </a:rPr>
              <a:t>Украина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9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3"/>
          <p:cNvSpPr txBox="1"/>
          <p:nvPr/>
        </p:nvSpPr>
        <p:spPr>
          <a:xfrm>
            <a:off x="7345127" y="5991237"/>
            <a:ext cx="83820" cy="55079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95"/>
              </a:spcBef>
            </a:pPr>
            <a:endParaRPr sz="1250" dirty="0">
              <a:latin typeface="Arial"/>
              <a:cs typeface="Arial"/>
            </a:endParaRPr>
          </a:p>
          <a:p>
            <a:pPr marL="12701">
              <a:spcBef>
                <a:spcPts val="600"/>
              </a:spcBef>
            </a:pPr>
            <a:endParaRPr sz="12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6829" y="812408"/>
            <a:ext cx="8532158" cy="5394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21"/>
          <p:cNvSpPr txBox="1"/>
          <p:nvPr/>
        </p:nvSpPr>
        <p:spPr>
          <a:xfrm>
            <a:off x="1921986" y="4930524"/>
            <a:ext cx="83820" cy="2737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00"/>
              </a:spcBef>
            </a:pPr>
            <a:endParaRPr sz="12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5296534" y="4930524"/>
            <a:ext cx="83820" cy="2737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00"/>
              </a:spcBef>
            </a:pPr>
            <a:endParaRPr sz="12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7" name="object 21"/>
          <p:cNvSpPr txBox="1"/>
          <p:nvPr/>
        </p:nvSpPr>
        <p:spPr>
          <a:xfrm>
            <a:off x="8291142" y="4930524"/>
            <a:ext cx="83820" cy="2737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1">
              <a:spcBef>
                <a:spcPts val="695"/>
              </a:spcBef>
            </a:pPr>
            <a:endParaRPr sz="12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7172" y="27552"/>
            <a:ext cx="10092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показателей развития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2011-2021гг.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699CCF0-19ED-4E24-9C2B-4C1476334E8F}"/>
              </a:ext>
            </a:extLst>
          </p:cNvPr>
          <p:cNvSpPr txBox="1"/>
          <p:nvPr/>
        </p:nvSpPr>
        <p:spPr>
          <a:xfrm>
            <a:off x="1318946" y="4523009"/>
            <a:ext cx="991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Описание положительно влияющих на компанию трендов (при наличии) со ссылкой на источники</a:t>
            </a: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xmlns="" id="{37849F0B-D01D-42FB-A1CA-611D82B816C0}"/>
              </a:ext>
            </a:extLst>
          </p:cNvPr>
          <p:cNvSpPr txBox="1"/>
          <p:nvPr/>
        </p:nvSpPr>
        <p:spPr>
          <a:xfrm>
            <a:off x="1391058" y="4932809"/>
            <a:ext cx="8242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200" b="1" spc="-4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ТРЕНД</a:t>
            </a:r>
            <a:r>
              <a:rPr sz="1200" b="1" spc="-10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200" b="1" spc="-23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1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xmlns="" id="{6C97DA19-4E8B-49D9-AFF8-DE47CE6C2011}"/>
              </a:ext>
            </a:extLst>
          </p:cNvPr>
          <p:cNvSpPr txBox="1"/>
          <p:nvPr/>
        </p:nvSpPr>
        <p:spPr>
          <a:xfrm>
            <a:off x="1391058" y="5688639"/>
            <a:ext cx="862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200" b="1" spc="-4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ТРЕНД</a:t>
            </a:r>
            <a:r>
              <a:rPr sz="1200" b="1" spc="-10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200" b="1" spc="7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2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xmlns="" id="{E9822B54-9991-4237-9362-7649DFAF1C81}"/>
              </a:ext>
            </a:extLst>
          </p:cNvPr>
          <p:cNvSpPr txBox="1"/>
          <p:nvPr/>
        </p:nvSpPr>
        <p:spPr>
          <a:xfrm>
            <a:off x="2159679" y="5665338"/>
            <a:ext cx="9254747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1" marR="508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spc="-2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Почему </a:t>
            </a:r>
            <a:r>
              <a:rPr lang="ru-RU" sz="1200" spc="-2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именно </a:t>
            </a:r>
            <a:r>
              <a:rPr lang="ru-RU" sz="1200" spc="-1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сейчас </a:t>
            </a:r>
            <a:r>
              <a:rPr lang="ru-RU" sz="1200" spc="5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– </a:t>
            </a:r>
            <a:r>
              <a:rPr lang="ru-RU" sz="1200" spc="-1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правильное время </a:t>
            </a:r>
            <a:r>
              <a:rPr lang="ru-RU" sz="1200" spc="-4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для </a:t>
            </a:r>
            <a:r>
              <a:rPr lang="ru-RU" sz="1200" spc="-2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выхода </a:t>
            </a:r>
            <a:r>
              <a:rPr lang="ru-RU" sz="1200" spc="1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подобного </a:t>
            </a:r>
            <a:r>
              <a:rPr lang="ru-RU" sz="1200" spc="-1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продукта </a:t>
            </a:r>
            <a:r>
              <a:rPr lang="ru-RU" sz="1200" spc="-4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на</a:t>
            </a:r>
            <a:r>
              <a:rPr lang="ru-RU" sz="1200" spc="-15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200" spc="1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рынок</a:t>
            </a:r>
          </a:p>
          <a:p>
            <a:pPr marL="298451" marR="508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spc="-6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Что </a:t>
            </a:r>
            <a:r>
              <a:rPr sz="1200" spc="-2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изменилось, </a:t>
            </a:r>
            <a:r>
              <a:rPr sz="1200" spc="-2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что </a:t>
            </a:r>
            <a:r>
              <a:rPr sz="1200" spc="-3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сделало </a:t>
            </a:r>
            <a:r>
              <a:rPr sz="1200" spc="-2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привлекательным </a:t>
            </a:r>
            <a:r>
              <a:rPr sz="1200" spc="-1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подобные </a:t>
            </a:r>
            <a:r>
              <a:rPr sz="1200" spc="-1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продукты </a:t>
            </a:r>
            <a:r>
              <a:rPr sz="1200" spc="-4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(например, </a:t>
            </a:r>
            <a:r>
              <a:rPr sz="1200" spc="-4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стоимость  </a:t>
            </a:r>
            <a:r>
              <a:rPr sz="1200" spc="-2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хранения </a:t>
            </a:r>
            <a:r>
              <a:rPr sz="1200" spc="-3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и </a:t>
            </a:r>
            <a:r>
              <a:rPr sz="1200" spc="-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обработки </a:t>
            </a:r>
            <a:r>
              <a:rPr sz="1200" spc="-4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данных, </a:t>
            </a:r>
            <a:r>
              <a:rPr sz="1200" spc="-1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появление </a:t>
            </a:r>
            <a:r>
              <a:rPr sz="1200" spc="1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конкретной </a:t>
            </a:r>
            <a:r>
              <a:rPr sz="1200" spc="-2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технологии, </a:t>
            </a:r>
            <a:r>
              <a:rPr sz="1200" spc="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проникновение  </a:t>
            </a:r>
            <a:r>
              <a:rPr sz="1200" spc="-3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мобильных устройств, </a:t>
            </a:r>
            <a:r>
              <a:rPr sz="1200" spc="-1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большой </a:t>
            </a:r>
            <a:r>
              <a:rPr sz="1200" spc="-3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охват </a:t>
            </a:r>
            <a:r>
              <a:rPr sz="1200" spc="-3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аудитории социальными</a:t>
            </a:r>
            <a:r>
              <a:rPr sz="1200" spc="-2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200" spc="-6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сетями)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19" y="259582"/>
            <a:ext cx="1880752" cy="273337"/>
          </a:xfrm>
          <a:prstGeom prst="rect">
            <a:avLst/>
          </a:prstGeom>
        </p:spPr>
      </p:pic>
      <p:sp>
        <p:nvSpPr>
          <p:cNvPr id="39" name="object 15"/>
          <p:cNvSpPr txBox="1"/>
          <p:nvPr/>
        </p:nvSpPr>
        <p:spPr>
          <a:xfrm>
            <a:off x="115092" y="6631103"/>
            <a:ext cx="91698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Источник: Бухгалтерская отчетность ООО «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Вайлдберис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 [Электронная версия] Ресурс:  https://e-ecolog.ru/buh</a:t>
            </a:r>
            <a:endParaRPr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85523198"/>
              </p:ext>
            </p:extLst>
          </p:nvPr>
        </p:nvGraphicFramePr>
        <p:xfrm>
          <a:off x="115092" y="370936"/>
          <a:ext cx="4957240" cy="296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80437473"/>
              </p:ext>
            </p:extLst>
          </p:nvPr>
        </p:nvGraphicFramePr>
        <p:xfrm>
          <a:off x="4675517" y="718976"/>
          <a:ext cx="35713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49464946"/>
              </p:ext>
            </p:extLst>
          </p:nvPr>
        </p:nvGraphicFramePr>
        <p:xfrm>
          <a:off x="7824157" y="569343"/>
          <a:ext cx="4304583" cy="320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27057072"/>
              </p:ext>
            </p:extLst>
          </p:nvPr>
        </p:nvGraphicFramePr>
        <p:xfrm>
          <a:off x="7030528" y="3741412"/>
          <a:ext cx="5011947" cy="297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6291811"/>
              </p:ext>
            </p:extLst>
          </p:nvPr>
        </p:nvGraphicFramePr>
        <p:xfrm>
          <a:off x="3605840" y="3605737"/>
          <a:ext cx="42183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2800732"/>
              </p:ext>
            </p:extLst>
          </p:nvPr>
        </p:nvGraphicFramePr>
        <p:xfrm>
          <a:off x="115092" y="3462176"/>
          <a:ext cx="3950897" cy="307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41749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174" y="216014"/>
            <a:ext cx="33802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Конкуренты</a:t>
            </a:r>
          </a:p>
        </p:txBody>
      </p:sp>
      <p:sp>
        <p:nvSpPr>
          <p:cNvPr id="19" name="Shape 384"/>
          <p:cNvSpPr/>
          <p:nvPr/>
        </p:nvSpPr>
        <p:spPr>
          <a:xfrm>
            <a:off x="6467292" y="2714674"/>
            <a:ext cx="797301" cy="3866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0" name="Shape 385"/>
          <p:cNvSpPr/>
          <p:nvPr/>
        </p:nvSpPr>
        <p:spPr>
          <a:xfrm>
            <a:off x="7264770" y="2714673"/>
            <a:ext cx="737792" cy="3866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1" name="Shape 386"/>
          <p:cNvSpPr/>
          <p:nvPr/>
        </p:nvSpPr>
        <p:spPr>
          <a:xfrm>
            <a:off x="8062248" y="2714673"/>
            <a:ext cx="797301" cy="3866042"/>
          </a:xfrm>
          <a:prstGeom prst="rect">
            <a:avLst/>
          </a:prstGeom>
          <a:solidFill>
            <a:srgbClr val="D9D9D9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2" name="Shape 387"/>
          <p:cNvSpPr/>
          <p:nvPr/>
        </p:nvSpPr>
        <p:spPr>
          <a:xfrm>
            <a:off x="4018708" y="2730718"/>
            <a:ext cx="797301" cy="3849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3" name="Shape 388"/>
          <p:cNvSpPr/>
          <p:nvPr/>
        </p:nvSpPr>
        <p:spPr>
          <a:xfrm>
            <a:off x="4816186" y="2714677"/>
            <a:ext cx="797301" cy="3866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4" name="Shape 389"/>
          <p:cNvSpPr/>
          <p:nvPr/>
        </p:nvSpPr>
        <p:spPr>
          <a:xfrm>
            <a:off x="5613665" y="2714674"/>
            <a:ext cx="797301" cy="3866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5" name="Shape 390"/>
          <p:cNvSpPr/>
          <p:nvPr/>
        </p:nvSpPr>
        <p:spPr>
          <a:xfrm>
            <a:off x="1575267" y="2717902"/>
            <a:ext cx="797301" cy="38628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6" name="Shape 391"/>
          <p:cNvSpPr/>
          <p:nvPr/>
        </p:nvSpPr>
        <p:spPr>
          <a:xfrm>
            <a:off x="2372745" y="2717901"/>
            <a:ext cx="797301" cy="38628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7" name="Shape 392"/>
          <p:cNvSpPr/>
          <p:nvPr/>
        </p:nvSpPr>
        <p:spPr>
          <a:xfrm>
            <a:off x="3170223" y="2714678"/>
            <a:ext cx="797301" cy="3866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30" name="Shape 395"/>
          <p:cNvSpPr/>
          <p:nvPr/>
        </p:nvSpPr>
        <p:spPr>
          <a:xfrm>
            <a:off x="8370569" y="4338224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32" name="Shape 397"/>
          <p:cNvSpPr/>
          <p:nvPr/>
        </p:nvSpPr>
        <p:spPr>
          <a:xfrm>
            <a:off x="8370569" y="4788983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33" name="Shape 398"/>
          <p:cNvSpPr/>
          <p:nvPr/>
        </p:nvSpPr>
        <p:spPr>
          <a:xfrm>
            <a:off x="2691698" y="3344139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34" name="Shape 399"/>
          <p:cNvSpPr/>
          <p:nvPr/>
        </p:nvSpPr>
        <p:spPr>
          <a:xfrm>
            <a:off x="7574504" y="4788983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35" name="Shape 400"/>
          <p:cNvSpPr/>
          <p:nvPr/>
        </p:nvSpPr>
        <p:spPr>
          <a:xfrm>
            <a:off x="4327992" y="5787998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36" name="Shape 401"/>
          <p:cNvSpPr/>
          <p:nvPr/>
        </p:nvSpPr>
        <p:spPr>
          <a:xfrm>
            <a:off x="5125920" y="4788983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37" name="Shape 402"/>
          <p:cNvSpPr/>
          <p:nvPr/>
        </p:nvSpPr>
        <p:spPr>
          <a:xfrm>
            <a:off x="5910630" y="4788983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38" name="Shape 403"/>
          <p:cNvSpPr/>
          <p:nvPr/>
        </p:nvSpPr>
        <p:spPr>
          <a:xfrm>
            <a:off x="5910630" y="5787998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39" name="Shape 404"/>
          <p:cNvSpPr/>
          <p:nvPr/>
        </p:nvSpPr>
        <p:spPr>
          <a:xfrm>
            <a:off x="6772062" y="4788983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40" name="Shape 405"/>
          <p:cNvSpPr/>
          <p:nvPr/>
        </p:nvSpPr>
        <p:spPr>
          <a:xfrm>
            <a:off x="2691697" y="2856056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41" name="Shape 406"/>
          <p:cNvSpPr/>
          <p:nvPr/>
        </p:nvSpPr>
        <p:spPr>
          <a:xfrm>
            <a:off x="3484383" y="2856056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42" name="Shape 407"/>
          <p:cNvSpPr/>
          <p:nvPr/>
        </p:nvSpPr>
        <p:spPr>
          <a:xfrm>
            <a:off x="1902914" y="6280465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43" name="Shape 408"/>
          <p:cNvSpPr/>
          <p:nvPr/>
        </p:nvSpPr>
        <p:spPr>
          <a:xfrm>
            <a:off x="2691698" y="6280465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44" name="Shape 409"/>
          <p:cNvSpPr/>
          <p:nvPr/>
        </p:nvSpPr>
        <p:spPr>
          <a:xfrm>
            <a:off x="6724361" y="2856056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45" name="Shape 410"/>
          <p:cNvSpPr/>
          <p:nvPr/>
        </p:nvSpPr>
        <p:spPr>
          <a:xfrm>
            <a:off x="1572138" y="1730011"/>
            <a:ext cx="2395386" cy="376694"/>
          </a:xfrm>
          <a:prstGeom prst="rect">
            <a:avLst/>
          </a:prstGeom>
          <a:solidFill>
            <a:srgbClr val="41CDC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defRPr sz="1200" b="1"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46" name="Shape 411"/>
          <p:cNvSpPr/>
          <p:nvPr/>
        </p:nvSpPr>
        <p:spPr>
          <a:xfrm>
            <a:off x="1572138" y="1832181"/>
            <a:ext cx="2395386" cy="1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80000"/>
              </a:lnSpc>
              <a:defRPr sz="12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Конкурент </a:t>
            </a:r>
            <a:r>
              <a:rPr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Shape 412"/>
          <p:cNvSpPr/>
          <p:nvPr/>
        </p:nvSpPr>
        <p:spPr>
          <a:xfrm>
            <a:off x="4021171" y="1730011"/>
            <a:ext cx="2386434" cy="376694"/>
          </a:xfrm>
          <a:prstGeom prst="chevron">
            <a:avLst>
              <a:gd name="adj" fmla="val 0"/>
            </a:avLst>
          </a:prstGeom>
          <a:solidFill>
            <a:srgbClr val="31B1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defRPr sz="1200" b="1"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48" name="Shape 413"/>
          <p:cNvSpPr/>
          <p:nvPr/>
        </p:nvSpPr>
        <p:spPr>
          <a:xfrm>
            <a:off x="4021171" y="1832181"/>
            <a:ext cx="2386434" cy="1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80000"/>
              </a:lnSpc>
              <a:defRPr sz="12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Конкурент </a:t>
            </a:r>
            <a:r>
              <a:rPr sz="1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0" name="Shape 415"/>
          <p:cNvSpPr/>
          <p:nvPr/>
        </p:nvSpPr>
        <p:spPr>
          <a:xfrm>
            <a:off x="6470474" y="1832078"/>
            <a:ext cx="1529625" cy="1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80000"/>
              </a:lnSpc>
              <a:defRPr sz="12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hape 416"/>
          <p:cNvSpPr/>
          <p:nvPr/>
        </p:nvSpPr>
        <p:spPr>
          <a:xfrm>
            <a:off x="6470474" y="1733235"/>
            <a:ext cx="2383430" cy="376694"/>
          </a:xfrm>
          <a:prstGeom prst="chevron">
            <a:avLst>
              <a:gd name="adj" fmla="val 0"/>
            </a:avLst>
          </a:prstGeom>
          <a:gradFill>
            <a:gsLst>
              <a:gs pos="0">
                <a:srgbClr val="1A8BDF"/>
              </a:gs>
              <a:gs pos="50000">
                <a:srgbClr val="31B1CC"/>
              </a:gs>
              <a:gs pos="100000">
                <a:srgbClr val="41CDC5"/>
              </a:gs>
            </a:gsLst>
            <a:lin ang="189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defRPr sz="1200" b="1"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52" name="Shape 417"/>
          <p:cNvSpPr/>
          <p:nvPr/>
        </p:nvSpPr>
        <p:spPr>
          <a:xfrm>
            <a:off x="7259920" y="1856803"/>
            <a:ext cx="791656" cy="1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80000"/>
              </a:lnSpc>
              <a:defRPr sz="12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Shape 418"/>
          <p:cNvSpPr/>
          <p:nvPr/>
        </p:nvSpPr>
        <p:spPr>
          <a:xfrm>
            <a:off x="5124330" y="5787998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54" name="Shape 419"/>
          <p:cNvSpPr/>
          <p:nvPr/>
        </p:nvSpPr>
        <p:spPr>
          <a:xfrm>
            <a:off x="1902914" y="4338224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55" name="Shape 420"/>
          <p:cNvSpPr/>
          <p:nvPr/>
        </p:nvSpPr>
        <p:spPr>
          <a:xfrm>
            <a:off x="5910630" y="3844423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56" name="Shape 421"/>
          <p:cNvSpPr/>
          <p:nvPr/>
        </p:nvSpPr>
        <p:spPr>
          <a:xfrm>
            <a:off x="8370569" y="3844423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57" name="Shape 422"/>
          <p:cNvSpPr/>
          <p:nvPr/>
        </p:nvSpPr>
        <p:spPr>
          <a:xfrm>
            <a:off x="1580605" y="3200716"/>
            <a:ext cx="7281766" cy="1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58" name="Shape 423"/>
          <p:cNvSpPr/>
          <p:nvPr/>
        </p:nvSpPr>
        <p:spPr>
          <a:xfrm>
            <a:off x="1580605" y="3688411"/>
            <a:ext cx="7281766" cy="1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59" name="Shape 424"/>
          <p:cNvSpPr/>
          <p:nvPr/>
        </p:nvSpPr>
        <p:spPr>
          <a:xfrm>
            <a:off x="1580605" y="4176106"/>
            <a:ext cx="7281766" cy="1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60" name="Shape 425"/>
          <p:cNvSpPr/>
          <p:nvPr/>
        </p:nvSpPr>
        <p:spPr>
          <a:xfrm>
            <a:off x="1580605" y="6126886"/>
            <a:ext cx="7281766" cy="1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61" name="Shape 426"/>
          <p:cNvSpPr/>
          <p:nvPr/>
        </p:nvSpPr>
        <p:spPr>
          <a:xfrm>
            <a:off x="1580605" y="5639191"/>
            <a:ext cx="7281766" cy="1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62" name="Shape 427"/>
          <p:cNvSpPr/>
          <p:nvPr/>
        </p:nvSpPr>
        <p:spPr>
          <a:xfrm>
            <a:off x="1580605" y="5151496"/>
            <a:ext cx="7281766" cy="1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63" name="Shape 428"/>
          <p:cNvSpPr/>
          <p:nvPr/>
        </p:nvSpPr>
        <p:spPr>
          <a:xfrm>
            <a:off x="1580605" y="4663801"/>
            <a:ext cx="7281766" cy="1"/>
          </a:xfrm>
          <a:prstGeom prst="line">
            <a:avLst/>
          </a:prstGeom>
          <a:ln w="57150">
            <a:solidFill>
              <a:schemeClr val="bg1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64" name="Shape 429"/>
          <p:cNvSpPr/>
          <p:nvPr/>
        </p:nvSpPr>
        <p:spPr>
          <a:xfrm>
            <a:off x="8370569" y="6280465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65" name="Shape 430"/>
          <p:cNvSpPr/>
          <p:nvPr/>
        </p:nvSpPr>
        <p:spPr>
          <a:xfrm>
            <a:off x="7540405" y="6280465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66" name="Shape 431"/>
          <p:cNvSpPr/>
          <p:nvPr/>
        </p:nvSpPr>
        <p:spPr>
          <a:xfrm>
            <a:off x="6813278" y="6280465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67" name="Shape 432"/>
          <p:cNvSpPr/>
          <p:nvPr/>
        </p:nvSpPr>
        <p:spPr>
          <a:xfrm>
            <a:off x="5910630" y="6280465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68" name="Shape 433"/>
          <p:cNvSpPr/>
          <p:nvPr/>
        </p:nvSpPr>
        <p:spPr>
          <a:xfrm>
            <a:off x="5124330" y="6280465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97" name="Shape 462"/>
          <p:cNvSpPr/>
          <p:nvPr/>
        </p:nvSpPr>
        <p:spPr>
          <a:xfrm>
            <a:off x="8359323" y="3344139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855AC4CB-22B2-4130-8396-076DA88DC400}"/>
              </a:ext>
            </a:extLst>
          </p:cNvPr>
          <p:cNvSpPr/>
          <p:nvPr/>
        </p:nvSpPr>
        <p:spPr>
          <a:xfrm>
            <a:off x="9001482" y="1729909"/>
            <a:ext cx="3000018" cy="4824744"/>
          </a:xfrm>
          <a:prstGeom prst="rect">
            <a:avLst/>
          </a:prstGeom>
          <a:gradFill>
            <a:gsLst>
              <a:gs pos="0">
                <a:srgbClr val="1A8BDF"/>
              </a:gs>
              <a:gs pos="50000">
                <a:srgbClr val="31B1CC"/>
              </a:gs>
              <a:gs pos="100000">
                <a:srgbClr val="41CDC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Комментарии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22" y="396251"/>
            <a:ext cx="1880752" cy="273337"/>
          </a:xfrm>
          <a:prstGeom prst="rect">
            <a:avLst/>
          </a:prstGeom>
        </p:spPr>
      </p:pic>
      <p:pic>
        <p:nvPicPr>
          <p:cNvPr id="105" name="Рисунок 104" descr="C:\Users\Ольга\Desktop\8a0daac8-746b-44aa-9b5b-05de1dd7de6b.jpg"/>
          <p:cNvPicPr/>
          <p:nvPr/>
        </p:nvPicPr>
        <p:blipFill>
          <a:blip r:embed="rId3"/>
          <a:srcRect l="5899" t="23333" b="37889"/>
          <a:stretch>
            <a:fillRect/>
          </a:stretch>
        </p:blipFill>
        <p:spPr bwMode="auto">
          <a:xfrm>
            <a:off x="1743880" y="2109929"/>
            <a:ext cx="2223644" cy="55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Рисунок 106" descr="C:\Users\Ольга\Desktop\yandeksmarke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2987" y="2122648"/>
            <a:ext cx="1925865" cy="60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208" y="2158271"/>
            <a:ext cx="2070339" cy="489432"/>
          </a:xfrm>
          <a:prstGeom prst="rect">
            <a:avLst/>
          </a:prstGeom>
        </p:spPr>
      </p:pic>
      <p:sp>
        <p:nvSpPr>
          <p:cNvPr id="110" name="Shape 394"/>
          <p:cNvSpPr/>
          <p:nvPr/>
        </p:nvSpPr>
        <p:spPr>
          <a:xfrm>
            <a:off x="497773" y="2730718"/>
            <a:ext cx="103884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defRPr sz="1200"/>
            </a:lvl1pPr>
          </a:lstStyle>
          <a:p>
            <a:pPr lvl="0">
              <a:defRPr sz="18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Известность</a:t>
            </a:r>
          </a:p>
          <a:p>
            <a:pPr lvl="0">
              <a:defRPr sz="18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компании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Shape 393"/>
          <p:cNvSpPr/>
          <p:nvPr/>
        </p:nvSpPr>
        <p:spPr>
          <a:xfrm>
            <a:off x="344179" y="3344139"/>
            <a:ext cx="127913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defRPr sz="1200"/>
            </a:lvl1pPr>
          </a:lstStyle>
          <a:p>
            <a:pPr lvl="0">
              <a:defRPr sz="18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Объемы продаж</a:t>
            </a:r>
            <a:r>
              <a:rPr sz="140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Shape 463"/>
          <p:cNvSpPr/>
          <p:nvPr/>
        </p:nvSpPr>
        <p:spPr>
          <a:xfrm>
            <a:off x="288904" y="3856003"/>
            <a:ext cx="124771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defRPr sz="1200"/>
            </a:lvl1pPr>
          </a:lstStyle>
          <a:p>
            <a:pPr lvl="0">
              <a:defRPr sz="18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Чистая прибыль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Shape 464"/>
          <p:cNvSpPr/>
          <p:nvPr/>
        </p:nvSpPr>
        <p:spPr>
          <a:xfrm>
            <a:off x="530378" y="4343479"/>
            <a:ext cx="100623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defRPr sz="1200"/>
            </a:lvl1pPr>
          </a:lstStyle>
          <a:p>
            <a:pPr lvl="0">
              <a:defRPr sz="18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Ассортимент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Shape 465"/>
          <p:cNvSpPr/>
          <p:nvPr/>
        </p:nvSpPr>
        <p:spPr>
          <a:xfrm>
            <a:off x="337518" y="4830955"/>
            <a:ext cx="119911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defRPr sz="1200"/>
            </a:lvl1pPr>
          </a:lstStyle>
          <a:p>
            <a:pPr lvl="0">
              <a:defRPr sz="18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Пункты выдачи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Shape 466"/>
          <p:cNvSpPr/>
          <p:nvPr/>
        </p:nvSpPr>
        <p:spPr>
          <a:xfrm>
            <a:off x="684585" y="5318431"/>
            <a:ext cx="852028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defRPr sz="1200"/>
            </a:lvl1pPr>
          </a:lstStyle>
          <a:p>
            <a:pPr lvl="0">
              <a:defRPr sz="1800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Постаматы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Shape 467"/>
          <p:cNvSpPr/>
          <p:nvPr/>
        </p:nvSpPr>
        <p:spPr>
          <a:xfrm>
            <a:off x="150983" y="5805907"/>
            <a:ext cx="138563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defRPr sz="1200"/>
            </a:lvl1pPr>
          </a:lstStyle>
          <a:p>
            <a:pPr lvl="0" algn="ctr">
              <a:defRPr sz="18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Доставка роботом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Shape 468"/>
          <p:cNvSpPr/>
          <p:nvPr/>
        </p:nvSpPr>
        <p:spPr>
          <a:xfrm>
            <a:off x="89359" y="6149830"/>
            <a:ext cx="148277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defRPr sz="1200"/>
            </a:lvl1pPr>
          </a:lstStyle>
          <a:p>
            <a:pPr lvl="0">
              <a:defRPr sz="18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География обслуживания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855AC4CB-22B2-4130-8396-076DA88DC400}"/>
              </a:ext>
            </a:extLst>
          </p:cNvPr>
          <p:cNvSpPr/>
          <p:nvPr/>
        </p:nvSpPr>
        <p:spPr>
          <a:xfrm>
            <a:off x="9019713" y="1733235"/>
            <a:ext cx="2981787" cy="4821418"/>
          </a:xfrm>
          <a:prstGeom prst="rect">
            <a:avLst/>
          </a:prstGeom>
          <a:gradFill>
            <a:gsLst>
              <a:gs pos="0">
                <a:srgbClr val="1A8BDF"/>
              </a:gs>
              <a:gs pos="50000">
                <a:srgbClr val="31B1CC"/>
              </a:gs>
              <a:gs pos="100000">
                <a:srgbClr val="41CDC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Wildberries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занимает лидирующие позиции на рынке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 объемам продаж, ассортименту товаров, количеству посетителей, количеству пунктов выдачи товаров в различных городах и регионах, широкой географии обслуживания и многим другим показателям превосходит своих конкурентов.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компании: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https://www.wildberries.ru/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Shape 419"/>
          <p:cNvSpPr/>
          <p:nvPr/>
        </p:nvSpPr>
        <p:spPr>
          <a:xfrm>
            <a:off x="1902914" y="2856056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20" name="Shape 419"/>
          <p:cNvSpPr/>
          <p:nvPr/>
        </p:nvSpPr>
        <p:spPr>
          <a:xfrm>
            <a:off x="1902914" y="3381750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21" name="Shape 419"/>
          <p:cNvSpPr/>
          <p:nvPr/>
        </p:nvSpPr>
        <p:spPr>
          <a:xfrm>
            <a:off x="1877481" y="4830955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22" name="Shape 401"/>
          <p:cNvSpPr/>
          <p:nvPr/>
        </p:nvSpPr>
        <p:spPr>
          <a:xfrm>
            <a:off x="5100487" y="4338224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23" name="Shape 401"/>
          <p:cNvSpPr/>
          <p:nvPr/>
        </p:nvSpPr>
        <p:spPr>
          <a:xfrm>
            <a:off x="5910630" y="4343479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24" name="Shape 401"/>
          <p:cNvSpPr/>
          <p:nvPr/>
        </p:nvSpPr>
        <p:spPr>
          <a:xfrm>
            <a:off x="5100487" y="3381750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25" name="Shape 401"/>
          <p:cNvSpPr/>
          <p:nvPr/>
        </p:nvSpPr>
        <p:spPr>
          <a:xfrm>
            <a:off x="5910630" y="3344139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26" name="Shape 401"/>
          <p:cNvSpPr/>
          <p:nvPr/>
        </p:nvSpPr>
        <p:spPr>
          <a:xfrm>
            <a:off x="4239075" y="2856056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27" name="Shape 401"/>
          <p:cNvSpPr/>
          <p:nvPr/>
        </p:nvSpPr>
        <p:spPr>
          <a:xfrm>
            <a:off x="5100487" y="2856056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28" name="Shape 401"/>
          <p:cNvSpPr/>
          <p:nvPr/>
        </p:nvSpPr>
        <p:spPr>
          <a:xfrm>
            <a:off x="5910629" y="2856056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0" name="Shape 399"/>
          <p:cNvSpPr/>
          <p:nvPr/>
        </p:nvSpPr>
        <p:spPr>
          <a:xfrm>
            <a:off x="7485587" y="2856056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1" name="Shape 399"/>
          <p:cNvSpPr/>
          <p:nvPr/>
        </p:nvSpPr>
        <p:spPr>
          <a:xfrm>
            <a:off x="8370569" y="2856056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2" name="Shape 399"/>
          <p:cNvSpPr/>
          <p:nvPr/>
        </p:nvSpPr>
        <p:spPr>
          <a:xfrm>
            <a:off x="7540405" y="3381750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3" name="Shape 399"/>
          <p:cNvSpPr/>
          <p:nvPr/>
        </p:nvSpPr>
        <p:spPr>
          <a:xfrm>
            <a:off x="6772062" y="3344139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4" name="Shape 399"/>
          <p:cNvSpPr/>
          <p:nvPr/>
        </p:nvSpPr>
        <p:spPr>
          <a:xfrm>
            <a:off x="7549071" y="3893614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5" name="Shape 399"/>
          <p:cNvSpPr/>
          <p:nvPr/>
        </p:nvSpPr>
        <p:spPr>
          <a:xfrm>
            <a:off x="6772062" y="3893614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6" name="Shape 399"/>
          <p:cNvSpPr/>
          <p:nvPr/>
        </p:nvSpPr>
        <p:spPr>
          <a:xfrm>
            <a:off x="7574503" y="4381090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7" name="Shape 399"/>
          <p:cNvSpPr/>
          <p:nvPr/>
        </p:nvSpPr>
        <p:spPr>
          <a:xfrm>
            <a:off x="6772062" y="4343479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8" name="Shape 401"/>
          <p:cNvSpPr/>
          <p:nvPr/>
        </p:nvSpPr>
        <p:spPr>
          <a:xfrm>
            <a:off x="2691697" y="4338224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39" name="Shape 401"/>
          <p:cNvSpPr/>
          <p:nvPr/>
        </p:nvSpPr>
        <p:spPr>
          <a:xfrm>
            <a:off x="2691698" y="4830955"/>
            <a:ext cx="177833" cy="1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B1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7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595" y="73085"/>
            <a:ext cx="8742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Бизнес-модель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Wildberries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386" y="259582"/>
            <a:ext cx="1880752" cy="273337"/>
          </a:xfrm>
          <a:prstGeom prst="rect">
            <a:avLst/>
          </a:prstGeom>
        </p:spPr>
      </p:pic>
      <p:sp>
        <p:nvSpPr>
          <p:cNvPr id="49" name="Freeform 14"/>
          <p:cNvSpPr>
            <a:spLocks noEditPoints="1"/>
          </p:cNvSpPr>
          <p:nvPr/>
        </p:nvSpPr>
        <p:spPr bwMode="auto">
          <a:xfrm>
            <a:off x="345595" y="4999125"/>
            <a:ext cx="983412" cy="1009291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041103591 w 66"/>
              <a:gd name="T7" fmla="*/ 2147483646 h 65"/>
              <a:gd name="T8" fmla="*/ 2041103591 w 66"/>
              <a:gd name="T9" fmla="*/ 2147483646 h 65"/>
              <a:gd name="T10" fmla="*/ 1632890955 w 66"/>
              <a:gd name="T11" fmla="*/ 2147483646 h 65"/>
              <a:gd name="T12" fmla="*/ 2147483646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823026547 h 65"/>
              <a:gd name="T30" fmla="*/ 2147483646 w 66"/>
              <a:gd name="T31" fmla="*/ 823026547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0 h 65"/>
              <a:gd name="T50" fmla="*/ 0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2147483646 w 66"/>
              <a:gd name="T65" fmla="*/ 2147483646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2147483646 w 66"/>
              <a:gd name="T77" fmla="*/ 2147483646 h 65"/>
              <a:gd name="T78" fmla="*/ 2147483646 w 66"/>
              <a:gd name="T79" fmla="*/ 2147483646 h 65"/>
              <a:gd name="T80" fmla="*/ 2147483646 w 66"/>
              <a:gd name="T81" fmla="*/ 2147483646 h 65"/>
              <a:gd name="T82" fmla="*/ 2147483646 w 66"/>
              <a:gd name="T83" fmla="*/ 2147483646 h 65"/>
              <a:gd name="T84" fmla="*/ 2147483646 w 66"/>
              <a:gd name="T85" fmla="*/ 2147483646 h 65"/>
              <a:gd name="T86" fmla="*/ 2147483646 w 66"/>
              <a:gd name="T87" fmla="*/ 2147483646 h 65"/>
              <a:gd name="T88" fmla="*/ 2147483646 w 66"/>
              <a:gd name="T89" fmla="*/ 2147483646 h 65"/>
              <a:gd name="T90" fmla="*/ 2147483646 w 66"/>
              <a:gd name="T91" fmla="*/ 2147483646 h 65"/>
              <a:gd name="T92" fmla="*/ 2147483646 w 66"/>
              <a:gd name="T93" fmla="*/ 2147483646 h 65"/>
              <a:gd name="T94" fmla="*/ 2147483646 w 66"/>
              <a:gd name="T95" fmla="*/ 2147483646 h 65"/>
              <a:gd name="T96" fmla="*/ 2147483646 w 66"/>
              <a:gd name="T97" fmla="*/ 2147483646 h 65"/>
              <a:gd name="T98" fmla="*/ 2147483646 w 66"/>
              <a:gd name="T99" fmla="*/ 2147483646 h 65"/>
              <a:gd name="T100" fmla="*/ 2147483646 w 66"/>
              <a:gd name="T101" fmla="*/ 2147483646 h 65"/>
              <a:gd name="T102" fmla="*/ 2147483646 w 66"/>
              <a:gd name="T103" fmla="*/ 2147483646 h 65"/>
              <a:gd name="T104" fmla="*/ 2147483646 w 66"/>
              <a:gd name="T105" fmla="*/ 2147483646 h 65"/>
              <a:gd name="T106" fmla="*/ 2147483646 w 66"/>
              <a:gd name="T107" fmla="*/ 2147483646 h 65"/>
              <a:gd name="T108" fmla="*/ 2147483646 w 66"/>
              <a:gd name="T109" fmla="*/ 2147483646 h 65"/>
              <a:gd name="T110" fmla="*/ 2147483646 w 66"/>
              <a:gd name="T111" fmla="*/ 2147483646 h 65"/>
              <a:gd name="T112" fmla="*/ 2147483646 w 66"/>
              <a:gd name="T113" fmla="*/ 2147483646 h 65"/>
              <a:gd name="T114" fmla="*/ 2147483646 w 66"/>
              <a:gd name="T115" fmla="*/ 2147483646 h 65"/>
              <a:gd name="T116" fmla="*/ 2147483646 w 66"/>
              <a:gd name="T117" fmla="*/ 2147483646 h 65"/>
              <a:gd name="T118" fmla="*/ 2147483646 w 66"/>
              <a:gd name="T119" fmla="*/ 2147483646 h 65"/>
              <a:gd name="T120" fmla="*/ 2147483646 w 66"/>
              <a:gd name="T121" fmla="*/ 2147483646 h 65"/>
              <a:gd name="T122" fmla="*/ 2147483646 w 66"/>
              <a:gd name="T123" fmla="*/ 2147483646 h 65"/>
              <a:gd name="T124" fmla="*/ 2147483646 w 66"/>
              <a:gd name="T125" fmla="*/ 2147483646 h 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65">
                <a:moveTo>
                  <a:pt x="31" y="64"/>
                </a:moveTo>
                <a:cubicBezTo>
                  <a:pt x="31" y="64"/>
                  <a:pt x="31" y="64"/>
                  <a:pt x="31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4" y="63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7" y="59"/>
                  <a:pt x="13" y="56"/>
                  <a:pt x="10" y="52"/>
                </a:cubicBezTo>
                <a:cubicBezTo>
                  <a:pt x="8" y="49"/>
                  <a:pt x="6" y="44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4" y="38"/>
                  <a:pt x="4" y="37"/>
                  <a:pt x="4" y="36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1"/>
                  <a:pt x="5" y="28"/>
                  <a:pt x="6" y="26"/>
                </a:cubicBezTo>
                <a:cubicBezTo>
                  <a:pt x="8" y="23"/>
                  <a:pt x="12" y="20"/>
                  <a:pt x="16" y="19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3"/>
                  <a:pt x="12" y="24"/>
                </a:cubicBezTo>
                <a:cubicBezTo>
                  <a:pt x="12" y="25"/>
                  <a:pt x="11" y="26"/>
                  <a:pt x="11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8"/>
                  <a:pt x="17" y="26"/>
                  <a:pt x="17" y="24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6"/>
                  <a:pt x="21" y="28"/>
                  <a:pt x="21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0"/>
                  <a:pt x="33" y="20"/>
                  <a:pt x="33" y="20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32" y="2"/>
                  <a:pt x="32" y="2"/>
                  <a:pt x="32" y="2"/>
                </a:cubicBezTo>
                <a:cubicBezTo>
                  <a:pt x="35" y="2"/>
                  <a:pt x="37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6" y="3"/>
                  <a:pt x="52" y="6"/>
                  <a:pt x="57" y="11"/>
                </a:cubicBezTo>
                <a:cubicBezTo>
                  <a:pt x="61" y="15"/>
                  <a:pt x="64" y="21"/>
                  <a:pt x="66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30"/>
                  <a:pt x="66" y="34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5" y="41"/>
                  <a:pt x="64" y="44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1" y="52"/>
                  <a:pt x="58" y="55"/>
                  <a:pt x="54" y="58"/>
                </a:cubicBezTo>
                <a:cubicBezTo>
                  <a:pt x="50" y="61"/>
                  <a:pt x="46" y="63"/>
                  <a:pt x="42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4"/>
                  <a:pt x="35" y="65"/>
                  <a:pt x="31" y="64"/>
                </a:cubicBezTo>
                <a:close/>
                <a:moveTo>
                  <a:pt x="37" y="14"/>
                </a:moveTo>
                <a:cubicBezTo>
                  <a:pt x="24" y="0"/>
                  <a:pt x="24" y="0"/>
                  <a:pt x="24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9" y="5"/>
                  <a:pt x="1" y="17"/>
                  <a:pt x="0" y="33"/>
                </a:cubicBezTo>
                <a:cubicBezTo>
                  <a:pt x="1" y="20"/>
                  <a:pt x="10" y="14"/>
                  <a:pt x="21" y="15"/>
                </a:cubicBezTo>
                <a:cubicBezTo>
                  <a:pt x="20" y="19"/>
                  <a:pt x="20" y="19"/>
                  <a:pt x="20" y="19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10" y="35"/>
                </a:moveTo>
                <a:cubicBezTo>
                  <a:pt x="10" y="36"/>
                  <a:pt x="10" y="37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1"/>
                  <a:pt x="12" y="42"/>
                </a:cubicBezTo>
                <a:cubicBezTo>
                  <a:pt x="13" y="43"/>
                  <a:pt x="15" y="43"/>
                  <a:pt x="17" y="44"/>
                </a:cubicBezTo>
                <a:cubicBezTo>
                  <a:pt x="17" y="41"/>
                  <a:pt x="16" y="38"/>
                  <a:pt x="16" y="35"/>
                </a:cubicBezTo>
                <a:cubicBezTo>
                  <a:pt x="10" y="35"/>
                  <a:pt x="10" y="35"/>
                  <a:pt x="10" y="35"/>
                </a:cubicBezTo>
                <a:close/>
                <a:moveTo>
                  <a:pt x="15" y="47"/>
                </a:moveTo>
                <a:cubicBezTo>
                  <a:pt x="15" y="48"/>
                  <a:pt x="15" y="48"/>
                  <a:pt x="15" y="48"/>
                </a:cubicBezTo>
                <a:cubicBezTo>
                  <a:pt x="16" y="49"/>
                  <a:pt x="17" y="50"/>
                  <a:pt x="17" y="51"/>
                </a:cubicBezTo>
                <a:cubicBezTo>
                  <a:pt x="18" y="51"/>
                  <a:pt x="19" y="52"/>
                  <a:pt x="19" y="52"/>
                </a:cubicBezTo>
                <a:cubicBezTo>
                  <a:pt x="19" y="51"/>
                  <a:pt x="18" y="50"/>
                  <a:pt x="18" y="48"/>
                </a:cubicBezTo>
                <a:cubicBezTo>
                  <a:pt x="17" y="48"/>
                  <a:pt x="16" y="48"/>
                  <a:pt x="15" y="47"/>
                </a:cubicBezTo>
                <a:close/>
                <a:moveTo>
                  <a:pt x="25" y="56"/>
                </a:moveTo>
                <a:cubicBezTo>
                  <a:pt x="26" y="57"/>
                  <a:pt x="27" y="57"/>
                  <a:pt x="29" y="57"/>
                </a:cubicBezTo>
                <a:cubicBezTo>
                  <a:pt x="30" y="58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3" y="58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6" y="50"/>
                  <a:pt x="23" y="50"/>
                </a:cubicBezTo>
                <a:cubicBezTo>
                  <a:pt x="23" y="52"/>
                  <a:pt x="24" y="54"/>
                  <a:pt x="25" y="56"/>
                </a:cubicBezTo>
                <a:close/>
                <a:moveTo>
                  <a:pt x="37" y="58"/>
                </a:moveTo>
                <a:cubicBezTo>
                  <a:pt x="38" y="58"/>
                  <a:pt x="39" y="58"/>
                  <a:pt x="40" y="58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2" y="57"/>
                  <a:pt x="43" y="57"/>
                </a:cubicBezTo>
                <a:cubicBezTo>
                  <a:pt x="44" y="54"/>
                  <a:pt x="45" y="52"/>
                  <a:pt x="46" y="50"/>
                </a:cubicBezTo>
                <a:cubicBezTo>
                  <a:pt x="43" y="51"/>
                  <a:pt x="40" y="51"/>
                  <a:pt x="37" y="51"/>
                </a:cubicBezTo>
                <a:cubicBezTo>
                  <a:pt x="37" y="58"/>
                  <a:pt x="37" y="58"/>
                  <a:pt x="37" y="58"/>
                </a:cubicBezTo>
                <a:close/>
                <a:moveTo>
                  <a:pt x="49" y="54"/>
                </a:moveTo>
                <a:cubicBezTo>
                  <a:pt x="50" y="53"/>
                  <a:pt x="50" y="53"/>
                  <a:pt x="50" y="53"/>
                </a:cubicBezTo>
                <a:cubicBezTo>
                  <a:pt x="51" y="52"/>
                  <a:pt x="52" y="52"/>
                  <a:pt x="53" y="51"/>
                </a:cubicBezTo>
                <a:cubicBezTo>
                  <a:pt x="54" y="50"/>
                  <a:pt x="55" y="49"/>
                  <a:pt x="55" y="48"/>
                </a:cubicBezTo>
                <a:cubicBezTo>
                  <a:pt x="54" y="48"/>
                  <a:pt x="52" y="49"/>
                  <a:pt x="51" y="49"/>
                </a:cubicBezTo>
                <a:cubicBezTo>
                  <a:pt x="50" y="51"/>
                  <a:pt x="50" y="52"/>
                  <a:pt x="49" y="54"/>
                </a:cubicBezTo>
                <a:close/>
                <a:moveTo>
                  <a:pt x="59" y="42"/>
                </a:moveTo>
                <a:cubicBezTo>
                  <a:pt x="59" y="41"/>
                  <a:pt x="59" y="40"/>
                  <a:pt x="59" y="40"/>
                </a:cubicBezTo>
                <a:cubicBezTo>
                  <a:pt x="59" y="39"/>
                  <a:pt x="60" y="37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8"/>
                  <a:pt x="52" y="41"/>
                  <a:pt x="52" y="44"/>
                </a:cubicBezTo>
                <a:cubicBezTo>
                  <a:pt x="54" y="44"/>
                  <a:pt x="56" y="43"/>
                  <a:pt x="59" y="42"/>
                </a:cubicBezTo>
                <a:close/>
                <a:moveTo>
                  <a:pt x="60" y="30"/>
                </a:moveTo>
                <a:cubicBezTo>
                  <a:pt x="60" y="28"/>
                  <a:pt x="59" y="26"/>
                  <a:pt x="58" y="24"/>
                </a:cubicBezTo>
                <a:cubicBezTo>
                  <a:pt x="56" y="23"/>
                  <a:pt x="53" y="22"/>
                  <a:pt x="51" y="21"/>
                </a:cubicBezTo>
                <a:cubicBezTo>
                  <a:pt x="52" y="24"/>
                  <a:pt x="52" y="27"/>
                  <a:pt x="52" y="30"/>
                </a:cubicBezTo>
                <a:cubicBezTo>
                  <a:pt x="60" y="30"/>
                  <a:pt x="60" y="30"/>
                  <a:pt x="60" y="30"/>
                </a:cubicBezTo>
                <a:close/>
                <a:moveTo>
                  <a:pt x="55" y="18"/>
                </a:moveTo>
                <a:cubicBezTo>
                  <a:pt x="54" y="17"/>
                  <a:pt x="53" y="16"/>
                  <a:pt x="53" y="15"/>
                </a:cubicBezTo>
                <a:cubicBezTo>
                  <a:pt x="52" y="14"/>
                  <a:pt x="50" y="13"/>
                  <a:pt x="49" y="12"/>
                </a:cubicBezTo>
                <a:cubicBezTo>
                  <a:pt x="49" y="14"/>
                  <a:pt x="50" y="15"/>
                  <a:pt x="50" y="16"/>
                </a:cubicBezTo>
                <a:cubicBezTo>
                  <a:pt x="52" y="17"/>
                  <a:pt x="53" y="17"/>
                  <a:pt x="55" y="18"/>
                </a:cubicBezTo>
                <a:close/>
                <a:moveTo>
                  <a:pt x="37" y="19"/>
                </a:moveTo>
                <a:cubicBezTo>
                  <a:pt x="37" y="30"/>
                  <a:pt x="37" y="30"/>
                  <a:pt x="37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23"/>
                  <a:pt x="46" y="20"/>
                </a:cubicBezTo>
                <a:cubicBezTo>
                  <a:pt x="43" y="19"/>
                  <a:pt x="40" y="19"/>
                  <a:pt x="37" y="19"/>
                </a:cubicBezTo>
                <a:close/>
                <a:moveTo>
                  <a:pt x="33" y="46"/>
                </a:moveTo>
                <a:cubicBezTo>
                  <a:pt x="33" y="35"/>
                  <a:pt x="33" y="35"/>
                  <a:pt x="33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8"/>
                  <a:pt x="21" y="42"/>
                  <a:pt x="22" y="45"/>
                </a:cubicBezTo>
                <a:cubicBezTo>
                  <a:pt x="25" y="46"/>
                  <a:pt x="29" y="46"/>
                  <a:pt x="33" y="46"/>
                </a:cubicBezTo>
                <a:close/>
                <a:moveTo>
                  <a:pt x="47" y="45"/>
                </a:moveTo>
                <a:cubicBezTo>
                  <a:pt x="48" y="42"/>
                  <a:pt x="48" y="38"/>
                  <a:pt x="4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7"/>
                  <a:pt x="44" y="46"/>
                  <a:pt x="47" y="45"/>
                </a:cubicBezTo>
                <a:close/>
              </a:path>
            </a:pathLst>
          </a:custGeom>
          <a:solidFill>
            <a:srgbClr val="32B2C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Shape 37"/>
          <p:cNvSpPr/>
          <p:nvPr/>
        </p:nvSpPr>
        <p:spPr>
          <a:xfrm>
            <a:off x="0" y="6135449"/>
            <a:ext cx="12192000" cy="722551"/>
          </a:xfrm>
          <a:prstGeom prst="rect">
            <a:avLst/>
          </a:prstGeom>
          <a:gradFill>
            <a:gsLst>
              <a:gs pos="0">
                <a:srgbClr val="1A8BDF"/>
              </a:gs>
              <a:gs pos="50000">
                <a:srgbClr val="31B1CC"/>
              </a:gs>
              <a:gs pos="100000">
                <a:srgbClr val="41CDC5"/>
              </a:gs>
            </a:gsLst>
            <a:lin ang="18900000" scaled="1"/>
          </a:gradFill>
          <a:ln w="19050">
            <a:noFill/>
          </a:ln>
        </p:spPr>
        <p:txBody>
          <a:bodyPr lIns="0" tIns="0" rIns="0" bIns="0" anchor="ctr"/>
          <a:lstStyle/>
          <a:p>
            <a:pPr lvl="0"/>
            <a:endParaRPr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8" name="组合 26"/>
          <p:cNvGrpSpPr/>
          <p:nvPr/>
        </p:nvGrpSpPr>
        <p:grpSpPr>
          <a:xfrm>
            <a:off x="345595" y="1233078"/>
            <a:ext cx="1932375" cy="1932375"/>
            <a:chOff x="1448570" y="2781298"/>
            <a:chExt cx="1932375" cy="1932375"/>
          </a:xfrm>
        </p:grpSpPr>
        <p:grpSp>
          <p:nvGrpSpPr>
            <p:cNvPr id="59" name="组合 20"/>
            <p:cNvGrpSpPr/>
            <p:nvPr/>
          </p:nvGrpSpPr>
          <p:grpSpPr>
            <a:xfrm>
              <a:off x="1448570" y="2781298"/>
              <a:ext cx="1932375" cy="1932375"/>
              <a:chOff x="1781996" y="2506980"/>
              <a:chExt cx="1932375" cy="1932375"/>
            </a:xfrm>
          </p:grpSpPr>
          <p:grpSp>
            <p:nvGrpSpPr>
              <p:cNvPr id="61" name="组合 53"/>
              <p:cNvGrpSpPr/>
              <p:nvPr/>
            </p:nvGrpSpPr>
            <p:grpSpPr>
              <a:xfrm>
                <a:off x="178199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63" name="椭圆 24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61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25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solidFill>
                  <a:srgbClr val="33B3C9"/>
                </a:soli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2" name="饼形 1"/>
              <p:cNvSpPr/>
              <p:nvPr/>
            </p:nvSpPr>
            <p:spPr>
              <a:xfrm>
                <a:off x="2206576" y="2931560"/>
                <a:ext cx="1083213" cy="1083213"/>
              </a:xfrm>
              <a:prstGeom prst="pie">
                <a:avLst>
                  <a:gd name="adj1" fmla="val 8051583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chemeClr val="tx2"/>
                  </a:gs>
                  <a:gs pos="73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文本框 36"/>
            <p:cNvSpPr txBox="1"/>
            <p:nvPr/>
          </p:nvSpPr>
          <p:spPr>
            <a:xfrm>
              <a:off x="1694668" y="3400352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组合 22"/>
          <p:cNvGrpSpPr/>
          <p:nvPr/>
        </p:nvGrpSpPr>
        <p:grpSpPr>
          <a:xfrm>
            <a:off x="2724224" y="1233078"/>
            <a:ext cx="1932375" cy="1932375"/>
            <a:chOff x="5114576" y="2781300"/>
            <a:chExt cx="1932375" cy="1932375"/>
          </a:xfrm>
        </p:grpSpPr>
        <p:grpSp>
          <p:nvGrpSpPr>
            <p:cNvPr id="66" name="组合 54"/>
            <p:cNvGrpSpPr/>
            <p:nvPr/>
          </p:nvGrpSpPr>
          <p:grpSpPr>
            <a:xfrm>
              <a:off x="5114576" y="2781300"/>
              <a:ext cx="1932375" cy="1932375"/>
              <a:chOff x="2086795" y="2476500"/>
              <a:chExt cx="1932375" cy="1932375"/>
            </a:xfrm>
          </p:grpSpPr>
          <p:sp>
            <p:nvSpPr>
              <p:cNvPr id="69" name="椭圆 55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56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solidFill>
                <a:srgbClr val="33B3C9"/>
              </a:soli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饼形 28"/>
            <p:cNvSpPr/>
            <p:nvPr/>
          </p:nvSpPr>
          <p:spPr>
            <a:xfrm>
              <a:off x="5539156" y="3205879"/>
              <a:ext cx="1083213" cy="1083213"/>
            </a:xfrm>
            <a:prstGeom prst="pie">
              <a:avLst>
                <a:gd name="adj1" fmla="val 9667322"/>
                <a:gd name="adj2" fmla="val 16199996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tx2"/>
                </a:gs>
                <a:gs pos="46000">
                  <a:schemeClr val="bg1"/>
                </a:gs>
                <a:gs pos="78000">
                  <a:schemeClr val="tx2"/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>
                <a:gsLst>
                  <a:gs pos="37000">
                    <a:schemeClr val="tx2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0000">
                    <a:schemeClr val="bg2"/>
                  </a:gs>
                  <a:gs pos="59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文本框 71"/>
            <p:cNvSpPr txBox="1"/>
            <p:nvPr/>
          </p:nvSpPr>
          <p:spPr>
            <a:xfrm>
              <a:off x="5379723" y="3424319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28</a:t>
              </a:r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组合 23"/>
          <p:cNvGrpSpPr/>
          <p:nvPr/>
        </p:nvGrpSpPr>
        <p:grpSpPr>
          <a:xfrm>
            <a:off x="5077621" y="1211713"/>
            <a:ext cx="1932375" cy="1932375"/>
            <a:chOff x="8732986" y="2774697"/>
            <a:chExt cx="1932375" cy="1932375"/>
          </a:xfrm>
        </p:grpSpPr>
        <p:grpSp>
          <p:nvGrpSpPr>
            <p:cNvPr id="72" name="组合 2"/>
            <p:cNvGrpSpPr/>
            <p:nvPr/>
          </p:nvGrpSpPr>
          <p:grpSpPr>
            <a:xfrm>
              <a:off x="8732986" y="2774697"/>
              <a:ext cx="1932375" cy="1932375"/>
              <a:chOff x="8152316" y="2506980"/>
              <a:chExt cx="1932375" cy="1932375"/>
            </a:xfrm>
          </p:grpSpPr>
          <p:grpSp>
            <p:nvGrpSpPr>
              <p:cNvPr id="74" name="组合 57"/>
              <p:cNvGrpSpPr/>
              <p:nvPr/>
            </p:nvGrpSpPr>
            <p:grpSpPr>
              <a:xfrm>
                <a:off x="815231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76" name="椭圆 58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70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59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solidFill>
                  <a:srgbClr val="33B3C9"/>
                </a:soli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5" name="饼形 29"/>
              <p:cNvSpPr/>
              <p:nvPr/>
            </p:nvSpPr>
            <p:spPr>
              <a:xfrm>
                <a:off x="8576896" y="2931559"/>
                <a:ext cx="1083213" cy="1083213"/>
              </a:xfrm>
              <a:prstGeom prst="pie">
                <a:avLst>
                  <a:gd name="adj1" fmla="val 11694247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/>
                  </a:gs>
                  <a:gs pos="36000">
                    <a:schemeClr val="tx2"/>
                  </a:gs>
                  <a:gs pos="79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381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8977335" y="3424318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23</a:t>
              </a:r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组合 23"/>
          <p:cNvGrpSpPr/>
          <p:nvPr/>
        </p:nvGrpSpPr>
        <p:grpSpPr>
          <a:xfrm>
            <a:off x="7468245" y="1211713"/>
            <a:ext cx="1932375" cy="1932375"/>
            <a:chOff x="8732986" y="2774697"/>
            <a:chExt cx="1932375" cy="1932375"/>
          </a:xfrm>
        </p:grpSpPr>
        <p:grpSp>
          <p:nvGrpSpPr>
            <p:cNvPr id="79" name="组合 2"/>
            <p:cNvGrpSpPr/>
            <p:nvPr/>
          </p:nvGrpSpPr>
          <p:grpSpPr>
            <a:xfrm>
              <a:off x="8732986" y="2774697"/>
              <a:ext cx="1932375" cy="1932375"/>
              <a:chOff x="8152316" y="2506980"/>
              <a:chExt cx="1932375" cy="1932375"/>
            </a:xfrm>
          </p:grpSpPr>
          <p:grpSp>
            <p:nvGrpSpPr>
              <p:cNvPr id="81" name="组合 57"/>
              <p:cNvGrpSpPr/>
              <p:nvPr/>
            </p:nvGrpSpPr>
            <p:grpSpPr>
              <a:xfrm>
                <a:off x="815231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83" name="椭圆 58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70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59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solidFill>
                  <a:srgbClr val="33B3C9"/>
                </a:soli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2" name="饼形 29"/>
              <p:cNvSpPr/>
              <p:nvPr/>
            </p:nvSpPr>
            <p:spPr>
              <a:xfrm>
                <a:off x="8576896" y="2931559"/>
                <a:ext cx="1083213" cy="1083213"/>
              </a:xfrm>
              <a:prstGeom prst="pie">
                <a:avLst>
                  <a:gd name="adj1" fmla="val 12720109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/>
                  </a:gs>
                  <a:gs pos="36000">
                    <a:schemeClr val="tx2"/>
                  </a:gs>
                  <a:gs pos="79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381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文本框 72"/>
            <p:cNvSpPr txBox="1"/>
            <p:nvPr/>
          </p:nvSpPr>
          <p:spPr>
            <a:xfrm>
              <a:off x="8977335" y="3424318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组合 23"/>
          <p:cNvGrpSpPr/>
          <p:nvPr/>
        </p:nvGrpSpPr>
        <p:grpSpPr>
          <a:xfrm>
            <a:off x="9842674" y="1233078"/>
            <a:ext cx="1932375" cy="1932375"/>
            <a:chOff x="8732986" y="2774697"/>
            <a:chExt cx="1932375" cy="1932375"/>
          </a:xfrm>
        </p:grpSpPr>
        <p:grpSp>
          <p:nvGrpSpPr>
            <p:cNvPr id="86" name="组合 2"/>
            <p:cNvGrpSpPr/>
            <p:nvPr/>
          </p:nvGrpSpPr>
          <p:grpSpPr>
            <a:xfrm>
              <a:off x="8732986" y="2774697"/>
              <a:ext cx="1932375" cy="1932375"/>
              <a:chOff x="8152316" y="2506980"/>
              <a:chExt cx="1932375" cy="1932375"/>
            </a:xfrm>
          </p:grpSpPr>
          <p:grpSp>
            <p:nvGrpSpPr>
              <p:cNvPr id="88" name="组合 57"/>
              <p:cNvGrpSpPr/>
              <p:nvPr/>
            </p:nvGrpSpPr>
            <p:grpSpPr>
              <a:xfrm>
                <a:off x="815231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90" name="椭圆 58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70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椭圆 59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solidFill>
                  <a:srgbClr val="33B3C9"/>
                </a:soli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9" name="饼形 29"/>
              <p:cNvSpPr/>
              <p:nvPr/>
            </p:nvSpPr>
            <p:spPr>
              <a:xfrm>
                <a:off x="8576896" y="2931559"/>
                <a:ext cx="1083213" cy="1083213"/>
              </a:xfrm>
              <a:prstGeom prst="pie">
                <a:avLst>
                  <a:gd name="adj1" fmla="val 13454036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/>
                  </a:gs>
                  <a:gs pos="36000">
                    <a:schemeClr val="tx2"/>
                  </a:gs>
                  <a:gs pos="79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381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文本框 72"/>
            <p:cNvSpPr txBox="1"/>
            <p:nvPr/>
          </p:nvSpPr>
          <p:spPr>
            <a:xfrm>
              <a:off x="8977335" y="3424318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2" name="Диаграмма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3626634"/>
              </p:ext>
            </p:extLst>
          </p:nvPr>
        </p:nvGraphicFramePr>
        <p:xfrm>
          <a:off x="1615036" y="3338422"/>
          <a:ext cx="3276141" cy="281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4040918" y="3244334"/>
            <a:ext cx="4110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Wildberries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Диаграмма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7968064"/>
              </p:ext>
            </p:extLst>
          </p:nvPr>
        </p:nvGraphicFramePr>
        <p:xfrm>
          <a:off x="4232017" y="3657600"/>
          <a:ext cx="4882171" cy="249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0" y="6331199"/>
            <a:ext cx="6046398" cy="360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Товары для продаж на Wildberries в 2022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[Электронная версия</a:t>
            </a:r>
            <a:r>
              <a:rPr lang="ru-RU" sz="1200" dirty="0" smtClean="0"/>
              <a:t>]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Ресурс: https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delo.modulbank.ru/all/top-prodazh-na-wildberries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6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6043809" y="6151048"/>
            <a:ext cx="5976093" cy="360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торговать на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Вайлдберриз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в 2022-м – опыт продавцов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статистика[Электронная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версия]Ресурс: https://texterra.ru/blog/samye-prodavaemye-tovary-na-vaylderriz-statistika-i-opyt-prodavtsov.html?ysclid=lehjplrxho246074798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7069" y="3502325"/>
            <a:ext cx="984867" cy="743766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66" y="3613666"/>
            <a:ext cx="1581592" cy="1336744"/>
          </a:xfrm>
          <a:prstGeom prst="rect">
            <a:avLst/>
          </a:prstGeom>
        </p:spPr>
      </p:pic>
      <p:sp>
        <p:nvSpPr>
          <p:cNvPr id="109" name="Прямоугольник 108"/>
          <p:cNvSpPr/>
          <p:nvPr/>
        </p:nvSpPr>
        <p:spPr>
          <a:xfrm>
            <a:off x="9087796" y="3502325"/>
            <a:ext cx="2932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 -это большая площадка и  пока единственный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работает с Европой, а вход для поставщиков совсем простой, в отличии от других платформ.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31305" y="719416"/>
            <a:ext cx="181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обувь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184346" y="719416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для дома и 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028236" y="719416"/>
            <a:ext cx="186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товары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153010" y="719416"/>
            <a:ext cx="2914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Косметика и парфюмерия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9706387" y="586747"/>
            <a:ext cx="2485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 и техника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8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2612537" y="5857437"/>
            <a:ext cx="7511663" cy="16683"/>
          </a:xfrm>
          <a:prstGeom prst="line">
            <a:avLst/>
          </a:prstGeom>
          <a:ln w="38100">
            <a:solidFill>
              <a:srgbClr val="31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/>
          <p:cNvSpPr txBox="1"/>
          <p:nvPr/>
        </p:nvSpPr>
        <p:spPr>
          <a:xfrm>
            <a:off x="2320459" y="5997764"/>
            <a:ext cx="543511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1">
              <a:spcBef>
                <a:spcPts val="110"/>
              </a:spcBef>
            </a:pPr>
            <a:r>
              <a:rPr sz="1100" spc="-7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Q1'20</a:t>
            </a:r>
            <a:r>
              <a:rPr lang="ru-RU" sz="1100" spc="-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392849" y="5997764"/>
            <a:ext cx="540795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1">
              <a:spcBef>
                <a:spcPts val="110"/>
              </a:spcBef>
            </a:pPr>
            <a:r>
              <a:rPr sz="1100" spc="-2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Q2'20</a:t>
            </a:r>
            <a:r>
              <a:rPr lang="ru-RU" sz="1100" spc="-2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4485224" y="5997764"/>
            <a:ext cx="630323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1">
              <a:spcBef>
                <a:spcPts val="110"/>
              </a:spcBef>
            </a:pPr>
            <a:r>
              <a:rPr sz="1100" spc="-3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Q3'20</a:t>
            </a:r>
            <a:r>
              <a:rPr lang="ru-RU" sz="11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575353" y="5997764"/>
            <a:ext cx="618413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1">
              <a:spcBef>
                <a:spcPts val="110"/>
              </a:spcBef>
            </a:pPr>
            <a:r>
              <a:rPr sz="1100" spc="-3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Q4'20</a:t>
            </a:r>
            <a:r>
              <a:rPr lang="ru-RU" sz="11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6682117" y="6007738"/>
            <a:ext cx="376561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1">
              <a:spcBef>
                <a:spcPts val="110"/>
              </a:spcBef>
            </a:pPr>
            <a:r>
              <a:rPr sz="1100" spc="-7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100" spc="-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7851634" y="5997764"/>
            <a:ext cx="412472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1">
              <a:spcBef>
                <a:spcPts val="110"/>
              </a:spcBef>
            </a:pPr>
            <a:r>
              <a:rPr sz="1100" spc="-4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100" spc="-4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8940738" y="5997764"/>
            <a:ext cx="401670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1">
              <a:spcBef>
                <a:spcPts val="110"/>
              </a:spcBef>
            </a:pPr>
            <a:r>
              <a:rPr sz="1100" spc="-4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100" spc="-4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0011588" y="5997764"/>
            <a:ext cx="426374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1">
              <a:spcBef>
                <a:spcPts val="110"/>
              </a:spcBef>
            </a:pPr>
            <a:r>
              <a:rPr sz="1100" spc="5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100" spc="5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4"/>
          <p:cNvSpPr txBox="1"/>
          <p:nvPr/>
        </p:nvSpPr>
        <p:spPr>
          <a:xfrm>
            <a:off x="1645759" y="2502421"/>
            <a:ext cx="1890083" cy="66370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4151" marR="5081" indent="-17145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400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Получение</a:t>
            </a:r>
            <a:r>
              <a:rPr sz="1400" spc="-9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инвестиций</a:t>
            </a:r>
            <a:r>
              <a:rPr sz="1400" spc="-2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spc="-25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1" marR="5081" indent="-17145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ru-RU" sz="1400" spc="-7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400" spc="-7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sz="1400" spc="-4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платящих </a:t>
            </a:r>
            <a:r>
              <a:rPr sz="1400" spc="-1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клиентов</a:t>
            </a:r>
            <a:r>
              <a:rPr sz="1400" spc="-1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spc="-1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3291990" y="4380882"/>
            <a:ext cx="658063" cy="1181489"/>
            <a:chOff x="9853525" y="4356343"/>
            <a:chExt cx="658063" cy="1181489"/>
          </a:xfrm>
        </p:grpSpPr>
        <p:sp>
          <p:nvSpPr>
            <p:cNvPr id="33" name="object 34"/>
            <p:cNvSpPr/>
            <p:nvPr/>
          </p:nvSpPr>
          <p:spPr>
            <a:xfrm rot="3465070">
              <a:off x="9661112" y="4548756"/>
              <a:ext cx="1042889" cy="658063"/>
            </a:xfrm>
            <a:custGeom>
              <a:avLst/>
              <a:gdLst/>
              <a:ahLst/>
              <a:cxnLst/>
              <a:rect l="l" t="t" r="r" b="b"/>
              <a:pathLst>
                <a:path w="428625" h="261619">
                  <a:moveTo>
                    <a:pt x="0" y="0"/>
                  </a:moveTo>
                  <a:lnTo>
                    <a:pt x="422926" y="258311"/>
                  </a:lnTo>
                  <a:lnTo>
                    <a:pt x="428345" y="26162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object 35"/>
            <p:cNvSpPr/>
            <p:nvPr/>
          </p:nvSpPr>
          <p:spPr>
            <a:xfrm rot="3369299">
              <a:off x="10156783" y="5477308"/>
              <a:ext cx="65405" cy="55643"/>
            </a:xfrm>
            <a:custGeom>
              <a:avLst/>
              <a:gdLst/>
              <a:ahLst/>
              <a:cxnLst/>
              <a:rect l="l" t="t" r="r" b="b"/>
              <a:pathLst>
                <a:path w="85090" h="72389">
                  <a:moveTo>
                    <a:pt x="39712" y="0"/>
                  </a:moveTo>
                  <a:lnTo>
                    <a:pt x="0" y="65036"/>
                  </a:lnTo>
                  <a:lnTo>
                    <a:pt x="84886" y="72237"/>
                  </a:lnTo>
                  <a:lnTo>
                    <a:pt x="39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object 36"/>
          <p:cNvSpPr txBox="1"/>
          <p:nvPr/>
        </p:nvSpPr>
        <p:spPr>
          <a:xfrm>
            <a:off x="2879379" y="3891036"/>
            <a:ext cx="2132567" cy="399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9" indent="-173364">
              <a:spcBef>
                <a:spcPts val="100"/>
              </a:spcBef>
              <a:buSzPct val="75000"/>
              <a:buFontTx/>
              <a:buChar char="•"/>
              <a:tabLst>
                <a:tab pos="186065" algn="l"/>
              </a:tabLst>
            </a:pPr>
            <a:r>
              <a:rPr lang="ru-RU" sz="1400" spc="6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sz="1400" spc="6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платящих</a:t>
            </a:r>
            <a:r>
              <a:rPr sz="1400" spc="-17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клиентов</a:t>
            </a:r>
            <a:endParaRPr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429" marR="102240" indent="-173364">
              <a:lnSpc>
                <a:spcPct val="101200"/>
              </a:lnSpc>
              <a:buSzPct val="75000"/>
              <a:buFontTx/>
              <a:buChar char="•"/>
              <a:tabLst>
                <a:tab pos="186065" algn="l"/>
              </a:tabLst>
            </a:pP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8" name="object 39"/>
          <p:cNvSpPr txBox="1"/>
          <p:nvPr/>
        </p:nvSpPr>
        <p:spPr>
          <a:xfrm>
            <a:off x="5115547" y="2834275"/>
            <a:ext cx="1926340" cy="433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4151" marR="513106" indent="-171450" algn="ctr">
              <a:lnSpc>
                <a:spcPct val="101200"/>
              </a:lnSpc>
              <a:buFont typeface="Arial" panose="020B0604020202020204" pitchFamily="34" charset="0"/>
              <a:buChar char="•"/>
            </a:pPr>
            <a:r>
              <a:rPr lang="ru-RU" sz="1400" spc="-2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платящих клиентов</a:t>
            </a:r>
            <a:endParaRPr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41"/>
          <p:cNvSpPr txBox="1"/>
          <p:nvPr/>
        </p:nvSpPr>
        <p:spPr>
          <a:xfrm>
            <a:off x="6244333" y="4063244"/>
            <a:ext cx="15951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9" indent="-173364">
              <a:spcBef>
                <a:spcPts val="20"/>
              </a:spcBef>
              <a:buSzPct val="75000"/>
              <a:buFontTx/>
              <a:buChar char="•"/>
              <a:tabLst>
                <a:tab pos="186065" algn="l"/>
              </a:tabLst>
            </a:pPr>
            <a:r>
              <a:rPr lang="ru-RU" sz="1400" spc="-4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360 платящих клиентов</a:t>
            </a:r>
            <a:endParaRPr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44"/>
          <p:cNvSpPr txBox="1"/>
          <p:nvPr/>
        </p:nvSpPr>
        <p:spPr>
          <a:xfrm>
            <a:off x="8143749" y="3005219"/>
            <a:ext cx="2078382" cy="2156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4151" marR="5081" indent="-171450">
              <a:lnSpc>
                <a:spcPct val="1012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435 платящих клиентов</a:t>
            </a:r>
            <a:endParaRPr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Google Shape;123;p21">
            <a:extLst>
              <a:ext uri="{FF2B5EF4-FFF2-40B4-BE49-F238E27FC236}">
                <a16:creationId xmlns:a16="http://schemas.microsoft.com/office/drawing/2014/main" xmlns="" id="{2B4D0BA2-A73C-4FFE-981E-A590641693BB}"/>
              </a:ext>
            </a:extLst>
          </p:cNvPr>
          <p:cNvCxnSpPr>
            <a:cxnSpLocks/>
          </p:cNvCxnSpPr>
          <p:nvPr/>
        </p:nvCxnSpPr>
        <p:spPr>
          <a:xfrm>
            <a:off x="1548469" y="5233153"/>
            <a:ext cx="790800" cy="5715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1" name="Google Shape;124;p21">
            <a:extLst>
              <a:ext uri="{FF2B5EF4-FFF2-40B4-BE49-F238E27FC236}">
                <a16:creationId xmlns:a16="http://schemas.microsoft.com/office/drawing/2014/main" xmlns="" id="{C605CDB6-A9F3-4EFF-93A1-FDFC3251F811}"/>
              </a:ext>
            </a:extLst>
          </p:cNvPr>
          <p:cNvSpPr txBox="1"/>
          <p:nvPr/>
        </p:nvSpPr>
        <p:spPr>
          <a:xfrm>
            <a:off x="555410" y="4847323"/>
            <a:ext cx="1581600" cy="3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здесь</a:t>
            </a:r>
            <a:endParaRPr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bject 34"/>
          <p:cNvSpPr/>
          <p:nvPr/>
        </p:nvSpPr>
        <p:spPr>
          <a:xfrm rot="3487097">
            <a:off x="8132687" y="3811266"/>
            <a:ext cx="1884947" cy="1168451"/>
          </a:xfrm>
          <a:custGeom>
            <a:avLst/>
            <a:gdLst/>
            <a:ahLst/>
            <a:cxnLst/>
            <a:rect l="l" t="t" r="r" b="b"/>
            <a:pathLst>
              <a:path w="428625" h="261619">
                <a:moveTo>
                  <a:pt x="0" y="0"/>
                </a:moveTo>
                <a:lnTo>
                  <a:pt x="422926" y="258311"/>
                </a:lnTo>
                <a:lnTo>
                  <a:pt x="428345" y="26162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object 35"/>
          <p:cNvSpPr/>
          <p:nvPr/>
        </p:nvSpPr>
        <p:spPr>
          <a:xfrm rot="3369299">
            <a:off x="9049595" y="5487262"/>
            <a:ext cx="65405" cy="55643"/>
          </a:xfrm>
          <a:custGeom>
            <a:avLst/>
            <a:gdLst/>
            <a:ahLst/>
            <a:cxnLst/>
            <a:rect l="l" t="t" r="r" b="b"/>
            <a:pathLst>
              <a:path w="85090" h="72389">
                <a:moveTo>
                  <a:pt x="39712" y="0"/>
                </a:moveTo>
                <a:lnTo>
                  <a:pt x="0" y="65036"/>
                </a:lnTo>
                <a:lnTo>
                  <a:pt x="84886" y="72237"/>
                </a:lnTo>
                <a:lnTo>
                  <a:pt x="39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object 34"/>
          <p:cNvSpPr/>
          <p:nvPr/>
        </p:nvSpPr>
        <p:spPr>
          <a:xfrm rot="3523369">
            <a:off x="6422355" y="4720269"/>
            <a:ext cx="875597" cy="511810"/>
          </a:xfrm>
          <a:custGeom>
            <a:avLst/>
            <a:gdLst/>
            <a:ahLst/>
            <a:cxnLst/>
            <a:rect l="l" t="t" r="r" b="b"/>
            <a:pathLst>
              <a:path w="428625" h="261619">
                <a:moveTo>
                  <a:pt x="0" y="0"/>
                </a:moveTo>
                <a:lnTo>
                  <a:pt x="422926" y="258311"/>
                </a:lnTo>
                <a:lnTo>
                  <a:pt x="428345" y="26162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object 35"/>
          <p:cNvSpPr/>
          <p:nvPr/>
        </p:nvSpPr>
        <p:spPr>
          <a:xfrm rot="3369299">
            <a:off x="6842967" y="5465931"/>
            <a:ext cx="65405" cy="55643"/>
          </a:xfrm>
          <a:custGeom>
            <a:avLst/>
            <a:gdLst/>
            <a:ahLst/>
            <a:cxnLst/>
            <a:rect l="l" t="t" r="r" b="b"/>
            <a:pathLst>
              <a:path w="85090" h="72389">
                <a:moveTo>
                  <a:pt x="39712" y="0"/>
                </a:moveTo>
                <a:lnTo>
                  <a:pt x="0" y="65036"/>
                </a:lnTo>
                <a:lnTo>
                  <a:pt x="84886" y="72237"/>
                </a:lnTo>
                <a:lnTo>
                  <a:pt x="39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object 34"/>
          <p:cNvSpPr/>
          <p:nvPr/>
        </p:nvSpPr>
        <p:spPr>
          <a:xfrm rot="3487097">
            <a:off x="4909532" y="3832569"/>
            <a:ext cx="1884947" cy="1168451"/>
          </a:xfrm>
          <a:custGeom>
            <a:avLst/>
            <a:gdLst/>
            <a:ahLst/>
            <a:cxnLst/>
            <a:rect l="l" t="t" r="r" b="b"/>
            <a:pathLst>
              <a:path w="428625" h="261619">
                <a:moveTo>
                  <a:pt x="0" y="0"/>
                </a:moveTo>
                <a:lnTo>
                  <a:pt x="422926" y="258311"/>
                </a:lnTo>
                <a:lnTo>
                  <a:pt x="428345" y="26162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object 35"/>
          <p:cNvSpPr/>
          <p:nvPr/>
        </p:nvSpPr>
        <p:spPr>
          <a:xfrm rot="3369299">
            <a:off x="5826440" y="5508565"/>
            <a:ext cx="65405" cy="55643"/>
          </a:xfrm>
          <a:custGeom>
            <a:avLst/>
            <a:gdLst/>
            <a:ahLst/>
            <a:cxnLst/>
            <a:rect l="l" t="t" r="r" b="b"/>
            <a:pathLst>
              <a:path w="85090" h="72389">
                <a:moveTo>
                  <a:pt x="39712" y="0"/>
                </a:moveTo>
                <a:lnTo>
                  <a:pt x="0" y="65036"/>
                </a:lnTo>
                <a:lnTo>
                  <a:pt x="84886" y="72237"/>
                </a:lnTo>
                <a:lnTo>
                  <a:pt x="39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9844849" y="4339213"/>
            <a:ext cx="658063" cy="1181489"/>
            <a:chOff x="9853525" y="4356343"/>
            <a:chExt cx="658063" cy="1181489"/>
          </a:xfrm>
        </p:grpSpPr>
        <p:sp>
          <p:nvSpPr>
            <p:cNvPr id="74" name="object 34"/>
            <p:cNvSpPr/>
            <p:nvPr/>
          </p:nvSpPr>
          <p:spPr>
            <a:xfrm rot="3465070">
              <a:off x="9661112" y="4548756"/>
              <a:ext cx="1042889" cy="658063"/>
            </a:xfrm>
            <a:custGeom>
              <a:avLst/>
              <a:gdLst/>
              <a:ahLst/>
              <a:cxnLst/>
              <a:rect l="l" t="t" r="r" b="b"/>
              <a:pathLst>
                <a:path w="428625" h="261619">
                  <a:moveTo>
                    <a:pt x="0" y="0"/>
                  </a:moveTo>
                  <a:lnTo>
                    <a:pt x="422926" y="258311"/>
                  </a:lnTo>
                  <a:lnTo>
                    <a:pt x="428345" y="26162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object 35"/>
            <p:cNvSpPr/>
            <p:nvPr/>
          </p:nvSpPr>
          <p:spPr>
            <a:xfrm rot="3369299">
              <a:off x="10156783" y="5477308"/>
              <a:ext cx="65405" cy="55643"/>
            </a:xfrm>
            <a:custGeom>
              <a:avLst/>
              <a:gdLst/>
              <a:ahLst/>
              <a:cxnLst/>
              <a:rect l="l" t="t" r="r" b="b"/>
              <a:pathLst>
                <a:path w="85090" h="72389">
                  <a:moveTo>
                    <a:pt x="39712" y="0"/>
                  </a:moveTo>
                  <a:lnTo>
                    <a:pt x="0" y="65036"/>
                  </a:lnTo>
                  <a:lnTo>
                    <a:pt x="84886" y="72237"/>
                  </a:lnTo>
                  <a:lnTo>
                    <a:pt x="39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6" name="object 34"/>
          <p:cNvSpPr/>
          <p:nvPr/>
        </p:nvSpPr>
        <p:spPr>
          <a:xfrm rot="3487097">
            <a:off x="1599869" y="3835943"/>
            <a:ext cx="1884947" cy="1168451"/>
          </a:xfrm>
          <a:custGeom>
            <a:avLst/>
            <a:gdLst/>
            <a:ahLst/>
            <a:cxnLst/>
            <a:rect l="l" t="t" r="r" b="b"/>
            <a:pathLst>
              <a:path w="428625" h="261619">
                <a:moveTo>
                  <a:pt x="0" y="0"/>
                </a:moveTo>
                <a:lnTo>
                  <a:pt x="422926" y="258311"/>
                </a:lnTo>
                <a:lnTo>
                  <a:pt x="428345" y="26162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object 35"/>
          <p:cNvSpPr/>
          <p:nvPr/>
        </p:nvSpPr>
        <p:spPr>
          <a:xfrm rot="3369299">
            <a:off x="2516777" y="5511939"/>
            <a:ext cx="65405" cy="55643"/>
          </a:xfrm>
          <a:custGeom>
            <a:avLst/>
            <a:gdLst/>
            <a:ahLst/>
            <a:cxnLst/>
            <a:rect l="l" t="t" r="r" b="b"/>
            <a:pathLst>
              <a:path w="85090" h="72389">
                <a:moveTo>
                  <a:pt x="39712" y="0"/>
                </a:moveTo>
                <a:lnTo>
                  <a:pt x="0" y="65036"/>
                </a:lnTo>
                <a:lnTo>
                  <a:pt x="84886" y="72237"/>
                </a:lnTo>
                <a:lnTo>
                  <a:pt x="39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2453399" y="5788188"/>
            <a:ext cx="160755" cy="160755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10117621" y="5774350"/>
            <a:ext cx="160755" cy="160755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3536216" y="5792014"/>
            <a:ext cx="160755" cy="160755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4659916" y="5792014"/>
            <a:ext cx="160755" cy="160755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767615" y="5792014"/>
            <a:ext cx="160755" cy="160755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6775724" y="5783388"/>
            <a:ext cx="160755" cy="160755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921435" y="5776774"/>
            <a:ext cx="160755" cy="160755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992723" y="5776490"/>
            <a:ext cx="160755" cy="160755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object 36"/>
          <p:cNvSpPr txBox="1"/>
          <p:nvPr/>
        </p:nvSpPr>
        <p:spPr>
          <a:xfrm>
            <a:off x="4136018" y="4244081"/>
            <a:ext cx="1764446" cy="603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9" indent="-173364">
              <a:spcBef>
                <a:spcPts val="100"/>
              </a:spcBef>
              <a:buSzPct val="75000"/>
              <a:buFontTx/>
              <a:buChar char="•"/>
              <a:tabLst>
                <a:tab pos="186065" algn="l"/>
              </a:tabLst>
            </a:pPr>
            <a:r>
              <a:rPr lang="ru-RU" sz="1400" spc="6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sz="1400" spc="6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платящих</a:t>
            </a:r>
            <a:r>
              <a:rPr sz="1400" spc="-17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клиентов</a:t>
            </a:r>
            <a:endParaRPr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429" marR="102240" indent="-173364">
              <a:lnSpc>
                <a:spcPct val="101200"/>
              </a:lnSpc>
              <a:buSzPct val="75000"/>
              <a:buFontTx/>
              <a:buChar char="•"/>
              <a:tabLst>
                <a:tab pos="186065" algn="l"/>
              </a:tabLst>
            </a:pP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7" name="object 41"/>
          <p:cNvSpPr txBox="1"/>
          <p:nvPr/>
        </p:nvSpPr>
        <p:spPr>
          <a:xfrm>
            <a:off x="7283733" y="3619533"/>
            <a:ext cx="15951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9" indent="-173364">
              <a:spcBef>
                <a:spcPts val="20"/>
              </a:spcBef>
              <a:buSzPct val="75000"/>
              <a:buFontTx/>
              <a:buChar char="•"/>
              <a:tabLst>
                <a:tab pos="186065" algn="l"/>
              </a:tabLst>
            </a:pPr>
            <a:r>
              <a:rPr lang="ru-RU" sz="1400" spc="-4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396 платящих клиентов</a:t>
            </a:r>
            <a:endParaRPr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bject 44"/>
          <p:cNvSpPr txBox="1"/>
          <p:nvPr/>
        </p:nvSpPr>
        <p:spPr>
          <a:xfrm>
            <a:off x="9335340" y="3891036"/>
            <a:ext cx="2078382" cy="2156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4151" marR="5081" indent="-171450">
              <a:lnSpc>
                <a:spcPct val="1012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527 платящих клиентов</a:t>
            </a:r>
            <a:endParaRPr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Google Shape;123;p21">
            <a:extLst>
              <a:ext uri="{FF2B5EF4-FFF2-40B4-BE49-F238E27FC236}">
                <a16:creationId xmlns:a16="http://schemas.microsoft.com/office/drawing/2014/main" xmlns="" id="{2B4D0BA2-A73C-4FFE-981E-A590641693BB}"/>
              </a:ext>
            </a:extLst>
          </p:cNvPr>
          <p:cNvCxnSpPr>
            <a:cxnSpLocks/>
          </p:cNvCxnSpPr>
          <p:nvPr/>
        </p:nvCxnSpPr>
        <p:spPr>
          <a:xfrm rot="5400000">
            <a:off x="4397589" y="5160925"/>
            <a:ext cx="841397" cy="1588"/>
          </a:xfrm>
          <a:prstGeom prst="straightConnector1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" name="Google Shape;123;p21">
            <a:extLst>
              <a:ext uri="{FF2B5EF4-FFF2-40B4-BE49-F238E27FC236}">
                <a16:creationId xmlns:a16="http://schemas.microsoft.com/office/drawing/2014/main" xmlns="" id="{2B4D0BA2-A73C-4FFE-981E-A590641693BB}"/>
              </a:ext>
            </a:extLst>
          </p:cNvPr>
          <p:cNvCxnSpPr>
            <a:cxnSpLocks/>
          </p:cNvCxnSpPr>
          <p:nvPr/>
        </p:nvCxnSpPr>
        <p:spPr>
          <a:xfrm rot="5400000">
            <a:off x="7284819" y="4880699"/>
            <a:ext cx="1274820" cy="1588"/>
          </a:xfrm>
          <a:prstGeom prst="straightConnector1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0" name="Shape 37"/>
          <p:cNvSpPr/>
          <p:nvPr/>
        </p:nvSpPr>
        <p:spPr>
          <a:xfrm>
            <a:off x="0" y="1"/>
            <a:ext cx="12192000" cy="1578634"/>
          </a:xfrm>
          <a:prstGeom prst="rect">
            <a:avLst/>
          </a:prstGeom>
          <a:gradFill>
            <a:gsLst>
              <a:gs pos="0">
                <a:srgbClr val="1A8BDF"/>
              </a:gs>
              <a:gs pos="50000">
                <a:srgbClr val="31B1CC"/>
              </a:gs>
              <a:gs pos="100000">
                <a:srgbClr val="41CDC5"/>
              </a:gs>
            </a:gsLst>
            <a:lin ang="18900000" scaled="1"/>
          </a:gradFill>
          <a:ln w="19050">
            <a:noFill/>
          </a:ln>
        </p:spPr>
        <p:txBody>
          <a:bodyPr lIns="0" tIns="0" rIns="0" bIns="0" anchor="ctr"/>
          <a:lstStyle/>
          <a:p>
            <a:pPr lvl="0"/>
            <a:endParaRPr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68537" y="207034"/>
            <a:ext cx="360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Дорожная карта</a:t>
            </a: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21" y="370936"/>
            <a:ext cx="1880752" cy="27333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1570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574" y="178404"/>
            <a:ext cx="2175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Финансы</a:t>
            </a:r>
          </a:p>
        </p:txBody>
      </p:sp>
      <p:graphicFrame>
        <p:nvGraphicFramePr>
          <p:cNvPr id="3" name="objec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7041942"/>
              </p:ext>
            </p:extLst>
          </p:nvPr>
        </p:nvGraphicFramePr>
        <p:xfrm>
          <a:off x="318387" y="3605292"/>
          <a:ext cx="9418079" cy="3040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6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xmlns="" val="4132666735"/>
                    </a:ext>
                  </a:extLst>
                </a:gridCol>
                <a:gridCol w="11735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4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lang="ru-RU" sz="1200" b="1" spc="-45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2023(план)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  <a:gradFill>
                      <a:gsLst>
                        <a:gs pos="0">
                          <a:srgbClr val="1A8BDF"/>
                        </a:gs>
                        <a:gs pos="50000">
                          <a:srgbClr val="31B1CC"/>
                        </a:gs>
                        <a:gs pos="100000">
                          <a:srgbClr val="41CDC5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lang="ru-RU" sz="1200" b="1" spc="-45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  <a:gradFill>
                      <a:gsLst>
                        <a:gs pos="0">
                          <a:srgbClr val="1A8BDF"/>
                        </a:gs>
                        <a:gs pos="50000">
                          <a:srgbClr val="31B1CC"/>
                        </a:gs>
                        <a:gs pos="100000">
                          <a:srgbClr val="41CDC5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lang="ru-RU" sz="1200" b="1" spc="-45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  <a:gradFill>
                      <a:gsLst>
                        <a:gs pos="0">
                          <a:srgbClr val="1A8BDF"/>
                        </a:gs>
                        <a:gs pos="50000">
                          <a:srgbClr val="31B1CC"/>
                        </a:gs>
                        <a:gs pos="100000">
                          <a:srgbClr val="41CDC5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lang="ru-RU" sz="1200" b="1" spc="-45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b="1" spc="-45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  <a:gradFill>
                      <a:gsLst>
                        <a:gs pos="0">
                          <a:srgbClr val="1A8BDF"/>
                        </a:gs>
                        <a:gs pos="50000">
                          <a:srgbClr val="31B1CC"/>
                        </a:gs>
                        <a:gs pos="100000">
                          <a:srgbClr val="41CDC5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1A8BDF"/>
                        </a:gs>
                        <a:gs pos="50000">
                          <a:srgbClr val="31B1CC"/>
                        </a:gs>
                        <a:gs pos="100000">
                          <a:srgbClr val="41CDC5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lang="ru-RU" sz="1200" b="1" spc="-45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b="1" spc="-45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  <a:gradFill>
                      <a:gsLst>
                        <a:gs pos="0">
                          <a:srgbClr val="1A8BDF"/>
                        </a:gs>
                        <a:gs pos="50000">
                          <a:srgbClr val="31B1CC"/>
                        </a:gs>
                        <a:gs pos="100000">
                          <a:srgbClr val="41CDC5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mtClean="0">
                          <a:latin typeface="Times New Roman" pitchFamily="18" charset="0"/>
                          <a:cs typeface="Times New Roman" pitchFamily="18" charset="0"/>
                        </a:rPr>
                        <a:t>Пользователей/клиентов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988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2000000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2000000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2000000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2000000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2000000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2000000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2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mtClean="0">
                          <a:latin typeface="Times New Roman" pitchFamily="18" charset="0"/>
                          <a:cs typeface="Times New Roman" pitchFamily="18" charset="0"/>
                        </a:rPr>
                        <a:t>Активных </a:t>
                      </a:r>
                      <a:r>
                        <a:rPr sz="1200" spc="-10" smtClean="0">
                          <a:latin typeface="Times New Roman" pitchFamily="18" charset="0"/>
                          <a:cs typeface="Times New Roman" pitchFamily="18" charset="0"/>
                        </a:rPr>
                        <a:t>пользователей, </a:t>
                      </a:r>
                      <a:r>
                        <a:rPr sz="1200" spc="-5" smtClean="0">
                          <a:latin typeface="Times New Roman" pitchFamily="18" charset="0"/>
                          <a:cs typeface="Times New Roman" pitchFamily="18" charset="0"/>
                        </a:rPr>
                        <a:t>после </a:t>
                      </a:r>
                      <a:r>
                        <a:rPr sz="1200" spc="-25" smtClean="0">
                          <a:latin typeface="Times New Roman" pitchFamily="18" charset="0"/>
                          <a:cs typeface="Times New Roman" pitchFamily="18" charset="0"/>
                        </a:rPr>
                        <a:t>отвала</a:t>
                      </a:r>
                      <a:r>
                        <a:rPr sz="1200" spc="-7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35" smtClean="0">
                          <a:latin typeface="Times New Roman" pitchFamily="18" charset="0"/>
                          <a:cs typeface="Times New Roman" pitchFamily="18" charset="0"/>
                        </a:rPr>
                        <a:t>(churn)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988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2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35" smtClean="0">
                          <a:latin typeface="Times New Roman" pitchFamily="18" charset="0"/>
                          <a:cs typeface="Times New Roman" pitchFamily="18" charset="0"/>
                        </a:rPr>
                        <a:t>Выручка </a:t>
                      </a:r>
                      <a:r>
                        <a:rPr sz="1200" b="1" spc="-60" smtClean="0">
                          <a:latin typeface="Times New Roman" pitchFamily="18" charset="0"/>
                          <a:cs typeface="Times New Roman" pitchFamily="18" charset="0"/>
                        </a:rPr>
                        <a:t>(GROSS), </a:t>
                      </a:r>
                      <a:r>
                        <a:rPr sz="1200" b="1" spc="-4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94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171600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374400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411840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452400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498160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548080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2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55" smtClean="0"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  <a:r>
                        <a:rPr sz="1200" b="1" spc="-4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94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2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10" smtClean="0">
                          <a:latin typeface="Times New Roman" pitchFamily="18" charset="0"/>
                          <a:cs typeface="Times New Roman" pitchFamily="18" charset="0"/>
                        </a:rPr>
                        <a:t>Переменные, </a:t>
                      </a:r>
                      <a:r>
                        <a:rPr sz="1200" spc="-4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5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94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25740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56160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61776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67860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74724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82212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2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10" smtClean="0">
                          <a:latin typeface="Times New Roman" pitchFamily="18" charset="0"/>
                          <a:cs typeface="Times New Roman" pitchFamily="18" charset="0"/>
                        </a:rPr>
                        <a:t>Постоянные, </a:t>
                      </a:r>
                      <a:r>
                        <a:rPr sz="1200" spc="-4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5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94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2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mtClean="0">
                          <a:latin typeface="Times New Roman" pitchFamily="18" charset="0"/>
                          <a:cs typeface="Times New Roman" pitchFamily="18" charset="0"/>
                        </a:rPr>
                        <a:t>Выручка </a:t>
                      </a:r>
                      <a:r>
                        <a:rPr sz="1200" spc="-75" smtClean="0">
                          <a:latin typeface="Times New Roman" pitchFamily="18" charset="0"/>
                          <a:cs typeface="Times New Roman" pitchFamily="18" charset="0"/>
                        </a:rPr>
                        <a:t>(NET), </a:t>
                      </a:r>
                      <a:r>
                        <a:rPr sz="1200" spc="-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5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94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145860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318240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350064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384540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423436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465868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50" smtClean="0">
                          <a:latin typeface="Times New Roman" pitchFamily="18" charset="0"/>
                          <a:cs typeface="Times New Roman" pitchFamily="18" charset="0"/>
                        </a:rPr>
                        <a:t>EBITDA, </a:t>
                      </a:r>
                      <a:r>
                        <a:rPr sz="1200" b="1" spc="-1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4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94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42900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93600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102960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113100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124540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137020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>
                      <a:solidFill>
                        <a:srgbClr val="CBCBCB"/>
                      </a:solidFill>
                      <a:prstDash val="soli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52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(для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6%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94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2574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5616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6177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6786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7472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8221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0639812"/>
                  </a:ext>
                </a:extLst>
              </a:tr>
              <a:tr h="6077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b="1" spc="-50" dirty="0" smtClean="0">
                          <a:latin typeface="Times New Roman" pitchFamily="18" charset="0"/>
                          <a:cs typeface="Times New Roman" pitchFamily="18" charset="0"/>
                        </a:rPr>
                        <a:t>Чистая прибыль</a:t>
                      </a:r>
                      <a:r>
                        <a:rPr sz="1200" b="1" spc="-5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sz="1200" b="1" spc="-4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994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40326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87984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96783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106314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117068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705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128799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CBCBCB"/>
                      </a:solidFill>
                      <a:prstDash val="soli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40CB1FF-8145-4CA1-8319-0AB1E05A0BDE}"/>
              </a:ext>
            </a:extLst>
          </p:cNvPr>
          <p:cNvSpPr txBox="1"/>
          <p:nvPr/>
        </p:nvSpPr>
        <p:spPr>
          <a:xfrm>
            <a:off x="623976" y="824734"/>
            <a:ext cx="53196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средний чек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2000000-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среднее количество заказов в сутки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22" y="259582"/>
            <a:ext cx="1880752" cy="2733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3976" y="2148173"/>
            <a:ext cx="4853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Источник: Рейтинг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ТОП-100 крупнейших российских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интернет-магазинов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[Электронная версия]Ресурс: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top100.datainsight.ru/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3976" y="2548283"/>
            <a:ext cx="50061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ПВЗ Wildberries как бизнес: выбор места, прогноз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дохода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[Электронная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версия]Ресурс: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https://businessolog.ru/pvz-wildberries-kak-biznes-vybor-mesta-pvz-map-prognoz-dohoda/?ysclid=lehjrgli41864084015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472921" y="700002"/>
          <a:ext cx="63021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6"/>
          <p:cNvGrpSpPr/>
          <p:nvPr/>
        </p:nvGrpSpPr>
        <p:grpSpPr>
          <a:xfrm>
            <a:off x="9917668" y="4515680"/>
            <a:ext cx="1857388" cy="1478381"/>
            <a:chOff x="683568" y="1417742"/>
            <a:chExt cx="3456384" cy="3314248"/>
          </a:xfrm>
        </p:grpSpPr>
        <p:sp>
          <p:nvSpPr>
            <p:cNvPr id="11" name="Rectangle 9"/>
            <p:cNvSpPr/>
            <p:nvPr/>
          </p:nvSpPr>
          <p:spPr>
            <a:xfrm>
              <a:off x="683568" y="1417742"/>
              <a:ext cx="2984467" cy="3314248"/>
            </a:xfrm>
            <a:custGeom>
              <a:avLst/>
              <a:gdLst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1092775 w 2984467"/>
                <a:gd name="connsiteY3" fmla="*/ 1145350 h 3314248"/>
                <a:gd name="connsiteX4" fmla="*/ 825824 w 2984467"/>
                <a:gd name="connsiteY4" fmla="*/ 1145350 h 3314248"/>
                <a:gd name="connsiteX5" fmla="*/ 1041264 w 2984467"/>
                <a:gd name="connsiteY5" fmla="*/ 1949381 h 3314248"/>
                <a:gd name="connsiteX6" fmla="*/ 1141172 w 2984467"/>
                <a:gd name="connsiteY6" fmla="*/ 1949381 h 3314248"/>
                <a:gd name="connsiteX7" fmla="*/ 1141172 w 2984467"/>
                <a:gd name="connsiteY7" fmla="*/ 2243347 h 3314248"/>
                <a:gd name="connsiteX8" fmla="*/ 1120031 w 2984467"/>
                <a:gd name="connsiteY8" fmla="*/ 2243347 h 3314248"/>
                <a:gd name="connsiteX9" fmla="*/ 1188524 w 2984467"/>
                <a:gd name="connsiteY9" fmla="*/ 2498965 h 3314248"/>
                <a:gd name="connsiteX10" fmla="*/ 2848391 w 2984467"/>
                <a:gd name="connsiteY10" fmla="*/ 2498965 h 3314248"/>
                <a:gd name="connsiteX11" fmla="*/ 2848391 w 2984467"/>
                <a:gd name="connsiteY11" fmla="*/ 2788949 h 3314248"/>
                <a:gd name="connsiteX12" fmla="*/ 2984467 w 2984467"/>
                <a:gd name="connsiteY12" fmla="*/ 3027056 h 3314248"/>
                <a:gd name="connsiteX13" fmla="*/ 2697276 w 2984467"/>
                <a:gd name="connsiteY13" fmla="*/ 3314248 h 3314248"/>
                <a:gd name="connsiteX14" fmla="*/ 2410084 w 2984467"/>
                <a:gd name="connsiteY14" fmla="*/ 3027056 h 3314248"/>
                <a:gd name="connsiteX15" fmla="*/ 2540252 w 2984467"/>
                <a:gd name="connsiteY15" fmla="*/ 2792932 h 3314248"/>
                <a:gd name="connsiteX16" fmla="*/ 1267292 w 2984467"/>
                <a:gd name="connsiteY16" fmla="*/ 2792932 h 3314248"/>
                <a:gd name="connsiteX17" fmla="*/ 1269489 w 2984467"/>
                <a:gd name="connsiteY17" fmla="*/ 2801136 h 3314248"/>
                <a:gd name="connsiteX18" fmla="*/ 1387490 w 2984467"/>
                <a:gd name="connsiteY18" fmla="*/ 3027056 h 3314248"/>
                <a:gd name="connsiteX19" fmla="*/ 1100298 w 2984467"/>
                <a:gd name="connsiteY19" fmla="*/ 3314248 h 3314248"/>
                <a:gd name="connsiteX20" fmla="*/ 813106 w 2984467"/>
                <a:gd name="connsiteY20" fmla="*/ 3027056 h 3314248"/>
                <a:gd name="connsiteX21" fmla="*/ 959943 w 2984467"/>
                <a:gd name="connsiteY21" fmla="*/ 2781695 h 3314248"/>
                <a:gd name="connsiteX22" fmla="*/ 297574 w 2984467"/>
                <a:gd name="connsiteY22" fmla="*/ 309696 h 3314248"/>
                <a:gd name="connsiteX23" fmla="*/ 0 w 2984467"/>
                <a:gd name="connsiteY23" fmla="*/ 309696 h 3314248"/>
                <a:gd name="connsiteX24" fmla="*/ 0 w 2984467"/>
                <a:gd name="connsiteY24" fmla="*/ 15729 h 3314248"/>
                <a:gd name="connsiteX25" fmla="*/ 460224 w 2984467"/>
                <a:gd name="connsiteY25" fmla="*/ 15729 h 3314248"/>
                <a:gd name="connsiteX26" fmla="*/ 518928 w 2984467"/>
                <a:gd name="connsiteY26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825824 w 2984467"/>
                <a:gd name="connsiteY3" fmla="*/ 1145350 h 3314248"/>
                <a:gd name="connsiteX4" fmla="*/ 1041264 w 2984467"/>
                <a:gd name="connsiteY4" fmla="*/ 1949381 h 3314248"/>
                <a:gd name="connsiteX5" fmla="*/ 1141172 w 2984467"/>
                <a:gd name="connsiteY5" fmla="*/ 1949381 h 3314248"/>
                <a:gd name="connsiteX6" fmla="*/ 1141172 w 2984467"/>
                <a:gd name="connsiteY6" fmla="*/ 2243347 h 3314248"/>
                <a:gd name="connsiteX7" fmla="*/ 1120031 w 2984467"/>
                <a:gd name="connsiteY7" fmla="*/ 2243347 h 3314248"/>
                <a:gd name="connsiteX8" fmla="*/ 1188524 w 2984467"/>
                <a:gd name="connsiteY8" fmla="*/ 2498965 h 3314248"/>
                <a:gd name="connsiteX9" fmla="*/ 2848391 w 2984467"/>
                <a:gd name="connsiteY9" fmla="*/ 2498965 h 3314248"/>
                <a:gd name="connsiteX10" fmla="*/ 2848391 w 2984467"/>
                <a:gd name="connsiteY10" fmla="*/ 2788949 h 3314248"/>
                <a:gd name="connsiteX11" fmla="*/ 2984467 w 2984467"/>
                <a:gd name="connsiteY11" fmla="*/ 3027056 h 3314248"/>
                <a:gd name="connsiteX12" fmla="*/ 2697276 w 2984467"/>
                <a:gd name="connsiteY12" fmla="*/ 3314248 h 3314248"/>
                <a:gd name="connsiteX13" fmla="*/ 2410084 w 2984467"/>
                <a:gd name="connsiteY13" fmla="*/ 3027056 h 3314248"/>
                <a:gd name="connsiteX14" fmla="*/ 2540252 w 2984467"/>
                <a:gd name="connsiteY14" fmla="*/ 2792932 h 3314248"/>
                <a:gd name="connsiteX15" fmla="*/ 1267292 w 2984467"/>
                <a:gd name="connsiteY15" fmla="*/ 2792932 h 3314248"/>
                <a:gd name="connsiteX16" fmla="*/ 1269489 w 2984467"/>
                <a:gd name="connsiteY16" fmla="*/ 2801136 h 3314248"/>
                <a:gd name="connsiteX17" fmla="*/ 1387490 w 2984467"/>
                <a:gd name="connsiteY17" fmla="*/ 3027056 h 3314248"/>
                <a:gd name="connsiteX18" fmla="*/ 1100298 w 2984467"/>
                <a:gd name="connsiteY18" fmla="*/ 3314248 h 3314248"/>
                <a:gd name="connsiteX19" fmla="*/ 813106 w 2984467"/>
                <a:gd name="connsiteY19" fmla="*/ 3027056 h 3314248"/>
                <a:gd name="connsiteX20" fmla="*/ 959943 w 2984467"/>
                <a:gd name="connsiteY20" fmla="*/ 2781695 h 3314248"/>
                <a:gd name="connsiteX21" fmla="*/ 297574 w 2984467"/>
                <a:gd name="connsiteY21" fmla="*/ 309696 h 3314248"/>
                <a:gd name="connsiteX22" fmla="*/ 0 w 2984467"/>
                <a:gd name="connsiteY22" fmla="*/ 309696 h 3314248"/>
                <a:gd name="connsiteX23" fmla="*/ 0 w 2984467"/>
                <a:gd name="connsiteY23" fmla="*/ 15729 h 3314248"/>
                <a:gd name="connsiteX24" fmla="*/ 460224 w 2984467"/>
                <a:gd name="connsiteY24" fmla="*/ 15729 h 3314248"/>
                <a:gd name="connsiteX25" fmla="*/ 518928 w 2984467"/>
                <a:gd name="connsiteY25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1949381 h 3314248"/>
                <a:gd name="connsiteX5" fmla="*/ 1141172 w 2984467"/>
                <a:gd name="connsiteY5" fmla="*/ 2243347 h 3314248"/>
                <a:gd name="connsiteX6" fmla="*/ 1120031 w 2984467"/>
                <a:gd name="connsiteY6" fmla="*/ 2243347 h 3314248"/>
                <a:gd name="connsiteX7" fmla="*/ 1188524 w 2984467"/>
                <a:gd name="connsiteY7" fmla="*/ 2498965 h 3314248"/>
                <a:gd name="connsiteX8" fmla="*/ 2848391 w 2984467"/>
                <a:gd name="connsiteY8" fmla="*/ 2498965 h 3314248"/>
                <a:gd name="connsiteX9" fmla="*/ 2848391 w 2984467"/>
                <a:gd name="connsiteY9" fmla="*/ 2788949 h 3314248"/>
                <a:gd name="connsiteX10" fmla="*/ 2984467 w 2984467"/>
                <a:gd name="connsiteY10" fmla="*/ 3027056 h 3314248"/>
                <a:gd name="connsiteX11" fmla="*/ 2697276 w 2984467"/>
                <a:gd name="connsiteY11" fmla="*/ 3314248 h 3314248"/>
                <a:gd name="connsiteX12" fmla="*/ 2410084 w 2984467"/>
                <a:gd name="connsiteY12" fmla="*/ 3027056 h 3314248"/>
                <a:gd name="connsiteX13" fmla="*/ 2540252 w 2984467"/>
                <a:gd name="connsiteY13" fmla="*/ 2792932 h 3314248"/>
                <a:gd name="connsiteX14" fmla="*/ 1267292 w 2984467"/>
                <a:gd name="connsiteY14" fmla="*/ 2792932 h 3314248"/>
                <a:gd name="connsiteX15" fmla="*/ 1269489 w 2984467"/>
                <a:gd name="connsiteY15" fmla="*/ 2801136 h 3314248"/>
                <a:gd name="connsiteX16" fmla="*/ 1387490 w 2984467"/>
                <a:gd name="connsiteY16" fmla="*/ 3027056 h 3314248"/>
                <a:gd name="connsiteX17" fmla="*/ 1100298 w 2984467"/>
                <a:gd name="connsiteY17" fmla="*/ 3314248 h 3314248"/>
                <a:gd name="connsiteX18" fmla="*/ 813106 w 2984467"/>
                <a:gd name="connsiteY18" fmla="*/ 3027056 h 3314248"/>
                <a:gd name="connsiteX19" fmla="*/ 959943 w 2984467"/>
                <a:gd name="connsiteY19" fmla="*/ 2781695 h 3314248"/>
                <a:gd name="connsiteX20" fmla="*/ 297574 w 2984467"/>
                <a:gd name="connsiteY20" fmla="*/ 309696 h 3314248"/>
                <a:gd name="connsiteX21" fmla="*/ 0 w 2984467"/>
                <a:gd name="connsiteY21" fmla="*/ 309696 h 3314248"/>
                <a:gd name="connsiteX22" fmla="*/ 0 w 2984467"/>
                <a:gd name="connsiteY22" fmla="*/ 15729 h 3314248"/>
                <a:gd name="connsiteX23" fmla="*/ 460224 w 2984467"/>
                <a:gd name="connsiteY23" fmla="*/ 15729 h 3314248"/>
                <a:gd name="connsiteX24" fmla="*/ 518928 w 2984467"/>
                <a:gd name="connsiteY24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20031 w 2984467"/>
                <a:gd name="connsiteY5" fmla="*/ 2243347 h 3314248"/>
                <a:gd name="connsiteX6" fmla="*/ 1188524 w 2984467"/>
                <a:gd name="connsiteY6" fmla="*/ 2498965 h 3314248"/>
                <a:gd name="connsiteX7" fmla="*/ 2848391 w 2984467"/>
                <a:gd name="connsiteY7" fmla="*/ 2498965 h 3314248"/>
                <a:gd name="connsiteX8" fmla="*/ 2848391 w 2984467"/>
                <a:gd name="connsiteY8" fmla="*/ 2788949 h 3314248"/>
                <a:gd name="connsiteX9" fmla="*/ 2984467 w 2984467"/>
                <a:gd name="connsiteY9" fmla="*/ 3027056 h 3314248"/>
                <a:gd name="connsiteX10" fmla="*/ 2697276 w 2984467"/>
                <a:gd name="connsiteY10" fmla="*/ 3314248 h 3314248"/>
                <a:gd name="connsiteX11" fmla="*/ 2410084 w 2984467"/>
                <a:gd name="connsiteY11" fmla="*/ 3027056 h 3314248"/>
                <a:gd name="connsiteX12" fmla="*/ 2540252 w 2984467"/>
                <a:gd name="connsiteY12" fmla="*/ 2792932 h 3314248"/>
                <a:gd name="connsiteX13" fmla="*/ 1267292 w 2984467"/>
                <a:gd name="connsiteY13" fmla="*/ 2792932 h 3314248"/>
                <a:gd name="connsiteX14" fmla="*/ 1269489 w 2984467"/>
                <a:gd name="connsiteY14" fmla="*/ 2801136 h 3314248"/>
                <a:gd name="connsiteX15" fmla="*/ 1387490 w 2984467"/>
                <a:gd name="connsiteY15" fmla="*/ 3027056 h 3314248"/>
                <a:gd name="connsiteX16" fmla="*/ 1100298 w 2984467"/>
                <a:gd name="connsiteY16" fmla="*/ 3314248 h 3314248"/>
                <a:gd name="connsiteX17" fmla="*/ 813106 w 2984467"/>
                <a:gd name="connsiteY17" fmla="*/ 3027056 h 3314248"/>
                <a:gd name="connsiteX18" fmla="*/ 959943 w 2984467"/>
                <a:gd name="connsiteY18" fmla="*/ 2781695 h 3314248"/>
                <a:gd name="connsiteX19" fmla="*/ 297574 w 2984467"/>
                <a:gd name="connsiteY19" fmla="*/ 309696 h 3314248"/>
                <a:gd name="connsiteX20" fmla="*/ 0 w 2984467"/>
                <a:gd name="connsiteY20" fmla="*/ 309696 h 3314248"/>
                <a:gd name="connsiteX21" fmla="*/ 0 w 2984467"/>
                <a:gd name="connsiteY21" fmla="*/ 15729 h 3314248"/>
                <a:gd name="connsiteX22" fmla="*/ 460224 w 2984467"/>
                <a:gd name="connsiteY22" fmla="*/ 15729 h 3314248"/>
                <a:gd name="connsiteX23" fmla="*/ 518928 w 2984467"/>
                <a:gd name="connsiteY23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88524 w 2984467"/>
                <a:gd name="connsiteY5" fmla="*/ 2498965 h 3314248"/>
                <a:gd name="connsiteX6" fmla="*/ 2848391 w 2984467"/>
                <a:gd name="connsiteY6" fmla="*/ 2498965 h 3314248"/>
                <a:gd name="connsiteX7" fmla="*/ 2848391 w 2984467"/>
                <a:gd name="connsiteY7" fmla="*/ 2788949 h 3314248"/>
                <a:gd name="connsiteX8" fmla="*/ 2984467 w 2984467"/>
                <a:gd name="connsiteY8" fmla="*/ 3027056 h 3314248"/>
                <a:gd name="connsiteX9" fmla="*/ 2697276 w 2984467"/>
                <a:gd name="connsiteY9" fmla="*/ 3314248 h 3314248"/>
                <a:gd name="connsiteX10" fmla="*/ 2410084 w 2984467"/>
                <a:gd name="connsiteY10" fmla="*/ 3027056 h 3314248"/>
                <a:gd name="connsiteX11" fmla="*/ 2540252 w 2984467"/>
                <a:gd name="connsiteY11" fmla="*/ 2792932 h 3314248"/>
                <a:gd name="connsiteX12" fmla="*/ 1267292 w 2984467"/>
                <a:gd name="connsiteY12" fmla="*/ 2792932 h 3314248"/>
                <a:gd name="connsiteX13" fmla="*/ 1269489 w 2984467"/>
                <a:gd name="connsiteY13" fmla="*/ 2801136 h 3314248"/>
                <a:gd name="connsiteX14" fmla="*/ 1387490 w 2984467"/>
                <a:gd name="connsiteY14" fmla="*/ 3027056 h 3314248"/>
                <a:gd name="connsiteX15" fmla="*/ 1100298 w 2984467"/>
                <a:gd name="connsiteY15" fmla="*/ 3314248 h 3314248"/>
                <a:gd name="connsiteX16" fmla="*/ 813106 w 2984467"/>
                <a:gd name="connsiteY16" fmla="*/ 3027056 h 3314248"/>
                <a:gd name="connsiteX17" fmla="*/ 959943 w 2984467"/>
                <a:gd name="connsiteY17" fmla="*/ 2781695 h 3314248"/>
                <a:gd name="connsiteX18" fmla="*/ 297574 w 2984467"/>
                <a:gd name="connsiteY18" fmla="*/ 309696 h 3314248"/>
                <a:gd name="connsiteX19" fmla="*/ 0 w 2984467"/>
                <a:gd name="connsiteY19" fmla="*/ 309696 h 3314248"/>
                <a:gd name="connsiteX20" fmla="*/ 0 w 2984467"/>
                <a:gd name="connsiteY20" fmla="*/ 15729 h 3314248"/>
                <a:gd name="connsiteX21" fmla="*/ 460224 w 2984467"/>
                <a:gd name="connsiteY21" fmla="*/ 15729 h 3314248"/>
                <a:gd name="connsiteX22" fmla="*/ 518928 w 2984467"/>
                <a:gd name="connsiteY22" fmla="*/ 0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825824 w 2984467"/>
                <a:gd name="connsiteY20" fmla="*/ 1145350 h 3314248"/>
                <a:gd name="connsiteX21" fmla="*/ 1132704 w 2984467"/>
                <a:gd name="connsiteY21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1132704 w 2984467"/>
                <a:gd name="connsiteY20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1132704 w 2984467"/>
                <a:gd name="connsiteY19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460224 w 2984467"/>
                <a:gd name="connsiteY16" fmla="*/ 15729 h 3314248"/>
                <a:gd name="connsiteX17" fmla="*/ 518928 w 2984467"/>
                <a:gd name="connsiteY17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518928 w 2984467"/>
                <a:gd name="connsiteY16" fmla="*/ 0 h 33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4467" h="3314248">
                  <a:moveTo>
                    <a:pt x="1188524" y="2498965"/>
                  </a:moveTo>
                  <a:lnTo>
                    <a:pt x="2848391" y="2498965"/>
                  </a:lnTo>
                  <a:lnTo>
                    <a:pt x="2848391" y="2788949"/>
                  </a:lnTo>
                  <a:cubicBezTo>
                    <a:pt x="2931309" y="2835505"/>
                    <a:pt x="2984467" y="2925072"/>
                    <a:pt x="2984467" y="3027056"/>
                  </a:cubicBezTo>
                  <a:cubicBezTo>
                    <a:pt x="2984467" y="3185668"/>
                    <a:pt x="2855887" y="3314248"/>
                    <a:pt x="2697276" y="3314248"/>
                  </a:cubicBezTo>
                  <a:cubicBezTo>
                    <a:pt x="2538664" y="3314248"/>
                    <a:pt x="2410084" y="3185668"/>
                    <a:pt x="2410084" y="3027056"/>
                  </a:cubicBezTo>
                  <a:cubicBezTo>
                    <a:pt x="2410084" y="2927673"/>
                    <a:pt x="2460566" y="2840079"/>
                    <a:pt x="2540252" y="2792932"/>
                  </a:cubicBezTo>
                  <a:lnTo>
                    <a:pt x="1267292" y="2792932"/>
                  </a:lnTo>
                  <a:lnTo>
                    <a:pt x="1269489" y="2801136"/>
                  </a:lnTo>
                  <a:cubicBezTo>
                    <a:pt x="1342305" y="2849558"/>
                    <a:pt x="1387490" y="2933031"/>
                    <a:pt x="1387490" y="3027056"/>
                  </a:cubicBezTo>
                  <a:cubicBezTo>
                    <a:pt x="1387490" y="3185668"/>
                    <a:pt x="1258910" y="3314248"/>
                    <a:pt x="1100298" y="3314248"/>
                  </a:cubicBezTo>
                  <a:cubicBezTo>
                    <a:pt x="941687" y="3314248"/>
                    <a:pt x="813106" y="3185668"/>
                    <a:pt x="813106" y="3027056"/>
                  </a:cubicBezTo>
                  <a:cubicBezTo>
                    <a:pt x="813106" y="2920356"/>
                    <a:pt x="871295" y="2827247"/>
                    <a:pt x="959943" y="2781695"/>
                  </a:cubicBezTo>
                  <a:lnTo>
                    <a:pt x="297574" y="309696"/>
                  </a:lnTo>
                  <a:lnTo>
                    <a:pt x="0" y="309696"/>
                  </a:lnTo>
                  <a:lnTo>
                    <a:pt x="0" y="15729"/>
                  </a:lnTo>
                  <a:lnTo>
                    <a:pt x="518928" y="0"/>
                  </a:lnTo>
                </a:path>
              </a:pathLst>
            </a:custGeom>
            <a:solidFill>
              <a:srgbClr val="32B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5"/>
            <p:cNvSpPr/>
            <p:nvPr/>
          </p:nvSpPr>
          <p:spPr>
            <a:xfrm>
              <a:off x="1614370" y="2058499"/>
              <a:ext cx="2525582" cy="288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7"/>
            <p:cNvSpPr/>
            <p:nvPr/>
          </p:nvSpPr>
          <p:spPr>
            <a:xfrm>
              <a:off x="1824325" y="2681351"/>
              <a:ext cx="2099603" cy="2880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ed Rectangle 8"/>
            <p:cNvSpPr/>
            <p:nvPr/>
          </p:nvSpPr>
          <p:spPr>
            <a:xfrm>
              <a:off x="1994411" y="3304203"/>
              <a:ext cx="1673624" cy="2880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Isosceles Triangle 8"/>
          <p:cNvSpPr/>
          <p:nvPr/>
        </p:nvSpPr>
        <p:spPr>
          <a:xfrm rot="16200000">
            <a:off x="11007760" y="4117255"/>
            <a:ext cx="249618" cy="29761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1B8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eeform 19"/>
          <p:cNvSpPr/>
          <p:nvPr/>
        </p:nvSpPr>
        <p:spPr>
          <a:xfrm>
            <a:off x="10417861" y="4266060"/>
            <a:ext cx="234841" cy="29060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2"/>
          <p:cNvSpPr/>
          <p:nvPr/>
        </p:nvSpPr>
        <p:spPr>
          <a:xfrm>
            <a:off x="10739507" y="3829754"/>
            <a:ext cx="291006" cy="291006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2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Block Arc 6"/>
          <p:cNvSpPr/>
          <p:nvPr/>
        </p:nvSpPr>
        <p:spPr>
          <a:xfrm>
            <a:off x="11385196" y="4377444"/>
            <a:ext cx="273773" cy="27646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2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ounded Rectangle 6"/>
          <p:cNvSpPr/>
          <p:nvPr/>
        </p:nvSpPr>
        <p:spPr>
          <a:xfrm>
            <a:off x="11312542" y="3953898"/>
            <a:ext cx="346427" cy="16686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7"/>
          <p:cNvSpPr/>
          <p:nvPr/>
        </p:nvSpPr>
        <p:spPr>
          <a:xfrm>
            <a:off x="10741354" y="4412081"/>
            <a:ext cx="289159" cy="2891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2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ardrop 6"/>
          <p:cNvSpPr/>
          <p:nvPr/>
        </p:nvSpPr>
        <p:spPr>
          <a:xfrm rot="8100000">
            <a:off x="10300548" y="3878346"/>
            <a:ext cx="234626" cy="23462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B8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581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1161</Words>
  <Application>Microsoft Office PowerPoint</Application>
  <PresentationFormat>Произвольный</PresentationFormat>
  <Paragraphs>211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интеллект в Цифровой экономике</dc:title>
  <dc:creator>Microsoft Office User</dc:creator>
  <cp:lastModifiedBy>Ольга</cp:lastModifiedBy>
  <cp:revision>158</cp:revision>
  <cp:lastPrinted>2021-03-15T12:17:13Z</cp:lastPrinted>
  <dcterms:created xsi:type="dcterms:W3CDTF">2020-11-02T07:35:28Z</dcterms:created>
  <dcterms:modified xsi:type="dcterms:W3CDTF">2023-02-23T23:49:22Z</dcterms:modified>
</cp:coreProperties>
</file>