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1"/>
  </p:sldMasterIdLst>
  <p:notesMasterIdLst>
    <p:notesMasterId r:id="rId20"/>
  </p:notesMasterIdLst>
  <p:sldIdLst>
    <p:sldId id="2971" r:id="rId2"/>
    <p:sldId id="2992" r:id="rId3"/>
    <p:sldId id="2991" r:id="rId4"/>
    <p:sldId id="2956" r:id="rId5"/>
    <p:sldId id="2973" r:id="rId6"/>
    <p:sldId id="2975" r:id="rId7"/>
    <p:sldId id="2977" r:id="rId8"/>
    <p:sldId id="2976" r:id="rId9"/>
    <p:sldId id="2980" r:id="rId10"/>
    <p:sldId id="2982" r:id="rId11"/>
    <p:sldId id="2983" r:id="rId12"/>
    <p:sldId id="2984" r:id="rId13"/>
    <p:sldId id="2985" r:id="rId14"/>
    <p:sldId id="2987" r:id="rId15"/>
    <p:sldId id="2988" r:id="rId16"/>
    <p:sldId id="2989" r:id="rId17"/>
    <p:sldId id="2990" r:id="rId18"/>
    <p:sldId id="2986" r:id="rId19"/>
  </p:sldIdLst>
  <p:sldSz cx="12858750" cy="7232650"/>
  <p:notesSz cx="6858000" cy="9144000"/>
  <p:custDataLst>
    <p:tags r:id="rId21"/>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373" userDrawn="1">
          <p15:clr>
            <a:srgbClr val="A4A3A4"/>
          </p15:clr>
        </p15:guide>
        <p15:guide id="2" pos="4050" userDrawn="1">
          <p15:clr>
            <a:srgbClr val="A4A3A4"/>
          </p15:clr>
        </p15:guide>
        <p15:guide id="3" pos="512" userDrawn="1">
          <p15:clr>
            <a:srgbClr val="A4A3A4"/>
          </p15:clr>
        </p15:guide>
        <p15:guide id="5" orient="horz" pos="4183" userDrawn="1">
          <p15:clr>
            <a:srgbClr val="A4A3A4"/>
          </p15:clr>
        </p15:guide>
        <p15:guide id="6" pos="75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18"/>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73326"/>
    <a:srgbClr val="7A191D"/>
    <a:srgbClr val="C00000"/>
    <a:srgbClr val="19AA39"/>
    <a:srgbClr val="D9D9D9"/>
    <a:srgbClr val="EFEEEC"/>
    <a:srgbClr val="A6A37E"/>
    <a:srgbClr val="BBB99D"/>
    <a:srgbClr val="EDA231"/>
    <a:srgbClr val="56565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0867" autoAdjust="0"/>
    <p:restoredTop sz="92986" autoAdjust="0"/>
  </p:normalViewPr>
  <p:slideViewPr>
    <p:cSldViewPr>
      <p:cViewPr varScale="1">
        <p:scale>
          <a:sx n="84" d="100"/>
          <a:sy n="84" d="100"/>
        </p:scale>
        <p:origin x="-638" y="-67"/>
      </p:cViewPr>
      <p:guideLst>
        <p:guide orient="horz" pos="373"/>
        <p:guide orient="horz" pos="4183"/>
        <p:guide pos="4050"/>
        <p:guide pos="512"/>
        <p:guide pos="7588"/>
      </p:guideLst>
    </p:cSldViewPr>
  </p:slideViewPr>
  <p:outlineViewPr>
    <p:cViewPr>
      <p:scale>
        <a:sx n="100" d="100"/>
        <a:sy n="100" d="100"/>
      </p:scale>
      <p:origin x="0" y="-14412"/>
    </p:cViewPr>
  </p:outlin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2023/3/28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4</a:t>
            </a:fld>
            <a:endParaRPr lang="zh-CN" altLang="en-US" dirty="0">
              <a:solidFill>
                <a:prstClr val="black"/>
              </a:solidFill>
            </a:endParaRPr>
          </a:p>
        </p:txBody>
      </p:sp>
    </p:spTree>
    <p:extLst>
      <p:ext uri="{BB962C8B-B14F-4D97-AF65-F5344CB8AC3E}">
        <p14:creationId xmlns="" xmlns:p14="http://schemas.microsoft.com/office/powerpoint/2010/main" val="81788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14</a:t>
            </a:fld>
            <a:endParaRPr lang="zh-CN" altLang="en-US"/>
          </a:p>
        </p:txBody>
      </p:sp>
    </p:spTree>
    <p:extLst>
      <p:ext uri="{BB962C8B-B14F-4D97-AF65-F5344CB8AC3E}">
        <p14:creationId xmlns="" xmlns:p14="http://schemas.microsoft.com/office/powerpoint/2010/main" val="7779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15</a:t>
            </a:fld>
            <a:endParaRPr lang="zh-CN" altLang="en-US"/>
          </a:p>
        </p:txBody>
      </p:sp>
    </p:spTree>
    <p:extLst>
      <p:ext uri="{BB962C8B-B14F-4D97-AF65-F5344CB8AC3E}">
        <p14:creationId xmlns="" xmlns:p14="http://schemas.microsoft.com/office/powerpoint/2010/main" val="77792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5</a:t>
            </a:fld>
            <a:endParaRPr lang="zh-CN" altLang="en-US"/>
          </a:p>
        </p:txBody>
      </p:sp>
    </p:spTree>
    <p:extLst>
      <p:ext uri="{BB962C8B-B14F-4D97-AF65-F5344CB8AC3E}">
        <p14:creationId xmlns="" xmlns:p14="http://schemas.microsoft.com/office/powerpoint/2010/main" val="727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6</a:t>
            </a:fld>
            <a:endParaRPr lang="zh-CN" altLang="en-US"/>
          </a:p>
        </p:txBody>
      </p:sp>
    </p:spTree>
    <p:extLst>
      <p:ext uri="{BB962C8B-B14F-4D97-AF65-F5344CB8AC3E}">
        <p14:creationId xmlns="" xmlns:p14="http://schemas.microsoft.com/office/powerpoint/2010/main" val="427609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7</a:t>
            </a:fld>
            <a:endParaRPr lang="zh-CN" altLang="en-US"/>
          </a:p>
        </p:txBody>
      </p:sp>
    </p:spTree>
    <p:extLst>
      <p:ext uri="{BB962C8B-B14F-4D97-AF65-F5344CB8AC3E}">
        <p14:creationId xmlns="" xmlns:p14="http://schemas.microsoft.com/office/powerpoint/2010/main" val="150285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8</a:t>
            </a:fld>
            <a:endParaRPr lang="zh-CN" altLang="en-US"/>
          </a:p>
        </p:txBody>
      </p:sp>
    </p:spTree>
    <p:extLst>
      <p:ext uri="{BB962C8B-B14F-4D97-AF65-F5344CB8AC3E}">
        <p14:creationId xmlns="" xmlns:p14="http://schemas.microsoft.com/office/powerpoint/2010/main" val="146985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9</a:t>
            </a:fld>
            <a:endParaRPr lang="zh-CN" altLang="en-US"/>
          </a:p>
        </p:txBody>
      </p:sp>
    </p:spTree>
    <p:extLst>
      <p:ext uri="{BB962C8B-B14F-4D97-AF65-F5344CB8AC3E}">
        <p14:creationId xmlns="" xmlns:p14="http://schemas.microsoft.com/office/powerpoint/2010/main" val="146985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11</a:t>
            </a:fld>
            <a:endParaRPr lang="zh-CN" altLang="en-US"/>
          </a:p>
        </p:txBody>
      </p:sp>
    </p:spTree>
    <p:extLst>
      <p:ext uri="{BB962C8B-B14F-4D97-AF65-F5344CB8AC3E}">
        <p14:creationId xmlns="" xmlns:p14="http://schemas.microsoft.com/office/powerpoint/2010/main" val="727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 xmlns:p14="http://schemas.microsoft.com/office/powerpoint/2010/main" val="188697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13</a:t>
            </a:fld>
            <a:endParaRPr lang="zh-CN" altLang="en-US"/>
          </a:p>
        </p:txBody>
      </p:sp>
    </p:spTree>
    <p:extLst>
      <p:ext uri="{BB962C8B-B14F-4D97-AF65-F5344CB8AC3E}">
        <p14:creationId xmlns="" xmlns:p14="http://schemas.microsoft.com/office/powerpoint/2010/main" val="77792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43018" y="6704013"/>
            <a:ext cx="3000745" cy="385762"/>
          </a:xfrm>
          <a:prstGeom prst="rect">
            <a:avLst/>
          </a:prstGeom>
        </p:spPr>
        <p:txBody>
          <a:bodyPr/>
          <a:lstStyle>
            <a:lvl1pPr>
              <a:defRPr/>
            </a:lvl1pPr>
          </a:lstStyle>
          <a:p>
            <a:pPr>
              <a:defRPr/>
            </a:pPr>
            <a:fld id="{ECE45C20-9DC3-4C93-855F-0906F529D9E0}" type="datetimeFigureOut">
              <a:rPr lang="zh-CN" altLang="en-US"/>
              <a:pPr>
                <a:defRPr/>
              </a:pPr>
              <a:t>2023/3/28</a:t>
            </a:fld>
            <a:endParaRPr lang="zh-CN" altLang="en-US"/>
          </a:p>
        </p:txBody>
      </p:sp>
      <p:sp>
        <p:nvSpPr>
          <p:cNvPr id="3" name="页脚占位符 4"/>
          <p:cNvSpPr>
            <a:spLocks noGrp="1"/>
          </p:cNvSpPr>
          <p:nvPr>
            <p:ph type="ftr" sz="quarter" idx="11"/>
          </p:nvPr>
        </p:nvSpPr>
        <p:spPr>
          <a:xfrm>
            <a:off x="4393156" y="6704013"/>
            <a:ext cx="4072440" cy="385762"/>
          </a:xfrm>
          <a:prstGeom prst="rect">
            <a:avLst/>
          </a:prstGeom>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9214988" y="6704013"/>
            <a:ext cx="3000745" cy="385762"/>
          </a:xfrm>
          <a:prstGeom prst="rect">
            <a:avLst/>
          </a:prstGeom>
        </p:spPr>
        <p:txBody>
          <a:bodyPr/>
          <a:lstStyle>
            <a:lvl1pPr>
              <a:defRPr/>
            </a:lvl1pPr>
          </a:lstStyle>
          <a:p>
            <a:fld id="{438595A7-F137-4A1C-94F3-17BF434764D1}" type="slidenum">
              <a:rPr lang="zh-CN" altLang="en-US"/>
              <a:pPr/>
              <a:t>‹#›</a:t>
            </a:fld>
            <a:endParaRPr lang="zh-CN" altLang="en-US"/>
          </a:p>
        </p:txBody>
      </p:sp>
    </p:spTree>
    <p:extLst>
      <p:ext uri="{BB962C8B-B14F-4D97-AF65-F5344CB8AC3E}">
        <p14:creationId xmlns="" xmlns:p14="http://schemas.microsoft.com/office/powerpoint/2010/main" val="6321807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127962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11572748"/>
      </p:ext>
    </p:extLst>
  </p:cSld>
  <p:clrMapOvr>
    <a:masterClrMapping/>
  </p:clrMapOvr>
  <mc:AlternateContent xmlns:mc="http://schemas.openxmlformats.org/markup-compatibility/2006">
    <mc:Choice xmlns="" xmlns:p14="http://schemas.microsoft.com/office/powerpoint/2010/main" Requires="p14">
      <p:transition spd="slow" p14:dur="1200" advTm="10000">
        <p14:prism/>
      </p:transition>
    </mc:Choice>
    <mc:Fallback>
      <p:transition spd="slow" advTm="10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95160477"/>
      </p:ext>
    </p:extLst>
  </p:cSld>
  <p:clrMapOvr>
    <a:masterClrMapping/>
  </p:clrMapOvr>
  <p:transition spd="med" advClick="0" advTm="4000">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79810800"/>
      </p:ext>
    </p:extLst>
  </p:cSld>
  <p:clrMapOvr>
    <a:masterClrMapping/>
  </p:clrMapOvr>
  <p:transition spd="med" advClick="0" advTm="4000">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22506115"/>
      </p:ext>
    </p:extLst>
  </p:cSld>
  <p:clrMapOvr>
    <a:masterClrMapping/>
  </p:clrMapOvr>
  <p:transition spd="med" advClick="0" advTm="4000">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8">
            <a:extLst>
              <a:ext uri="{28A0092B-C50C-407E-A947-70E740481C1C}">
                <a14:useLocalDpi xmlns="" xmlns:a14="http://schemas.microsoft.com/office/drawing/2010/main" val="0"/>
              </a:ext>
            </a:extLst>
          </a:blip>
          <a:stretch>
            <a:fillRect/>
          </a:stretch>
        </p:blipFill>
        <p:spPr>
          <a:xfrm>
            <a:off x="1681" y="5789"/>
            <a:ext cx="12855388" cy="7221071"/>
          </a:xfrm>
          <a:prstGeom prst="rect">
            <a:avLst/>
          </a:prstGeom>
        </p:spPr>
      </p:pic>
    </p:spTree>
    <p:extLst>
      <p:ext uri="{BB962C8B-B14F-4D97-AF65-F5344CB8AC3E}">
        <p14:creationId xmlns="" xmlns:p14="http://schemas.microsoft.com/office/powerpoint/2010/main" val="310721781"/>
      </p:ext>
    </p:extLst>
  </p:cSld>
  <p:clrMap bg1="lt1" tx1="dk1" bg2="lt2" tx2="dk2" accent1="accent1" accent2="accent2" accent3="accent3" accent4="accent4" accent5="accent5" accent6="accent6" hlink="hlink" folHlink="folHlink"/>
  <p:sldLayoutIdLst>
    <p:sldLayoutId id="2147484007" r:id="rId1"/>
    <p:sldLayoutId id="2147484035" r:id="rId2"/>
    <p:sldLayoutId id="2147484040" r:id="rId3"/>
    <p:sldLayoutId id="2147484041" r:id="rId4"/>
    <p:sldLayoutId id="2147484042" r:id="rId5"/>
    <p:sldLayoutId id="2147484044" r:id="rId6"/>
  </p:sldLayoutIdLst>
  <p:timing>
    <p:tnLst>
      <p:par>
        <p:cTn id="1" dur="indefinite" restart="never" nodeType="tmRoot"/>
      </p:par>
    </p:tnLst>
  </p:timing>
  <p:txStyles>
    <p:titleStyle>
      <a:lvl1pPr algn="l" defTabSz="91447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76" rtl="0" eaLnBrk="1" latinLnBrk="0" hangingPunct="1">
        <a:defRPr sz="1800" kern="1200">
          <a:solidFill>
            <a:schemeClr val="tx1"/>
          </a:solidFill>
          <a:latin typeface="+mn-lt"/>
          <a:ea typeface="+mn-ea"/>
          <a:cs typeface="+mn-cs"/>
        </a:defRPr>
      </a:lvl1pPr>
      <a:lvl2pPr marL="457239" algn="l" defTabSz="914476" rtl="0" eaLnBrk="1" latinLnBrk="0" hangingPunct="1">
        <a:defRPr sz="1800" kern="1200">
          <a:solidFill>
            <a:schemeClr val="tx1"/>
          </a:solidFill>
          <a:latin typeface="+mn-lt"/>
          <a:ea typeface="+mn-ea"/>
          <a:cs typeface="+mn-cs"/>
        </a:defRPr>
      </a:lvl2pPr>
      <a:lvl3pPr marL="914476" algn="l" defTabSz="914476" rtl="0" eaLnBrk="1" latinLnBrk="0" hangingPunct="1">
        <a:defRPr sz="1800" kern="1200">
          <a:solidFill>
            <a:schemeClr val="tx1"/>
          </a:solidFill>
          <a:latin typeface="+mn-lt"/>
          <a:ea typeface="+mn-ea"/>
          <a:cs typeface="+mn-cs"/>
        </a:defRPr>
      </a:lvl3pPr>
      <a:lvl4pPr marL="1371714" algn="l" defTabSz="914476" rtl="0" eaLnBrk="1" latinLnBrk="0" hangingPunct="1">
        <a:defRPr sz="1800" kern="1200">
          <a:solidFill>
            <a:schemeClr val="tx1"/>
          </a:solidFill>
          <a:latin typeface="+mn-lt"/>
          <a:ea typeface="+mn-ea"/>
          <a:cs typeface="+mn-cs"/>
        </a:defRPr>
      </a:lvl4pPr>
      <a:lvl5pPr marL="1828953" algn="l" defTabSz="914476" rtl="0" eaLnBrk="1" latinLnBrk="0" hangingPunct="1">
        <a:defRPr sz="1800" kern="1200">
          <a:solidFill>
            <a:schemeClr val="tx1"/>
          </a:solidFill>
          <a:latin typeface="+mn-lt"/>
          <a:ea typeface="+mn-ea"/>
          <a:cs typeface="+mn-cs"/>
        </a:defRPr>
      </a:lvl5pPr>
      <a:lvl6pPr marL="2286191" algn="l" defTabSz="914476" rtl="0" eaLnBrk="1" latinLnBrk="0" hangingPunct="1">
        <a:defRPr sz="1800" kern="1200">
          <a:solidFill>
            <a:schemeClr val="tx1"/>
          </a:solidFill>
          <a:latin typeface="+mn-lt"/>
          <a:ea typeface="+mn-ea"/>
          <a:cs typeface="+mn-cs"/>
        </a:defRPr>
      </a:lvl6pPr>
      <a:lvl7pPr marL="2743429" algn="l" defTabSz="914476" rtl="0" eaLnBrk="1" latinLnBrk="0" hangingPunct="1">
        <a:defRPr sz="1800" kern="1200">
          <a:solidFill>
            <a:schemeClr val="tx1"/>
          </a:solidFill>
          <a:latin typeface="+mn-lt"/>
          <a:ea typeface="+mn-ea"/>
          <a:cs typeface="+mn-cs"/>
        </a:defRPr>
      </a:lvl7pPr>
      <a:lvl8pPr marL="3200667" algn="l" defTabSz="914476" rtl="0" eaLnBrk="1" latinLnBrk="0" hangingPunct="1">
        <a:defRPr sz="1800" kern="1200">
          <a:solidFill>
            <a:schemeClr val="tx1"/>
          </a:solidFill>
          <a:latin typeface="+mn-lt"/>
          <a:ea typeface="+mn-ea"/>
          <a:cs typeface="+mn-cs"/>
        </a:defRPr>
      </a:lvl8pPr>
      <a:lvl9pPr marL="3657906" algn="l" defTabSz="9144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2858750" cy="7232650"/>
          </a:xfrm>
          <a:prstGeom prst="rect">
            <a:avLst/>
          </a:prstGeom>
          <a:noFill/>
          <a:ln w="9525">
            <a:noFill/>
            <a:miter lim="800000"/>
            <a:headEnd/>
            <a:tailEnd/>
          </a:ln>
          <a:effectLst/>
        </p:spPr>
      </p:pic>
      <p:sp>
        <p:nvSpPr>
          <p:cNvPr id="3" name="平行四边形 3"/>
          <p:cNvSpPr/>
          <p:nvPr/>
        </p:nvSpPr>
        <p:spPr>
          <a:xfrm rot="5400000">
            <a:off x="2813049" y="-2813051"/>
            <a:ext cx="7232650" cy="12858752"/>
          </a:xfrm>
          <a:prstGeom prst="rect">
            <a:avLst/>
          </a:prstGeom>
          <a:solidFill>
            <a:srgbClr val="67332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kern="0">
              <a:solidFill>
                <a:sysClr val="windowText" lastClr="000000"/>
              </a:solidFill>
            </a:endParaRPr>
          </a:p>
        </p:txBody>
      </p:sp>
      <p:sp>
        <p:nvSpPr>
          <p:cNvPr id="4" name="文本框 4"/>
          <p:cNvSpPr txBox="1"/>
          <p:nvPr/>
        </p:nvSpPr>
        <p:spPr>
          <a:xfrm>
            <a:off x="2857475" y="187301"/>
            <a:ext cx="7358114" cy="338554"/>
          </a:xfrm>
          <a:prstGeom prst="rect">
            <a:avLst/>
          </a:prstGeom>
          <a:noFill/>
        </p:spPr>
        <p:txBody>
          <a:bodyPr wrap="square" rtlCol="0">
            <a:spAutoFit/>
          </a:bodyPr>
          <a:lstStyle/>
          <a:p>
            <a:pPr algn="ctr" defTabSz="964326" fontAlgn="auto">
              <a:spcBef>
                <a:spcPts val="0"/>
              </a:spcBef>
              <a:spcAft>
                <a:spcPts val="0"/>
              </a:spcAft>
              <a:defRPr/>
            </a:pPr>
            <a:r>
              <a:rPr lang="ru-RU" altLang="zh-CN" sz="1600" kern="0" dirty="0" smtClean="0">
                <a:solidFill>
                  <a:schemeClr val="bg1"/>
                </a:solidFill>
                <a:latin typeface="Times New Roman" pitchFamily="18" charset="0"/>
                <a:ea typeface="+mj-ea"/>
                <a:cs typeface="Times New Roman" pitchFamily="18" charset="0"/>
              </a:rPr>
              <a:t>Название учебного заведения</a:t>
            </a:r>
            <a:endParaRPr lang="zh-CN" altLang="en-US" sz="1600" kern="0" dirty="0">
              <a:solidFill>
                <a:schemeClr val="bg1"/>
              </a:solidFill>
              <a:latin typeface="Times New Roman" pitchFamily="18" charset="0"/>
              <a:cs typeface="Times New Roman" pitchFamily="18" charset="0"/>
            </a:endParaRPr>
          </a:p>
        </p:txBody>
      </p:sp>
      <p:sp>
        <p:nvSpPr>
          <p:cNvPr id="5" name="文本框 4"/>
          <p:cNvSpPr txBox="1"/>
          <p:nvPr/>
        </p:nvSpPr>
        <p:spPr>
          <a:xfrm>
            <a:off x="7215193" y="3687763"/>
            <a:ext cx="5429288" cy="1323439"/>
          </a:xfrm>
          <a:prstGeom prst="rect">
            <a:avLst/>
          </a:prstGeom>
          <a:noFill/>
        </p:spPr>
        <p:txBody>
          <a:bodyPr wrap="square" rtlCol="0">
            <a:spAutoFit/>
          </a:bodyPr>
          <a:lstStyle/>
          <a:p>
            <a:pPr defTabSz="964326" fontAlgn="auto">
              <a:spcBef>
                <a:spcPts val="0"/>
              </a:spcBef>
              <a:spcAft>
                <a:spcPts val="0"/>
              </a:spcAft>
              <a:defRPr/>
            </a:pPr>
            <a:r>
              <a:rPr lang="ru-RU" altLang="zh-CN" sz="2000" kern="0" dirty="0" smtClean="0">
                <a:solidFill>
                  <a:schemeClr val="bg1"/>
                </a:solidFill>
                <a:latin typeface="Times New Roman" pitchFamily="18" charset="0"/>
                <a:ea typeface="+mj-ea"/>
                <a:cs typeface="Times New Roman" pitchFamily="18" charset="0"/>
              </a:rPr>
              <a:t>Выполнил:________________________________________________________________________</a:t>
            </a:r>
          </a:p>
          <a:p>
            <a:pPr defTabSz="964326" fontAlgn="auto">
              <a:spcBef>
                <a:spcPts val="0"/>
              </a:spcBef>
              <a:spcAft>
                <a:spcPts val="0"/>
              </a:spcAft>
              <a:defRPr/>
            </a:pPr>
            <a:r>
              <a:rPr lang="ru-RU" altLang="zh-CN" sz="2000" kern="0" dirty="0" smtClean="0">
                <a:solidFill>
                  <a:schemeClr val="bg1"/>
                </a:solidFill>
                <a:latin typeface="Times New Roman" pitchFamily="18" charset="0"/>
                <a:ea typeface="+mj-ea"/>
                <a:cs typeface="Times New Roman" pitchFamily="18" charset="0"/>
              </a:rPr>
              <a:t>_________________________________________</a:t>
            </a:r>
          </a:p>
          <a:p>
            <a:pPr defTabSz="964326" fontAlgn="auto">
              <a:spcBef>
                <a:spcPts val="0"/>
              </a:spcBef>
              <a:spcAft>
                <a:spcPts val="0"/>
              </a:spcAft>
              <a:defRPr/>
            </a:pPr>
            <a:endParaRPr lang="zh-CN" altLang="en-US" sz="2000" kern="0" dirty="0">
              <a:solidFill>
                <a:schemeClr val="bg1"/>
              </a:solidFill>
              <a:latin typeface="Times New Roman" pitchFamily="18" charset="0"/>
              <a:cs typeface="Times New Roman" pitchFamily="18" charset="0"/>
            </a:endParaRPr>
          </a:p>
        </p:txBody>
      </p:sp>
      <p:sp>
        <p:nvSpPr>
          <p:cNvPr id="6" name="文本框 4"/>
          <p:cNvSpPr txBox="1"/>
          <p:nvPr/>
        </p:nvSpPr>
        <p:spPr>
          <a:xfrm>
            <a:off x="7286631" y="4687895"/>
            <a:ext cx="5286412" cy="1015663"/>
          </a:xfrm>
          <a:prstGeom prst="rect">
            <a:avLst/>
          </a:prstGeom>
          <a:noFill/>
        </p:spPr>
        <p:txBody>
          <a:bodyPr wrap="square" rtlCol="0">
            <a:spAutoFit/>
          </a:bodyPr>
          <a:lstStyle/>
          <a:p>
            <a:pPr defTabSz="964326" fontAlgn="auto">
              <a:spcBef>
                <a:spcPts val="0"/>
              </a:spcBef>
              <a:spcAft>
                <a:spcPts val="0"/>
              </a:spcAft>
              <a:defRPr/>
            </a:pPr>
            <a:r>
              <a:rPr lang="ru-RU" altLang="zh-CN" sz="2000" kern="0" dirty="0" smtClean="0">
                <a:solidFill>
                  <a:schemeClr val="bg1"/>
                </a:solidFill>
                <a:latin typeface="Times New Roman" pitchFamily="18" charset="0"/>
                <a:ea typeface="+mj-ea"/>
                <a:cs typeface="Times New Roman" pitchFamily="18" charset="0"/>
              </a:rPr>
              <a:t>Проверил:_______________________________________________________________________</a:t>
            </a:r>
          </a:p>
          <a:p>
            <a:pPr defTabSz="964326" fontAlgn="auto">
              <a:spcBef>
                <a:spcPts val="0"/>
              </a:spcBef>
              <a:spcAft>
                <a:spcPts val="0"/>
              </a:spcAft>
              <a:defRPr/>
            </a:pPr>
            <a:r>
              <a:rPr lang="ru-RU" altLang="zh-CN" sz="2000" kern="0" dirty="0" smtClean="0">
                <a:solidFill>
                  <a:schemeClr val="bg1"/>
                </a:solidFill>
                <a:latin typeface="Times New Roman" pitchFamily="18" charset="0"/>
                <a:ea typeface="+mj-ea"/>
                <a:cs typeface="Times New Roman" pitchFamily="18" charset="0"/>
              </a:rPr>
              <a:t>________________________________________</a:t>
            </a:r>
            <a:endParaRPr lang="zh-CN" altLang="en-US" sz="2000" kern="0" dirty="0">
              <a:solidFill>
                <a:schemeClr val="bg1"/>
              </a:solidFill>
              <a:latin typeface="Times New Roman" pitchFamily="18" charset="0"/>
              <a:cs typeface="Times New Roman" pitchFamily="18" charset="0"/>
            </a:endParaRPr>
          </a:p>
        </p:txBody>
      </p:sp>
      <p:sp>
        <p:nvSpPr>
          <p:cNvPr id="7" name="文本框 4"/>
          <p:cNvSpPr txBox="1"/>
          <p:nvPr/>
        </p:nvSpPr>
        <p:spPr>
          <a:xfrm>
            <a:off x="2143095" y="1115995"/>
            <a:ext cx="9429816" cy="1815882"/>
          </a:xfrm>
          <a:prstGeom prst="rect">
            <a:avLst/>
          </a:prstGeom>
          <a:noFill/>
        </p:spPr>
        <p:txBody>
          <a:bodyPr wrap="square" rtlCol="0">
            <a:spAutoFit/>
          </a:bodyPr>
          <a:lstStyle/>
          <a:p>
            <a:pPr algn="ctr" defTabSz="964326" fontAlgn="auto">
              <a:spcBef>
                <a:spcPts val="0"/>
              </a:spcBef>
              <a:spcAft>
                <a:spcPts val="0"/>
              </a:spcAft>
              <a:defRPr/>
            </a:pPr>
            <a:r>
              <a:rPr lang="ru-RU" altLang="zh-CN" sz="2800" b="1" kern="0" dirty="0" smtClean="0">
                <a:solidFill>
                  <a:schemeClr val="bg1"/>
                </a:solidFill>
                <a:latin typeface="Times New Roman" pitchFamily="18" charset="0"/>
                <a:ea typeface="+mj-ea"/>
                <a:cs typeface="Times New Roman" pitchFamily="18" charset="0"/>
              </a:rPr>
              <a:t>Доклад на тему:</a:t>
            </a:r>
            <a:r>
              <a:rPr lang="ru-RU" sz="2800" b="1" dirty="0" smtClean="0">
                <a:solidFill>
                  <a:schemeClr val="bg1"/>
                </a:solidFill>
                <a:latin typeface="Times New Roman" pitchFamily="18" charset="0"/>
                <a:cs typeface="Times New Roman" pitchFamily="18" charset="0"/>
              </a:rPr>
              <a:t> «Особенности процедуры судебного разбирательства по уголовным делам при заключении судебного соглашения сторон»</a:t>
            </a:r>
            <a:endParaRPr lang="ru-RU" sz="2800" dirty="0" smtClean="0">
              <a:solidFill>
                <a:schemeClr val="bg1"/>
              </a:solidFill>
              <a:latin typeface="Times New Roman" pitchFamily="18" charset="0"/>
              <a:cs typeface="Times New Roman" pitchFamily="18" charset="0"/>
            </a:endParaRPr>
          </a:p>
          <a:p>
            <a:pPr algn="ctr" defTabSz="964326" fontAlgn="auto">
              <a:spcBef>
                <a:spcPts val="0"/>
              </a:spcBef>
              <a:spcAft>
                <a:spcPts val="0"/>
              </a:spcAft>
              <a:defRPr/>
            </a:pPr>
            <a:r>
              <a:rPr lang="ru-RU" sz="2800" b="1" dirty="0" smtClean="0">
                <a:solidFill>
                  <a:schemeClr val="bg1"/>
                </a:solidFill>
                <a:latin typeface="Times New Roman" pitchFamily="18" charset="0"/>
                <a:cs typeface="Times New Roman" pitchFamily="18" charset="0"/>
              </a:rPr>
              <a:t>  </a:t>
            </a:r>
            <a:endParaRPr lang="zh-CN" altLang="en-US" sz="2800" b="1" kern="0" dirty="0">
              <a:solidFill>
                <a:schemeClr val="bg1"/>
              </a:solidFill>
              <a:latin typeface="Times New Roman" pitchFamily="18" charset="0"/>
              <a:cs typeface="Times New Roman" pitchFamily="18" charset="0"/>
            </a:endParaRPr>
          </a:p>
        </p:txBody>
      </p:sp>
      <p:sp>
        <p:nvSpPr>
          <p:cNvPr id="8" name="文本框 4"/>
          <p:cNvSpPr txBox="1"/>
          <p:nvPr/>
        </p:nvSpPr>
        <p:spPr>
          <a:xfrm>
            <a:off x="4929177" y="6688159"/>
            <a:ext cx="2930763" cy="338554"/>
          </a:xfrm>
          <a:prstGeom prst="rect">
            <a:avLst/>
          </a:prstGeom>
          <a:noFill/>
        </p:spPr>
        <p:txBody>
          <a:bodyPr wrap="square" rtlCol="0">
            <a:spAutoFit/>
          </a:bodyPr>
          <a:lstStyle/>
          <a:p>
            <a:pPr algn="ctr" defTabSz="964326" fontAlgn="auto">
              <a:spcBef>
                <a:spcPts val="0"/>
              </a:spcBef>
              <a:spcAft>
                <a:spcPts val="0"/>
              </a:spcAft>
              <a:defRPr/>
            </a:pPr>
            <a:r>
              <a:rPr lang="ru-RU" altLang="zh-CN" sz="1600" kern="0" dirty="0" smtClean="0">
                <a:solidFill>
                  <a:schemeClr val="bg1"/>
                </a:solidFill>
                <a:latin typeface="Times New Roman" pitchFamily="18" charset="0"/>
                <a:ea typeface="+mj-ea"/>
                <a:cs typeface="Times New Roman" pitchFamily="18" charset="0"/>
              </a:rPr>
              <a:t>2023 год</a:t>
            </a:r>
            <a:endParaRPr lang="zh-CN" altLang="en-US" sz="1600" kern="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76"/>
          <p:cNvSpPr/>
          <p:nvPr/>
        </p:nvSpPr>
        <p:spPr>
          <a:xfrm rot="-2700000">
            <a:off x="4208097" y="2140979"/>
            <a:ext cx="7315998" cy="1394978"/>
          </a:xfrm>
          <a:custGeom>
            <a:avLst/>
            <a:gdLst>
              <a:gd name="connsiteX0" fmla="*/ 12232394 w 12583909"/>
              <a:gd name="connsiteY0" fmla="*/ 351517 h 2400301"/>
              <a:gd name="connsiteX1" fmla="*/ 12232394 w 12583909"/>
              <a:gd name="connsiteY1" fmla="*/ 2048785 h 2400301"/>
              <a:gd name="connsiteX2" fmla="*/ 10626274 w 12583909"/>
              <a:gd name="connsiteY2" fmla="*/ 2131172 h 2400301"/>
              <a:gd name="connsiteX3" fmla="*/ 10579657 w 12583909"/>
              <a:gd name="connsiteY3" fmla="*/ 2089037 h 2400301"/>
              <a:gd name="connsiteX4" fmla="*/ 10571832 w 12583909"/>
              <a:gd name="connsiteY4" fmla="*/ 2089037 h 2400301"/>
              <a:gd name="connsiteX5" fmla="*/ 10538493 w 12583909"/>
              <a:gd name="connsiteY5" fmla="*/ 2052152 h 2400301"/>
              <a:gd name="connsiteX6" fmla="*/ 8841225 w 12583909"/>
              <a:gd name="connsiteY6" fmla="*/ 2052152 h 2400301"/>
              <a:gd name="connsiteX7" fmla="*/ 8807885 w 12583909"/>
              <a:gd name="connsiteY7" fmla="*/ 2089036 h 2400301"/>
              <a:gd name="connsiteX8" fmla="*/ 8793324 w 12583909"/>
              <a:gd name="connsiteY8" fmla="*/ 2089037 h 2400301"/>
              <a:gd name="connsiteX9" fmla="*/ 8746708 w 12583909"/>
              <a:gd name="connsiteY9" fmla="*/ 2131172 h 2400301"/>
              <a:gd name="connsiteX10" fmla="*/ 7231737 w 12583909"/>
              <a:gd name="connsiteY10" fmla="*/ 2131172 h 2400301"/>
              <a:gd name="connsiteX11" fmla="*/ 7185121 w 12583909"/>
              <a:gd name="connsiteY11" fmla="*/ 2089037 h 2400301"/>
              <a:gd name="connsiteX12" fmla="*/ 7176648 w 12583909"/>
              <a:gd name="connsiteY12" fmla="*/ 2089037 h 2400301"/>
              <a:gd name="connsiteX13" fmla="*/ 7137221 w 12583909"/>
              <a:gd name="connsiteY13" fmla="*/ 2045416 h 2400301"/>
              <a:gd name="connsiteX14" fmla="*/ 5439952 w 12583909"/>
              <a:gd name="connsiteY14" fmla="*/ 2045416 h 2400301"/>
              <a:gd name="connsiteX15" fmla="*/ 5400527 w 12583909"/>
              <a:gd name="connsiteY15" fmla="*/ 2089035 h 2400301"/>
              <a:gd name="connsiteX16" fmla="*/ 5398788 w 12583909"/>
              <a:gd name="connsiteY16" fmla="*/ 2089035 h 2400301"/>
              <a:gd name="connsiteX17" fmla="*/ 5352171 w 12583909"/>
              <a:gd name="connsiteY17" fmla="*/ 2131171 h 2400301"/>
              <a:gd name="connsiteX18" fmla="*/ 3837201 w 12583909"/>
              <a:gd name="connsiteY18" fmla="*/ 2131171 h 2400301"/>
              <a:gd name="connsiteX19" fmla="*/ 3790584 w 12583909"/>
              <a:gd name="connsiteY19" fmla="*/ 2089036 h 2400301"/>
              <a:gd name="connsiteX20" fmla="*/ 3782759 w 12583909"/>
              <a:gd name="connsiteY20" fmla="*/ 2089036 h 2400301"/>
              <a:gd name="connsiteX21" fmla="*/ 3749420 w 12583909"/>
              <a:gd name="connsiteY21" fmla="*/ 2052152 h 2400301"/>
              <a:gd name="connsiteX22" fmla="*/ 2052151 w 12583909"/>
              <a:gd name="connsiteY22" fmla="*/ 2052152 h 2400301"/>
              <a:gd name="connsiteX23" fmla="*/ 2018814 w 12583909"/>
              <a:gd name="connsiteY23" fmla="*/ 2089035 h 2400301"/>
              <a:gd name="connsiteX24" fmla="*/ 2004252 w 12583909"/>
              <a:gd name="connsiteY24" fmla="*/ 2089035 h 2400301"/>
              <a:gd name="connsiteX25" fmla="*/ 1957634 w 12583909"/>
              <a:gd name="connsiteY25" fmla="*/ 2131171 h 2400301"/>
              <a:gd name="connsiteX26" fmla="*/ 351516 w 12583909"/>
              <a:gd name="connsiteY26" fmla="*/ 2048786 h 2400301"/>
              <a:gd name="connsiteX27" fmla="*/ 351516 w 12583909"/>
              <a:gd name="connsiteY27" fmla="*/ 351517 h 2400301"/>
              <a:gd name="connsiteX28" fmla="*/ 1957635 w 12583909"/>
              <a:gd name="connsiteY28" fmla="*/ 269131 h 2400301"/>
              <a:gd name="connsiteX29" fmla="*/ 2010995 w 12583909"/>
              <a:gd name="connsiteY29" fmla="*/ 317361 h 2400301"/>
              <a:gd name="connsiteX30" fmla="*/ 2018236 w 12583909"/>
              <a:gd name="connsiteY30" fmla="*/ 317361 h 2400301"/>
              <a:gd name="connsiteX31" fmla="*/ 2052152 w 12583909"/>
              <a:gd name="connsiteY31" fmla="*/ 354883 h 2400301"/>
              <a:gd name="connsiteX32" fmla="*/ 3749420 w 12583909"/>
              <a:gd name="connsiteY32" fmla="*/ 354883 h 2400301"/>
              <a:gd name="connsiteX33" fmla="*/ 3783336 w 12583909"/>
              <a:gd name="connsiteY33" fmla="*/ 317359 h 2400301"/>
              <a:gd name="connsiteX34" fmla="*/ 3783842 w 12583909"/>
              <a:gd name="connsiteY34" fmla="*/ 317359 h 2400301"/>
              <a:gd name="connsiteX35" fmla="*/ 3837202 w 12583909"/>
              <a:gd name="connsiteY35" fmla="*/ 269129 h 2400301"/>
              <a:gd name="connsiteX36" fmla="*/ 5352171 w 12583909"/>
              <a:gd name="connsiteY36" fmla="*/ 269130 h 2400301"/>
              <a:gd name="connsiteX37" fmla="*/ 5405530 w 12583909"/>
              <a:gd name="connsiteY37" fmla="*/ 317359 h 2400301"/>
              <a:gd name="connsiteX38" fmla="*/ 5413095 w 12583909"/>
              <a:gd name="connsiteY38" fmla="*/ 317360 h 2400301"/>
              <a:gd name="connsiteX39" fmla="*/ 5450056 w 12583909"/>
              <a:gd name="connsiteY39" fmla="*/ 358251 h 2400301"/>
              <a:gd name="connsiteX40" fmla="*/ 7147324 w 12583909"/>
              <a:gd name="connsiteY40" fmla="*/ 358251 h 2400301"/>
              <a:gd name="connsiteX41" fmla="*/ 7210650 w 12583909"/>
              <a:gd name="connsiteY41" fmla="*/ 288190 h 2400301"/>
              <a:gd name="connsiteX42" fmla="*/ 7231738 w 12583909"/>
              <a:gd name="connsiteY42" fmla="*/ 269129 h 2400301"/>
              <a:gd name="connsiteX43" fmla="*/ 8746706 w 12583909"/>
              <a:gd name="connsiteY43" fmla="*/ 269130 h 2400301"/>
              <a:gd name="connsiteX44" fmla="*/ 8800066 w 12583909"/>
              <a:gd name="connsiteY44" fmla="*/ 317360 h 2400301"/>
              <a:gd name="connsiteX45" fmla="*/ 8806660 w 12583909"/>
              <a:gd name="connsiteY45" fmla="*/ 317360 h 2400301"/>
              <a:gd name="connsiteX46" fmla="*/ 8834488 w 12583909"/>
              <a:gd name="connsiteY46" fmla="*/ 348148 h 2400301"/>
              <a:gd name="connsiteX47" fmla="*/ 10531757 w 12583909"/>
              <a:gd name="connsiteY47" fmla="*/ 348148 h 2400301"/>
              <a:gd name="connsiteX48" fmla="*/ 10559585 w 12583909"/>
              <a:gd name="connsiteY48" fmla="*/ 317359 h 2400301"/>
              <a:gd name="connsiteX49" fmla="*/ 10572914 w 12583909"/>
              <a:gd name="connsiteY49" fmla="*/ 317359 h 2400301"/>
              <a:gd name="connsiteX50" fmla="*/ 10626275 w 12583909"/>
              <a:gd name="connsiteY50" fmla="*/ 269130 h 2400301"/>
              <a:gd name="connsiteX51" fmla="*/ 12232394 w 12583909"/>
              <a:gd name="connsiteY51" fmla="*/ 351517 h 240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583909" h="2400301">
                <a:moveTo>
                  <a:pt x="12232394" y="351517"/>
                </a:moveTo>
                <a:cubicBezTo>
                  <a:pt x="12701082" y="820205"/>
                  <a:pt x="12701081" y="1580097"/>
                  <a:pt x="12232394" y="2048785"/>
                </a:cubicBezTo>
                <a:cubicBezTo>
                  <a:pt x="11792998" y="2488181"/>
                  <a:pt x="11097662" y="2515643"/>
                  <a:pt x="10626274" y="2131172"/>
                </a:cubicBezTo>
                <a:lnTo>
                  <a:pt x="10579657" y="2089037"/>
                </a:lnTo>
                <a:lnTo>
                  <a:pt x="10571832" y="2089037"/>
                </a:lnTo>
                <a:lnTo>
                  <a:pt x="10538493" y="2052152"/>
                </a:lnTo>
                <a:cubicBezTo>
                  <a:pt x="10069805" y="1583464"/>
                  <a:pt x="9309913" y="1583464"/>
                  <a:pt x="8841225" y="2052152"/>
                </a:cubicBezTo>
                <a:lnTo>
                  <a:pt x="8807885" y="2089036"/>
                </a:lnTo>
                <a:lnTo>
                  <a:pt x="8793324" y="2089037"/>
                </a:lnTo>
                <a:lnTo>
                  <a:pt x="8746708" y="2131172"/>
                </a:lnTo>
                <a:cubicBezTo>
                  <a:pt x="8306745" y="2490011"/>
                  <a:pt x="7671700" y="2490011"/>
                  <a:pt x="7231737" y="2131172"/>
                </a:cubicBezTo>
                <a:lnTo>
                  <a:pt x="7185121" y="2089037"/>
                </a:lnTo>
                <a:lnTo>
                  <a:pt x="7176648" y="2089037"/>
                </a:lnTo>
                <a:lnTo>
                  <a:pt x="7137221" y="2045416"/>
                </a:lnTo>
                <a:cubicBezTo>
                  <a:pt x="6668533" y="1576728"/>
                  <a:pt x="5908640" y="1576728"/>
                  <a:pt x="5439952" y="2045416"/>
                </a:cubicBezTo>
                <a:lnTo>
                  <a:pt x="5400527" y="2089035"/>
                </a:lnTo>
                <a:lnTo>
                  <a:pt x="5398788" y="2089035"/>
                </a:lnTo>
                <a:lnTo>
                  <a:pt x="5352171" y="2131171"/>
                </a:lnTo>
                <a:cubicBezTo>
                  <a:pt x="4912209" y="2490010"/>
                  <a:pt x="4277163" y="2490011"/>
                  <a:pt x="3837201" y="2131171"/>
                </a:cubicBezTo>
                <a:lnTo>
                  <a:pt x="3790584" y="2089036"/>
                </a:lnTo>
                <a:lnTo>
                  <a:pt x="3782759" y="2089036"/>
                </a:lnTo>
                <a:lnTo>
                  <a:pt x="3749420" y="2052152"/>
                </a:lnTo>
                <a:cubicBezTo>
                  <a:pt x="3280732" y="1583463"/>
                  <a:pt x="2520839" y="1583463"/>
                  <a:pt x="2052151" y="2052152"/>
                </a:cubicBezTo>
                <a:lnTo>
                  <a:pt x="2018814" y="2089035"/>
                </a:lnTo>
                <a:lnTo>
                  <a:pt x="2004252" y="2089035"/>
                </a:lnTo>
                <a:lnTo>
                  <a:pt x="1957634" y="2131171"/>
                </a:lnTo>
                <a:cubicBezTo>
                  <a:pt x="1486247" y="2515642"/>
                  <a:pt x="790911" y="2488181"/>
                  <a:pt x="351516" y="2048786"/>
                </a:cubicBezTo>
                <a:cubicBezTo>
                  <a:pt x="-117171" y="1580098"/>
                  <a:pt x="-117172" y="820205"/>
                  <a:pt x="351516" y="351517"/>
                </a:cubicBezTo>
                <a:cubicBezTo>
                  <a:pt x="790911" y="-87879"/>
                  <a:pt x="1486248" y="-115340"/>
                  <a:pt x="1957635" y="269131"/>
                </a:cubicBezTo>
                <a:lnTo>
                  <a:pt x="2010995" y="317361"/>
                </a:lnTo>
                <a:lnTo>
                  <a:pt x="2018236" y="317361"/>
                </a:lnTo>
                <a:lnTo>
                  <a:pt x="2052152" y="354883"/>
                </a:lnTo>
                <a:cubicBezTo>
                  <a:pt x="2520840" y="823572"/>
                  <a:pt x="3280732" y="823571"/>
                  <a:pt x="3749420" y="354883"/>
                </a:cubicBezTo>
                <a:lnTo>
                  <a:pt x="3783336" y="317359"/>
                </a:lnTo>
                <a:lnTo>
                  <a:pt x="3783842" y="317359"/>
                </a:lnTo>
                <a:lnTo>
                  <a:pt x="3837202" y="269129"/>
                </a:lnTo>
                <a:cubicBezTo>
                  <a:pt x="4277163" y="-89710"/>
                  <a:pt x="4912209" y="-89710"/>
                  <a:pt x="5352171" y="269130"/>
                </a:cubicBezTo>
                <a:lnTo>
                  <a:pt x="5405530" y="317359"/>
                </a:lnTo>
                <a:lnTo>
                  <a:pt x="5413095" y="317360"/>
                </a:lnTo>
                <a:lnTo>
                  <a:pt x="5450056" y="358251"/>
                </a:lnTo>
                <a:cubicBezTo>
                  <a:pt x="5918744" y="826940"/>
                  <a:pt x="6678636" y="826940"/>
                  <a:pt x="7147324" y="358251"/>
                </a:cubicBezTo>
                <a:lnTo>
                  <a:pt x="7210650" y="288190"/>
                </a:lnTo>
                <a:lnTo>
                  <a:pt x="7231738" y="269129"/>
                </a:lnTo>
                <a:cubicBezTo>
                  <a:pt x="7671700" y="-89709"/>
                  <a:pt x="8306745" y="-89709"/>
                  <a:pt x="8746706" y="269130"/>
                </a:cubicBezTo>
                <a:lnTo>
                  <a:pt x="8800066" y="317360"/>
                </a:lnTo>
                <a:lnTo>
                  <a:pt x="8806660" y="317360"/>
                </a:lnTo>
                <a:lnTo>
                  <a:pt x="8834488" y="348148"/>
                </a:lnTo>
                <a:cubicBezTo>
                  <a:pt x="9303177" y="816836"/>
                  <a:pt x="10063069" y="816836"/>
                  <a:pt x="10531757" y="348148"/>
                </a:cubicBezTo>
                <a:lnTo>
                  <a:pt x="10559585" y="317359"/>
                </a:lnTo>
                <a:lnTo>
                  <a:pt x="10572914" y="317359"/>
                </a:lnTo>
                <a:lnTo>
                  <a:pt x="10626275" y="269130"/>
                </a:lnTo>
                <a:cubicBezTo>
                  <a:pt x="11097663" y="-115341"/>
                  <a:pt x="11792998" y="-87879"/>
                  <a:pt x="12232394" y="351517"/>
                </a:cubicBezTo>
                <a:close/>
              </a:path>
            </a:pathLst>
          </a:custGeom>
          <a:gradFill flip="none" rotWithShape="1">
            <a:gsLst>
              <a:gs pos="100000">
                <a:schemeClr val="bg1"/>
              </a:gs>
              <a:gs pos="0">
                <a:schemeClr val="bg1">
                  <a:lumMod val="75000"/>
                </a:schemeClr>
              </a:gs>
            </a:gsLst>
            <a:lin ang="2700000" scaled="1"/>
            <a:tileRect/>
          </a:gradFill>
          <a:ln w="15875">
            <a:gradFill>
              <a:gsLst>
                <a:gs pos="0">
                  <a:schemeClr val="bg1"/>
                </a:gs>
                <a:gs pos="100000">
                  <a:schemeClr val="bg1">
                    <a:lumMod val="7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3" name="任意多边形 176"/>
          <p:cNvSpPr/>
          <p:nvPr/>
        </p:nvSpPr>
        <p:spPr>
          <a:xfrm rot="-2700000">
            <a:off x="2806291" y="3554655"/>
            <a:ext cx="7315998" cy="1394978"/>
          </a:xfrm>
          <a:custGeom>
            <a:avLst/>
            <a:gdLst>
              <a:gd name="connsiteX0" fmla="*/ 12232394 w 12583909"/>
              <a:gd name="connsiteY0" fmla="*/ 351517 h 2400301"/>
              <a:gd name="connsiteX1" fmla="*/ 12232394 w 12583909"/>
              <a:gd name="connsiteY1" fmla="*/ 2048785 h 2400301"/>
              <a:gd name="connsiteX2" fmla="*/ 10626274 w 12583909"/>
              <a:gd name="connsiteY2" fmla="*/ 2131172 h 2400301"/>
              <a:gd name="connsiteX3" fmla="*/ 10579657 w 12583909"/>
              <a:gd name="connsiteY3" fmla="*/ 2089037 h 2400301"/>
              <a:gd name="connsiteX4" fmla="*/ 10571832 w 12583909"/>
              <a:gd name="connsiteY4" fmla="*/ 2089037 h 2400301"/>
              <a:gd name="connsiteX5" fmla="*/ 10538493 w 12583909"/>
              <a:gd name="connsiteY5" fmla="*/ 2052152 h 2400301"/>
              <a:gd name="connsiteX6" fmla="*/ 8841225 w 12583909"/>
              <a:gd name="connsiteY6" fmla="*/ 2052152 h 2400301"/>
              <a:gd name="connsiteX7" fmla="*/ 8807885 w 12583909"/>
              <a:gd name="connsiteY7" fmla="*/ 2089036 h 2400301"/>
              <a:gd name="connsiteX8" fmla="*/ 8793324 w 12583909"/>
              <a:gd name="connsiteY8" fmla="*/ 2089037 h 2400301"/>
              <a:gd name="connsiteX9" fmla="*/ 8746708 w 12583909"/>
              <a:gd name="connsiteY9" fmla="*/ 2131172 h 2400301"/>
              <a:gd name="connsiteX10" fmla="*/ 7231737 w 12583909"/>
              <a:gd name="connsiteY10" fmla="*/ 2131172 h 2400301"/>
              <a:gd name="connsiteX11" fmla="*/ 7185121 w 12583909"/>
              <a:gd name="connsiteY11" fmla="*/ 2089037 h 2400301"/>
              <a:gd name="connsiteX12" fmla="*/ 7176648 w 12583909"/>
              <a:gd name="connsiteY12" fmla="*/ 2089037 h 2400301"/>
              <a:gd name="connsiteX13" fmla="*/ 7137221 w 12583909"/>
              <a:gd name="connsiteY13" fmla="*/ 2045416 h 2400301"/>
              <a:gd name="connsiteX14" fmla="*/ 5439952 w 12583909"/>
              <a:gd name="connsiteY14" fmla="*/ 2045416 h 2400301"/>
              <a:gd name="connsiteX15" fmla="*/ 5400527 w 12583909"/>
              <a:gd name="connsiteY15" fmla="*/ 2089035 h 2400301"/>
              <a:gd name="connsiteX16" fmla="*/ 5398788 w 12583909"/>
              <a:gd name="connsiteY16" fmla="*/ 2089035 h 2400301"/>
              <a:gd name="connsiteX17" fmla="*/ 5352171 w 12583909"/>
              <a:gd name="connsiteY17" fmla="*/ 2131171 h 2400301"/>
              <a:gd name="connsiteX18" fmla="*/ 3837201 w 12583909"/>
              <a:gd name="connsiteY18" fmla="*/ 2131171 h 2400301"/>
              <a:gd name="connsiteX19" fmla="*/ 3790584 w 12583909"/>
              <a:gd name="connsiteY19" fmla="*/ 2089036 h 2400301"/>
              <a:gd name="connsiteX20" fmla="*/ 3782759 w 12583909"/>
              <a:gd name="connsiteY20" fmla="*/ 2089036 h 2400301"/>
              <a:gd name="connsiteX21" fmla="*/ 3749420 w 12583909"/>
              <a:gd name="connsiteY21" fmla="*/ 2052152 h 2400301"/>
              <a:gd name="connsiteX22" fmla="*/ 2052151 w 12583909"/>
              <a:gd name="connsiteY22" fmla="*/ 2052152 h 2400301"/>
              <a:gd name="connsiteX23" fmla="*/ 2018814 w 12583909"/>
              <a:gd name="connsiteY23" fmla="*/ 2089035 h 2400301"/>
              <a:gd name="connsiteX24" fmla="*/ 2004252 w 12583909"/>
              <a:gd name="connsiteY24" fmla="*/ 2089035 h 2400301"/>
              <a:gd name="connsiteX25" fmla="*/ 1957634 w 12583909"/>
              <a:gd name="connsiteY25" fmla="*/ 2131171 h 2400301"/>
              <a:gd name="connsiteX26" fmla="*/ 351516 w 12583909"/>
              <a:gd name="connsiteY26" fmla="*/ 2048786 h 2400301"/>
              <a:gd name="connsiteX27" fmla="*/ 351516 w 12583909"/>
              <a:gd name="connsiteY27" fmla="*/ 351517 h 2400301"/>
              <a:gd name="connsiteX28" fmla="*/ 1957635 w 12583909"/>
              <a:gd name="connsiteY28" fmla="*/ 269131 h 2400301"/>
              <a:gd name="connsiteX29" fmla="*/ 2010995 w 12583909"/>
              <a:gd name="connsiteY29" fmla="*/ 317361 h 2400301"/>
              <a:gd name="connsiteX30" fmla="*/ 2018236 w 12583909"/>
              <a:gd name="connsiteY30" fmla="*/ 317361 h 2400301"/>
              <a:gd name="connsiteX31" fmla="*/ 2052152 w 12583909"/>
              <a:gd name="connsiteY31" fmla="*/ 354883 h 2400301"/>
              <a:gd name="connsiteX32" fmla="*/ 3749420 w 12583909"/>
              <a:gd name="connsiteY32" fmla="*/ 354883 h 2400301"/>
              <a:gd name="connsiteX33" fmla="*/ 3783336 w 12583909"/>
              <a:gd name="connsiteY33" fmla="*/ 317359 h 2400301"/>
              <a:gd name="connsiteX34" fmla="*/ 3783842 w 12583909"/>
              <a:gd name="connsiteY34" fmla="*/ 317359 h 2400301"/>
              <a:gd name="connsiteX35" fmla="*/ 3837202 w 12583909"/>
              <a:gd name="connsiteY35" fmla="*/ 269129 h 2400301"/>
              <a:gd name="connsiteX36" fmla="*/ 5352171 w 12583909"/>
              <a:gd name="connsiteY36" fmla="*/ 269130 h 2400301"/>
              <a:gd name="connsiteX37" fmla="*/ 5405530 w 12583909"/>
              <a:gd name="connsiteY37" fmla="*/ 317359 h 2400301"/>
              <a:gd name="connsiteX38" fmla="*/ 5413095 w 12583909"/>
              <a:gd name="connsiteY38" fmla="*/ 317360 h 2400301"/>
              <a:gd name="connsiteX39" fmla="*/ 5450056 w 12583909"/>
              <a:gd name="connsiteY39" fmla="*/ 358251 h 2400301"/>
              <a:gd name="connsiteX40" fmla="*/ 7147324 w 12583909"/>
              <a:gd name="connsiteY40" fmla="*/ 358251 h 2400301"/>
              <a:gd name="connsiteX41" fmla="*/ 7210650 w 12583909"/>
              <a:gd name="connsiteY41" fmla="*/ 288190 h 2400301"/>
              <a:gd name="connsiteX42" fmla="*/ 7231738 w 12583909"/>
              <a:gd name="connsiteY42" fmla="*/ 269129 h 2400301"/>
              <a:gd name="connsiteX43" fmla="*/ 8746706 w 12583909"/>
              <a:gd name="connsiteY43" fmla="*/ 269130 h 2400301"/>
              <a:gd name="connsiteX44" fmla="*/ 8800066 w 12583909"/>
              <a:gd name="connsiteY44" fmla="*/ 317360 h 2400301"/>
              <a:gd name="connsiteX45" fmla="*/ 8806660 w 12583909"/>
              <a:gd name="connsiteY45" fmla="*/ 317360 h 2400301"/>
              <a:gd name="connsiteX46" fmla="*/ 8834488 w 12583909"/>
              <a:gd name="connsiteY46" fmla="*/ 348148 h 2400301"/>
              <a:gd name="connsiteX47" fmla="*/ 10531757 w 12583909"/>
              <a:gd name="connsiteY47" fmla="*/ 348148 h 2400301"/>
              <a:gd name="connsiteX48" fmla="*/ 10559585 w 12583909"/>
              <a:gd name="connsiteY48" fmla="*/ 317359 h 2400301"/>
              <a:gd name="connsiteX49" fmla="*/ 10572914 w 12583909"/>
              <a:gd name="connsiteY49" fmla="*/ 317359 h 2400301"/>
              <a:gd name="connsiteX50" fmla="*/ 10626275 w 12583909"/>
              <a:gd name="connsiteY50" fmla="*/ 269130 h 2400301"/>
              <a:gd name="connsiteX51" fmla="*/ 12232394 w 12583909"/>
              <a:gd name="connsiteY51" fmla="*/ 351517 h 240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583909" h="2400301">
                <a:moveTo>
                  <a:pt x="12232394" y="351517"/>
                </a:moveTo>
                <a:cubicBezTo>
                  <a:pt x="12701082" y="820205"/>
                  <a:pt x="12701081" y="1580097"/>
                  <a:pt x="12232394" y="2048785"/>
                </a:cubicBezTo>
                <a:cubicBezTo>
                  <a:pt x="11792998" y="2488181"/>
                  <a:pt x="11097662" y="2515643"/>
                  <a:pt x="10626274" y="2131172"/>
                </a:cubicBezTo>
                <a:lnTo>
                  <a:pt x="10579657" y="2089037"/>
                </a:lnTo>
                <a:lnTo>
                  <a:pt x="10571832" y="2089037"/>
                </a:lnTo>
                <a:lnTo>
                  <a:pt x="10538493" y="2052152"/>
                </a:lnTo>
                <a:cubicBezTo>
                  <a:pt x="10069805" y="1583464"/>
                  <a:pt x="9309913" y="1583464"/>
                  <a:pt x="8841225" y="2052152"/>
                </a:cubicBezTo>
                <a:lnTo>
                  <a:pt x="8807885" y="2089036"/>
                </a:lnTo>
                <a:lnTo>
                  <a:pt x="8793324" y="2089037"/>
                </a:lnTo>
                <a:lnTo>
                  <a:pt x="8746708" y="2131172"/>
                </a:lnTo>
                <a:cubicBezTo>
                  <a:pt x="8306745" y="2490011"/>
                  <a:pt x="7671700" y="2490011"/>
                  <a:pt x="7231737" y="2131172"/>
                </a:cubicBezTo>
                <a:lnTo>
                  <a:pt x="7185121" y="2089037"/>
                </a:lnTo>
                <a:lnTo>
                  <a:pt x="7176648" y="2089037"/>
                </a:lnTo>
                <a:lnTo>
                  <a:pt x="7137221" y="2045416"/>
                </a:lnTo>
                <a:cubicBezTo>
                  <a:pt x="6668533" y="1576728"/>
                  <a:pt x="5908640" y="1576728"/>
                  <a:pt x="5439952" y="2045416"/>
                </a:cubicBezTo>
                <a:lnTo>
                  <a:pt x="5400527" y="2089035"/>
                </a:lnTo>
                <a:lnTo>
                  <a:pt x="5398788" y="2089035"/>
                </a:lnTo>
                <a:lnTo>
                  <a:pt x="5352171" y="2131171"/>
                </a:lnTo>
                <a:cubicBezTo>
                  <a:pt x="4912209" y="2490010"/>
                  <a:pt x="4277163" y="2490011"/>
                  <a:pt x="3837201" y="2131171"/>
                </a:cubicBezTo>
                <a:lnTo>
                  <a:pt x="3790584" y="2089036"/>
                </a:lnTo>
                <a:lnTo>
                  <a:pt x="3782759" y="2089036"/>
                </a:lnTo>
                <a:lnTo>
                  <a:pt x="3749420" y="2052152"/>
                </a:lnTo>
                <a:cubicBezTo>
                  <a:pt x="3280732" y="1583463"/>
                  <a:pt x="2520839" y="1583463"/>
                  <a:pt x="2052151" y="2052152"/>
                </a:cubicBezTo>
                <a:lnTo>
                  <a:pt x="2018814" y="2089035"/>
                </a:lnTo>
                <a:lnTo>
                  <a:pt x="2004252" y="2089035"/>
                </a:lnTo>
                <a:lnTo>
                  <a:pt x="1957634" y="2131171"/>
                </a:lnTo>
                <a:cubicBezTo>
                  <a:pt x="1486247" y="2515642"/>
                  <a:pt x="790911" y="2488181"/>
                  <a:pt x="351516" y="2048786"/>
                </a:cubicBezTo>
                <a:cubicBezTo>
                  <a:pt x="-117171" y="1580098"/>
                  <a:pt x="-117172" y="820205"/>
                  <a:pt x="351516" y="351517"/>
                </a:cubicBezTo>
                <a:cubicBezTo>
                  <a:pt x="790911" y="-87879"/>
                  <a:pt x="1486248" y="-115340"/>
                  <a:pt x="1957635" y="269131"/>
                </a:cubicBezTo>
                <a:lnTo>
                  <a:pt x="2010995" y="317361"/>
                </a:lnTo>
                <a:lnTo>
                  <a:pt x="2018236" y="317361"/>
                </a:lnTo>
                <a:lnTo>
                  <a:pt x="2052152" y="354883"/>
                </a:lnTo>
                <a:cubicBezTo>
                  <a:pt x="2520840" y="823572"/>
                  <a:pt x="3280732" y="823571"/>
                  <a:pt x="3749420" y="354883"/>
                </a:cubicBezTo>
                <a:lnTo>
                  <a:pt x="3783336" y="317359"/>
                </a:lnTo>
                <a:lnTo>
                  <a:pt x="3783842" y="317359"/>
                </a:lnTo>
                <a:lnTo>
                  <a:pt x="3837202" y="269129"/>
                </a:lnTo>
                <a:cubicBezTo>
                  <a:pt x="4277163" y="-89710"/>
                  <a:pt x="4912209" y="-89710"/>
                  <a:pt x="5352171" y="269130"/>
                </a:cubicBezTo>
                <a:lnTo>
                  <a:pt x="5405530" y="317359"/>
                </a:lnTo>
                <a:lnTo>
                  <a:pt x="5413095" y="317360"/>
                </a:lnTo>
                <a:lnTo>
                  <a:pt x="5450056" y="358251"/>
                </a:lnTo>
                <a:cubicBezTo>
                  <a:pt x="5918744" y="826940"/>
                  <a:pt x="6678636" y="826940"/>
                  <a:pt x="7147324" y="358251"/>
                </a:cubicBezTo>
                <a:lnTo>
                  <a:pt x="7210650" y="288190"/>
                </a:lnTo>
                <a:lnTo>
                  <a:pt x="7231738" y="269129"/>
                </a:lnTo>
                <a:cubicBezTo>
                  <a:pt x="7671700" y="-89709"/>
                  <a:pt x="8306745" y="-89709"/>
                  <a:pt x="8746706" y="269130"/>
                </a:cubicBezTo>
                <a:lnTo>
                  <a:pt x="8800066" y="317360"/>
                </a:lnTo>
                <a:lnTo>
                  <a:pt x="8806660" y="317360"/>
                </a:lnTo>
                <a:lnTo>
                  <a:pt x="8834488" y="348148"/>
                </a:lnTo>
                <a:cubicBezTo>
                  <a:pt x="9303177" y="816836"/>
                  <a:pt x="10063069" y="816836"/>
                  <a:pt x="10531757" y="348148"/>
                </a:cubicBezTo>
                <a:lnTo>
                  <a:pt x="10559585" y="317359"/>
                </a:lnTo>
                <a:lnTo>
                  <a:pt x="10572914" y="317359"/>
                </a:lnTo>
                <a:lnTo>
                  <a:pt x="10626275" y="269130"/>
                </a:lnTo>
                <a:cubicBezTo>
                  <a:pt x="11097663" y="-115341"/>
                  <a:pt x="11792998" y="-87879"/>
                  <a:pt x="12232394" y="351517"/>
                </a:cubicBezTo>
                <a:close/>
              </a:path>
            </a:pathLst>
          </a:custGeom>
          <a:gradFill flip="none" rotWithShape="1">
            <a:gsLst>
              <a:gs pos="100000">
                <a:schemeClr val="bg1"/>
              </a:gs>
              <a:gs pos="0">
                <a:schemeClr val="bg1">
                  <a:lumMod val="75000"/>
                </a:schemeClr>
              </a:gs>
            </a:gsLst>
            <a:lin ang="2700000" scaled="1"/>
            <a:tileRect/>
          </a:gradFill>
          <a:ln w="15875">
            <a:gradFill>
              <a:gsLst>
                <a:gs pos="0">
                  <a:schemeClr val="bg1"/>
                </a:gs>
                <a:gs pos="100000">
                  <a:schemeClr val="bg1">
                    <a:lumMod val="7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7" name="圆角矩形 192"/>
          <p:cNvSpPr/>
          <p:nvPr/>
        </p:nvSpPr>
        <p:spPr>
          <a:xfrm>
            <a:off x="5143491" y="4402143"/>
            <a:ext cx="1168817" cy="1168394"/>
          </a:xfrm>
          <a:prstGeom prst="roundRect">
            <a:avLst>
              <a:gd name="adj" fmla="val 50000"/>
            </a:avLst>
          </a:prstGeom>
          <a:solidFill>
            <a:srgbClr val="7A191D"/>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9" name="任意多边形 73"/>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77"/>
          <p:cNvSpPr/>
          <p:nvPr/>
        </p:nvSpPr>
        <p:spPr>
          <a:xfrm>
            <a:off x="428895" y="269739"/>
            <a:ext cx="407674" cy="4076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sp>
        <p:nvSpPr>
          <p:cNvPr id="11" name="文本框 78"/>
          <p:cNvSpPr txBox="1"/>
          <p:nvPr/>
        </p:nvSpPr>
        <p:spPr>
          <a:xfrm>
            <a:off x="857211" y="115863"/>
            <a:ext cx="8429684" cy="954107"/>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Определение степени участия обвиняемого в досудебном соглашении</a:t>
            </a:r>
            <a:endParaRPr lang="zh-CN" altLang="en-US" sz="28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15" name="文本框 77"/>
          <p:cNvSpPr txBox="1"/>
          <p:nvPr/>
        </p:nvSpPr>
        <p:spPr>
          <a:xfrm>
            <a:off x="428583" y="2616193"/>
            <a:ext cx="976604" cy="481800"/>
          </a:xfrm>
          <a:prstGeom prst="rect">
            <a:avLst/>
          </a:prstGeom>
          <a:noFill/>
        </p:spPr>
        <p:txBody>
          <a:bodyPr wrap="square" rtlCol="0">
            <a:spAutoFit/>
          </a:bodyPr>
          <a:lstStyle/>
          <a:p>
            <a:r>
              <a:rPr lang="en-US" altLang="zh-CN" sz="2531" b="1" dirty="0">
                <a:latin typeface="Times New Roman" pitchFamily="18" charset="0"/>
                <a:cs typeface="Times New Roman" pitchFamily="18" charset="0"/>
              </a:rPr>
              <a:t>01</a:t>
            </a:r>
            <a:endParaRPr lang="zh-CN" altLang="en-US" sz="2531" b="1" dirty="0">
              <a:latin typeface="Times New Roman" pitchFamily="18" charset="0"/>
              <a:cs typeface="Times New Roman" pitchFamily="18" charset="0"/>
            </a:endParaRPr>
          </a:p>
        </p:txBody>
      </p:sp>
      <p:grpSp>
        <p:nvGrpSpPr>
          <p:cNvPr id="4" name="组合 235"/>
          <p:cNvGrpSpPr/>
          <p:nvPr/>
        </p:nvGrpSpPr>
        <p:grpSpPr>
          <a:xfrm>
            <a:off x="5143492" y="5187963"/>
            <a:ext cx="7572428" cy="2075468"/>
            <a:chOff x="5955782" y="5016207"/>
            <a:chExt cx="2996694" cy="1968415"/>
          </a:xfrm>
        </p:grpSpPr>
        <p:sp>
          <p:nvSpPr>
            <p:cNvPr id="19" name="文本框 98"/>
            <p:cNvSpPr txBox="1"/>
            <p:nvPr/>
          </p:nvSpPr>
          <p:spPr>
            <a:xfrm>
              <a:off x="6464654" y="5016207"/>
              <a:ext cx="631868" cy="456948"/>
            </a:xfrm>
            <a:prstGeom prst="rect">
              <a:avLst/>
            </a:prstGeom>
            <a:noFill/>
          </p:spPr>
          <p:txBody>
            <a:bodyPr wrap="square" rtlCol="0">
              <a:spAutoFit/>
            </a:bodyPr>
            <a:lstStyle/>
            <a:p>
              <a:r>
                <a:rPr lang="en-US" altLang="zh-CN" sz="2531" b="1" dirty="0">
                  <a:latin typeface="Times New Roman" pitchFamily="18" charset="0"/>
                  <a:cs typeface="Times New Roman" pitchFamily="18" charset="0"/>
                </a:rPr>
                <a:t>02</a:t>
              </a:r>
              <a:endParaRPr lang="zh-CN" altLang="en-US" sz="2531" b="1" dirty="0">
                <a:latin typeface="Times New Roman" pitchFamily="18" charset="0"/>
                <a:cs typeface="Times New Roman" pitchFamily="18" charset="0"/>
              </a:endParaRPr>
            </a:p>
          </p:txBody>
        </p:sp>
        <p:sp>
          <p:nvSpPr>
            <p:cNvPr id="20" name="文本框 113"/>
            <p:cNvSpPr txBox="1"/>
            <p:nvPr/>
          </p:nvSpPr>
          <p:spPr>
            <a:xfrm>
              <a:off x="5955782" y="5649173"/>
              <a:ext cx="2996694" cy="1335449"/>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Значение сотрудничества с обвиняемым для раскрытия и расследования преступления, изобличения и уголовного преследования других соучастников преступления, розыска имущества, добытого в результате преступления. </a:t>
              </a:r>
            </a:p>
            <a:p>
              <a:pPr>
                <a:lnSpc>
                  <a:spcPct val="150000"/>
                </a:lnSpc>
              </a:pP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5" name="组合 243"/>
          <p:cNvGrpSpPr/>
          <p:nvPr/>
        </p:nvGrpSpPr>
        <p:grpSpPr>
          <a:xfrm>
            <a:off x="7473089" y="4259267"/>
            <a:ext cx="5385661" cy="1351958"/>
            <a:chOff x="3872062" y="203118"/>
            <a:chExt cx="2353336" cy="1282223"/>
          </a:xfrm>
        </p:grpSpPr>
        <p:sp>
          <p:nvSpPr>
            <p:cNvPr id="23" name="文本框 84"/>
            <p:cNvSpPr txBox="1"/>
            <p:nvPr/>
          </p:nvSpPr>
          <p:spPr>
            <a:xfrm>
              <a:off x="3872062" y="203118"/>
              <a:ext cx="534838" cy="456947"/>
            </a:xfrm>
            <a:prstGeom prst="rect">
              <a:avLst/>
            </a:prstGeom>
            <a:noFill/>
          </p:spPr>
          <p:txBody>
            <a:bodyPr wrap="square" rtlCol="0">
              <a:spAutoFit/>
            </a:bodyPr>
            <a:lstStyle/>
            <a:p>
              <a:r>
                <a:rPr lang="en-US" altLang="zh-CN" sz="2531" b="1" dirty="0">
                  <a:latin typeface="Times New Roman" pitchFamily="18" charset="0"/>
                  <a:cs typeface="Times New Roman" pitchFamily="18" charset="0"/>
                </a:rPr>
                <a:t>03</a:t>
              </a:r>
              <a:endParaRPr lang="zh-CN" altLang="en-US" sz="2531" b="1" dirty="0">
                <a:latin typeface="Times New Roman" pitchFamily="18" charset="0"/>
                <a:cs typeface="Times New Roman" pitchFamily="18" charset="0"/>
              </a:endParaRPr>
            </a:p>
          </p:txBody>
        </p:sp>
        <p:sp>
          <p:nvSpPr>
            <p:cNvPr id="24" name="文本框 113"/>
            <p:cNvSpPr txBox="1"/>
            <p:nvPr/>
          </p:nvSpPr>
          <p:spPr>
            <a:xfrm>
              <a:off x="3930610" y="609637"/>
              <a:ext cx="2294788" cy="875704"/>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Преступления или уголовные дела, обнаруженные или возбужденные в результате сотрудничества с обвиняемым.</a:t>
              </a:r>
              <a:endParaRPr lang="en-GB" altLang="zh-CN"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grpSp>
      <p:grpSp>
        <p:nvGrpSpPr>
          <p:cNvPr id="6" name="组合 239"/>
          <p:cNvGrpSpPr/>
          <p:nvPr/>
        </p:nvGrpSpPr>
        <p:grpSpPr>
          <a:xfrm>
            <a:off x="500021" y="1187433"/>
            <a:ext cx="7358114" cy="1239272"/>
            <a:chOff x="9043536" y="2410524"/>
            <a:chExt cx="2581373" cy="698893"/>
          </a:xfrm>
        </p:grpSpPr>
        <p:sp>
          <p:nvSpPr>
            <p:cNvPr id="27" name="文本框 94"/>
            <p:cNvSpPr txBox="1"/>
            <p:nvPr/>
          </p:nvSpPr>
          <p:spPr>
            <a:xfrm>
              <a:off x="9063187" y="2410524"/>
              <a:ext cx="501543" cy="271713"/>
            </a:xfrm>
            <a:prstGeom prst="rect">
              <a:avLst/>
            </a:prstGeom>
            <a:noFill/>
          </p:spPr>
          <p:txBody>
            <a:bodyPr wrap="square" rtlCol="0">
              <a:spAutoFit/>
            </a:bodyPr>
            <a:lstStyle/>
            <a:p>
              <a:r>
                <a:rPr lang="en-US" altLang="zh-CN" sz="2531" b="1" dirty="0">
                  <a:latin typeface="Times New Roman" pitchFamily="18" charset="0"/>
                  <a:cs typeface="Times New Roman" pitchFamily="18" charset="0"/>
                </a:rPr>
                <a:t>04</a:t>
              </a:r>
              <a:endParaRPr lang="zh-CN" altLang="en-US" sz="2531" b="1" dirty="0">
                <a:latin typeface="Times New Roman" pitchFamily="18" charset="0"/>
                <a:cs typeface="Times New Roman" pitchFamily="18" charset="0"/>
              </a:endParaRPr>
            </a:p>
          </p:txBody>
        </p:sp>
        <p:sp>
          <p:nvSpPr>
            <p:cNvPr id="28" name="文本框 113"/>
            <p:cNvSpPr txBox="1"/>
            <p:nvPr/>
          </p:nvSpPr>
          <p:spPr>
            <a:xfrm>
              <a:off x="9043536" y="2588701"/>
              <a:ext cx="2581373" cy="520716"/>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Степень угрозы личной безопасности, которой подвергались обвиняемый в результате сотрудничества со стороной обвинения, его близкие родственники, родственники и близкие лица.</a:t>
              </a: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grpSp>
        <p:nvGrpSpPr>
          <p:cNvPr id="8" name="组合 239"/>
          <p:cNvGrpSpPr/>
          <p:nvPr/>
        </p:nvGrpSpPr>
        <p:grpSpPr>
          <a:xfrm>
            <a:off x="9072581" y="401615"/>
            <a:ext cx="3786169" cy="3702959"/>
            <a:chOff x="7576811" y="2410526"/>
            <a:chExt cx="3657307" cy="7970193"/>
          </a:xfrm>
        </p:grpSpPr>
        <p:sp>
          <p:nvSpPr>
            <p:cNvPr id="31" name="文本框 94"/>
            <p:cNvSpPr txBox="1"/>
            <p:nvPr/>
          </p:nvSpPr>
          <p:spPr>
            <a:xfrm>
              <a:off x="9063187" y="2410526"/>
              <a:ext cx="501543" cy="1037017"/>
            </a:xfrm>
            <a:prstGeom prst="rect">
              <a:avLst/>
            </a:prstGeom>
            <a:noFill/>
          </p:spPr>
          <p:txBody>
            <a:bodyPr wrap="square" rtlCol="0">
              <a:spAutoFit/>
            </a:bodyPr>
            <a:lstStyle/>
            <a:p>
              <a:r>
                <a:rPr lang="en-US" altLang="zh-CN" sz="2531" b="1" dirty="0" smtClean="0">
                  <a:latin typeface="Times New Roman" pitchFamily="18" charset="0"/>
                  <a:cs typeface="Times New Roman" pitchFamily="18" charset="0"/>
                </a:rPr>
                <a:t>0</a:t>
              </a:r>
              <a:r>
                <a:rPr lang="ru-RU" altLang="zh-CN" sz="2531" b="1" dirty="0" smtClean="0">
                  <a:latin typeface="Times New Roman" pitchFamily="18" charset="0"/>
                  <a:cs typeface="Times New Roman" pitchFamily="18" charset="0"/>
                </a:rPr>
                <a:t>5</a:t>
              </a:r>
              <a:endParaRPr lang="zh-CN" altLang="en-US" sz="2531" b="1" dirty="0">
                <a:latin typeface="Times New Roman" pitchFamily="18" charset="0"/>
                <a:cs typeface="Times New Roman" pitchFamily="18" charset="0"/>
              </a:endParaRPr>
            </a:p>
          </p:txBody>
        </p:sp>
        <p:sp>
          <p:nvSpPr>
            <p:cNvPr id="32" name="文本框 113"/>
            <p:cNvSpPr txBox="1"/>
            <p:nvPr/>
          </p:nvSpPr>
          <p:spPr>
            <a:xfrm>
              <a:off x="7576811" y="5544807"/>
              <a:ext cx="3657307" cy="4835912"/>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Копия такого представления вручается обвиняемому и адвокату, которые могут внести на него замечания в течении трех дней, после чего материалы уголовного и представление направляются прокурором в суд.</a:t>
              </a:r>
            </a:p>
            <a:p>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grpSp>
      <p:sp>
        <p:nvSpPr>
          <p:cNvPr id="33" name="文本框 113"/>
          <p:cNvSpPr txBox="1"/>
          <p:nvPr/>
        </p:nvSpPr>
        <p:spPr>
          <a:xfrm>
            <a:off x="142831" y="3116259"/>
            <a:ext cx="5214974" cy="1962076"/>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 Характер и пределы содействия обвиняемого следствию в раскрытии и расследовании преступления, изобличении и уголовном преследовании других соучастников преступления, розыске имущества, добытого в результате преступления.</a:t>
            </a:r>
          </a:p>
          <a:p>
            <a:pPr>
              <a:lnSpc>
                <a:spcPct val="150000"/>
              </a:lnSpc>
            </a:pP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39" name="任意多边形 227"/>
          <p:cNvSpPr/>
          <p:nvPr/>
        </p:nvSpPr>
        <p:spPr>
          <a:xfrm>
            <a:off x="6286499" y="5402274"/>
            <a:ext cx="2347770" cy="590225"/>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nvGrpSpPr>
          <p:cNvPr id="12" name="组合 225"/>
          <p:cNvGrpSpPr/>
          <p:nvPr/>
        </p:nvGrpSpPr>
        <p:grpSpPr>
          <a:xfrm>
            <a:off x="10215589" y="1187433"/>
            <a:ext cx="2429370" cy="571504"/>
            <a:chOff x="5246304" y="4593021"/>
            <a:chExt cx="2438687" cy="732476"/>
          </a:xfrm>
        </p:grpSpPr>
        <p:sp>
          <p:nvSpPr>
            <p:cNvPr id="44" name="椭圆 226"/>
            <p:cNvSpPr/>
            <p:nvPr/>
          </p:nvSpPr>
          <p:spPr>
            <a:xfrm>
              <a:off x="5246304" y="4593021"/>
              <a:ext cx="118623" cy="11862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45" name="任意多边形 22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grpSp>
        <p:nvGrpSpPr>
          <p:cNvPr id="14" name="组合 189"/>
          <p:cNvGrpSpPr/>
          <p:nvPr/>
        </p:nvGrpSpPr>
        <p:grpSpPr>
          <a:xfrm>
            <a:off x="6589522" y="2724473"/>
            <a:ext cx="1944487" cy="2712749"/>
            <a:chOff x="6102297" y="1980126"/>
            <a:chExt cx="1843522" cy="2572825"/>
          </a:xfrm>
        </p:grpSpPr>
        <p:sp>
          <p:nvSpPr>
            <p:cNvPr id="65" name="圆角矩形 190"/>
            <p:cNvSpPr/>
            <p:nvPr/>
          </p:nvSpPr>
          <p:spPr>
            <a:xfrm rot="2760000">
              <a:off x="5864045" y="2471178"/>
              <a:ext cx="2572825" cy="1590722"/>
            </a:xfrm>
            <a:prstGeom prst="roundRect">
              <a:avLst>
                <a:gd name="adj" fmla="val 50000"/>
              </a:avLst>
            </a:prstGeom>
            <a:gradFill>
              <a:gsLst>
                <a:gs pos="38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dirty="0">
                <a:solidFill>
                  <a:schemeClr val="tx1"/>
                </a:solidFill>
              </a:endParaRPr>
            </a:p>
          </p:txBody>
        </p:sp>
        <p:grpSp>
          <p:nvGrpSpPr>
            <p:cNvPr id="16" name="组合 191"/>
            <p:cNvGrpSpPr/>
            <p:nvPr/>
          </p:nvGrpSpPr>
          <p:grpSpPr>
            <a:xfrm>
              <a:off x="6102297" y="2204940"/>
              <a:ext cx="1108128" cy="1108128"/>
              <a:chOff x="6102297" y="2204940"/>
              <a:chExt cx="1108128" cy="1108128"/>
            </a:xfrm>
          </p:grpSpPr>
          <p:sp>
            <p:nvSpPr>
              <p:cNvPr id="67" name="圆角矩形 192"/>
              <p:cNvSpPr/>
              <p:nvPr/>
            </p:nvSpPr>
            <p:spPr>
              <a:xfrm>
                <a:off x="6102297" y="2204940"/>
                <a:ext cx="1108128" cy="1108128"/>
              </a:xfrm>
              <a:prstGeom prst="roundRect">
                <a:avLst>
                  <a:gd name="adj" fmla="val 50000"/>
                </a:avLst>
              </a:prstGeom>
              <a:solidFill>
                <a:srgbClr val="7A191D"/>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nvGrpSpPr>
              <p:cNvPr id="17" name="Group 52"/>
              <p:cNvGrpSpPr>
                <a:grpSpLocks noChangeAspect="1"/>
              </p:cNvGrpSpPr>
              <p:nvPr/>
            </p:nvGrpSpPr>
            <p:grpSpPr bwMode="auto">
              <a:xfrm>
                <a:off x="6372767" y="2477855"/>
                <a:ext cx="567188" cy="562297"/>
                <a:chOff x="3783" y="2102"/>
                <a:chExt cx="116" cy="115"/>
              </a:xfrm>
              <a:solidFill>
                <a:schemeClr val="bg1"/>
              </a:solidFill>
              <a:effectLst/>
            </p:grpSpPr>
            <p:sp>
              <p:nvSpPr>
                <p:cNvPr id="69"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0"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1" name="Freeform 55"/>
                <p:cNvSpPr>
                  <a:spLocks/>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2" name="Freeform 56"/>
                <p:cNvSpPr>
                  <a:spLocks/>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3" name="Freeform 57"/>
                <p:cNvSpPr>
                  <a:spLocks/>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4" name="Freeform 58"/>
                <p:cNvSpPr>
                  <a:spLocks/>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5" name="Freeform 59"/>
                <p:cNvSpPr>
                  <a:spLocks/>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grpSp>
        </p:grpSp>
      </p:grpSp>
      <p:grpSp>
        <p:nvGrpSpPr>
          <p:cNvPr id="18" name="组合 177"/>
          <p:cNvGrpSpPr/>
          <p:nvPr/>
        </p:nvGrpSpPr>
        <p:grpSpPr>
          <a:xfrm>
            <a:off x="8001011" y="1330309"/>
            <a:ext cx="1920466" cy="2712749"/>
            <a:chOff x="3443288" y="4624735"/>
            <a:chExt cx="1820749" cy="2572825"/>
          </a:xfrm>
        </p:grpSpPr>
        <p:sp>
          <p:nvSpPr>
            <p:cNvPr id="78" name="圆角矩形 178"/>
            <p:cNvSpPr/>
            <p:nvPr/>
          </p:nvSpPr>
          <p:spPr>
            <a:xfrm rot="2760000">
              <a:off x="3182263" y="5115787"/>
              <a:ext cx="2572825" cy="1590722"/>
            </a:xfrm>
            <a:prstGeom prst="roundRect">
              <a:avLst>
                <a:gd name="adj" fmla="val 50000"/>
              </a:avLst>
            </a:prstGeom>
            <a:gradFill>
              <a:gsLst>
                <a:gs pos="38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79" name="圆角矩形 179"/>
            <p:cNvSpPr/>
            <p:nvPr/>
          </p:nvSpPr>
          <p:spPr>
            <a:xfrm>
              <a:off x="3443288" y="4853200"/>
              <a:ext cx="1108128" cy="1108128"/>
            </a:xfrm>
            <a:prstGeom prst="roundRect">
              <a:avLst>
                <a:gd name="adj" fmla="val 50000"/>
              </a:avLst>
            </a:prstGeom>
            <a:solidFill>
              <a:srgbClr val="7A191D"/>
            </a:solidFill>
            <a:ln w="222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grpSp>
        <p:nvGrpSpPr>
          <p:cNvPr id="22" name="组合 201"/>
          <p:cNvGrpSpPr/>
          <p:nvPr/>
        </p:nvGrpSpPr>
        <p:grpSpPr>
          <a:xfrm>
            <a:off x="3786169" y="5473713"/>
            <a:ext cx="1921532" cy="2712749"/>
            <a:chOff x="4768646" y="3286515"/>
            <a:chExt cx="1821760" cy="2572825"/>
          </a:xfrm>
        </p:grpSpPr>
        <p:sp>
          <p:nvSpPr>
            <p:cNvPr id="90" name="圆角矩形 202"/>
            <p:cNvSpPr/>
            <p:nvPr/>
          </p:nvSpPr>
          <p:spPr>
            <a:xfrm rot="2760000">
              <a:off x="4508632" y="3777567"/>
              <a:ext cx="2572825" cy="1590722"/>
            </a:xfrm>
            <a:prstGeom prst="roundRect">
              <a:avLst>
                <a:gd name="adj" fmla="val 50000"/>
              </a:avLst>
            </a:prstGeom>
            <a:gradFill>
              <a:gsLst>
                <a:gs pos="38000">
                  <a:schemeClr val="tx1">
                    <a:alpha val="19000"/>
                  </a:schemeClr>
                </a:gs>
                <a:gs pos="0">
                  <a:schemeClr val="tx1">
                    <a:alpha val="61000"/>
                  </a:schemeClr>
                </a:gs>
                <a:gs pos="100000">
                  <a:srgbClr val="D8D8D8">
                    <a:alpha val="0"/>
                  </a:srgbClr>
                </a:gs>
              </a:gsLst>
              <a:lin ang="0" scaled="0"/>
            </a:gradFill>
            <a:ln w="9525">
              <a:solidFill>
                <a:schemeClr val="tx1">
                  <a:lumMod val="65000"/>
                  <a:lumOff val="35000"/>
                </a:schemeClr>
              </a:solid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91" name="圆角矩形 203"/>
            <p:cNvSpPr/>
            <p:nvPr/>
          </p:nvSpPr>
          <p:spPr>
            <a:xfrm>
              <a:off x="4768646" y="3525740"/>
              <a:ext cx="1108128" cy="1108128"/>
            </a:xfrm>
            <a:prstGeom prst="roundRect">
              <a:avLst>
                <a:gd name="adj" fmla="val 50000"/>
              </a:avLst>
            </a:prstGeom>
            <a:solidFill>
              <a:srgbClr val="7A191D"/>
            </a:solidFill>
            <a:ln w="9525">
              <a:no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nvGrpSpPr>
            <p:cNvPr id="25" name="Group 62"/>
            <p:cNvGrpSpPr>
              <a:grpSpLocks noChangeAspect="1"/>
            </p:cNvGrpSpPr>
            <p:nvPr/>
          </p:nvGrpSpPr>
          <p:grpSpPr bwMode="auto">
            <a:xfrm>
              <a:off x="5047787" y="3860292"/>
              <a:ext cx="549846" cy="439024"/>
              <a:chOff x="3775" y="2110"/>
              <a:chExt cx="129" cy="103"/>
            </a:xfrm>
            <a:solidFill>
              <a:schemeClr val="bg1"/>
            </a:solidFill>
            <a:effectLst/>
          </p:grpSpPr>
          <p:sp>
            <p:nvSpPr>
              <p:cNvPr id="93" name="Freeform 63"/>
              <p:cNvSpPr>
                <a:spLocks/>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w="9525">
                <a:noFill/>
                <a:round/>
                <a:headEnd/>
                <a:tailEnd/>
              </a:ln>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94" name="Freeform 64"/>
              <p:cNvSpPr>
                <a:spLocks/>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w="9525">
                <a:noFill/>
                <a:round/>
                <a:headEnd/>
                <a:tailEnd/>
              </a:ln>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95"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w="9525">
                <a:noFill/>
                <a:round/>
                <a:headEnd/>
                <a:tailEnd/>
              </a:ln>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grpSp>
      </p:grpSp>
      <p:grpSp>
        <p:nvGrpSpPr>
          <p:cNvPr id="26" name="组合 208"/>
          <p:cNvGrpSpPr/>
          <p:nvPr/>
        </p:nvGrpSpPr>
        <p:grpSpPr>
          <a:xfrm>
            <a:off x="9358333" y="-98450"/>
            <a:ext cx="2071702" cy="2643206"/>
            <a:chOff x="7418361" y="632964"/>
            <a:chExt cx="1841827" cy="2572825"/>
          </a:xfrm>
        </p:grpSpPr>
        <p:sp>
          <p:nvSpPr>
            <p:cNvPr id="97" name="圆角矩形 209"/>
            <p:cNvSpPr/>
            <p:nvPr/>
          </p:nvSpPr>
          <p:spPr>
            <a:xfrm rot="2760000">
              <a:off x="7178414" y="1124016"/>
              <a:ext cx="2572825" cy="1590722"/>
            </a:xfrm>
            <a:prstGeom prst="roundRect">
              <a:avLst>
                <a:gd name="adj" fmla="val 50000"/>
              </a:avLst>
            </a:prstGeom>
            <a:gradFill>
              <a:gsLst>
                <a:gs pos="38000">
                  <a:schemeClr val="tx1">
                    <a:alpha val="19000"/>
                  </a:scheme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98" name="圆角矩形 210"/>
            <p:cNvSpPr/>
            <p:nvPr/>
          </p:nvSpPr>
          <p:spPr>
            <a:xfrm>
              <a:off x="7418361" y="886700"/>
              <a:ext cx="1108128" cy="1108128"/>
            </a:xfrm>
            <a:prstGeom prst="roundRect">
              <a:avLst>
                <a:gd name="adj" fmla="val 50000"/>
              </a:avLst>
            </a:prstGeom>
            <a:solidFill>
              <a:srgbClr val="7A191D"/>
            </a:solidFill>
            <a:ln w="22225">
              <a:noFill/>
            </a:ln>
            <a:effectLst>
              <a:outerShdw blurRad="203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grpSp>
      <p:sp>
        <p:nvSpPr>
          <p:cNvPr id="132" name="任意多边形 221"/>
          <p:cNvSpPr/>
          <p:nvPr/>
        </p:nvSpPr>
        <p:spPr>
          <a:xfrm flipH="1" flipV="1">
            <a:off x="1500153" y="5045085"/>
            <a:ext cx="2478240" cy="673360"/>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134" name="任意多边形 221"/>
          <p:cNvSpPr/>
          <p:nvPr/>
        </p:nvSpPr>
        <p:spPr>
          <a:xfrm flipH="1" flipV="1">
            <a:off x="5643557" y="1115995"/>
            <a:ext cx="2335364" cy="673360"/>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80" name="任意多边形 227"/>
          <p:cNvSpPr/>
          <p:nvPr/>
        </p:nvSpPr>
        <p:spPr>
          <a:xfrm>
            <a:off x="7715259" y="3973515"/>
            <a:ext cx="2347770" cy="590225"/>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solidFill>
                <a:prstClr val="white"/>
              </a:solidFill>
            </a:endParaRPr>
          </a:p>
        </p:txBody>
      </p:sp>
      <p:sp>
        <p:nvSpPr>
          <p:cNvPr id="89" name="Google Shape;885;p48"/>
          <p:cNvSpPr/>
          <p:nvPr/>
        </p:nvSpPr>
        <p:spPr>
          <a:xfrm>
            <a:off x="9715523" y="473053"/>
            <a:ext cx="500066" cy="500066"/>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77;p48"/>
          <p:cNvSpPr/>
          <p:nvPr/>
        </p:nvSpPr>
        <p:spPr>
          <a:xfrm>
            <a:off x="5357805" y="4687895"/>
            <a:ext cx="642942" cy="571504"/>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802;p48"/>
          <p:cNvGrpSpPr/>
          <p:nvPr/>
        </p:nvGrpSpPr>
        <p:grpSpPr>
          <a:xfrm>
            <a:off x="8358201" y="1901813"/>
            <a:ext cx="500066" cy="491549"/>
            <a:chOff x="584925" y="922575"/>
            <a:chExt cx="415200" cy="502525"/>
          </a:xfrm>
        </p:grpSpPr>
        <p:sp>
          <p:nvSpPr>
            <p:cNvPr id="99" name="Google Shape;803;p48"/>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4;p48"/>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5;p48"/>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Freeform 10"/>
          <p:cNvSpPr>
            <a:spLocks/>
          </p:cNvSpPr>
          <p:nvPr/>
        </p:nvSpPr>
        <p:spPr bwMode="auto">
          <a:xfrm>
            <a:off x="357145" y="901681"/>
            <a:ext cx="12287336" cy="1714511"/>
          </a:xfrm>
          <a:prstGeom prst="roundRect">
            <a:avLst/>
          </a:pr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106" name="Freeform 10"/>
          <p:cNvSpPr>
            <a:spLocks/>
          </p:cNvSpPr>
          <p:nvPr/>
        </p:nvSpPr>
        <p:spPr bwMode="auto">
          <a:xfrm>
            <a:off x="285707" y="4902209"/>
            <a:ext cx="12358774" cy="2000264"/>
          </a:xfrm>
          <a:prstGeom prst="roundRect">
            <a:avLst/>
          </a:pr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108" name="Freeform 10"/>
          <p:cNvSpPr>
            <a:spLocks/>
          </p:cNvSpPr>
          <p:nvPr/>
        </p:nvSpPr>
        <p:spPr bwMode="auto">
          <a:xfrm>
            <a:off x="500021" y="1044557"/>
            <a:ext cx="12001584" cy="1428760"/>
          </a:xfrm>
          <a:prstGeom prst="roundRect">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sp>
        <p:nvSpPr>
          <p:cNvPr id="109" name="Freeform 10"/>
          <p:cNvSpPr>
            <a:spLocks/>
          </p:cNvSpPr>
          <p:nvPr/>
        </p:nvSpPr>
        <p:spPr bwMode="auto">
          <a:xfrm>
            <a:off x="357145" y="5045085"/>
            <a:ext cx="12144460" cy="1714512"/>
          </a:xfrm>
          <a:prstGeom prst="roundRect">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2" name="组合 1"/>
          <p:cNvGrpSpPr/>
          <p:nvPr/>
        </p:nvGrpSpPr>
        <p:grpSpPr>
          <a:xfrm>
            <a:off x="11720168" y="1115995"/>
            <a:ext cx="1138582" cy="1016775"/>
            <a:chOff x="4765330" y="1060376"/>
            <a:chExt cx="809953" cy="723303"/>
          </a:xfrm>
        </p:grpSpPr>
        <p:sp>
          <p:nvSpPr>
            <p:cNvPr id="111" name="椭圆 110"/>
            <p:cNvSpPr/>
            <p:nvPr/>
          </p:nvSpPr>
          <p:spPr>
            <a:xfrm>
              <a:off x="4765330" y="1060376"/>
              <a:ext cx="723206" cy="723303"/>
            </a:xfrm>
            <a:prstGeom prst="ellipse">
              <a:avLst/>
            </a:prstGeom>
            <a:solidFill>
              <a:srgbClr val="673326"/>
            </a:solidFill>
            <a:ln w="28575" cap="flat">
              <a:noFill/>
              <a:prstDash val="solid"/>
              <a:miter lim="800000"/>
              <a:headEnd/>
              <a:tailEnd/>
            </a:ln>
            <a:effec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grpSp>
          <p:nvGrpSpPr>
            <p:cNvPr id="3" name="组合 52"/>
            <p:cNvGrpSpPr>
              <a:grpSpLocks/>
            </p:cNvGrpSpPr>
            <p:nvPr/>
          </p:nvGrpSpPr>
          <p:grpSpPr bwMode="auto">
            <a:xfrm>
              <a:off x="4950096" y="1208391"/>
              <a:ext cx="625187" cy="575249"/>
              <a:chOff x="5722963" y="2742165"/>
              <a:chExt cx="500063" cy="460375"/>
            </a:xfrm>
          </p:grpSpPr>
          <p:sp>
            <p:nvSpPr>
              <p:cNvPr id="116" name="Freeform 55"/>
              <p:cNvSpPr>
                <a:spLocks/>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ea typeface="微软雅黑"/>
                  <a:cs typeface="Times New Roman" pitchFamily="18" charset="0"/>
                </a:endParaRPr>
              </a:p>
            </p:txBody>
          </p:sp>
          <p:sp>
            <p:nvSpPr>
              <p:cNvPr id="117"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sp>
            <p:nvSpPr>
              <p:cNvPr id="118" name="Freeform 57"/>
              <p:cNvSpPr>
                <a:spLocks/>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grpSp>
      </p:grpSp>
      <p:grpSp>
        <p:nvGrpSpPr>
          <p:cNvPr id="6" name="组合 3"/>
          <p:cNvGrpSpPr/>
          <p:nvPr/>
        </p:nvGrpSpPr>
        <p:grpSpPr>
          <a:xfrm>
            <a:off x="11787225" y="5402275"/>
            <a:ext cx="1196076" cy="1081713"/>
            <a:chOff x="5126932" y="4063083"/>
            <a:chExt cx="850852" cy="769498"/>
          </a:xfrm>
        </p:grpSpPr>
        <p:sp>
          <p:nvSpPr>
            <p:cNvPr id="113" name="椭圆 112"/>
            <p:cNvSpPr/>
            <p:nvPr/>
          </p:nvSpPr>
          <p:spPr>
            <a:xfrm>
              <a:off x="5126932" y="4063083"/>
              <a:ext cx="723206" cy="723303"/>
            </a:xfrm>
            <a:prstGeom prst="ellipse">
              <a:avLst/>
            </a:prstGeom>
            <a:solidFill>
              <a:srgbClr val="7A191D"/>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7" name="组合 68"/>
            <p:cNvGrpSpPr>
              <a:grpSpLocks/>
            </p:cNvGrpSpPr>
            <p:nvPr/>
          </p:nvGrpSpPr>
          <p:grpSpPr bwMode="auto">
            <a:xfrm>
              <a:off x="5338307" y="4257332"/>
              <a:ext cx="639477" cy="575249"/>
              <a:chOff x="5405438" y="6815138"/>
              <a:chExt cx="511175" cy="460375"/>
            </a:xfrm>
          </p:grpSpPr>
          <p:sp>
            <p:nvSpPr>
              <p:cNvPr id="124" name="Freeform 61"/>
              <p:cNvSpPr>
                <a:spLocks/>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12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sp>
            <p:nvSpPr>
              <p:cNvPr id="126" name="Freeform 63"/>
              <p:cNvSpPr>
                <a:spLocks/>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grpSp>
      </p:grpSp>
      <p:sp>
        <p:nvSpPr>
          <p:cNvPr id="155" name="文本框 84"/>
          <p:cNvSpPr txBox="1"/>
          <p:nvPr/>
        </p:nvSpPr>
        <p:spPr>
          <a:xfrm>
            <a:off x="857211" y="1187433"/>
            <a:ext cx="11001452" cy="1020691"/>
          </a:xfrm>
          <a:prstGeom prst="rect">
            <a:avLst/>
          </a:prstGeom>
          <a:noFill/>
        </p:spPr>
        <p:txBody>
          <a:bodyPr wrap="square" lIns="96418" tIns="48210" rIns="96418" bIns="48210">
            <a:spAutoFit/>
          </a:bodyPr>
          <a:lstStyle/>
          <a:p>
            <a:pPr algn="ctr">
              <a:spcBef>
                <a:spcPts val="0"/>
              </a:spcBef>
              <a:spcAft>
                <a:spcPts val="0"/>
              </a:spcAft>
            </a:pPr>
            <a:r>
              <a:rPr lang="ru-RU" sz="2000" dirty="0" smtClean="0">
                <a:latin typeface="Times New Roman" pitchFamily="18" charset="0"/>
                <a:cs typeface="Times New Roman" pitchFamily="18" charset="0"/>
              </a:rPr>
              <a:t>Рассмотрение уголовных дел с лицами, заключившими досудебное соглашение происходит в особом порядке. Причем в данном процессе обязательно должны принимать участие: лицо, которого обвиняют в совершении преступления; лицо, которое защищает обвиняемого.</a:t>
            </a:r>
            <a:endParaRPr lang="zh-CN" altLang="en-US" b="1" kern="0" dirty="0">
              <a:solidFill>
                <a:srgbClr val="C00000"/>
              </a:solidFill>
              <a:latin typeface="Impact" panose="020B0806030902050204" pitchFamily="34" charset="0"/>
              <a:ea typeface="微软雅黑"/>
            </a:endParaRPr>
          </a:p>
        </p:txBody>
      </p:sp>
      <p:sp>
        <p:nvSpPr>
          <p:cNvPr id="156" name="文本框 84"/>
          <p:cNvSpPr txBox="1"/>
          <p:nvPr/>
        </p:nvSpPr>
        <p:spPr>
          <a:xfrm>
            <a:off x="428583" y="5259399"/>
            <a:ext cx="11358642" cy="1328468"/>
          </a:xfrm>
          <a:prstGeom prst="rect">
            <a:avLst/>
          </a:prstGeom>
          <a:noFill/>
        </p:spPr>
        <p:txBody>
          <a:bodyPr wrap="square" lIns="96418" tIns="48210" rIns="96418" bIns="48210">
            <a:spAutoFit/>
          </a:bodyPr>
          <a:lstStyle/>
          <a:p>
            <a:pPr algn="ctr"/>
            <a:r>
              <a:rPr lang="ru-RU" sz="2000" dirty="0" smtClean="0">
                <a:latin typeface="Times New Roman" pitchFamily="18" charset="0"/>
                <a:cs typeface="Times New Roman" pitchFamily="18" charset="0"/>
              </a:rPr>
              <a:t>Как показывает практика, если суд устанавливает нарушения со стороны обвиняемого при заключении соглашения, то дело рассматривается в общем порядке и наказание назначается также по общепринятым правилам. Если соглашение заключено, то виновный может получить половину срока наказания, который предусматривается санкцией статьи закона.</a:t>
            </a:r>
            <a:r>
              <a:rPr lang="ru-RU" dirty="0" smtClean="0">
                <a:latin typeface="Times New Roman" pitchFamily="18" charset="0"/>
                <a:cs typeface="Times New Roman" pitchFamily="18" charset="0"/>
              </a:rPr>
              <a:t> </a:t>
            </a:r>
            <a:endParaRPr lang="zh-CN" altLang="en-US" b="1" kern="0" dirty="0">
              <a:solidFill>
                <a:srgbClr val="C00000"/>
              </a:solidFill>
              <a:latin typeface="Times New Roman" pitchFamily="18" charset="0"/>
              <a:ea typeface="微软雅黑"/>
              <a:cs typeface="Times New Roman" pitchFamily="18" charset="0"/>
            </a:endParaRPr>
          </a:p>
        </p:txBody>
      </p:sp>
      <p:grpSp>
        <p:nvGrpSpPr>
          <p:cNvPr id="10" name="组合 42"/>
          <p:cNvGrpSpPr/>
          <p:nvPr/>
        </p:nvGrpSpPr>
        <p:grpSpPr>
          <a:xfrm>
            <a:off x="-15395" y="211146"/>
            <a:ext cx="12874145" cy="7085220"/>
            <a:chOff x="-15395" y="211146"/>
            <a:chExt cx="12874145" cy="7085220"/>
          </a:xfrm>
        </p:grpSpPr>
        <p:sp>
          <p:nvSpPr>
            <p:cNvPr id="44" name="任意多边形 43"/>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5395" y="7219411"/>
              <a:ext cx="12874145" cy="76955"/>
            </a:xfrm>
            <a:prstGeom prst="rect">
              <a:avLst/>
            </a:pr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45"/>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49" name="文本框 48"/>
          <p:cNvSpPr txBox="1"/>
          <p:nvPr/>
        </p:nvSpPr>
        <p:spPr>
          <a:xfrm>
            <a:off x="857211" y="115863"/>
            <a:ext cx="12001538" cy="523220"/>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Рассмотрение дела в суде, если подписано досудебное соглашение</a:t>
            </a:r>
            <a:endParaRPr lang="zh-CN" altLang="en-US" sz="28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50" name="Freeform 10"/>
          <p:cNvSpPr>
            <a:spLocks/>
          </p:cNvSpPr>
          <p:nvPr/>
        </p:nvSpPr>
        <p:spPr bwMode="auto">
          <a:xfrm>
            <a:off x="357145" y="2830507"/>
            <a:ext cx="12287336" cy="1857388"/>
          </a:xfrm>
          <a:prstGeom prst="roundRect">
            <a:avLst/>
          </a:pr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51" name="Freeform 10"/>
          <p:cNvSpPr>
            <a:spLocks/>
          </p:cNvSpPr>
          <p:nvPr/>
        </p:nvSpPr>
        <p:spPr bwMode="auto">
          <a:xfrm>
            <a:off x="428583" y="3044821"/>
            <a:ext cx="12073022" cy="1500198"/>
          </a:xfrm>
          <a:prstGeom prst="roundRect">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52" name="组合 2"/>
          <p:cNvGrpSpPr/>
          <p:nvPr/>
        </p:nvGrpSpPr>
        <p:grpSpPr>
          <a:xfrm>
            <a:off x="11718453" y="3259135"/>
            <a:ext cx="1140297" cy="1025092"/>
            <a:chOff x="7578045" y="1060376"/>
            <a:chExt cx="811173" cy="729219"/>
          </a:xfrm>
        </p:grpSpPr>
        <p:sp>
          <p:nvSpPr>
            <p:cNvPr id="53" name="椭圆 111"/>
            <p:cNvSpPr/>
            <p:nvPr/>
          </p:nvSpPr>
          <p:spPr>
            <a:xfrm>
              <a:off x="7578045" y="1060376"/>
              <a:ext cx="723206" cy="723303"/>
            </a:xfrm>
            <a:prstGeom prst="ellipse">
              <a:avLst/>
            </a:prstGeom>
            <a:solidFill>
              <a:srgbClr val="673326"/>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54" name="组合 63"/>
            <p:cNvGrpSpPr>
              <a:grpSpLocks/>
            </p:cNvGrpSpPr>
            <p:nvPr/>
          </p:nvGrpSpPr>
          <p:grpSpPr bwMode="auto">
            <a:xfrm>
              <a:off x="7749742" y="1213155"/>
              <a:ext cx="639476" cy="576440"/>
              <a:chOff x="952501" y="6013451"/>
              <a:chExt cx="511175" cy="460375"/>
            </a:xfrm>
          </p:grpSpPr>
          <p:sp>
            <p:nvSpPr>
              <p:cNvPr id="55" name="Freeform 58"/>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ea typeface="微软雅黑"/>
                  <a:cs typeface="Times New Roman" pitchFamily="18" charset="0"/>
                </a:endParaRPr>
              </a:p>
            </p:txBody>
          </p:sp>
          <p:sp>
            <p:nvSpPr>
              <p:cNvPr id="56"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sp>
            <p:nvSpPr>
              <p:cNvPr id="57" name="Freeform 60"/>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dirty="0">
                  <a:solidFill>
                    <a:sysClr val="windowText" lastClr="000000"/>
                  </a:solidFill>
                  <a:latin typeface="Times New Roman" pitchFamily="18" charset="0"/>
                  <a:cs typeface="Times New Roman" pitchFamily="18" charset="0"/>
                </a:endParaRPr>
              </a:p>
            </p:txBody>
          </p:sp>
        </p:grpSp>
      </p:grpSp>
      <p:sp>
        <p:nvSpPr>
          <p:cNvPr id="58" name="文本框 84"/>
          <p:cNvSpPr txBox="1"/>
          <p:nvPr/>
        </p:nvSpPr>
        <p:spPr>
          <a:xfrm>
            <a:off x="714335" y="3044821"/>
            <a:ext cx="11144328" cy="1636244"/>
          </a:xfrm>
          <a:prstGeom prst="rect">
            <a:avLst/>
          </a:prstGeom>
          <a:noFill/>
        </p:spPr>
        <p:txBody>
          <a:bodyPr wrap="square" lIns="96418" tIns="48210" rIns="96418" bIns="48210">
            <a:spAutoFit/>
          </a:bodyPr>
          <a:lstStyle/>
          <a:p>
            <a:pPr algn="ctr">
              <a:spcBef>
                <a:spcPts val="0"/>
              </a:spcBef>
              <a:spcAft>
                <a:spcPts val="0"/>
              </a:spcAft>
            </a:pPr>
            <a:r>
              <a:rPr lang="ru-RU" sz="2000" dirty="0" smtClean="0">
                <a:latin typeface="Times New Roman" pitchFamily="18" charset="0"/>
                <a:cs typeface="Times New Roman" pitchFamily="18" charset="0"/>
              </a:rPr>
              <a:t>В процессе заседания виновного спрашивают о признании им вины, заключал или он соглашение и принимал ли при этом участие его защитник. Также обязательно выясняют, знакомили обвиняемого или нет с условиями и последствиями заключения данного соглашения, консультировал ли его защитник по этому вопросу, а также имеет ли обвиняемый соглашение на рассмотрение дела в особом порядке.</a:t>
            </a:r>
            <a:endParaRPr lang="zh-CN" altLang="en-US" sz="2000" b="1" kern="0" dirty="0">
              <a:solidFill>
                <a:srgbClr val="C00000"/>
              </a:solidFill>
              <a:latin typeface="Times New Roman" pitchFamily="18" charset="0"/>
              <a:ea typeface="微软雅黑"/>
              <a:cs typeface="Times New Roman" pitchFamily="18" charset="0"/>
            </a:endParaRPr>
          </a:p>
        </p:txBody>
      </p:sp>
    </p:spTree>
    <p:extLst>
      <p:ext uri="{BB962C8B-B14F-4D97-AF65-F5344CB8AC3E}">
        <p14:creationId xmlns="" xmlns:p14="http://schemas.microsoft.com/office/powerpoint/2010/main" val="1874995065"/>
      </p:ext>
    </p:extLst>
  </p:cSld>
  <p:clrMapOvr>
    <a:masterClrMapping/>
  </p:clrMapOvr>
  <p:transition spd="slow">
    <p:fade/>
  </p:transition>
  <p:timing>
    <p:tnLst>
      <p:par>
        <p:cTn id="1" dur="indefinite" restart="never" nodeType="tmRoot"/>
      </p:par>
    </p:tnLst>
  </p:timing>
  <p:extLst mod="1">
    <p:ext uri="{E180D4A7-C9FB-4DFB-919C-405C955672EB}">
      <p14:showEvtLst xmlns="" xmlns:p14="http://schemas.microsoft.com/office/powerpoint/2010/main">
        <p14:playEvt time="0"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 y="4023653"/>
            <a:ext cx="12860277" cy="919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9850" tIns="64926" rIns="129850" bIns="64926" rtlCol="0" anchor="ctr"/>
          <a:lstStyle/>
          <a:p>
            <a:pPr algn="ctr"/>
            <a:endParaRPr lang="zh-CN" altLang="en-US">
              <a:latin typeface="+mj-ea"/>
              <a:ea typeface="+mj-ea"/>
            </a:endParaRPr>
          </a:p>
        </p:txBody>
      </p:sp>
      <p:grpSp>
        <p:nvGrpSpPr>
          <p:cNvPr id="2" name="组合 4"/>
          <p:cNvGrpSpPr/>
          <p:nvPr/>
        </p:nvGrpSpPr>
        <p:grpSpPr>
          <a:xfrm>
            <a:off x="1000087" y="3402011"/>
            <a:ext cx="1223314" cy="1223118"/>
            <a:chOff x="1466675" y="3784103"/>
            <a:chExt cx="1301392" cy="1301862"/>
          </a:xfrm>
        </p:grpSpPr>
        <p:grpSp>
          <p:nvGrpSpPr>
            <p:cNvPr id="3" name="组合 5"/>
            <p:cNvGrpSpPr/>
            <p:nvPr/>
          </p:nvGrpSpPr>
          <p:grpSpPr>
            <a:xfrm>
              <a:off x="1466675" y="3784103"/>
              <a:ext cx="1301392" cy="1301862"/>
              <a:chOff x="4345444" y="2542859"/>
              <a:chExt cx="1810550" cy="1811205"/>
            </a:xfrm>
          </p:grpSpPr>
          <p:grpSp>
            <p:nvGrpSpPr>
              <p:cNvPr id="5" name="组合 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 name="同心圆 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11" name="椭圆 1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9" name="椭圆 8"/>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7" name="TextBox 97"/>
            <p:cNvSpPr txBox="1"/>
            <p:nvPr/>
          </p:nvSpPr>
          <p:spPr>
            <a:xfrm>
              <a:off x="1618670" y="4088252"/>
              <a:ext cx="990366" cy="798516"/>
            </a:xfrm>
            <a:prstGeom prst="rect">
              <a:avLst/>
            </a:prstGeom>
            <a:noFill/>
          </p:spPr>
          <p:txBody>
            <a:bodyPr wrap="square" lIns="194322" tIns="97161" rIns="194322" bIns="97161" rtlCol="0">
              <a:spAutoFit/>
            </a:bodyPr>
            <a:lstStyle/>
            <a:p>
              <a:pPr algn="ctr"/>
              <a:r>
                <a:rPr lang="ru-RU" altLang="zh-CN" sz="3600" b="1" dirty="0" smtClean="0">
                  <a:solidFill>
                    <a:schemeClr val="bg1"/>
                  </a:solidFill>
                  <a:latin typeface="Times New Roman" pitchFamily="18" charset="0"/>
                  <a:ea typeface="+mj-ea"/>
                  <a:cs typeface="Times New Roman" pitchFamily="18" charset="0"/>
                </a:rPr>
                <a:t>01</a:t>
              </a:r>
              <a:endParaRPr lang="zh-CN" altLang="en-US" sz="3600" b="1" dirty="0">
                <a:solidFill>
                  <a:schemeClr val="bg1"/>
                </a:solidFill>
                <a:latin typeface="Times New Roman" pitchFamily="18" charset="0"/>
                <a:ea typeface="+mj-ea"/>
                <a:cs typeface="Times New Roman" pitchFamily="18" charset="0"/>
              </a:endParaRPr>
            </a:p>
          </p:txBody>
        </p:sp>
      </p:grpSp>
      <p:grpSp>
        <p:nvGrpSpPr>
          <p:cNvPr id="6" name="组合 11"/>
          <p:cNvGrpSpPr/>
          <p:nvPr/>
        </p:nvGrpSpPr>
        <p:grpSpPr>
          <a:xfrm>
            <a:off x="2500285" y="3544887"/>
            <a:ext cx="925859" cy="925710"/>
            <a:chOff x="3117025" y="3959191"/>
            <a:chExt cx="984950" cy="985306"/>
          </a:xfrm>
        </p:grpSpPr>
        <p:grpSp>
          <p:nvGrpSpPr>
            <p:cNvPr id="8" name="组合 12"/>
            <p:cNvGrpSpPr/>
            <p:nvPr/>
          </p:nvGrpSpPr>
          <p:grpSpPr>
            <a:xfrm>
              <a:off x="3117025" y="3959191"/>
              <a:ext cx="984950" cy="985306"/>
              <a:chOff x="4345444" y="2542859"/>
              <a:chExt cx="1810550" cy="1811205"/>
            </a:xfrm>
          </p:grpSpPr>
          <p:grpSp>
            <p:nvGrpSpPr>
              <p:cNvPr id="12" name="组合 1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7" name="同心圆 1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18" name="椭圆 1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16" name="椭圆 15"/>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14" name="TextBox 104"/>
            <p:cNvSpPr txBox="1"/>
            <p:nvPr/>
          </p:nvSpPr>
          <p:spPr>
            <a:xfrm>
              <a:off x="3117025" y="4035228"/>
              <a:ext cx="916496" cy="798515"/>
            </a:xfrm>
            <a:prstGeom prst="rect">
              <a:avLst/>
            </a:prstGeom>
            <a:noFill/>
          </p:spPr>
          <p:txBody>
            <a:bodyPr wrap="square" lIns="194322" tIns="97161" rIns="194322" bIns="97161" rtlCol="0">
              <a:spAutoFit/>
            </a:bodyPr>
            <a:lstStyle/>
            <a:p>
              <a:pPr algn="ctr"/>
              <a:r>
                <a:rPr lang="ru-RU" altLang="zh-CN" sz="3600" b="1" dirty="0" smtClean="0">
                  <a:solidFill>
                    <a:schemeClr val="bg1"/>
                  </a:solidFill>
                  <a:latin typeface="Times New Roman" pitchFamily="18" charset="0"/>
                  <a:ea typeface="+mj-ea"/>
                  <a:cs typeface="Times New Roman" pitchFamily="18" charset="0"/>
                </a:rPr>
                <a:t>02</a:t>
              </a:r>
              <a:endParaRPr lang="zh-CN" altLang="en-US" sz="3600" b="1" dirty="0">
                <a:solidFill>
                  <a:schemeClr val="bg1"/>
                </a:solidFill>
                <a:latin typeface="Times New Roman" pitchFamily="18" charset="0"/>
                <a:ea typeface="+mj-ea"/>
                <a:cs typeface="Times New Roman" pitchFamily="18" charset="0"/>
              </a:endParaRPr>
            </a:p>
          </p:txBody>
        </p:sp>
      </p:grpSp>
      <p:grpSp>
        <p:nvGrpSpPr>
          <p:cNvPr id="13" name="组合 18"/>
          <p:cNvGrpSpPr/>
          <p:nvPr/>
        </p:nvGrpSpPr>
        <p:grpSpPr>
          <a:xfrm>
            <a:off x="3786169" y="3402011"/>
            <a:ext cx="1240154" cy="1239956"/>
            <a:chOff x="4450933" y="3791953"/>
            <a:chExt cx="1319306" cy="1319782"/>
          </a:xfrm>
        </p:grpSpPr>
        <p:grpSp>
          <p:nvGrpSpPr>
            <p:cNvPr id="15" name="组合 19"/>
            <p:cNvGrpSpPr/>
            <p:nvPr/>
          </p:nvGrpSpPr>
          <p:grpSpPr>
            <a:xfrm>
              <a:off x="4450933" y="3791953"/>
              <a:ext cx="1319306" cy="1319782"/>
              <a:chOff x="4345444" y="2542859"/>
              <a:chExt cx="1810550" cy="1811205"/>
            </a:xfrm>
          </p:grpSpPr>
          <p:grpSp>
            <p:nvGrpSpPr>
              <p:cNvPr id="19" name="组合 2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4" name="同心圆 2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25" name="椭圆 2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23" name="椭圆 22"/>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21" name="TextBox 111"/>
            <p:cNvSpPr txBox="1"/>
            <p:nvPr/>
          </p:nvSpPr>
          <p:spPr>
            <a:xfrm>
              <a:off x="4602928" y="4096101"/>
              <a:ext cx="932759" cy="798515"/>
            </a:xfrm>
            <a:prstGeom prst="rect">
              <a:avLst/>
            </a:prstGeom>
            <a:noFill/>
          </p:spPr>
          <p:txBody>
            <a:bodyPr wrap="square" lIns="194322" tIns="97161" rIns="194322" bIns="97161" rtlCol="0">
              <a:spAutoFit/>
            </a:bodyPr>
            <a:lstStyle/>
            <a:p>
              <a:pPr algn="ctr"/>
              <a:r>
                <a:rPr lang="ru-RU" altLang="zh-CN" sz="3600" b="1" dirty="0" smtClean="0">
                  <a:solidFill>
                    <a:schemeClr val="bg1"/>
                  </a:solidFill>
                  <a:latin typeface="Times New Roman" pitchFamily="18" charset="0"/>
                  <a:ea typeface="+mj-ea"/>
                  <a:cs typeface="Times New Roman" pitchFamily="18" charset="0"/>
                </a:rPr>
                <a:t>03</a:t>
              </a:r>
              <a:endParaRPr lang="zh-CN" altLang="en-US" sz="3600" b="1" dirty="0">
                <a:solidFill>
                  <a:schemeClr val="bg1"/>
                </a:solidFill>
                <a:latin typeface="Times New Roman" pitchFamily="18" charset="0"/>
                <a:ea typeface="+mj-ea"/>
                <a:cs typeface="Times New Roman" pitchFamily="18" charset="0"/>
              </a:endParaRPr>
            </a:p>
          </p:txBody>
        </p:sp>
      </p:grpSp>
      <p:grpSp>
        <p:nvGrpSpPr>
          <p:cNvPr id="20" name="组合 25"/>
          <p:cNvGrpSpPr/>
          <p:nvPr/>
        </p:nvGrpSpPr>
        <p:grpSpPr>
          <a:xfrm>
            <a:off x="5357805" y="3544887"/>
            <a:ext cx="987032" cy="957296"/>
            <a:chOff x="6119197" y="3942381"/>
            <a:chExt cx="1050029" cy="1018926"/>
          </a:xfrm>
        </p:grpSpPr>
        <p:grpSp>
          <p:nvGrpSpPr>
            <p:cNvPr id="22" name="组合 26"/>
            <p:cNvGrpSpPr/>
            <p:nvPr/>
          </p:nvGrpSpPr>
          <p:grpSpPr>
            <a:xfrm>
              <a:off x="6119197" y="3942381"/>
              <a:ext cx="1018558" cy="1018926"/>
              <a:chOff x="4345444" y="2542859"/>
              <a:chExt cx="1810550" cy="1811205"/>
            </a:xfrm>
          </p:grpSpPr>
          <p:grpSp>
            <p:nvGrpSpPr>
              <p:cNvPr id="26" name="组合 2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1" name="同心圆 3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32" name="椭圆 3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30" name="椭圆 29"/>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28" name="TextBox 118"/>
            <p:cNvSpPr txBox="1"/>
            <p:nvPr/>
          </p:nvSpPr>
          <p:spPr>
            <a:xfrm>
              <a:off x="6195196" y="4094456"/>
              <a:ext cx="974030" cy="798516"/>
            </a:xfrm>
            <a:prstGeom prst="rect">
              <a:avLst/>
            </a:prstGeom>
            <a:noFill/>
          </p:spPr>
          <p:txBody>
            <a:bodyPr wrap="square" lIns="194322" tIns="97161" rIns="194322" bIns="97161" rtlCol="0">
              <a:spAutoFit/>
            </a:bodyPr>
            <a:lstStyle/>
            <a:p>
              <a:r>
                <a:rPr lang="ru-RU" altLang="zh-CN" sz="3600" b="1" dirty="0" smtClean="0">
                  <a:solidFill>
                    <a:schemeClr val="bg1"/>
                  </a:solidFill>
                  <a:latin typeface="Times New Roman" pitchFamily="18" charset="0"/>
                  <a:ea typeface="+mj-ea"/>
                  <a:cs typeface="Times New Roman" pitchFamily="18" charset="0"/>
                </a:rPr>
                <a:t>04</a:t>
              </a:r>
              <a:endParaRPr lang="zh-CN" altLang="en-US" sz="3600" b="1" dirty="0">
                <a:solidFill>
                  <a:schemeClr val="bg1"/>
                </a:solidFill>
                <a:latin typeface="Times New Roman" pitchFamily="18" charset="0"/>
                <a:ea typeface="+mj-ea"/>
                <a:cs typeface="Times New Roman" pitchFamily="18" charset="0"/>
              </a:endParaRPr>
            </a:p>
          </p:txBody>
        </p:sp>
      </p:grpSp>
      <p:grpSp>
        <p:nvGrpSpPr>
          <p:cNvPr id="27" name="组合 32"/>
          <p:cNvGrpSpPr/>
          <p:nvPr/>
        </p:nvGrpSpPr>
        <p:grpSpPr>
          <a:xfrm>
            <a:off x="6858003" y="3544887"/>
            <a:ext cx="957450" cy="957296"/>
            <a:chOff x="7486713" y="3942381"/>
            <a:chExt cx="1018558" cy="1018926"/>
          </a:xfrm>
        </p:grpSpPr>
        <p:grpSp>
          <p:nvGrpSpPr>
            <p:cNvPr id="29" name="组合 33"/>
            <p:cNvGrpSpPr/>
            <p:nvPr/>
          </p:nvGrpSpPr>
          <p:grpSpPr>
            <a:xfrm>
              <a:off x="7486713" y="3942381"/>
              <a:ext cx="1018558" cy="1018926"/>
              <a:chOff x="4345444" y="2542859"/>
              <a:chExt cx="1810550" cy="1811205"/>
            </a:xfrm>
          </p:grpSpPr>
          <p:grpSp>
            <p:nvGrpSpPr>
              <p:cNvPr id="33" name="组合 3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8" name="同心圆 3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39" name="椭圆 3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37" name="椭圆 36"/>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35" name="TextBox 125"/>
            <p:cNvSpPr txBox="1"/>
            <p:nvPr/>
          </p:nvSpPr>
          <p:spPr>
            <a:xfrm>
              <a:off x="7486714" y="4094456"/>
              <a:ext cx="991078" cy="798516"/>
            </a:xfrm>
            <a:prstGeom prst="rect">
              <a:avLst/>
            </a:prstGeom>
            <a:noFill/>
          </p:spPr>
          <p:txBody>
            <a:bodyPr wrap="square" lIns="194322" tIns="97161" rIns="194322" bIns="97161" rtlCol="0">
              <a:spAutoFit/>
            </a:bodyPr>
            <a:lstStyle/>
            <a:p>
              <a:pPr algn="ctr"/>
              <a:r>
                <a:rPr lang="ru-RU" altLang="zh-CN" sz="3600" b="1" dirty="0" smtClean="0">
                  <a:solidFill>
                    <a:schemeClr val="bg1"/>
                  </a:solidFill>
                  <a:latin typeface="Times New Roman" pitchFamily="18" charset="0"/>
                  <a:ea typeface="+mj-ea"/>
                  <a:cs typeface="Times New Roman" pitchFamily="18" charset="0"/>
                </a:rPr>
                <a:t>05</a:t>
              </a:r>
              <a:endParaRPr lang="zh-CN" altLang="en-US" sz="3600" b="1" dirty="0">
                <a:solidFill>
                  <a:schemeClr val="bg1"/>
                </a:solidFill>
                <a:latin typeface="Times New Roman" pitchFamily="18" charset="0"/>
                <a:ea typeface="+mj-ea"/>
                <a:cs typeface="Times New Roman" pitchFamily="18" charset="0"/>
              </a:endParaRPr>
            </a:p>
          </p:txBody>
        </p:sp>
      </p:grpSp>
      <p:grpSp>
        <p:nvGrpSpPr>
          <p:cNvPr id="34" name="组合 39"/>
          <p:cNvGrpSpPr/>
          <p:nvPr/>
        </p:nvGrpSpPr>
        <p:grpSpPr>
          <a:xfrm>
            <a:off x="8215325" y="3402011"/>
            <a:ext cx="1275054" cy="1274852"/>
            <a:chOff x="8854229" y="3773382"/>
            <a:chExt cx="1356434" cy="1356924"/>
          </a:xfrm>
        </p:grpSpPr>
        <p:grpSp>
          <p:nvGrpSpPr>
            <p:cNvPr id="36" name="组合 40"/>
            <p:cNvGrpSpPr/>
            <p:nvPr/>
          </p:nvGrpSpPr>
          <p:grpSpPr>
            <a:xfrm>
              <a:off x="8854229" y="3773382"/>
              <a:ext cx="1356434" cy="1356924"/>
              <a:chOff x="4345444" y="2542859"/>
              <a:chExt cx="1810550" cy="1811205"/>
            </a:xfrm>
          </p:grpSpPr>
          <p:grpSp>
            <p:nvGrpSpPr>
              <p:cNvPr id="40" name="组合 4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5" name="同心圆 4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46" name="椭圆 4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44" name="椭圆 43"/>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42" name="TextBox 132"/>
            <p:cNvSpPr txBox="1"/>
            <p:nvPr/>
          </p:nvSpPr>
          <p:spPr>
            <a:xfrm>
              <a:off x="9082222" y="4077530"/>
              <a:ext cx="1015119" cy="798514"/>
            </a:xfrm>
            <a:prstGeom prst="rect">
              <a:avLst/>
            </a:prstGeom>
            <a:noFill/>
          </p:spPr>
          <p:txBody>
            <a:bodyPr wrap="square" lIns="194322" tIns="97161" rIns="194322" bIns="97161" rtlCol="0">
              <a:spAutoFit/>
            </a:bodyPr>
            <a:lstStyle/>
            <a:p>
              <a:r>
                <a:rPr lang="ru-RU" altLang="zh-CN" sz="3600" b="1" dirty="0" smtClean="0">
                  <a:solidFill>
                    <a:schemeClr val="bg1"/>
                  </a:solidFill>
                  <a:latin typeface="Times New Roman" pitchFamily="18" charset="0"/>
                  <a:ea typeface="+mj-ea"/>
                  <a:cs typeface="Times New Roman" pitchFamily="18" charset="0"/>
                </a:rPr>
                <a:t>06</a:t>
              </a:r>
              <a:endParaRPr lang="zh-CN" altLang="en-US" sz="3600" b="1" dirty="0">
                <a:solidFill>
                  <a:schemeClr val="bg1"/>
                </a:solidFill>
                <a:latin typeface="Times New Roman" pitchFamily="18" charset="0"/>
                <a:ea typeface="+mj-ea"/>
                <a:cs typeface="Times New Roman" pitchFamily="18" charset="0"/>
              </a:endParaRPr>
            </a:p>
          </p:txBody>
        </p:sp>
      </p:grpSp>
      <p:grpSp>
        <p:nvGrpSpPr>
          <p:cNvPr id="41" name="组合 46"/>
          <p:cNvGrpSpPr/>
          <p:nvPr/>
        </p:nvGrpSpPr>
        <p:grpSpPr>
          <a:xfrm>
            <a:off x="9929837" y="3116259"/>
            <a:ext cx="1734137" cy="1733860"/>
            <a:chOff x="10559621" y="3529102"/>
            <a:chExt cx="1844818" cy="1845484"/>
          </a:xfrm>
        </p:grpSpPr>
        <p:grpSp>
          <p:nvGrpSpPr>
            <p:cNvPr id="43" name="组合 47"/>
            <p:cNvGrpSpPr/>
            <p:nvPr/>
          </p:nvGrpSpPr>
          <p:grpSpPr>
            <a:xfrm>
              <a:off x="10559621" y="3529102"/>
              <a:ext cx="1844818" cy="1845484"/>
              <a:chOff x="4345444" y="2542859"/>
              <a:chExt cx="1810550" cy="1811205"/>
            </a:xfrm>
          </p:grpSpPr>
          <p:grpSp>
            <p:nvGrpSpPr>
              <p:cNvPr id="47" name="组合 4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2" name="同心圆 5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solidFill>
                      <a:schemeClr val="tx1"/>
                    </a:solidFill>
                    <a:latin typeface="+mj-ea"/>
                    <a:ea typeface="+mj-ea"/>
                  </a:endParaRPr>
                </a:p>
              </p:txBody>
            </p:sp>
            <p:sp>
              <p:nvSpPr>
                <p:cNvPr id="53" name="椭圆 5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51" name="椭圆 50"/>
              <p:cNvSpPr/>
              <p:nvPr/>
            </p:nvSpPr>
            <p:spPr>
              <a:xfrm>
                <a:off x="4565570" y="2763062"/>
                <a:ext cx="1370298" cy="1370793"/>
              </a:xfrm>
              <a:prstGeom prst="ellipse">
                <a:avLst/>
              </a:prstGeom>
              <a:solidFill>
                <a:srgbClr val="7A191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9">
                  <a:latin typeface="+mj-ea"/>
                  <a:ea typeface="+mj-ea"/>
                </a:endParaRPr>
              </a:p>
            </p:txBody>
          </p:sp>
        </p:grpSp>
        <p:sp>
          <p:nvSpPr>
            <p:cNvPr id="49" name="TextBox 139"/>
            <p:cNvSpPr txBox="1"/>
            <p:nvPr/>
          </p:nvSpPr>
          <p:spPr>
            <a:xfrm>
              <a:off x="11015606" y="4137399"/>
              <a:ext cx="1097152" cy="798515"/>
            </a:xfrm>
            <a:prstGeom prst="rect">
              <a:avLst/>
            </a:prstGeom>
            <a:noFill/>
          </p:spPr>
          <p:txBody>
            <a:bodyPr wrap="square" lIns="194322" tIns="97161" rIns="194322" bIns="97161" rtlCol="0">
              <a:spAutoFit/>
            </a:bodyPr>
            <a:lstStyle/>
            <a:p>
              <a:r>
                <a:rPr lang="ru-RU" altLang="zh-CN" sz="3600" b="1" dirty="0" smtClean="0">
                  <a:solidFill>
                    <a:schemeClr val="bg1"/>
                  </a:solidFill>
                  <a:latin typeface="Times New Roman" pitchFamily="18" charset="0"/>
                  <a:ea typeface="+mj-ea"/>
                  <a:cs typeface="Times New Roman" pitchFamily="18" charset="0"/>
                </a:rPr>
                <a:t>07</a:t>
              </a:r>
              <a:endParaRPr lang="zh-CN" altLang="en-US" sz="3600" b="1" dirty="0">
                <a:solidFill>
                  <a:schemeClr val="bg1"/>
                </a:solidFill>
                <a:latin typeface="Times New Roman" pitchFamily="18" charset="0"/>
                <a:ea typeface="+mj-ea"/>
                <a:cs typeface="Times New Roman" pitchFamily="18" charset="0"/>
              </a:endParaRPr>
            </a:p>
          </p:txBody>
        </p:sp>
      </p:grpSp>
      <p:grpSp>
        <p:nvGrpSpPr>
          <p:cNvPr id="48" name="组合 53"/>
          <p:cNvGrpSpPr/>
          <p:nvPr/>
        </p:nvGrpSpPr>
        <p:grpSpPr>
          <a:xfrm>
            <a:off x="214269" y="1044557"/>
            <a:ext cx="2714644" cy="2463124"/>
            <a:chOff x="800766" y="1667530"/>
            <a:chExt cx="1494155" cy="1711107"/>
          </a:xfrm>
        </p:grpSpPr>
        <p:sp>
          <p:nvSpPr>
            <p:cNvPr id="55" name="TextBox 145"/>
            <p:cNvSpPr txBox="1"/>
            <p:nvPr/>
          </p:nvSpPr>
          <p:spPr>
            <a:xfrm>
              <a:off x="800766" y="1667530"/>
              <a:ext cx="1494155" cy="1542124"/>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Характер и пределы содействия подсудимого следствию в раскрытии и расследовании преступления, изобличении и уголовном преследовании других соучастников преступления, розыске имущества, добытого в результате преступления</a:t>
              </a:r>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cxnSp>
          <p:nvCxnSpPr>
            <p:cNvPr id="57" name="直接连接符 56"/>
            <p:cNvCxnSpPr/>
            <p:nvPr/>
          </p:nvCxnSpPr>
          <p:spPr>
            <a:xfrm flipV="1">
              <a:off x="1547844" y="316261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0" name="组合 58"/>
          <p:cNvGrpSpPr/>
          <p:nvPr/>
        </p:nvGrpSpPr>
        <p:grpSpPr>
          <a:xfrm>
            <a:off x="2714599" y="1115995"/>
            <a:ext cx="3357586" cy="2286810"/>
            <a:chOff x="873900" y="1699422"/>
            <a:chExt cx="1166203" cy="1224979"/>
          </a:xfrm>
        </p:grpSpPr>
        <p:sp>
          <p:nvSpPr>
            <p:cNvPr id="60" name="TextBox 150"/>
            <p:cNvSpPr txBox="1"/>
            <p:nvPr/>
          </p:nvSpPr>
          <p:spPr>
            <a:xfrm>
              <a:off x="873900" y="1699422"/>
              <a:ext cx="1166203" cy="1187568"/>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Степень угрозы личной безопасности, которой подвергались подсудимый в результате сотрудничества со стороной обвинения, его близкие родственники, родственники и близкие лица; обстоятельства, характеризующие личность подсудимого, и обстоятельства, смягчающие и отягчающие наказание</a:t>
              </a:r>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cxnSp>
          <p:nvCxnSpPr>
            <p:cNvPr id="62" name="直接连接符 61"/>
            <p:cNvCxnSpPr/>
            <p:nvPr/>
          </p:nvCxnSpPr>
          <p:spPr>
            <a:xfrm rot="5400000" flipH="1" flipV="1">
              <a:off x="1373740" y="2828457"/>
              <a:ext cx="191337" cy="55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4" name="组合 63"/>
          <p:cNvGrpSpPr/>
          <p:nvPr/>
        </p:nvGrpSpPr>
        <p:grpSpPr>
          <a:xfrm>
            <a:off x="5857871" y="1044557"/>
            <a:ext cx="3571900" cy="2428263"/>
            <a:chOff x="873900" y="1767303"/>
            <a:chExt cx="1166203" cy="899537"/>
          </a:xfrm>
        </p:grpSpPr>
        <p:sp>
          <p:nvSpPr>
            <p:cNvPr id="65" name="TextBox 155"/>
            <p:cNvSpPr txBox="1"/>
            <p:nvPr/>
          </p:nvSpPr>
          <p:spPr>
            <a:xfrm>
              <a:off x="873900" y="1767303"/>
              <a:ext cx="1166203" cy="899537"/>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Важной проблемой с которой может столкнутся на практике виновный, это если за совершенное им преступление предусматривается пожизненное заключение. Соответственно гражданин будет полностью отбывать свой срок наказания, если его суд признал виновным.</a:t>
              </a:r>
            </a:p>
            <a:p>
              <a:pPr algn="ctr"/>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cxnSp>
          <p:nvCxnSpPr>
            <p:cNvPr id="67" name="直接连接符 66"/>
            <p:cNvCxnSpPr/>
            <p:nvPr/>
          </p:nvCxnSpPr>
          <p:spPr>
            <a:xfrm flipV="1">
              <a:off x="1363705" y="2435699"/>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6" name="组合 68"/>
          <p:cNvGrpSpPr/>
          <p:nvPr/>
        </p:nvGrpSpPr>
        <p:grpSpPr>
          <a:xfrm>
            <a:off x="9286895" y="1473185"/>
            <a:ext cx="3214710" cy="1547601"/>
            <a:chOff x="961915" y="1970059"/>
            <a:chExt cx="1078188" cy="878486"/>
          </a:xfrm>
        </p:grpSpPr>
        <p:sp>
          <p:nvSpPr>
            <p:cNvPr id="70" name="TextBox 160"/>
            <p:cNvSpPr txBox="1"/>
            <p:nvPr/>
          </p:nvSpPr>
          <p:spPr>
            <a:xfrm>
              <a:off x="961915" y="1970059"/>
              <a:ext cx="1078188" cy="685168"/>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Деяние, которое совершил гражданин может быть переквалифицировано, но только в том случае, если не требуется дополнительное расследование, сбор дополнительных доказательств.</a:t>
              </a:r>
            </a:p>
          </p:txBody>
        </p:sp>
        <p:cxnSp>
          <p:nvCxnSpPr>
            <p:cNvPr id="72" name="直接连接符 71"/>
            <p:cNvCxnSpPr/>
            <p:nvPr/>
          </p:nvCxnSpPr>
          <p:spPr>
            <a:xfrm rot="5400000" flipH="1" flipV="1">
              <a:off x="1397423" y="2733468"/>
              <a:ext cx="229665" cy="489"/>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8" name="组合 73"/>
          <p:cNvGrpSpPr/>
          <p:nvPr/>
        </p:nvGrpSpPr>
        <p:grpSpPr>
          <a:xfrm>
            <a:off x="214269" y="4759333"/>
            <a:ext cx="3786214" cy="2066554"/>
            <a:chOff x="472734" y="1340832"/>
            <a:chExt cx="1567371" cy="1354870"/>
          </a:xfrm>
        </p:grpSpPr>
        <p:sp>
          <p:nvSpPr>
            <p:cNvPr id="75" name="TextBox 165"/>
            <p:cNvSpPr txBox="1"/>
            <p:nvPr/>
          </p:nvSpPr>
          <p:spPr>
            <a:xfrm>
              <a:off x="472734" y="1621848"/>
              <a:ext cx="1567371" cy="1073854"/>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Значение сотрудничества с подсудимым для раскрытия и расследования преступления, изобличения и уголовного преследования других соучастников преступления, розыска имущества, добытого в результате преступления</a:t>
              </a:r>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cxnSp>
          <p:nvCxnSpPr>
            <p:cNvPr id="77" name="直接连接符 76"/>
            <p:cNvCxnSpPr/>
            <p:nvPr/>
          </p:nvCxnSpPr>
          <p:spPr>
            <a:xfrm>
              <a:off x="1481601" y="1340832"/>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9" name="组合 78"/>
          <p:cNvGrpSpPr/>
          <p:nvPr/>
        </p:nvGrpSpPr>
        <p:grpSpPr>
          <a:xfrm>
            <a:off x="3857607" y="4760128"/>
            <a:ext cx="3714776" cy="1249110"/>
            <a:chOff x="784192" y="1341355"/>
            <a:chExt cx="1255911" cy="818939"/>
          </a:xfrm>
        </p:grpSpPr>
        <p:sp>
          <p:nvSpPr>
            <p:cNvPr id="80" name="TextBox 170"/>
            <p:cNvSpPr txBox="1"/>
            <p:nvPr/>
          </p:nvSpPr>
          <p:spPr>
            <a:xfrm>
              <a:off x="784192" y="1651435"/>
              <a:ext cx="1255911" cy="508859"/>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Преступления или уголовные дела, обнаруженные или возбужденные в результате сотрудничества с подсудимым</a:t>
              </a:r>
              <a:endParaRPr lang="en-GB" altLang="zh-CN" sz="14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cxnSp>
          <p:nvCxnSpPr>
            <p:cNvPr id="82" name="直接连接符 81"/>
            <p:cNvCxnSpPr/>
            <p:nvPr/>
          </p:nvCxnSpPr>
          <p:spPr>
            <a:xfrm rot="5400000">
              <a:off x="1308027" y="1504948"/>
              <a:ext cx="327852" cy="665"/>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61" name="组合 83"/>
          <p:cNvGrpSpPr/>
          <p:nvPr/>
        </p:nvGrpSpPr>
        <p:grpSpPr>
          <a:xfrm>
            <a:off x="7429507" y="4902209"/>
            <a:ext cx="5214974" cy="2139122"/>
            <a:chOff x="854575" y="1340833"/>
            <a:chExt cx="1254254" cy="1402447"/>
          </a:xfrm>
        </p:grpSpPr>
        <p:sp>
          <p:nvSpPr>
            <p:cNvPr id="85" name="TextBox 175"/>
            <p:cNvSpPr txBox="1"/>
            <p:nvPr/>
          </p:nvSpPr>
          <p:spPr>
            <a:xfrm>
              <a:off x="854575" y="1528177"/>
              <a:ext cx="1254254" cy="1215103"/>
            </a:xfrm>
            <a:prstGeom prst="rect">
              <a:avLst/>
            </a:prstGeom>
            <a:noFill/>
          </p:spPr>
          <p:txBody>
            <a:bodyPr wrap="square" lIns="128568" tIns="64283" rIns="128568" bIns="64283" rtlCol="0">
              <a:spAutoFit/>
            </a:bodyPr>
            <a:lstStyle/>
            <a:p>
              <a:pPr algn="ctr"/>
              <a:r>
                <a:rPr lang="ru-RU" sz="1400" dirty="0" smtClean="0">
                  <a:latin typeface="Times New Roman" pitchFamily="18" charset="0"/>
                  <a:cs typeface="Times New Roman" pitchFamily="18" charset="0"/>
                </a:rPr>
                <a:t>В некоторых случаях при совершении тяжких преступлений, единственным выходом смягчения наказания является подписание досудебного соглашения. Если же преступление не особо тяжкое, то могут быть и другие основания, которые также прописаны в законе. На сегодняшний день используются другие правовые нормы, которые регламентируют соблюдение всех условий для вынесения наказания виновным лица по заключенному соглашению.</a:t>
              </a:r>
            </a:p>
          </p:txBody>
        </p:sp>
        <p:cxnSp>
          <p:nvCxnSpPr>
            <p:cNvPr id="87" name="直接连接符 86"/>
            <p:cNvCxnSpPr/>
            <p:nvPr/>
          </p:nvCxnSpPr>
          <p:spPr>
            <a:xfrm>
              <a:off x="1198206"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63" name="组合 88"/>
          <p:cNvGrpSpPr/>
          <p:nvPr/>
        </p:nvGrpSpPr>
        <p:grpSpPr>
          <a:xfrm>
            <a:off x="-15395" y="211146"/>
            <a:ext cx="12874145" cy="7085220"/>
            <a:chOff x="-15395" y="211146"/>
            <a:chExt cx="12874145" cy="7085220"/>
          </a:xfrm>
        </p:grpSpPr>
        <p:sp>
          <p:nvSpPr>
            <p:cNvPr id="90" name="任意多边形 89"/>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15395" y="7219411"/>
              <a:ext cx="12874145" cy="76955"/>
            </a:xfrm>
            <a:prstGeom prst="rect">
              <a:avLst/>
            </a:pr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91"/>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94" name="椭圆 9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95" name="文本框 94"/>
          <p:cNvSpPr txBox="1"/>
          <p:nvPr/>
        </p:nvSpPr>
        <p:spPr>
          <a:xfrm>
            <a:off x="928649" y="187301"/>
            <a:ext cx="11518621" cy="523220"/>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Факторы, которые необходимо учесть суду при вынесении наказания</a:t>
            </a:r>
            <a:endParaRPr lang="zh-CN" altLang="en-US" sz="2800" dirty="0">
              <a:solidFill>
                <a:srgbClr val="C0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 xmlns:p14="http://schemas.microsoft.com/office/powerpoint/2010/main" val="272699379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Freeform 5"/>
          <p:cNvSpPr>
            <a:spLocks/>
          </p:cNvSpPr>
          <p:nvPr/>
        </p:nvSpPr>
        <p:spPr bwMode="auto">
          <a:xfrm>
            <a:off x="6247385" y="4622902"/>
            <a:ext cx="2307703" cy="203015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sp>
        <p:nvSpPr>
          <p:cNvPr id="315" name="Freeform 5"/>
          <p:cNvSpPr>
            <a:spLocks/>
          </p:cNvSpPr>
          <p:nvPr/>
        </p:nvSpPr>
        <p:spPr bwMode="auto">
          <a:xfrm>
            <a:off x="4708560" y="1591837"/>
            <a:ext cx="1747518" cy="15377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4" name="组合 2"/>
          <p:cNvGrpSpPr>
            <a:grpSpLocks/>
          </p:cNvGrpSpPr>
          <p:nvPr/>
        </p:nvGrpSpPr>
        <p:grpSpPr bwMode="auto">
          <a:xfrm>
            <a:off x="6195894" y="2361888"/>
            <a:ext cx="2281661" cy="2009069"/>
            <a:chOff x="5803300" y="1948400"/>
            <a:chExt cx="2164994" cy="1905223"/>
          </a:xfrm>
        </p:grpSpPr>
        <p:sp>
          <p:nvSpPr>
            <p:cNvPr id="324" name="Freeform 5"/>
            <p:cNvSpPr>
              <a:spLocks/>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p:spPr>
          <p:txBody>
            <a:bodyPr anchor="ctr"/>
            <a:lstStyle/>
            <a:p>
              <a:pPr algn="ctr" defTabSz="1285372" fontAlgn="auto">
                <a:spcBef>
                  <a:spcPts val="0"/>
                </a:spcBef>
                <a:spcAft>
                  <a:spcPts val="0"/>
                </a:spcAft>
                <a:defRPr/>
              </a:pPr>
              <a:endParaRPr lang="zh-CN" altLang="en-US" sz="2530" kern="0">
                <a:solidFill>
                  <a:prstClr val="white"/>
                </a:solidFill>
                <a:latin typeface="Calibri" panose="020F0502020204030204"/>
              </a:endParaRPr>
            </a:p>
          </p:txBody>
        </p:sp>
        <p:sp>
          <p:nvSpPr>
            <p:cNvPr id="325" name="Freeform 5"/>
            <p:cNvSpPr>
              <a:spLocks/>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7A191D"/>
            </a:solidFill>
            <a:ln w="28575" cap="flat">
              <a:noFill/>
              <a:prstDash val="solid"/>
              <a:miter lim="800000"/>
              <a:headEnd/>
              <a:tailEnd/>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grpSp>
          <p:nvGrpSpPr>
            <p:cNvPr id="5" name="组合 73"/>
            <p:cNvGrpSpPr>
              <a:grpSpLocks/>
            </p:cNvGrpSpPr>
            <p:nvPr/>
          </p:nvGrpSpPr>
          <p:grpSpPr bwMode="auto">
            <a:xfrm>
              <a:off x="6481655" y="2517630"/>
              <a:ext cx="1339125" cy="1206045"/>
              <a:chOff x="952501" y="6013451"/>
              <a:chExt cx="511175" cy="460375"/>
            </a:xfrm>
          </p:grpSpPr>
          <p:sp>
            <p:nvSpPr>
              <p:cNvPr id="327" name="Freeform 58"/>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328"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grpSp>
      </p:grpSp>
      <p:grpSp>
        <p:nvGrpSpPr>
          <p:cNvPr id="6" name="组合 3"/>
          <p:cNvGrpSpPr>
            <a:grpSpLocks/>
          </p:cNvGrpSpPr>
          <p:nvPr/>
        </p:nvGrpSpPr>
        <p:grpSpPr bwMode="auto">
          <a:xfrm>
            <a:off x="4341105" y="3470225"/>
            <a:ext cx="2281661" cy="2010744"/>
            <a:chOff x="4044280" y="2999474"/>
            <a:chExt cx="2164994" cy="1905223"/>
          </a:xfrm>
        </p:grpSpPr>
        <p:sp>
          <p:nvSpPr>
            <p:cNvPr id="331" name="Freeform 5"/>
            <p:cNvSpPr>
              <a:spLocks/>
            </p:cNvSpPr>
            <p:nvPr/>
          </p:nvSpPr>
          <p:spPr bwMode="auto">
            <a:xfrm>
              <a:off x="4044280" y="2999474"/>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p:spPr>
          <p:txBody>
            <a:bodyPr anchor="ctr"/>
            <a:lstStyle/>
            <a:p>
              <a:pPr algn="ctr" defTabSz="1285372" fontAlgn="auto">
                <a:spcBef>
                  <a:spcPts val="0"/>
                </a:spcBef>
                <a:spcAft>
                  <a:spcPts val="0"/>
                </a:spcAft>
                <a:defRPr/>
              </a:pPr>
              <a:endParaRPr lang="zh-CN" altLang="en-US" sz="2530" kern="0">
                <a:solidFill>
                  <a:prstClr val="white"/>
                </a:solidFill>
                <a:latin typeface="Calibri" panose="020F0502020204030204"/>
              </a:endParaRPr>
            </a:p>
          </p:txBody>
        </p:sp>
        <p:sp>
          <p:nvSpPr>
            <p:cNvPr id="332" name="Freeform 5"/>
            <p:cNvSpPr>
              <a:spLocks/>
            </p:cNvSpPr>
            <p:nvPr/>
          </p:nvSpPr>
          <p:spPr bwMode="auto">
            <a:xfrm>
              <a:off x="4200183" y="3161348"/>
              <a:ext cx="1833385" cy="161340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7A191D"/>
            </a:solidFill>
            <a:ln w="28575" cap="flat">
              <a:noFill/>
              <a:prstDash val="solid"/>
              <a:miter lim="800000"/>
              <a:headEnd/>
              <a:tailEnd/>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grpSp>
          <p:nvGrpSpPr>
            <p:cNvPr id="7" name="组合 74"/>
            <p:cNvGrpSpPr>
              <a:grpSpLocks/>
            </p:cNvGrpSpPr>
            <p:nvPr/>
          </p:nvGrpSpPr>
          <p:grpSpPr bwMode="auto">
            <a:xfrm>
              <a:off x="4742518" y="3572999"/>
              <a:ext cx="1329665" cy="1197525"/>
              <a:chOff x="5405438" y="6815138"/>
              <a:chExt cx="511175" cy="460375"/>
            </a:xfrm>
          </p:grpSpPr>
          <p:sp>
            <p:nvSpPr>
              <p:cNvPr id="334" name="Freeform 61"/>
              <p:cNvSpPr>
                <a:spLocks/>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33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grpSp>
      </p:grpSp>
      <p:grpSp>
        <p:nvGrpSpPr>
          <p:cNvPr id="8" name="组合 4"/>
          <p:cNvGrpSpPr>
            <a:grpSpLocks/>
          </p:cNvGrpSpPr>
          <p:nvPr/>
        </p:nvGrpSpPr>
        <p:grpSpPr bwMode="auto">
          <a:xfrm>
            <a:off x="2486314" y="4580236"/>
            <a:ext cx="2281661" cy="2009069"/>
            <a:chOff x="2285260" y="4050548"/>
            <a:chExt cx="2164994" cy="1905223"/>
          </a:xfrm>
        </p:grpSpPr>
        <p:sp>
          <p:nvSpPr>
            <p:cNvPr id="338" name="Freeform 5"/>
            <p:cNvSpPr>
              <a:spLocks/>
            </p:cNvSpPr>
            <p:nvPr/>
          </p:nvSpPr>
          <p:spPr bwMode="auto">
            <a:xfrm>
              <a:off x="2285260" y="4050548"/>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p:spPr>
          <p:txBody>
            <a:bodyPr anchor="ctr"/>
            <a:lstStyle/>
            <a:p>
              <a:pPr algn="ctr" defTabSz="1285372" fontAlgn="auto">
                <a:spcBef>
                  <a:spcPts val="0"/>
                </a:spcBef>
                <a:spcAft>
                  <a:spcPts val="0"/>
                </a:spcAft>
                <a:defRPr/>
              </a:pPr>
              <a:endParaRPr lang="zh-CN" altLang="en-US" sz="2530" kern="0">
                <a:solidFill>
                  <a:prstClr val="white"/>
                </a:solidFill>
                <a:latin typeface="Calibri" panose="020F0502020204030204"/>
              </a:endParaRPr>
            </a:p>
          </p:txBody>
        </p:sp>
        <p:sp>
          <p:nvSpPr>
            <p:cNvPr id="339" name="Freeform 5"/>
            <p:cNvSpPr>
              <a:spLocks/>
            </p:cNvSpPr>
            <p:nvPr/>
          </p:nvSpPr>
          <p:spPr bwMode="auto">
            <a:xfrm>
              <a:off x="2446237" y="4201094"/>
              <a:ext cx="1830374" cy="161075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7A191D"/>
            </a:solidFill>
            <a:ln w="28575" cap="flat" cmpd="sng" algn="ctr">
              <a:noFill/>
              <a:prstDash val="solid"/>
              <a:miter lim="800000"/>
            </a:ln>
            <a:effectLst>
              <a:outerShdw blurRad="279400" dist="76200" dir="2700000" sx="101000" sy="101000" algn="tl" rotWithShape="0">
                <a:prstClr val="black">
                  <a:alpha val="28000"/>
                </a:prstClr>
              </a:outerShdw>
            </a:effectLst>
          </p:spPr>
          <p:txBody>
            <a:bodyPr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grpSp>
          <p:nvGrpSpPr>
            <p:cNvPr id="9" name="组合 75"/>
            <p:cNvGrpSpPr>
              <a:grpSpLocks/>
            </p:cNvGrpSpPr>
            <p:nvPr/>
          </p:nvGrpSpPr>
          <p:grpSpPr bwMode="auto">
            <a:xfrm>
              <a:off x="2970142" y="4598630"/>
              <a:ext cx="1348095" cy="1199681"/>
              <a:chOff x="688976" y="7240588"/>
              <a:chExt cx="519113" cy="461963"/>
            </a:xfrm>
          </p:grpSpPr>
          <p:sp>
            <p:nvSpPr>
              <p:cNvPr id="341" name="Freeform 64"/>
              <p:cNvSpPr>
                <a:spLocks/>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342"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grpSp>
      </p:grpSp>
      <p:sp>
        <p:nvSpPr>
          <p:cNvPr id="344" name="Freeform 5"/>
          <p:cNvSpPr>
            <a:spLocks/>
          </p:cNvSpPr>
          <p:nvPr/>
        </p:nvSpPr>
        <p:spPr bwMode="auto">
          <a:xfrm>
            <a:off x="4675904" y="5651739"/>
            <a:ext cx="1369330" cy="120376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sp>
        <p:nvSpPr>
          <p:cNvPr id="345" name="Freeform 5"/>
          <p:cNvSpPr>
            <a:spLocks/>
          </p:cNvSpPr>
          <p:nvPr/>
        </p:nvSpPr>
        <p:spPr bwMode="auto">
          <a:xfrm>
            <a:off x="7009457" y="1184907"/>
            <a:ext cx="1158408" cy="1019604"/>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96418" tIns="48210" rIns="96418" bIns="48210" anchor="ctr"/>
          <a:lstStyle/>
          <a:p>
            <a:pPr algn="ctr" defTabSz="1285372" fontAlgn="auto">
              <a:spcBef>
                <a:spcPts val="0"/>
              </a:spcBef>
              <a:spcAft>
                <a:spcPts val="0"/>
              </a:spcAft>
              <a:defRPr/>
            </a:pPr>
            <a:endParaRPr lang="zh-CN" altLang="en-US" sz="2530" kern="0">
              <a:solidFill>
                <a:sysClr val="window" lastClr="FFFFFF"/>
              </a:solidFill>
              <a:latin typeface="Calibri"/>
              <a:ea typeface="微软雅黑"/>
            </a:endParaRPr>
          </a:p>
        </p:txBody>
      </p:sp>
      <p:sp>
        <p:nvSpPr>
          <p:cNvPr id="83" name="Freeform 23"/>
          <p:cNvSpPr>
            <a:spLocks/>
          </p:cNvSpPr>
          <p:nvPr/>
        </p:nvSpPr>
        <p:spPr bwMode="auto">
          <a:xfrm flipV="1">
            <a:off x="8072449" y="3402011"/>
            <a:ext cx="2736988" cy="662993"/>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ysClr val="window" lastClr="FFFFFF">
              <a:lumMod val="50000"/>
            </a:sysClr>
          </a:solidFill>
          <a:ln>
            <a:noFill/>
          </a:ln>
          <a:ex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85" name="TextBox 53"/>
          <p:cNvSpPr txBox="1">
            <a:spLocks noChangeArrowheads="1"/>
          </p:cNvSpPr>
          <p:nvPr/>
        </p:nvSpPr>
        <p:spPr bwMode="auto">
          <a:xfrm>
            <a:off x="8643953" y="4187829"/>
            <a:ext cx="4071966" cy="2345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latin typeface="Times New Roman" pitchFamily="18" charset="0"/>
                <a:cs typeface="Times New Roman" pitchFamily="18" charset="0"/>
              </a:rPr>
              <a:t>Если после назначения подсудимому наказания с учетом его сотрудничества по досудебному соглашению, будет обнаружено, что он умышленно сообщил ложные сведения или умышленно скрыл от следствия какие-либо существенные сведения, то приговор может быть отменен( пересмотрен, а наказание усиленно).</a:t>
            </a:r>
          </a:p>
        </p:txBody>
      </p:sp>
      <p:sp>
        <p:nvSpPr>
          <p:cNvPr id="86" name="Freeform 21"/>
          <p:cNvSpPr>
            <a:spLocks/>
          </p:cNvSpPr>
          <p:nvPr/>
        </p:nvSpPr>
        <p:spPr bwMode="auto">
          <a:xfrm flipH="1" flipV="1">
            <a:off x="2214533" y="2901945"/>
            <a:ext cx="2849315" cy="641228"/>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a:ex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88" name="TextBox 53"/>
          <p:cNvSpPr txBox="1">
            <a:spLocks noChangeArrowheads="1"/>
          </p:cNvSpPr>
          <p:nvPr/>
        </p:nvSpPr>
        <p:spPr bwMode="auto">
          <a:xfrm>
            <a:off x="285707" y="1187433"/>
            <a:ext cx="4286280" cy="1607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latin typeface="Times New Roman" pitchFamily="18" charset="0"/>
                <a:cs typeface="Times New Roman" pitchFamily="18" charset="0"/>
              </a:rPr>
              <a:t>При заключении соглашения в некоторых случаях, виновному может грозить опасность и тогда соглашение вместе с доказательствами могут хранить в специальном сейфе и организовать защиту виновному лицу.</a:t>
            </a:r>
            <a:endParaRPr lang="zh-CN" altLang="en-US" sz="16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89" name="Freeform 21"/>
          <p:cNvSpPr>
            <a:spLocks/>
          </p:cNvSpPr>
          <p:nvPr/>
        </p:nvSpPr>
        <p:spPr bwMode="auto">
          <a:xfrm flipH="1" flipV="1">
            <a:off x="357145" y="4545019"/>
            <a:ext cx="2736988" cy="662993"/>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a:ex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latin typeface="Calibri"/>
              <a:ea typeface="微软雅黑"/>
            </a:endParaRPr>
          </a:p>
        </p:txBody>
      </p:sp>
      <p:sp>
        <p:nvSpPr>
          <p:cNvPr id="91" name="TextBox 53"/>
          <p:cNvSpPr txBox="1">
            <a:spLocks noChangeArrowheads="1"/>
          </p:cNvSpPr>
          <p:nvPr/>
        </p:nvSpPr>
        <p:spPr bwMode="auto">
          <a:xfrm>
            <a:off x="-1" y="3187697"/>
            <a:ext cx="4500549" cy="1730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latin typeface="Times New Roman" pitchFamily="18" charset="0"/>
                <a:cs typeface="Times New Roman" pitchFamily="18" charset="0"/>
              </a:rPr>
              <a:t>Заключение досудебного соглашения активно практикуется и зачастую приносит положительные результаты. Поэтому использование данной меры вполне актуально и полезно.</a:t>
            </a:r>
          </a:p>
          <a:p>
            <a:pPr algn="ctr"/>
            <a:endParaRPr lang="ru-RU" sz="2400" dirty="0" smtClean="0">
              <a:latin typeface="Times New Roman" pitchFamily="18" charset="0"/>
              <a:cs typeface="Times New Roman" pitchFamily="18" charset="0"/>
            </a:endParaRPr>
          </a:p>
        </p:txBody>
      </p:sp>
      <p:grpSp>
        <p:nvGrpSpPr>
          <p:cNvPr id="10" name="组合 45"/>
          <p:cNvGrpSpPr/>
          <p:nvPr/>
        </p:nvGrpSpPr>
        <p:grpSpPr>
          <a:xfrm>
            <a:off x="-15395" y="211146"/>
            <a:ext cx="12874145" cy="7085220"/>
            <a:chOff x="-15395" y="211146"/>
            <a:chExt cx="12874145" cy="7085220"/>
          </a:xfrm>
        </p:grpSpPr>
        <p:sp>
          <p:nvSpPr>
            <p:cNvPr id="47" name="任意多边形 46"/>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5395" y="7219411"/>
              <a:ext cx="12874145" cy="76955"/>
            </a:xfrm>
            <a:prstGeom prst="rect">
              <a:avLst/>
            </a:pr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48"/>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52" name="文本框 51"/>
          <p:cNvSpPr txBox="1"/>
          <p:nvPr/>
        </p:nvSpPr>
        <p:spPr>
          <a:xfrm>
            <a:off x="928649" y="187301"/>
            <a:ext cx="11644394" cy="954107"/>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Пересмотр приговора и защита лиц, заключивших досудебное соглашение</a:t>
            </a:r>
          </a:p>
        </p:txBody>
      </p:sp>
      <p:pic>
        <p:nvPicPr>
          <p:cNvPr id="5121" name="Picture 1"/>
          <p:cNvPicPr>
            <a:picLocks noChangeAspect="1" noChangeArrowheads="1"/>
          </p:cNvPicPr>
          <p:nvPr/>
        </p:nvPicPr>
        <p:blipFill>
          <a:blip r:embed="rId3" cstate="print"/>
          <a:srcRect/>
          <a:stretch>
            <a:fillRect/>
          </a:stretch>
        </p:blipFill>
        <p:spPr bwMode="auto">
          <a:xfrm>
            <a:off x="4643425" y="5616589"/>
            <a:ext cx="1428760" cy="1285884"/>
          </a:xfrm>
          <a:prstGeom prst="hexagon">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7000879" y="1187433"/>
            <a:ext cx="1214446" cy="1071570"/>
          </a:xfrm>
          <a:prstGeom prst="hexagon">
            <a:avLst/>
          </a:prstGeom>
          <a:noFill/>
          <a:ln w="9525">
            <a:noFill/>
            <a:miter lim="800000"/>
            <a:headEnd/>
            <a:tailEnd/>
          </a:ln>
          <a:effectLst/>
        </p:spPr>
      </p:pic>
      <p:sp>
        <p:nvSpPr>
          <p:cNvPr id="53" name="Freeform 57"/>
          <p:cNvSpPr>
            <a:spLocks/>
          </p:cNvSpPr>
          <p:nvPr/>
        </p:nvSpPr>
        <p:spPr bwMode="auto">
          <a:xfrm>
            <a:off x="7286631" y="2973383"/>
            <a:ext cx="191146" cy="805060"/>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sp>
        <p:nvSpPr>
          <p:cNvPr id="54" name="Freeform 63"/>
          <p:cNvSpPr>
            <a:spLocks/>
          </p:cNvSpPr>
          <p:nvPr/>
        </p:nvSpPr>
        <p:spPr bwMode="auto">
          <a:xfrm>
            <a:off x="3571855" y="5187961"/>
            <a:ext cx="308988" cy="797534"/>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sp>
        <p:nvSpPr>
          <p:cNvPr id="55" name="Freeform 60"/>
          <p:cNvSpPr>
            <a:spLocks/>
          </p:cNvSpPr>
          <p:nvPr/>
        </p:nvSpPr>
        <p:spPr bwMode="auto">
          <a:xfrm>
            <a:off x="5429243" y="4044953"/>
            <a:ext cx="324333" cy="802540"/>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 xmlns:a14="http://schemas.microsoft.com/office/drawing/2010/main" w="15875" cap="flat">
                <a:solidFill>
                  <a:srgbClr val="000000"/>
                </a:solidFill>
                <a:prstDash val="solid"/>
                <a:miter lim="800000"/>
                <a:headEnd/>
                <a:tailEnd/>
              </a14:hiddenLine>
            </a:ext>
          </a:extLst>
        </p:spPr>
        <p:txBody>
          <a:bodyPr/>
          <a:lstStyle/>
          <a:p>
            <a:pPr defTabSz="1285372" fontAlgn="auto">
              <a:spcBef>
                <a:spcPts val="0"/>
              </a:spcBef>
              <a:spcAft>
                <a:spcPts val="0"/>
              </a:spcAft>
              <a:defRPr/>
            </a:pPr>
            <a:endParaRPr lang="zh-CN" altLang="en-US" sz="2530" kern="0">
              <a:solidFill>
                <a:sysClr val="windowText" lastClr="000000"/>
              </a:solidFill>
            </a:endParaRPr>
          </a:p>
        </p:txBody>
      </p:sp>
      <p:pic>
        <p:nvPicPr>
          <p:cNvPr id="57" name="Рисунок 56" descr="C:\Users\Ольга\Desktop\1666928613_3-33.jpg"/>
          <p:cNvPicPr/>
          <p:nvPr/>
        </p:nvPicPr>
        <p:blipFill>
          <a:blip r:embed="rId5" cstate="print"/>
          <a:srcRect/>
          <a:stretch>
            <a:fillRect/>
          </a:stretch>
        </p:blipFill>
        <p:spPr bwMode="auto">
          <a:xfrm>
            <a:off x="8143887" y="1044557"/>
            <a:ext cx="2971808" cy="2438400"/>
          </a:xfrm>
          <a:prstGeom prst="hexagon">
            <a:avLst/>
          </a:prstGeom>
          <a:noFill/>
          <a:ln w="9525">
            <a:noFill/>
            <a:miter lim="800000"/>
            <a:headEnd/>
            <a:tailEnd/>
          </a:ln>
        </p:spPr>
      </p:pic>
      <p:pic>
        <p:nvPicPr>
          <p:cNvPr id="12" name="Picture 2"/>
          <p:cNvPicPr>
            <a:picLocks noChangeAspect="1" noChangeArrowheads="1"/>
          </p:cNvPicPr>
          <p:nvPr/>
        </p:nvPicPr>
        <p:blipFill>
          <a:blip r:embed="rId6" cstate="print"/>
          <a:srcRect/>
          <a:stretch>
            <a:fillRect/>
          </a:stretch>
        </p:blipFill>
        <p:spPr bwMode="auto">
          <a:xfrm>
            <a:off x="6143623" y="4545019"/>
            <a:ext cx="2802445" cy="2357454"/>
          </a:xfrm>
          <a:prstGeom prst="hexagon">
            <a:avLst/>
          </a:prstGeom>
          <a:noFill/>
          <a:ln w="9525">
            <a:noFill/>
            <a:miter lim="800000"/>
            <a:headEnd/>
            <a:tailEnd/>
          </a:ln>
          <a:effectLst/>
        </p:spPr>
      </p:pic>
      <p:pic>
        <p:nvPicPr>
          <p:cNvPr id="5123" name="Picture 3"/>
          <p:cNvPicPr>
            <a:picLocks noChangeAspect="1" noChangeArrowheads="1"/>
          </p:cNvPicPr>
          <p:nvPr/>
        </p:nvPicPr>
        <p:blipFill>
          <a:blip r:embed="rId7" cstate="print"/>
          <a:srcRect/>
          <a:stretch>
            <a:fillRect/>
          </a:stretch>
        </p:blipFill>
        <p:spPr bwMode="auto">
          <a:xfrm>
            <a:off x="4571987" y="1401747"/>
            <a:ext cx="1978284" cy="1785950"/>
          </a:xfrm>
          <a:prstGeom prst="hexagon">
            <a:avLst/>
          </a:prstGeom>
          <a:noFill/>
          <a:ln w="9525">
            <a:noFill/>
            <a:miter lim="800000"/>
            <a:headEnd/>
            <a:tailEnd/>
          </a:ln>
          <a:effectLst/>
        </p:spPr>
      </p:pic>
    </p:spTree>
    <p:extLst>
      <p:ext uri="{BB962C8B-B14F-4D97-AF65-F5344CB8AC3E}">
        <p14:creationId xmlns="" xmlns:p14="http://schemas.microsoft.com/office/powerpoint/2010/main" val="752890706"/>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53"/>
          <p:cNvSpPr txBox="1">
            <a:spLocks noChangeArrowheads="1"/>
          </p:cNvSpPr>
          <p:nvPr/>
        </p:nvSpPr>
        <p:spPr bwMode="auto">
          <a:xfrm>
            <a:off x="6715127" y="4148188"/>
            <a:ext cx="5715040" cy="3084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sz="1600" dirty="0" smtClean="0">
                <a:latin typeface="Times New Roman" panose="02020603050405020304" pitchFamily="18" charset="0"/>
                <a:cs typeface="Times New Roman" panose="02020603050405020304" pitchFamily="18" charset="0"/>
              </a:rPr>
              <a:t>Назначение </a:t>
            </a:r>
            <a:r>
              <a:rPr lang="ru-RU" sz="1600" dirty="0" smtClean="0">
                <a:latin typeface="Times New Roman" panose="02020603050405020304" pitchFamily="18" charset="0"/>
                <a:cs typeface="Times New Roman" panose="02020603050405020304" pitchFamily="18" charset="0"/>
              </a:rPr>
              <a:t>санкции при заключении досудебного соглашения о сотрудничестве обладает большое число противоречий, какие многократно были объектом рассмотрения КС РФ. Но вплоть до этих времен остается неясным несколько факторов. В частности, в случае рассмотрении дела в особом порядке при решении с обвиняемым досудебного соглашения о сотрудничестве не подлежит учету в свойстве смягчающих обстоятельств, предустановленные п. «к» ч. 1 ст. 61 УК РФ. Отмеченная проблема подлежит разрешению в сторону учета указанного условия при назначении наказания.</a:t>
            </a:r>
          </a:p>
          <a:p>
            <a:pPr algn="ctr"/>
            <a:endParaRPr lang="ru-RU" sz="1600" dirty="0" smtClean="0">
              <a:latin typeface="Times New Roman" pitchFamily="18" charset="0"/>
              <a:cs typeface="Times New Roman" pitchFamily="18" charset="0"/>
            </a:endParaRPr>
          </a:p>
        </p:txBody>
      </p:sp>
      <p:sp>
        <p:nvSpPr>
          <p:cNvPr id="88" name="TextBox 53"/>
          <p:cNvSpPr txBox="1">
            <a:spLocks noChangeArrowheads="1"/>
          </p:cNvSpPr>
          <p:nvPr/>
        </p:nvSpPr>
        <p:spPr bwMode="auto">
          <a:xfrm>
            <a:off x="3357541" y="1187433"/>
            <a:ext cx="9215502" cy="1607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sz="1600" dirty="0" smtClean="0">
                <a:latin typeface="Times New Roman" panose="02020603050405020304" pitchFamily="18" charset="0"/>
                <a:cs typeface="Times New Roman" panose="02020603050405020304" pitchFamily="18" charset="0"/>
              </a:rPr>
              <a:t>Законодатель </a:t>
            </a:r>
            <a:r>
              <a:rPr lang="ru-RU" sz="1600" dirty="0" smtClean="0">
                <a:latin typeface="Times New Roman" panose="02020603050405020304" pitchFamily="18" charset="0"/>
                <a:cs typeface="Times New Roman" panose="02020603050405020304" pitchFamily="18" charset="0"/>
              </a:rPr>
              <a:t>никак не показывает, в каком режиме, а также на основе чего, в рамках той или иной стадии обязаны изучаться доказательства, доказывающие осуществление абсолютно всех обстоятельств, а также обязанностей досудебного соглашения о сотрудничестве; условия, констатируемые при рассмотрении дела в особом режиме, условия, сопряженные с решением и реализацией досудебного соглашения о сотрудничестве</a:t>
            </a:r>
          </a:p>
          <a:p>
            <a:pPr algn="ctr"/>
            <a:endParaRPr lang="zh-CN" altLang="en-US" sz="16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91" name="TextBox 53"/>
          <p:cNvSpPr txBox="1">
            <a:spLocks noChangeArrowheads="1"/>
          </p:cNvSpPr>
          <p:nvPr/>
        </p:nvSpPr>
        <p:spPr bwMode="auto">
          <a:xfrm>
            <a:off x="4643425" y="2901945"/>
            <a:ext cx="7929618" cy="1114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sz="1600" dirty="0" smtClean="0">
                <a:latin typeface="Times New Roman" pitchFamily="18" charset="0"/>
                <a:cs typeface="Times New Roman" pitchFamily="18" charset="0"/>
              </a:rPr>
              <a:t>Закон </a:t>
            </a:r>
            <a:r>
              <a:rPr lang="ru-RU" sz="1600" dirty="0" smtClean="0">
                <a:latin typeface="Times New Roman" pitchFamily="18" charset="0"/>
                <a:cs typeface="Times New Roman" pitchFamily="18" charset="0"/>
              </a:rPr>
              <a:t>никак не указывает, в каком судебном заседании </a:t>
            </a: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закрытом либо открытом </a:t>
            </a: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обязано рассматриваться дело, следует полагать, в любом определенном случае следует придерживаться единых норм УПК о гласности судебного разбирательства, предустановленными ст. 241 </a:t>
            </a:r>
            <a:r>
              <a:rPr lang="ru-RU" sz="1600" dirty="0" smtClean="0">
                <a:latin typeface="Times New Roman" pitchFamily="18" charset="0"/>
                <a:cs typeface="Times New Roman" pitchFamily="18" charset="0"/>
              </a:rPr>
              <a:t>УПК</a:t>
            </a:r>
            <a:endParaRPr lang="ru-RU" sz="2400" dirty="0" smtClean="0">
              <a:latin typeface="Times New Roman" pitchFamily="18" charset="0"/>
              <a:cs typeface="Times New Roman" pitchFamily="18" charset="0"/>
            </a:endParaRPr>
          </a:p>
        </p:txBody>
      </p:sp>
      <p:grpSp>
        <p:nvGrpSpPr>
          <p:cNvPr id="8" name="组合 45"/>
          <p:cNvGrpSpPr/>
          <p:nvPr/>
        </p:nvGrpSpPr>
        <p:grpSpPr>
          <a:xfrm>
            <a:off x="-15395" y="211146"/>
            <a:ext cx="12874145" cy="7085220"/>
            <a:chOff x="-15395" y="211146"/>
            <a:chExt cx="12874145" cy="7085220"/>
          </a:xfrm>
        </p:grpSpPr>
        <p:sp>
          <p:nvSpPr>
            <p:cNvPr id="47" name="任意多边形 46"/>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5395" y="7219411"/>
              <a:ext cx="12874145" cy="76955"/>
            </a:xfrm>
            <a:prstGeom prst="rect">
              <a:avLst/>
            </a:pr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48"/>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52" name="文本框 51"/>
          <p:cNvSpPr txBox="1"/>
          <p:nvPr/>
        </p:nvSpPr>
        <p:spPr>
          <a:xfrm>
            <a:off x="928649" y="187301"/>
            <a:ext cx="11644394" cy="954107"/>
          </a:xfrm>
          <a:prstGeom prst="rect">
            <a:avLst/>
          </a:prstGeom>
          <a:noFill/>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Правовые пробелы в регулировании рассмотрения уголовного дела в суде при заключении досудебного соглашения о </a:t>
            </a:r>
            <a:r>
              <a:rPr lang="ru-RU" sz="2800" b="1" dirty="0" smtClean="0">
                <a:latin typeface="Times New Roman" panose="02020603050405020304" pitchFamily="18" charset="0"/>
                <a:cs typeface="Times New Roman" panose="02020603050405020304" pitchFamily="18" charset="0"/>
              </a:rPr>
              <a:t>сотрудничестве</a:t>
            </a:r>
            <a:endParaRPr lang="ru-RU" sz="2800" b="1" dirty="0" smtClean="0">
              <a:latin typeface="Times New Roman" pitchFamily="18" charset="0"/>
              <a:cs typeface="Times New Roman" pitchFamily="18" charset="0"/>
            </a:endParaRPr>
          </a:p>
        </p:txBody>
      </p:sp>
      <p:sp>
        <p:nvSpPr>
          <p:cNvPr id="45" name="任意多边形 18"/>
          <p:cNvSpPr/>
          <p:nvPr/>
        </p:nvSpPr>
        <p:spPr>
          <a:xfrm>
            <a:off x="0" y="758805"/>
            <a:ext cx="6889531" cy="6473845"/>
          </a:xfrm>
          <a:custGeom>
            <a:avLst/>
            <a:gdLst>
              <a:gd name="connsiteX0" fmla="*/ 0 w 5896303"/>
              <a:gd name="connsiteY0" fmla="*/ 0 h 5896303"/>
              <a:gd name="connsiteX1" fmla="*/ 5896303 w 5896303"/>
              <a:gd name="connsiteY1" fmla="*/ 5896303 h 5896303"/>
              <a:gd name="connsiteX2" fmla="*/ 5579364 w 5896303"/>
              <a:gd name="connsiteY2" fmla="*/ 5896303 h 5896303"/>
              <a:gd name="connsiteX3" fmla="*/ 0 w 5896303"/>
              <a:gd name="connsiteY3" fmla="*/ 316939 h 5896303"/>
              <a:gd name="connsiteX4" fmla="*/ 0 w 5896303"/>
              <a:gd name="connsiteY4" fmla="*/ 0 h 5896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303" h="5896303">
                <a:moveTo>
                  <a:pt x="0" y="0"/>
                </a:moveTo>
                <a:lnTo>
                  <a:pt x="5896303" y="5896303"/>
                </a:lnTo>
                <a:lnTo>
                  <a:pt x="5579364" y="5896303"/>
                </a:lnTo>
                <a:lnTo>
                  <a:pt x="0" y="316939"/>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32"/>
          <p:cNvSpPr txBox="1">
            <a:spLocks noChangeArrowheads="1"/>
          </p:cNvSpPr>
          <p:nvPr/>
        </p:nvSpPr>
        <p:spPr bwMode="auto">
          <a:xfrm>
            <a:off x="2643161" y="1901813"/>
            <a:ext cx="1194750" cy="1161633"/>
          </a:xfrm>
          <a:prstGeom prst="diamond">
            <a:avLst/>
          </a:prstGeom>
          <a:solidFill>
            <a:schemeClr val="accent4">
              <a:lumMod val="50000"/>
            </a:schemeClr>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a:solidFill>
                  <a:schemeClr val="bg1"/>
                </a:solidFill>
                <a:latin typeface="Times New Roman" pitchFamily="18" charset="0"/>
                <a:ea typeface="微软雅黑" panose="020B0503020204020204" pitchFamily="34" charset="-122"/>
                <a:cs typeface="Times New Roman" pitchFamily="18" charset="0"/>
              </a:rPr>
              <a:t>01</a:t>
            </a:r>
            <a:endParaRPr lang="zh-CN" altLang="en-US" sz="32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49" name="TextBox 32"/>
          <p:cNvSpPr txBox="1">
            <a:spLocks noChangeArrowheads="1"/>
          </p:cNvSpPr>
          <p:nvPr/>
        </p:nvSpPr>
        <p:spPr bwMode="auto">
          <a:xfrm>
            <a:off x="3929045" y="3187697"/>
            <a:ext cx="1182013" cy="1161633"/>
          </a:xfrm>
          <a:prstGeom prst="diamond">
            <a:avLst/>
          </a:prstGeom>
          <a:solidFill>
            <a:schemeClr val="accent4">
              <a:lumMod val="75000"/>
            </a:schemeClr>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smtClean="0">
                <a:solidFill>
                  <a:schemeClr val="bg1"/>
                </a:solidFill>
                <a:latin typeface="Times New Roman" pitchFamily="18" charset="0"/>
                <a:ea typeface="微软雅黑" panose="020B0503020204020204" pitchFamily="34" charset="-122"/>
                <a:cs typeface="Times New Roman" pitchFamily="18" charset="0"/>
              </a:rPr>
              <a:t>0</a:t>
            </a:r>
            <a:r>
              <a:rPr lang="ru-RU" altLang="zh-CN" sz="3200" b="1" dirty="0" smtClean="0">
                <a:solidFill>
                  <a:schemeClr val="bg1"/>
                </a:solidFill>
                <a:latin typeface="Times New Roman" pitchFamily="18" charset="0"/>
                <a:ea typeface="微软雅黑" panose="020B0503020204020204" pitchFamily="34" charset="-122"/>
                <a:cs typeface="Times New Roman" pitchFamily="18" charset="0"/>
              </a:rPr>
              <a:t>2</a:t>
            </a:r>
            <a:endParaRPr lang="zh-CN" altLang="en-US" sz="32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56" name="TextBox 32"/>
          <p:cNvSpPr txBox="1">
            <a:spLocks noChangeArrowheads="1"/>
          </p:cNvSpPr>
          <p:nvPr/>
        </p:nvSpPr>
        <p:spPr bwMode="auto">
          <a:xfrm>
            <a:off x="5357805" y="4616457"/>
            <a:ext cx="1182013" cy="1161633"/>
          </a:xfrm>
          <a:prstGeom prst="diamond">
            <a:avLst/>
          </a:prstGeom>
          <a:solidFill>
            <a:schemeClr val="accent4">
              <a:lumMod val="50000"/>
            </a:schemeClr>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smtClean="0">
                <a:solidFill>
                  <a:schemeClr val="bg1"/>
                </a:solidFill>
                <a:latin typeface="Times New Roman" pitchFamily="18" charset="0"/>
                <a:ea typeface="微软雅黑" panose="020B0503020204020204" pitchFamily="34" charset="-122"/>
                <a:cs typeface="Times New Roman" pitchFamily="18" charset="0"/>
              </a:rPr>
              <a:t>0</a:t>
            </a:r>
            <a:r>
              <a:rPr lang="ru-RU" altLang="zh-CN" sz="3200" b="1" dirty="0" smtClean="0">
                <a:solidFill>
                  <a:schemeClr val="bg1"/>
                </a:solidFill>
                <a:latin typeface="Times New Roman" pitchFamily="18" charset="0"/>
                <a:ea typeface="微软雅黑" panose="020B0503020204020204" pitchFamily="34" charset="-122"/>
                <a:cs typeface="Times New Roman" pitchFamily="18" charset="0"/>
              </a:rPr>
              <a:t>3</a:t>
            </a:r>
            <a:endParaRPr lang="zh-CN" altLang="en-US" sz="3200" b="1"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0" y="1044557"/>
            <a:ext cx="6572251" cy="6188093"/>
          </a:xfrm>
          <a:prstGeom prst="rtTriangle">
            <a:avLst/>
          </a:prstGeom>
          <a:noFill/>
          <a:ln w="9525">
            <a:noFill/>
            <a:miter lim="800000"/>
            <a:headEnd/>
            <a:tailEnd/>
          </a:ln>
          <a:effectLst/>
        </p:spPr>
      </p:pic>
    </p:spTree>
    <p:extLst>
      <p:ext uri="{BB962C8B-B14F-4D97-AF65-F5344CB8AC3E}">
        <p14:creationId xmlns="" xmlns:p14="http://schemas.microsoft.com/office/powerpoint/2010/main" val="75289070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53"/>
          <p:cNvSpPr txBox="1">
            <a:spLocks noChangeArrowheads="1"/>
          </p:cNvSpPr>
          <p:nvPr/>
        </p:nvSpPr>
        <p:spPr bwMode="auto">
          <a:xfrm>
            <a:off x="928649" y="3830639"/>
            <a:ext cx="2714644" cy="6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sz="1600" dirty="0" smtClean="0">
                <a:latin typeface="Times New Roman" panose="02020603050405020304" pitchFamily="18" charset="0"/>
                <a:cs typeface="Times New Roman" panose="02020603050405020304" pitchFamily="18" charset="0"/>
              </a:rPr>
              <a:t>Назначение</a:t>
            </a:r>
            <a:endParaRPr lang="ru-RU" sz="1600" dirty="0" smtClean="0">
              <a:latin typeface="Times New Roman" panose="02020603050405020304" pitchFamily="18" charset="0"/>
              <a:cs typeface="Times New Roman" panose="02020603050405020304" pitchFamily="18" charset="0"/>
            </a:endParaRPr>
          </a:p>
          <a:p>
            <a:pPr algn="ctr"/>
            <a:endParaRPr lang="ru-RU" sz="1600" dirty="0" smtClean="0">
              <a:latin typeface="Times New Roman" pitchFamily="18" charset="0"/>
              <a:cs typeface="Times New Roman" pitchFamily="18" charset="0"/>
            </a:endParaRPr>
          </a:p>
        </p:txBody>
      </p:sp>
      <p:sp>
        <p:nvSpPr>
          <p:cNvPr id="91" name="TextBox 53"/>
          <p:cNvSpPr txBox="1">
            <a:spLocks noChangeArrowheads="1"/>
          </p:cNvSpPr>
          <p:nvPr/>
        </p:nvSpPr>
        <p:spPr bwMode="auto">
          <a:xfrm>
            <a:off x="1428715" y="5402275"/>
            <a:ext cx="3071834" cy="376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sz="1600" dirty="0" smtClean="0">
                <a:latin typeface="Times New Roman" pitchFamily="18" charset="0"/>
                <a:cs typeface="Times New Roman" pitchFamily="18" charset="0"/>
              </a:rPr>
              <a:t>Закон </a:t>
            </a:r>
            <a:r>
              <a:rPr lang="ru-RU" sz="1600" dirty="0" smtClean="0">
                <a:latin typeface="Times New Roman" pitchFamily="18" charset="0"/>
                <a:cs typeface="Times New Roman" pitchFamily="18" charset="0"/>
              </a:rPr>
              <a:t>никак не указывает, </a:t>
            </a:r>
            <a:endParaRPr lang="ru-RU" sz="2400" dirty="0" smtClean="0">
              <a:latin typeface="Times New Roman" pitchFamily="18" charset="0"/>
              <a:cs typeface="Times New Roman" pitchFamily="18" charset="0"/>
            </a:endParaRPr>
          </a:p>
        </p:txBody>
      </p:sp>
      <p:grpSp>
        <p:nvGrpSpPr>
          <p:cNvPr id="2" name="组合 45"/>
          <p:cNvGrpSpPr/>
          <p:nvPr/>
        </p:nvGrpSpPr>
        <p:grpSpPr>
          <a:xfrm>
            <a:off x="-15395" y="211146"/>
            <a:ext cx="12874145" cy="7085220"/>
            <a:chOff x="-15395" y="211146"/>
            <a:chExt cx="12874145" cy="7085220"/>
          </a:xfrm>
        </p:grpSpPr>
        <p:sp>
          <p:nvSpPr>
            <p:cNvPr id="47" name="任意多边形 46"/>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5395" y="7219411"/>
              <a:ext cx="12874145" cy="76955"/>
            </a:xfrm>
            <a:prstGeom prst="rect">
              <a:avLst/>
            </a:prstGeom>
            <a:solidFill>
              <a:srgbClr val="7A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48"/>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52" name="文本框 51"/>
          <p:cNvSpPr txBox="1"/>
          <p:nvPr/>
        </p:nvSpPr>
        <p:spPr>
          <a:xfrm>
            <a:off x="142831" y="615929"/>
            <a:ext cx="6500858" cy="2677656"/>
          </a:xfrm>
          <a:prstGeom prst="rect">
            <a:avLst/>
          </a:prstGeom>
          <a:noFill/>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Совершенствование системы досудебного соглашения: изменения в Постановление Пленума ВС РФ «О практике применения судами особого порядка судебного разбирательства уголовных дел при заключении досудебного соглашения о сотрудничестве</a:t>
            </a:r>
            <a:r>
              <a:rPr lang="ru-RU" sz="2400" b="1" dirty="0" smtClean="0">
                <a:latin typeface="Times New Roman" panose="02020603050405020304" pitchFamily="18" charset="0"/>
                <a:cs typeface="Times New Roman" panose="02020603050405020304" pitchFamily="18" charset="0"/>
              </a:rPr>
              <a:t>»</a:t>
            </a:r>
            <a:endParaRPr lang="ru-RU" sz="2400" b="1" dirty="0" smtClean="0">
              <a:latin typeface="Times New Roman" pitchFamily="18" charset="0"/>
              <a:cs typeface="Times New Roman" pitchFamily="18" charset="0"/>
            </a:endParaRPr>
          </a:p>
        </p:txBody>
      </p:sp>
      <p:sp>
        <p:nvSpPr>
          <p:cNvPr id="18" name="任意多边形 28"/>
          <p:cNvSpPr/>
          <p:nvPr/>
        </p:nvSpPr>
        <p:spPr>
          <a:xfrm rot="327816" flipH="1">
            <a:off x="-16542" y="3497941"/>
            <a:ext cx="6169872" cy="3448816"/>
          </a:xfrm>
          <a:custGeom>
            <a:avLst/>
            <a:gdLst>
              <a:gd name="connsiteX0" fmla="*/ 3799487 w 6282660"/>
              <a:gd name="connsiteY0" fmla="*/ 181966 h 3167251"/>
              <a:gd name="connsiteX1" fmla="*/ 1673317 w 6282660"/>
              <a:gd name="connsiteY1" fmla="*/ 7296 h 3167251"/>
              <a:gd name="connsiteX2" fmla="*/ 7842 w 6282660"/>
              <a:gd name="connsiteY2" fmla="*/ 36033 h 3167251"/>
              <a:gd name="connsiteX3" fmla="*/ 38 w 6282660"/>
              <a:gd name="connsiteY3" fmla="*/ 3167251 h 3167251"/>
              <a:gd name="connsiteX4" fmla="*/ 6016288 w 6282660"/>
              <a:gd name="connsiteY4" fmla="*/ 3167251 h 3167251"/>
              <a:gd name="connsiteX5" fmla="*/ 6016289 w 6282660"/>
              <a:gd name="connsiteY5" fmla="*/ 3167249 h 3167251"/>
              <a:gd name="connsiteX6" fmla="*/ 6282660 w 6282660"/>
              <a:gd name="connsiteY6" fmla="*/ 799799 h 3167251"/>
              <a:gd name="connsiteX7" fmla="*/ 6258730 w 6282660"/>
              <a:gd name="connsiteY7" fmla="*/ 800935 h 3167251"/>
              <a:gd name="connsiteX8" fmla="*/ 3799487 w 6282660"/>
              <a:gd name="connsiteY8" fmla="*/ 181966 h 3167251"/>
              <a:gd name="connsiteX0" fmla="*/ 3799487 w 6289428"/>
              <a:gd name="connsiteY0" fmla="*/ 181966 h 3167251"/>
              <a:gd name="connsiteX1" fmla="*/ 1673317 w 6289428"/>
              <a:gd name="connsiteY1" fmla="*/ 7296 h 3167251"/>
              <a:gd name="connsiteX2" fmla="*/ 7842 w 6289428"/>
              <a:gd name="connsiteY2" fmla="*/ 36033 h 3167251"/>
              <a:gd name="connsiteX3" fmla="*/ 38 w 6289428"/>
              <a:gd name="connsiteY3" fmla="*/ 3167251 h 3167251"/>
              <a:gd name="connsiteX4" fmla="*/ 6016288 w 6289428"/>
              <a:gd name="connsiteY4" fmla="*/ 3167251 h 3167251"/>
              <a:gd name="connsiteX5" fmla="*/ 6016289 w 6289428"/>
              <a:gd name="connsiteY5" fmla="*/ 3167249 h 3167251"/>
              <a:gd name="connsiteX6" fmla="*/ 6282660 w 6289428"/>
              <a:gd name="connsiteY6" fmla="*/ 799799 h 3167251"/>
              <a:gd name="connsiteX7" fmla="*/ 6287577 w 6289428"/>
              <a:gd name="connsiteY7" fmla="*/ 804181 h 3167251"/>
              <a:gd name="connsiteX8" fmla="*/ 3799487 w 6289428"/>
              <a:gd name="connsiteY8" fmla="*/ 181966 h 3167251"/>
              <a:gd name="connsiteX0" fmla="*/ 4345949 w 6289428"/>
              <a:gd name="connsiteY0" fmla="*/ 263237 h 3172432"/>
              <a:gd name="connsiteX1" fmla="*/ 1673317 w 6289428"/>
              <a:gd name="connsiteY1" fmla="*/ 12477 h 3172432"/>
              <a:gd name="connsiteX2" fmla="*/ 7842 w 6289428"/>
              <a:gd name="connsiteY2" fmla="*/ 41214 h 3172432"/>
              <a:gd name="connsiteX3" fmla="*/ 38 w 6289428"/>
              <a:gd name="connsiteY3" fmla="*/ 3172432 h 3172432"/>
              <a:gd name="connsiteX4" fmla="*/ 6016288 w 6289428"/>
              <a:gd name="connsiteY4" fmla="*/ 3172432 h 3172432"/>
              <a:gd name="connsiteX5" fmla="*/ 6016289 w 6289428"/>
              <a:gd name="connsiteY5" fmla="*/ 3172430 h 3172432"/>
              <a:gd name="connsiteX6" fmla="*/ 6282660 w 6289428"/>
              <a:gd name="connsiteY6" fmla="*/ 804980 h 3172432"/>
              <a:gd name="connsiteX7" fmla="*/ 6287577 w 6289428"/>
              <a:gd name="connsiteY7" fmla="*/ 809362 h 3172432"/>
              <a:gd name="connsiteX8" fmla="*/ 4345949 w 6289428"/>
              <a:gd name="connsiteY8" fmla="*/ 263237 h 3172432"/>
              <a:gd name="connsiteX0" fmla="*/ 4230562 w 6289428"/>
              <a:gd name="connsiteY0" fmla="*/ 249354 h 3171531"/>
              <a:gd name="connsiteX1" fmla="*/ 1673317 w 6289428"/>
              <a:gd name="connsiteY1" fmla="*/ 11576 h 3171531"/>
              <a:gd name="connsiteX2" fmla="*/ 7842 w 6289428"/>
              <a:gd name="connsiteY2" fmla="*/ 40313 h 3171531"/>
              <a:gd name="connsiteX3" fmla="*/ 38 w 6289428"/>
              <a:gd name="connsiteY3" fmla="*/ 3171531 h 3171531"/>
              <a:gd name="connsiteX4" fmla="*/ 6016288 w 6289428"/>
              <a:gd name="connsiteY4" fmla="*/ 3171531 h 3171531"/>
              <a:gd name="connsiteX5" fmla="*/ 6016289 w 6289428"/>
              <a:gd name="connsiteY5" fmla="*/ 3171529 h 3171531"/>
              <a:gd name="connsiteX6" fmla="*/ 6282660 w 6289428"/>
              <a:gd name="connsiteY6" fmla="*/ 804079 h 3171531"/>
              <a:gd name="connsiteX7" fmla="*/ 6287577 w 6289428"/>
              <a:gd name="connsiteY7" fmla="*/ 808461 h 3171531"/>
              <a:gd name="connsiteX8" fmla="*/ 4230562 w 6289428"/>
              <a:gd name="connsiteY8" fmla="*/ 249354 h 3171531"/>
              <a:gd name="connsiteX0" fmla="*/ 4241830 w 6300696"/>
              <a:gd name="connsiteY0" fmla="*/ 301095 h 3223272"/>
              <a:gd name="connsiteX1" fmla="*/ 1684585 w 6300696"/>
              <a:gd name="connsiteY1" fmla="*/ 63317 h 3223272"/>
              <a:gd name="connsiteX2" fmla="*/ 0 w 6300696"/>
              <a:gd name="connsiteY2" fmla="*/ 2269 h 3223272"/>
              <a:gd name="connsiteX3" fmla="*/ 11306 w 6300696"/>
              <a:gd name="connsiteY3" fmla="*/ 3223272 h 3223272"/>
              <a:gd name="connsiteX4" fmla="*/ 6027556 w 6300696"/>
              <a:gd name="connsiteY4" fmla="*/ 3223272 h 3223272"/>
              <a:gd name="connsiteX5" fmla="*/ 6027557 w 6300696"/>
              <a:gd name="connsiteY5" fmla="*/ 3223270 h 3223272"/>
              <a:gd name="connsiteX6" fmla="*/ 6293928 w 6300696"/>
              <a:gd name="connsiteY6" fmla="*/ 855820 h 3223272"/>
              <a:gd name="connsiteX7" fmla="*/ 6298845 w 6300696"/>
              <a:gd name="connsiteY7" fmla="*/ 860202 h 3223272"/>
              <a:gd name="connsiteX8" fmla="*/ 4241830 w 6300696"/>
              <a:gd name="connsiteY8" fmla="*/ 301095 h 3223272"/>
              <a:gd name="connsiteX0" fmla="*/ 4230633 w 6289499"/>
              <a:gd name="connsiteY0" fmla="*/ 286422 h 3208599"/>
              <a:gd name="connsiteX1" fmla="*/ 1673388 w 6289499"/>
              <a:gd name="connsiteY1" fmla="*/ 48644 h 3208599"/>
              <a:gd name="connsiteX2" fmla="*/ 1604 w 6289499"/>
              <a:gd name="connsiteY2" fmla="*/ 3642 h 3208599"/>
              <a:gd name="connsiteX3" fmla="*/ 109 w 6289499"/>
              <a:gd name="connsiteY3" fmla="*/ 3208599 h 3208599"/>
              <a:gd name="connsiteX4" fmla="*/ 6016359 w 6289499"/>
              <a:gd name="connsiteY4" fmla="*/ 3208599 h 3208599"/>
              <a:gd name="connsiteX5" fmla="*/ 6016360 w 6289499"/>
              <a:gd name="connsiteY5" fmla="*/ 3208597 h 3208599"/>
              <a:gd name="connsiteX6" fmla="*/ 6282731 w 6289499"/>
              <a:gd name="connsiteY6" fmla="*/ 841147 h 3208599"/>
              <a:gd name="connsiteX7" fmla="*/ 6287648 w 6289499"/>
              <a:gd name="connsiteY7" fmla="*/ 845529 h 3208599"/>
              <a:gd name="connsiteX8" fmla="*/ 4230633 w 6289499"/>
              <a:gd name="connsiteY8" fmla="*/ 286422 h 320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9499" h="3208599">
                <a:moveTo>
                  <a:pt x="4230633" y="286422"/>
                </a:moveTo>
                <a:cubicBezTo>
                  <a:pt x="3622966" y="217794"/>
                  <a:pt x="2378226" y="95774"/>
                  <a:pt x="1673388" y="48644"/>
                </a:cubicBezTo>
                <a:cubicBezTo>
                  <a:pt x="968550" y="1514"/>
                  <a:pt x="556762" y="-5937"/>
                  <a:pt x="1604" y="3642"/>
                </a:cubicBezTo>
                <a:cubicBezTo>
                  <a:pt x="2297" y="1080532"/>
                  <a:pt x="-584" y="2131709"/>
                  <a:pt x="109" y="3208599"/>
                </a:cubicBezTo>
                <a:lnTo>
                  <a:pt x="6016359" y="3208599"/>
                </a:lnTo>
                <a:cubicBezTo>
                  <a:pt x="6016359" y="3208598"/>
                  <a:pt x="6016360" y="3208598"/>
                  <a:pt x="6016360" y="3208597"/>
                </a:cubicBezTo>
                <a:lnTo>
                  <a:pt x="6282731" y="841147"/>
                </a:lnTo>
                <a:cubicBezTo>
                  <a:pt x="6274754" y="841526"/>
                  <a:pt x="6295625" y="845150"/>
                  <a:pt x="6287648" y="845529"/>
                </a:cubicBezTo>
                <a:cubicBezTo>
                  <a:pt x="6292410" y="848572"/>
                  <a:pt x="5948914" y="543535"/>
                  <a:pt x="4230633" y="286422"/>
                </a:cubicBez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23"/>
          <p:cNvSpPr/>
          <p:nvPr/>
        </p:nvSpPr>
        <p:spPr>
          <a:xfrm>
            <a:off x="0" y="3973516"/>
            <a:ext cx="6941127" cy="3259134"/>
          </a:xfrm>
          <a:custGeom>
            <a:avLst/>
            <a:gdLst>
              <a:gd name="connsiteX0" fmla="*/ 0 w 6941127"/>
              <a:gd name="connsiteY0" fmla="*/ 0 h 3644900"/>
              <a:gd name="connsiteX1" fmla="*/ 6096001 w 6941127"/>
              <a:gd name="connsiteY1" fmla="*/ 964045 h 3644900"/>
              <a:gd name="connsiteX2" fmla="*/ 6359236 w 6941127"/>
              <a:gd name="connsiteY2" fmla="*/ 964045 h 3644900"/>
              <a:gd name="connsiteX3" fmla="*/ 6941127 w 6941127"/>
              <a:gd name="connsiteY3" fmla="*/ 3644900 h 3644900"/>
              <a:gd name="connsiteX4" fmla="*/ 0 w 6941127"/>
              <a:gd name="connsiteY4" fmla="*/ 3644900 h 3644900"/>
              <a:gd name="connsiteX5" fmla="*/ 0 w 6941127"/>
              <a:gd name="connsiteY5" fmla="*/ 964045 h 3644900"/>
              <a:gd name="connsiteX0" fmla="*/ 1854200 w 6941127"/>
              <a:gd name="connsiteY0" fmla="*/ 0 h 3619500"/>
              <a:gd name="connsiteX1" fmla="*/ 6096001 w 6941127"/>
              <a:gd name="connsiteY1" fmla="*/ 938645 h 3619500"/>
              <a:gd name="connsiteX2" fmla="*/ 6359236 w 6941127"/>
              <a:gd name="connsiteY2" fmla="*/ 938645 h 3619500"/>
              <a:gd name="connsiteX3" fmla="*/ 6941127 w 6941127"/>
              <a:gd name="connsiteY3" fmla="*/ 3619500 h 3619500"/>
              <a:gd name="connsiteX4" fmla="*/ 0 w 6941127"/>
              <a:gd name="connsiteY4" fmla="*/ 3619500 h 3619500"/>
              <a:gd name="connsiteX5" fmla="*/ 0 w 6941127"/>
              <a:gd name="connsiteY5" fmla="*/ 938645 h 3619500"/>
              <a:gd name="connsiteX6" fmla="*/ 1854200 w 6941127"/>
              <a:gd name="connsiteY6" fmla="*/ 0 h 3619500"/>
              <a:gd name="connsiteX0" fmla="*/ 1854200 w 6941127"/>
              <a:gd name="connsiteY0" fmla="*/ 0 h 3619500"/>
              <a:gd name="connsiteX1" fmla="*/ 6096001 w 6941127"/>
              <a:gd name="connsiteY1" fmla="*/ 938645 h 3619500"/>
              <a:gd name="connsiteX2" fmla="*/ 6359236 w 6941127"/>
              <a:gd name="connsiteY2" fmla="*/ 938645 h 3619500"/>
              <a:gd name="connsiteX3" fmla="*/ 6941127 w 6941127"/>
              <a:gd name="connsiteY3" fmla="*/ 3619500 h 3619500"/>
              <a:gd name="connsiteX4" fmla="*/ 0 w 6941127"/>
              <a:gd name="connsiteY4" fmla="*/ 3619500 h 3619500"/>
              <a:gd name="connsiteX5" fmla="*/ 0 w 6941127"/>
              <a:gd name="connsiteY5" fmla="*/ 938645 h 3619500"/>
              <a:gd name="connsiteX6" fmla="*/ 1854200 w 6941127"/>
              <a:gd name="connsiteY6" fmla="*/ 0 h 3619500"/>
              <a:gd name="connsiteX0" fmla="*/ 762000 w 6941127"/>
              <a:gd name="connsiteY0" fmla="*/ 0 h 3454400"/>
              <a:gd name="connsiteX1" fmla="*/ 6096001 w 6941127"/>
              <a:gd name="connsiteY1" fmla="*/ 773545 h 3454400"/>
              <a:gd name="connsiteX2" fmla="*/ 6359236 w 6941127"/>
              <a:gd name="connsiteY2" fmla="*/ 773545 h 3454400"/>
              <a:gd name="connsiteX3" fmla="*/ 6941127 w 6941127"/>
              <a:gd name="connsiteY3" fmla="*/ 3454400 h 3454400"/>
              <a:gd name="connsiteX4" fmla="*/ 0 w 6941127"/>
              <a:gd name="connsiteY4" fmla="*/ 3454400 h 3454400"/>
              <a:gd name="connsiteX5" fmla="*/ 0 w 6941127"/>
              <a:gd name="connsiteY5" fmla="*/ 773545 h 3454400"/>
              <a:gd name="connsiteX6" fmla="*/ 762000 w 6941127"/>
              <a:gd name="connsiteY6" fmla="*/ 0 h 3454400"/>
              <a:gd name="connsiteX0" fmla="*/ 1371600 w 6941127"/>
              <a:gd name="connsiteY0" fmla="*/ 0 h 3035300"/>
              <a:gd name="connsiteX1" fmla="*/ 6096001 w 6941127"/>
              <a:gd name="connsiteY1" fmla="*/ 354445 h 3035300"/>
              <a:gd name="connsiteX2" fmla="*/ 6359236 w 6941127"/>
              <a:gd name="connsiteY2" fmla="*/ 354445 h 3035300"/>
              <a:gd name="connsiteX3" fmla="*/ 6941127 w 6941127"/>
              <a:gd name="connsiteY3" fmla="*/ 3035300 h 3035300"/>
              <a:gd name="connsiteX4" fmla="*/ 0 w 6941127"/>
              <a:gd name="connsiteY4" fmla="*/ 3035300 h 3035300"/>
              <a:gd name="connsiteX5" fmla="*/ 0 w 6941127"/>
              <a:gd name="connsiteY5" fmla="*/ 354445 h 3035300"/>
              <a:gd name="connsiteX6" fmla="*/ 1371600 w 6941127"/>
              <a:gd name="connsiteY6" fmla="*/ 0 h 3035300"/>
              <a:gd name="connsiteX0" fmla="*/ 1371600 w 6941127"/>
              <a:gd name="connsiteY0" fmla="*/ 21238 h 3056538"/>
              <a:gd name="connsiteX1" fmla="*/ 6096001 w 6941127"/>
              <a:gd name="connsiteY1" fmla="*/ 375683 h 3056538"/>
              <a:gd name="connsiteX2" fmla="*/ 6359236 w 6941127"/>
              <a:gd name="connsiteY2" fmla="*/ 375683 h 3056538"/>
              <a:gd name="connsiteX3" fmla="*/ 6941127 w 6941127"/>
              <a:gd name="connsiteY3" fmla="*/ 3056538 h 3056538"/>
              <a:gd name="connsiteX4" fmla="*/ 0 w 6941127"/>
              <a:gd name="connsiteY4" fmla="*/ 3056538 h 3056538"/>
              <a:gd name="connsiteX5" fmla="*/ 0 w 6941127"/>
              <a:gd name="connsiteY5" fmla="*/ 375683 h 3056538"/>
              <a:gd name="connsiteX6" fmla="*/ 1371600 w 6941127"/>
              <a:gd name="connsiteY6" fmla="*/ 21238 h 3056538"/>
              <a:gd name="connsiteX0" fmla="*/ 1854200 w 6941127"/>
              <a:gd name="connsiteY0" fmla="*/ 34778 h 3031978"/>
              <a:gd name="connsiteX1" fmla="*/ 6096001 w 6941127"/>
              <a:gd name="connsiteY1" fmla="*/ 351123 h 3031978"/>
              <a:gd name="connsiteX2" fmla="*/ 6359236 w 6941127"/>
              <a:gd name="connsiteY2" fmla="*/ 351123 h 3031978"/>
              <a:gd name="connsiteX3" fmla="*/ 6941127 w 6941127"/>
              <a:gd name="connsiteY3" fmla="*/ 3031978 h 3031978"/>
              <a:gd name="connsiteX4" fmla="*/ 0 w 6941127"/>
              <a:gd name="connsiteY4" fmla="*/ 3031978 h 3031978"/>
              <a:gd name="connsiteX5" fmla="*/ 0 w 6941127"/>
              <a:gd name="connsiteY5" fmla="*/ 351123 h 3031978"/>
              <a:gd name="connsiteX6" fmla="*/ 1854200 w 6941127"/>
              <a:gd name="connsiteY6" fmla="*/ 34778 h 3031978"/>
              <a:gd name="connsiteX0" fmla="*/ 1854200 w 6941127"/>
              <a:gd name="connsiteY0" fmla="*/ 34778 h 3031978"/>
              <a:gd name="connsiteX1" fmla="*/ 6096001 w 6941127"/>
              <a:gd name="connsiteY1" fmla="*/ 351123 h 3031978"/>
              <a:gd name="connsiteX2" fmla="*/ 6359236 w 6941127"/>
              <a:gd name="connsiteY2" fmla="*/ 351123 h 3031978"/>
              <a:gd name="connsiteX3" fmla="*/ 6941127 w 6941127"/>
              <a:gd name="connsiteY3" fmla="*/ 3031978 h 3031978"/>
              <a:gd name="connsiteX4" fmla="*/ 0 w 6941127"/>
              <a:gd name="connsiteY4" fmla="*/ 3031978 h 3031978"/>
              <a:gd name="connsiteX5" fmla="*/ 0 w 6941127"/>
              <a:gd name="connsiteY5" fmla="*/ 351123 h 3031978"/>
              <a:gd name="connsiteX6" fmla="*/ 1854200 w 6941127"/>
              <a:gd name="connsiteY6" fmla="*/ 34778 h 3031978"/>
              <a:gd name="connsiteX0" fmla="*/ 1854200 w 6941127"/>
              <a:gd name="connsiteY0" fmla="*/ 34778 h 3031978"/>
              <a:gd name="connsiteX1" fmla="*/ 6096001 w 6941127"/>
              <a:gd name="connsiteY1" fmla="*/ 351123 h 3031978"/>
              <a:gd name="connsiteX2" fmla="*/ 6359236 w 6941127"/>
              <a:gd name="connsiteY2" fmla="*/ 351123 h 3031978"/>
              <a:gd name="connsiteX3" fmla="*/ 6941127 w 6941127"/>
              <a:gd name="connsiteY3" fmla="*/ 3031978 h 3031978"/>
              <a:gd name="connsiteX4" fmla="*/ 0 w 6941127"/>
              <a:gd name="connsiteY4" fmla="*/ 3031978 h 3031978"/>
              <a:gd name="connsiteX5" fmla="*/ 0 w 6941127"/>
              <a:gd name="connsiteY5" fmla="*/ 351123 h 3031978"/>
              <a:gd name="connsiteX6" fmla="*/ 1854200 w 6941127"/>
              <a:gd name="connsiteY6" fmla="*/ 34778 h 3031978"/>
              <a:gd name="connsiteX0" fmla="*/ 1854200 w 6941127"/>
              <a:gd name="connsiteY0" fmla="*/ 13940 h 3074640"/>
              <a:gd name="connsiteX1" fmla="*/ 6096001 w 6941127"/>
              <a:gd name="connsiteY1" fmla="*/ 393785 h 3074640"/>
              <a:gd name="connsiteX2" fmla="*/ 6359236 w 6941127"/>
              <a:gd name="connsiteY2" fmla="*/ 393785 h 3074640"/>
              <a:gd name="connsiteX3" fmla="*/ 6941127 w 6941127"/>
              <a:gd name="connsiteY3" fmla="*/ 3074640 h 3074640"/>
              <a:gd name="connsiteX4" fmla="*/ 0 w 6941127"/>
              <a:gd name="connsiteY4" fmla="*/ 3074640 h 3074640"/>
              <a:gd name="connsiteX5" fmla="*/ 0 w 6941127"/>
              <a:gd name="connsiteY5" fmla="*/ 393785 h 3074640"/>
              <a:gd name="connsiteX6" fmla="*/ 1854200 w 6941127"/>
              <a:gd name="connsiteY6" fmla="*/ 13940 h 3074640"/>
              <a:gd name="connsiteX0" fmla="*/ 1854200 w 6941127"/>
              <a:gd name="connsiteY0" fmla="*/ 0 h 3060700"/>
              <a:gd name="connsiteX1" fmla="*/ 6096001 w 6941127"/>
              <a:gd name="connsiteY1" fmla="*/ 379845 h 3060700"/>
              <a:gd name="connsiteX2" fmla="*/ 6359236 w 6941127"/>
              <a:gd name="connsiteY2" fmla="*/ 379845 h 3060700"/>
              <a:gd name="connsiteX3" fmla="*/ 6941127 w 6941127"/>
              <a:gd name="connsiteY3" fmla="*/ 3060700 h 3060700"/>
              <a:gd name="connsiteX4" fmla="*/ 0 w 6941127"/>
              <a:gd name="connsiteY4" fmla="*/ 3060700 h 3060700"/>
              <a:gd name="connsiteX5" fmla="*/ 0 w 6941127"/>
              <a:gd name="connsiteY5" fmla="*/ 379845 h 3060700"/>
              <a:gd name="connsiteX6" fmla="*/ 1854200 w 6941127"/>
              <a:gd name="connsiteY6" fmla="*/ 0 h 3060700"/>
              <a:gd name="connsiteX0" fmla="*/ 1854200 w 6941127"/>
              <a:gd name="connsiteY0" fmla="*/ 25452 h 3086152"/>
              <a:gd name="connsiteX1" fmla="*/ 6096001 w 6941127"/>
              <a:gd name="connsiteY1" fmla="*/ 405297 h 3086152"/>
              <a:gd name="connsiteX2" fmla="*/ 6359236 w 6941127"/>
              <a:gd name="connsiteY2" fmla="*/ 405297 h 3086152"/>
              <a:gd name="connsiteX3" fmla="*/ 6941127 w 6941127"/>
              <a:gd name="connsiteY3" fmla="*/ 3086152 h 3086152"/>
              <a:gd name="connsiteX4" fmla="*/ 0 w 6941127"/>
              <a:gd name="connsiteY4" fmla="*/ 3086152 h 3086152"/>
              <a:gd name="connsiteX5" fmla="*/ 0 w 6941127"/>
              <a:gd name="connsiteY5" fmla="*/ 24297 h 3086152"/>
              <a:gd name="connsiteX6" fmla="*/ 1854200 w 6941127"/>
              <a:gd name="connsiteY6" fmla="*/ 25452 h 3086152"/>
              <a:gd name="connsiteX0" fmla="*/ 1663700 w 6941127"/>
              <a:gd name="connsiteY0" fmla="*/ 14532 h 3164132"/>
              <a:gd name="connsiteX1" fmla="*/ 6096001 w 6941127"/>
              <a:gd name="connsiteY1" fmla="*/ 483277 h 3164132"/>
              <a:gd name="connsiteX2" fmla="*/ 6359236 w 6941127"/>
              <a:gd name="connsiteY2" fmla="*/ 483277 h 3164132"/>
              <a:gd name="connsiteX3" fmla="*/ 6941127 w 6941127"/>
              <a:gd name="connsiteY3" fmla="*/ 3164132 h 3164132"/>
              <a:gd name="connsiteX4" fmla="*/ 0 w 6941127"/>
              <a:gd name="connsiteY4" fmla="*/ 3164132 h 3164132"/>
              <a:gd name="connsiteX5" fmla="*/ 0 w 6941127"/>
              <a:gd name="connsiteY5" fmla="*/ 102277 h 3164132"/>
              <a:gd name="connsiteX6" fmla="*/ 1663700 w 6941127"/>
              <a:gd name="connsiteY6" fmla="*/ 14532 h 3164132"/>
              <a:gd name="connsiteX0" fmla="*/ 1663700 w 6941127"/>
              <a:gd name="connsiteY0" fmla="*/ 3348 h 3152948"/>
              <a:gd name="connsiteX1" fmla="*/ 6096001 w 6941127"/>
              <a:gd name="connsiteY1" fmla="*/ 472093 h 3152948"/>
              <a:gd name="connsiteX2" fmla="*/ 6359236 w 6941127"/>
              <a:gd name="connsiteY2" fmla="*/ 472093 h 3152948"/>
              <a:gd name="connsiteX3" fmla="*/ 6941127 w 6941127"/>
              <a:gd name="connsiteY3" fmla="*/ 3152948 h 3152948"/>
              <a:gd name="connsiteX4" fmla="*/ 0 w 6941127"/>
              <a:gd name="connsiteY4" fmla="*/ 3152948 h 3152948"/>
              <a:gd name="connsiteX5" fmla="*/ 0 w 6941127"/>
              <a:gd name="connsiteY5" fmla="*/ 91093 h 3152948"/>
              <a:gd name="connsiteX6" fmla="*/ 1663700 w 6941127"/>
              <a:gd name="connsiteY6" fmla="*/ 3348 h 3152948"/>
              <a:gd name="connsiteX0" fmla="*/ 1663700 w 6941127"/>
              <a:gd name="connsiteY0" fmla="*/ 3348 h 3152948"/>
              <a:gd name="connsiteX1" fmla="*/ 6096001 w 6941127"/>
              <a:gd name="connsiteY1" fmla="*/ 472093 h 3152948"/>
              <a:gd name="connsiteX2" fmla="*/ 6359236 w 6941127"/>
              <a:gd name="connsiteY2" fmla="*/ 472093 h 3152948"/>
              <a:gd name="connsiteX3" fmla="*/ 6941127 w 6941127"/>
              <a:gd name="connsiteY3" fmla="*/ 3152948 h 3152948"/>
              <a:gd name="connsiteX4" fmla="*/ 0 w 6941127"/>
              <a:gd name="connsiteY4" fmla="*/ 3152948 h 3152948"/>
              <a:gd name="connsiteX5" fmla="*/ 0 w 6941127"/>
              <a:gd name="connsiteY5" fmla="*/ 91093 h 3152948"/>
              <a:gd name="connsiteX6" fmla="*/ 1663700 w 6941127"/>
              <a:gd name="connsiteY6" fmla="*/ 3348 h 3152948"/>
              <a:gd name="connsiteX0" fmla="*/ 1676400 w 6941127"/>
              <a:gd name="connsiteY0" fmla="*/ 2648 h 3190348"/>
              <a:gd name="connsiteX1" fmla="*/ 6096001 w 6941127"/>
              <a:gd name="connsiteY1" fmla="*/ 509493 h 3190348"/>
              <a:gd name="connsiteX2" fmla="*/ 6359236 w 6941127"/>
              <a:gd name="connsiteY2" fmla="*/ 509493 h 3190348"/>
              <a:gd name="connsiteX3" fmla="*/ 6941127 w 6941127"/>
              <a:gd name="connsiteY3" fmla="*/ 3190348 h 3190348"/>
              <a:gd name="connsiteX4" fmla="*/ 0 w 6941127"/>
              <a:gd name="connsiteY4" fmla="*/ 3190348 h 3190348"/>
              <a:gd name="connsiteX5" fmla="*/ 0 w 6941127"/>
              <a:gd name="connsiteY5" fmla="*/ 128493 h 3190348"/>
              <a:gd name="connsiteX6" fmla="*/ 1676400 w 6941127"/>
              <a:gd name="connsiteY6" fmla="*/ 2648 h 3190348"/>
              <a:gd name="connsiteX0" fmla="*/ 1676400 w 6941127"/>
              <a:gd name="connsiteY0" fmla="*/ 492 h 3188192"/>
              <a:gd name="connsiteX1" fmla="*/ 6096001 w 6941127"/>
              <a:gd name="connsiteY1" fmla="*/ 507337 h 3188192"/>
              <a:gd name="connsiteX2" fmla="*/ 6359236 w 6941127"/>
              <a:gd name="connsiteY2" fmla="*/ 507337 h 3188192"/>
              <a:gd name="connsiteX3" fmla="*/ 6941127 w 6941127"/>
              <a:gd name="connsiteY3" fmla="*/ 3188192 h 3188192"/>
              <a:gd name="connsiteX4" fmla="*/ 0 w 6941127"/>
              <a:gd name="connsiteY4" fmla="*/ 3188192 h 3188192"/>
              <a:gd name="connsiteX5" fmla="*/ 0 w 6941127"/>
              <a:gd name="connsiteY5" fmla="*/ 126337 h 3188192"/>
              <a:gd name="connsiteX6" fmla="*/ 1676400 w 6941127"/>
              <a:gd name="connsiteY6" fmla="*/ 492 h 318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1127" h="3188192">
                <a:moveTo>
                  <a:pt x="1676400" y="492"/>
                </a:moveTo>
                <a:cubicBezTo>
                  <a:pt x="2681466" y="8777"/>
                  <a:pt x="6102928" y="511763"/>
                  <a:pt x="6096001" y="507337"/>
                </a:cubicBezTo>
                <a:lnTo>
                  <a:pt x="6359236" y="507337"/>
                </a:lnTo>
                <a:lnTo>
                  <a:pt x="6941127" y="3188192"/>
                </a:lnTo>
                <a:lnTo>
                  <a:pt x="0" y="3188192"/>
                </a:lnTo>
                <a:lnTo>
                  <a:pt x="0" y="126337"/>
                </a:lnTo>
                <a:cubicBezTo>
                  <a:pt x="25400" y="141154"/>
                  <a:pt x="444280" y="-9665"/>
                  <a:pt x="1676400" y="49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2"/>
          <p:cNvSpPr/>
          <p:nvPr/>
        </p:nvSpPr>
        <p:spPr>
          <a:xfrm>
            <a:off x="6000747" y="0"/>
            <a:ext cx="6858003" cy="7232650"/>
          </a:xfrm>
          <a:custGeom>
            <a:avLst/>
            <a:gdLst>
              <a:gd name="connsiteX0" fmla="*/ 1875252 w 6095999"/>
              <a:gd name="connsiteY0" fmla="*/ 0 h 6858000"/>
              <a:gd name="connsiteX1" fmla="*/ 6095999 w 6095999"/>
              <a:gd name="connsiteY1" fmla="*/ 0 h 6858000"/>
              <a:gd name="connsiteX2" fmla="*/ 6095999 w 6095999"/>
              <a:gd name="connsiteY2" fmla="*/ 6858000 h 6858000"/>
              <a:gd name="connsiteX3" fmla="*/ 696240 w 6095999"/>
              <a:gd name="connsiteY3" fmla="*/ 6858000 h 6858000"/>
              <a:gd name="connsiteX4" fmla="*/ 671376 w 6095999"/>
              <a:gd name="connsiteY4" fmla="*/ 6814757 h 6858000"/>
              <a:gd name="connsiteX5" fmla="*/ 0 w 6095999"/>
              <a:gd name="connsiteY5" fmla="*/ 4163291 h 6858000"/>
              <a:gd name="connsiteX6" fmla="*/ 1822433 w 6095999"/>
              <a:gd name="connsiteY6" fmla="*/ 457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8000">
                <a:moveTo>
                  <a:pt x="1875252" y="0"/>
                </a:moveTo>
                <a:lnTo>
                  <a:pt x="6095999" y="0"/>
                </a:lnTo>
                <a:lnTo>
                  <a:pt x="6095999" y="6858000"/>
                </a:lnTo>
                <a:lnTo>
                  <a:pt x="696240" y="6858000"/>
                </a:lnTo>
                <a:lnTo>
                  <a:pt x="671376" y="6814757"/>
                </a:lnTo>
                <a:cubicBezTo>
                  <a:pt x="243209" y="6026574"/>
                  <a:pt x="0" y="5123335"/>
                  <a:pt x="0" y="4163291"/>
                </a:cubicBezTo>
                <a:cubicBezTo>
                  <a:pt x="0" y="2531217"/>
                  <a:pt x="702874" y="1063308"/>
                  <a:pt x="1822433" y="45753"/>
                </a:cubicBez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Овал 21"/>
          <p:cNvSpPr/>
          <p:nvPr/>
        </p:nvSpPr>
        <p:spPr>
          <a:xfrm>
            <a:off x="7286631" y="758805"/>
            <a:ext cx="664234" cy="6814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Овал 22"/>
          <p:cNvSpPr/>
          <p:nvPr/>
        </p:nvSpPr>
        <p:spPr>
          <a:xfrm>
            <a:off x="6643689" y="1973251"/>
            <a:ext cx="664234" cy="6814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Овал 23"/>
          <p:cNvSpPr/>
          <p:nvPr/>
        </p:nvSpPr>
        <p:spPr>
          <a:xfrm>
            <a:off x="6215061" y="3759201"/>
            <a:ext cx="664234" cy="6814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Овал 24"/>
          <p:cNvSpPr/>
          <p:nvPr/>
        </p:nvSpPr>
        <p:spPr>
          <a:xfrm>
            <a:off x="214269" y="4116391"/>
            <a:ext cx="664234" cy="6814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TextBox 53"/>
          <p:cNvSpPr txBox="1">
            <a:spLocks noChangeArrowheads="1"/>
          </p:cNvSpPr>
          <p:nvPr/>
        </p:nvSpPr>
        <p:spPr bwMode="auto">
          <a:xfrm>
            <a:off x="7786697" y="0"/>
            <a:ext cx="5072052" cy="209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solidFill>
                  <a:schemeClr val="bg1"/>
                </a:solidFill>
                <a:latin typeface="Times New Roman" panose="02020603050405020304" pitchFamily="18" charset="0"/>
                <a:cs typeface="Times New Roman" panose="02020603050405020304" pitchFamily="18" charset="0"/>
              </a:rPr>
              <a:t>Так </a:t>
            </a:r>
            <a:r>
              <a:rPr lang="ru-RU" sz="1600" dirty="0" smtClean="0">
                <a:solidFill>
                  <a:schemeClr val="bg1"/>
                </a:solidFill>
                <a:latin typeface="Times New Roman" panose="02020603050405020304" pitchFamily="18" charset="0"/>
                <a:cs typeface="Times New Roman" panose="02020603050405020304" pitchFamily="18" charset="0"/>
              </a:rPr>
              <a:t>как в случае рассмотрении уголовного дела в особом порядке, при заключении с обвиняемым досудебного соглашения о сотрудничестве, никак не подлежит учету в свойстве смягчающих те обстоятельства,  которые предустановленные п. «к» ч. 1 ст. 61 УК РФ, необходимо судам принимать во внимание отмеченные условия при назначении наказания</a:t>
            </a:r>
            <a:r>
              <a:rPr lang="ru-RU" sz="1600" dirty="0" smtClean="0">
                <a:solidFill>
                  <a:schemeClr val="bg1"/>
                </a:solidFill>
                <a:latin typeface="Times New Roman" panose="02020603050405020304" pitchFamily="18" charset="0"/>
                <a:cs typeface="Times New Roman" panose="02020603050405020304" pitchFamily="18" charset="0"/>
              </a:rPr>
              <a:t>.</a:t>
            </a:r>
            <a:endParaRPr lang="zh-CN" altLang="en-US" sz="16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27" name="TextBox 53"/>
          <p:cNvSpPr txBox="1">
            <a:spLocks noChangeArrowheads="1"/>
          </p:cNvSpPr>
          <p:nvPr/>
        </p:nvSpPr>
        <p:spPr bwMode="auto">
          <a:xfrm>
            <a:off x="285707" y="4640630"/>
            <a:ext cx="5857916" cy="2592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latin typeface="Times New Roman" panose="02020603050405020304" pitchFamily="18" charset="0"/>
                <a:cs typeface="Times New Roman" panose="02020603050405020304" pitchFamily="18" charset="0"/>
              </a:rPr>
              <a:t>Судам следует принимать во внимание то обстоятельство, что присутствие оснований для заключения досудебного соглашения еще недостаточно, следует соблюдение ряда условий. Судам следует принимать во внимание комплексное толкование гл. 40.1 УПК РФ, что дает возможность говорить только об одном ограничении в использовании института досудебного соглашения. Невозможно заключать досудебное соглашение, в случае, если преступное деяние содеяно единолично, а также лицо никак не способно, а также (или) не хочет сообщить сведения о преступных деяниях иных </a:t>
            </a:r>
            <a:r>
              <a:rPr lang="ru-RU" sz="1600" dirty="0" smtClean="0">
                <a:latin typeface="Times New Roman" panose="02020603050405020304" pitchFamily="18" charset="0"/>
                <a:cs typeface="Times New Roman" panose="02020603050405020304" pitchFamily="18" charset="0"/>
              </a:rPr>
              <a:t>лиц.</a:t>
            </a:r>
            <a:endParaRPr lang="ru-RU" sz="2400" dirty="0" smtClean="0">
              <a:latin typeface="Times New Roman" pitchFamily="18" charset="0"/>
              <a:cs typeface="Times New Roman" pitchFamily="18" charset="0"/>
            </a:endParaRPr>
          </a:p>
        </p:txBody>
      </p:sp>
      <p:sp>
        <p:nvSpPr>
          <p:cNvPr id="28" name="TextBox 53"/>
          <p:cNvSpPr txBox="1">
            <a:spLocks noChangeArrowheads="1"/>
          </p:cNvSpPr>
          <p:nvPr/>
        </p:nvSpPr>
        <p:spPr bwMode="auto">
          <a:xfrm>
            <a:off x="7215148" y="1973251"/>
            <a:ext cx="5643602" cy="1607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solidFill>
                  <a:schemeClr val="dk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Судам следует принимать во внимание, что трудности появляются с пониманием требования об отсутствии отягчающих обстоятельств, как требование заключения досудебного соглашения, так как при этом, имеется противоречие с положением, присутствующим в ч. 2 ст. 317.1 УПК </a:t>
            </a:r>
            <a:r>
              <a:rPr lang="ru-RU" sz="1600" dirty="0" smtClean="0">
                <a:solidFill>
                  <a:schemeClr val="bg1"/>
                </a:solidFill>
                <a:latin typeface="Times New Roman" panose="02020603050405020304" pitchFamily="18" charset="0"/>
                <a:cs typeface="Times New Roman" panose="02020603050405020304" pitchFamily="18" charset="0"/>
              </a:rPr>
              <a:t>РФ</a:t>
            </a:r>
            <a:endParaRPr lang="zh-CN" altLang="en-US" sz="16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29" name="TextBox 53"/>
          <p:cNvSpPr txBox="1">
            <a:spLocks noChangeArrowheads="1"/>
          </p:cNvSpPr>
          <p:nvPr/>
        </p:nvSpPr>
        <p:spPr bwMode="auto">
          <a:xfrm>
            <a:off x="7143755" y="3544887"/>
            <a:ext cx="5714995" cy="209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solidFill>
                  <a:schemeClr val="bg1"/>
                </a:solidFill>
                <a:latin typeface="Times New Roman" panose="02020603050405020304" pitchFamily="18" charset="0"/>
                <a:cs typeface="Times New Roman" panose="02020603050405020304" pitchFamily="18" charset="0"/>
              </a:rPr>
              <a:t>Судам </a:t>
            </a:r>
            <a:r>
              <a:rPr lang="ru-RU" sz="1600" dirty="0" smtClean="0">
                <a:solidFill>
                  <a:schemeClr val="bg1"/>
                </a:solidFill>
                <a:latin typeface="Times New Roman" panose="02020603050405020304" pitchFamily="18" charset="0"/>
                <a:cs typeface="Times New Roman" panose="02020603050405020304" pitchFamily="18" charset="0"/>
              </a:rPr>
              <a:t>необходимо учитывать, что с несовершеннолетним досудебное соглашение о сотрудничестве, возможно заключить с 16 лет, так как лицо в данном возрасте, в полной мере уже может принимать решения и понимать значимость своих действий, при этом обязательно принимать данное решение необходимо с учетом мнения законного представителя несовершеннолетнего. </a:t>
            </a:r>
          </a:p>
          <a:p>
            <a:pPr lvl="0" algn="ctr"/>
            <a:endParaRPr lang="zh-CN" altLang="en-US" sz="1600" dirty="0">
              <a:solidFill>
                <a:schemeClr val="bg1"/>
              </a:solidFill>
              <a:latin typeface="Times New Roman" pitchFamily="18" charset="0"/>
              <a:ea typeface="微软雅黑" panose="020B0503020204020204" pitchFamily="34" charset="-122"/>
              <a:cs typeface="Times New Roman" pitchFamily="18" charset="0"/>
            </a:endParaRPr>
          </a:p>
        </p:txBody>
      </p:sp>
      <p:sp>
        <p:nvSpPr>
          <p:cNvPr id="30" name="Овал 29"/>
          <p:cNvSpPr/>
          <p:nvPr/>
        </p:nvSpPr>
        <p:spPr>
          <a:xfrm>
            <a:off x="6500813" y="5545151"/>
            <a:ext cx="664234" cy="6814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TextBox 53"/>
          <p:cNvSpPr txBox="1">
            <a:spLocks noChangeArrowheads="1"/>
          </p:cNvSpPr>
          <p:nvPr/>
        </p:nvSpPr>
        <p:spPr bwMode="auto">
          <a:xfrm>
            <a:off x="7072316" y="5330837"/>
            <a:ext cx="5786433" cy="209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551" tIns="64276" rIns="128551" bIns="64276"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dirty="0" smtClean="0">
                <a:solidFill>
                  <a:schemeClr val="bg1"/>
                </a:solidFill>
                <a:latin typeface="Times New Roman" panose="02020603050405020304" pitchFamily="18" charset="0"/>
                <a:cs typeface="Times New Roman" panose="02020603050405020304" pitchFamily="18" charset="0"/>
              </a:rPr>
              <a:t>В </a:t>
            </a:r>
            <a:r>
              <a:rPr lang="ru-RU" sz="1600" dirty="0" smtClean="0">
                <a:solidFill>
                  <a:schemeClr val="bg1"/>
                </a:solidFill>
                <a:latin typeface="Times New Roman" panose="02020603050405020304" pitchFamily="18" charset="0"/>
                <a:cs typeface="Times New Roman" panose="02020603050405020304" pitchFamily="18" charset="0"/>
              </a:rPr>
              <a:t>том случае, если заявили ходатайство о заключении соглашения о сотрудничестве несколько соучастников, судам следует принимать во внимание, в таком случае то, что в рамках одного уголовного дела допустимо заключение досудебного соглашения о сотрудничестве одновременно с несколькими подозреваемыми (обвиняемыми) в случае, если для данного существуют основания.</a:t>
            </a:r>
          </a:p>
          <a:p>
            <a:pPr lvl="0" algn="ctr"/>
            <a:endParaRPr lang="zh-CN" altLang="en-US" sz="1600" dirty="0">
              <a:solidFill>
                <a:srgbClr val="C00000"/>
              </a:solidFill>
              <a:latin typeface="Times New Roman" pitchFamily="18" charset="0"/>
              <a:ea typeface="微软雅黑" panose="020B0503020204020204" pitchFamily="34" charset="-122"/>
              <a:cs typeface="Times New Roman" pitchFamily="18" charset="0"/>
            </a:endParaRPr>
          </a:p>
        </p:txBody>
      </p:sp>
      <p:sp>
        <p:nvSpPr>
          <p:cNvPr id="32" name="文本框 29"/>
          <p:cNvSpPr txBox="1"/>
          <p:nvPr/>
        </p:nvSpPr>
        <p:spPr>
          <a:xfrm>
            <a:off x="7358069" y="830243"/>
            <a:ext cx="595035" cy="584775"/>
          </a:xfrm>
          <a:prstGeom prst="rect">
            <a:avLst/>
          </a:prstGeom>
          <a:noFill/>
        </p:spPr>
        <p:txBody>
          <a:bodyPr wrap="none" rtlCol="0">
            <a:spAutoFit/>
          </a:bodyPr>
          <a:lstStyle/>
          <a:p>
            <a:r>
              <a:rPr lang="en-US" altLang="zh-CN" sz="3200" b="1" dirty="0" smtClean="0">
                <a:latin typeface="Times New Roman" pitchFamily="18" charset="0"/>
                <a:cs typeface="Times New Roman" pitchFamily="18" charset="0"/>
              </a:rPr>
              <a:t>0</a:t>
            </a:r>
            <a:r>
              <a:rPr lang="ru-RU" altLang="zh-CN" sz="3200" b="1" dirty="0" smtClean="0">
                <a:latin typeface="Times New Roman" pitchFamily="18" charset="0"/>
                <a:cs typeface="Times New Roman" pitchFamily="18" charset="0"/>
              </a:rPr>
              <a:t>2</a:t>
            </a:r>
            <a:endParaRPr lang="zh-CN" altLang="en-US" sz="3200" b="1" dirty="0">
              <a:latin typeface="Times New Roman" pitchFamily="18" charset="0"/>
              <a:cs typeface="Times New Roman" pitchFamily="18" charset="0"/>
            </a:endParaRPr>
          </a:p>
        </p:txBody>
      </p:sp>
      <p:sp>
        <p:nvSpPr>
          <p:cNvPr id="33" name="文本框 29"/>
          <p:cNvSpPr txBox="1"/>
          <p:nvPr/>
        </p:nvSpPr>
        <p:spPr>
          <a:xfrm>
            <a:off x="214269" y="4116391"/>
            <a:ext cx="595035" cy="584775"/>
          </a:xfrm>
          <a:prstGeom prst="rect">
            <a:avLst/>
          </a:prstGeom>
          <a:noFill/>
        </p:spPr>
        <p:txBody>
          <a:bodyPr wrap="none" rtlCol="0">
            <a:spAutoFit/>
          </a:bodyPr>
          <a:lstStyle/>
          <a:p>
            <a:r>
              <a:rPr lang="en-US" altLang="zh-CN" sz="3200" b="1" dirty="0" smtClean="0">
                <a:latin typeface="Times New Roman" pitchFamily="18" charset="0"/>
                <a:cs typeface="Times New Roman" pitchFamily="18" charset="0"/>
              </a:rPr>
              <a:t>01</a:t>
            </a:r>
            <a:endParaRPr lang="zh-CN" altLang="en-US" sz="3200" b="1" dirty="0">
              <a:latin typeface="Times New Roman" pitchFamily="18" charset="0"/>
              <a:cs typeface="Times New Roman" pitchFamily="18" charset="0"/>
            </a:endParaRPr>
          </a:p>
        </p:txBody>
      </p:sp>
      <p:sp>
        <p:nvSpPr>
          <p:cNvPr id="34" name="文本框 29"/>
          <p:cNvSpPr txBox="1"/>
          <p:nvPr/>
        </p:nvSpPr>
        <p:spPr>
          <a:xfrm>
            <a:off x="6643689" y="2044689"/>
            <a:ext cx="595035" cy="584775"/>
          </a:xfrm>
          <a:prstGeom prst="rect">
            <a:avLst/>
          </a:prstGeom>
          <a:noFill/>
        </p:spPr>
        <p:txBody>
          <a:bodyPr wrap="none" rtlCol="0">
            <a:spAutoFit/>
          </a:bodyPr>
          <a:lstStyle/>
          <a:p>
            <a:r>
              <a:rPr lang="en-US" altLang="zh-CN" sz="3200" b="1" dirty="0" smtClean="0">
                <a:latin typeface="Times New Roman" pitchFamily="18" charset="0"/>
                <a:cs typeface="Times New Roman" pitchFamily="18" charset="0"/>
              </a:rPr>
              <a:t>0</a:t>
            </a:r>
            <a:r>
              <a:rPr lang="ru-RU" altLang="zh-CN" sz="3200" b="1" dirty="0" smtClean="0">
                <a:latin typeface="Times New Roman" pitchFamily="18" charset="0"/>
                <a:cs typeface="Times New Roman" pitchFamily="18" charset="0"/>
              </a:rPr>
              <a:t>3</a:t>
            </a:r>
            <a:endParaRPr lang="zh-CN" altLang="en-US" sz="3200" b="1" dirty="0">
              <a:latin typeface="Times New Roman" pitchFamily="18" charset="0"/>
              <a:cs typeface="Times New Roman" pitchFamily="18" charset="0"/>
            </a:endParaRPr>
          </a:p>
        </p:txBody>
      </p:sp>
      <p:sp>
        <p:nvSpPr>
          <p:cNvPr id="35" name="文本框 29"/>
          <p:cNvSpPr txBox="1"/>
          <p:nvPr/>
        </p:nvSpPr>
        <p:spPr>
          <a:xfrm>
            <a:off x="6215061" y="3830639"/>
            <a:ext cx="595035" cy="584775"/>
          </a:xfrm>
          <a:prstGeom prst="rect">
            <a:avLst/>
          </a:prstGeom>
          <a:noFill/>
        </p:spPr>
        <p:txBody>
          <a:bodyPr wrap="none" rtlCol="0">
            <a:spAutoFit/>
          </a:bodyPr>
          <a:lstStyle/>
          <a:p>
            <a:r>
              <a:rPr lang="en-US" altLang="zh-CN" sz="3200" b="1" dirty="0" smtClean="0">
                <a:latin typeface="Times New Roman" pitchFamily="18" charset="0"/>
                <a:cs typeface="Times New Roman" pitchFamily="18" charset="0"/>
              </a:rPr>
              <a:t>0</a:t>
            </a:r>
            <a:r>
              <a:rPr lang="ru-RU" altLang="zh-CN" sz="3200" b="1" dirty="0" smtClean="0">
                <a:latin typeface="Times New Roman" pitchFamily="18" charset="0"/>
                <a:cs typeface="Times New Roman" pitchFamily="18" charset="0"/>
              </a:rPr>
              <a:t>4</a:t>
            </a:r>
            <a:endParaRPr lang="zh-CN" altLang="en-US" sz="3200" b="1" dirty="0">
              <a:latin typeface="Times New Roman" pitchFamily="18" charset="0"/>
              <a:cs typeface="Times New Roman" pitchFamily="18" charset="0"/>
            </a:endParaRPr>
          </a:p>
        </p:txBody>
      </p:sp>
      <p:sp>
        <p:nvSpPr>
          <p:cNvPr id="36" name="文本框 29"/>
          <p:cNvSpPr txBox="1"/>
          <p:nvPr/>
        </p:nvSpPr>
        <p:spPr>
          <a:xfrm>
            <a:off x="6500813" y="5616589"/>
            <a:ext cx="595035" cy="584775"/>
          </a:xfrm>
          <a:prstGeom prst="rect">
            <a:avLst/>
          </a:prstGeom>
          <a:noFill/>
        </p:spPr>
        <p:txBody>
          <a:bodyPr wrap="none" rtlCol="0">
            <a:spAutoFit/>
          </a:bodyPr>
          <a:lstStyle/>
          <a:p>
            <a:r>
              <a:rPr lang="en-US" altLang="zh-CN" sz="3200" b="1" dirty="0" smtClean="0">
                <a:latin typeface="Times New Roman" pitchFamily="18" charset="0"/>
                <a:cs typeface="Times New Roman" pitchFamily="18" charset="0"/>
              </a:rPr>
              <a:t>0</a:t>
            </a:r>
            <a:r>
              <a:rPr lang="ru-RU" altLang="zh-CN" sz="3200" b="1" dirty="0" smtClean="0">
                <a:latin typeface="Times New Roman" pitchFamily="18" charset="0"/>
                <a:cs typeface="Times New Roman" pitchFamily="18" charset="0"/>
              </a:rPr>
              <a:t>5</a:t>
            </a:r>
            <a:endParaRPr lang="zh-CN" altLang="en-US" sz="3200" b="1" dirty="0">
              <a:latin typeface="Times New Roman" pitchFamily="18" charset="0"/>
              <a:cs typeface="Times New Roman" pitchFamily="18" charset="0"/>
            </a:endParaRPr>
          </a:p>
        </p:txBody>
      </p:sp>
      <p:pic>
        <p:nvPicPr>
          <p:cNvPr id="37" name="Рисунок 36" descr="C:\Users\Ольга\Desktop\v-indonezii-otmenen-zakon-o-knizhnoi-cenzure.orig.jpg"/>
          <p:cNvPicPr/>
          <p:nvPr/>
        </p:nvPicPr>
        <p:blipFill>
          <a:blip r:embed="rId3" cstate="print"/>
          <a:srcRect/>
          <a:stretch>
            <a:fillRect/>
          </a:stretch>
        </p:blipFill>
        <p:spPr bwMode="auto">
          <a:xfrm>
            <a:off x="4143359" y="3044821"/>
            <a:ext cx="1696407" cy="1674500"/>
          </a:xfrm>
          <a:prstGeom prst="ellipse">
            <a:avLst/>
          </a:prstGeom>
          <a:noFill/>
          <a:ln w="9525">
            <a:noFill/>
            <a:miter lim="800000"/>
            <a:headEnd/>
            <a:tailEnd/>
          </a:ln>
        </p:spPr>
      </p:pic>
    </p:spTree>
    <p:extLst>
      <p:ext uri="{BB962C8B-B14F-4D97-AF65-F5344CB8AC3E}">
        <p14:creationId xmlns="" xmlns:p14="http://schemas.microsoft.com/office/powerpoint/2010/main" val="752890706"/>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 y="0"/>
            <a:ext cx="12858750" cy="7232650"/>
          </a:xfrm>
          <a:prstGeom prst="rect">
            <a:avLst/>
          </a:prstGeom>
          <a:noFill/>
          <a:ln w="9525">
            <a:noFill/>
            <a:miter lim="800000"/>
            <a:headEnd/>
            <a:tailEnd/>
          </a:ln>
          <a:effectLst/>
        </p:spPr>
      </p:pic>
      <p:sp>
        <p:nvSpPr>
          <p:cNvPr id="5" name="平行四边形 3"/>
          <p:cNvSpPr/>
          <p:nvPr/>
        </p:nvSpPr>
        <p:spPr>
          <a:xfrm rot="5400000">
            <a:off x="2813049" y="-2813051"/>
            <a:ext cx="7232650" cy="12858752"/>
          </a:xfrm>
          <a:prstGeom prst="rect">
            <a:avLst/>
          </a:prstGeom>
          <a:solidFill>
            <a:srgbClr val="67332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kern="0">
              <a:solidFill>
                <a:sysClr val="windowText" lastClr="000000"/>
              </a:solidFill>
            </a:endParaRPr>
          </a:p>
        </p:txBody>
      </p:sp>
      <p:sp>
        <p:nvSpPr>
          <p:cNvPr id="6" name="文本框 4"/>
          <p:cNvSpPr txBox="1"/>
          <p:nvPr/>
        </p:nvSpPr>
        <p:spPr>
          <a:xfrm>
            <a:off x="500021" y="187301"/>
            <a:ext cx="11930146" cy="954107"/>
          </a:xfrm>
          <a:prstGeom prst="rect">
            <a:avLst/>
          </a:prstGeom>
          <a:noFill/>
        </p:spPr>
        <p:txBody>
          <a:bodyPr wrap="square" rtlCol="0">
            <a:spAutoFit/>
          </a:bodyPr>
          <a:lstStyle/>
          <a:p>
            <a:pPr algn="ctr" defTabSz="964326" fontAlgn="auto">
              <a:spcBef>
                <a:spcPts val="0"/>
              </a:spcBef>
              <a:spcAft>
                <a:spcPts val="0"/>
              </a:spcAft>
              <a:defRPr/>
            </a:pPr>
            <a:r>
              <a:rPr lang="ru-RU" sz="2800" b="1" dirty="0" smtClean="0">
                <a:solidFill>
                  <a:schemeClr val="bg1"/>
                </a:solidFill>
                <a:latin typeface="Times New Roman" pitchFamily="18" charset="0"/>
                <a:cs typeface="Times New Roman" pitchFamily="18" charset="0"/>
              </a:rPr>
              <a:t>Совершенствование действующего законодательства по регулированию системы досудебного </a:t>
            </a:r>
            <a:r>
              <a:rPr lang="ru-RU" sz="2800" b="1" dirty="0" smtClean="0">
                <a:solidFill>
                  <a:schemeClr val="bg1"/>
                </a:solidFill>
                <a:latin typeface="Times New Roman" pitchFamily="18" charset="0"/>
                <a:cs typeface="Times New Roman" pitchFamily="18" charset="0"/>
              </a:rPr>
              <a:t>соглашения</a:t>
            </a:r>
            <a:r>
              <a:rPr lang="ru-RU" sz="2800" b="1" dirty="0" smtClean="0">
                <a:solidFill>
                  <a:schemeClr val="bg1"/>
                </a:solidFill>
                <a:latin typeface="Times New Roman" pitchFamily="18" charset="0"/>
                <a:cs typeface="Times New Roman" pitchFamily="18" charset="0"/>
              </a:rPr>
              <a:t> </a:t>
            </a:r>
            <a:endParaRPr lang="zh-CN" altLang="en-US" sz="2800" b="1" kern="0" dirty="0">
              <a:solidFill>
                <a:schemeClr val="bg1"/>
              </a:solidFill>
              <a:latin typeface="Times New Roman" pitchFamily="18" charset="0"/>
              <a:cs typeface="Times New Roman" pitchFamily="18" charset="0"/>
            </a:endParaRPr>
          </a:p>
        </p:txBody>
      </p:sp>
      <p:sp>
        <p:nvSpPr>
          <p:cNvPr id="7" name="文本框 4"/>
          <p:cNvSpPr txBox="1"/>
          <p:nvPr/>
        </p:nvSpPr>
        <p:spPr>
          <a:xfrm>
            <a:off x="571459" y="1330309"/>
            <a:ext cx="11930146" cy="646331"/>
          </a:xfrm>
          <a:prstGeom prst="rect">
            <a:avLst/>
          </a:prstGeom>
          <a:noFill/>
        </p:spPr>
        <p:txBody>
          <a:bodyPr wrap="square" rtlCol="0">
            <a:spAutoFit/>
          </a:bodyPr>
          <a:lstStyle/>
          <a:p>
            <a:pPr defTabSz="964326" fontAlgn="auto">
              <a:spcBef>
                <a:spcPts val="0"/>
              </a:spcBef>
              <a:spcAft>
                <a:spcPts val="0"/>
              </a:spcAft>
              <a:defRPr/>
            </a:pPr>
            <a:r>
              <a:rPr lang="ru-RU" dirty="0" smtClean="0">
                <a:solidFill>
                  <a:schemeClr val="bg1"/>
                </a:solidFill>
                <a:latin typeface="Times New Roman" pitchFamily="18" charset="0"/>
                <a:cs typeface="Times New Roman" pitchFamily="18" charset="0"/>
              </a:rPr>
              <a:t>Внесение </a:t>
            </a:r>
            <a:r>
              <a:rPr lang="ru-RU" dirty="0" smtClean="0">
                <a:solidFill>
                  <a:schemeClr val="bg1"/>
                </a:solidFill>
                <a:latin typeface="Times New Roman" pitchFamily="18" charset="0"/>
                <a:cs typeface="Times New Roman" pitchFamily="18" charset="0"/>
              </a:rPr>
              <a:t>соответствующих изменений в ч. 1 ст. 316 УПК, разрешающих проводить судебное следствие в сокращенной форме, в особом порядке судебного производства по вопросам, указанным в ч. 5 ст. 316 и ч. 4 ст. 317.7 </a:t>
            </a:r>
            <a:r>
              <a:rPr lang="ru-RU" dirty="0" smtClean="0">
                <a:solidFill>
                  <a:schemeClr val="bg1"/>
                </a:solidFill>
                <a:latin typeface="Times New Roman" pitchFamily="18" charset="0"/>
                <a:cs typeface="Times New Roman" pitchFamily="18" charset="0"/>
              </a:rPr>
              <a:t>УПК;</a:t>
            </a:r>
            <a:endParaRPr lang="zh-CN" altLang="en-US" b="1" kern="0" dirty="0">
              <a:solidFill>
                <a:schemeClr val="bg1"/>
              </a:solidFill>
              <a:latin typeface="Times New Roman" pitchFamily="18" charset="0"/>
              <a:cs typeface="Times New Roman" pitchFamily="18" charset="0"/>
            </a:endParaRPr>
          </a:p>
        </p:txBody>
      </p:sp>
      <p:sp>
        <p:nvSpPr>
          <p:cNvPr id="8" name="文本框 4"/>
          <p:cNvSpPr txBox="1"/>
          <p:nvPr/>
        </p:nvSpPr>
        <p:spPr>
          <a:xfrm>
            <a:off x="571459" y="5830903"/>
            <a:ext cx="11858708" cy="1200329"/>
          </a:xfrm>
          <a:prstGeom prst="rect">
            <a:avLst/>
          </a:prstGeom>
          <a:noFill/>
        </p:spPr>
        <p:txBody>
          <a:bodyPr wrap="square" rtlCol="0">
            <a:spAutoFit/>
          </a:bodyPr>
          <a:lstStyle/>
          <a:p>
            <a:pPr defTabSz="964326" fontAlgn="auto">
              <a:spcBef>
                <a:spcPts val="0"/>
              </a:spcBef>
              <a:spcAft>
                <a:spcPts val="0"/>
              </a:spcAft>
              <a:defRPr/>
            </a:pPr>
            <a:r>
              <a:rPr lang="ru-RU" dirty="0" smtClean="0">
                <a:solidFill>
                  <a:schemeClr val="bg1"/>
                </a:solidFill>
                <a:latin typeface="Times New Roman" pitchFamily="18" charset="0"/>
                <a:cs typeface="Times New Roman" pitchFamily="18" charset="0"/>
              </a:rPr>
              <a:t>Необходимо </a:t>
            </a:r>
            <a:r>
              <a:rPr lang="ru-RU" dirty="0" smtClean="0">
                <a:solidFill>
                  <a:schemeClr val="bg1"/>
                </a:solidFill>
                <a:latin typeface="Times New Roman" pitchFamily="18" charset="0"/>
                <a:cs typeface="Times New Roman" pitchFamily="18" charset="0"/>
              </a:rPr>
              <a:t>дополнить ч. 4 ст. 46 и ч. 4 ст. 47 УПК РФ правами подозреваемого и обвиняемого на заключение досудебного соглашения, поскольку разъяснение сущности и последствий его заключения уже на первом допросе - будет значительно повышать вероятность возникновения у подозреваемого и обвиняемого мотивации к сотрудничеству и сообщения сведений, способствующих раскрытию и расследованию </a:t>
            </a:r>
            <a:r>
              <a:rPr lang="ru-RU" dirty="0" smtClean="0">
                <a:solidFill>
                  <a:schemeClr val="bg1"/>
                </a:solidFill>
                <a:latin typeface="Times New Roman" pitchFamily="18" charset="0"/>
                <a:cs typeface="Times New Roman" pitchFamily="18" charset="0"/>
              </a:rPr>
              <a:t>преступлений.</a:t>
            </a:r>
            <a:endParaRPr lang="zh-CN" altLang="en-US" b="1" kern="0" dirty="0">
              <a:solidFill>
                <a:schemeClr val="bg1"/>
              </a:solidFill>
              <a:latin typeface="Times New Roman" pitchFamily="18" charset="0"/>
              <a:cs typeface="Times New Roman" pitchFamily="18" charset="0"/>
            </a:endParaRPr>
          </a:p>
        </p:txBody>
      </p:sp>
      <p:sp>
        <p:nvSpPr>
          <p:cNvPr id="9" name="文本框 4"/>
          <p:cNvSpPr txBox="1"/>
          <p:nvPr/>
        </p:nvSpPr>
        <p:spPr>
          <a:xfrm>
            <a:off x="571459" y="2187565"/>
            <a:ext cx="12144460" cy="1477328"/>
          </a:xfrm>
          <a:prstGeom prst="rect">
            <a:avLst/>
          </a:prstGeom>
          <a:noFill/>
        </p:spPr>
        <p:txBody>
          <a:bodyPr wrap="square" rtlCol="0">
            <a:spAutoFit/>
          </a:bodyPr>
          <a:lstStyle/>
          <a:p>
            <a:pPr defTabSz="964326" fontAlgn="auto">
              <a:spcBef>
                <a:spcPts val="0"/>
              </a:spcBef>
              <a:spcAft>
                <a:spcPts val="0"/>
              </a:spcAft>
              <a:defRPr/>
            </a:pPr>
            <a:r>
              <a:rPr lang="ru-RU" dirty="0" smtClean="0">
                <a:solidFill>
                  <a:schemeClr val="bg1"/>
                </a:solidFill>
                <a:latin typeface="Times New Roman" pitchFamily="18" charset="0"/>
                <a:cs typeface="Times New Roman" pitchFamily="18" charset="0"/>
              </a:rPr>
              <a:t>Исключение из ч. 2 ст. 62 УК РФ указания на необходимость наличия смягчающих обстоятельств, которые предусмотрены п. «и» ч. 1 ст. 61 УК РФ, а также необходимость отсутствия обстоятельств отягчающего характера. Кроме этого, система поощрения для лиц, которым назначается наказание при заключении досудебного соглашения, должна быть реформирована, что позволит заинтересовать соответствующих лиц, которые совершили преступное деяние в соучастии в сотрудничестве со </a:t>
            </a:r>
            <a:r>
              <a:rPr lang="ru-RU" dirty="0" smtClean="0">
                <a:solidFill>
                  <a:schemeClr val="bg1"/>
                </a:solidFill>
                <a:latin typeface="Times New Roman" pitchFamily="18" charset="0"/>
                <a:cs typeface="Times New Roman" pitchFamily="18" charset="0"/>
              </a:rPr>
              <a:t>следствием; </a:t>
            </a:r>
            <a:endParaRPr lang="zh-CN" altLang="en-US" b="1" kern="0" dirty="0">
              <a:solidFill>
                <a:schemeClr val="bg1"/>
              </a:solidFill>
              <a:latin typeface="Times New Roman" pitchFamily="18" charset="0"/>
              <a:cs typeface="Times New Roman" pitchFamily="18" charset="0"/>
            </a:endParaRPr>
          </a:p>
        </p:txBody>
      </p:sp>
      <p:sp>
        <p:nvSpPr>
          <p:cNvPr id="10" name="文本框 4"/>
          <p:cNvSpPr txBox="1"/>
          <p:nvPr/>
        </p:nvSpPr>
        <p:spPr>
          <a:xfrm>
            <a:off x="571459" y="3830639"/>
            <a:ext cx="11787270" cy="923330"/>
          </a:xfrm>
          <a:prstGeom prst="rect">
            <a:avLst/>
          </a:prstGeom>
          <a:noFill/>
        </p:spPr>
        <p:txBody>
          <a:bodyPr wrap="square" rtlCol="0">
            <a:spAutoFit/>
          </a:bodyPr>
          <a:lstStyle/>
          <a:p>
            <a:pPr defTabSz="964326" fontAlgn="auto">
              <a:spcBef>
                <a:spcPts val="0"/>
              </a:spcBef>
              <a:spcAft>
                <a:spcPts val="0"/>
              </a:spcAft>
              <a:defRPr/>
            </a:pPr>
            <a:r>
              <a:rPr lang="ru-RU" dirty="0" smtClean="0">
                <a:solidFill>
                  <a:schemeClr val="bg1"/>
                </a:solidFill>
                <a:latin typeface="Times New Roman" pitchFamily="18" charset="0"/>
                <a:cs typeface="Times New Roman" pitchFamily="18" charset="0"/>
              </a:rPr>
              <a:t>Увеличить </a:t>
            </a:r>
            <a:r>
              <a:rPr lang="ru-RU" dirty="0" smtClean="0">
                <a:solidFill>
                  <a:schemeClr val="bg1"/>
                </a:solidFill>
                <a:latin typeface="Times New Roman" pitchFamily="18" charset="0"/>
                <a:cs typeface="Times New Roman" pitchFamily="18" charset="0"/>
              </a:rPr>
              <a:t>эффективность применения рассматриваемого института, в том числе с помощью законодательного закрепления возможности его применения лишь при назначении наказания за тяжкие и особо тяжкие преступления, которые совершены в </a:t>
            </a:r>
            <a:r>
              <a:rPr lang="ru-RU" dirty="0" smtClean="0">
                <a:solidFill>
                  <a:schemeClr val="bg1"/>
                </a:solidFill>
                <a:latin typeface="Times New Roman" pitchFamily="18" charset="0"/>
                <a:cs typeface="Times New Roman" pitchFamily="18" charset="0"/>
              </a:rPr>
              <a:t>соучастии;</a:t>
            </a:r>
            <a:endParaRPr lang="zh-CN" altLang="en-US" b="1" kern="0" dirty="0">
              <a:solidFill>
                <a:schemeClr val="bg1"/>
              </a:solidFill>
              <a:latin typeface="Times New Roman" pitchFamily="18" charset="0"/>
              <a:cs typeface="Times New Roman" pitchFamily="18" charset="0"/>
            </a:endParaRPr>
          </a:p>
        </p:txBody>
      </p:sp>
      <p:sp>
        <p:nvSpPr>
          <p:cNvPr id="11" name="文本框 4"/>
          <p:cNvSpPr txBox="1"/>
          <p:nvPr/>
        </p:nvSpPr>
        <p:spPr>
          <a:xfrm>
            <a:off x="500021" y="4830771"/>
            <a:ext cx="11858708" cy="800219"/>
          </a:xfrm>
          <a:prstGeom prst="rect">
            <a:avLst/>
          </a:prstGeom>
          <a:noFill/>
        </p:spPr>
        <p:txBody>
          <a:bodyPr wrap="square" rtlCol="0">
            <a:spAutoFit/>
          </a:bodyPr>
          <a:lstStyle/>
          <a:p>
            <a:pPr defTabSz="964326" fontAlgn="auto">
              <a:spcBef>
                <a:spcPts val="0"/>
              </a:spcBef>
              <a:spcAft>
                <a:spcPts val="0"/>
              </a:spcAft>
              <a:defRPr/>
            </a:pPr>
            <a:r>
              <a:rPr lang="ru-RU" sz="2800" dirty="0" smtClean="0"/>
              <a:t> </a:t>
            </a:r>
            <a:r>
              <a:rPr lang="ru-RU" dirty="0" smtClean="0">
                <a:solidFill>
                  <a:schemeClr val="bg1"/>
                </a:solidFill>
                <a:latin typeface="Times New Roman" pitchFamily="18" charset="0"/>
                <a:cs typeface="Times New Roman" pitchFamily="18" charset="0"/>
              </a:rPr>
              <a:t>Необходимо расширить категории дел, по которым допустимо заключение соглашения о сотрудничестве, включив сюда уголовные дела, по которым не обязательно производство предварительного </a:t>
            </a:r>
            <a:r>
              <a:rPr lang="ru-RU" dirty="0" smtClean="0">
                <a:solidFill>
                  <a:schemeClr val="bg1"/>
                </a:solidFill>
                <a:latin typeface="Times New Roman" pitchFamily="18" charset="0"/>
                <a:cs typeface="Times New Roman" pitchFamily="18" charset="0"/>
              </a:rPr>
              <a:t>следствия;</a:t>
            </a:r>
            <a:endParaRPr lang="zh-CN" altLang="en-US" b="1" kern="0"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0" y="0"/>
            <a:ext cx="7215193" cy="7232650"/>
          </a:xfrm>
          <a:prstGeom prst="rtTriangle">
            <a:avLst/>
          </a:prstGeom>
          <a:noFill/>
          <a:ln w="9525">
            <a:noFill/>
            <a:miter lim="800000"/>
            <a:headEnd/>
            <a:tailEnd/>
          </a:ln>
          <a:effectLst/>
        </p:spPr>
      </p:pic>
      <p:sp>
        <p:nvSpPr>
          <p:cNvPr id="5" name="平行四边形 3"/>
          <p:cNvSpPr/>
          <p:nvPr/>
        </p:nvSpPr>
        <p:spPr>
          <a:xfrm>
            <a:off x="-8729" y="8727"/>
            <a:ext cx="7232650" cy="7215195"/>
          </a:xfrm>
          <a:prstGeom prst="rtTriangle">
            <a:avLst/>
          </a:prstGeom>
          <a:solidFill>
            <a:srgbClr val="67332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kern="0">
              <a:solidFill>
                <a:sysClr val="windowText" lastClr="000000"/>
              </a:solidFill>
            </a:endParaRPr>
          </a:p>
        </p:txBody>
      </p:sp>
      <p:sp>
        <p:nvSpPr>
          <p:cNvPr id="6" name="任意多边形 7"/>
          <p:cNvSpPr/>
          <p:nvPr/>
        </p:nvSpPr>
        <p:spPr>
          <a:xfrm rot="5400000" flipV="1">
            <a:off x="513527" y="-84944"/>
            <a:ext cx="3473449" cy="3643338"/>
          </a:xfrm>
          <a:custGeom>
            <a:avLst/>
            <a:gdLst>
              <a:gd name="connsiteX0" fmla="*/ 0 w 4343400"/>
              <a:gd name="connsiteY0" fmla="*/ 0 h 4343400"/>
              <a:gd name="connsiteX1" fmla="*/ 4343400 w 4343400"/>
              <a:gd name="connsiteY1" fmla="*/ 4343400 h 4343400"/>
              <a:gd name="connsiteX2" fmla="*/ 3486149 w 4343400"/>
              <a:gd name="connsiteY2" fmla="*/ 4343400 h 4343400"/>
              <a:gd name="connsiteX3" fmla="*/ 0 w 4343400"/>
              <a:gd name="connsiteY3" fmla="*/ 857251 h 4343400"/>
              <a:gd name="connsiteX4" fmla="*/ 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0" y="0"/>
                </a:moveTo>
                <a:lnTo>
                  <a:pt x="4343400" y="4343400"/>
                </a:lnTo>
                <a:lnTo>
                  <a:pt x="3486149" y="4343400"/>
                </a:lnTo>
                <a:lnTo>
                  <a:pt x="0" y="857251"/>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Yuanti SC" charset="-122"/>
            </a:endParaRPr>
          </a:p>
        </p:txBody>
      </p:sp>
      <p:sp>
        <p:nvSpPr>
          <p:cNvPr id="7" name="任意多边形 9"/>
          <p:cNvSpPr/>
          <p:nvPr/>
        </p:nvSpPr>
        <p:spPr>
          <a:xfrm rot="16200000">
            <a:off x="10336230" y="4710128"/>
            <a:ext cx="2544754" cy="2500285"/>
          </a:xfrm>
          <a:custGeom>
            <a:avLst/>
            <a:gdLst>
              <a:gd name="connsiteX0" fmla="*/ 0 w 4343400"/>
              <a:gd name="connsiteY0" fmla="*/ 0 h 4343400"/>
              <a:gd name="connsiteX1" fmla="*/ 4343400 w 4343400"/>
              <a:gd name="connsiteY1" fmla="*/ 4343400 h 4343400"/>
              <a:gd name="connsiteX2" fmla="*/ 3486149 w 4343400"/>
              <a:gd name="connsiteY2" fmla="*/ 4343400 h 4343400"/>
              <a:gd name="connsiteX3" fmla="*/ 0 w 4343400"/>
              <a:gd name="connsiteY3" fmla="*/ 857251 h 4343400"/>
              <a:gd name="connsiteX4" fmla="*/ 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0" y="0"/>
                </a:moveTo>
                <a:lnTo>
                  <a:pt x="4343400" y="4343400"/>
                </a:lnTo>
                <a:lnTo>
                  <a:pt x="3486149" y="4343400"/>
                </a:lnTo>
                <a:lnTo>
                  <a:pt x="0" y="857251"/>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Yuanti SC" charset="-122"/>
            </a:endParaRPr>
          </a:p>
        </p:txBody>
      </p:sp>
      <p:sp>
        <p:nvSpPr>
          <p:cNvPr id="8" name="矩形 18"/>
          <p:cNvSpPr/>
          <p:nvPr/>
        </p:nvSpPr>
        <p:spPr>
          <a:xfrm>
            <a:off x="5143491" y="115863"/>
            <a:ext cx="6584920" cy="646331"/>
          </a:xfrm>
          <a:prstGeom prst="rect">
            <a:avLst/>
          </a:prstGeom>
        </p:spPr>
        <p:txBody>
          <a:bodyPr wrap="square">
            <a:spAutoFit/>
          </a:bodyPr>
          <a:lstStyle/>
          <a:p>
            <a:pPr algn="ctr"/>
            <a:r>
              <a:rPr lang="ru-RU" altLang="zh-CN" sz="3600" b="1" dirty="0" smtClean="0">
                <a:latin typeface="Times New Roman" pitchFamily="18" charset="0"/>
                <a:ea typeface="微软雅黑" panose="020B0503020204020204" pitchFamily="34" charset="-122"/>
                <a:cs typeface="Times New Roman" pitchFamily="18" charset="0"/>
              </a:rPr>
              <a:t>Выводы</a:t>
            </a:r>
            <a:endParaRPr lang="zh-CN" altLang="en-US" sz="3600" b="1" dirty="0">
              <a:latin typeface="Times New Roman" pitchFamily="18" charset="0"/>
              <a:ea typeface="微软雅黑" panose="020B0503020204020204" pitchFamily="34" charset="-122"/>
              <a:cs typeface="Times New Roman" pitchFamily="18" charset="0"/>
            </a:endParaRPr>
          </a:p>
        </p:txBody>
      </p:sp>
      <p:sp>
        <p:nvSpPr>
          <p:cNvPr id="9" name="矩形 18"/>
          <p:cNvSpPr/>
          <p:nvPr/>
        </p:nvSpPr>
        <p:spPr>
          <a:xfrm>
            <a:off x="3286103" y="901681"/>
            <a:ext cx="9286940" cy="1754326"/>
          </a:xfrm>
          <a:prstGeom prst="rect">
            <a:avLst/>
          </a:prstGeom>
        </p:spPr>
        <p:txBody>
          <a:bodyPr wrap="square">
            <a:spAutoFit/>
          </a:bodyPr>
          <a:lstStyle/>
          <a:p>
            <a:pPr algn="ctr"/>
            <a:r>
              <a:rPr lang="ru-RU" dirty="0" smtClean="0">
                <a:latin typeface="Times New Roman" pitchFamily="18" charset="0"/>
                <a:cs typeface="Times New Roman" pitchFamily="18" charset="0"/>
              </a:rPr>
              <a:t>Сфера применения досудебного соглашения о сотрудничестве, может быть расширена, в частности, указанием в законе на возможность его заключения в целях содействия не только следствию, но и, например, деятельности оперативно-розыскных служб, что возможно, в частности, по делам </a:t>
            </a:r>
            <a:r>
              <a:rPr lang="ru-RU" dirty="0" smtClean="0">
                <a:latin typeface="Times New Roman" pitchFamily="18" charset="0"/>
                <a:cs typeface="Times New Roman" pitchFamily="18" charset="0"/>
              </a:rPr>
              <a:t>о терроризме</a:t>
            </a:r>
            <a:r>
              <a:rPr lang="ru-RU" dirty="0" smtClean="0">
                <a:latin typeface="Times New Roman" pitchFamily="18" charset="0"/>
                <a:cs typeface="Times New Roman" pitchFamily="18" charset="0"/>
              </a:rPr>
              <a:t>, сбыте </a:t>
            </a:r>
            <a:r>
              <a:rPr lang="ru-RU" dirty="0" smtClean="0">
                <a:latin typeface="Times New Roman" pitchFamily="18" charset="0"/>
                <a:cs typeface="Times New Roman" pitchFamily="18" charset="0"/>
              </a:rPr>
              <a:t>оружия</a:t>
            </a:r>
            <a:r>
              <a:rPr lang="ru-RU" dirty="0" smtClean="0">
                <a:latin typeface="Times New Roman" pitchFamily="18" charset="0"/>
                <a:cs typeface="Times New Roman" pitchFamily="18" charset="0"/>
              </a:rPr>
              <a:t>, поставках крупных партий наркотиков и т.д</a:t>
            </a:r>
            <a:r>
              <a:rPr lang="ru-RU" dirty="0" smtClean="0">
                <a:latin typeface="Times New Roman" pitchFamily="18" charset="0"/>
                <a:cs typeface="Times New Roman" pitchFamily="18" charset="0"/>
              </a:rPr>
              <a:t>.</a:t>
            </a:r>
            <a:endParaRPr lang="zh-CN" altLang="en-US" sz="3600" b="1" dirty="0">
              <a:latin typeface="Times New Roman" pitchFamily="18" charset="0"/>
              <a:ea typeface="微软雅黑" panose="020B0503020204020204" pitchFamily="34" charset="-122"/>
              <a:cs typeface="Times New Roman" pitchFamily="18" charset="0"/>
            </a:endParaRPr>
          </a:p>
        </p:txBody>
      </p:sp>
      <p:sp>
        <p:nvSpPr>
          <p:cNvPr id="10" name="矩形 18"/>
          <p:cNvSpPr/>
          <p:nvPr/>
        </p:nvSpPr>
        <p:spPr>
          <a:xfrm>
            <a:off x="4429111" y="2544755"/>
            <a:ext cx="8001056" cy="2523768"/>
          </a:xfrm>
          <a:prstGeom prst="rect">
            <a:avLst/>
          </a:prstGeom>
        </p:spPr>
        <p:txBody>
          <a:bodyPr wrap="square">
            <a:spAutoFit/>
          </a:bodyPr>
          <a:lstStyle/>
          <a:p>
            <a:pPr algn="ctr"/>
            <a:r>
              <a:rPr lang="ru-RU" dirty="0" smtClean="0">
                <a:latin typeface="Times New Roman" pitchFamily="18" charset="0"/>
                <a:cs typeface="Times New Roman" pitchFamily="18" charset="0"/>
              </a:rPr>
              <a:t>Проблемы </a:t>
            </a:r>
            <a:r>
              <a:rPr lang="ru-RU" dirty="0" smtClean="0">
                <a:latin typeface="Times New Roman" pitchFamily="18" charset="0"/>
                <a:cs typeface="Times New Roman" pitchFamily="18" charset="0"/>
              </a:rPr>
              <a:t>правового регулирования заключения соглашения о сотрудничестве, не исчерпываются вышеперечисленными в данном исследовании. Имеющиеся недостатки затрудняют деятельность </a:t>
            </a:r>
            <a:r>
              <a:rPr lang="ru-RU" dirty="0" err="1" smtClean="0">
                <a:latin typeface="Times New Roman" pitchFamily="18" charset="0"/>
                <a:cs typeface="Times New Roman" pitchFamily="18" charset="0"/>
              </a:rPr>
              <a:t>правоприменителей</a:t>
            </a:r>
            <a:r>
              <a:rPr lang="ru-RU" dirty="0" smtClean="0">
                <a:latin typeface="Times New Roman" pitchFamily="18" charset="0"/>
                <a:cs typeface="Times New Roman" pitchFamily="18" charset="0"/>
              </a:rPr>
              <a:t>, а также препятствуют становлению единой практики применения норм гл. 40.1 УПК РФ. Несомненно, институт досудебного соглашения о сотрудничестве необходим правосудию, но он требует дальнейшего совершенствования - только в этом случае, возможно выполнение задач уголовного судопроизводства в полном объеме.</a:t>
            </a:r>
          </a:p>
          <a:p>
            <a:pPr algn="ctr"/>
            <a:endParaRPr lang="zh-CN" altLang="en-US" sz="1400" b="1" dirty="0">
              <a:latin typeface="Times New Roman" pitchFamily="18" charset="0"/>
              <a:ea typeface="微软雅黑" panose="020B0503020204020204" pitchFamily="34" charset="-122"/>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Ольга\Desktop\1620274531_50-phonoteka_org-p-zal-suda-fon-56.jpg"/>
          <p:cNvPicPr/>
          <p:nvPr/>
        </p:nvPicPr>
        <p:blipFill>
          <a:blip r:embed="rId2" cstate="print"/>
          <a:srcRect/>
          <a:stretch>
            <a:fillRect/>
          </a:stretch>
        </p:blipFill>
        <p:spPr bwMode="auto">
          <a:xfrm>
            <a:off x="0" y="0"/>
            <a:ext cx="12858750" cy="7232649"/>
          </a:xfrm>
          <a:prstGeom prst="rect">
            <a:avLst/>
          </a:prstGeom>
          <a:noFill/>
          <a:ln w="9525">
            <a:noFill/>
            <a:miter lim="800000"/>
            <a:headEnd/>
            <a:tailEnd/>
          </a:ln>
        </p:spPr>
      </p:pic>
      <p:sp>
        <p:nvSpPr>
          <p:cNvPr id="4" name="平行四边形 3"/>
          <p:cNvSpPr/>
          <p:nvPr/>
        </p:nvSpPr>
        <p:spPr>
          <a:xfrm rot="3660000">
            <a:off x="3297741" y="2020760"/>
            <a:ext cx="10038798" cy="3195157"/>
          </a:xfrm>
          <a:prstGeom prst="parallelogram">
            <a:avLst>
              <a:gd name="adj" fmla="val 54847"/>
            </a:avLst>
          </a:prstGeom>
          <a:solidFill>
            <a:srgbClr val="7A191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kern="0">
              <a:solidFill>
                <a:sysClr val="windowText" lastClr="000000"/>
              </a:solidFill>
            </a:endParaRPr>
          </a:p>
        </p:txBody>
      </p:sp>
      <p:sp>
        <p:nvSpPr>
          <p:cNvPr id="5" name="文本框 4"/>
          <p:cNvSpPr txBox="1"/>
          <p:nvPr/>
        </p:nvSpPr>
        <p:spPr>
          <a:xfrm>
            <a:off x="5286367" y="473053"/>
            <a:ext cx="3071834" cy="1390509"/>
          </a:xfrm>
          <a:prstGeom prst="rect">
            <a:avLst/>
          </a:prstGeom>
          <a:noFill/>
        </p:spPr>
        <p:txBody>
          <a:bodyPr wrap="square" rtlCol="0">
            <a:spAutoFit/>
          </a:bodyPr>
          <a:lstStyle/>
          <a:p>
            <a:pPr algn="ctr" defTabSz="964326" fontAlgn="auto">
              <a:spcBef>
                <a:spcPts val="0"/>
              </a:spcBef>
              <a:spcAft>
                <a:spcPts val="0"/>
              </a:spcAft>
              <a:defRPr/>
            </a:pPr>
            <a:r>
              <a:rPr lang="ru-RU" altLang="zh-CN" sz="4218" b="1" kern="0" dirty="0" smtClean="0">
                <a:solidFill>
                  <a:schemeClr val="bg1"/>
                </a:solidFill>
                <a:latin typeface="Times New Roman" pitchFamily="18" charset="0"/>
                <a:ea typeface="+mj-ea"/>
                <a:cs typeface="Times New Roman" pitchFamily="18" charset="0"/>
              </a:rPr>
              <a:t>Спасибо за внимание!</a:t>
            </a:r>
            <a:endParaRPr lang="zh-CN" altLang="en-US" sz="4218" b="1" kern="0"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1"/>
          <p:cNvSpPr>
            <a:spLocks noChangeArrowheads="1"/>
          </p:cNvSpPr>
          <p:nvPr/>
        </p:nvSpPr>
        <p:spPr bwMode="auto">
          <a:xfrm>
            <a:off x="214269" y="2259003"/>
            <a:ext cx="7643821" cy="5393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charset="0"/>
                <a:ea typeface="宋体" charset="0"/>
              </a:defRPr>
            </a:lvl1pPr>
            <a:lvl2pPr marL="742950" indent="-285750" defTabSz="1216025">
              <a:defRPr>
                <a:solidFill>
                  <a:schemeClr val="tx1"/>
                </a:solidFill>
                <a:latin typeface="Calibri" charset="0"/>
                <a:ea typeface="宋体" charset="0"/>
              </a:defRPr>
            </a:lvl2pPr>
            <a:lvl3pPr marL="1143000" indent="-228600" defTabSz="1216025">
              <a:defRPr>
                <a:solidFill>
                  <a:schemeClr val="tx1"/>
                </a:solidFill>
                <a:latin typeface="Calibri" charset="0"/>
                <a:ea typeface="宋体" charset="0"/>
              </a:defRPr>
            </a:lvl3pPr>
            <a:lvl4pPr marL="1600200" indent="-228600" defTabSz="1216025">
              <a:defRPr>
                <a:solidFill>
                  <a:schemeClr val="tx1"/>
                </a:solidFill>
                <a:latin typeface="Calibri" charset="0"/>
                <a:ea typeface="宋体" charset="0"/>
              </a:defRPr>
            </a:lvl4pPr>
            <a:lvl5pPr marL="2057400" indent="-228600" defTabSz="1216025">
              <a:defRPr>
                <a:solidFill>
                  <a:schemeClr val="tx1"/>
                </a:solidFill>
                <a:latin typeface="Calibri" charset="0"/>
                <a:ea typeface="宋体" charset="0"/>
              </a:defRPr>
            </a:lvl5pPr>
            <a:lvl6pPr marL="2514600" indent="-228600" defTabSz="1216025" eaLnBrk="0" fontAlgn="base" hangingPunct="0">
              <a:spcBef>
                <a:spcPct val="0"/>
              </a:spcBef>
              <a:spcAft>
                <a:spcPct val="0"/>
              </a:spcAft>
              <a:buFont typeface="Arial" charset="0"/>
              <a:defRPr>
                <a:solidFill>
                  <a:schemeClr val="tx1"/>
                </a:solidFill>
                <a:latin typeface="Calibri" charset="0"/>
                <a:ea typeface="宋体" charset="0"/>
              </a:defRPr>
            </a:lvl6pPr>
            <a:lvl7pPr marL="2971800" indent="-228600" defTabSz="1216025" eaLnBrk="0" fontAlgn="base" hangingPunct="0">
              <a:spcBef>
                <a:spcPct val="0"/>
              </a:spcBef>
              <a:spcAft>
                <a:spcPct val="0"/>
              </a:spcAft>
              <a:buFont typeface="Arial" charset="0"/>
              <a:defRPr>
                <a:solidFill>
                  <a:schemeClr val="tx1"/>
                </a:solidFill>
                <a:latin typeface="Calibri" charset="0"/>
                <a:ea typeface="宋体" charset="0"/>
              </a:defRPr>
            </a:lvl7pPr>
            <a:lvl8pPr marL="3429000" indent="-228600" defTabSz="1216025" eaLnBrk="0" fontAlgn="base" hangingPunct="0">
              <a:spcBef>
                <a:spcPct val="0"/>
              </a:spcBef>
              <a:spcAft>
                <a:spcPct val="0"/>
              </a:spcAft>
              <a:buFont typeface="Arial" charset="0"/>
              <a:defRPr>
                <a:solidFill>
                  <a:schemeClr val="tx1"/>
                </a:solidFill>
                <a:latin typeface="Calibri" charset="0"/>
                <a:ea typeface="宋体" charset="0"/>
              </a:defRPr>
            </a:lvl8pPr>
            <a:lvl9pPr marL="3886200" indent="-228600" defTabSz="1216025" eaLnBrk="0" fontAlgn="base" hangingPunct="0">
              <a:spcBef>
                <a:spcPct val="0"/>
              </a:spcBef>
              <a:spcAft>
                <a:spcPct val="0"/>
              </a:spcAft>
              <a:buFont typeface="Arial" charset="0"/>
              <a:defRPr>
                <a:solidFill>
                  <a:schemeClr val="tx1"/>
                </a:solidFill>
                <a:latin typeface="Calibri" charset="0"/>
                <a:ea typeface="宋体" charset="0"/>
              </a:defRPr>
            </a:lvl9pPr>
          </a:lstStyle>
          <a:p>
            <a:pPr algn="ctr">
              <a:lnSpc>
                <a:spcPct val="120000"/>
              </a:lnSpc>
              <a:spcBef>
                <a:spcPct val="20000"/>
              </a:spcBef>
            </a:pPr>
            <a:r>
              <a:rPr lang="ru-RU" sz="3200" b="1" dirty="0" smtClean="0">
                <a:latin typeface="Times New Roman" pitchFamily="18" charset="0"/>
                <a:cs typeface="Times New Roman" pitchFamily="18" charset="0"/>
              </a:rPr>
              <a:t>Цель и задачи исследования:</a:t>
            </a:r>
            <a:endParaRPr lang="ru-RU" altLang="zh-CN" sz="3200" b="1" dirty="0" smtClean="0">
              <a:latin typeface="Times New Roman" pitchFamily="18" charset="0"/>
              <a:ea typeface="微软雅黑" panose="020B0503020204020204" pitchFamily="34" charset="-122"/>
              <a:cs typeface="Times New Roman" pitchFamily="18" charset="0"/>
              <a:sym typeface="Arial" charset="0"/>
            </a:endParaRPr>
          </a:p>
        </p:txBody>
      </p:sp>
      <p:sp>
        <p:nvSpPr>
          <p:cNvPr id="7" name="Ромб 6"/>
          <p:cNvSpPr/>
          <p:nvPr/>
        </p:nvSpPr>
        <p:spPr bwMode="auto">
          <a:xfrm>
            <a:off x="214269" y="3973515"/>
            <a:ext cx="669985" cy="623977"/>
          </a:xfrm>
          <a:prstGeom prst="diamond">
            <a:avLst/>
          </a:prstGeom>
          <a:solidFill>
            <a:srgbClr val="67332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8" name="Ромб 7"/>
          <p:cNvSpPr/>
          <p:nvPr/>
        </p:nvSpPr>
        <p:spPr bwMode="auto">
          <a:xfrm>
            <a:off x="214269" y="4973647"/>
            <a:ext cx="669985" cy="623977"/>
          </a:xfrm>
          <a:prstGeom prst="diamond">
            <a:avLst/>
          </a:prstGeom>
          <a:solidFill>
            <a:srgbClr val="67332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9" name="Ромб 8"/>
          <p:cNvSpPr/>
          <p:nvPr/>
        </p:nvSpPr>
        <p:spPr bwMode="auto">
          <a:xfrm>
            <a:off x="214269" y="5973779"/>
            <a:ext cx="669985" cy="623977"/>
          </a:xfrm>
          <a:prstGeom prst="diamond">
            <a:avLst/>
          </a:prstGeom>
          <a:solidFill>
            <a:srgbClr val="67332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10" name="文本框 16"/>
          <p:cNvSpPr txBox="1"/>
          <p:nvPr/>
        </p:nvSpPr>
        <p:spPr>
          <a:xfrm>
            <a:off x="1071525" y="4044953"/>
            <a:ext cx="10358510" cy="707886"/>
          </a:xfrm>
          <a:prstGeom prst="rect">
            <a:avLst/>
          </a:prstGeom>
          <a:noFill/>
        </p:spPr>
        <p:txBody>
          <a:bodyPr wrap="square" rtlCol="0">
            <a:spAutoFit/>
          </a:bodyPr>
          <a:lstStyle/>
          <a:p>
            <a:pPr algn="just"/>
            <a:r>
              <a:rPr lang="ru-RU" sz="2000" dirty="0" smtClean="0">
                <a:latin typeface="Times New Roman" pitchFamily="18" charset="0"/>
                <a:cs typeface="Times New Roman" pitchFamily="18" charset="0"/>
              </a:rPr>
              <a:t>Рассмотреть </a:t>
            </a:r>
            <a:r>
              <a:rPr lang="ru-RU" sz="2000" dirty="0" smtClean="0">
                <a:latin typeface="Times New Roman" pitchFamily="18" charset="0"/>
                <a:cs typeface="Times New Roman" pitchFamily="18" charset="0"/>
              </a:rPr>
              <a:t>теоретические аспекты, понятие и особенности процедуры судебного разбирательства по уголовным делам при заключении </a:t>
            </a:r>
            <a:r>
              <a:rPr lang="ru-RU" sz="2000" dirty="0" smtClean="0">
                <a:latin typeface="Times New Roman" pitchFamily="18" charset="0"/>
                <a:cs typeface="Times New Roman" pitchFamily="18" charset="0"/>
              </a:rPr>
              <a:t>досудебного </a:t>
            </a:r>
            <a:r>
              <a:rPr lang="ru-RU" sz="2000" dirty="0" smtClean="0">
                <a:latin typeface="Times New Roman" pitchFamily="18" charset="0"/>
                <a:cs typeface="Times New Roman" pitchFamily="18" charset="0"/>
              </a:rPr>
              <a:t>соглашения </a:t>
            </a:r>
            <a:r>
              <a:rPr lang="ru-RU" sz="2000" dirty="0" smtClean="0">
                <a:latin typeface="Times New Roman" pitchFamily="18" charset="0"/>
                <a:cs typeface="Times New Roman" pitchFamily="18" charset="0"/>
              </a:rPr>
              <a:t>сторон;</a:t>
            </a:r>
            <a:r>
              <a:rPr lang="ru-RU" sz="2000" dirty="0" smtClean="0">
                <a:latin typeface="Times New Roman" pitchFamily="18" charset="0"/>
                <a:cs typeface="Times New Roman" pitchFamily="18" charset="0"/>
              </a:rPr>
              <a:t> </a:t>
            </a:r>
            <a:endParaRPr lang="zh-CN" altLang="en-US" sz="2000" dirty="0">
              <a:solidFill>
                <a:srgbClr val="1F487C"/>
              </a:solidFill>
              <a:latin typeface="Times New Roman" pitchFamily="18" charset="0"/>
              <a:cs typeface="Times New Roman" pitchFamily="18" charset="0"/>
            </a:endParaRPr>
          </a:p>
        </p:txBody>
      </p:sp>
      <p:sp>
        <p:nvSpPr>
          <p:cNvPr id="11" name="文本框 16"/>
          <p:cNvSpPr txBox="1"/>
          <p:nvPr/>
        </p:nvSpPr>
        <p:spPr>
          <a:xfrm>
            <a:off x="1000087" y="5045085"/>
            <a:ext cx="11072890" cy="707886"/>
          </a:xfrm>
          <a:prstGeom prst="rect">
            <a:avLst/>
          </a:prstGeom>
          <a:noFill/>
        </p:spPr>
        <p:txBody>
          <a:bodyPr wrap="square" rtlCol="0">
            <a:spAutoFit/>
          </a:bodyPr>
          <a:lstStyle/>
          <a:p>
            <a:pPr algn="just"/>
            <a:r>
              <a:rPr lang="ru-RU" sz="2000" dirty="0" smtClean="0">
                <a:latin typeface="Times New Roman" pitchFamily="18" charset="0"/>
                <a:cs typeface="Times New Roman" pitchFamily="18" charset="0"/>
              </a:rPr>
              <a:t>Определить </a:t>
            </a:r>
            <a:r>
              <a:rPr lang="ru-RU" sz="2000" dirty="0" smtClean="0">
                <a:latin typeface="Times New Roman" pitchFamily="18" charset="0"/>
                <a:cs typeface="Times New Roman" pitchFamily="18" charset="0"/>
              </a:rPr>
              <a:t>слабые места в системе досудебного соглашения как примирительной формы судебного </a:t>
            </a:r>
            <a:r>
              <a:rPr lang="ru-RU" sz="2000" dirty="0" smtClean="0">
                <a:latin typeface="Times New Roman" pitchFamily="18" charset="0"/>
                <a:cs typeface="Times New Roman" pitchFamily="18" charset="0"/>
              </a:rPr>
              <a:t>процесса;</a:t>
            </a:r>
            <a:r>
              <a:rPr lang="ru-RU" sz="2000" dirty="0" smtClean="0">
                <a:latin typeface="Times New Roman" pitchFamily="18" charset="0"/>
                <a:cs typeface="Times New Roman" pitchFamily="18" charset="0"/>
              </a:rPr>
              <a:t> </a:t>
            </a:r>
            <a:endParaRPr lang="zh-CN" altLang="en-US" sz="2000" dirty="0">
              <a:solidFill>
                <a:srgbClr val="1F487C"/>
              </a:solidFill>
              <a:latin typeface="Times New Roman" pitchFamily="18" charset="0"/>
              <a:cs typeface="Times New Roman" pitchFamily="18" charset="0"/>
            </a:endParaRPr>
          </a:p>
        </p:txBody>
      </p:sp>
      <p:sp>
        <p:nvSpPr>
          <p:cNvPr id="12" name="文本框 16"/>
          <p:cNvSpPr txBox="1"/>
          <p:nvPr/>
        </p:nvSpPr>
        <p:spPr>
          <a:xfrm>
            <a:off x="1000087" y="5973779"/>
            <a:ext cx="8758686" cy="707886"/>
          </a:xfrm>
          <a:prstGeom prst="rect">
            <a:avLst/>
          </a:prstGeom>
          <a:noFill/>
        </p:spPr>
        <p:txBody>
          <a:bodyPr wrap="square" rtlCol="0">
            <a:spAutoFit/>
          </a:bodyPr>
          <a:lstStyle/>
          <a:p>
            <a:pPr algn="just"/>
            <a:r>
              <a:rPr lang="ru-RU" sz="2000" dirty="0" smtClean="0">
                <a:latin typeface="Times New Roman" pitchFamily="18" charset="0"/>
                <a:cs typeface="Times New Roman" pitchFamily="18" charset="0"/>
              </a:rPr>
              <a:t>Предложить </a:t>
            </a:r>
            <a:r>
              <a:rPr lang="ru-RU" sz="2000" dirty="0" smtClean="0">
                <a:latin typeface="Times New Roman" pitchFamily="18" charset="0"/>
                <a:cs typeface="Times New Roman" pitchFamily="18" charset="0"/>
              </a:rPr>
              <a:t>пути улучшения системы судебного разбирательства по уголовным делам при заключении судебного соглашения </a:t>
            </a:r>
            <a:r>
              <a:rPr lang="ru-RU" sz="2000" dirty="0" smtClean="0">
                <a:latin typeface="Times New Roman" pitchFamily="18" charset="0"/>
                <a:cs typeface="Times New Roman" pitchFamily="18" charset="0"/>
              </a:rPr>
              <a:t>сторон.</a:t>
            </a:r>
            <a:r>
              <a:rPr lang="ru-RU" sz="2000" dirty="0" smtClean="0">
                <a:latin typeface="Times New Roman" pitchFamily="18" charset="0"/>
                <a:cs typeface="Times New Roman" pitchFamily="18" charset="0"/>
              </a:rPr>
              <a:t> </a:t>
            </a:r>
            <a:endParaRPr lang="zh-CN" altLang="en-US" sz="2000" dirty="0">
              <a:solidFill>
                <a:srgbClr val="1F487C"/>
              </a:solidFill>
              <a:latin typeface="Times New Roman" pitchFamily="18" charset="0"/>
              <a:cs typeface="Times New Roman" pitchFamily="18" charset="0"/>
            </a:endParaRPr>
          </a:p>
        </p:txBody>
      </p:sp>
      <p:sp>
        <p:nvSpPr>
          <p:cNvPr id="13" name="文本框 16"/>
          <p:cNvSpPr txBox="1"/>
          <p:nvPr/>
        </p:nvSpPr>
        <p:spPr>
          <a:xfrm>
            <a:off x="214269" y="2973383"/>
            <a:ext cx="8001056" cy="1015663"/>
          </a:xfrm>
          <a:prstGeom prst="rect">
            <a:avLst/>
          </a:prstGeom>
          <a:noFill/>
        </p:spPr>
        <p:txBody>
          <a:bodyPr wrap="square" rtlCol="0">
            <a:spAutoFit/>
          </a:bodyPr>
          <a:lstStyle/>
          <a:p>
            <a:pPr algn="just"/>
            <a:r>
              <a:rPr lang="ru-RU" sz="2000" b="1" dirty="0" smtClean="0">
                <a:latin typeface="Times New Roman" pitchFamily="18" charset="0"/>
                <a:cs typeface="Times New Roman" pitchFamily="18" charset="0"/>
              </a:rPr>
              <a:t>Цель</a:t>
            </a:r>
            <a:r>
              <a:rPr lang="ru-RU" sz="2000" dirty="0" smtClean="0">
                <a:latin typeface="Times New Roman" pitchFamily="18" charset="0"/>
                <a:cs typeface="Times New Roman" pitchFamily="18" charset="0"/>
              </a:rPr>
              <a:t> -разработать </a:t>
            </a:r>
            <a:r>
              <a:rPr lang="ru-RU" sz="2000" dirty="0" smtClean="0">
                <a:latin typeface="Times New Roman" pitchFamily="18" charset="0"/>
                <a:cs typeface="Times New Roman" pitchFamily="18" charset="0"/>
              </a:rPr>
              <a:t>мероприятия по совершенствованию процедуры судебного разбирательства по уголовным делам при заключении судебного соглашения сторон.</a:t>
            </a:r>
            <a:r>
              <a:rPr lang="ru-RU" sz="2000" dirty="0" smtClean="0">
                <a:latin typeface="Times New Roman" pitchFamily="18" charset="0"/>
                <a:cs typeface="Times New Roman" pitchFamily="18" charset="0"/>
              </a:rPr>
              <a:t> </a:t>
            </a:r>
            <a:endParaRPr lang="zh-CN" altLang="en-US" sz="2000" b="1" dirty="0">
              <a:solidFill>
                <a:srgbClr val="1F487C"/>
              </a:solidFill>
              <a:latin typeface="Times New Roman" pitchFamily="18" charset="0"/>
              <a:cs typeface="Times New Roman" pitchFamily="18" charset="0"/>
            </a:endParaRPr>
          </a:p>
        </p:txBody>
      </p:sp>
      <p:sp>
        <p:nvSpPr>
          <p:cNvPr id="14" name="Freeform 100"/>
          <p:cNvSpPr>
            <a:spLocks noEditPoints="1"/>
          </p:cNvSpPr>
          <p:nvPr/>
        </p:nvSpPr>
        <p:spPr bwMode="auto">
          <a:xfrm>
            <a:off x="357145" y="4116391"/>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0"/>
          <p:cNvSpPr>
            <a:spLocks noEditPoints="1"/>
          </p:cNvSpPr>
          <p:nvPr/>
        </p:nvSpPr>
        <p:spPr bwMode="auto">
          <a:xfrm>
            <a:off x="357145" y="5116523"/>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0"/>
          <p:cNvSpPr>
            <a:spLocks noEditPoints="1"/>
          </p:cNvSpPr>
          <p:nvPr/>
        </p:nvSpPr>
        <p:spPr bwMode="auto">
          <a:xfrm>
            <a:off x="357145" y="6116655"/>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5122" name="Picture 2"/>
          <p:cNvPicPr>
            <a:picLocks noChangeAspect="1" noChangeArrowheads="1"/>
          </p:cNvPicPr>
          <p:nvPr/>
        </p:nvPicPr>
        <p:blipFill>
          <a:blip r:embed="rId2" cstate="print"/>
          <a:srcRect l="10000" r="11875"/>
          <a:stretch>
            <a:fillRect/>
          </a:stretch>
        </p:blipFill>
        <p:spPr bwMode="auto">
          <a:xfrm>
            <a:off x="571459" y="0"/>
            <a:ext cx="2214578" cy="2044689"/>
          </a:xfrm>
          <a:prstGeom prst="diamond">
            <a:avLst/>
          </a:prstGeom>
          <a:noFill/>
          <a:ln w="9525">
            <a:noFill/>
            <a:miter lim="800000"/>
            <a:headEnd/>
            <a:tailEnd/>
          </a:ln>
          <a:effectLst/>
        </p:spPr>
      </p:pic>
      <p:pic>
        <p:nvPicPr>
          <p:cNvPr id="5123" name="Picture 3"/>
          <p:cNvPicPr>
            <a:picLocks noChangeAspect="1" noChangeArrowheads="1"/>
          </p:cNvPicPr>
          <p:nvPr/>
        </p:nvPicPr>
        <p:blipFill>
          <a:blip r:embed="rId3" cstate="print"/>
          <a:srcRect l="32589" r="2455"/>
          <a:stretch>
            <a:fillRect/>
          </a:stretch>
        </p:blipFill>
        <p:spPr bwMode="auto">
          <a:xfrm>
            <a:off x="2714599" y="0"/>
            <a:ext cx="2286016" cy="2116127"/>
          </a:xfrm>
          <a:prstGeom prst="diamond">
            <a:avLst/>
          </a:prstGeom>
          <a:noFill/>
          <a:ln w="9525">
            <a:noFill/>
            <a:miter lim="800000"/>
            <a:headEnd/>
            <a:tailEnd/>
          </a:ln>
          <a:effectLst/>
        </p:spPr>
      </p:pic>
      <p:pic>
        <p:nvPicPr>
          <p:cNvPr id="5124" name="Picture 4"/>
          <p:cNvPicPr>
            <a:picLocks noChangeAspect="1" noChangeArrowheads="1"/>
          </p:cNvPicPr>
          <p:nvPr/>
        </p:nvPicPr>
        <p:blipFill>
          <a:blip r:embed="rId4" cstate="print"/>
          <a:srcRect r="35937"/>
          <a:stretch>
            <a:fillRect/>
          </a:stretch>
        </p:blipFill>
        <p:spPr bwMode="auto">
          <a:xfrm>
            <a:off x="5000615" y="0"/>
            <a:ext cx="2214578" cy="2116128"/>
          </a:xfrm>
          <a:prstGeom prst="diamond">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7143755" y="-1"/>
            <a:ext cx="2214578" cy="2187565"/>
          </a:xfrm>
          <a:prstGeom prst="diamond">
            <a:avLst/>
          </a:prstGeom>
          <a:noFill/>
          <a:ln w="9525">
            <a:noFill/>
            <a:miter lim="800000"/>
            <a:headEnd/>
            <a:tailEnd/>
          </a:ln>
          <a:effectLst/>
        </p:spPr>
      </p:pic>
      <p:pic>
        <p:nvPicPr>
          <p:cNvPr id="5126" name="Picture 6"/>
          <p:cNvPicPr>
            <a:picLocks noChangeAspect="1" noChangeArrowheads="1"/>
          </p:cNvPicPr>
          <p:nvPr/>
        </p:nvPicPr>
        <p:blipFill>
          <a:blip r:embed="rId6" cstate="print"/>
          <a:srcRect/>
          <a:stretch>
            <a:fillRect/>
          </a:stretch>
        </p:blipFill>
        <p:spPr bwMode="auto">
          <a:xfrm>
            <a:off x="8215326" y="1115995"/>
            <a:ext cx="2286015" cy="2071702"/>
          </a:xfrm>
          <a:prstGeom prst="diamond">
            <a:avLst/>
          </a:prstGeom>
          <a:noFill/>
          <a:ln w="9525">
            <a:noFill/>
            <a:miter lim="800000"/>
            <a:headEnd/>
            <a:tailEnd/>
          </a:ln>
          <a:effectLst/>
        </p:spPr>
      </p:pic>
      <p:pic>
        <p:nvPicPr>
          <p:cNvPr id="5128" name="Picture 8"/>
          <p:cNvPicPr>
            <a:picLocks noChangeAspect="1" noChangeArrowheads="1"/>
          </p:cNvPicPr>
          <p:nvPr/>
        </p:nvPicPr>
        <p:blipFill>
          <a:blip r:embed="rId7" cstate="print"/>
          <a:srcRect/>
          <a:stretch>
            <a:fillRect/>
          </a:stretch>
        </p:blipFill>
        <p:spPr bwMode="auto">
          <a:xfrm>
            <a:off x="10429814" y="1113761"/>
            <a:ext cx="2214667" cy="2145374"/>
          </a:xfrm>
          <a:prstGeom prst="diamond">
            <a:avLst/>
          </a:prstGeom>
          <a:noFill/>
          <a:ln w="9525">
            <a:noFill/>
            <a:miter lim="800000"/>
            <a:headEnd/>
            <a:tailEnd/>
          </a:ln>
          <a:effectLst/>
        </p:spPr>
      </p:pic>
      <p:pic>
        <p:nvPicPr>
          <p:cNvPr id="5129" name="Picture 9"/>
          <p:cNvPicPr>
            <a:picLocks noChangeAspect="1" noChangeArrowheads="1"/>
          </p:cNvPicPr>
          <p:nvPr/>
        </p:nvPicPr>
        <p:blipFill>
          <a:blip r:embed="rId8" cstate="print"/>
          <a:srcRect/>
          <a:stretch>
            <a:fillRect/>
          </a:stretch>
        </p:blipFill>
        <p:spPr bwMode="auto">
          <a:xfrm>
            <a:off x="9319056" y="0"/>
            <a:ext cx="2253855" cy="2187565"/>
          </a:xfrm>
          <a:prstGeom prst="diamond">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6"/>
          <p:cNvSpPr/>
          <p:nvPr/>
        </p:nvSpPr>
        <p:spPr>
          <a:xfrm rot="13500000" flipV="1">
            <a:off x="2651248" y="-3468856"/>
            <a:ext cx="6937712" cy="6937712"/>
          </a:xfrm>
          <a:prstGeom prst="rtTriangle">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直角三角形 2"/>
          <p:cNvSpPr/>
          <p:nvPr/>
        </p:nvSpPr>
        <p:spPr>
          <a:xfrm rot="8100000">
            <a:off x="7350472" y="3632702"/>
            <a:ext cx="4563208" cy="4563208"/>
          </a:xfrm>
          <a:prstGeom prst="rtTriangle">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11"/>
          <p:cNvSpPr>
            <a:spLocks noChangeArrowheads="1"/>
          </p:cNvSpPr>
          <p:nvPr/>
        </p:nvSpPr>
        <p:spPr bwMode="auto">
          <a:xfrm>
            <a:off x="0" y="1544623"/>
            <a:ext cx="3643293" cy="3127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charset="0"/>
                <a:ea typeface="宋体" charset="0"/>
              </a:defRPr>
            </a:lvl1pPr>
            <a:lvl2pPr marL="742950" indent="-285750" defTabSz="1216025">
              <a:defRPr>
                <a:solidFill>
                  <a:schemeClr val="tx1"/>
                </a:solidFill>
                <a:latin typeface="Calibri" charset="0"/>
                <a:ea typeface="宋体" charset="0"/>
              </a:defRPr>
            </a:lvl2pPr>
            <a:lvl3pPr marL="1143000" indent="-228600" defTabSz="1216025">
              <a:defRPr>
                <a:solidFill>
                  <a:schemeClr val="tx1"/>
                </a:solidFill>
                <a:latin typeface="Calibri" charset="0"/>
                <a:ea typeface="宋体" charset="0"/>
              </a:defRPr>
            </a:lvl3pPr>
            <a:lvl4pPr marL="1600200" indent="-228600" defTabSz="1216025">
              <a:defRPr>
                <a:solidFill>
                  <a:schemeClr val="tx1"/>
                </a:solidFill>
                <a:latin typeface="Calibri" charset="0"/>
                <a:ea typeface="宋体" charset="0"/>
              </a:defRPr>
            </a:lvl4pPr>
            <a:lvl5pPr marL="2057400" indent="-228600" defTabSz="1216025">
              <a:defRPr>
                <a:solidFill>
                  <a:schemeClr val="tx1"/>
                </a:solidFill>
                <a:latin typeface="Calibri" charset="0"/>
                <a:ea typeface="宋体" charset="0"/>
              </a:defRPr>
            </a:lvl5pPr>
            <a:lvl6pPr marL="2514600" indent="-228600" defTabSz="1216025" eaLnBrk="0" fontAlgn="base" hangingPunct="0">
              <a:spcBef>
                <a:spcPct val="0"/>
              </a:spcBef>
              <a:spcAft>
                <a:spcPct val="0"/>
              </a:spcAft>
              <a:buFont typeface="Arial" charset="0"/>
              <a:defRPr>
                <a:solidFill>
                  <a:schemeClr val="tx1"/>
                </a:solidFill>
                <a:latin typeface="Calibri" charset="0"/>
                <a:ea typeface="宋体" charset="0"/>
              </a:defRPr>
            </a:lvl6pPr>
            <a:lvl7pPr marL="2971800" indent="-228600" defTabSz="1216025" eaLnBrk="0" fontAlgn="base" hangingPunct="0">
              <a:spcBef>
                <a:spcPct val="0"/>
              </a:spcBef>
              <a:spcAft>
                <a:spcPct val="0"/>
              </a:spcAft>
              <a:buFont typeface="Arial" charset="0"/>
              <a:defRPr>
                <a:solidFill>
                  <a:schemeClr val="tx1"/>
                </a:solidFill>
                <a:latin typeface="Calibri" charset="0"/>
                <a:ea typeface="宋体" charset="0"/>
              </a:defRPr>
            </a:lvl7pPr>
            <a:lvl8pPr marL="3429000" indent="-228600" defTabSz="1216025" eaLnBrk="0" fontAlgn="base" hangingPunct="0">
              <a:spcBef>
                <a:spcPct val="0"/>
              </a:spcBef>
              <a:spcAft>
                <a:spcPct val="0"/>
              </a:spcAft>
              <a:buFont typeface="Arial" charset="0"/>
              <a:defRPr>
                <a:solidFill>
                  <a:schemeClr val="tx1"/>
                </a:solidFill>
                <a:latin typeface="Calibri" charset="0"/>
                <a:ea typeface="宋体" charset="0"/>
              </a:defRPr>
            </a:lvl8pPr>
            <a:lvl9pPr marL="3886200" indent="-228600" defTabSz="1216025" eaLnBrk="0" fontAlgn="base" hangingPunct="0">
              <a:spcBef>
                <a:spcPct val="0"/>
              </a:spcBef>
              <a:spcAft>
                <a:spcPct val="0"/>
              </a:spcAft>
              <a:buFont typeface="Arial" charset="0"/>
              <a:defRPr>
                <a:solidFill>
                  <a:schemeClr val="tx1"/>
                </a:solidFill>
                <a:latin typeface="Calibri" charset="0"/>
                <a:ea typeface="宋体" charset="0"/>
              </a:defRPr>
            </a:lvl9pPr>
          </a:lstStyle>
          <a:p>
            <a:pPr algn="ctr">
              <a:lnSpc>
                <a:spcPct val="120000"/>
              </a:lnSpc>
              <a:spcBef>
                <a:spcPct val="20000"/>
              </a:spcBef>
            </a:pPr>
            <a:r>
              <a:rPr lang="ru-RU" sz="4400" b="1" dirty="0" smtClean="0">
                <a:latin typeface="Times New Roman" pitchFamily="18" charset="0"/>
                <a:cs typeface="Times New Roman" pitchFamily="18" charset="0"/>
              </a:rPr>
              <a:t>Объект и предмет исследования</a:t>
            </a:r>
          </a:p>
          <a:p>
            <a:pPr algn="ctr" eaLnBrk="1" hangingPunct="1">
              <a:lnSpc>
                <a:spcPct val="120000"/>
              </a:lnSpc>
              <a:spcBef>
                <a:spcPct val="20000"/>
              </a:spcBef>
            </a:pPr>
            <a:endParaRPr lang="ru-RU" altLang="zh-CN" sz="3200" b="1" dirty="0" smtClean="0">
              <a:latin typeface="Times New Roman" pitchFamily="18" charset="0"/>
              <a:ea typeface="微软雅黑" panose="020B0503020204020204" pitchFamily="34" charset="-122"/>
              <a:cs typeface="Times New Roman" pitchFamily="18" charset="0"/>
              <a:sym typeface="Arial" charset="0"/>
            </a:endParaRPr>
          </a:p>
        </p:txBody>
      </p:sp>
      <p:sp>
        <p:nvSpPr>
          <p:cNvPr id="6" name="矩形 11"/>
          <p:cNvSpPr>
            <a:spLocks noChangeArrowheads="1"/>
          </p:cNvSpPr>
          <p:nvPr/>
        </p:nvSpPr>
        <p:spPr bwMode="auto">
          <a:xfrm>
            <a:off x="2786037" y="187301"/>
            <a:ext cx="6572296" cy="1734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charset="0"/>
                <a:ea typeface="宋体" charset="0"/>
              </a:defRPr>
            </a:lvl1pPr>
            <a:lvl2pPr marL="742950" indent="-285750" defTabSz="1216025">
              <a:defRPr>
                <a:solidFill>
                  <a:schemeClr val="tx1"/>
                </a:solidFill>
                <a:latin typeface="Calibri" charset="0"/>
                <a:ea typeface="宋体" charset="0"/>
              </a:defRPr>
            </a:lvl2pPr>
            <a:lvl3pPr marL="1143000" indent="-228600" defTabSz="1216025">
              <a:defRPr>
                <a:solidFill>
                  <a:schemeClr val="tx1"/>
                </a:solidFill>
                <a:latin typeface="Calibri" charset="0"/>
                <a:ea typeface="宋体" charset="0"/>
              </a:defRPr>
            </a:lvl3pPr>
            <a:lvl4pPr marL="1600200" indent="-228600" defTabSz="1216025">
              <a:defRPr>
                <a:solidFill>
                  <a:schemeClr val="tx1"/>
                </a:solidFill>
                <a:latin typeface="Calibri" charset="0"/>
                <a:ea typeface="宋体" charset="0"/>
              </a:defRPr>
            </a:lvl4pPr>
            <a:lvl5pPr marL="2057400" indent="-228600" defTabSz="1216025">
              <a:defRPr>
                <a:solidFill>
                  <a:schemeClr val="tx1"/>
                </a:solidFill>
                <a:latin typeface="Calibri" charset="0"/>
                <a:ea typeface="宋体" charset="0"/>
              </a:defRPr>
            </a:lvl5pPr>
            <a:lvl6pPr marL="2514600" indent="-228600" defTabSz="1216025" eaLnBrk="0" fontAlgn="base" hangingPunct="0">
              <a:spcBef>
                <a:spcPct val="0"/>
              </a:spcBef>
              <a:spcAft>
                <a:spcPct val="0"/>
              </a:spcAft>
              <a:buFont typeface="Arial" charset="0"/>
              <a:defRPr>
                <a:solidFill>
                  <a:schemeClr val="tx1"/>
                </a:solidFill>
                <a:latin typeface="Calibri" charset="0"/>
                <a:ea typeface="宋体" charset="0"/>
              </a:defRPr>
            </a:lvl6pPr>
            <a:lvl7pPr marL="2971800" indent="-228600" defTabSz="1216025" eaLnBrk="0" fontAlgn="base" hangingPunct="0">
              <a:spcBef>
                <a:spcPct val="0"/>
              </a:spcBef>
              <a:spcAft>
                <a:spcPct val="0"/>
              </a:spcAft>
              <a:buFont typeface="Arial" charset="0"/>
              <a:defRPr>
                <a:solidFill>
                  <a:schemeClr val="tx1"/>
                </a:solidFill>
                <a:latin typeface="Calibri" charset="0"/>
                <a:ea typeface="宋体" charset="0"/>
              </a:defRPr>
            </a:lvl7pPr>
            <a:lvl8pPr marL="3429000" indent="-228600" defTabSz="1216025" eaLnBrk="0" fontAlgn="base" hangingPunct="0">
              <a:spcBef>
                <a:spcPct val="0"/>
              </a:spcBef>
              <a:spcAft>
                <a:spcPct val="0"/>
              </a:spcAft>
              <a:buFont typeface="Arial" charset="0"/>
              <a:defRPr>
                <a:solidFill>
                  <a:schemeClr val="tx1"/>
                </a:solidFill>
                <a:latin typeface="Calibri" charset="0"/>
                <a:ea typeface="宋体" charset="0"/>
              </a:defRPr>
            </a:lvl8pPr>
            <a:lvl9pPr marL="3886200" indent="-228600" defTabSz="1216025" eaLnBrk="0" fontAlgn="base" hangingPunct="0">
              <a:spcBef>
                <a:spcPct val="0"/>
              </a:spcBef>
              <a:spcAft>
                <a:spcPct val="0"/>
              </a:spcAft>
              <a:buFont typeface="Arial" charset="0"/>
              <a:defRPr>
                <a:solidFill>
                  <a:schemeClr val="tx1"/>
                </a:solidFill>
                <a:latin typeface="Calibri" charset="0"/>
                <a:ea typeface="宋体" charset="0"/>
              </a:defRPr>
            </a:lvl9pPr>
          </a:lstStyle>
          <a:p>
            <a:pPr algn="ctr">
              <a:lnSpc>
                <a:spcPct val="120000"/>
              </a:lnSpc>
              <a:spcBef>
                <a:spcPct val="20000"/>
              </a:spcBef>
            </a:pPr>
            <a:r>
              <a:rPr lang="ru-RU" sz="2400" b="1" dirty="0" smtClean="0">
                <a:solidFill>
                  <a:schemeClr val="bg1"/>
                </a:solidFill>
                <a:latin typeface="Times New Roman" pitchFamily="18" charset="0"/>
                <a:cs typeface="Times New Roman" pitchFamily="18" charset="0"/>
              </a:rPr>
              <a:t>Объект-</a:t>
            </a:r>
            <a:r>
              <a:rPr lang="ru-RU" sz="2400" dirty="0" smtClean="0">
                <a:solidFill>
                  <a:schemeClr val="bg1"/>
                </a:solidFill>
                <a:latin typeface="Times New Roman" pitchFamily="18" charset="0"/>
                <a:cs typeface="Times New Roman" pitchFamily="18" charset="0"/>
              </a:rPr>
              <a:t> </a:t>
            </a:r>
            <a:r>
              <a:rPr lang="ru-RU" sz="2400" dirty="0" smtClean="0">
                <a:solidFill>
                  <a:schemeClr val="bg1"/>
                </a:solidFill>
                <a:latin typeface="Times New Roman" pitchFamily="18" charset="0"/>
                <a:cs typeface="Times New Roman" pitchFamily="18" charset="0"/>
              </a:rPr>
              <a:t>уголовно-процессуальные отношения, которые регламентируют институт досудебного соглашения о сотрудничестве в отечественном уголовном процессе</a:t>
            </a:r>
            <a:r>
              <a:rPr lang="ru-RU" sz="2400" dirty="0" smtClean="0">
                <a:solidFill>
                  <a:schemeClr val="bg1"/>
                </a:solidFill>
                <a:latin typeface="Times New Roman" pitchFamily="18" charset="0"/>
                <a:cs typeface="Times New Roman" pitchFamily="18" charset="0"/>
              </a:rPr>
              <a:t>.</a:t>
            </a:r>
            <a:endParaRPr lang="ru-RU" altLang="zh-CN" sz="3200" b="1" dirty="0" smtClean="0">
              <a:latin typeface="Times New Roman" pitchFamily="18" charset="0"/>
              <a:ea typeface="微软雅黑" panose="020B0503020204020204" pitchFamily="34" charset="-122"/>
              <a:cs typeface="Times New Roman" pitchFamily="18" charset="0"/>
              <a:sym typeface="Arial" charset="0"/>
            </a:endParaRPr>
          </a:p>
        </p:txBody>
      </p:sp>
      <p:sp>
        <p:nvSpPr>
          <p:cNvPr id="7" name="矩形 11"/>
          <p:cNvSpPr>
            <a:spLocks noChangeArrowheads="1"/>
          </p:cNvSpPr>
          <p:nvPr/>
        </p:nvSpPr>
        <p:spPr bwMode="auto">
          <a:xfrm>
            <a:off x="7929573" y="4259267"/>
            <a:ext cx="3500417" cy="1451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charset="0"/>
                <a:ea typeface="宋体" charset="0"/>
              </a:defRPr>
            </a:lvl1pPr>
            <a:lvl2pPr marL="742950" indent="-285750" defTabSz="1216025">
              <a:defRPr>
                <a:solidFill>
                  <a:schemeClr val="tx1"/>
                </a:solidFill>
                <a:latin typeface="Calibri" charset="0"/>
                <a:ea typeface="宋体" charset="0"/>
              </a:defRPr>
            </a:lvl2pPr>
            <a:lvl3pPr marL="1143000" indent="-228600" defTabSz="1216025">
              <a:defRPr>
                <a:solidFill>
                  <a:schemeClr val="tx1"/>
                </a:solidFill>
                <a:latin typeface="Calibri" charset="0"/>
                <a:ea typeface="宋体" charset="0"/>
              </a:defRPr>
            </a:lvl3pPr>
            <a:lvl4pPr marL="1600200" indent="-228600" defTabSz="1216025">
              <a:defRPr>
                <a:solidFill>
                  <a:schemeClr val="tx1"/>
                </a:solidFill>
                <a:latin typeface="Calibri" charset="0"/>
                <a:ea typeface="宋体" charset="0"/>
              </a:defRPr>
            </a:lvl4pPr>
            <a:lvl5pPr marL="2057400" indent="-228600" defTabSz="1216025">
              <a:defRPr>
                <a:solidFill>
                  <a:schemeClr val="tx1"/>
                </a:solidFill>
                <a:latin typeface="Calibri" charset="0"/>
                <a:ea typeface="宋体" charset="0"/>
              </a:defRPr>
            </a:lvl5pPr>
            <a:lvl6pPr marL="2514600" indent="-228600" defTabSz="1216025" eaLnBrk="0" fontAlgn="base" hangingPunct="0">
              <a:spcBef>
                <a:spcPct val="0"/>
              </a:spcBef>
              <a:spcAft>
                <a:spcPct val="0"/>
              </a:spcAft>
              <a:buFont typeface="Arial" charset="0"/>
              <a:defRPr>
                <a:solidFill>
                  <a:schemeClr val="tx1"/>
                </a:solidFill>
                <a:latin typeface="Calibri" charset="0"/>
                <a:ea typeface="宋体" charset="0"/>
              </a:defRPr>
            </a:lvl6pPr>
            <a:lvl7pPr marL="2971800" indent="-228600" defTabSz="1216025" eaLnBrk="0" fontAlgn="base" hangingPunct="0">
              <a:spcBef>
                <a:spcPct val="0"/>
              </a:spcBef>
              <a:spcAft>
                <a:spcPct val="0"/>
              </a:spcAft>
              <a:buFont typeface="Arial" charset="0"/>
              <a:defRPr>
                <a:solidFill>
                  <a:schemeClr val="tx1"/>
                </a:solidFill>
                <a:latin typeface="Calibri" charset="0"/>
                <a:ea typeface="宋体" charset="0"/>
              </a:defRPr>
            </a:lvl7pPr>
            <a:lvl8pPr marL="3429000" indent="-228600" defTabSz="1216025" eaLnBrk="0" fontAlgn="base" hangingPunct="0">
              <a:spcBef>
                <a:spcPct val="0"/>
              </a:spcBef>
              <a:spcAft>
                <a:spcPct val="0"/>
              </a:spcAft>
              <a:buFont typeface="Arial" charset="0"/>
              <a:defRPr>
                <a:solidFill>
                  <a:schemeClr val="tx1"/>
                </a:solidFill>
                <a:latin typeface="Calibri" charset="0"/>
                <a:ea typeface="宋体" charset="0"/>
              </a:defRPr>
            </a:lvl8pPr>
            <a:lvl9pPr marL="3886200" indent="-228600" defTabSz="1216025" eaLnBrk="0" fontAlgn="base" hangingPunct="0">
              <a:spcBef>
                <a:spcPct val="0"/>
              </a:spcBef>
              <a:spcAft>
                <a:spcPct val="0"/>
              </a:spcAft>
              <a:buFont typeface="Arial" charset="0"/>
              <a:defRPr>
                <a:solidFill>
                  <a:schemeClr val="tx1"/>
                </a:solidFill>
                <a:latin typeface="Calibri" charset="0"/>
                <a:ea typeface="宋体" charset="0"/>
              </a:defRPr>
            </a:lvl9pPr>
          </a:lstStyle>
          <a:p>
            <a:pPr algn="ctr">
              <a:lnSpc>
                <a:spcPct val="120000"/>
              </a:lnSpc>
              <a:spcBef>
                <a:spcPct val="20000"/>
              </a:spcBef>
            </a:pPr>
            <a:r>
              <a:rPr lang="ru-RU" sz="1600" b="1" dirty="0" smtClean="0">
                <a:solidFill>
                  <a:schemeClr val="bg1"/>
                </a:solidFill>
                <a:latin typeface="Times New Roman" pitchFamily="18" charset="0"/>
                <a:cs typeface="Times New Roman" pitchFamily="18" charset="0"/>
              </a:rPr>
              <a:t>Предмет-</a:t>
            </a:r>
            <a:r>
              <a:rPr lang="ru-RU" sz="1600" dirty="0" smtClean="0">
                <a:solidFill>
                  <a:schemeClr val="bg1"/>
                </a:solidFill>
                <a:latin typeface="Times New Roman" pitchFamily="18" charset="0"/>
                <a:cs typeface="Times New Roman" pitchFamily="18" charset="0"/>
              </a:rPr>
              <a:t> </a:t>
            </a:r>
            <a:r>
              <a:rPr lang="ru-RU" sz="1600" dirty="0" smtClean="0">
                <a:solidFill>
                  <a:schemeClr val="bg1"/>
                </a:solidFill>
                <a:latin typeface="Times New Roman" pitchFamily="18" charset="0"/>
                <a:cs typeface="Times New Roman" pitchFamily="18" charset="0"/>
              </a:rPr>
              <a:t>нормы права и практика их применения, которые регулируют процедуру судебного разбирательства по уголовным делам при заключении судебного соглашения сторон</a:t>
            </a:r>
            <a:r>
              <a:rPr lang="ru-RU" sz="1600" dirty="0" smtClean="0">
                <a:solidFill>
                  <a:schemeClr val="bg1"/>
                </a:solidFill>
                <a:latin typeface="Times New Roman" pitchFamily="18" charset="0"/>
                <a:cs typeface="Times New Roman" pitchFamily="18" charset="0"/>
              </a:rPr>
              <a:t>.</a:t>
            </a:r>
            <a:endParaRPr lang="ru-RU" altLang="zh-CN" sz="3200" b="1" dirty="0" smtClean="0">
              <a:latin typeface="Times New Roman" pitchFamily="18" charset="0"/>
              <a:ea typeface="微软雅黑" panose="020B0503020204020204" pitchFamily="34" charset="-122"/>
              <a:cs typeface="Times New Roman" pitchFamily="18" charset="0"/>
              <a:sym typeface="Arial" charset="0"/>
            </a:endParaRPr>
          </a:p>
        </p:txBody>
      </p:sp>
      <p:pic>
        <p:nvPicPr>
          <p:cNvPr id="4099" name="Picture 3"/>
          <p:cNvPicPr>
            <a:picLocks noChangeAspect="1" noChangeArrowheads="1"/>
          </p:cNvPicPr>
          <p:nvPr/>
        </p:nvPicPr>
        <p:blipFill>
          <a:blip r:embed="rId2"/>
          <a:srcRect/>
          <a:stretch>
            <a:fillRect/>
          </a:stretch>
        </p:blipFill>
        <p:spPr bwMode="auto">
          <a:xfrm>
            <a:off x="500021" y="3863785"/>
            <a:ext cx="6357982" cy="3368865"/>
          </a:xfrm>
          <a:prstGeom prst="triangle">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1"/>
          <p:cNvSpPr/>
          <p:nvPr/>
        </p:nvSpPr>
        <p:spPr>
          <a:xfrm rot="5400000">
            <a:off x="543172" y="1978280"/>
            <a:ext cx="4419570" cy="4112653"/>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68" tIns="64285" rIns="128568" bIns="64285" anchor="ctr"/>
          <a:lstStyle/>
          <a:p>
            <a:pPr algn="ctr" defTabSz="1285734" fontAlgn="auto">
              <a:spcBef>
                <a:spcPts val="0"/>
              </a:spcBef>
              <a:spcAft>
                <a:spcPts val="0"/>
              </a:spcAft>
              <a:defRPr/>
            </a:pPr>
            <a:endParaRPr lang="zh-CN" altLang="en-US" sz="3500">
              <a:solidFill>
                <a:prstClr val="black"/>
              </a:solidFill>
              <a:latin typeface="+mj-ea"/>
              <a:ea typeface="+mj-ea"/>
              <a:cs typeface="Arial" panose="020B0604020202020204" pitchFamily="34" charset="0"/>
            </a:endParaRPr>
          </a:p>
        </p:txBody>
      </p:sp>
      <p:cxnSp>
        <p:nvCxnSpPr>
          <p:cNvPr id="3" name="直接连接符 2"/>
          <p:cNvCxnSpPr/>
          <p:nvPr/>
        </p:nvCxnSpPr>
        <p:spPr bwMode="auto">
          <a:xfrm flipV="1">
            <a:off x="3609896" y="1544623"/>
            <a:ext cx="604901" cy="553505"/>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bwMode="auto">
          <a:xfrm>
            <a:off x="3679709" y="6022250"/>
            <a:ext cx="535088" cy="23728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bwMode="auto">
          <a:xfrm flipV="1">
            <a:off x="4643425" y="2759069"/>
            <a:ext cx="357190" cy="142876"/>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bwMode="auto">
          <a:xfrm>
            <a:off x="4643425" y="5045085"/>
            <a:ext cx="642942" cy="1588"/>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bwMode="auto">
          <a:xfrm>
            <a:off x="844511" y="2443192"/>
            <a:ext cx="3177449" cy="3177449"/>
          </a:xfrm>
          <a:prstGeom prst="ellipse">
            <a:avLst/>
          </a:prstGeom>
          <a:solidFill>
            <a:srgbClr val="CCD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5734" fontAlgn="auto">
              <a:spcBef>
                <a:spcPts val="0"/>
              </a:spcBef>
              <a:spcAft>
                <a:spcPts val="0"/>
              </a:spcAft>
              <a:defRPr/>
            </a:pPr>
            <a:endParaRPr lang="zh-CN" altLang="en-US">
              <a:solidFill>
                <a:prstClr val="white"/>
              </a:solidFill>
              <a:latin typeface="+mj-ea"/>
              <a:ea typeface="+mj-ea"/>
              <a:cs typeface="Arial" panose="020B0604020202020204" pitchFamily="34" charset="0"/>
            </a:endParaRPr>
          </a:p>
        </p:txBody>
      </p:sp>
      <p:sp>
        <p:nvSpPr>
          <p:cNvPr id="12" name="椭圆 11"/>
          <p:cNvSpPr/>
          <p:nvPr/>
        </p:nvSpPr>
        <p:spPr>
          <a:xfrm>
            <a:off x="3290449" y="1793723"/>
            <a:ext cx="524938" cy="524938"/>
          </a:xfrm>
          <a:prstGeom prst="ellipse">
            <a:avLst/>
          </a:prstGeom>
          <a:solidFill>
            <a:srgbClr val="67332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Times New Roman" pitchFamily="18" charset="0"/>
                <a:ea typeface="+mj-ea"/>
                <a:cs typeface="Times New Roman" pitchFamily="18" charset="0"/>
              </a:rPr>
              <a:t>1</a:t>
            </a:r>
            <a:endParaRPr lang="zh-CN" altLang="en-US" b="1" dirty="0">
              <a:solidFill>
                <a:prstClr val="white"/>
              </a:solidFill>
              <a:latin typeface="Times New Roman" pitchFamily="18" charset="0"/>
              <a:ea typeface="+mj-ea"/>
              <a:cs typeface="Times New Roman" pitchFamily="18" charset="0"/>
            </a:endParaRPr>
          </a:p>
        </p:txBody>
      </p:sp>
      <p:sp>
        <p:nvSpPr>
          <p:cNvPr id="13" name="椭圆 12"/>
          <p:cNvSpPr/>
          <p:nvPr/>
        </p:nvSpPr>
        <p:spPr>
          <a:xfrm>
            <a:off x="4286235" y="2687631"/>
            <a:ext cx="524938" cy="524938"/>
          </a:xfrm>
          <a:prstGeom prst="ellipse">
            <a:avLst/>
          </a:prstGeom>
          <a:solidFill>
            <a:srgbClr val="67332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Times New Roman" pitchFamily="18" charset="0"/>
                <a:ea typeface="+mj-ea"/>
                <a:cs typeface="Times New Roman" pitchFamily="18" charset="0"/>
              </a:rPr>
              <a:t>2</a:t>
            </a:r>
            <a:endParaRPr lang="zh-CN" altLang="en-US" b="1" dirty="0">
              <a:solidFill>
                <a:prstClr val="white"/>
              </a:solidFill>
              <a:latin typeface="Times New Roman" pitchFamily="18" charset="0"/>
              <a:ea typeface="+mj-ea"/>
              <a:cs typeface="Times New Roman" pitchFamily="18" charset="0"/>
            </a:endParaRPr>
          </a:p>
        </p:txBody>
      </p:sp>
      <p:sp>
        <p:nvSpPr>
          <p:cNvPr id="14" name="椭圆 13"/>
          <p:cNvSpPr/>
          <p:nvPr/>
        </p:nvSpPr>
        <p:spPr>
          <a:xfrm>
            <a:off x="4286235" y="4759333"/>
            <a:ext cx="524938" cy="524938"/>
          </a:xfrm>
          <a:prstGeom prst="ellipse">
            <a:avLst/>
          </a:prstGeom>
          <a:solidFill>
            <a:srgbClr val="67332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b="1" dirty="0" smtClean="0">
                <a:solidFill>
                  <a:prstClr val="white"/>
                </a:solidFill>
                <a:latin typeface="Times New Roman" pitchFamily="18" charset="0"/>
                <a:ea typeface="+mj-ea"/>
                <a:cs typeface="Times New Roman" pitchFamily="18" charset="0"/>
              </a:rPr>
              <a:t>4</a:t>
            </a:r>
            <a:endParaRPr lang="zh-CN" altLang="en-US" b="1" dirty="0">
              <a:solidFill>
                <a:prstClr val="white"/>
              </a:solidFill>
              <a:latin typeface="Times New Roman" pitchFamily="18" charset="0"/>
              <a:ea typeface="+mj-ea"/>
              <a:cs typeface="Times New Roman" pitchFamily="18" charset="0"/>
            </a:endParaRPr>
          </a:p>
        </p:txBody>
      </p:sp>
      <p:sp>
        <p:nvSpPr>
          <p:cNvPr id="15" name="椭圆 14"/>
          <p:cNvSpPr/>
          <p:nvPr/>
        </p:nvSpPr>
        <p:spPr>
          <a:xfrm>
            <a:off x="3290449" y="5721896"/>
            <a:ext cx="524938" cy="524938"/>
          </a:xfrm>
          <a:prstGeom prst="ellipse">
            <a:avLst/>
          </a:prstGeom>
          <a:solidFill>
            <a:srgbClr val="67332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zh-CN" b="1" dirty="0" smtClean="0">
                <a:solidFill>
                  <a:prstClr val="white"/>
                </a:solidFill>
                <a:latin typeface="Times New Roman" pitchFamily="18" charset="0"/>
                <a:ea typeface="+mj-ea"/>
                <a:cs typeface="Times New Roman" pitchFamily="18" charset="0"/>
              </a:rPr>
              <a:t>5</a:t>
            </a:r>
            <a:endParaRPr lang="zh-CN" altLang="en-US" b="1" dirty="0">
              <a:solidFill>
                <a:prstClr val="white"/>
              </a:solidFill>
              <a:latin typeface="Times New Roman" pitchFamily="18" charset="0"/>
              <a:ea typeface="+mj-ea"/>
              <a:cs typeface="Times New Roman" pitchFamily="18" charset="0"/>
            </a:endParaRPr>
          </a:p>
        </p:txBody>
      </p:sp>
      <p:grpSp>
        <p:nvGrpSpPr>
          <p:cNvPr id="18" name="组合 23"/>
          <p:cNvGrpSpPr/>
          <p:nvPr/>
        </p:nvGrpSpPr>
        <p:grpSpPr>
          <a:xfrm>
            <a:off x="4857739" y="2116127"/>
            <a:ext cx="984515" cy="948060"/>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7" name="椭圆 2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46" name="Text Placeholder 2"/>
          <p:cNvSpPr txBox="1">
            <a:spLocks/>
          </p:cNvSpPr>
          <p:nvPr/>
        </p:nvSpPr>
        <p:spPr>
          <a:xfrm>
            <a:off x="4929177" y="901681"/>
            <a:ext cx="7643866"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Досудебное соглашение о сотрудничестве- это соглашение между сторонами обвинения и защиты, в котором они согласовывают условия ответственности подозреваемого(обвиняемого) в зависимости от его действий после возбуждения уголовного дела или предъявления обвинения. (п. 61 ст. 5 УПК).</a:t>
            </a:r>
          </a:p>
          <a:p>
            <a:pPr algn="l">
              <a:lnSpc>
                <a:spcPct val="100000"/>
              </a:lnSpc>
            </a:pP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8" name="Text Placeholder 2"/>
          <p:cNvSpPr txBox="1">
            <a:spLocks/>
          </p:cNvSpPr>
          <p:nvPr/>
        </p:nvSpPr>
        <p:spPr>
          <a:xfrm>
            <a:off x="6000747" y="1973251"/>
            <a:ext cx="664373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Сущность такого соглашения состоит в том, что подозреваемый или обвиняемый берет на себя обязательства оказать содействие следствию в раскрытии и расследовании преступления, изобличении и уголовном преследовании других соучастников преступления, розыске имущества, добытого в результате преступления, в обмен на снижение наказания в соответствии с ч. 2 и 4 ст. 62 УК РФ.</a:t>
            </a:r>
          </a:p>
          <a:p>
            <a:pPr algn="l">
              <a:lnSpc>
                <a:spcPct val="100000"/>
              </a:lnSpc>
            </a:pPr>
            <a:endParaRPr lang="zh-CN" altLang="en-US" sz="1600" kern="0" dirty="0" smtClean="0">
              <a:solidFill>
                <a:schemeClr val="tx1"/>
              </a:solidFill>
              <a:latin typeface="Times New Roman" pitchFamily="18" charset="0"/>
              <a:ea typeface="微软雅黑" pitchFamily="34" charset="-122"/>
              <a:cs typeface="Times New Roman" pitchFamily="18" charset="0"/>
            </a:endParaRPr>
          </a:p>
          <a:p>
            <a:pPr algn="l">
              <a:lnSpc>
                <a:spcPct val="100000"/>
              </a:lnSpc>
            </a:pPr>
            <a:endParaRPr lang="en-GB" altLang="zh-CN" sz="1400" dirty="0">
              <a:solidFill>
                <a:schemeClr val="tx1"/>
              </a:solidFill>
              <a:latin typeface="Times New Roman" pitchFamily="18" charset="0"/>
              <a:ea typeface="微软雅黑" panose="020B0503020204020204" pitchFamily="34" charset="-122"/>
              <a:cs typeface="Times New Roman" pitchFamily="18" charset="0"/>
              <a:sym typeface="+mn-lt"/>
            </a:endParaRPr>
          </a:p>
        </p:txBody>
      </p:sp>
      <p:sp>
        <p:nvSpPr>
          <p:cNvPr id="50" name="Text Placeholder 2"/>
          <p:cNvSpPr txBox="1">
            <a:spLocks/>
          </p:cNvSpPr>
          <p:nvPr/>
        </p:nvSpPr>
        <p:spPr>
          <a:xfrm>
            <a:off x="6286499" y="3544887"/>
            <a:ext cx="6357982" cy="571504"/>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Цель введения института досудебного соглашения о сотрудничестве состоит в создании эффективного института противодействия преступности, в особенности ее формам организованного характера, в целях пресечения деятельности сообществ, осуществляющих преступную деятельность.</a:t>
            </a:r>
          </a:p>
          <a:p>
            <a:pPr algn="l">
              <a:lnSpc>
                <a:spcPct val="100000"/>
              </a:lnSpc>
            </a:pPr>
            <a:endParaRPr lang="ru-RU" sz="1600" dirty="0" smtClean="0">
              <a:solidFill>
                <a:schemeClr val="tx1"/>
              </a:solidFill>
              <a:latin typeface="Times New Roman" pitchFamily="18" charset="0"/>
              <a:cs typeface="Times New Roman" pitchFamily="18" charset="0"/>
            </a:endParaRPr>
          </a:p>
          <a:p>
            <a:pPr algn="l"/>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51" name="Text Placeholder 7"/>
          <p:cNvSpPr txBox="1">
            <a:spLocks/>
          </p:cNvSpPr>
          <p:nvPr/>
        </p:nvSpPr>
        <p:spPr>
          <a:xfrm>
            <a:off x="6072185" y="5045085"/>
            <a:ext cx="6643689" cy="642595"/>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ru-RU" sz="1600" b="0" dirty="0" smtClean="0">
                <a:solidFill>
                  <a:schemeClr val="tx1"/>
                </a:solidFill>
                <a:latin typeface="Times New Roman" pitchFamily="18" charset="0"/>
                <a:cs typeface="Times New Roman" pitchFamily="18" charset="0"/>
              </a:rPr>
              <a:t>Регулируется порядок заключения досудебного соглашения о сотрудничестве главой 40.1 УПК РФ статьями с 317.1 по 317.9 УПК РФ.</a:t>
            </a:r>
          </a:p>
          <a:p>
            <a:pPr algn="l"/>
            <a:endParaRPr lang="zh-CN" altLang="en-US" sz="1600" b="0" dirty="0">
              <a:solidFill>
                <a:schemeClr val="tx1"/>
              </a:solidFill>
              <a:latin typeface="Times New Roman" pitchFamily="18" charset="0"/>
              <a:ea typeface="微软雅黑" panose="020B0503020204020204" pitchFamily="34" charset="-122"/>
              <a:cs typeface="Times New Roman" pitchFamily="18" charset="0"/>
            </a:endParaRPr>
          </a:p>
        </p:txBody>
      </p:sp>
      <p:sp>
        <p:nvSpPr>
          <p:cNvPr id="52" name="Text Placeholder 2"/>
          <p:cNvSpPr txBox="1">
            <a:spLocks/>
          </p:cNvSpPr>
          <p:nvPr/>
        </p:nvSpPr>
        <p:spPr>
          <a:xfrm>
            <a:off x="5000615" y="5973779"/>
            <a:ext cx="7715304" cy="721306"/>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Инициатором такого соглашения является сторона защиты, как правило, подозреваемый или обвиняемый осознавая, что уголовное наказание неизбежно, стремится его смягчить и идет на сотрудничество со следователем.</a:t>
            </a:r>
          </a:p>
          <a:p>
            <a:pPr algn="l">
              <a:lnSpc>
                <a:spcPct val="100000"/>
              </a:lnSpc>
            </a:pPr>
            <a:r>
              <a:rPr lang="ru-RU" sz="1400" dirty="0" smtClean="0">
                <a:solidFill>
                  <a:schemeClr val="tx1"/>
                </a:solidFill>
                <a:latin typeface="Times New Roman" pitchFamily="18" charset="0"/>
                <a:cs typeface="Times New Roman" pitchFamily="18" charset="0"/>
              </a:rPr>
              <a:t>.</a:t>
            </a:r>
            <a:endParaRPr lang="en-GB" altLang="zh-CN" sz="1400" dirty="0">
              <a:solidFill>
                <a:schemeClr val="tx1"/>
              </a:solidFill>
              <a:latin typeface="Times New Roman" pitchFamily="18" charset="0"/>
              <a:ea typeface="微软雅黑" panose="020B0503020204020204" pitchFamily="34" charset="-122"/>
              <a:cs typeface="Times New Roman" pitchFamily="18" charset="0"/>
              <a:sym typeface="+mn-lt"/>
            </a:endParaRPr>
          </a:p>
        </p:txBody>
      </p:sp>
      <p:grpSp>
        <p:nvGrpSpPr>
          <p:cNvPr id="33" name="组合 43"/>
          <p:cNvGrpSpPr/>
          <p:nvPr/>
        </p:nvGrpSpPr>
        <p:grpSpPr>
          <a:xfrm>
            <a:off x="-15395" y="211146"/>
            <a:ext cx="12874145" cy="7085220"/>
            <a:chOff x="-15395" y="211146"/>
            <a:chExt cx="12874145" cy="7085220"/>
          </a:xfrm>
        </p:grpSpPr>
        <p:sp>
          <p:nvSpPr>
            <p:cNvPr id="53" name="任意多边形 52"/>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15395" y="7219411"/>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54"/>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55" name="文本框 41"/>
          <p:cNvSpPr txBox="1"/>
          <p:nvPr/>
        </p:nvSpPr>
        <p:spPr>
          <a:xfrm>
            <a:off x="1142963" y="115863"/>
            <a:ext cx="11501518" cy="584775"/>
          </a:xfrm>
          <a:prstGeom prst="rect">
            <a:avLst/>
          </a:prstGeom>
          <a:noFill/>
        </p:spPr>
        <p:txBody>
          <a:bodyPr wrap="square">
            <a:spAutoFit/>
          </a:bodyPr>
          <a:lstStyle/>
          <a:p>
            <a:pPr algn="ctr"/>
            <a:r>
              <a:rPr lang="ru-RU" sz="3200" b="1" dirty="0" smtClean="0">
                <a:latin typeface="Times New Roman" pitchFamily="18" charset="0"/>
                <a:cs typeface="Times New Roman" pitchFamily="18" charset="0"/>
              </a:rPr>
              <a:t>Общее понятие досудебного соглашения о сотрудничестве </a:t>
            </a:r>
            <a:endParaRPr lang="zh-CN" altLang="en-US" sz="3200" b="1" dirty="0">
              <a:solidFill>
                <a:srgbClr val="C00000"/>
              </a:solidFill>
              <a:latin typeface="Times New Roman" pitchFamily="18" charset="0"/>
              <a:ea typeface="微软雅黑" panose="020B0503020204020204" pitchFamily="34" charset="-122"/>
              <a:cs typeface="Times New Roman" pitchFamily="18" charset="0"/>
            </a:endParaRPr>
          </a:p>
        </p:txBody>
      </p:sp>
      <p:grpSp>
        <p:nvGrpSpPr>
          <p:cNvPr id="61" name="组合 23"/>
          <p:cNvGrpSpPr/>
          <p:nvPr/>
        </p:nvGrpSpPr>
        <p:grpSpPr>
          <a:xfrm>
            <a:off x="3929045" y="5830903"/>
            <a:ext cx="984515" cy="948060"/>
            <a:chOff x="304800" y="673100"/>
            <a:chExt cx="4000500" cy="4000500"/>
          </a:xfrm>
          <a:effectLst>
            <a:outerShdw blurRad="444500" dist="254000" dir="8100000" algn="tr" rotWithShape="0">
              <a:prstClr val="black">
                <a:alpha val="50000"/>
              </a:prstClr>
            </a:outerShdw>
          </a:effectLst>
        </p:grpSpPr>
        <p:sp>
          <p:nvSpPr>
            <p:cNvPr id="63"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64" name="椭圆 2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70" name="椭圆 13"/>
          <p:cNvSpPr/>
          <p:nvPr/>
        </p:nvSpPr>
        <p:spPr>
          <a:xfrm>
            <a:off x="4500549" y="3687763"/>
            <a:ext cx="524938" cy="524938"/>
          </a:xfrm>
          <a:prstGeom prst="ellipse">
            <a:avLst/>
          </a:prstGeom>
          <a:solidFill>
            <a:srgbClr val="673326"/>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prstClr val="white"/>
                </a:solidFill>
                <a:latin typeface="Times New Roman" pitchFamily="18" charset="0"/>
                <a:ea typeface="+mj-ea"/>
                <a:cs typeface="Times New Roman" pitchFamily="18" charset="0"/>
              </a:rPr>
              <a:t>3</a:t>
            </a:r>
            <a:endParaRPr lang="zh-CN" altLang="en-US" b="1" dirty="0">
              <a:solidFill>
                <a:prstClr val="white"/>
              </a:solidFill>
              <a:latin typeface="Times New Roman" pitchFamily="18" charset="0"/>
              <a:ea typeface="+mj-ea"/>
              <a:cs typeface="Times New Roman" pitchFamily="18" charset="0"/>
            </a:endParaRPr>
          </a:p>
        </p:txBody>
      </p:sp>
      <p:grpSp>
        <p:nvGrpSpPr>
          <p:cNvPr id="72" name="组合 23"/>
          <p:cNvGrpSpPr/>
          <p:nvPr/>
        </p:nvGrpSpPr>
        <p:grpSpPr>
          <a:xfrm>
            <a:off x="3857607" y="1044557"/>
            <a:ext cx="984515" cy="948060"/>
            <a:chOff x="304800" y="673100"/>
            <a:chExt cx="4000500" cy="4000500"/>
          </a:xfrm>
          <a:effectLst>
            <a:outerShdw blurRad="444500" dist="254000" dir="8100000" algn="tr" rotWithShape="0">
              <a:prstClr val="black">
                <a:alpha val="50000"/>
              </a:prstClr>
            </a:outerShdw>
          </a:effectLst>
        </p:grpSpPr>
        <p:sp>
          <p:nvSpPr>
            <p:cNvPr id="74"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75" name="椭圆 2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cxnSp>
        <p:nvCxnSpPr>
          <p:cNvPr id="78" name="直接连接符 4"/>
          <p:cNvCxnSpPr>
            <a:stCxn id="70" idx="6"/>
          </p:cNvCxnSpPr>
          <p:nvPr/>
        </p:nvCxnSpPr>
        <p:spPr bwMode="auto">
          <a:xfrm>
            <a:off x="5025487" y="3950232"/>
            <a:ext cx="760946" cy="24871"/>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81" name="组合 23"/>
          <p:cNvGrpSpPr/>
          <p:nvPr/>
        </p:nvGrpSpPr>
        <p:grpSpPr>
          <a:xfrm>
            <a:off x="5214929" y="3473449"/>
            <a:ext cx="984515" cy="948060"/>
            <a:chOff x="304800" y="673100"/>
            <a:chExt cx="4000500" cy="4000500"/>
          </a:xfrm>
          <a:effectLst>
            <a:outerShdw blurRad="444500" dist="254000" dir="8100000" algn="tr" rotWithShape="0">
              <a:prstClr val="black">
                <a:alpha val="50000"/>
              </a:prstClr>
            </a:outerShdw>
          </a:effectLst>
        </p:grpSpPr>
        <p:sp>
          <p:nvSpPr>
            <p:cNvPr id="83"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84" name="椭圆 2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86" name="组合 23"/>
          <p:cNvGrpSpPr/>
          <p:nvPr/>
        </p:nvGrpSpPr>
        <p:grpSpPr>
          <a:xfrm>
            <a:off x="5072053" y="4687895"/>
            <a:ext cx="984515" cy="948060"/>
            <a:chOff x="304800" y="673100"/>
            <a:chExt cx="4000500" cy="4000500"/>
          </a:xfrm>
          <a:effectLst>
            <a:outerShdw blurRad="444500" dist="254000" dir="8100000" algn="tr" rotWithShape="0">
              <a:prstClr val="black">
                <a:alpha val="50000"/>
              </a:prstClr>
            </a:outerShdw>
          </a:effectLst>
        </p:grpSpPr>
        <p:sp>
          <p:nvSpPr>
            <p:cNvPr id="88"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89" name="椭圆 2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91" name="Freeform 110"/>
          <p:cNvSpPr>
            <a:spLocks noChangeAspect="1" noEditPoints="1"/>
          </p:cNvSpPr>
          <p:nvPr/>
        </p:nvSpPr>
        <p:spPr bwMode="auto">
          <a:xfrm>
            <a:off x="5286367" y="4830771"/>
            <a:ext cx="596943" cy="52920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673326"/>
          </a:solidFill>
          <a:ln>
            <a:noFill/>
          </a:ln>
          <a:extLst/>
        </p:spPr>
        <p:txBody>
          <a:bodyPr lIns="171441" tIns="85720" rIns="171441" bIns="85720"/>
          <a:lstStyle/>
          <a:p>
            <a:pPr defTabSz="1285734" fontAlgn="auto">
              <a:spcBef>
                <a:spcPts val="0"/>
              </a:spcBef>
              <a:spcAft>
                <a:spcPts val="0"/>
              </a:spcAft>
              <a:defRPr/>
            </a:pPr>
            <a:endParaRPr lang="zh-CN" altLang="en-US" sz="3500">
              <a:solidFill>
                <a:prstClr val="black"/>
              </a:solidFill>
              <a:latin typeface="+mj-ea"/>
              <a:ea typeface="+mj-ea"/>
              <a:cs typeface="Arial" panose="020B0604020202020204" pitchFamily="34" charset="0"/>
            </a:endParaRPr>
          </a:p>
        </p:txBody>
      </p:sp>
      <p:grpSp>
        <p:nvGrpSpPr>
          <p:cNvPr id="102" name="组合 202"/>
          <p:cNvGrpSpPr/>
          <p:nvPr/>
        </p:nvGrpSpPr>
        <p:grpSpPr>
          <a:xfrm>
            <a:off x="5429243" y="3759201"/>
            <a:ext cx="516253" cy="439327"/>
            <a:chOff x="5933005" y="2830391"/>
            <a:chExt cx="500408" cy="425843"/>
          </a:xfrm>
          <a:solidFill>
            <a:srgbClr val="673326"/>
          </a:solidFill>
        </p:grpSpPr>
        <p:sp>
          <p:nvSpPr>
            <p:cNvPr id="103"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18" tIns="48210" rIns="96418" bIns="48210" numCol="1" anchor="t" anchorCtr="0" compatLnSpc="1">
              <a:prstTxWarp prst="textNoShape">
                <a:avLst/>
              </a:prstTxWarp>
            </a:bodyPr>
            <a:lstStyle/>
            <a:p>
              <a:pPr defTabSz="1285372" fontAlgn="auto">
                <a:spcBef>
                  <a:spcPts val="0"/>
                </a:spcBef>
                <a:spcAft>
                  <a:spcPts val="0"/>
                </a:spcAft>
                <a:defRPr/>
              </a:pPr>
              <a:endParaRPr lang="zh-CN" altLang="en-US" sz="2530" kern="0">
                <a:solidFill>
                  <a:sysClr val="windowText" lastClr="000000"/>
                </a:solidFill>
              </a:endParaRPr>
            </a:p>
          </p:txBody>
        </p:sp>
        <p:sp>
          <p:nvSpPr>
            <p:cNvPr id="104"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18" tIns="48210" rIns="96418" bIns="48210" numCol="1" anchor="t" anchorCtr="0" compatLnSpc="1">
              <a:prstTxWarp prst="textNoShape">
                <a:avLst/>
              </a:prstTxWarp>
            </a:bodyPr>
            <a:lstStyle/>
            <a:p>
              <a:pPr defTabSz="1285372" fontAlgn="auto">
                <a:spcBef>
                  <a:spcPts val="0"/>
                </a:spcBef>
                <a:spcAft>
                  <a:spcPts val="0"/>
                </a:spcAft>
                <a:defRPr/>
              </a:pPr>
              <a:endParaRPr lang="zh-CN" altLang="en-US" sz="2530" kern="0">
                <a:solidFill>
                  <a:sysClr val="windowText" lastClr="000000"/>
                </a:solidFill>
              </a:endParaRPr>
            </a:p>
          </p:txBody>
        </p:sp>
      </p:grpSp>
      <p:pic>
        <p:nvPicPr>
          <p:cNvPr id="7" name="Picture 2"/>
          <p:cNvPicPr>
            <a:picLocks noChangeAspect="1" noChangeArrowheads="1"/>
          </p:cNvPicPr>
          <p:nvPr/>
        </p:nvPicPr>
        <p:blipFill>
          <a:blip r:embed="rId3" cstate="print"/>
          <a:srcRect/>
          <a:stretch>
            <a:fillRect/>
          </a:stretch>
        </p:blipFill>
        <p:spPr bwMode="auto">
          <a:xfrm>
            <a:off x="928648" y="2544755"/>
            <a:ext cx="3000397" cy="3000396"/>
          </a:xfrm>
          <a:prstGeom prst="ellipse">
            <a:avLst/>
          </a:prstGeom>
          <a:noFill/>
          <a:ln w="9525">
            <a:noFill/>
            <a:miter lim="800000"/>
            <a:headEnd/>
            <a:tailEnd/>
          </a:ln>
          <a:effectLst/>
        </p:spPr>
      </p:pic>
      <p:grpSp>
        <p:nvGrpSpPr>
          <p:cNvPr id="62" name="Google Shape;810;p48"/>
          <p:cNvGrpSpPr/>
          <p:nvPr/>
        </p:nvGrpSpPr>
        <p:grpSpPr>
          <a:xfrm>
            <a:off x="4143359" y="1330309"/>
            <a:ext cx="358351" cy="298118"/>
            <a:chOff x="1926350" y="995225"/>
            <a:chExt cx="428650" cy="356600"/>
          </a:xfrm>
          <a:solidFill>
            <a:srgbClr val="673326"/>
          </a:solidFill>
        </p:grpSpPr>
        <p:sp>
          <p:nvSpPr>
            <p:cNvPr id="65" name="Google Shape;811;p48"/>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2;p48"/>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3;p48"/>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4;p48"/>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885;p48"/>
          <p:cNvSpPr/>
          <p:nvPr/>
        </p:nvSpPr>
        <p:spPr>
          <a:xfrm>
            <a:off x="4214797" y="6045217"/>
            <a:ext cx="390999" cy="428628"/>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67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28;p48"/>
          <p:cNvGrpSpPr/>
          <p:nvPr/>
        </p:nvGrpSpPr>
        <p:grpSpPr>
          <a:xfrm>
            <a:off x="5214929" y="2401879"/>
            <a:ext cx="359355" cy="301190"/>
            <a:chOff x="2599825" y="3689700"/>
            <a:chExt cx="429850" cy="360275"/>
          </a:xfrm>
          <a:solidFill>
            <a:srgbClr val="673326"/>
          </a:solidFill>
        </p:grpSpPr>
        <p:sp>
          <p:nvSpPr>
            <p:cNvPr id="80" name="Google Shape;929;p48"/>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30;p48"/>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2558001079"/>
      </p:ext>
    </p:extLst>
  </p:cSld>
  <p:clrMapOvr>
    <a:masterClrMapping/>
  </p:clrMapOvr>
  <p:transition advTm="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42"/>
          <p:cNvGrpSpPr/>
          <p:nvPr/>
        </p:nvGrpSpPr>
        <p:grpSpPr>
          <a:xfrm>
            <a:off x="-15395" y="211146"/>
            <a:ext cx="12874145" cy="7085220"/>
            <a:chOff x="-15395" y="211146"/>
            <a:chExt cx="12874145" cy="7085220"/>
          </a:xfrm>
        </p:grpSpPr>
        <p:sp>
          <p:nvSpPr>
            <p:cNvPr id="44" name="任意多边形 43"/>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5395" y="7219411"/>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45"/>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49" name="文本框 48"/>
          <p:cNvSpPr txBox="1"/>
          <p:nvPr/>
        </p:nvSpPr>
        <p:spPr>
          <a:xfrm>
            <a:off x="1000087" y="187301"/>
            <a:ext cx="11572956" cy="707886"/>
          </a:xfrm>
          <a:prstGeom prst="rect">
            <a:avLst/>
          </a:prstGeom>
          <a:noFill/>
        </p:spPr>
        <p:txBody>
          <a:bodyPr wrap="square">
            <a:spAutoFit/>
          </a:bodyPr>
          <a:lstStyle/>
          <a:p>
            <a:pPr algn="ctr"/>
            <a:r>
              <a:rPr lang="ru-RU" sz="4000" b="1" dirty="0" smtClean="0">
                <a:latin typeface="Times New Roman" pitchFamily="18" charset="0"/>
                <a:cs typeface="Times New Roman" pitchFamily="18" charset="0"/>
              </a:rPr>
              <a:t>Плюсы и минусы досудебного соглашения</a:t>
            </a:r>
            <a:endParaRPr lang="ru-RU" sz="4000" dirty="0" smtClean="0">
              <a:latin typeface="Times New Roman" pitchFamily="18" charset="0"/>
              <a:cs typeface="Times New Roman" pitchFamily="18" charset="0"/>
            </a:endParaRPr>
          </a:p>
        </p:txBody>
      </p:sp>
      <p:grpSp>
        <p:nvGrpSpPr>
          <p:cNvPr id="46" name="组合 14"/>
          <p:cNvGrpSpPr/>
          <p:nvPr/>
        </p:nvGrpSpPr>
        <p:grpSpPr>
          <a:xfrm>
            <a:off x="4786301" y="1758937"/>
            <a:ext cx="3310893" cy="3941762"/>
            <a:chOff x="3684588" y="-10437812"/>
            <a:chExt cx="495300" cy="628650"/>
          </a:xfrm>
          <a:solidFill>
            <a:schemeClr val="tx1">
              <a:lumMod val="75000"/>
              <a:lumOff val="25000"/>
            </a:schemeClr>
          </a:solidFill>
        </p:grpSpPr>
        <p:sp>
          <p:nvSpPr>
            <p:cNvPr id="50" name="Rectangle 192"/>
            <p:cNvSpPr>
              <a:spLocks noChangeArrowheads="1"/>
            </p:cNvSpPr>
            <p:nvPr/>
          </p:nvSpPr>
          <p:spPr bwMode="auto">
            <a:xfrm>
              <a:off x="3887787" y="-10437812"/>
              <a:ext cx="44450" cy="2016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Rectangle 193"/>
            <p:cNvSpPr>
              <a:spLocks noChangeArrowheads="1"/>
            </p:cNvSpPr>
            <p:nvPr/>
          </p:nvSpPr>
          <p:spPr bwMode="auto">
            <a:xfrm>
              <a:off x="3887787" y="-10213975"/>
              <a:ext cx="44450" cy="18097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Rectangle 194"/>
            <p:cNvSpPr>
              <a:spLocks noChangeArrowheads="1"/>
            </p:cNvSpPr>
            <p:nvPr/>
          </p:nvSpPr>
          <p:spPr bwMode="auto">
            <a:xfrm>
              <a:off x="3887787" y="-10010775"/>
              <a:ext cx="44450" cy="2016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91"/>
            <p:cNvSpPr>
              <a:spLocks/>
            </p:cNvSpPr>
            <p:nvPr/>
          </p:nvSpPr>
          <p:spPr bwMode="auto">
            <a:xfrm>
              <a:off x="3684588" y="-10145712"/>
              <a:ext cx="473075" cy="112713"/>
            </a:xfrm>
            <a:custGeom>
              <a:avLst/>
              <a:gdLst>
                <a:gd name="T0" fmla="*/ 0 w 298"/>
                <a:gd name="T1" fmla="*/ 35 h 71"/>
                <a:gd name="T2" fmla="*/ 43 w 298"/>
                <a:gd name="T3" fmla="*/ 0 h 71"/>
                <a:gd name="T4" fmla="*/ 298 w 298"/>
                <a:gd name="T5" fmla="*/ 0 h 71"/>
                <a:gd name="T6" fmla="*/ 298 w 298"/>
                <a:gd name="T7" fmla="*/ 71 h 71"/>
                <a:gd name="T8" fmla="*/ 43 w 298"/>
                <a:gd name="T9" fmla="*/ 71 h 71"/>
                <a:gd name="T10" fmla="*/ 0 w 298"/>
                <a:gd name="T11" fmla="*/ 35 h 71"/>
              </a:gdLst>
              <a:ahLst/>
              <a:cxnLst>
                <a:cxn ang="0">
                  <a:pos x="T0" y="T1"/>
                </a:cxn>
                <a:cxn ang="0">
                  <a:pos x="T2" y="T3"/>
                </a:cxn>
                <a:cxn ang="0">
                  <a:pos x="T4" y="T5"/>
                </a:cxn>
                <a:cxn ang="0">
                  <a:pos x="T6" y="T7"/>
                </a:cxn>
                <a:cxn ang="0">
                  <a:pos x="T8" y="T9"/>
                </a:cxn>
                <a:cxn ang="0">
                  <a:pos x="T10" y="T11"/>
                </a:cxn>
              </a:cxnLst>
              <a:rect l="0" t="0" r="r" b="b"/>
              <a:pathLst>
                <a:path w="298" h="71">
                  <a:moveTo>
                    <a:pt x="0" y="35"/>
                  </a:moveTo>
                  <a:lnTo>
                    <a:pt x="43" y="0"/>
                  </a:lnTo>
                  <a:lnTo>
                    <a:pt x="298" y="0"/>
                  </a:lnTo>
                  <a:lnTo>
                    <a:pt x="298" y="71"/>
                  </a:lnTo>
                  <a:lnTo>
                    <a:pt x="43" y="71"/>
                  </a:lnTo>
                  <a:lnTo>
                    <a:pt x="0" y="35"/>
                  </a:lnTo>
                  <a:close/>
                </a:path>
              </a:pathLst>
            </a:custGeom>
            <a:solidFill>
              <a:schemeClr val="accent4">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90"/>
            <p:cNvSpPr>
              <a:spLocks/>
            </p:cNvSpPr>
            <p:nvPr/>
          </p:nvSpPr>
          <p:spPr bwMode="auto">
            <a:xfrm>
              <a:off x="3706813" y="-10348912"/>
              <a:ext cx="473075" cy="112713"/>
            </a:xfrm>
            <a:custGeom>
              <a:avLst/>
              <a:gdLst>
                <a:gd name="T0" fmla="*/ 298 w 298"/>
                <a:gd name="T1" fmla="*/ 36 h 71"/>
                <a:gd name="T2" fmla="*/ 256 w 298"/>
                <a:gd name="T3" fmla="*/ 71 h 71"/>
                <a:gd name="T4" fmla="*/ 0 w 298"/>
                <a:gd name="T5" fmla="*/ 71 h 71"/>
                <a:gd name="T6" fmla="*/ 0 w 298"/>
                <a:gd name="T7" fmla="*/ 0 h 71"/>
                <a:gd name="T8" fmla="*/ 256 w 298"/>
                <a:gd name="T9" fmla="*/ 0 h 71"/>
                <a:gd name="T10" fmla="*/ 298 w 298"/>
                <a:gd name="T11" fmla="*/ 36 h 71"/>
              </a:gdLst>
              <a:ahLst/>
              <a:cxnLst>
                <a:cxn ang="0">
                  <a:pos x="T0" y="T1"/>
                </a:cxn>
                <a:cxn ang="0">
                  <a:pos x="T2" y="T3"/>
                </a:cxn>
                <a:cxn ang="0">
                  <a:pos x="T4" y="T5"/>
                </a:cxn>
                <a:cxn ang="0">
                  <a:pos x="T6" y="T7"/>
                </a:cxn>
                <a:cxn ang="0">
                  <a:pos x="T8" y="T9"/>
                </a:cxn>
                <a:cxn ang="0">
                  <a:pos x="T10" y="T11"/>
                </a:cxn>
              </a:cxnLst>
              <a:rect l="0" t="0" r="r" b="b"/>
              <a:pathLst>
                <a:path w="298" h="71">
                  <a:moveTo>
                    <a:pt x="298" y="36"/>
                  </a:moveTo>
                  <a:lnTo>
                    <a:pt x="256" y="71"/>
                  </a:lnTo>
                  <a:lnTo>
                    <a:pt x="0" y="71"/>
                  </a:lnTo>
                  <a:lnTo>
                    <a:pt x="0" y="0"/>
                  </a:lnTo>
                  <a:lnTo>
                    <a:pt x="256" y="0"/>
                  </a:lnTo>
                  <a:lnTo>
                    <a:pt x="298" y="36"/>
                  </a:lnTo>
                  <a:close/>
                </a:path>
              </a:pathLst>
            </a:custGeom>
            <a:solidFill>
              <a:srgbClr val="7A19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5" name="TextBox 17"/>
          <p:cNvSpPr txBox="1"/>
          <p:nvPr/>
        </p:nvSpPr>
        <p:spPr>
          <a:xfrm>
            <a:off x="642897" y="1473185"/>
            <a:ext cx="3405579" cy="492438"/>
          </a:xfrm>
          <a:prstGeom prst="rect">
            <a:avLst/>
          </a:prstGeom>
          <a:solidFill>
            <a:schemeClr val="accent4">
              <a:lumMod val="75000"/>
            </a:schemeClr>
          </a:solidFill>
        </p:spPr>
        <p:txBody>
          <a:bodyPr wrap="square" lIns="121917" tIns="60958" rIns="121917" bIns="60958" rtlCol="0">
            <a:spAutoFit/>
          </a:bodyPr>
          <a:lstStyle/>
          <a:p>
            <a:pPr algn="ctr"/>
            <a:r>
              <a:rPr lang="ru-RU" altLang="zh-CN" sz="2400" b="1" dirty="0" smtClean="0">
                <a:solidFill>
                  <a:schemeClr val="bg1"/>
                </a:solidFill>
                <a:latin typeface="Times New Roman" pitchFamily="18" charset="0"/>
                <a:cs typeface="Times New Roman" pitchFamily="18" charset="0"/>
              </a:rPr>
              <a:t>Плюсы</a:t>
            </a:r>
            <a:endParaRPr lang="en-US" sz="2400" b="1" dirty="0">
              <a:solidFill>
                <a:schemeClr val="bg1"/>
              </a:solidFill>
              <a:latin typeface="Times New Roman" pitchFamily="18" charset="0"/>
              <a:cs typeface="Times New Roman" pitchFamily="18" charset="0"/>
            </a:endParaRPr>
          </a:p>
        </p:txBody>
      </p:sp>
      <p:sp>
        <p:nvSpPr>
          <p:cNvPr id="56" name="TextBox 17"/>
          <p:cNvSpPr txBox="1"/>
          <p:nvPr/>
        </p:nvSpPr>
        <p:spPr>
          <a:xfrm>
            <a:off x="8786829" y="1473185"/>
            <a:ext cx="3405579" cy="492438"/>
          </a:xfrm>
          <a:prstGeom prst="rect">
            <a:avLst/>
          </a:prstGeom>
          <a:solidFill>
            <a:srgbClr val="7A191D"/>
          </a:solidFill>
        </p:spPr>
        <p:txBody>
          <a:bodyPr wrap="square" lIns="121917" tIns="60958" rIns="121917" bIns="60958" rtlCol="0">
            <a:spAutoFit/>
          </a:bodyPr>
          <a:lstStyle/>
          <a:p>
            <a:pPr algn="ctr"/>
            <a:r>
              <a:rPr lang="ru-RU" altLang="zh-CN" sz="2400" b="1" dirty="0" smtClean="0">
                <a:solidFill>
                  <a:schemeClr val="bg1"/>
                </a:solidFill>
                <a:latin typeface="Times New Roman" pitchFamily="18" charset="0"/>
                <a:cs typeface="Times New Roman" pitchFamily="18" charset="0"/>
              </a:rPr>
              <a:t>Минусы</a:t>
            </a:r>
            <a:endParaRPr lang="en-US" sz="2400" b="1" dirty="0">
              <a:solidFill>
                <a:schemeClr val="bg1"/>
              </a:solidFill>
              <a:latin typeface="Times New Roman" pitchFamily="18" charset="0"/>
              <a:cs typeface="Times New Roman" pitchFamily="18" charset="0"/>
            </a:endParaRPr>
          </a:p>
        </p:txBody>
      </p:sp>
      <p:sp>
        <p:nvSpPr>
          <p:cNvPr id="57" name="Freeform 100"/>
          <p:cNvSpPr>
            <a:spLocks noEditPoints="1"/>
          </p:cNvSpPr>
          <p:nvPr/>
        </p:nvSpPr>
        <p:spPr bwMode="auto">
          <a:xfrm>
            <a:off x="142831" y="2330441"/>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00"/>
          <p:cNvSpPr>
            <a:spLocks noEditPoints="1"/>
          </p:cNvSpPr>
          <p:nvPr/>
        </p:nvSpPr>
        <p:spPr bwMode="auto">
          <a:xfrm>
            <a:off x="8215325" y="2259003"/>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7A191D"/>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59" name="文本框 84"/>
          <p:cNvSpPr txBox="1"/>
          <p:nvPr/>
        </p:nvSpPr>
        <p:spPr>
          <a:xfrm>
            <a:off x="357145" y="2187565"/>
            <a:ext cx="4357718" cy="2128687"/>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t>     </a:t>
            </a:r>
            <a:r>
              <a:rPr lang="ru-RU" sz="1600" dirty="0" smtClean="0">
                <a:latin typeface="Times New Roman" pitchFamily="18" charset="0"/>
                <a:cs typeface="Times New Roman" pitchFamily="18" charset="0"/>
              </a:rPr>
              <a:t>Суд не сможет назначить более половины от максимального срока, предусмотренного вменяемой статьей при наличии явки с повинной, а также активном способствовании в раскрытии преступления.</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pPr algn="ctr" defTabSz="1285372" fontAlgn="auto">
              <a:spcBef>
                <a:spcPts val="0"/>
              </a:spcBef>
              <a:spcAft>
                <a:spcPts val="0"/>
              </a:spcAft>
              <a:defRPr/>
            </a:pPr>
            <a:r>
              <a:rPr lang="ru-RU" dirty="0" smtClean="0">
                <a:latin typeface="Times New Roman" pitchFamily="18" charset="0"/>
                <a:cs typeface="Times New Roman" pitchFamily="18" charset="0"/>
              </a:rPr>
              <a:t> </a:t>
            </a:r>
          </a:p>
          <a:p>
            <a:pPr algn="ctr" defTabSz="1285372" fontAlgn="auto">
              <a:spcBef>
                <a:spcPts val="0"/>
              </a:spcBef>
              <a:spcAft>
                <a:spcPts val="0"/>
              </a:spcAft>
              <a:defRPr/>
            </a:pPr>
            <a:endParaRPr lang="zh-CN" altLang="en-US" b="1" kern="0" dirty="0">
              <a:solidFill>
                <a:srgbClr val="C00000"/>
              </a:solidFill>
              <a:latin typeface="Impact" panose="020B0806030902050204" pitchFamily="34" charset="0"/>
              <a:ea typeface="微软雅黑"/>
            </a:endParaRPr>
          </a:p>
        </p:txBody>
      </p:sp>
      <p:sp>
        <p:nvSpPr>
          <p:cNvPr id="60" name="文本框 84"/>
          <p:cNvSpPr txBox="1"/>
          <p:nvPr/>
        </p:nvSpPr>
        <p:spPr>
          <a:xfrm>
            <a:off x="357145" y="3473449"/>
            <a:ext cx="4357718" cy="1328468"/>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t> </a:t>
            </a:r>
            <a:r>
              <a:rPr lang="ru-RU" sz="1600" dirty="0" smtClean="0">
                <a:latin typeface="Times New Roman" pitchFamily="18" charset="0"/>
                <a:cs typeface="Times New Roman" pitchFamily="18" charset="0"/>
              </a:rPr>
              <a:t>Рассмотрение дела в особом порядке, предусмотренным главой 40.1 УПК. Это значит, что уголовное дело выделяется в отдельное производство, и рассматривается намного быстрее, чем в общем порядке.</a:t>
            </a:r>
            <a:endParaRPr lang="zh-CN" altLang="en-US" b="1" kern="0" dirty="0">
              <a:solidFill>
                <a:srgbClr val="C00000"/>
              </a:solidFill>
              <a:latin typeface="Times New Roman" pitchFamily="18" charset="0"/>
              <a:ea typeface="微软雅黑"/>
              <a:cs typeface="Times New Roman" pitchFamily="18" charset="0"/>
            </a:endParaRPr>
          </a:p>
        </p:txBody>
      </p:sp>
      <p:sp>
        <p:nvSpPr>
          <p:cNvPr id="61" name="文本框 84"/>
          <p:cNvSpPr txBox="1"/>
          <p:nvPr/>
        </p:nvSpPr>
        <p:spPr>
          <a:xfrm>
            <a:off x="428583" y="4830771"/>
            <a:ext cx="4357718" cy="1882466"/>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latin typeface="Times New Roman" pitchFamily="18" charset="0"/>
                <a:cs typeface="Times New Roman" pitchFamily="18" charset="0"/>
              </a:rPr>
              <a:t>В случае, если есть угроза безопасности лицу, заключившему соглашение или его близким, то к ним могут применяться меры безопасности, начиная от обеспечении личной охраной, заканчивая сменой места жительства и заменой документов. </a:t>
            </a:r>
            <a:endParaRPr lang="ru-RU" dirty="0" smtClean="0">
              <a:latin typeface="Times New Roman" pitchFamily="18" charset="0"/>
              <a:cs typeface="Times New Roman" pitchFamily="18" charset="0"/>
            </a:endParaRPr>
          </a:p>
          <a:p>
            <a:pPr algn="ctr" defTabSz="1285372" fontAlgn="auto">
              <a:spcBef>
                <a:spcPts val="0"/>
              </a:spcBef>
              <a:spcAft>
                <a:spcPts val="0"/>
              </a:spcAft>
              <a:defRPr/>
            </a:pPr>
            <a:endParaRPr lang="zh-CN" altLang="en-US" b="1" kern="0" dirty="0">
              <a:solidFill>
                <a:srgbClr val="C00000"/>
              </a:solidFill>
              <a:latin typeface="Impact" panose="020B0806030902050204" pitchFamily="34" charset="0"/>
              <a:ea typeface="微软雅黑"/>
            </a:endParaRPr>
          </a:p>
        </p:txBody>
      </p:sp>
      <p:sp>
        <p:nvSpPr>
          <p:cNvPr id="62" name="文本框 84"/>
          <p:cNvSpPr txBox="1"/>
          <p:nvPr/>
        </p:nvSpPr>
        <p:spPr>
          <a:xfrm>
            <a:off x="8501032" y="2259003"/>
            <a:ext cx="4357718" cy="589804"/>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latin typeface="Times New Roman" pitchFamily="18" charset="0"/>
                <a:cs typeface="Times New Roman" pitchFamily="18" charset="0"/>
              </a:rPr>
              <a:t>Нужно полностью признать вину в предъявленном обвинении. </a:t>
            </a:r>
            <a:endParaRPr lang="zh-CN" altLang="en-US" b="1" kern="0" dirty="0">
              <a:solidFill>
                <a:srgbClr val="C00000"/>
              </a:solidFill>
              <a:latin typeface="Impact" panose="020B0806030902050204" pitchFamily="34" charset="0"/>
              <a:ea typeface="微软雅黑"/>
            </a:endParaRPr>
          </a:p>
        </p:txBody>
      </p:sp>
      <p:sp>
        <p:nvSpPr>
          <p:cNvPr id="63" name="文本框 84"/>
          <p:cNvSpPr txBox="1"/>
          <p:nvPr/>
        </p:nvSpPr>
        <p:spPr>
          <a:xfrm>
            <a:off x="8643953" y="3116259"/>
            <a:ext cx="4000528" cy="1082247"/>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latin typeface="Times New Roman" pitchFamily="18" charset="0"/>
                <a:cs typeface="Times New Roman" pitchFamily="18" charset="0"/>
              </a:rPr>
              <a:t>Досудебное соглашение может быть отменено, если выяснится, что подозреваемый сообщил недостоверные сведения</a:t>
            </a:r>
            <a:endParaRPr lang="zh-CN" altLang="en-US" b="1" kern="0" dirty="0">
              <a:solidFill>
                <a:srgbClr val="C00000"/>
              </a:solidFill>
              <a:latin typeface="Impact" panose="020B0806030902050204" pitchFamily="34" charset="0"/>
              <a:ea typeface="微软雅黑"/>
            </a:endParaRPr>
          </a:p>
        </p:txBody>
      </p:sp>
      <p:sp>
        <p:nvSpPr>
          <p:cNvPr id="64" name="文本框 84"/>
          <p:cNvSpPr txBox="1"/>
          <p:nvPr/>
        </p:nvSpPr>
        <p:spPr>
          <a:xfrm>
            <a:off x="8501032" y="4330705"/>
            <a:ext cx="4357718" cy="2559574"/>
          </a:xfrm>
          <a:prstGeom prst="rect">
            <a:avLst/>
          </a:prstGeom>
          <a:noFill/>
        </p:spPr>
        <p:txBody>
          <a:bodyPr wrap="square" lIns="96418" tIns="48210" rIns="96418" bIns="48210">
            <a:spAutoFit/>
          </a:bodyPr>
          <a:lstStyle/>
          <a:p>
            <a:pPr algn="ctr" defTabSz="1285372" fontAlgn="auto">
              <a:spcBef>
                <a:spcPts val="0"/>
              </a:spcBef>
              <a:spcAft>
                <a:spcPts val="0"/>
              </a:spcAft>
              <a:defRPr/>
            </a:pPr>
            <a:r>
              <a:rPr lang="ru-RU" sz="1600" dirty="0" smtClean="0">
                <a:latin typeface="Times New Roman" pitchFamily="18" charset="0"/>
                <a:cs typeface="Times New Roman" pitchFamily="18" charset="0"/>
              </a:rPr>
              <a:t>Встречаются печально известные факты, когда некоторые лица для того, чтобы как-то облегчить свою участь буквально выдумывают сведения о преступлениях, совершенных другими людьми и оговаривают их. К сожалению, в настоящее время в нашем законодательстве отсутствует внятный механизм защиты от явного оговора </a:t>
            </a:r>
            <a:r>
              <a:rPr lang="ru-RU" sz="1600" dirty="0" err="1" smtClean="0">
                <a:latin typeface="Times New Roman" pitchFamily="18" charset="0"/>
                <a:cs typeface="Times New Roman" pitchFamily="18" charset="0"/>
              </a:rPr>
              <a:t>досудебщиками</a:t>
            </a:r>
            <a:r>
              <a:rPr lang="ru-RU" sz="1600" dirty="0" smtClean="0">
                <a:latin typeface="Times New Roman" pitchFamily="18" charset="0"/>
                <a:cs typeface="Times New Roman" pitchFamily="18" charset="0"/>
              </a:rPr>
              <a:t>, что представляет собой огромную проблему.</a:t>
            </a:r>
            <a:endParaRPr lang="zh-CN" altLang="en-US" b="1" kern="0" dirty="0">
              <a:solidFill>
                <a:srgbClr val="C00000"/>
              </a:solidFill>
              <a:latin typeface="Impact" panose="020B0806030902050204" pitchFamily="34" charset="0"/>
              <a:ea typeface="微软雅黑"/>
            </a:endParaRPr>
          </a:p>
        </p:txBody>
      </p:sp>
      <p:sp>
        <p:nvSpPr>
          <p:cNvPr id="65" name="Freeform 100"/>
          <p:cNvSpPr>
            <a:spLocks noEditPoints="1"/>
          </p:cNvSpPr>
          <p:nvPr/>
        </p:nvSpPr>
        <p:spPr bwMode="auto">
          <a:xfrm>
            <a:off x="8215325" y="3544887"/>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7A191D"/>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00"/>
          <p:cNvSpPr>
            <a:spLocks noEditPoints="1"/>
          </p:cNvSpPr>
          <p:nvPr/>
        </p:nvSpPr>
        <p:spPr bwMode="auto">
          <a:xfrm>
            <a:off x="8215325" y="4759333"/>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7A191D"/>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00"/>
          <p:cNvSpPr>
            <a:spLocks noEditPoints="1"/>
          </p:cNvSpPr>
          <p:nvPr/>
        </p:nvSpPr>
        <p:spPr bwMode="auto">
          <a:xfrm>
            <a:off x="142831" y="3473449"/>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00"/>
          <p:cNvSpPr>
            <a:spLocks noEditPoints="1"/>
          </p:cNvSpPr>
          <p:nvPr/>
        </p:nvSpPr>
        <p:spPr bwMode="auto">
          <a:xfrm>
            <a:off x="142831" y="4759333"/>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 xmlns:p14="http://schemas.microsoft.com/office/powerpoint/2010/main" val="1874995065"/>
      </p:ext>
    </p:extLst>
  </p:cSld>
  <p:clrMapOvr>
    <a:masterClrMapping/>
  </p:clrMapOvr>
  <mc:AlternateContent xmlns:mc="http://schemas.openxmlformats.org/markup-compatibility/2006">
    <mc:Choice xmlns=""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extLst mod="1">
    <p:ext uri="{E180D4A7-C9FB-4DFB-919C-405C955672EB}">
      <p14:showEvtLst xmlns="" xmlns:p14="http://schemas.microsoft.com/office/powerpoint/2010/main">
        <p14:playEvt time="0" objId="3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443605" y="1901813"/>
            <a:ext cx="6415145" cy="1291733"/>
            <a:chOff x="794420" y="1316747"/>
            <a:chExt cx="4563539" cy="918899"/>
          </a:xfrm>
        </p:grpSpPr>
        <p:grpSp>
          <p:nvGrpSpPr>
            <p:cNvPr id="3" name="组合 48"/>
            <p:cNvGrpSpPr>
              <a:grpSpLocks/>
            </p:cNvGrpSpPr>
            <p:nvPr/>
          </p:nvGrpSpPr>
          <p:grpSpPr bwMode="auto">
            <a:xfrm>
              <a:off x="794420" y="1316747"/>
              <a:ext cx="4563539" cy="918899"/>
              <a:chOff x="2678521" y="2847139"/>
              <a:chExt cx="12011025" cy="2417231"/>
            </a:xfrm>
          </p:grpSpPr>
          <p:sp>
            <p:nvSpPr>
              <p:cNvPr id="221"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3" name="椭圆 22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4"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244" name="文本框 1"/>
            <p:cNvSpPr txBox="1">
              <a:spLocks noChangeArrowheads="1"/>
            </p:cNvSpPr>
            <p:nvPr/>
          </p:nvSpPr>
          <p:spPr bwMode="auto">
            <a:xfrm>
              <a:off x="1026281" y="1586565"/>
              <a:ext cx="407635" cy="39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smtClean="0">
                  <a:solidFill>
                    <a:sysClr val="window" lastClr="FFFFFF"/>
                  </a:solidFill>
                  <a:latin typeface="Times New Roman" pitchFamily="18" charset="0"/>
                  <a:cs typeface="Times New Roman" pitchFamily="18" charset="0"/>
                </a:rPr>
                <a:t>0</a:t>
              </a:r>
              <a:r>
                <a:rPr lang="ru-RU" altLang="zh-CN" sz="2952" b="1" kern="0" dirty="0" smtClean="0">
                  <a:solidFill>
                    <a:sysClr val="window" lastClr="FFFFFF"/>
                  </a:solidFill>
                  <a:latin typeface="Times New Roman" pitchFamily="18" charset="0"/>
                  <a:cs typeface="Times New Roman" pitchFamily="18" charset="0"/>
                </a:rPr>
                <a:t>1</a:t>
              </a:r>
              <a:endParaRPr lang="zh-CN" altLang="en-US" sz="2952" b="1" kern="0" dirty="0">
                <a:solidFill>
                  <a:sysClr val="window" lastClr="FFFFFF"/>
                </a:solidFill>
                <a:latin typeface="Times New Roman" pitchFamily="18" charset="0"/>
                <a:cs typeface="Times New Roman" pitchFamily="18" charset="0"/>
              </a:endParaRPr>
            </a:p>
          </p:txBody>
        </p:sp>
        <p:sp>
          <p:nvSpPr>
            <p:cNvPr id="52" name="TextBox 51"/>
            <p:cNvSpPr txBox="1"/>
            <p:nvPr/>
          </p:nvSpPr>
          <p:spPr>
            <a:xfrm>
              <a:off x="3172782" y="1418385"/>
              <a:ext cx="1880296" cy="769884"/>
            </a:xfrm>
            <a:prstGeom prst="rect">
              <a:avLst/>
            </a:prstGeom>
            <a:noFill/>
          </p:spPr>
          <p:txBody>
            <a:bodyPr wrap="square" lIns="96431" tIns="48215" rIns="96431" bIns="48215" rtlCol="0">
              <a:spAutoFit/>
            </a:bodyPr>
            <a:lstStyle/>
            <a:p>
              <a:pPr lvl="0" algn="ctr"/>
              <a:r>
                <a:rPr lang="ru-RU" sz="1600" dirty="0" smtClean="0">
                  <a:solidFill>
                    <a:schemeClr val="bg1"/>
                  </a:solidFill>
                  <a:latin typeface="Times New Roman" panose="02020603050405020304" pitchFamily="18" charset="0"/>
                  <a:cs typeface="Times New Roman" panose="02020603050405020304" pitchFamily="18" charset="0"/>
                </a:rPr>
                <a:t>Активное содействие следствию в расследовании и раскрытии преступного деяния</a:t>
              </a:r>
            </a:p>
          </p:txBody>
        </p:sp>
      </p:grpSp>
      <p:grpSp>
        <p:nvGrpSpPr>
          <p:cNvPr id="4" name="组合 3"/>
          <p:cNvGrpSpPr/>
          <p:nvPr/>
        </p:nvGrpSpPr>
        <p:grpSpPr>
          <a:xfrm>
            <a:off x="0" y="2330441"/>
            <a:ext cx="6415145" cy="1290208"/>
            <a:chOff x="794420" y="2451283"/>
            <a:chExt cx="4563539" cy="917815"/>
          </a:xfrm>
        </p:grpSpPr>
        <p:grpSp>
          <p:nvGrpSpPr>
            <p:cNvPr id="5" name="组合 53"/>
            <p:cNvGrpSpPr>
              <a:grpSpLocks/>
            </p:cNvGrpSpPr>
            <p:nvPr/>
          </p:nvGrpSpPr>
          <p:grpSpPr bwMode="auto">
            <a:xfrm>
              <a:off x="794420" y="2451283"/>
              <a:ext cx="4563539" cy="917815"/>
              <a:chOff x="2678521" y="2847139"/>
              <a:chExt cx="12011025" cy="2417231"/>
            </a:xfrm>
          </p:grpSpPr>
          <p:sp>
            <p:nvSpPr>
              <p:cNvPr id="226"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7"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8" name="椭圆 227"/>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29"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245" name="文本框 104"/>
            <p:cNvSpPr txBox="1">
              <a:spLocks noChangeArrowheads="1"/>
            </p:cNvSpPr>
            <p:nvPr/>
          </p:nvSpPr>
          <p:spPr bwMode="auto">
            <a:xfrm>
              <a:off x="1030614" y="2718935"/>
              <a:ext cx="412196" cy="39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a:solidFill>
                    <a:sysClr val="window" lastClr="FFFFFF"/>
                  </a:solidFill>
                  <a:latin typeface="Times New Roman" pitchFamily="18" charset="0"/>
                  <a:cs typeface="Times New Roman" pitchFamily="18" charset="0"/>
                </a:rPr>
                <a:t>02</a:t>
              </a:r>
              <a:endParaRPr lang="zh-CN" altLang="en-US" sz="2952" b="1" kern="0" dirty="0">
                <a:solidFill>
                  <a:sysClr val="window" lastClr="FFFFFF"/>
                </a:solidFill>
                <a:latin typeface="Times New Roman" pitchFamily="18" charset="0"/>
                <a:cs typeface="Times New Roman" pitchFamily="18" charset="0"/>
              </a:endParaRPr>
            </a:p>
          </p:txBody>
        </p:sp>
        <p:sp>
          <p:nvSpPr>
            <p:cNvPr id="53" name="TextBox 52"/>
            <p:cNvSpPr txBox="1"/>
            <p:nvPr/>
          </p:nvSpPr>
          <p:spPr>
            <a:xfrm>
              <a:off x="3030416" y="2552921"/>
              <a:ext cx="2134390" cy="594730"/>
            </a:xfrm>
            <a:prstGeom prst="rect">
              <a:avLst/>
            </a:prstGeom>
            <a:noFill/>
          </p:spPr>
          <p:txBody>
            <a:bodyPr wrap="square" lIns="96431" tIns="48215" rIns="96431" bIns="48215" rtlCol="0">
              <a:spAutoFit/>
            </a:bodyPr>
            <a:lstStyle/>
            <a:p>
              <a:pPr algn="ctr"/>
              <a:r>
                <a:rPr lang="ru-RU" sz="1600" dirty="0" smtClean="0">
                  <a:solidFill>
                    <a:schemeClr val="bg1"/>
                  </a:solidFill>
                  <a:latin typeface="Times New Roman" pitchFamily="18" charset="0"/>
                  <a:cs typeface="Times New Roman" pitchFamily="18" charset="0"/>
                </a:rPr>
                <a:t>Добровольность заявления ходатайства после консультаций с защитником </a:t>
              </a:r>
              <a:endParaRPr lang="en-GB" altLang="zh-CN" sz="1600" dirty="0">
                <a:solidFill>
                  <a:schemeClr val="bg1"/>
                </a:solidFill>
                <a:latin typeface="Times New Roman" pitchFamily="18" charset="0"/>
                <a:ea typeface="微软雅黑" panose="020B0503020204020204" pitchFamily="34" charset="-122"/>
                <a:cs typeface="Times New Roman" pitchFamily="18" charset="0"/>
                <a:sym typeface="+mn-lt"/>
              </a:endParaRPr>
            </a:p>
          </p:txBody>
        </p:sp>
      </p:grpSp>
      <p:grpSp>
        <p:nvGrpSpPr>
          <p:cNvPr id="6" name="组合 4"/>
          <p:cNvGrpSpPr/>
          <p:nvPr/>
        </p:nvGrpSpPr>
        <p:grpSpPr>
          <a:xfrm>
            <a:off x="6443605" y="5045084"/>
            <a:ext cx="6415145" cy="1290205"/>
            <a:chOff x="794420" y="3585820"/>
            <a:chExt cx="4563539" cy="917814"/>
          </a:xfrm>
        </p:grpSpPr>
        <p:grpSp>
          <p:nvGrpSpPr>
            <p:cNvPr id="7" name="组合 58"/>
            <p:cNvGrpSpPr>
              <a:grpSpLocks/>
            </p:cNvGrpSpPr>
            <p:nvPr/>
          </p:nvGrpSpPr>
          <p:grpSpPr bwMode="auto">
            <a:xfrm>
              <a:off x="794420" y="3585820"/>
              <a:ext cx="4563539" cy="917814"/>
              <a:chOff x="2678521" y="2847139"/>
              <a:chExt cx="12011025" cy="2417233"/>
            </a:xfrm>
          </p:grpSpPr>
          <p:sp>
            <p:nvSpPr>
              <p:cNvPr id="231" name="Freeform 19"/>
              <p:cNvSpPr>
                <a:spLocks/>
              </p:cNvSpPr>
              <p:nvPr/>
            </p:nvSpPr>
            <p:spPr bwMode="auto">
              <a:xfrm>
                <a:off x="2678521" y="2856135"/>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3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33" name="椭圆 23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234"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242" name="Freeform 10"/>
            <p:cNvSpPr>
              <a:spLocks noEditPoints="1"/>
            </p:cNvSpPr>
            <p:nvPr/>
          </p:nvSpPr>
          <p:spPr bwMode="auto">
            <a:xfrm>
              <a:off x="1963475" y="3927156"/>
              <a:ext cx="465889" cy="354340"/>
            </a:xfrm>
            <a:custGeom>
              <a:avLst/>
              <a:gdLst>
                <a:gd name="T0" fmla="*/ 342000 w 500"/>
                <a:gd name="T1" fmla="*/ 0 h 327"/>
                <a:gd name="T2" fmla="*/ 192888 w 500"/>
                <a:gd name="T3" fmla="*/ 92075 h 327"/>
                <a:gd name="T4" fmla="*/ 192888 w 500"/>
                <a:gd name="T5" fmla="*/ 30163 h 327"/>
                <a:gd name="T6" fmla="*/ 124488 w 500"/>
                <a:gd name="T7" fmla="*/ 30163 h 327"/>
                <a:gd name="T8" fmla="*/ 124488 w 500"/>
                <a:gd name="T9" fmla="*/ 133350 h 327"/>
                <a:gd name="T10" fmla="*/ 0 w 500"/>
                <a:gd name="T11" fmla="*/ 209550 h 327"/>
                <a:gd name="T12" fmla="*/ 0 w 500"/>
                <a:gd name="T13" fmla="*/ 212725 h 327"/>
                <a:gd name="T14" fmla="*/ 73872 w 500"/>
                <a:gd name="T15" fmla="*/ 212725 h 327"/>
                <a:gd name="T16" fmla="*/ 342000 w 500"/>
                <a:gd name="T17" fmla="*/ 49213 h 327"/>
                <a:gd name="T18" fmla="*/ 610128 w 500"/>
                <a:gd name="T19" fmla="*/ 212725 h 327"/>
                <a:gd name="T20" fmla="*/ 684000 w 500"/>
                <a:gd name="T21" fmla="*/ 212725 h 327"/>
                <a:gd name="T22" fmla="*/ 684000 w 500"/>
                <a:gd name="T23" fmla="*/ 207963 h 327"/>
                <a:gd name="T24" fmla="*/ 342000 w 500"/>
                <a:gd name="T25" fmla="*/ 0 h 327"/>
                <a:gd name="T26" fmla="*/ 101232 w 500"/>
                <a:gd name="T27" fmla="*/ 242888 h 327"/>
                <a:gd name="T28" fmla="*/ 101232 w 500"/>
                <a:gd name="T29" fmla="*/ 519113 h 327"/>
                <a:gd name="T30" fmla="*/ 238032 w 500"/>
                <a:gd name="T31" fmla="*/ 519113 h 327"/>
                <a:gd name="T32" fmla="*/ 238032 w 500"/>
                <a:gd name="T33" fmla="*/ 355600 h 327"/>
                <a:gd name="T34" fmla="*/ 445968 w 500"/>
                <a:gd name="T35" fmla="*/ 355600 h 327"/>
                <a:gd name="T36" fmla="*/ 445968 w 500"/>
                <a:gd name="T37" fmla="*/ 519113 h 327"/>
                <a:gd name="T38" fmla="*/ 582768 w 500"/>
                <a:gd name="T39" fmla="*/ 519113 h 327"/>
                <a:gd name="T40" fmla="*/ 582768 w 500"/>
                <a:gd name="T41" fmla="*/ 242888 h 327"/>
                <a:gd name="T42" fmla="*/ 342000 w 500"/>
                <a:gd name="T43" fmla="*/ 98425 h 327"/>
                <a:gd name="T44" fmla="*/ 101232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673326"/>
            </a:solidFill>
            <a:ln>
              <a:noFill/>
            </a:ln>
            <a:extLst>
              <a:ext uri="{91240B29-F687-4F45-9708-019B960494DF}">
                <a14:hiddenLine xmlns="" xmlns:a14="http://schemas.microsoft.com/office/drawing/2010/main" w="9525">
                  <a:solidFill>
                    <a:srgbClr val="000000"/>
                  </a:solidFill>
                  <a:round/>
                  <a:headEnd/>
                  <a:tailEnd/>
                </a14:hiddenLine>
              </a:ext>
            </a:extLst>
          </p:spPr>
          <p:txBody>
            <a:bodyPr lIns="96418" tIns="48210" rIns="96418" bIns="48210"/>
            <a:lstStyle/>
            <a:p>
              <a:pPr defTabSz="1285372" fontAlgn="auto">
                <a:spcBef>
                  <a:spcPts val="0"/>
                </a:spcBef>
                <a:spcAft>
                  <a:spcPts val="0"/>
                </a:spcAft>
                <a:defRPr/>
              </a:pPr>
              <a:endParaRPr lang="zh-CN" altLang="en-US" sz="2530" kern="0">
                <a:solidFill>
                  <a:sysClr val="windowText" lastClr="000000"/>
                </a:solidFill>
              </a:endParaRPr>
            </a:p>
          </p:txBody>
        </p:sp>
        <p:sp>
          <p:nvSpPr>
            <p:cNvPr id="246" name="文本框 105"/>
            <p:cNvSpPr txBox="1">
              <a:spLocks noChangeArrowheads="1"/>
            </p:cNvSpPr>
            <p:nvPr/>
          </p:nvSpPr>
          <p:spPr bwMode="auto">
            <a:xfrm>
              <a:off x="1034948" y="3851313"/>
              <a:ext cx="407635" cy="392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smtClean="0">
                  <a:solidFill>
                    <a:sysClr val="window" lastClr="FFFFFF"/>
                  </a:solidFill>
                  <a:latin typeface="Times New Roman" pitchFamily="18" charset="0"/>
                  <a:cs typeface="Times New Roman" pitchFamily="18" charset="0"/>
                </a:rPr>
                <a:t>0</a:t>
              </a:r>
              <a:r>
                <a:rPr lang="ru-RU" altLang="zh-CN" sz="2952" b="1" kern="0" dirty="0" smtClean="0">
                  <a:solidFill>
                    <a:sysClr val="window" lastClr="FFFFFF"/>
                  </a:solidFill>
                  <a:latin typeface="Times New Roman" pitchFamily="18" charset="0"/>
                  <a:cs typeface="Times New Roman" pitchFamily="18" charset="0"/>
                </a:rPr>
                <a:t>3</a:t>
              </a:r>
              <a:endParaRPr lang="zh-CN" altLang="en-US" sz="2952" b="1" kern="0" dirty="0">
                <a:solidFill>
                  <a:sysClr val="window" lastClr="FFFFFF"/>
                </a:solidFill>
                <a:latin typeface="Times New Roman" pitchFamily="18" charset="0"/>
                <a:cs typeface="Times New Roman" pitchFamily="18" charset="0"/>
              </a:endParaRPr>
            </a:p>
          </p:txBody>
        </p:sp>
        <p:sp>
          <p:nvSpPr>
            <p:cNvPr id="54" name="TextBox 53"/>
            <p:cNvSpPr txBox="1"/>
            <p:nvPr/>
          </p:nvSpPr>
          <p:spPr>
            <a:xfrm>
              <a:off x="3020325" y="3636640"/>
              <a:ext cx="2236028" cy="769886"/>
            </a:xfrm>
            <a:prstGeom prst="rect">
              <a:avLst/>
            </a:prstGeom>
            <a:noFill/>
          </p:spPr>
          <p:txBody>
            <a:bodyPr wrap="square" lIns="96431" tIns="48215" rIns="96431" bIns="48215" rtlCol="0">
              <a:spAutoFit/>
            </a:bodyPr>
            <a:lstStyle/>
            <a:p>
              <a:pPr lvl="0" algn="ctr"/>
              <a:r>
                <a:rPr lang="ru-RU" sz="1600" dirty="0" smtClean="0">
                  <a:solidFill>
                    <a:schemeClr val="bg1"/>
                  </a:solidFill>
                  <a:latin typeface="Times New Roman" panose="02020603050405020304" pitchFamily="18" charset="0"/>
                  <a:cs typeface="Times New Roman" panose="02020603050405020304" pitchFamily="18" charset="0"/>
                </a:rPr>
                <a:t>Розыск имущества, которое добыто в результате преступного деяния.</a:t>
              </a:r>
            </a:p>
            <a:p>
              <a:pPr algn="ctr"/>
              <a:endParaRPr lang="en-GB" altLang="zh-CN" sz="1600" dirty="0">
                <a:solidFill>
                  <a:schemeClr val="bg1"/>
                </a:solidFill>
                <a:latin typeface="Times New Roman" pitchFamily="18" charset="0"/>
                <a:ea typeface="微软雅黑" panose="020B0503020204020204" pitchFamily="34" charset="-122"/>
                <a:cs typeface="Times New Roman" pitchFamily="18" charset="0"/>
                <a:sym typeface="+mn-lt"/>
              </a:endParaRPr>
            </a:p>
          </p:txBody>
        </p:sp>
      </p:grpSp>
      <p:grpSp>
        <p:nvGrpSpPr>
          <p:cNvPr id="8" name="组合 39"/>
          <p:cNvGrpSpPr/>
          <p:nvPr/>
        </p:nvGrpSpPr>
        <p:grpSpPr>
          <a:xfrm>
            <a:off x="-15395" y="211146"/>
            <a:ext cx="12874145" cy="7085220"/>
            <a:chOff x="-15395" y="211146"/>
            <a:chExt cx="12874145" cy="7085220"/>
          </a:xfrm>
        </p:grpSpPr>
        <p:sp>
          <p:nvSpPr>
            <p:cNvPr id="41" name="任意多边形 40"/>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5395" y="7219411"/>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42"/>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46" name="文本框 45"/>
          <p:cNvSpPr txBox="1"/>
          <p:nvPr/>
        </p:nvSpPr>
        <p:spPr>
          <a:xfrm>
            <a:off x="1000087" y="187302"/>
            <a:ext cx="11447183" cy="584775"/>
          </a:xfrm>
          <a:prstGeom prst="rect">
            <a:avLst/>
          </a:prstGeom>
          <a:noFill/>
        </p:spPr>
        <p:txBody>
          <a:bodyPr wrap="square">
            <a:spAutoFit/>
          </a:bodyPr>
          <a:lstStyle/>
          <a:p>
            <a:pPr algn="ctr"/>
            <a:r>
              <a:rPr lang="ru-RU" sz="3200" b="1" dirty="0" smtClean="0">
                <a:latin typeface="Times New Roman" pitchFamily="18" charset="0"/>
                <a:cs typeface="Times New Roman" pitchFamily="18" charset="0"/>
              </a:rPr>
              <a:t>Условия заключения досудебного соглашения</a:t>
            </a:r>
            <a:endParaRPr lang="zh-CN" altLang="en-US" sz="3200" b="1" dirty="0">
              <a:solidFill>
                <a:srgbClr val="C00000"/>
              </a:solidFill>
              <a:latin typeface="Times New Roman" pitchFamily="18" charset="0"/>
              <a:ea typeface="微软雅黑" panose="020B0503020204020204" pitchFamily="34" charset="-122"/>
              <a:cs typeface="Times New Roman" pitchFamily="18" charset="0"/>
            </a:endParaRPr>
          </a:p>
        </p:txBody>
      </p:sp>
      <p:grpSp>
        <p:nvGrpSpPr>
          <p:cNvPr id="10" name="组合 2"/>
          <p:cNvGrpSpPr/>
          <p:nvPr/>
        </p:nvGrpSpPr>
        <p:grpSpPr>
          <a:xfrm>
            <a:off x="0" y="901681"/>
            <a:ext cx="6415145" cy="1399916"/>
            <a:chOff x="794420" y="1316747"/>
            <a:chExt cx="4563539" cy="995858"/>
          </a:xfrm>
        </p:grpSpPr>
        <p:grpSp>
          <p:nvGrpSpPr>
            <p:cNvPr id="11" name="组合 48"/>
            <p:cNvGrpSpPr>
              <a:grpSpLocks/>
            </p:cNvGrpSpPr>
            <p:nvPr/>
          </p:nvGrpSpPr>
          <p:grpSpPr bwMode="auto">
            <a:xfrm>
              <a:off x="794420" y="1316747"/>
              <a:ext cx="4563539" cy="918899"/>
              <a:chOff x="2678521" y="2847139"/>
              <a:chExt cx="12011025" cy="2417231"/>
            </a:xfrm>
          </p:grpSpPr>
          <p:sp>
            <p:nvSpPr>
              <p:cNvPr id="56"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58"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65" name="椭圆 22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66"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51" name="文本框 1"/>
            <p:cNvSpPr txBox="1">
              <a:spLocks noChangeArrowheads="1"/>
            </p:cNvSpPr>
            <p:nvPr/>
          </p:nvSpPr>
          <p:spPr bwMode="auto">
            <a:xfrm>
              <a:off x="1026281" y="1586565"/>
              <a:ext cx="412196" cy="39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a:solidFill>
                    <a:sysClr val="window" lastClr="FFFFFF"/>
                  </a:solidFill>
                  <a:latin typeface="Times New Roman" pitchFamily="18" charset="0"/>
                  <a:cs typeface="Times New Roman" pitchFamily="18" charset="0"/>
                </a:rPr>
                <a:t>01</a:t>
              </a:r>
              <a:endParaRPr lang="zh-CN" altLang="en-US" sz="2952" b="1" kern="0" dirty="0">
                <a:solidFill>
                  <a:sysClr val="window" lastClr="FFFFFF"/>
                </a:solidFill>
                <a:latin typeface="Times New Roman" pitchFamily="18" charset="0"/>
                <a:cs typeface="Times New Roman" pitchFamily="18" charset="0"/>
              </a:endParaRPr>
            </a:p>
          </p:txBody>
        </p:sp>
        <p:sp>
          <p:nvSpPr>
            <p:cNvPr id="55" name="TextBox 54"/>
            <p:cNvSpPr txBox="1"/>
            <p:nvPr/>
          </p:nvSpPr>
          <p:spPr>
            <a:xfrm>
              <a:off x="3030416" y="1367566"/>
              <a:ext cx="1978301" cy="945039"/>
            </a:xfrm>
            <a:prstGeom prst="rect">
              <a:avLst/>
            </a:prstGeom>
            <a:noFill/>
          </p:spPr>
          <p:txBody>
            <a:bodyPr wrap="square" lIns="96431" tIns="48215" rIns="96431" bIns="48215" rtlCol="0">
              <a:spAutoFit/>
            </a:bodyPr>
            <a:lstStyle/>
            <a:p>
              <a:pPr lvl="0" algn="ctr"/>
              <a:r>
                <a:rPr lang="ru-RU" sz="1600" dirty="0" smtClean="0">
                  <a:solidFill>
                    <a:schemeClr val="bg1"/>
                  </a:solidFill>
                  <a:latin typeface="Times New Roman" pitchFamily="18" charset="0"/>
                  <a:cs typeface="Times New Roman" pitchFamily="18" charset="0"/>
                </a:rPr>
                <a:t>Наличие подозрения или обвинения по делу, по которому производится предварительное следствие</a:t>
              </a:r>
            </a:p>
            <a:p>
              <a:pPr algn="ctr"/>
              <a:endParaRPr lang="en-GB" altLang="zh-CN" sz="1600" dirty="0">
                <a:solidFill>
                  <a:schemeClr val="bg1"/>
                </a:solidFill>
                <a:latin typeface="Times New Roman" pitchFamily="18" charset="0"/>
                <a:ea typeface="微软雅黑" panose="020B0503020204020204" pitchFamily="34" charset="-122"/>
                <a:cs typeface="Times New Roman" pitchFamily="18" charset="0"/>
                <a:sym typeface="+mn-lt"/>
              </a:endParaRPr>
            </a:p>
          </p:txBody>
        </p:sp>
      </p:grpSp>
      <p:grpSp>
        <p:nvGrpSpPr>
          <p:cNvPr id="12" name="组合 3"/>
          <p:cNvGrpSpPr/>
          <p:nvPr/>
        </p:nvGrpSpPr>
        <p:grpSpPr>
          <a:xfrm>
            <a:off x="6443605" y="3473449"/>
            <a:ext cx="6415145" cy="1290207"/>
            <a:chOff x="794420" y="2451283"/>
            <a:chExt cx="4563539" cy="917815"/>
          </a:xfrm>
        </p:grpSpPr>
        <p:grpSp>
          <p:nvGrpSpPr>
            <p:cNvPr id="13" name="组合 53"/>
            <p:cNvGrpSpPr>
              <a:grpSpLocks/>
            </p:cNvGrpSpPr>
            <p:nvPr/>
          </p:nvGrpSpPr>
          <p:grpSpPr bwMode="auto">
            <a:xfrm>
              <a:off x="794420" y="2451283"/>
              <a:ext cx="4563539" cy="917815"/>
              <a:chOff x="2678521" y="2847139"/>
              <a:chExt cx="12011025" cy="2417231"/>
            </a:xfrm>
          </p:grpSpPr>
          <p:sp>
            <p:nvSpPr>
              <p:cNvPr id="73"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74"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75" name="椭圆 227"/>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76"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71" name="文本框 104"/>
            <p:cNvSpPr txBox="1">
              <a:spLocks noChangeArrowheads="1"/>
            </p:cNvSpPr>
            <p:nvPr/>
          </p:nvSpPr>
          <p:spPr bwMode="auto">
            <a:xfrm>
              <a:off x="1030614" y="2718937"/>
              <a:ext cx="407635" cy="392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smtClean="0">
                  <a:solidFill>
                    <a:sysClr val="window" lastClr="FFFFFF"/>
                  </a:solidFill>
                  <a:latin typeface="Times New Roman" pitchFamily="18" charset="0"/>
                  <a:cs typeface="Times New Roman" pitchFamily="18" charset="0"/>
                </a:rPr>
                <a:t>0</a:t>
              </a:r>
              <a:r>
                <a:rPr lang="ru-RU" altLang="zh-CN" sz="2952" b="1" kern="0" dirty="0" smtClean="0">
                  <a:solidFill>
                    <a:sysClr val="window" lastClr="FFFFFF"/>
                  </a:solidFill>
                  <a:latin typeface="Times New Roman" pitchFamily="18" charset="0"/>
                  <a:cs typeface="Times New Roman" pitchFamily="18" charset="0"/>
                </a:rPr>
                <a:t>2</a:t>
              </a:r>
              <a:endParaRPr lang="zh-CN" altLang="en-US" sz="2952" b="1" kern="0" dirty="0">
                <a:solidFill>
                  <a:sysClr val="window" lastClr="FFFFFF"/>
                </a:solidFill>
                <a:latin typeface="Times New Roman" pitchFamily="18" charset="0"/>
                <a:cs typeface="Times New Roman" pitchFamily="18" charset="0"/>
              </a:endParaRPr>
            </a:p>
          </p:txBody>
        </p:sp>
        <p:sp>
          <p:nvSpPr>
            <p:cNvPr id="72" name="TextBox 71"/>
            <p:cNvSpPr txBox="1"/>
            <p:nvPr/>
          </p:nvSpPr>
          <p:spPr>
            <a:xfrm>
              <a:off x="3071144" y="2502102"/>
              <a:ext cx="2083572" cy="769886"/>
            </a:xfrm>
            <a:prstGeom prst="rect">
              <a:avLst/>
            </a:prstGeom>
            <a:noFill/>
          </p:spPr>
          <p:txBody>
            <a:bodyPr wrap="square" lIns="96431" tIns="48215" rIns="96431" bIns="48215" rtlCol="0">
              <a:spAutoFit/>
            </a:bodyPr>
            <a:lstStyle/>
            <a:p>
              <a:pPr lvl="0" algn="ctr"/>
              <a:r>
                <a:rPr lang="ru-RU" sz="1600" dirty="0" smtClean="0">
                  <a:solidFill>
                    <a:schemeClr val="bg1"/>
                  </a:solidFill>
                  <a:latin typeface="Times New Roman" panose="02020603050405020304" pitchFamily="18" charset="0"/>
                  <a:cs typeface="Times New Roman" panose="02020603050405020304" pitchFamily="18" charset="0"/>
                </a:rPr>
                <a:t>Изобличение и преследование других соучастников данного деяния</a:t>
              </a:r>
            </a:p>
            <a:p>
              <a:pPr algn="ctr"/>
              <a:endParaRPr lang="en-GB" altLang="zh-CN" sz="1600" dirty="0">
                <a:solidFill>
                  <a:schemeClr val="bg1"/>
                </a:solidFill>
                <a:latin typeface="Times New Roman" pitchFamily="18" charset="0"/>
                <a:ea typeface="微软雅黑" panose="020B0503020204020204" pitchFamily="34" charset="-122"/>
                <a:cs typeface="Times New Roman" pitchFamily="18" charset="0"/>
                <a:sym typeface="+mn-lt"/>
              </a:endParaRPr>
            </a:p>
          </p:txBody>
        </p:sp>
      </p:grpSp>
      <p:grpSp>
        <p:nvGrpSpPr>
          <p:cNvPr id="14" name="组合 4"/>
          <p:cNvGrpSpPr/>
          <p:nvPr/>
        </p:nvGrpSpPr>
        <p:grpSpPr>
          <a:xfrm>
            <a:off x="0" y="3830639"/>
            <a:ext cx="6415145" cy="1536227"/>
            <a:chOff x="794420" y="3585821"/>
            <a:chExt cx="4563539" cy="1092825"/>
          </a:xfrm>
        </p:grpSpPr>
        <p:grpSp>
          <p:nvGrpSpPr>
            <p:cNvPr id="15" name="组合 58"/>
            <p:cNvGrpSpPr>
              <a:grpSpLocks/>
            </p:cNvGrpSpPr>
            <p:nvPr/>
          </p:nvGrpSpPr>
          <p:grpSpPr bwMode="auto">
            <a:xfrm>
              <a:off x="794420" y="3585821"/>
              <a:ext cx="4563539" cy="917814"/>
              <a:chOff x="2678521" y="2847139"/>
              <a:chExt cx="12011025" cy="2417231"/>
            </a:xfrm>
          </p:grpSpPr>
          <p:sp>
            <p:nvSpPr>
              <p:cNvPr id="83" name="Freeform 19"/>
              <p:cNvSpPr>
                <a:spLocks/>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673326"/>
              </a:solidFill>
              <a:ln w="28575"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84"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85" name="椭圆 23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headEnd/>
                <a:tailEnd/>
              </a:ln>
              <a:effectLst/>
            </p:spPr>
            <p:txBody>
              <a:bodyPr/>
              <a:lstStyle/>
              <a:p>
                <a:pPr defTabSz="1285372" fontAlgn="auto">
                  <a:spcBef>
                    <a:spcPts val="0"/>
                  </a:spcBef>
                  <a:spcAft>
                    <a:spcPts val="0"/>
                  </a:spcAft>
                  <a:defRPr/>
                </a:pPr>
                <a:endParaRPr lang="zh-CN" altLang="en-US" sz="2530" kern="0">
                  <a:solidFill>
                    <a:prstClr val="black"/>
                  </a:solidFill>
                  <a:latin typeface="Calibri"/>
                  <a:ea typeface="微软雅黑"/>
                </a:endParaRPr>
              </a:p>
            </p:txBody>
          </p:sp>
          <p:sp>
            <p:nvSpPr>
              <p:cNvPr id="86" name="Freeform 23"/>
              <p:cNvSpPr>
                <a:spLocks/>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673326"/>
              </a:solidFill>
              <a:ln w="12700" cap="flat" cmpd="sng" algn="ctr">
                <a:noFill/>
                <a:prstDash val="solid"/>
                <a:miter lim="800000"/>
              </a:ln>
              <a:effectLst>
                <a:innerShdw blurRad="215900" dist="50800" dir="16200000">
                  <a:prstClr val="black">
                    <a:alpha val="42000"/>
                  </a:prstClr>
                </a:innerShdw>
              </a:effectLst>
            </p:spPr>
            <p:txBody>
              <a:bodyPr anchor="ctr"/>
              <a:lstStyle/>
              <a:p>
                <a:pPr algn="ctr" defTabSz="1285372" fontAlgn="auto">
                  <a:spcBef>
                    <a:spcPts val="0"/>
                  </a:spcBef>
                  <a:spcAft>
                    <a:spcPts val="0"/>
                  </a:spcAft>
                  <a:defRPr/>
                </a:pPr>
                <a:endParaRPr lang="zh-CN" altLang="en-US" sz="2530" kern="0">
                  <a:solidFill>
                    <a:prstClr val="white"/>
                  </a:solidFill>
                  <a:latin typeface="Calibri"/>
                  <a:ea typeface="微软雅黑"/>
                </a:endParaRPr>
              </a:p>
            </p:txBody>
          </p:sp>
        </p:grpSp>
        <p:sp>
          <p:nvSpPr>
            <p:cNvPr id="81" name="文本框 105"/>
            <p:cNvSpPr txBox="1">
              <a:spLocks noChangeArrowheads="1"/>
            </p:cNvSpPr>
            <p:nvPr/>
          </p:nvSpPr>
          <p:spPr bwMode="auto">
            <a:xfrm>
              <a:off x="1034948" y="3851304"/>
              <a:ext cx="412196" cy="392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6418" tIns="48210" rIns="96418" bIns="4821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1285372" fontAlgn="auto">
                <a:spcBef>
                  <a:spcPts val="0"/>
                </a:spcBef>
                <a:spcAft>
                  <a:spcPts val="0"/>
                </a:spcAft>
                <a:defRPr/>
              </a:pPr>
              <a:r>
                <a:rPr lang="en-US" altLang="zh-CN" sz="2952" b="1" kern="0" dirty="0">
                  <a:solidFill>
                    <a:sysClr val="window" lastClr="FFFFFF"/>
                  </a:solidFill>
                  <a:latin typeface="Times New Roman" pitchFamily="18" charset="0"/>
                  <a:cs typeface="Times New Roman" pitchFamily="18" charset="0"/>
                </a:rPr>
                <a:t>03</a:t>
              </a:r>
              <a:endParaRPr lang="zh-CN" altLang="en-US" sz="2952" b="1" kern="0" dirty="0">
                <a:solidFill>
                  <a:sysClr val="window" lastClr="FFFFFF"/>
                </a:solidFill>
                <a:latin typeface="Times New Roman" pitchFamily="18" charset="0"/>
                <a:cs typeface="Times New Roman" pitchFamily="18" charset="0"/>
              </a:endParaRPr>
            </a:p>
          </p:txBody>
        </p:sp>
        <p:sp>
          <p:nvSpPr>
            <p:cNvPr id="82" name="TextBox 81"/>
            <p:cNvSpPr txBox="1"/>
            <p:nvPr/>
          </p:nvSpPr>
          <p:spPr>
            <a:xfrm>
              <a:off x="3030416" y="3585821"/>
              <a:ext cx="2185209" cy="1092825"/>
            </a:xfrm>
            <a:prstGeom prst="rect">
              <a:avLst/>
            </a:prstGeom>
            <a:noFill/>
          </p:spPr>
          <p:txBody>
            <a:bodyPr wrap="square" lIns="96431" tIns="48215" rIns="96431" bIns="48215" rtlCol="0">
              <a:spAutoFit/>
            </a:bodyPr>
            <a:lstStyle/>
            <a:p>
              <a:pPr algn="ctr"/>
              <a:r>
                <a:rPr lang="ru-RU" sz="1600" dirty="0" smtClean="0">
                  <a:solidFill>
                    <a:schemeClr val="bg1"/>
                  </a:solidFill>
                  <a:latin typeface="Times New Roman" pitchFamily="18" charset="0"/>
                  <a:cs typeface="Times New Roman" pitchFamily="18" charset="0"/>
                </a:rPr>
                <a:t>Потребность органов уголовного преследования в получении содействия со стороны подозреваемого или обвиняемого</a:t>
              </a:r>
            </a:p>
            <a:p>
              <a:pPr>
                <a:lnSpc>
                  <a:spcPct val="150000"/>
                </a:lnSpc>
              </a:pPr>
              <a:endParaRPr lang="en-GB" altLang="zh-CN" sz="900" dirty="0">
                <a:solidFill>
                  <a:schemeClr val="bg1"/>
                </a:solidFill>
                <a:latin typeface="Arial" panose="020B0604020202020204" pitchFamily="34" charset="0"/>
                <a:ea typeface="微软雅黑" panose="020B0503020204020204" pitchFamily="34" charset="-122"/>
                <a:cs typeface="+mn-ea"/>
                <a:sym typeface="+mn-lt"/>
              </a:endParaRPr>
            </a:p>
          </p:txBody>
        </p:sp>
      </p:grpSp>
      <p:sp>
        <p:nvSpPr>
          <p:cNvPr id="87" name="Freeform 10"/>
          <p:cNvSpPr>
            <a:spLocks noEditPoints="1"/>
          </p:cNvSpPr>
          <p:nvPr/>
        </p:nvSpPr>
        <p:spPr bwMode="auto">
          <a:xfrm>
            <a:off x="8001011" y="2330441"/>
            <a:ext cx="571504" cy="357190"/>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673326"/>
          </a:solidFill>
          <a:ln>
            <a:noFill/>
          </a:ln>
        </p:spPr>
        <p:txBody>
          <a:bodyPr vert="horz" wrap="square" lIns="128541" tIns="64270" rIns="128541" bIns="64270" numCol="1" anchor="t" anchorCtr="0" compatLnSpc="1">
            <a:prstTxWarp prst="textNoShape">
              <a:avLst/>
            </a:prstTxWarp>
          </a:bodyPr>
          <a:lstStyle/>
          <a:p>
            <a:pPr algn="ctr" fontAlgn="base">
              <a:spcBef>
                <a:spcPct val="0"/>
              </a:spcBef>
              <a:spcAft>
                <a:spcPct val="0"/>
              </a:spcAft>
              <a:defRPr/>
            </a:pPr>
            <a:endParaRPr lang="en-US" sz="3093" kern="0">
              <a:solidFill>
                <a:srgbClr val="000000"/>
              </a:solidFill>
              <a:latin typeface="微软雅黑"/>
              <a:ea typeface="微软雅黑"/>
              <a:sym typeface="Gill Sans" charset="0"/>
            </a:endParaRPr>
          </a:p>
        </p:txBody>
      </p:sp>
      <p:sp>
        <p:nvSpPr>
          <p:cNvPr id="88" name="Freeform 8"/>
          <p:cNvSpPr>
            <a:spLocks noEditPoints="1"/>
          </p:cNvSpPr>
          <p:nvPr/>
        </p:nvSpPr>
        <p:spPr bwMode="auto">
          <a:xfrm>
            <a:off x="1571591" y="4187829"/>
            <a:ext cx="500066" cy="642942"/>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673326"/>
          </a:solidFill>
          <a:ln>
            <a:noFill/>
          </a:ln>
        </p:spPr>
        <p:txBody>
          <a:bodyPr vert="horz" wrap="square" lIns="128541" tIns="64270" rIns="128541" bIns="64270" numCol="1" anchor="t" anchorCtr="0" compatLnSpc="1">
            <a:prstTxWarp prst="textNoShape">
              <a:avLst/>
            </a:prstTxWarp>
          </a:bodyPr>
          <a:lstStyle/>
          <a:p>
            <a:pPr algn="ctr" fontAlgn="base">
              <a:spcBef>
                <a:spcPct val="0"/>
              </a:spcBef>
              <a:spcAft>
                <a:spcPct val="0"/>
              </a:spcAft>
              <a:defRPr/>
            </a:pPr>
            <a:endParaRPr lang="en-US" sz="3093" kern="0">
              <a:solidFill>
                <a:srgbClr val="000000"/>
              </a:solidFill>
              <a:latin typeface="微软雅黑"/>
              <a:ea typeface="微软雅黑"/>
              <a:sym typeface="Gill Sans" charset="0"/>
            </a:endParaRPr>
          </a:p>
        </p:txBody>
      </p:sp>
      <p:sp>
        <p:nvSpPr>
          <p:cNvPr id="89" name="Freeform 203"/>
          <p:cNvSpPr>
            <a:spLocks noChangeAspect="1" noEditPoints="1"/>
          </p:cNvSpPr>
          <p:nvPr/>
        </p:nvSpPr>
        <p:spPr bwMode="auto">
          <a:xfrm>
            <a:off x="1500153" y="2687631"/>
            <a:ext cx="592945" cy="5014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673326"/>
          </a:solidFill>
          <a:ln>
            <a:noFill/>
          </a:ln>
          <a:extLst/>
        </p:spPr>
        <p:txBody>
          <a:bodyPr lIns="171441" tIns="85720" rIns="171441" bIns="85720"/>
          <a:lstStyle/>
          <a:p>
            <a:pPr defTabSz="1285734" fontAlgn="auto">
              <a:spcBef>
                <a:spcPts val="0"/>
              </a:spcBef>
              <a:spcAft>
                <a:spcPts val="0"/>
              </a:spcAft>
              <a:defRPr/>
            </a:pPr>
            <a:endParaRPr lang="zh-CN" altLang="en-US" sz="3500">
              <a:solidFill>
                <a:prstClr val="black"/>
              </a:solidFill>
              <a:latin typeface="+mj-ea"/>
              <a:ea typeface="+mj-ea"/>
              <a:cs typeface="Arial" panose="020B0604020202020204" pitchFamily="34" charset="0"/>
            </a:endParaRPr>
          </a:p>
        </p:txBody>
      </p:sp>
      <p:sp>
        <p:nvSpPr>
          <p:cNvPr id="69" name="Заголовок 1"/>
          <p:cNvSpPr txBox="1">
            <a:spLocks/>
          </p:cNvSpPr>
          <p:nvPr/>
        </p:nvSpPr>
        <p:spPr>
          <a:xfrm>
            <a:off x="6929441" y="830243"/>
            <a:ext cx="5273708" cy="953868"/>
          </a:xfrm>
          <a:prstGeom prst="rect">
            <a:avLst/>
          </a:prstGeom>
        </p:spPr>
        <p:txBody>
          <a:bodyPr>
            <a:normAutofit fontScale="90000" lnSpcReduction="10000"/>
          </a:bodyPr>
          <a:lstStyle/>
          <a:p>
            <a:pPr marL="0" marR="0" lvl="0" indent="0" algn="ctr" defTabSz="914476" rtl="0" eaLnBrk="1" fontAlgn="auto" latinLnBrk="0" hangingPunct="1">
              <a:lnSpc>
                <a:spcPct val="100000"/>
              </a:lnSpc>
              <a:spcBef>
                <a:spcPct val="0"/>
              </a:spcBef>
              <a:spcAft>
                <a:spcPts val="0"/>
              </a:spcAft>
              <a:buClrTx/>
              <a:buSzTx/>
              <a:buFontTx/>
              <a:buNone/>
              <a:tabLst/>
              <a:defRPr/>
            </a:pPr>
            <a:r>
              <a:rPr kumimoji="0" lang="ru-RU" sz="2200" b="0"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Для использования последствий досудебного соглашения о сотрудничестве является выполнение обвиняемым требований</a:t>
            </a:r>
            <a:r>
              <a:rPr kumimoji="0" lang="ru-RU" sz="2200" b="1" i="0" u="none" strike="noStrike" kern="1200" cap="none" spc="0" normalizeH="0" baseline="0" noProof="0" dirty="0" smtClean="0">
                <a:ln>
                  <a:noFill/>
                </a:ln>
                <a:solidFill>
                  <a:schemeClr val="tx1"/>
                </a:solidFill>
                <a:effectLst/>
                <a:uLnTx/>
                <a:uFillTx/>
                <a:latin typeface="Times New Roman" panose="02020603050405020304" pitchFamily="18" charset="0"/>
                <a:ea typeface="+mj-ea"/>
                <a:cs typeface="Times New Roman" panose="02020603050405020304" pitchFamily="18" charset="0"/>
              </a:rPr>
              <a:t>:</a:t>
            </a:r>
            <a:endParaRPr kumimoji="0" lang="ru-RU" sz="2200" b="1" i="0" u="none" strike="noStrike" kern="1200" cap="none" spc="0" normalizeH="0" baseline="0" noProof="0" dirty="0">
              <a:ln>
                <a:noFill/>
              </a:ln>
              <a:solidFill>
                <a:srgbClr val="1E919A"/>
              </a:solidFill>
              <a:effectLst/>
              <a:uLnTx/>
              <a:uFillTx/>
              <a:latin typeface="Times New Roman" panose="02020603050405020304" pitchFamily="18" charset="0"/>
              <a:ea typeface="+mj-ea"/>
              <a:cs typeface="Times New Roman" panose="02020603050405020304" pitchFamily="18" charset="0"/>
            </a:endParaRPr>
          </a:p>
        </p:txBody>
      </p:sp>
      <p:grpSp>
        <p:nvGrpSpPr>
          <p:cNvPr id="80" name="Google Shape;810;p48"/>
          <p:cNvGrpSpPr/>
          <p:nvPr/>
        </p:nvGrpSpPr>
        <p:grpSpPr>
          <a:xfrm>
            <a:off x="1428715" y="1330309"/>
            <a:ext cx="785818" cy="571504"/>
            <a:chOff x="1926350" y="995225"/>
            <a:chExt cx="428650" cy="356600"/>
          </a:xfrm>
          <a:solidFill>
            <a:srgbClr val="673326"/>
          </a:solidFill>
        </p:grpSpPr>
        <p:sp>
          <p:nvSpPr>
            <p:cNvPr id="90" name="Google Shape;811;p48"/>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2;p48"/>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3;p48"/>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4;p48"/>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885;p48"/>
          <p:cNvSpPr/>
          <p:nvPr/>
        </p:nvSpPr>
        <p:spPr>
          <a:xfrm>
            <a:off x="8072449" y="3830639"/>
            <a:ext cx="500066" cy="500066"/>
          </a:xfrm>
          <a:custGeom>
            <a:avLst/>
            <a:gdLst/>
            <a:ahLst/>
            <a:cxnLst/>
            <a:rect l="l" t="t" r="r" b="b"/>
            <a:pathLst>
              <a:path w="15290" h="16120" extrusionOk="0">
                <a:moveTo>
                  <a:pt x="7645" y="1"/>
                </a:moveTo>
                <a:lnTo>
                  <a:pt x="7303" y="25"/>
                </a:lnTo>
                <a:lnTo>
                  <a:pt x="7010" y="98"/>
                </a:lnTo>
                <a:lnTo>
                  <a:pt x="6766" y="172"/>
                </a:lnTo>
                <a:lnTo>
                  <a:pt x="6546" y="294"/>
                </a:lnTo>
                <a:lnTo>
                  <a:pt x="6351" y="391"/>
                </a:lnTo>
                <a:lnTo>
                  <a:pt x="6204" y="538"/>
                </a:lnTo>
                <a:lnTo>
                  <a:pt x="6058" y="660"/>
                </a:lnTo>
                <a:lnTo>
                  <a:pt x="5960" y="782"/>
                </a:lnTo>
                <a:lnTo>
                  <a:pt x="5569" y="856"/>
                </a:lnTo>
                <a:lnTo>
                  <a:pt x="5203" y="978"/>
                </a:lnTo>
                <a:lnTo>
                  <a:pt x="4885" y="1149"/>
                </a:lnTo>
                <a:lnTo>
                  <a:pt x="4617" y="1320"/>
                </a:lnTo>
                <a:lnTo>
                  <a:pt x="4372" y="1539"/>
                </a:lnTo>
                <a:lnTo>
                  <a:pt x="4177" y="1759"/>
                </a:lnTo>
                <a:lnTo>
                  <a:pt x="4030" y="2028"/>
                </a:lnTo>
                <a:lnTo>
                  <a:pt x="3908" y="2296"/>
                </a:lnTo>
                <a:lnTo>
                  <a:pt x="3811" y="2565"/>
                </a:lnTo>
                <a:lnTo>
                  <a:pt x="3737" y="2834"/>
                </a:lnTo>
                <a:lnTo>
                  <a:pt x="3689" y="3127"/>
                </a:lnTo>
                <a:lnTo>
                  <a:pt x="3640" y="3420"/>
                </a:lnTo>
                <a:lnTo>
                  <a:pt x="3640" y="3713"/>
                </a:lnTo>
                <a:lnTo>
                  <a:pt x="3640" y="3982"/>
                </a:lnTo>
                <a:lnTo>
                  <a:pt x="3689" y="4495"/>
                </a:lnTo>
                <a:lnTo>
                  <a:pt x="3689" y="4519"/>
                </a:lnTo>
                <a:lnTo>
                  <a:pt x="3566" y="4568"/>
                </a:lnTo>
                <a:lnTo>
                  <a:pt x="3469" y="4666"/>
                </a:lnTo>
                <a:lnTo>
                  <a:pt x="3395" y="4812"/>
                </a:lnTo>
                <a:lnTo>
                  <a:pt x="3322" y="4983"/>
                </a:lnTo>
                <a:lnTo>
                  <a:pt x="3273" y="5178"/>
                </a:lnTo>
                <a:lnTo>
                  <a:pt x="3249" y="5398"/>
                </a:lnTo>
                <a:lnTo>
                  <a:pt x="3224" y="5642"/>
                </a:lnTo>
                <a:lnTo>
                  <a:pt x="3249" y="5887"/>
                </a:lnTo>
                <a:lnTo>
                  <a:pt x="3298" y="6155"/>
                </a:lnTo>
                <a:lnTo>
                  <a:pt x="3347" y="6400"/>
                </a:lnTo>
                <a:lnTo>
                  <a:pt x="3444" y="6619"/>
                </a:lnTo>
                <a:lnTo>
                  <a:pt x="3542" y="6790"/>
                </a:lnTo>
                <a:lnTo>
                  <a:pt x="3640" y="6961"/>
                </a:lnTo>
                <a:lnTo>
                  <a:pt x="3762" y="7059"/>
                </a:lnTo>
                <a:lnTo>
                  <a:pt x="3884" y="7132"/>
                </a:lnTo>
                <a:lnTo>
                  <a:pt x="4030" y="7132"/>
                </a:lnTo>
                <a:lnTo>
                  <a:pt x="4104" y="7108"/>
                </a:lnTo>
                <a:lnTo>
                  <a:pt x="4275" y="7523"/>
                </a:lnTo>
                <a:lnTo>
                  <a:pt x="4494" y="7889"/>
                </a:lnTo>
                <a:lnTo>
                  <a:pt x="4714" y="8256"/>
                </a:lnTo>
                <a:lnTo>
                  <a:pt x="4983" y="8598"/>
                </a:lnTo>
                <a:lnTo>
                  <a:pt x="5252" y="8891"/>
                </a:lnTo>
                <a:lnTo>
                  <a:pt x="5545" y="9159"/>
                </a:lnTo>
                <a:lnTo>
                  <a:pt x="5862" y="9404"/>
                </a:lnTo>
                <a:lnTo>
                  <a:pt x="6180" y="9623"/>
                </a:lnTo>
                <a:lnTo>
                  <a:pt x="6180" y="10698"/>
                </a:lnTo>
                <a:lnTo>
                  <a:pt x="5667" y="10747"/>
                </a:lnTo>
                <a:lnTo>
                  <a:pt x="5081" y="10845"/>
                </a:lnTo>
                <a:lnTo>
                  <a:pt x="4519" y="10967"/>
                </a:lnTo>
                <a:lnTo>
                  <a:pt x="3957" y="11089"/>
                </a:lnTo>
                <a:lnTo>
                  <a:pt x="3420" y="11260"/>
                </a:lnTo>
                <a:lnTo>
                  <a:pt x="2931" y="11455"/>
                </a:lnTo>
                <a:lnTo>
                  <a:pt x="2467" y="11675"/>
                </a:lnTo>
                <a:lnTo>
                  <a:pt x="2028" y="11919"/>
                </a:lnTo>
                <a:lnTo>
                  <a:pt x="1637" y="12188"/>
                </a:lnTo>
                <a:lnTo>
                  <a:pt x="1271" y="12456"/>
                </a:lnTo>
                <a:lnTo>
                  <a:pt x="953" y="12774"/>
                </a:lnTo>
                <a:lnTo>
                  <a:pt x="684" y="13116"/>
                </a:lnTo>
                <a:lnTo>
                  <a:pt x="440" y="13458"/>
                </a:lnTo>
                <a:lnTo>
                  <a:pt x="269" y="13849"/>
                </a:lnTo>
                <a:lnTo>
                  <a:pt x="123" y="14239"/>
                </a:lnTo>
                <a:lnTo>
                  <a:pt x="49" y="14679"/>
                </a:lnTo>
                <a:lnTo>
                  <a:pt x="1" y="15119"/>
                </a:lnTo>
                <a:lnTo>
                  <a:pt x="49" y="15167"/>
                </a:lnTo>
                <a:lnTo>
                  <a:pt x="245" y="15265"/>
                </a:lnTo>
                <a:lnTo>
                  <a:pt x="416" y="15338"/>
                </a:lnTo>
                <a:lnTo>
                  <a:pt x="636" y="15436"/>
                </a:lnTo>
                <a:lnTo>
                  <a:pt x="904" y="15534"/>
                </a:lnTo>
                <a:lnTo>
                  <a:pt x="1271" y="15607"/>
                </a:lnTo>
                <a:lnTo>
                  <a:pt x="1710" y="15705"/>
                </a:lnTo>
                <a:lnTo>
                  <a:pt x="2223" y="15802"/>
                </a:lnTo>
                <a:lnTo>
                  <a:pt x="2834" y="15876"/>
                </a:lnTo>
                <a:lnTo>
                  <a:pt x="3566" y="15973"/>
                </a:lnTo>
                <a:lnTo>
                  <a:pt x="4397" y="16022"/>
                </a:lnTo>
                <a:lnTo>
                  <a:pt x="5325" y="16071"/>
                </a:lnTo>
                <a:lnTo>
                  <a:pt x="6399" y="16096"/>
                </a:lnTo>
                <a:lnTo>
                  <a:pt x="7621" y="16120"/>
                </a:lnTo>
                <a:lnTo>
                  <a:pt x="8817" y="16096"/>
                </a:lnTo>
                <a:lnTo>
                  <a:pt x="9892" y="16071"/>
                </a:lnTo>
                <a:lnTo>
                  <a:pt x="10844" y="16022"/>
                </a:lnTo>
                <a:lnTo>
                  <a:pt x="11675" y="15973"/>
                </a:lnTo>
                <a:lnTo>
                  <a:pt x="12408" y="15876"/>
                </a:lnTo>
                <a:lnTo>
                  <a:pt x="13018" y="15802"/>
                </a:lnTo>
                <a:lnTo>
                  <a:pt x="13555" y="15705"/>
                </a:lnTo>
                <a:lnTo>
                  <a:pt x="13995" y="15607"/>
                </a:lnTo>
                <a:lnTo>
                  <a:pt x="14361" y="15534"/>
                </a:lnTo>
                <a:lnTo>
                  <a:pt x="14654" y="15436"/>
                </a:lnTo>
                <a:lnTo>
                  <a:pt x="14874" y="15338"/>
                </a:lnTo>
                <a:lnTo>
                  <a:pt x="15045" y="15265"/>
                </a:lnTo>
                <a:lnTo>
                  <a:pt x="15216" y="15167"/>
                </a:lnTo>
                <a:lnTo>
                  <a:pt x="15289" y="15119"/>
                </a:lnTo>
                <a:lnTo>
                  <a:pt x="15241" y="14655"/>
                </a:lnTo>
                <a:lnTo>
                  <a:pt x="15167" y="14215"/>
                </a:lnTo>
                <a:lnTo>
                  <a:pt x="15045" y="13800"/>
                </a:lnTo>
                <a:lnTo>
                  <a:pt x="14874" y="13409"/>
                </a:lnTo>
                <a:lnTo>
                  <a:pt x="14630" y="13043"/>
                </a:lnTo>
                <a:lnTo>
                  <a:pt x="14361" y="12701"/>
                </a:lnTo>
                <a:lnTo>
                  <a:pt x="14044" y="12408"/>
                </a:lnTo>
                <a:lnTo>
                  <a:pt x="13678" y="12115"/>
                </a:lnTo>
                <a:lnTo>
                  <a:pt x="13287" y="11846"/>
                </a:lnTo>
                <a:lnTo>
                  <a:pt x="12847" y="11626"/>
                </a:lnTo>
                <a:lnTo>
                  <a:pt x="12359" y="11406"/>
                </a:lnTo>
                <a:lnTo>
                  <a:pt x="11846" y="11235"/>
                </a:lnTo>
                <a:lnTo>
                  <a:pt x="11284" y="11064"/>
                </a:lnTo>
                <a:lnTo>
                  <a:pt x="10698" y="10942"/>
                </a:lnTo>
                <a:lnTo>
                  <a:pt x="10063" y="10820"/>
                </a:lnTo>
                <a:lnTo>
                  <a:pt x="9428" y="10747"/>
                </a:lnTo>
                <a:lnTo>
                  <a:pt x="9110" y="10722"/>
                </a:lnTo>
                <a:lnTo>
                  <a:pt x="9110" y="9623"/>
                </a:lnTo>
                <a:lnTo>
                  <a:pt x="9428" y="9404"/>
                </a:lnTo>
                <a:lnTo>
                  <a:pt x="9745" y="9159"/>
                </a:lnTo>
                <a:lnTo>
                  <a:pt x="10039" y="8891"/>
                </a:lnTo>
                <a:lnTo>
                  <a:pt x="10332" y="8598"/>
                </a:lnTo>
                <a:lnTo>
                  <a:pt x="10576" y="8256"/>
                </a:lnTo>
                <a:lnTo>
                  <a:pt x="10796" y="7889"/>
                </a:lnTo>
                <a:lnTo>
                  <a:pt x="11015" y="7523"/>
                </a:lnTo>
                <a:lnTo>
                  <a:pt x="11186" y="7108"/>
                </a:lnTo>
                <a:lnTo>
                  <a:pt x="11260" y="7132"/>
                </a:lnTo>
                <a:lnTo>
                  <a:pt x="11406" y="7132"/>
                </a:lnTo>
                <a:lnTo>
                  <a:pt x="11528" y="7059"/>
                </a:lnTo>
                <a:lnTo>
                  <a:pt x="11650" y="6961"/>
                </a:lnTo>
                <a:lnTo>
                  <a:pt x="11748" y="6790"/>
                </a:lnTo>
                <a:lnTo>
                  <a:pt x="11846" y="6619"/>
                </a:lnTo>
                <a:lnTo>
                  <a:pt x="11944" y="6400"/>
                </a:lnTo>
                <a:lnTo>
                  <a:pt x="11992" y="6155"/>
                </a:lnTo>
                <a:lnTo>
                  <a:pt x="12041" y="5887"/>
                </a:lnTo>
                <a:lnTo>
                  <a:pt x="12066" y="5642"/>
                </a:lnTo>
                <a:lnTo>
                  <a:pt x="12041" y="5398"/>
                </a:lnTo>
                <a:lnTo>
                  <a:pt x="12017" y="5203"/>
                </a:lnTo>
                <a:lnTo>
                  <a:pt x="11968" y="5007"/>
                </a:lnTo>
                <a:lnTo>
                  <a:pt x="11919" y="4836"/>
                </a:lnTo>
                <a:lnTo>
                  <a:pt x="11846" y="4690"/>
                </a:lnTo>
                <a:lnTo>
                  <a:pt x="11748" y="4592"/>
                </a:lnTo>
                <a:lnTo>
                  <a:pt x="11626" y="4519"/>
                </a:lnTo>
                <a:lnTo>
                  <a:pt x="11699" y="4153"/>
                </a:lnTo>
                <a:lnTo>
                  <a:pt x="11724" y="3811"/>
                </a:lnTo>
                <a:lnTo>
                  <a:pt x="11724" y="3493"/>
                </a:lnTo>
                <a:lnTo>
                  <a:pt x="11724" y="3200"/>
                </a:lnTo>
                <a:lnTo>
                  <a:pt x="11699" y="2907"/>
                </a:lnTo>
                <a:lnTo>
                  <a:pt x="11650" y="2638"/>
                </a:lnTo>
                <a:lnTo>
                  <a:pt x="11577" y="2394"/>
                </a:lnTo>
                <a:lnTo>
                  <a:pt x="11504" y="2150"/>
                </a:lnTo>
                <a:lnTo>
                  <a:pt x="11406" y="1930"/>
                </a:lnTo>
                <a:lnTo>
                  <a:pt x="11309" y="1710"/>
                </a:lnTo>
                <a:lnTo>
                  <a:pt x="11186" y="1515"/>
                </a:lnTo>
                <a:lnTo>
                  <a:pt x="11040" y="1344"/>
                </a:lnTo>
                <a:lnTo>
                  <a:pt x="10893" y="1173"/>
                </a:lnTo>
                <a:lnTo>
                  <a:pt x="10747" y="1026"/>
                </a:lnTo>
                <a:lnTo>
                  <a:pt x="10429" y="758"/>
                </a:lnTo>
                <a:lnTo>
                  <a:pt x="10063" y="562"/>
                </a:lnTo>
                <a:lnTo>
                  <a:pt x="9697" y="367"/>
                </a:lnTo>
                <a:lnTo>
                  <a:pt x="9330" y="245"/>
                </a:lnTo>
                <a:lnTo>
                  <a:pt x="8964" y="147"/>
                </a:lnTo>
                <a:lnTo>
                  <a:pt x="8598" y="74"/>
                </a:lnTo>
                <a:lnTo>
                  <a:pt x="8256" y="25"/>
                </a:lnTo>
                <a:lnTo>
                  <a:pt x="7938" y="1"/>
                </a:lnTo>
                <a:close/>
              </a:path>
            </a:pathLst>
          </a:custGeom>
          <a:solidFill>
            <a:srgbClr val="673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矩形 3"/>
          <p:cNvSpPr/>
          <p:nvPr/>
        </p:nvSpPr>
        <p:spPr>
          <a:xfrm>
            <a:off x="0" y="6473845"/>
            <a:ext cx="12858750" cy="758804"/>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3379862810"/>
      </p:ext>
    </p:extLst>
  </p:cSld>
  <p:clrMapOvr>
    <a:masterClrMapping/>
  </p:clrMapOvr>
  <mc:AlternateContent xmlns:mc="http://schemas.openxmlformats.org/markup-compatibility/2006">
    <mc:Choice xmlns=""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Freeform 14"/>
          <p:cNvSpPr>
            <a:spLocks/>
          </p:cNvSpPr>
          <p:nvPr/>
        </p:nvSpPr>
        <p:spPr bwMode="auto">
          <a:xfrm rot="11537625">
            <a:off x="3856598" y="2527486"/>
            <a:ext cx="1293756" cy="2153064"/>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ysClr val="windowText" lastClr="000000">
              <a:lumMod val="95000"/>
              <a:lumOff val="5000"/>
            </a:sysClr>
          </a:solidFill>
          <a:ln w="0">
            <a:noFill/>
            <a:prstDash val="solid"/>
            <a:round/>
            <a:headEnd/>
            <a:tailEnd/>
          </a:ln>
          <a:effectLst>
            <a:outerShdw algn="tl" rotWithShape="0">
              <a:srgbClr val="FFFFFF"/>
            </a:outerShdw>
          </a:effectLst>
        </p:spPr>
        <p:txBody>
          <a:bodyPr vert="horz" wrap="square" lIns="138053" tIns="69027" rIns="138053" bIns="69027" numCol="1" anchor="t" anchorCtr="0" compatLnSpc="1">
            <a:prstTxWarp prst="textNoShape">
              <a:avLst/>
            </a:prstTxWarp>
          </a:bodyPr>
          <a:lstStyle/>
          <a:p>
            <a:pPr algn="ctr" defTabSz="1285372">
              <a:defRPr/>
            </a:pPr>
            <a:endParaRPr lang="en-US" sz="3093" kern="0">
              <a:solidFill>
                <a:srgbClr val="000000"/>
              </a:solidFill>
              <a:latin typeface="微软雅黑"/>
              <a:ea typeface="微软雅黑"/>
              <a:sym typeface="Gill Sans" charset="0"/>
            </a:endParaRPr>
          </a:p>
        </p:txBody>
      </p:sp>
      <p:sp>
        <p:nvSpPr>
          <p:cNvPr id="159" name="Freeform 6"/>
          <p:cNvSpPr>
            <a:spLocks/>
          </p:cNvSpPr>
          <p:nvPr/>
        </p:nvSpPr>
        <p:spPr bwMode="auto">
          <a:xfrm>
            <a:off x="-30935" y="2284750"/>
            <a:ext cx="12889685" cy="3331839"/>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ysClr val="windowText" lastClr="000000">
              <a:lumMod val="95000"/>
              <a:lumOff val="5000"/>
            </a:sysClr>
          </a:solidFill>
          <a:ln w="0">
            <a:noFill/>
            <a:prstDash val="solid"/>
            <a:round/>
            <a:headEnd/>
            <a:tailEnd/>
          </a:ln>
          <a:effectLst>
            <a:outerShdw algn="tl" rotWithShape="0">
              <a:srgbClr val="FFFFFF"/>
            </a:outerShdw>
          </a:effectLst>
        </p:spPr>
        <p:txBody>
          <a:bodyPr vert="horz" wrap="square" lIns="138053" tIns="69027" rIns="138053" bIns="69027" numCol="1" anchor="t" anchorCtr="0" compatLnSpc="1">
            <a:prstTxWarp prst="textNoShape">
              <a:avLst/>
            </a:prstTxWarp>
          </a:bodyPr>
          <a:lstStyle/>
          <a:p>
            <a:pPr algn="ctr" defTabSz="1285372">
              <a:defRPr/>
            </a:pPr>
            <a:endParaRPr lang="en-US" sz="3093" kern="0">
              <a:solidFill>
                <a:srgbClr val="000000"/>
              </a:solidFill>
              <a:latin typeface="微软雅黑"/>
              <a:ea typeface="微软雅黑"/>
              <a:sym typeface="Gill Sans" charset="0"/>
            </a:endParaRPr>
          </a:p>
        </p:txBody>
      </p:sp>
      <p:sp>
        <p:nvSpPr>
          <p:cNvPr id="160" name="Freeform 13"/>
          <p:cNvSpPr>
            <a:spLocks/>
          </p:cNvSpPr>
          <p:nvPr/>
        </p:nvSpPr>
        <p:spPr bwMode="auto">
          <a:xfrm rot="4098637">
            <a:off x="8111010" y="3648691"/>
            <a:ext cx="1712481" cy="1061585"/>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headEnd/>
            <a:tailEnd/>
          </a:ln>
          <a:effectLst>
            <a:outerShdw algn="tl" rotWithShape="0">
              <a:srgbClr val="FFFFFF"/>
            </a:outerShdw>
          </a:effectLst>
        </p:spPr>
        <p:txBody>
          <a:bodyPr vert="horz" wrap="square" lIns="138053" tIns="69027" rIns="138053" bIns="69027" numCol="1" anchor="t" anchorCtr="0" compatLnSpc="1">
            <a:prstTxWarp prst="textNoShape">
              <a:avLst/>
            </a:prstTxWarp>
          </a:bodyPr>
          <a:lstStyle/>
          <a:p>
            <a:pPr algn="ctr" defTabSz="1285372">
              <a:defRPr/>
            </a:pPr>
            <a:endParaRPr lang="en-US" sz="3093" kern="0">
              <a:solidFill>
                <a:srgbClr val="000000"/>
              </a:solidFill>
              <a:latin typeface="微软雅黑"/>
              <a:ea typeface="微软雅黑"/>
              <a:sym typeface="Gill Sans" charset="0"/>
            </a:endParaRPr>
          </a:p>
        </p:txBody>
      </p:sp>
      <p:sp>
        <p:nvSpPr>
          <p:cNvPr id="162" name="Rectangle 26"/>
          <p:cNvSpPr>
            <a:spLocks/>
          </p:cNvSpPr>
          <p:nvPr/>
        </p:nvSpPr>
        <p:spPr bwMode="auto">
          <a:xfrm>
            <a:off x="285707" y="3687763"/>
            <a:ext cx="2778695" cy="1048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Дата и место его составления</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
        <p:nvSpPr>
          <p:cNvPr id="164" name="Freeform 13"/>
          <p:cNvSpPr>
            <a:spLocks/>
          </p:cNvSpPr>
          <p:nvPr/>
        </p:nvSpPr>
        <p:spPr bwMode="auto">
          <a:xfrm rot="5910658">
            <a:off x="8793877" y="2181344"/>
            <a:ext cx="1198087" cy="468525"/>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headEnd/>
            <a:tailEnd/>
          </a:ln>
          <a:effectLst>
            <a:outerShdw algn="tl" rotWithShape="0">
              <a:srgbClr val="FFFFFF"/>
            </a:outerShdw>
          </a:effectLst>
        </p:spPr>
        <p:txBody>
          <a:bodyPr vert="horz" wrap="square" lIns="138053" tIns="69027" rIns="138053" bIns="69027" numCol="1" anchor="t" anchorCtr="0" compatLnSpc="1">
            <a:prstTxWarp prst="textNoShape">
              <a:avLst/>
            </a:prstTxWarp>
          </a:bodyPr>
          <a:lstStyle/>
          <a:p>
            <a:pPr algn="ctr" defTabSz="1285372">
              <a:defRPr/>
            </a:pPr>
            <a:endParaRPr lang="en-US" sz="3093" kern="0">
              <a:solidFill>
                <a:srgbClr val="000000"/>
              </a:solidFill>
              <a:latin typeface="微软雅黑"/>
              <a:ea typeface="微软雅黑"/>
              <a:sym typeface="Gill Sans" charset="0"/>
            </a:endParaRPr>
          </a:p>
        </p:txBody>
      </p:sp>
      <p:sp>
        <p:nvSpPr>
          <p:cNvPr id="166" name="Rectangle 26"/>
          <p:cNvSpPr>
            <a:spLocks/>
          </p:cNvSpPr>
          <p:nvPr/>
        </p:nvSpPr>
        <p:spPr bwMode="auto">
          <a:xfrm>
            <a:off x="1643029" y="1187433"/>
            <a:ext cx="3357586" cy="842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Фамилия, имя и отчество подозреваемого или обвиняемого, заключающего соглашение со стороны защиты, дата и место его рождения</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
        <p:nvSpPr>
          <p:cNvPr id="169" name="Rectangle 26"/>
          <p:cNvSpPr>
            <a:spLocks/>
          </p:cNvSpPr>
          <p:nvPr/>
        </p:nvSpPr>
        <p:spPr bwMode="auto">
          <a:xfrm>
            <a:off x="5286367" y="1330309"/>
            <a:ext cx="3643338" cy="842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Описание преступления с указанием времени, места его совершения, а также других обстоятельств, подлежащих доказыванию</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
        <p:nvSpPr>
          <p:cNvPr id="172" name="Rectangle 26"/>
          <p:cNvSpPr>
            <a:spLocks/>
          </p:cNvSpPr>
          <p:nvPr/>
        </p:nvSpPr>
        <p:spPr bwMode="auto">
          <a:xfrm>
            <a:off x="5429243" y="3330573"/>
            <a:ext cx="2357454" cy="8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Пункт, часть, статья УК РФ, предусматривающие ответственность за данное преступление</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
        <p:nvSpPr>
          <p:cNvPr id="175" name="Rectangle 26"/>
          <p:cNvSpPr>
            <a:spLocks/>
          </p:cNvSpPr>
          <p:nvPr/>
        </p:nvSpPr>
        <p:spPr bwMode="auto">
          <a:xfrm>
            <a:off x="6858003" y="5545151"/>
            <a:ext cx="5689519" cy="83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Действия, которые подозреваемый или обвиняемый обязуется совершить при выполнении им обязательств, указанных в досудебном соглашении о сотрудничестве</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
        <p:nvSpPr>
          <p:cNvPr id="178" name="Rectangle 26"/>
          <p:cNvSpPr>
            <a:spLocks/>
          </p:cNvSpPr>
          <p:nvPr/>
        </p:nvSpPr>
        <p:spPr bwMode="auto">
          <a:xfrm>
            <a:off x="9644085" y="2759069"/>
            <a:ext cx="3000396" cy="8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Смягчающие обстоятельства и нормы уголовного законодательства, которые могут быть применены в отношении подозреваемого или обвиняемого при соблюдении последним условий и выполнении обязательств, указанных в досудебном соглашении о сотрудничестве.</a:t>
            </a:r>
          </a:p>
          <a:p>
            <a:pPr algn="ctr"/>
            <a:endParaRPr lang="en-GB" altLang="zh-CN"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grpSp>
        <p:nvGrpSpPr>
          <p:cNvPr id="2" name="组合 179"/>
          <p:cNvGrpSpPr/>
          <p:nvPr/>
        </p:nvGrpSpPr>
        <p:grpSpPr>
          <a:xfrm>
            <a:off x="1495829" y="2445742"/>
            <a:ext cx="862411" cy="862410"/>
            <a:chOff x="304800" y="673100"/>
            <a:chExt cx="4000500" cy="4000500"/>
          </a:xfrm>
          <a:effectLst>
            <a:outerShdw blurRad="444500" dist="254000" dir="8100000" algn="tr" rotWithShape="0">
              <a:prstClr val="black">
                <a:alpha val="50000"/>
              </a:prstClr>
            </a:outerShdw>
          </a:effectLst>
        </p:grpSpPr>
        <p:sp>
          <p:nvSpPr>
            <p:cNvPr id="181" name="同心圆 18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182" name="椭圆 18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3" name="组合 183"/>
          <p:cNvGrpSpPr/>
          <p:nvPr/>
        </p:nvGrpSpPr>
        <p:grpSpPr>
          <a:xfrm>
            <a:off x="4571987" y="2187565"/>
            <a:ext cx="862411" cy="862410"/>
            <a:chOff x="304800" y="673100"/>
            <a:chExt cx="4000500" cy="4000500"/>
          </a:xfrm>
          <a:effectLst>
            <a:outerShdw blurRad="444500" dist="254000" dir="8100000" algn="tr" rotWithShape="0">
              <a:prstClr val="black">
                <a:alpha val="50000"/>
              </a:prstClr>
            </a:outerShdw>
          </a:effectLst>
        </p:grpSpPr>
        <p:sp>
          <p:nvSpPr>
            <p:cNvPr id="185" name="同心圆 1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186" name="椭圆 1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4" name="组合 187"/>
          <p:cNvGrpSpPr/>
          <p:nvPr/>
        </p:nvGrpSpPr>
        <p:grpSpPr>
          <a:xfrm>
            <a:off x="6758527" y="4296372"/>
            <a:ext cx="862411" cy="862410"/>
            <a:chOff x="304800" y="673100"/>
            <a:chExt cx="4000500" cy="4000500"/>
          </a:xfrm>
          <a:effectLst>
            <a:outerShdw blurRad="444500" dist="254000" dir="8100000" algn="tr" rotWithShape="0">
              <a:prstClr val="black">
                <a:alpha val="50000"/>
              </a:prstClr>
            </a:outerShdw>
          </a:effectLst>
        </p:grpSpPr>
        <p:sp>
          <p:nvSpPr>
            <p:cNvPr id="189" name="同心圆 18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190" name="椭圆 18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5" name="组合 191"/>
          <p:cNvGrpSpPr/>
          <p:nvPr/>
        </p:nvGrpSpPr>
        <p:grpSpPr>
          <a:xfrm>
            <a:off x="8930935" y="1288162"/>
            <a:ext cx="862411" cy="862410"/>
            <a:chOff x="304800" y="673100"/>
            <a:chExt cx="4000500" cy="4000500"/>
          </a:xfrm>
          <a:effectLst>
            <a:outerShdw blurRad="444500" dist="254000" dir="8100000" algn="tr" rotWithShape="0">
              <a:prstClr val="black">
                <a:alpha val="50000"/>
              </a:prstClr>
            </a:outerShdw>
          </a:effectLst>
        </p:grpSpPr>
        <p:sp>
          <p:nvSpPr>
            <p:cNvPr id="193" name="同心圆 1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194" name="椭圆 19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6" name="组合 195"/>
          <p:cNvGrpSpPr/>
          <p:nvPr/>
        </p:nvGrpSpPr>
        <p:grpSpPr>
          <a:xfrm>
            <a:off x="8429639" y="4616457"/>
            <a:ext cx="862411" cy="862410"/>
            <a:chOff x="304800" y="673100"/>
            <a:chExt cx="4000500" cy="4000500"/>
          </a:xfrm>
          <a:effectLst>
            <a:outerShdw blurRad="444500" dist="254000" dir="8100000" algn="tr" rotWithShape="0">
              <a:prstClr val="black">
                <a:alpha val="50000"/>
              </a:prstClr>
            </a:outerShdw>
          </a:effectLst>
        </p:grpSpPr>
        <p:sp>
          <p:nvSpPr>
            <p:cNvPr id="197" name="同心圆 1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198" name="椭圆 19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7" name="组合 199"/>
          <p:cNvGrpSpPr/>
          <p:nvPr/>
        </p:nvGrpSpPr>
        <p:grpSpPr>
          <a:xfrm>
            <a:off x="11074141" y="1843456"/>
            <a:ext cx="862411" cy="862410"/>
            <a:chOff x="304800" y="673100"/>
            <a:chExt cx="4000500" cy="4000500"/>
          </a:xfrm>
          <a:effectLst>
            <a:outerShdw blurRad="444500" dist="254000" dir="8100000" algn="tr" rotWithShape="0">
              <a:prstClr val="black">
                <a:alpha val="50000"/>
              </a:prstClr>
            </a:outerShdw>
          </a:effectLst>
        </p:grpSpPr>
        <p:sp>
          <p:nvSpPr>
            <p:cNvPr id="201" name="同心圆 2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202" name="椭圆 20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grpSp>
        <p:nvGrpSpPr>
          <p:cNvPr id="8" name="组合 202"/>
          <p:cNvGrpSpPr/>
          <p:nvPr/>
        </p:nvGrpSpPr>
        <p:grpSpPr>
          <a:xfrm>
            <a:off x="11226963" y="2075576"/>
            <a:ext cx="516253" cy="439327"/>
            <a:chOff x="5933005" y="2830391"/>
            <a:chExt cx="500408" cy="425843"/>
          </a:xfrm>
          <a:solidFill>
            <a:srgbClr val="673326"/>
          </a:solidFill>
        </p:grpSpPr>
        <p:sp>
          <p:nvSpPr>
            <p:cNvPr id="204"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18" tIns="48210" rIns="96418" bIns="48210" numCol="1" anchor="t" anchorCtr="0" compatLnSpc="1">
              <a:prstTxWarp prst="textNoShape">
                <a:avLst/>
              </a:prstTxWarp>
            </a:bodyPr>
            <a:lstStyle/>
            <a:p>
              <a:pPr defTabSz="1285372" fontAlgn="auto">
                <a:spcBef>
                  <a:spcPts val="0"/>
                </a:spcBef>
                <a:spcAft>
                  <a:spcPts val="0"/>
                </a:spcAft>
                <a:defRPr/>
              </a:pPr>
              <a:endParaRPr lang="zh-CN" altLang="en-US" sz="2530" kern="0">
                <a:solidFill>
                  <a:sysClr val="windowText" lastClr="000000"/>
                </a:solidFill>
              </a:endParaRPr>
            </a:p>
          </p:txBody>
        </p:sp>
        <p:sp>
          <p:nvSpPr>
            <p:cNvPr id="205"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18" tIns="48210" rIns="96418" bIns="48210" numCol="1" anchor="t" anchorCtr="0" compatLnSpc="1">
              <a:prstTxWarp prst="textNoShape">
                <a:avLst/>
              </a:prstTxWarp>
            </a:bodyPr>
            <a:lstStyle/>
            <a:p>
              <a:pPr defTabSz="1285372" fontAlgn="auto">
                <a:spcBef>
                  <a:spcPts val="0"/>
                </a:spcBef>
                <a:spcAft>
                  <a:spcPts val="0"/>
                </a:spcAft>
                <a:defRPr/>
              </a:pPr>
              <a:endParaRPr lang="zh-CN" altLang="en-US" sz="2530" kern="0">
                <a:solidFill>
                  <a:sysClr val="windowText" lastClr="000000"/>
                </a:solidFill>
              </a:endParaRPr>
            </a:p>
          </p:txBody>
        </p:sp>
      </p:grpSp>
      <p:grpSp>
        <p:nvGrpSpPr>
          <p:cNvPr id="9" name="组合 49"/>
          <p:cNvGrpSpPr/>
          <p:nvPr/>
        </p:nvGrpSpPr>
        <p:grpSpPr>
          <a:xfrm>
            <a:off x="-15395" y="211146"/>
            <a:ext cx="12874145" cy="7085220"/>
            <a:chOff x="-15395" y="211146"/>
            <a:chExt cx="12874145" cy="7085220"/>
          </a:xfrm>
        </p:grpSpPr>
        <p:sp>
          <p:nvSpPr>
            <p:cNvPr id="51" name="任意多边形 50"/>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5395" y="7219411"/>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52"/>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56" name="文本框 55"/>
          <p:cNvSpPr txBox="1"/>
          <p:nvPr/>
        </p:nvSpPr>
        <p:spPr>
          <a:xfrm>
            <a:off x="857211" y="187301"/>
            <a:ext cx="11732935" cy="584775"/>
          </a:xfrm>
          <a:prstGeom prst="rect">
            <a:avLst/>
          </a:prstGeom>
          <a:noFill/>
        </p:spPr>
        <p:txBody>
          <a:bodyPr wrap="square">
            <a:spAutoFit/>
          </a:bodyPr>
          <a:lstStyle/>
          <a:p>
            <a:pPr algn="ctr"/>
            <a:r>
              <a:rPr lang="ru-RU" sz="3200" b="1" dirty="0" smtClean="0">
                <a:latin typeface="Times New Roman" pitchFamily="18" charset="0"/>
                <a:cs typeface="Times New Roman" pitchFamily="18" charset="0"/>
              </a:rPr>
              <a:t>Содержание досудебного соглашения о сотрудничестве </a:t>
            </a:r>
            <a:endParaRPr lang="zh-CN" altLang="en-US" sz="32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58" name="Rectangle 26"/>
          <p:cNvSpPr>
            <a:spLocks/>
          </p:cNvSpPr>
          <p:nvPr/>
        </p:nvSpPr>
        <p:spPr bwMode="auto">
          <a:xfrm>
            <a:off x="285707" y="4687895"/>
            <a:ext cx="1928826" cy="8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Должностное лицо органа прокуратуры, заключающее соглашение со стороны обвинения</a:t>
            </a:r>
            <a:endParaRPr lang="en-GB" altLang="zh-CN" sz="1600" dirty="0">
              <a:latin typeface="Times New Roman" pitchFamily="18" charset="0"/>
              <a:ea typeface="微软雅黑" panose="020B0503020204020204" pitchFamily="34" charset="-122"/>
              <a:cs typeface="Times New Roman" pitchFamily="18" charset="0"/>
              <a:sym typeface="+mn-lt"/>
            </a:endParaRPr>
          </a:p>
        </p:txBody>
      </p:sp>
      <p:sp>
        <p:nvSpPr>
          <p:cNvPr id="60" name="Freeform 13"/>
          <p:cNvSpPr>
            <a:spLocks/>
          </p:cNvSpPr>
          <p:nvPr/>
        </p:nvSpPr>
        <p:spPr bwMode="auto">
          <a:xfrm>
            <a:off x="2571723" y="4973647"/>
            <a:ext cx="1785950" cy="357190"/>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headEnd/>
            <a:tailEnd/>
          </a:ln>
          <a:effectLst>
            <a:outerShdw algn="tl" rotWithShape="0">
              <a:srgbClr val="FFFFFF"/>
            </a:outerShdw>
          </a:effectLst>
        </p:spPr>
        <p:txBody>
          <a:bodyPr vert="horz" wrap="square" lIns="138053" tIns="69027" rIns="138053" bIns="69027" numCol="1" anchor="t" anchorCtr="0" compatLnSpc="1">
            <a:prstTxWarp prst="textNoShape">
              <a:avLst/>
            </a:prstTxWarp>
          </a:bodyPr>
          <a:lstStyle/>
          <a:p>
            <a:pPr algn="ctr" defTabSz="1285372">
              <a:defRPr/>
            </a:pPr>
            <a:endParaRPr lang="en-US" sz="3093" kern="0">
              <a:solidFill>
                <a:srgbClr val="000000"/>
              </a:solidFill>
              <a:latin typeface="微软雅黑"/>
              <a:ea typeface="微软雅黑"/>
              <a:sym typeface="Gill Sans" charset="0"/>
            </a:endParaRPr>
          </a:p>
        </p:txBody>
      </p:sp>
      <p:grpSp>
        <p:nvGrpSpPr>
          <p:cNvPr id="11" name="组合 195"/>
          <p:cNvGrpSpPr/>
          <p:nvPr/>
        </p:nvGrpSpPr>
        <p:grpSpPr>
          <a:xfrm>
            <a:off x="2214533" y="4830771"/>
            <a:ext cx="862411" cy="862410"/>
            <a:chOff x="304800" y="673100"/>
            <a:chExt cx="4000500" cy="4000500"/>
          </a:xfrm>
          <a:effectLst>
            <a:outerShdw blurRad="444500" dist="254000" dir="8100000" algn="tr" rotWithShape="0">
              <a:prstClr val="black">
                <a:alpha val="50000"/>
              </a:prstClr>
            </a:outerShdw>
          </a:effectLst>
        </p:grpSpPr>
        <p:sp>
          <p:nvSpPr>
            <p:cNvPr id="62" name="同心圆 1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Text" lastClr="000000"/>
                </a:solidFill>
                <a:latin typeface="Calibri"/>
                <a:ea typeface="宋体"/>
              </a:endParaRPr>
            </a:p>
          </p:txBody>
        </p:sp>
        <p:sp>
          <p:nvSpPr>
            <p:cNvPr id="63" name="椭圆 19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372" fontAlgn="auto">
                <a:spcBef>
                  <a:spcPts val="0"/>
                </a:spcBef>
                <a:spcAft>
                  <a:spcPts val="0"/>
                </a:spcAft>
                <a:defRPr/>
              </a:pPr>
              <a:endParaRPr lang="zh-CN" altLang="en-US" sz="2530" kern="0">
                <a:solidFill>
                  <a:sysClr val="window" lastClr="FFFFFF"/>
                </a:solidFill>
                <a:latin typeface="Calibri"/>
                <a:ea typeface="宋体"/>
              </a:endParaRPr>
            </a:p>
          </p:txBody>
        </p:sp>
      </p:grpSp>
      <p:sp>
        <p:nvSpPr>
          <p:cNvPr id="64" name="Freeform 110"/>
          <p:cNvSpPr>
            <a:spLocks noChangeAspect="1" noEditPoints="1"/>
          </p:cNvSpPr>
          <p:nvPr/>
        </p:nvSpPr>
        <p:spPr bwMode="auto">
          <a:xfrm>
            <a:off x="6858003" y="4402143"/>
            <a:ext cx="596943" cy="52920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673326"/>
          </a:solidFill>
          <a:ln>
            <a:noFill/>
          </a:ln>
          <a:extLst/>
        </p:spPr>
        <p:txBody>
          <a:bodyPr lIns="171441" tIns="85720" rIns="171441" bIns="85720"/>
          <a:lstStyle/>
          <a:p>
            <a:pPr defTabSz="1285734" fontAlgn="auto">
              <a:spcBef>
                <a:spcPts val="0"/>
              </a:spcBef>
              <a:spcAft>
                <a:spcPts val="0"/>
              </a:spcAft>
              <a:defRPr/>
            </a:pPr>
            <a:endParaRPr lang="zh-CN" altLang="en-US" sz="3500">
              <a:solidFill>
                <a:prstClr val="black"/>
              </a:solidFill>
              <a:latin typeface="+mj-ea"/>
              <a:ea typeface="+mj-ea"/>
              <a:cs typeface="Arial" panose="020B0604020202020204" pitchFamily="34" charset="0"/>
            </a:endParaRPr>
          </a:p>
        </p:txBody>
      </p:sp>
      <p:grpSp>
        <p:nvGrpSpPr>
          <p:cNvPr id="12" name="Group 8"/>
          <p:cNvGrpSpPr>
            <a:grpSpLocks noChangeAspect="1"/>
          </p:cNvGrpSpPr>
          <p:nvPr/>
        </p:nvGrpSpPr>
        <p:grpSpPr bwMode="auto">
          <a:xfrm>
            <a:off x="2428847" y="5045085"/>
            <a:ext cx="444085" cy="494809"/>
            <a:chOff x="3437" y="2282"/>
            <a:chExt cx="679" cy="744"/>
          </a:xfrm>
          <a:solidFill>
            <a:srgbClr val="673326"/>
          </a:solidFill>
        </p:grpSpPr>
        <p:sp>
          <p:nvSpPr>
            <p:cNvPr id="76" name="Freeform 9"/>
            <p:cNvSpPr>
              <a:spLocks/>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sp>
          <p:nvSpPr>
            <p:cNvPr id="77" name="Freeform 10"/>
            <p:cNvSpPr>
              <a:spLocks/>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endParaRPr lang="zh-CN" altLang="en-US" sz="1424">
                <a:solidFill>
                  <a:prstClr val="black"/>
                </a:solidFill>
              </a:endParaRPr>
            </a:p>
          </p:txBody>
        </p:sp>
      </p:grpSp>
      <p:grpSp>
        <p:nvGrpSpPr>
          <p:cNvPr id="53" name="Google Shape;753;p48"/>
          <p:cNvGrpSpPr/>
          <p:nvPr/>
        </p:nvGrpSpPr>
        <p:grpSpPr>
          <a:xfrm>
            <a:off x="1714467" y="2616193"/>
            <a:ext cx="347107" cy="438984"/>
            <a:chOff x="584925" y="238125"/>
            <a:chExt cx="415200" cy="525100"/>
          </a:xfrm>
          <a:solidFill>
            <a:srgbClr val="673326"/>
          </a:solidFill>
        </p:grpSpPr>
        <p:sp>
          <p:nvSpPr>
            <p:cNvPr id="57" name="Google Shape;754;p48"/>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55;p48"/>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6;p48"/>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7;p48"/>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58;p48"/>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59;p48"/>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876;p48"/>
          <p:cNvGrpSpPr/>
          <p:nvPr/>
        </p:nvGrpSpPr>
        <p:grpSpPr>
          <a:xfrm>
            <a:off x="4929177" y="2401879"/>
            <a:ext cx="170502" cy="425733"/>
            <a:chOff x="3386850" y="2264625"/>
            <a:chExt cx="203950" cy="509250"/>
          </a:xfrm>
          <a:solidFill>
            <a:srgbClr val="673326"/>
          </a:solidFill>
        </p:grpSpPr>
        <p:sp>
          <p:nvSpPr>
            <p:cNvPr id="70" name="Google Shape;877;p48"/>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8;p48"/>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806;p48"/>
          <p:cNvGrpSpPr/>
          <p:nvPr/>
        </p:nvGrpSpPr>
        <p:grpSpPr>
          <a:xfrm>
            <a:off x="9215457" y="1473185"/>
            <a:ext cx="367547" cy="437980"/>
            <a:chOff x="1246775" y="910975"/>
            <a:chExt cx="439650" cy="523900"/>
          </a:xfrm>
          <a:solidFill>
            <a:srgbClr val="673326"/>
          </a:solidFill>
        </p:grpSpPr>
        <p:sp>
          <p:nvSpPr>
            <p:cNvPr id="73" name="Google Shape;807;p48"/>
            <p:cNvSpPr/>
            <p:nvPr/>
          </p:nvSpPr>
          <p:spPr>
            <a:xfrm>
              <a:off x="1246775" y="970800"/>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08;p48"/>
            <p:cNvSpPr/>
            <p:nvPr/>
          </p:nvSpPr>
          <p:spPr>
            <a:xfrm>
              <a:off x="1307825" y="910975"/>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09;p48"/>
            <p:cNvSpPr/>
            <p:nvPr/>
          </p:nvSpPr>
          <p:spPr>
            <a:xfrm>
              <a:off x="1602125" y="910975"/>
              <a:ext cx="84300" cy="84275"/>
            </a:xfrm>
            <a:custGeom>
              <a:avLst/>
              <a:gdLst/>
              <a:ahLst/>
              <a:cxnLst/>
              <a:rect l="l" t="t" r="r" b="b"/>
              <a:pathLst>
                <a:path w="3372" h="3371" extrusionOk="0">
                  <a:moveTo>
                    <a:pt x="1" y="0"/>
                  </a:moveTo>
                  <a:lnTo>
                    <a:pt x="1" y="2589"/>
                  </a:lnTo>
                  <a:lnTo>
                    <a:pt x="1" y="2760"/>
                  </a:lnTo>
                  <a:lnTo>
                    <a:pt x="50" y="2907"/>
                  </a:lnTo>
                  <a:lnTo>
                    <a:pt x="123" y="3029"/>
                  </a:lnTo>
                  <a:lnTo>
                    <a:pt x="221" y="3151"/>
                  </a:lnTo>
                  <a:lnTo>
                    <a:pt x="343" y="3249"/>
                  </a:lnTo>
                  <a:lnTo>
                    <a:pt x="465" y="3322"/>
                  </a:lnTo>
                  <a:lnTo>
                    <a:pt x="611" y="3371"/>
                  </a:lnTo>
                  <a:lnTo>
                    <a:pt x="3371" y="3371"/>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72;p48"/>
          <p:cNvGrpSpPr/>
          <p:nvPr/>
        </p:nvGrpSpPr>
        <p:grpSpPr>
          <a:xfrm>
            <a:off x="8572515" y="4830771"/>
            <a:ext cx="571504" cy="571504"/>
            <a:chOff x="4636075" y="261925"/>
            <a:chExt cx="401800" cy="475050"/>
          </a:xfrm>
          <a:solidFill>
            <a:srgbClr val="673326"/>
          </a:solidFill>
        </p:grpSpPr>
        <p:sp>
          <p:nvSpPr>
            <p:cNvPr id="79" name="Google Shape;773;p48"/>
            <p:cNvSpPr/>
            <p:nvPr/>
          </p:nvSpPr>
          <p:spPr>
            <a:xfrm>
              <a:off x="4665400" y="326650"/>
              <a:ext cx="372475" cy="97100"/>
            </a:xfrm>
            <a:custGeom>
              <a:avLst/>
              <a:gdLst/>
              <a:ahLst/>
              <a:cxnLst/>
              <a:rect l="l" t="t" r="r" b="b"/>
              <a:pathLst>
                <a:path w="14899" h="3884" extrusionOk="0">
                  <a:moveTo>
                    <a:pt x="928" y="0"/>
                  </a:moveTo>
                  <a:lnTo>
                    <a:pt x="733" y="25"/>
                  </a:lnTo>
                  <a:lnTo>
                    <a:pt x="562" y="74"/>
                  </a:lnTo>
                  <a:lnTo>
                    <a:pt x="391" y="171"/>
                  </a:lnTo>
                  <a:lnTo>
                    <a:pt x="269" y="269"/>
                  </a:lnTo>
                  <a:lnTo>
                    <a:pt x="147" y="416"/>
                  </a:lnTo>
                  <a:lnTo>
                    <a:pt x="73" y="562"/>
                  </a:lnTo>
                  <a:lnTo>
                    <a:pt x="0" y="733"/>
                  </a:lnTo>
                  <a:lnTo>
                    <a:pt x="0" y="928"/>
                  </a:lnTo>
                  <a:lnTo>
                    <a:pt x="0" y="2956"/>
                  </a:lnTo>
                  <a:lnTo>
                    <a:pt x="0" y="3151"/>
                  </a:lnTo>
                  <a:lnTo>
                    <a:pt x="73" y="3322"/>
                  </a:lnTo>
                  <a:lnTo>
                    <a:pt x="147" y="3468"/>
                  </a:lnTo>
                  <a:lnTo>
                    <a:pt x="269" y="3615"/>
                  </a:lnTo>
                  <a:lnTo>
                    <a:pt x="391" y="3737"/>
                  </a:lnTo>
                  <a:lnTo>
                    <a:pt x="562" y="3810"/>
                  </a:lnTo>
                  <a:lnTo>
                    <a:pt x="733" y="3859"/>
                  </a:lnTo>
                  <a:lnTo>
                    <a:pt x="928" y="3884"/>
                  </a:lnTo>
                  <a:lnTo>
                    <a:pt x="12798" y="3884"/>
                  </a:lnTo>
                  <a:lnTo>
                    <a:pt x="14898" y="1954"/>
                  </a:lnTo>
                  <a:lnTo>
                    <a:pt x="1279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48"/>
            <p:cNvSpPr/>
            <p:nvPr/>
          </p:nvSpPr>
          <p:spPr>
            <a:xfrm>
              <a:off x="4636075" y="438375"/>
              <a:ext cx="372475" cy="97125"/>
            </a:xfrm>
            <a:custGeom>
              <a:avLst/>
              <a:gdLst/>
              <a:ahLst/>
              <a:cxnLst/>
              <a:rect l="l" t="t" r="r" b="b"/>
              <a:pathLst>
                <a:path w="14899" h="3885" extrusionOk="0">
                  <a:moveTo>
                    <a:pt x="2101" y="1"/>
                  </a:moveTo>
                  <a:lnTo>
                    <a:pt x="1" y="1930"/>
                  </a:lnTo>
                  <a:lnTo>
                    <a:pt x="2101" y="3884"/>
                  </a:lnTo>
                  <a:lnTo>
                    <a:pt x="13971" y="3884"/>
                  </a:lnTo>
                  <a:lnTo>
                    <a:pt x="14166" y="3860"/>
                  </a:lnTo>
                  <a:lnTo>
                    <a:pt x="14337" y="3811"/>
                  </a:lnTo>
                  <a:lnTo>
                    <a:pt x="14508" y="3713"/>
                  </a:lnTo>
                  <a:lnTo>
                    <a:pt x="14630" y="3615"/>
                  </a:lnTo>
                  <a:lnTo>
                    <a:pt x="14752" y="3469"/>
                  </a:lnTo>
                  <a:lnTo>
                    <a:pt x="14826" y="3322"/>
                  </a:lnTo>
                  <a:lnTo>
                    <a:pt x="14899" y="3151"/>
                  </a:lnTo>
                  <a:lnTo>
                    <a:pt x="14899" y="2956"/>
                  </a:lnTo>
                  <a:lnTo>
                    <a:pt x="14899" y="929"/>
                  </a:lnTo>
                  <a:lnTo>
                    <a:pt x="14899" y="733"/>
                  </a:lnTo>
                  <a:lnTo>
                    <a:pt x="14826" y="563"/>
                  </a:lnTo>
                  <a:lnTo>
                    <a:pt x="14752" y="416"/>
                  </a:lnTo>
                  <a:lnTo>
                    <a:pt x="14630" y="269"/>
                  </a:lnTo>
                  <a:lnTo>
                    <a:pt x="14508" y="147"/>
                  </a:lnTo>
                  <a:lnTo>
                    <a:pt x="14337" y="74"/>
                  </a:lnTo>
                  <a:lnTo>
                    <a:pt x="14166" y="25"/>
                  </a:lnTo>
                  <a:lnTo>
                    <a:pt x="1397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48"/>
            <p:cNvSpPr/>
            <p:nvPr/>
          </p:nvSpPr>
          <p:spPr>
            <a:xfrm>
              <a:off x="4814975" y="261925"/>
              <a:ext cx="44000" cy="50100"/>
            </a:xfrm>
            <a:custGeom>
              <a:avLst/>
              <a:gdLst/>
              <a:ahLst/>
              <a:cxnLst/>
              <a:rect l="l" t="t" r="r" b="b"/>
              <a:pathLst>
                <a:path w="1760" h="2004" extrusionOk="0">
                  <a:moveTo>
                    <a:pt x="563" y="1"/>
                  </a:moveTo>
                  <a:lnTo>
                    <a:pt x="465" y="25"/>
                  </a:lnTo>
                  <a:lnTo>
                    <a:pt x="343" y="49"/>
                  </a:lnTo>
                  <a:lnTo>
                    <a:pt x="245" y="98"/>
                  </a:lnTo>
                  <a:lnTo>
                    <a:pt x="172" y="171"/>
                  </a:lnTo>
                  <a:lnTo>
                    <a:pt x="99" y="269"/>
                  </a:lnTo>
                  <a:lnTo>
                    <a:pt x="25" y="367"/>
                  </a:lnTo>
                  <a:lnTo>
                    <a:pt x="1" y="465"/>
                  </a:lnTo>
                  <a:lnTo>
                    <a:pt x="1" y="587"/>
                  </a:lnTo>
                  <a:lnTo>
                    <a:pt x="1" y="2003"/>
                  </a:lnTo>
                  <a:lnTo>
                    <a:pt x="1759" y="2003"/>
                  </a:lnTo>
                  <a:lnTo>
                    <a:pt x="1759" y="587"/>
                  </a:lnTo>
                  <a:lnTo>
                    <a:pt x="1759" y="465"/>
                  </a:lnTo>
                  <a:lnTo>
                    <a:pt x="1735" y="367"/>
                  </a:lnTo>
                  <a:lnTo>
                    <a:pt x="1662" y="269"/>
                  </a:lnTo>
                  <a:lnTo>
                    <a:pt x="1588" y="171"/>
                  </a:lnTo>
                  <a:lnTo>
                    <a:pt x="1515" y="98"/>
                  </a:lnTo>
                  <a:lnTo>
                    <a:pt x="1417" y="49"/>
                  </a:lnTo>
                  <a:lnTo>
                    <a:pt x="1295" y="25"/>
                  </a:lnTo>
                  <a:lnTo>
                    <a:pt x="119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48"/>
            <p:cNvSpPr/>
            <p:nvPr/>
          </p:nvSpPr>
          <p:spPr>
            <a:xfrm>
              <a:off x="4814975" y="550125"/>
              <a:ext cx="44000" cy="186850"/>
            </a:xfrm>
            <a:custGeom>
              <a:avLst/>
              <a:gdLst/>
              <a:ahLst/>
              <a:cxnLst/>
              <a:rect l="l" t="t" r="r" b="b"/>
              <a:pathLst>
                <a:path w="1760" h="7474" extrusionOk="0">
                  <a:moveTo>
                    <a:pt x="1" y="0"/>
                  </a:moveTo>
                  <a:lnTo>
                    <a:pt x="1" y="7474"/>
                  </a:lnTo>
                  <a:lnTo>
                    <a:pt x="1759" y="7474"/>
                  </a:lnTo>
                  <a:lnTo>
                    <a:pt x="17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Rectangle 26"/>
          <p:cNvSpPr>
            <a:spLocks/>
          </p:cNvSpPr>
          <p:nvPr/>
        </p:nvSpPr>
        <p:spPr bwMode="auto">
          <a:xfrm>
            <a:off x="571459" y="6473845"/>
            <a:ext cx="12001584" cy="571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ru-RU" sz="1600" dirty="0" smtClean="0">
                <a:latin typeface="Times New Roman" pitchFamily="18" charset="0"/>
                <a:cs typeface="Times New Roman" pitchFamily="18" charset="0"/>
              </a:rPr>
              <a:t>Присутствие всех этих пунктов в соглашение обязательно, отсутствие хотя бы одного из них дает право обжаловать данное соглашение, как стороне защиты, так и стороне обвинения!</a:t>
            </a:r>
            <a:endParaRPr lang="en-GB" altLang="zh-CN" sz="1600" dirty="0">
              <a:solidFill>
                <a:schemeClr val="tx1">
                  <a:lumMod val="65000"/>
                  <a:lumOff val="35000"/>
                </a:schemeClr>
              </a:solidFill>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 xmlns:p14="http://schemas.microsoft.com/office/powerpoint/2010/main" val="1192789483"/>
      </p:ext>
    </p:extLst>
  </p:cSld>
  <p:clrMapOvr>
    <a:masterClrMapping/>
  </p:clrMapOvr>
  <mc:AlternateContent xmlns:mc="http://schemas.openxmlformats.org/markup-compatibility/2006">
    <mc:Choice xmlns=""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extLst mod="1">
    <p:ext uri="{E180D4A7-C9FB-4DFB-919C-405C955672EB}">
      <p14:showEvtLst xmlns="" xmlns:p14="http://schemas.microsoft.com/office/powerpoint/2010/main">
        <p14:playEvt time="0"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92189"/>
            <a:ext cx="12858750" cy="2376264"/>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Picture 2" descr="Monitor.png"/>
          <p:cNvPicPr>
            <a:picLocks noChangeAspect="1"/>
          </p:cNvPicPr>
          <p:nvPr/>
        </p:nvPicPr>
        <p:blipFill>
          <a:blip r:embed="rId3"/>
          <a:stretch>
            <a:fillRect/>
          </a:stretch>
        </p:blipFill>
        <p:spPr>
          <a:xfrm>
            <a:off x="5685442" y="1175986"/>
            <a:ext cx="4419386" cy="3683320"/>
          </a:xfrm>
          <a:prstGeom prst="rect">
            <a:avLst/>
          </a:prstGeom>
        </p:spPr>
      </p:pic>
      <p:pic>
        <p:nvPicPr>
          <p:cNvPr id="36" name="Picture 4" descr="Monitor-Light.png"/>
          <p:cNvPicPr>
            <a:picLocks noChangeAspect="1"/>
          </p:cNvPicPr>
          <p:nvPr/>
        </p:nvPicPr>
        <p:blipFill>
          <a:blip r:embed="rId4" cstate="print"/>
          <a:stretch>
            <a:fillRect/>
          </a:stretch>
        </p:blipFill>
        <p:spPr>
          <a:xfrm>
            <a:off x="8315227" y="1276445"/>
            <a:ext cx="1689161" cy="2066672"/>
          </a:xfrm>
          <a:prstGeom prst="rect">
            <a:avLst/>
          </a:prstGeom>
        </p:spPr>
      </p:pic>
      <p:sp>
        <p:nvSpPr>
          <p:cNvPr id="30" name="Text Placeholder 7"/>
          <p:cNvSpPr txBox="1">
            <a:spLocks/>
          </p:cNvSpPr>
          <p:nvPr/>
        </p:nvSpPr>
        <p:spPr>
          <a:xfrm>
            <a:off x="214269" y="3402011"/>
            <a:ext cx="5572164" cy="857256"/>
          </a:xfrm>
          <a:prstGeom prst="rect">
            <a:avLst/>
          </a:prstGeom>
        </p:spPr>
        <p:txBody>
          <a:bodyPr vert="horz" lIns="0" tIns="103866" rIns="0" bIns="103866"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ru-RU" sz="1600" dirty="0" smtClean="0">
                <a:solidFill>
                  <a:schemeClr val="bg1"/>
                </a:solidFill>
                <a:latin typeface="Times New Roman" pitchFamily="18" charset="0"/>
                <a:cs typeface="Times New Roman" pitchFamily="18" charset="0"/>
              </a:rPr>
              <a:t>НОРМА ПРАВА СТАТЬИ:</a:t>
            </a:r>
          </a:p>
          <a:p>
            <a:pPr algn="ctr"/>
            <a:r>
              <a:rPr lang="ru-RU" sz="1600" dirty="0" smtClean="0">
                <a:solidFill>
                  <a:schemeClr val="bg1"/>
                </a:solidFill>
                <a:latin typeface="Times New Roman" pitchFamily="18" charset="0"/>
                <a:cs typeface="Times New Roman" pitchFamily="18" charset="0"/>
              </a:rPr>
              <a:t>подозреваемого или обвиняемого, с которым прокурором заключено досудебное соглашение о сотрудничестве. В случае возникновения угрозы безопасности подозреваемого или обвиняемого материалы уголовного дела, идентифицирующие его личность, изымаются из возбужденного уголовного дела и приобщаются к уголовному делу в отношении подозреваемого или обвиняемого, выделенному в отдельное производство;</a:t>
            </a:r>
          </a:p>
          <a:p>
            <a:pPr algn="ctr"/>
            <a:r>
              <a:rPr lang="ru-RU" sz="1600" dirty="0" smtClean="0">
                <a:solidFill>
                  <a:schemeClr val="bg1"/>
                </a:solidFill>
                <a:latin typeface="Times New Roman" pitchFamily="18" charset="0"/>
                <a:cs typeface="Times New Roman" pitchFamily="18" charset="0"/>
              </a:rPr>
              <a:t>ч.4 ст.154 УПК РФ</a:t>
            </a:r>
          </a:p>
          <a:p>
            <a:pPr algn="l"/>
            <a:endParaRPr lang="ru-RU" sz="1800" b="0" dirty="0" smtClean="0">
              <a:solidFill>
                <a:schemeClr val="bg1"/>
              </a:solidFill>
              <a:latin typeface="Times New Roman" pitchFamily="18" charset="0"/>
              <a:cs typeface="Times New Roman" pitchFamily="18" charset="0"/>
            </a:endParaRPr>
          </a:p>
          <a:p>
            <a:pPr algn="l"/>
            <a:endParaRPr lang="zh-CN" altLang="en-US" sz="1600" b="0" dirty="0">
              <a:solidFill>
                <a:schemeClr val="tx1">
                  <a:lumMod val="65000"/>
                  <a:lumOff val="35000"/>
                </a:schemeClr>
              </a:solidFill>
              <a:ea typeface="微软雅黑" panose="020B0503020204020204" pitchFamily="34" charset="-122"/>
            </a:endParaRPr>
          </a:p>
        </p:txBody>
      </p:sp>
      <p:sp>
        <p:nvSpPr>
          <p:cNvPr id="31" name="Text Placeholder 2"/>
          <p:cNvSpPr txBox="1">
            <a:spLocks/>
          </p:cNvSpPr>
          <p:nvPr/>
        </p:nvSpPr>
        <p:spPr>
          <a:xfrm>
            <a:off x="428583" y="5473713"/>
            <a:ext cx="12215898" cy="107157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Выделение в отдельное уголовное дело возможно при угрозе безопасности личности подозреваемого, то есть - это необязательно.</a:t>
            </a:r>
          </a:p>
          <a:p>
            <a:pPr algn="l">
              <a:lnSpc>
                <a:spcPct val="100000"/>
              </a:lnSpc>
            </a:pPr>
            <a:r>
              <a:rPr lang="ru-RU" sz="1600" dirty="0" smtClean="0">
                <a:solidFill>
                  <a:schemeClr val="tx1"/>
                </a:solidFill>
                <a:latin typeface="Times New Roman" pitchFamily="18" charset="0"/>
                <a:cs typeface="Times New Roman" pitchFamily="18" charset="0"/>
              </a:rPr>
              <a:t>Само ходатайство о заключении досудебного соглашения приобщают к материалам уголовного дела, если есть опасность угрозы личности подозреваемого заключившего соглашение или его родным, ходатайство и соглашение помещают в запечатанный конверт, который хранится отдельно в сейфе.</a:t>
            </a: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pic>
        <p:nvPicPr>
          <p:cNvPr id="39" name="Picture 7" descr="ipad-light.png"/>
          <p:cNvPicPr>
            <a:picLocks noChangeAspect="1"/>
          </p:cNvPicPr>
          <p:nvPr/>
        </p:nvPicPr>
        <p:blipFill>
          <a:blip r:embed="rId5"/>
          <a:stretch>
            <a:fillRect/>
          </a:stretch>
        </p:blipFill>
        <p:spPr>
          <a:xfrm flipH="1">
            <a:off x="10142857" y="1975094"/>
            <a:ext cx="1287124" cy="2913137"/>
          </a:xfrm>
          <a:prstGeom prst="rect">
            <a:avLst/>
          </a:prstGeom>
        </p:spPr>
      </p:pic>
      <p:grpSp>
        <p:nvGrpSpPr>
          <p:cNvPr id="5" name="组合 15"/>
          <p:cNvGrpSpPr/>
          <p:nvPr/>
        </p:nvGrpSpPr>
        <p:grpSpPr>
          <a:xfrm>
            <a:off x="-15395" y="211146"/>
            <a:ext cx="12874145" cy="7085220"/>
            <a:chOff x="-15395" y="211146"/>
            <a:chExt cx="12874145" cy="7085220"/>
          </a:xfrm>
        </p:grpSpPr>
        <p:sp>
          <p:nvSpPr>
            <p:cNvPr id="17" name="任意多边形 16"/>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5395" y="7219411"/>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18"/>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22" name="文本框 21"/>
          <p:cNvSpPr txBox="1"/>
          <p:nvPr/>
        </p:nvSpPr>
        <p:spPr>
          <a:xfrm>
            <a:off x="714335" y="187301"/>
            <a:ext cx="12001584" cy="954107"/>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Предварительное следствие по лицу, заключившему досудебное соглашение</a:t>
            </a:r>
            <a:endParaRPr lang="zh-CN" altLang="en-US" sz="36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19" name="Text Placeholder 2"/>
          <p:cNvSpPr txBox="1">
            <a:spLocks/>
          </p:cNvSpPr>
          <p:nvPr/>
        </p:nvSpPr>
        <p:spPr>
          <a:xfrm>
            <a:off x="357145" y="973119"/>
            <a:ext cx="5143536" cy="178595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600" dirty="0" smtClean="0">
                <a:solidFill>
                  <a:schemeClr val="tx1"/>
                </a:solidFill>
                <a:latin typeface="Times New Roman" pitchFamily="18" charset="0"/>
                <a:cs typeface="Times New Roman" pitchFamily="18" charset="0"/>
              </a:rPr>
              <a:t>Предварительное следствие по лицу заключившему досудебное соглашение производится по правилам ст. 317.4 УПК РФ.</a:t>
            </a:r>
          </a:p>
          <a:p>
            <a:pPr algn="l">
              <a:lnSpc>
                <a:spcPct val="100000"/>
              </a:lnSpc>
            </a:pPr>
            <a:r>
              <a:rPr lang="ru-RU" sz="1600" dirty="0" smtClean="0">
                <a:solidFill>
                  <a:schemeClr val="tx1"/>
                </a:solidFill>
                <a:latin typeface="Times New Roman" pitchFamily="18" charset="0"/>
                <a:cs typeface="Times New Roman" pitchFamily="18" charset="0"/>
              </a:rPr>
              <a:t>Как правило, дело в отношении такого лица выделяют в отдельное производство по правилам ч.4 ст. 154 УПК РФ.</a:t>
            </a:r>
          </a:p>
          <a:p>
            <a:pPr algn="l">
              <a:lnSpc>
                <a:spcPct val="100000"/>
              </a:lnSpc>
            </a:pPr>
            <a:endParaRPr lang="ru-RU" sz="1800" dirty="0" smtClean="0">
              <a:solidFill>
                <a:schemeClr val="tx1"/>
              </a:solidFill>
              <a:latin typeface="Times New Roman" pitchFamily="18" charset="0"/>
              <a:cs typeface="Times New Roman" pitchFamily="18" charset="0"/>
            </a:endParaRPr>
          </a:p>
          <a:p>
            <a:pPr algn="l"/>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3" name="Прямоугольник 22"/>
          <p:cNvSpPr/>
          <p:nvPr/>
        </p:nvSpPr>
        <p:spPr>
          <a:xfrm>
            <a:off x="5857871" y="1330309"/>
            <a:ext cx="4071966" cy="2357454"/>
          </a:xfrm>
          <a:prstGeom prst="rect">
            <a:avLst/>
          </a:prstGeom>
          <a:blipFill>
            <a:blip r:embed="rId6" cstate="print">
              <a:extLst>
                <a:ext uri="{28A0092B-C50C-407E-A947-70E740481C1C}">
                  <a14:useLocalDpi xmlns:lc="http://schemas.openxmlformats.org/drawingml/2006/lockedCanvas" xmlns:a14="http://schemas.microsoft.com/office/drawing/2010/main" xmlns:dgm="http://schemas.openxmlformats.org/drawingml/2006/diagram" xmlns="" val="0"/>
                </a:ext>
              </a:extLst>
            </a:blip>
            <a:srcRect/>
            <a:stretch>
              <a:fillRect t="-7000" b="-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4" name="Picture 5" descr="ipad.png"/>
          <p:cNvPicPr>
            <a:picLocks noChangeAspect="1"/>
          </p:cNvPicPr>
          <p:nvPr/>
        </p:nvPicPr>
        <p:blipFill>
          <a:blip r:embed="rId7"/>
          <a:stretch>
            <a:fillRect/>
          </a:stretch>
        </p:blipFill>
        <p:spPr>
          <a:xfrm>
            <a:off x="8358201" y="2187565"/>
            <a:ext cx="4000528" cy="3944389"/>
          </a:xfrm>
          <a:prstGeom prst="rect">
            <a:avLst/>
          </a:prstGeom>
        </p:spPr>
      </p:pic>
      <p:sp>
        <p:nvSpPr>
          <p:cNvPr id="26" name="Прямоугольник 25"/>
          <p:cNvSpPr/>
          <p:nvPr/>
        </p:nvSpPr>
        <p:spPr>
          <a:xfrm>
            <a:off x="9286895" y="2401879"/>
            <a:ext cx="2071702" cy="2714644"/>
          </a:xfrm>
          <a:prstGeom prst="rect">
            <a:avLst/>
          </a:prstGeom>
          <a:blipFill rotWithShape="0">
            <a:blip r:embed="rId8" cstate="prin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 xmlns:p14="http://schemas.microsoft.com/office/powerpoint/2010/main" val="36755487"/>
      </p:ext>
    </p:extLst>
  </p:cSld>
  <p:clrMapOvr>
    <a:masterClrMapping/>
  </p:clrMapOvr>
  <mc:AlternateContent xmlns:mc="http://schemas.openxmlformats.org/markup-compatibility/2006">
    <mc:Choice xmlns=""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616590"/>
            <a:ext cx="12858750" cy="1616060"/>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 Placeholder 2"/>
          <p:cNvSpPr txBox="1">
            <a:spLocks/>
          </p:cNvSpPr>
          <p:nvPr/>
        </p:nvSpPr>
        <p:spPr>
          <a:xfrm>
            <a:off x="4357673" y="2830507"/>
            <a:ext cx="7929618" cy="500066"/>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800" dirty="0" smtClean="0">
                <a:solidFill>
                  <a:schemeClr val="tx1"/>
                </a:solidFill>
                <a:latin typeface="Times New Roman" pitchFamily="18" charset="0"/>
                <a:cs typeface="Times New Roman" pitchFamily="18" charset="0"/>
              </a:rPr>
              <a:t>При этом органы прокуратуры проверяют, что действительно в полной мере соблюдал его условия, а не давал лишь сведений о собственном участии в совершенном деянии или сведений, уже известных органам предварительного расследования.</a:t>
            </a:r>
          </a:p>
          <a:p>
            <a:pPr algn="l">
              <a:lnSpc>
                <a:spcPct val="100000"/>
              </a:lnSpc>
            </a:pP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nvGrpSpPr>
          <p:cNvPr id="2" name="组合 15"/>
          <p:cNvGrpSpPr/>
          <p:nvPr/>
        </p:nvGrpSpPr>
        <p:grpSpPr>
          <a:xfrm>
            <a:off x="-15395" y="0"/>
            <a:ext cx="12874145" cy="736005"/>
            <a:chOff x="-15395" y="0"/>
            <a:chExt cx="12874145" cy="736005"/>
          </a:xfrm>
        </p:grpSpPr>
        <p:sp>
          <p:nvSpPr>
            <p:cNvPr id="17" name="任意多边形 16"/>
            <p:cNvSpPr/>
            <p:nvPr/>
          </p:nvSpPr>
          <p:spPr>
            <a:xfrm>
              <a:off x="-15395" y="211146"/>
              <a:ext cx="944710" cy="524859"/>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5395" y="0"/>
              <a:ext cx="12874145" cy="76955"/>
            </a:xfrm>
            <a:prstGeom prst="rect">
              <a:avLst/>
            </a:prstGeom>
            <a:solidFill>
              <a:srgbClr val="673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18"/>
          <p:cNvGrpSpPr/>
          <p:nvPr/>
        </p:nvGrpSpPr>
        <p:grpSpPr>
          <a:xfrm>
            <a:off x="419591" y="260435"/>
            <a:ext cx="426282" cy="42628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Text" lastClr="000000"/>
                </a:solidFill>
                <a:latin typeface="Calibri"/>
                <a:ea typeface="宋体"/>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85829" fontAlgn="auto">
                <a:spcBef>
                  <a:spcPts val="0"/>
                </a:spcBef>
                <a:spcAft>
                  <a:spcPts val="0"/>
                </a:spcAft>
                <a:defRPr/>
              </a:pPr>
              <a:endParaRPr lang="zh-CN" altLang="en-US" sz="2531" kern="0">
                <a:solidFill>
                  <a:sysClr val="window" lastClr="FFFFFF"/>
                </a:solidFill>
                <a:latin typeface="Calibri"/>
                <a:ea typeface="宋体"/>
              </a:endParaRPr>
            </a:p>
          </p:txBody>
        </p:sp>
      </p:grpSp>
      <p:sp>
        <p:nvSpPr>
          <p:cNvPr id="22" name="文本框 21"/>
          <p:cNvSpPr txBox="1"/>
          <p:nvPr/>
        </p:nvSpPr>
        <p:spPr>
          <a:xfrm>
            <a:off x="714335" y="187301"/>
            <a:ext cx="12001584" cy="954107"/>
          </a:xfrm>
          <a:prstGeom prst="rect">
            <a:avLst/>
          </a:prstGeom>
          <a:noFill/>
        </p:spPr>
        <p:txBody>
          <a:bodyPr wrap="square">
            <a:spAutoFit/>
          </a:bodyPr>
          <a:lstStyle/>
          <a:p>
            <a:pPr algn="ctr"/>
            <a:r>
              <a:rPr lang="ru-RU" sz="2800" b="1" dirty="0" smtClean="0">
                <a:latin typeface="Times New Roman" pitchFamily="18" charset="0"/>
                <a:cs typeface="Times New Roman" pitchFamily="18" charset="0"/>
              </a:rPr>
              <a:t>Предварительное следствие по лицу, заключившему досудебное соглашение</a:t>
            </a:r>
            <a:endParaRPr lang="zh-CN" altLang="en-US" sz="3600" b="1" dirty="0">
              <a:solidFill>
                <a:srgbClr val="C00000"/>
              </a:solidFill>
              <a:latin typeface="Times New Roman" pitchFamily="18" charset="0"/>
              <a:ea typeface="微软雅黑" panose="020B0503020204020204" pitchFamily="34" charset="-122"/>
              <a:cs typeface="Times New Roman" pitchFamily="18" charset="0"/>
            </a:endParaRPr>
          </a:p>
        </p:txBody>
      </p:sp>
      <p:sp>
        <p:nvSpPr>
          <p:cNvPr id="19" name="Text Placeholder 2"/>
          <p:cNvSpPr txBox="1">
            <a:spLocks/>
          </p:cNvSpPr>
          <p:nvPr/>
        </p:nvSpPr>
        <p:spPr>
          <a:xfrm>
            <a:off x="3571855" y="1258871"/>
            <a:ext cx="8643998" cy="500066"/>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800" dirty="0" smtClean="0">
                <a:solidFill>
                  <a:schemeClr val="tx1"/>
                </a:solidFill>
                <a:latin typeface="Times New Roman" pitchFamily="18" charset="0"/>
                <a:cs typeface="Times New Roman" pitchFamily="18" charset="0"/>
              </a:rPr>
              <a:t>После окончания предварительного следствия уголовное дело  направляется прокурору для утверждения обвинительного заключения и вынесения представления о соблюдении обвиняемым условий и выполнении обязательств, предусмотренных заключенным с ним досудебным соглашением о сотрудничестве.(ч.4 ст.317.3 УПК РФ).</a:t>
            </a:r>
          </a:p>
          <a:p>
            <a:pPr algn="l">
              <a:lnSpc>
                <a:spcPct val="100000"/>
              </a:lnSpc>
            </a:pPr>
            <a:endParaRPr lang="ru-RU" sz="1800" dirty="0" smtClean="0">
              <a:solidFill>
                <a:schemeClr val="tx1"/>
              </a:solidFill>
              <a:latin typeface="Times New Roman" pitchFamily="18" charset="0"/>
              <a:cs typeface="Times New Roman" pitchFamily="18" charset="0"/>
            </a:endParaRPr>
          </a:p>
          <a:p>
            <a:pPr algn="l"/>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5" name="六边形 31"/>
          <p:cNvSpPr/>
          <p:nvPr/>
        </p:nvSpPr>
        <p:spPr>
          <a:xfrm rot="5400000">
            <a:off x="686598" y="2715368"/>
            <a:ext cx="1525763" cy="1327414"/>
          </a:xfrm>
          <a:prstGeom prst="hexagon">
            <a:avLst>
              <a:gd name="adj" fmla="val 25000"/>
              <a:gd name="vf" fmla="val 115470"/>
            </a:avLst>
          </a:prstGeom>
          <a:solidFill>
            <a:srgbClr val="67332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六边形 29"/>
          <p:cNvSpPr/>
          <p:nvPr/>
        </p:nvSpPr>
        <p:spPr>
          <a:xfrm rot="5400000">
            <a:off x="2285076" y="1545518"/>
            <a:ext cx="1112792" cy="968126"/>
          </a:xfrm>
          <a:prstGeom prst="hexagon">
            <a:avLst>
              <a:gd name="adj" fmla="val 25000"/>
              <a:gd name="vf" fmla="val 115470"/>
            </a:avLst>
          </a:pr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六边形 29"/>
          <p:cNvSpPr/>
          <p:nvPr/>
        </p:nvSpPr>
        <p:spPr>
          <a:xfrm rot="5400000">
            <a:off x="3070894" y="2831402"/>
            <a:ext cx="1112792" cy="968126"/>
          </a:xfrm>
          <a:prstGeom prst="hexagon">
            <a:avLst>
              <a:gd name="adj" fmla="val 25000"/>
              <a:gd name="vf" fmla="val 115470"/>
            </a:avLst>
          </a:pr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六边形 29"/>
          <p:cNvSpPr/>
          <p:nvPr/>
        </p:nvSpPr>
        <p:spPr>
          <a:xfrm rot="5400000">
            <a:off x="2285076" y="4045848"/>
            <a:ext cx="1112792" cy="968126"/>
          </a:xfrm>
          <a:prstGeom prst="hexagon">
            <a:avLst>
              <a:gd name="adj" fmla="val 25000"/>
              <a:gd name="vf" fmla="val 115470"/>
            </a:avLst>
          </a:pr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Freeform 100"/>
          <p:cNvSpPr>
            <a:spLocks noEditPoints="1"/>
          </p:cNvSpPr>
          <p:nvPr/>
        </p:nvSpPr>
        <p:spPr bwMode="auto">
          <a:xfrm>
            <a:off x="3428979" y="3116259"/>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673326"/>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0"/>
          <p:cNvSpPr>
            <a:spLocks noEditPoints="1"/>
          </p:cNvSpPr>
          <p:nvPr/>
        </p:nvSpPr>
        <p:spPr bwMode="auto">
          <a:xfrm>
            <a:off x="2643161" y="1830375"/>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673326"/>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00"/>
          <p:cNvSpPr>
            <a:spLocks noEditPoints="1"/>
          </p:cNvSpPr>
          <p:nvPr/>
        </p:nvSpPr>
        <p:spPr bwMode="auto">
          <a:xfrm>
            <a:off x="2643161" y="4330705"/>
            <a:ext cx="363538" cy="363538"/>
          </a:xfrm>
          <a:custGeom>
            <a:avLst/>
            <a:gdLst>
              <a:gd name="T0" fmla="*/ 80 w 97"/>
              <a:gd name="T1" fmla="*/ 17 h 97"/>
              <a:gd name="T2" fmla="*/ 17 w 97"/>
              <a:gd name="T3" fmla="*/ 17 h 97"/>
              <a:gd name="T4" fmla="*/ 17 w 97"/>
              <a:gd name="T5" fmla="*/ 79 h 97"/>
              <a:gd name="T6" fmla="*/ 80 w 97"/>
              <a:gd name="T7" fmla="*/ 79 h 97"/>
              <a:gd name="T8" fmla="*/ 80 w 97"/>
              <a:gd name="T9" fmla="*/ 17 h 97"/>
              <a:gd name="T10" fmla="*/ 79 w 97"/>
              <a:gd name="T11" fmla="*/ 43 h 97"/>
              <a:gd name="T12" fmla="*/ 50 w 97"/>
              <a:gd name="T13" fmla="*/ 72 h 97"/>
              <a:gd name="T14" fmla="*/ 50 w 97"/>
              <a:gd name="T15" fmla="*/ 72 h 97"/>
              <a:gd name="T16" fmla="*/ 44 w 97"/>
              <a:gd name="T17" fmla="*/ 75 h 97"/>
              <a:gd name="T18" fmla="*/ 38 w 97"/>
              <a:gd name="T19" fmla="*/ 72 h 97"/>
              <a:gd name="T20" fmla="*/ 38 w 97"/>
              <a:gd name="T21" fmla="*/ 72 h 97"/>
              <a:gd name="T22" fmla="*/ 21 w 97"/>
              <a:gd name="T23" fmla="*/ 55 h 97"/>
              <a:gd name="T24" fmla="*/ 21 w 97"/>
              <a:gd name="T25" fmla="*/ 44 h 97"/>
              <a:gd name="T26" fmla="*/ 32 w 97"/>
              <a:gd name="T27" fmla="*/ 44 h 97"/>
              <a:gd name="T28" fmla="*/ 44 w 97"/>
              <a:gd name="T29" fmla="*/ 55 h 97"/>
              <a:gd name="T30" fmla="*/ 68 w 97"/>
              <a:gd name="T31" fmla="*/ 32 h 97"/>
              <a:gd name="T32" fmla="*/ 79 w 97"/>
              <a:gd name="T33" fmla="*/ 32 h 97"/>
              <a:gd name="T34" fmla="*/ 79 w 97"/>
              <a:gd name="T35"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673326"/>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37" name="Freeform 902"/>
          <p:cNvSpPr>
            <a:spLocks noEditPoints="1"/>
          </p:cNvSpPr>
          <p:nvPr/>
        </p:nvSpPr>
        <p:spPr bwMode="auto">
          <a:xfrm>
            <a:off x="1071525" y="3116259"/>
            <a:ext cx="668338" cy="517525"/>
          </a:xfrm>
          <a:custGeom>
            <a:avLst/>
            <a:gdLst>
              <a:gd name="T0" fmla="*/ 51 w 178"/>
              <a:gd name="T1" fmla="*/ 100 h 138"/>
              <a:gd name="T2" fmla="*/ 63 w 178"/>
              <a:gd name="T3" fmla="*/ 112 h 138"/>
              <a:gd name="T4" fmla="*/ 89 w 178"/>
              <a:gd name="T5" fmla="*/ 101 h 138"/>
              <a:gd name="T6" fmla="*/ 115 w 178"/>
              <a:gd name="T7" fmla="*/ 112 h 138"/>
              <a:gd name="T8" fmla="*/ 127 w 178"/>
              <a:gd name="T9" fmla="*/ 100 h 138"/>
              <a:gd name="T10" fmla="*/ 89 w 178"/>
              <a:gd name="T11" fmla="*/ 84 h 138"/>
              <a:gd name="T12" fmla="*/ 51 w 178"/>
              <a:gd name="T13" fmla="*/ 100 h 138"/>
              <a:gd name="T14" fmla="*/ 89 w 178"/>
              <a:gd name="T15" fmla="*/ 120 h 138"/>
              <a:gd name="T16" fmla="*/ 76 w 178"/>
              <a:gd name="T17" fmla="*/ 125 h 138"/>
              <a:gd name="T18" fmla="*/ 89 w 178"/>
              <a:gd name="T19" fmla="*/ 138 h 138"/>
              <a:gd name="T20" fmla="*/ 102 w 178"/>
              <a:gd name="T21" fmla="*/ 125 h 138"/>
              <a:gd name="T22" fmla="*/ 89 w 178"/>
              <a:gd name="T23" fmla="*/ 120 h 138"/>
              <a:gd name="T24" fmla="*/ 177 w 178"/>
              <a:gd name="T25" fmla="*/ 49 h 138"/>
              <a:gd name="T26" fmla="*/ 1 w 178"/>
              <a:gd name="T27" fmla="*/ 49 h 138"/>
              <a:gd name="T28" fmla="*/ 0 w 178"/>
              <a:gd name="T29" fmla="*/ 49 h 138"/>
              <a:gd name="T30" fmla="*/ 13 w 178"/>
              <a:gd name="T31" fmla="*/ 62 h 138"/>
              <a:gd name="T32" fmla="*/ 89 w 178"/>
              <a:gd name="T33" fmla="*/ 29 h 138"/>
              <a:gd name="T34" fmla="*/ 165 w 178"/>
              <a:gd name="T35" fmla="*/ 62 h 138"/>
              <a:gd name="T36" fmla="*/ 178 w 178"/>
              <a:gd name="T37" fmla="*/ 49 h 138"/>
              <a:gd name="T38" fmla="*/ 177 w 178"/>
              <a:gd name="T39" fmla="*/ 49 h 138"/>
              <a:gd name="T40" fmla="*/ 89 w 178"/>
              <a:gd name="T41" fmla="*/ 48 h 138"/>
              <a:gd name="T42" fmla="*/ 26 w 178"/>
              <a:gd name="T43" fmla="*/ 74 h 138"/>
              <a:gd name="T44" fmla="*/ 26 w 178"/>
              <a:gd name="T45" fmla="*/ 75 h 138"/>
              <a:gd name="T46" fmla="*/ 38 w 178"/>
              <a:gd name="T47" fmla="*/ 87 h 138"/>
              <a:gd name="T48" fmla="*/ 89 w 178"/>
              <a:gd name="T49" fmla="*/ 66 h 138"/>
              <a:gd name="T50" fmla="*/ 140 w 178"/>
              <a:gd name="T51" fmla="*/ 87 h 138"/>
              <a:gd name="T52" fmla="*/ 152 w 178"/>
              <a:gd name="T53" fmla="*/ 75 h 138"/>
              <a:gd name="T54" fmla="*/ 152 w 178"/>
              <a:gd name="T55" fmla="*/ 74 h 138"/>
              <a:gd name="T56" fmla="*/ 89 w 178"/>
              <a:gd name="T57" fmla="*/ 4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 h="138">
                <a:moveTo>
                  <a:pt x="51" y="100"/>
                </a:moveTo>
                <a:cubicBezTo>
                  <a:pt x="63" y="112"/>
                  <a:pt x="63" y="112"/>
                  <a:pt x="63" y="112"/>
                </a:cubicBezTo>
                <a:cubicBezTo>
                  <a:pt x="70" y="106"/>
                  <a:pt x="79" y="101"/>
                  <a:pt x="89" y="101"/>
                </a:cubicBezTo>
                <a:cubicBezTo>
                  <a:pt x="99" y="101"/>
                  <a:pt x="108" y="106"/>
                  <a:pt x="115" y="112"/>
                </a:cubicBezTo>
                <a:cubicBezTo>
                  <a:pt x="127" y="100"/>
                  <a:pt x="127" y="100"/>
                  <a:pt x="127" y="100"/>
                </a:cubicBezTo>
                <a:cubicBezTo>
                  <a:pt x="117" y="90"/>
                  <a:pt x="104" y="84"/>
                  <a:pt x="89" y="84"/>
                </a:cubicBezTo>
                <a:cubicBezTo>
                  <a:pt x="74" y="84"/>
                  <a:pt x="61" y="90"/>
                  <a:pt x="51" y="100"/>
                </a:cubicBezTo>
                <a:close/>
                <a:moveTo>
                  <a:pt x="89" y="120"/>
                </a:moveTo>
                <a:cubicBezTo>
                  <a:pt x="84" y="120"/>
                  <a:pt x="79" y="122"/>
                  <a:pt x="76" y="125"/>
                </a:cubicBezTo>
                <a:cubicBezTo>
                  <a:pt x="89" y="138"/>
                  <a:pt x="89" y="138"/>
                  <a:pt x="89" y="138"/>
                </a:cubicBezTo>
                <a:cubicBezTo>
                  <a:pt x="102" y="125"/>
                  <a:pt x="102" y="125"/>
                  <a:pt x="102" y="125"/>
                </a:cubicBezTo>
                <a:cubicBezTo>
                  <a:pt x="99" y="122"/>
                  <a:pt x="94" y="120"/>
                  <a:pt x="89" y="120"/>
                </a:cubicBezTo>
                <a:close/>
                <a:moveTo>
                  <a:pt x="177" y="49"/>
                </a:moveTo>
                <a:cubicBezTo>
                  <a:pt x="128" y="0"/>
                  <a:pt x="50" y="0"/>
                  <a:pt x="1" y="49"/>
                </a:cubicBezTo>
                <a:cubicBezTo>
                  <a:pt x="1" y="49"/>
                  <a:pt x="1" y="49"/>
                  <a:pt x="0" y="49"/>
                </a:cubicBezTo>
                <a:cubicBezTo>
                  <a:pt x="13" y="62"/>
                  <a:pt x="13" y="62"/>
                  <a:pt x="13" y="62"/>
                </a:cubicBezTo>
                <a:cubicBezTo>
                  <a:pt x="32" y="42"/>
                  <a:pt x="59" y="29"/>
                  <a:pt x="89" y="29"/>
                </a:cubicBezTo>
                <a:cubicBezTo>
                  <a:pt x="119" y="29"/>
                  <a:pt x="146" y="42"/>
                  <a:pt x="165" y="62"/>
                </a:cubicBezTo>
                <a:cubicBezTo>
                  <a:pt x="178" y="49"/>
                  <a:pt x="178" y="49"/>
                  <a:pt x="178" y="49"/>
                </a:cubicBezTo>
                <a:cubicBezTo>
                  <a:pt x="177" y="49"/>
                  <a:pt x="177" y="49"/>
                  <a:pt x="177" y="49"/>
                </a:cubicBezTo>
                <a:close/>
                <a:moveTo>
                  <a:pt x="89" y="48"/>
                </a:moveTo>
                <a:cubicBezTo>
                  <a:pt x="65" y="48"/>
                  <a:pt x="43" y="57"/>
                  <a:pt x="26" y="74"/>
                </a:cubicBezTo>
                <a:cubicBezTo>
                  <a:pt x="26" y="74"/>
                  <a:pt x="26" y="74"/>
                  <a:pt x="26" y="75"/>
                </a:cubicBezTo>
                <a:cubicBezTo>
                  <a:pt x="38" y="87"/>
                  <a:pt x="38" y="87"/>
                  <a:pt x="38" y="87"/>
                </a:cubicBezTo>
                <a:cubicBezTo>
                  <a:pt x="51" y="74"/>
                  <a:pt x="69" y="66"/>
                  <a:pt x="89" y="66"/>
                </a:cubicBezTo>
                <a:cubicBezTo>
                  <a:pt x="109" y="66"/>
                  <a:pt x="127" y="74"/>
                  <a:pt x="140" y="87"/>
                </a:cubicBezTo>
                <a:cubicBezTo>
                  <a:pt x="152" y="75"/>
                  <a:pt x="152" y="75"/>
                  <a:pt x="152" y="75"/>
                </a:cubicBezTo>
                <a:cubicBezTo>
                  <a:pt x="152" y="74"/>
                  <a:pt x="152" y="74"/>
                  <a:pt x="152" y="74"/>
                </a:cubicBezTo>
                <a:cubicBezTo>
                  <a:pt x="135" y="57"/>
                  <a:pt x="113" y="48"/>
                  <a:pt x="89" y="4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0" name="Text Placeholder 2"/>
          <p:cNvSpPr txBox="1">
            <a:spLocks/>
          </p:cNvSpPr>
          <p:nvPr/>
        </p:nvSpPr>
        <p:spPr>
          <a:xfrm>
            <a:off x="3643293" y="4330705"/>
            <a:ext cx="8001056" cy="500066"/>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lnSpc>
                <a:spcPct val="100000"/>
              </a:lnSpc>
            </a:pPr>
            <a:r>
              <a:rPr lang="ru-RU" sz="1800" dirty="0" smtClean="0">
                <a:solidFill>
                  <a:schemeClr val="tx1"/>
                </a:solidFill>
                <a:latin typeface="Times New Roman" pitchFamily="18" charset="0"/>
                <a:cs typeface="Times New Roman" pitchFamily="18" charset="0"/>
              </a:rPr>
              <a:t>В противном случае органы прокуратуры вправе вынести постановление об изменении или о прекращении действия такого соглашения.</a:t>
            </a:r>
          </a:p>
          <a:p>
            <a:pPr algn="l">
              <a:lnSpc>
                <a:spcPct val="100000"/>
              </a:lnSpc>
            </a:pPr>
            <a:endParaRPr lang="en-GB" altLang="zh-CN" sz="90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Tree>
    <p:extLst>
      <p:ext uri="{BB962C8B-B14F-4D97-AF65-F5344CB8AC3E}">
        <p14:creationId xmlns="" xmlns:p14="http://schemas.microsoft.com/office/powerpoint/2010/main" val="36755487"/>
      </p:ext>
    </p:extLst>
  </p:cSld>
  <p:clrMapOvr>
    <a:masterClrMapping/>
  </p:clrMapOvr>
  <mc:AlternateContent xmlns:mc="http://schemas.openxmlformats.org/markup-compatibility/2006">
    <mc:Choice xmlns=""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t033.pptx"/>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2532</Words>
  <Application>Microsoft Office PowerPoint</Application>
  <PresentationFormat>Произвольный</PresentationFormat>
  <Paragraphs>148</Paragraphs>
  <Slides>18</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自定义设计方案</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2016-09-19T15:34:54Z</dcterms:created>
  <dcterms:modified xsi:type="dcterms:W3CDTF">2023-03-28T14:28:57Z</dcterms:modified>
</cp:coreProperties>
</file>