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77" r:id="rId3"/>
    <p:sldId id="292" r:id="rId4"/>
    <p:sldId id="293" r:id="rId5"/>
    <p:sldId id="294" r:id="rId6"/>
    <p:sldId id="290" r:id="rId7"/>
    <p:sldId id="295" r:id="rId8"/>
    <p:sldId id="297" r:id="rId9"/>
    <p:sldId id="299" r:id="rId10"/>
    <p:sldId id="300" r:id="rId11"/>
    <p:sldId id="287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5A839"/>
    <a:srgbClr val="69B34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howGuides="1">
      <p:cViewPr varScale="1">
        <p:scale>
          <a:sx n="86" d="100"/>
          <a:sy n="86" d="100"/>
        </p:scale>
        <p:origin x="-562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41895508005646265"/>
          <c:y val="9.4368675410317466E-4"/>
        </c:manualLayout>
      </c:layout>
      <c:txPr>
        <a:bodyPr/>
        <a:lstStyle/>
        <a:p>
          <a:pPr>
            <a:defRPr sz="12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1109380783958739"/>
          <c:y val="0.5175485502580327"/>
          <c:w val="0.81824682475246591"/>
          <c:h val="0.48245144974196741"/>
        </c:manualLayout>
      </c:layout>
      <c:pie3DChart>
        <c:varyColors val="1"/>
        <c:ser>
          <c:idx val="0"/>
          <c:order val="0"/>
          <c:tx>
            <c:strRef>
              <c:f>Лист1!$H$8</c:f>
              <c:strCache>
                <c:ptCount val="1"/>
                <c:pt idx="0">
                  <c:v>2021г.,%</c:v>
                </c:pt>
              </c:strCache>
            </c:strRef>
          </c:tx>
          <c:explosion val="25"/>
          <c:dPt>
            <c:idx val="0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Лист1!$G$9:$G$15</c:f>
              <c:strCache>
                <c:ptCount val="7"/>
                <c:pt idx="0">
                  <c:v>О защите авторских прав</c:v>
                </c:pt>
                <c:pt idx="1">
                  <c:v>Иные дела, связанные с защитой интеллектуальной собственности</c:v>
                </c:pt>
                <c:pt idx="2">
                  <c:v>О защите права на средства индивидуализаци</c:v>
                </c:pt>
                <c:pt idx="3">
                  <c:v>О защите прав смежных с авторскими</c:v>
                </c:pt>
                <c:pt idx="4">
                  <c:v>О защите патентных прав</c:v>
                </c:pt>
                <c:pt idx="5">
                  <c:v>О защите прав использования результатов интеллектуальной деятельности в составе единой технологии</c:v>
                </c:pt>
                <c:pt idx="6">
                  <c:v>О защите права на секрет производства(ноу-хау)</c:v>
                </c:pt>
              </c:strCache>
            </c:strRef>
          </c:cat>
          <c:val>
            <c:numRef>
              <c:f>Лист1!$H$9:$H$15</c:f>
              <c:numCache>
                <c:formatCode>General</c:formatCode>
                <c:ptCount val="7"/>
                <c:pt idx="0">
                  <c:v>56.5</c:v>
                </c:pt>
                <c:pt idx="1">
                  <c:v>26.1</c:v>
                </c:pt>
                <c:pt idx="2">
                  <c:v>9.4</c:v>
                </c:pt>
                <c:pt idx="3">
                  <c:v>3.8</c:v>
                </c:pt>
                <c:pt idx="4">
                  <c:v>2.6</c:v>
                </c:pt>
                <c:pt idx="5">
                  <c:v>1.3</c:v>
                </c:pt>
                <c:pt idx="6">
                  <c:v>0.2</c:v>
                </c:pt>
              </c:numCache>
            </c:numRef>
          </c:val>
        </c:ser>
        <c:dLbls>
          <c:showVal val="1"/>
        </c:dLbls>
      </c:pie3DChart>
    </c:plotArea>
    <c:legend>
      <c:legendPos val="t"/>
      <c:layout>
        <c:manualLayout>
          <c:xMode val="edge"/>
          <c:yMode val="edge"/>
          <c:x val="1.0241981391789622E-2"/>
          <c:y val="2.370353779967711E-3"/>
          <c:w val="0.97438804744440399"/>
          <c:h val="0.51622735798874553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area3DChart>
        <c:grouping val="stacked"/>
        <c:ser>
          <c:idx val="0"/>
          <c:order val="0"/>
          <c:tx>
            <c:strRef>
              <c:f>Лист1!$D$78</c:f>
              <c:strCache>
                <c:ptCount val="1"/>
                <c:pt idx="0">
                  <c:v>О защите авторских и смежных прав в сети Интернет, дел</c:v>
                </c:pt>
              </c:strCache>
            </c:strRef>
          </c:tx>
          <c:spPr>
            <a:solidFill>
              <a:srgbClr val="FFC000"/>
            </a:solidFill>
          </c:spPr>
          <c:dLbls>
            <c:spPr>
              <a:solidFill>
                <a:schemeClr val="lt1"/>
              </a:solidFill>
              <a:ln w="12700" cap="flat" cmpd="sng" algn="ctr">
                <a:solidFill>
                  <a:schemeClr val="accent4"/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Лист1!$E$77:$J$77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Лист1!$E$78:$J$78</c:f>
              <c:numCache>
                <c:formatCode>General</c:formatCode>
                <c:ptCount val="6"/>
                <c:pt idx="0">
                  <c:v>446</c:v>
                </c:pt>
                <c:pt idx="1">
                  <c:v>628</c:v>
                </c:pt>
                <c:pt idx="2">
                  <c:v>1041</c:v>
                </c:pt>
                <c:pt idx="3">
                  <c:v>1002</c:v>
                </c:pt>
                <c:pt idx="4">
                  <c:v>1089</c:v>
                </c:pt>
                <c:pt idx="5">
                  <c:v>1118</c:v>
                </c:pt>
              </c:numCache>
            </c:numRef>
          </c:val>
        </c:ser>
        <c:ser>
          <c:idx val="1"/>
          <c:order val="1"/>
          <c:tx>
            <c:strRef>
              <c:f>Лист1!$D$79</c:f>
              <c:strCache>
                <c:ptCount val="1"/>
                <c:pt idx="0">
                  <c:v>О защите авторских прав, дел</c:v>
                </c:pt>
              </c:strCache>
            </c:strRef>
          </c:tx>
          <c:dLbls>
            <c:spPr>
              <a:solidFill>
                <a:schemeClr val="lt1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Лист1!$E$77:$J$77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Лист1!$E$79:$J$79</c:f>
              <c:numCache>
                <c:formatCode>General</c:formatCode>
                <c:ptCount val="6"/>
                <c:pt idx="0">
                  <c:v>202</c:v>
                </c:pt>
                <c:pt idx="1">
                  <c:v>277</c:v>
                </c:pt>
                <c:pt idx="2">
                  <c:v>238</c:v>
                </c:pt>
                <c:pt idx="3">
                  <c:v>355</c:v>
                </c:pt>
                <c:pt idx="4">
                  <c:v>344</c:v>
                </c:pt>
                <c:pt idx="5">
                  <c:v>743</c:v>
                </c:pt>
              </c:numCache>
            </c:numRef>
          </c:val>
        </c:ser>
        <c:ser>
          <c:idx val="2"/>
          <c:order val="2"/>
          <c:tx>
            <c:strRef>
              <c:f>Лист1!$D$80</c:f>
              <c:strCache>
                <c:ptCount val="1"/>
                <c:pt idx="0">
                  <c:v>О защите прав смежных  с авторскими, дел</c:v>
                </c:pt>
              </c:strCache>
            </c:strRef>
          </c:tx>
          <c:dLbls>
            <c:spPr>
              <a:solidFill>
                <a:schemeClr val="lt1"/>
              </a:solidFill>
              <a:ln w="12700" cap="flat" cmpd="sng" algn="ctr">
                <a:solidFill>
                  <a:schemeClr val="accent3"/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Лист1!$E$77:$J$77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Лист1!$E$80:$J$80</c:f>
              <c:numCache>
                <c:formatCode>General</c:formatCode>
                <c:ptCount val="6"/>
                <c:pt idx="0">
                  <c:v>22</c:v>
                </c:pt>
                <c:pt idx="1">
                  <c:v>53</c:v>
                </c:pt>
                <c:pt idx="2">
                  <c:v>35</c:v>
                </c:pt>
                <c:pt idx="3">
                  <c:v>40</c:v>
                </c:pt>
                <c:pt idx="4">
                  <c:v>35</c:v>
                </c:pt>
                <c:pt idx="5">
                  <c:v>50</c:v>
                </c:pt>
              </c:numCache>
            </c:numRef>
          </c:val>
        </c:ser>
        <c:dLbls>
          <c:showVal val="1"/>
        </c:dLbls>
        <c:axId val="104054144"/>
        <c:axId val="104055936"/>
        <c:axId val="0"/>
      </c:area3DChart>
      <c:catAx>
        <c:axId val="1040541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4055936"/>
        <c:crosses val="autoZero"/>
        <c:auto val="1"/>
        <c:lblAlgn val="ctr"/>
        <c:lblOffset val="100"/>
      </c:catAx>
      <c:valAx>
        <c:axId val="1040559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4054144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2258789068758587"/>
          <c:y val="0.71129656760418081"/>
          <c:w val="0.6450381490819681"/>
          <c:h val="0.18162151306675359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5017225865720607"/>
          <c:y val="0.10185185185185186"/>
          <c:w val="0.44969894206522876"/>
          <c:h val="0.69706401283172947"/>
        </c:manualLayout>
      </c:layout>
      <c:bar3DChart>
        <c:barDir val="bar"/>
        <c:grouping val="clustered"/>
        <c:ser>
          <c:idx val="0"/>
          <c:order val="0"/>
          <c:tx>
            <c:strRef>
              <c:f>Лист1!$I$100</c:f>
              <c:strCache>
                <c:ptCount val="1"/>
                <c:pt idx="0">
                  <c:v>Взысканная сумма, тыс. руб. (2021г)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solidFill>
                <a:schemeClr val="lt1"/>
              </a:solidFill>
              <a:ln w="12700" cap="flat" cmpd="sng" algn="ctr">
                <a:solidFill>
                  <a:schemeClr val="accent5"/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Лист1!$H$101:$H$103</c:f>
              <c:strCache>
                <c:ptCount val="3"/>
                <c:pt idx="0">
                  <c:v>О защите прав использования результатов интеллектуальной деятельности в составе единой технологии</c:v>
                </c:pt>
                <c:pt idx="1">
                  <c:v>О защите авторских прав</c:v>
                </c:pt>
                <c:pt idx="2">
                  <c:v>О защите прав смежных  с авторскими</c:v>
                </c:pt>
              </c:strCache>
            </c:strRef>
          </c:cat>
          <c:val>
            <c:numRef>
              <c:f>Лист1!$I$101:$I$103</c:f>
              <c:numCache>
                <c:formatCode>General</c:formatCode>
                <c:ptCount val="3"/>
                <c:pt idx="0">
                  <c:v>447</c:v>
                </c:pt>
                <c:pt idx="1">
                  <c:v>50632</c:v>
                </c:pt>
                <c:pt idx="2">
                  <c:v>1934</c:v>
                </c:pt>
              </c:numCache>
            </c:numRef>
          </c:val>
        </c:ser>
        <c:dLbls>
          <c:showVal val="1"/>
        </c:dLbls>
        <c:shape val="box"/>
        <c:axId val="104076416"/>
        <c:axId val="104077952"/>
        <c:axId val="0"/>
      </c:bar3DChart>
      <c:catAx>
        <c:axId val="104076416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4077952"/>
        <c:crosses val="autoZero"/>
        <c:auto val="1"/>
        <c:lblAlgn val="ctr"/>
        <c:lblOffset val="100"/>
      </c:catAx>
      <c:valAx>
        <c:axId val="104077952"/>
        <c:scaling>
          <c:orientation val="minMax"/>
        </c:scaling>
        <c:delete val="1"/>
        <c:axPos val="b"/>
        <c:majorGridlines/>
        <c:numFmt formatCode="General" sourceLinked="1"/>
        <c:tickLblPos val="nextTo"/>
        <c:crossAx val="1040764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519600994064142"/>
          <c:y val="1.6586468358123399E-4"/>
          <c:w val="0.41229473988503285"/>
          <c:h val="7.8537839020122499E-2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4354F5-061E-4751-ADB5-C1245098B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30140CB-528D-4FA2-916E-D6FAF1F5D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794CB40-CE84-4505-98C1-E244F6479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0D72D7-14D8-41ED-9F73-A6CAA4431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DB4CD3-AC3D-455F-8AD0-3A478966B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767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49" y="594001"/>
            <a:ext cx="6493500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0949" y="1736324"/>
            <a:ext cx="6525000" cy="855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ADD62E3-6759-4646-858D-375433F62C6C}"/>
              </a:ext>
            </a:extLst>
          </p:cNvPr>
          <p:cNvSpPr/>
          <p:nvPr userDrawn="1"/>
        </p:nvSpPr>
        <p:spPr>
          <a:xfrm flipH="1">
            <a:off x="-1" y="6308998"/>
            <a:ext cx="7423501" cy="5490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11">
            <a:extLst>
              <a:ext uri="{FF2B5EF4-FFF2-40B4-BE49-F238E27FC236}">
                <a16:creationId xmlns:a16="http://schemas.microsoft.com/office/drawing/2014/main" xmlns="" id="{C2B4DA70-53E7-4B96-A26A-9E85A3ED9D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5999" y="594001"/>
            <a:ext cx="4410001" cy="566999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xmlns="" id="{44A2944D-4376-4EA8-B7C1-B1C6B47FD3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2449" y="2915548"/>
            <a:ext cx="2970897" cy="3667949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7">
            <a:extLst>
              <a:ext uri="{FF2B5EF4-FFF2-40B4-BE49-F238E27FC236}">
                <a16:creationId xmlns:a16="http://schemas.microsoft.com/office/drawing/2014/main" xmlns="" id="{545BF82E-0005-4C40-9F7D-EF474BCD32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0448" y="2915547"/>
            <a:ext cx="2970897" cy="366794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71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74" y="363655"/>
            <a:ext cx="7261501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574" y="1407123"/>
            <a:ext cx="7261501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B07EE5E-7454-44BB-974A-F0ECC381C2BF}"/>
              </a:ext>
            </a:extLst>
          </p:cNvPr>
          <p:cNvSpPr/>
          <p:nvPr userDrawn="1"/>
        </p:nvSpPr>
        <p:spPr>
          <a:xfrm flipH="1">
            <a:off x="364496" y="3159001"/>
            <a:ext cx="11860355" cy="33459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xmlns="" id="{F1016137-3C71-4CC5-8D39-5B331A8FB3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951" y="729000"/>
            <a:ext cx="3698551" cy="530669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9407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B07EE5E-7454-44BB-974A-F0ECC381C2BF}"/>
              </a:ext>
            </a:extLst>
          </p:cNvPr>
          <p:cNvSpPr/>
          <p:nvPr userDrawn="1"/>
        </p:nvSpPr>
        <p:spPr>
          <a:xfrm flipH="1" flipV="1">
            <a:off x="-2" y="-2"/>
            <a:ext cx="12224851" cy="34290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xmlns="" id="{F1016137-3C71-4CC5-8D39-5B331A8FB3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3724" y="440624"/>
            <a:ext cx="3698551" cy="5868376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Текст 11">
            <a:extLst>
              <a:ext uri="{FF2B5EF4-FFF2-40B4-BE49-F238E27FC236}">
                <a16:creationId xmlns:a16="http://schemas.microsoft.com/office/drawing/2014/main" xmlns="" id="{9160C400-2233-4E4D-A368-4290EA142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9917" y="1584000"/>
            <a:ext cx="7261501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11">
            <a:extLst>
              <a:ext uri="{FF2B5EF4-FFF2-40B4-BE49-F238E27FC236}">
                <a16:creationId xmlns:a16="http://schemas.microsoft.com/office/drawing/2014/main" xmlns="" id="{754F3962-98E8-4124-9F3B-E312F367A8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6001" y="3617466"/>
            <a:ext cx="7261501" cy="269153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2077FD-7CCC-4AC8-9F72-74535704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001" y="388935"/>
            <a:ext cx="7275418" cy="119506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4127909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B07EE5E-7454-44BB-974A-F0ECC381C2BF}"/>
              </a:ext>
            </a:extLst>
          </p:cNvPr>
          <p:cNvSpPr/>
          <p:nvPr userDrawn="1"/>
        </p:nvSpPr>
        <p:spPr>
          <a:xfrm flipH="1" flipV="1">
            <a:off x="-3" y="-3"/>
            <a:ext cx="12224851" cy="685800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794825C-1044-450A-8E35-14455AD09C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6650" y="3429000"/>
            <a:ext cx="7334250" cy="14843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24C9FB-B954-402C-8866-2914B60C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75" y="1944000"/>
            <a:ext cx="10515600" cy="1325563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4172901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A10A81-0A01-46FD-9456-91091EC2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A27D4AF-8039-495C-B4B2-5396C8775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B2A9C07-03C4-4149-B862-1805D6B1B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629BFF2-E7E9-4FAC-BC5A-DA7114084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0FD09C2-247D-42B8-BF11-F36209434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19243D8-A585-4CE4-9989-28ADA7378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EAFDA43-84DE-4D1F-AA5E-AB0392EE6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02F2982-9CAA-4512-BDFF-941501310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9893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84E8EC-8932-4AF4-B988-864471A76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1A4DFAC-16FF-4B0E-B86B-58CADA632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1102F3C-1400-45C3-8EA7-F4575C77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8DB83A0-BE45-4ADF-9193-0629FFADF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2411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2E70F8D-2F26-4EAA-8784-1E19EFDDD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AADDB84-A99D-47D1-97C2-F9709887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B825D61-F579-44E4-A029-0596DEE3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747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FF6834-F3A6-4C1A-8135-09D39EA7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846087-2B1F-4388-813A-63246B293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4A791C3-CB66-41E7-B54D-F792BADA8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6F05580-7B66-4198-89DF-761ADB6E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7E3AB7C-8F82-45B5-9435-13B817A8B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A3ADD2C-5886-485B-9E26-4D0355E7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4532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D75656-7927-4028-8F2C-3703DE8DB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8065C3A-58E0-4317-A005-4CDE7A850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88D513E-4780-4865-BEB2-743BEA701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5E8BCAA-F398-48DA-AC84-1FC811D5E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2F36A85-CC79-449B-B1BF-EB7B2A6C9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0FD0E41-62AF-41D9-92E6-BE48FA001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5967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C4AB11-345A-4E71-865B-CBCDC10FF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0A9A25D-0929-44E8-A479-BE0C8240D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47D4536-B839-4448-BF71-576542A65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8C6F98-25D8-4470-ABE7-997D0B6C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975E96-6F45-4170-B216-90D34F88D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332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44305F-A270-4B1C-BC95-5F01BF4B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0FD152-1D31-4AF5-A5BB-9AC0A6B40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C0B6885-F39F-4CD2-865A-7050F37D9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AD83C4-44A5-4F17-8830-28B5DCDA6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136DAC-401F-47C4-B621-8F134E40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6648354-3FFC-45FA-8EF2-ED7FF88A7546}"/>
              </a:ext>
            </a:extLst>
          </p:cNvPr>
          <p:cNvSpPr/>
          <p:nvPr userDrawn="1"/>
        </p:nvSpPr>
        <p:spPr>
          <a:xfrm>
            <a:off x="4836000" y="6361400"/>
            <a:ext cx="7356000" cy="532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DA2A526-49D8-416B-9145-AF48A1F30566}"/>
              </a:ext>
            </a:extLst>
          </p:cNvPr>
          <p:cNvSpPr/>
          <p:nvPr userDrawn="1"/>
        </p:nvSpPr>
        <p:spPr>
          <a:xfrm>
            <a:off x="0" y="1740188"/>
            <a:ext cx="606000" cy="51538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353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BCA50B9-9C7F-4C4F-85C2-77A38E550D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8FCB700-ADCA-4646-9A1E-F2810ED72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3EAC93-BC73-4FB2-AEF7-E1F44D1CB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0A4377-AC2C-4FCA-8797-73433F10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511EFFA-DB57-41B0-818A-0284AD9B8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231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192617-97CC-475C-B168-B16A7D70D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BF28333-4562-4FDC-BDD0-0F64FE799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4CC2F4-1F0A-426C-A49D-3DC308A7A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D42F8B-0000-43CA-AD35-C72F35F09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9A0C6EA-71BE-4CC4-93D4-9C47C5BB2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052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0A8B5B-9D14-4205-88AD-32FB86242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F0A718-E508-46B3-A23F-2BECEAF91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93AD259-07E6-47C0-8F69-7CF725200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F19AD5-182D-4646-A6F0-D4B32C44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A5D8F99-B7C1-4A24-A260-33A240921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B9F35D-F5AD-4D2B-A81C-B7A098210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6359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A75B666-56EB-4BC3-A2DA-3F26BD5CBF9B}"/>
              </a:ext>
            </a:extLst>
          </p:cNvPr>
          <p:cNvSpPr/>
          <p:nvPr userDrawn="1"/>
        </p:nvSpPr>
        <p:spPr>
          <a:xfrm>
            <a:off x="2091000" y="447750"/>
            <a:ext cx="9675000" cy="5962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000" y="1021555"/>
            <a:ext cx="3420000" cy="4814887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3E73841-EE02-4C80-87BF-07D6556EAF56}"/>
              </a:ext>
            </a:extLst>
          </p:cNvPr>
          <p:cNvSpPr/>
          <p:nvPr userDrawn="1"/>
        </p:nvSpPr>
        <p:spPr>
          <a:xfrm>
            <a:off x="3862862" y="1172162"/>
            <a:ext cx="652675" cy="4320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55A839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1000" y="1578587"/>
            <a:ext cx="65250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2850" y="3330574"/>
            <a:ext cx="6525000" cy="13255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414479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A75B666-56EB-4BC3-A2DA-3F26BD5CBF9B}"/>
              </a:ext>
            </a:extLst>
          </p:cNvPr>
          <p:cNvSpPr/>
          <p:nvPr userDrawn="1"/>
        </p:nvSpPr>
        <p:spPr>
          <a:xfrm>
            <a:off x="381000" y="447748"/>
            <a:ext cx="9675000" cy="5962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41000" y="1021554"/>
            <a:ext cx="4098388" cy="4814887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597" y="1008954"/>
            <a:ext cx="65250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747" y="2574000"/>
            <a:ext cx="6525000" cy="326244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38562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A75B666-56EB-4BC3-A2DA-3F26BD5CBF9B}"/>
              </a:ext>
            </a:extLst>
          </p:cNvPr>
          <p:cNvSpPr/>
          <p:nvPr userDrawn="1"/>
        </p:nvSpPr>
        <p:spPr>
          <a:xfrm>
            <a:off x="8031000" y="447747"/>
            <a:ext cx="3735000" cy="5962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8502" y="3654002"/>
            <a:ext cx="6525000" cy="260999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01" y="594001"/>
            <a:ext cx="6525000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8501" y="1764001"/>
            <a:ext cx="6525000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409007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A75B666-56EB-4BC3-A2DA-3F26BD5CBF9B}"/>
              </a:ext>
            </a:extLst>
          </p:cNvPr>
          <p:cNvSpPr/>
          <p:nvPr userDrawn="1"/>
        </p:nvSpPr>
        <p:spPr>
          <a:xfrm flipH="1">
            <a:off x="0" y="0"/>
            <a:ext cx="2091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000" y="369001"/>
            <a:ext cx="4050000" cy="616500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2850" y="864000"/>
            <a:ext cx="6918150" cy="5265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41189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6000" y="594000"/>
            <a:ext cx="4140000" cy="5714999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01" y="594001"/>
            <a:ext cx="6525000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8501" y="1764001"/>
            <a:ext cx="6525000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xmlns="" id="{44A2944D-4376-4EA8-B7C1-B1C6B47FD3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66001" y="4079565"/>
            <a:ext cx="4140000" cy="254443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735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2E7C2B-DBC7-4DC6-BE48-6CC4179AC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3BE3A49-B78D-4DA9-AA76-4064F8586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A73D2E-8E5D-411B-B766-5E9DD0B12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3ADA9-3231-4B22-B735-3A52651D148F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5E8B24-9FAC-4BFA-951E-DFC439BE9F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9AB0821-98F4-4674-8A81-508395B9B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2"/>
            <a:extLst>
              <a:ext uri="{FF2B5EF4-FFF2-40B4-BE49-F238E27FC236}">
                <a16:creationId xmlns:a16="http://schemas.microsoft.com/office/drawing/2014/main" xmlns="" id="{04EFABF7-9814-4A5F-B176-1A217D8D1B7A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62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8" r:id="rId10"/>
    <p:sldLayoutId id="2147483665" r:id="rId11"/>
    <p:sldLayoutId id="2147483666" r:id="rId12"/>
    <p:sldLayoutId id="2147483667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5340" y="500042"/>
            <a:ext cx="6525000" cy="50006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Название учебного заведения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95472" y="2928934"/>
            <a:ext cx="5643602" cy="17859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36" y="2714620"/>
            <a:ext cx="35864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18E4268-1EF2-4931-842D-CEAD587B1778}"/>
              </a:ext>
            </a:extLst>
          </p:cNvPr>
          <p:cNvSpPr txBox="1">
            <a:spLocks/>
          </p:cNvSpPr>
          <p:nvPr/>
        </p:nvSpPr>
        <p:spPr>
          <a:xfrm>
            <a:off x="809588" y="1142984"/>
            <a:ext cx="6858048" cy="1975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Тема: «Нарушение и защита авторских прав в РФ»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xmlns="" id="{918E4268-1EF2-4931-842D-CEAD587B1778}"/>
              </a:ext>
            </a:extLst>
          </p:cNvPr>
          <p:cNvSpPr txBox="1">
            <a:spLocks/>
          </p:cNvSpPr>
          <p:nvPr/>
        </p:nvSpPr>
        <p:spPr>
          <a:xfrm>
            <a:off x="1666844" y="2928934"/>
            <a:ext cx="6858048" cy="1975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Выполнил:___________________________________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Проверил:___________________________________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_______________________________________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2809852" y="6357934"/>
            <a:ext cx="652500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2023 год 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" name="Рисунок 11" descr="ab00dd2eaab3e66686c798fb54d808fd_original.136355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3412" r="23412"/>
          <a:stretch>
            <a:fillRect/>
          </a:stretch>
        </p:blipFill>
        <p:spPr/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2530" y="4071942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522" y="142852"/>
            <a:ext cx="10858576" cy="855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Примеры нарушения авторских прав 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166778" y="714356"/>
            <a:ext cx="6072230" cy="2000264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В 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году на владельца ресторана в Краснодаре организацией «Российское Авторское Общество» был подан иск за незаконное публичное исполнение российских и зарубежных песен. Факт нарушения подтверждался видеозаписью. В ней присутствовало 8 незаконно использованных песен, сумма компенсации за каждую из них составляла 20 000 рублей. Рассмотрев представленные требования, суд вынес решение об удовлетворении иска в полном объеме и взыскании с ответчика 160 000 рублей. Такое привычное для всех явление, как фоновая музыка в ресторане, обернулось для предпринимателя крупным штрафом (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Арбитражного суда Краснодарского края № А32-27234/2018 от 10.12.2018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3D1898F-560D-449C-972C-A8DCF299C014}"/>
              </a:ext>
            </a:extLst>
          </p:cNvPr>
          <p:cNvSpPr/>
          <p:nvPr/>
        </p:nvSpPr>
        <p:spPr>
          <a:xfrm>
            <a:off x="666712" y="928670"/>
            <a:ext cx="420331" cy="42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73D1898F-560D-449C-972C-A8DCF299C014}"/>
              </a:ext>
            </a:extLst>
          </p:cNvPr>
          <p:cNvSpPr/>
          <p:nvPr/>
        </p:nvSpPr>
        <p:spPr>
          <a:xfrm>
            <a:off x="7310446" y="714356"/>
            <a:ext cx="420331" cy="42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11"/>
          </p:nvPr>
        </p:nvSpPr>
        <p:spPr>
          <a:xfrm>
            <a:off x="7881950" y="642918"/>
            <a:ext cx="4071966" cy="49292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Истец обратился Арбитражный  суд города Москвы с иском к ответчику о взыскании компенсации за нарушение авторских прав на фотографическое произведение. Истец на своем сайте указал Правила перепечатки и использования материалов, которые не были соблюдены Ответчиком.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помощью автоматизированной системы «ВЕБДЖАСТИС» была зафиксирована страница в сети Интернет по URL-адресу: http://runews24.ru/rostov-ondon/02/08/2017/883063a... с наличием на них информации (текст, фотография, и т.д.) на дату 31 июля 2018 года и отсутствием каких бы то ни было ссылок на правообладателя использованной ответчиком фотографии. Протокол автоматизированного осмотра информации в сети интернет является дополнительным доказательством в общей совокупности доказательств Истца о неправомерном использовании Ответчиком спорной фотографии В связи с наличием факта незаконного использования произведения ответчиком, суд удовлетворил требование истца о взыскании компенсации за нарушение исключительного права в полном объеме. Цена иска: 30 000 р. (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Арбитражного суда города Москвы </a:t>
            </a:r>
            <a:r>
              <a:rPr lang="ru-RU" sz="1400" i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А40-164567/21-15-1141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 27.10.2021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" name="Рисунок 53" descr="original.jp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2987" r="22987"/>
          <a:stretch>
            <a:fillRect/>
          </a:stretch>
        </p:blipFill>
        <p:spPr/>
      </p:pic>
      <p:pic>
        <p:nvPicPr>
          <p:cNvPr id="55" name="Рисунок 54" descr="5f7b0a6327d8b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22987" r="22987"/>
          <a:stretch>
            <a:fillRect/>
          </a:stretch>
        </p:blipFill>
        <p:spPr/>
      </p:pic>
      <p:sp>
        <p:nvSpPr>
          <p:cNvPr id="57" name="Google Shape;968;p48"/>
          <p:cNvSpPr/>
          <p:nvPr/>
        </p:nvSpPr>
        <p:spPr>
          <a:xfrm>
            <a:off x="738150" y="1000108"/>
            <a:ext cx="285752" cy="285752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968;p48"/>
          <p:cNvSpPr/>
          <p:nvPr/>
        </p:nvSpPr>
        <p:spPr>
          <a:xfrm>
            <a:off x="7381884" y="785794"/>
            <a:ext cx="285752" cy="285752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66712" y="1214422"/>
            <a:ext cx="7261501" cy="1685564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Авторское право подчиняется законам гражданского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правооборота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Защищается законодательно. При нарушении исключительности объекта, нарушителя привлекают к ответственности. Авторские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права не требуют обязательной регистрации, но это не означает, что их невозможно защитить. Защита исключительности произведения искусства или иного объекта происходит посредством доказывания факта авторства.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5346094592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0406" r="3040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A12007D-3061-4982-BB8A-82FF962A1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588" y="214290"/>
            <a:ext cx="10515600" cy="42862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026" y="928670"/>
            <a:ext cx="107823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9899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C285484-440D-4500-93D8-F4C30D8B16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10182" y="3500438"/>
            <a:ext cx="6643734" cy="7858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Авторское право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это интеллектуальные права автора на произведения науки, литературы и искусства.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3A4E84-90D5-4799-831E-45DF53A07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64" y="928670"/>
            <a:ext cx="7275418" cy="1195065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Понятие авторского права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03A90749-5D02-4EB7-89F0-EC6AF575A3AE}"/>
              </a:ext>
            </a:extLst>
          </p:cNvPr>
          <p:cNvSpPr txBox="1">
            <a:spLocks/>
          </p:cNvSpPr>
          <p:nvPr/>
        </p:nvSpPr>
        <p:spPr>
          <a:xfrm>
            <a:off x="5381620" y="4286256"/>
            <a:ext cx="6643734" cy="928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Авторское право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(англ.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copyright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 это право автора произведения на его использование ( «копирование») и получение дохода от его использования.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40B91AE-D0B3-4174-AC40-DDC2B594AAE6}"/>
              </a:ext>
            </a:extLst>
          </p:cNvPr>
          <p:cNvSpPr/>
          <p:nvPr/>
        </p:nvSpPr>
        <p:spPr>
          <a:xfrm>
            <a:off x="4524364" y="3571876"/>
            <a:ext cx="706083" cy="7060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B14377A-40B3-4B61-A1AE-6553B83437B6}"/>
              </a:ext>
            </a:extLst>
          </p:cNvPr>
          <p:cNvSpPr/>
          <p:nvPr/>
        </p:nvSpPr>
        <p:spPr>
          <a:xfrm>
            <a:off x="4524364" y="4500570"/>
            <a:ext cx="706083" cy="7060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40B91AE-D0B3-4174-AC40-DDC2B594AAE6}"/>
              </a:ext>
            </a:extLst>
          </p:cNvPr>
          <p:cNvSpPr/>
          <p:nvPr/>
        </p:nvSpPr>
        <p:spPr>
          <a:xfrm>
            <a:off x="4524364" y="5429264"/>
            <a:ext cx="706083" cy="7060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екст 3">
            <a:extLst>
              <a:ext uri="{FF2B5EF4-FFF2-40B4-BE49-F238E27FC236}">
                <a16:creationId xmlns:a16="http://schemas.microsoft.com/office/drawing/2014/main" xmlns="" id="{FC285484-440D-4500-93D8-F4C30D8B16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10182" y="5286388"/>
            <a:ext cx="6715172" cy="7858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Авторское право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институт гражданского права, регулирующий правоотношения, связанные с созданием и использованием (изданием, исполнением, показом и т. д.) произведений науки, литературы или искусства, то есть объективных результатов творческой деятельности людей в этих областях.</a:t>
            </a:r>
          </a:p>
        </p:txBody>
      </p:sp>
      <p:grpSp>
        <p:nvGrpSpPr>
          <p:cNvPr id="26" name="Google Shape;810;p48"/>
          <p:cNvGrpSpPr/>
          <p:nvPr/>
        </p:nvGrpSpPr>
        <p:grpSpPr>
          <a:xfrm>
            <a:off x="4667240" y="4714884"/>
            <a:ext cx="358351" cy="298118"/>
            <a:chOff x="1926350" y="995225"/>
            <a:chExt cx="428650" cy="356600"/>
          </a:xfrm>
          <a:solidFill>
            <a:schemeClr val="tx1"/>
          </a:solidFill>
        </p:grpSpPr>
        <p:sp>
          <p:nvSpPr>
            <p:cNvPr id="27" name="Google Shape;811;p4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12;p4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13;p4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14;p4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928;p48"/>
          <p:cNvGrpSpPr/>
          <p:nvPr/>
        </p:nvGrpSpPr>
        <p:grpSpPr>
          <a:xfrm>
            <a:off x="4667240" y="3786190"/>
            <a:ext cx="359355" cy="301190"/>
            <a:chOff x="2599825" y="3689700"/>
            <a:chExt cx="429850" cy="360275"/>
          </a:xfrm>
          <a:solidFill>
            <a:schemeClr val="tx1"/>
          </a:solidFill>
        </p:grpSpPr>
        <p:sp>
          <p:nvSpPr>
            <p:cNvPr id="32" name="Google Shape;929;p48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30;p48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900;p48"/>
          <p:cNvGrpSpPr/>
          <p:nvPr/>
        </p:nvGrpSpPr>
        <p:grpSpPr>
          <a:xfrm>
            <a:off x="4667240" y="5572140"/>
            <a:ext cx="386943" cy="372647"/>
            <a:chOff x="2583325" y="2972875"/>
            <a:chExt cx="462850" cy="445750"/>
          </a:xfrm>
          <a:solidFill>
            <a:schemeClr val="tx1"/>
          </a:solidFill>
        </p:grpSpPr>
        <p:sp>
          <p:nvSpPr>
            <p:cNvPr id="35" name="Google Shape;901;p48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02;p48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9" name="Рисунок 38" descr="grazhdansko-pravovaya-zashhita-avtorskih-prav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28677" r="28677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63349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xresdefault (1)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1528" r="31528"/>
          <a:stretch>
            <a:fillRect/>
          </a:stretch>
        </p:blipFill>
        <p:spPr/>
      </p:pic>
      <p:sp>
        <p:nvSpPr>
          <p:cNvPr id="5" name="Текст 2"/>
          <p:cNvSpPr txBox="1">
            <a:spLocks/>
          </p:cNvSpPr>
          <p:nvPr/>
        </p:nvSpPr>
        <p:spPr>
          <a:xfrm>
            <a:off x="4595802" y="142852"/>
            <a:ext cx="7132464" cy="564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Особенности авторского права в России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Рисунок 3"/>
          <p:cNvGraphicFramePr>
            <a:graphicFrameLocks/>
          </p:cNvGraphicFramePr>
          <p:nvPr/>
        </p:nvGraphicFramePr>
        <p:xfrm>
          <a:off x="4738678" y="642918"/>
          <a:ext cx="7143800" cy="586740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2143140"/>
                <a:gridCol w="50006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 что распространяется авторское право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400" marR="152400" marT="99060" marB="990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 произведения науки, литературы и искусства. Под произведениями науки понимается самый широкий спектр: от изобретений и IT-программ до селекционных достижений и баз данных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400" marR="152400" marT="99060" marB="9906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Какие права есть у автора произведения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400" marR="152400" marT="99060" marB="990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Исключительное, право на имя автора, право авторства, право на неприкосновенность и обнародование произведения. В ряде случаев появляются права на вознаграждение за служебное произведение, право на отзыв, право следования и доступа к произведениям изобразительного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искусства.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400" marR="152400" marT="99060" marB="9906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Сроки действия исключительного авторского права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400" marR="152400" marT="99060" marB="990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От 5 до 70 лет. Зависит от конкретного произведения.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400" marR="152400" marT="99060" marB="9906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Когда у автора появляется право на произведение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400" marR="152400" marT="99060" marB="990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 момент его создания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400" marR="152400" marT="99060" marB="9906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Основной документ, который регулирует авторское право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400" marR="152400" marT="99060" marB="990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Часть четвертая Гражданского кодекса РФ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400" marR="152400" marT="99060" marB="9906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64" y="142852"/>
            <a:ext cx="11072890" cy="77785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 и субъекты авторского права в России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66712" y="5151447"/>
            <a:ext cx="4143404" cy="17065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120000"/>
              </a:lnSpc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Автор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это всегда физическое лицо, которое создало произведение или  несколько физических лиц, если произведение создано их совместным творческим трудом.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81290" y="1071546"/>
            <a:ext cx="7429552" cy="50006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Субъекты авторского права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95472" y="1785926"/>
            <a:ext cx="3571900" cy="50006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Первичные субъекты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24760" y="1714488"/>
            <a:ext cx="4071966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Другие субъекты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23902" y="2571744"/>
            <a:ext cx="1857388" cy="50006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95604" y="2571744"/>
            <a:ext cx="1785950" cy="50006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Соавтор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95868" y="2571744"/>
            <a:ext cx="1857388" cy="50006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Составители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10446" y="2500306"/>
            <a:ext cx="2214578" cy="107157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Субъекты, которым права передали по договору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882214" y="2500306"/>
            <a:ext cx="2143140" cy="107157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Субъекты к которым права перешли в результате событий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23902" y="3500438"/>
            <a:ext cx="1785950" cy="157163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Лица, заключившие договор на отчуждение имущественных прав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24166" y="3500438"/>
            <a:ext cx="1857388" cy="157163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Лица, заключившие договор на передачу авторских прав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95868" y="3500438"/>
            <a:ext cx="1857388" cy="157163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Работодатели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10446" y="4000504"/>
            <a:ext cx="1500198" cy="142876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Наследники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53520" y="4000504"/>
            <a:ext cx="1571636" cy="142876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Лиц, получивших имущественные права в результате ликвидации предприятия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596594" y="4000504"/>
            <a:ext cx="1285884" cy="142876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Издатели сборников и СМИ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67306" y="5715016"/>
            <a:ext cx="2000264" cy="50006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81884" y="5715016"/>
            <a:ext cx="4643470" cy="50006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Лиц, получивших права по договору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3095604" y="1571612"/>
            <a:ext cx="1928826" cy="285752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8524892" y="1500174"/>
            <a:ext cx="1785950" cy="285752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2166910" y="2214554"/>
            <a:ext cx="500066" cy="357190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3595670" y="2285992"/>
            <a:ext cx="714380" cy="285752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5310182" y="2285992"/>
            <a:ext cx="500066" cy="285752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7881950" y="2285992"/>
            <a:ext cx="1000132" cy="285752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10382280" y="2214554"/>
            <a:ext cx="1071570" cy="357190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595406" y="3214686"/>
            <a:ext cx="571504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трелка вниз 29"/>
          <p:cNvSpPr/>
          <p:nvPr/>
        </p:nvSpPr>
        <p:spPr>
          <a:xfrm>
            <a:off x="1666844" y="3214686"/>
            <a:ext cx="714380" cy="285752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3452794" y="3214686"/>
            <a:ext cx="1000132" cy="285752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5595934" y="3214686"/>
            <a:ext cx="857256" cy="285752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7810512" y="3714752"/>
            <a:ext cx="3500462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 flipH="1" flipV="1">
            <a:off x="11310974" y="3643314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трелка вниз 36"/>
          <p:cNvSpPr/>
          <p:nvPr/>
        </p:nvSpPr>
        <p:spPr>
          <a:xfrm>
            <a:off x="7810512" y="3714752"/>
            <a:ext cx="785818" cy="285752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9382148" y="3714752"/>
            <a:ext cx="785818" cy="285752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10953784" y="3714752"/>
            <a:ext cx="642942" cy="285752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5953124" y="5500702"/>
            <a:ext cx="2714644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трелка вниз 45"/>
          <p:cNvSpPr/>
          <p:nvPr/>
        </p:nvSpPr>
        <p:spPr>
          <a:xfrm>
            <a:off x="5953124" y="5500702"/>
            <a:ext cx="714380" cy="214314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>
            <a:off x="7667636" y="5500702"/>
            <a:ext cx="857256" cy="214314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5400000" flipH="1" flipV="1">
            <a:off x="8632049" y="5464983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E471C34-EC52-4443-AABF-516C48342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22" y="142852"/>
            <a:ext cx="7500990" cy="50006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Объекты авторского права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9F744015-0687-4E46-9918-AA4B90D5C0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836" y="2786058"/>
            <a:ext cx="6858048" cy="642942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Авторское право не распространяется на: идеи, методы, процессы, системы, способы, концепции, принципы, открытия, факты</a:t>
            </a:r>
            <a:endParaRPr lang="ru-RU" sz="3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xmlns="" id="{F4E60848-69E0-4E2C-AD4F-B3EFCF4E2C0C}"/>
              </a:ext>
            </a:extLst>
          </p:cNvPr>
          <p:cNvSpPr txBox="1">
            <a:spLocks/>
          </p:cNvSpPr>
          <p:nvPr/>
        </p:nvSpPr>
        <p:spPr>
          <a:xfrm>
            <a:off x="8239140" y="428604"/>
            <a:ext cx="3516898" cy="977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Объективная форма выражения произведений: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F4BCCF8A-B6D2-43F6-B407-2C3B5182574B}"/>
              </a:ext>
            </a:extLst>
          </p:cNvPr>
          <p:cNvSpPr txBox="1">
            <a:spLocks/>
          </p:cNvSpPr>
          <p:nvPr/>
        </p:nvSpPr>
        <p:spPr>
          <a:xfrm>
            <a:off x="7953388" y="1714488"/>
            <a:ext cx="3874088" cy="977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Письменная</a:t>
            </a:r>
          </a:p>
          <a:p>
            <a:pPr marL="0" indent="0" algn="ctr">
              <a:buNone/>
            </a:pP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F89CAA8-2111-42D3-BD37-33708FF10070}"/>
              </a:ext>
            </a:extLst>
          </p:cNvPr>
          <p:cNvSpPr/>
          <p:nvPr/>
        </p:nvSpPr>
        <p:spPr>
          <a:xfrm>
            <a:off x="7667636" y="1643050"/>
            <a:ext cx="706083" cy="7060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A101F549-A8B2-4308-BB7F-96219161153F}"/>
              </a:ext>
            </a:extLst>
          </p:cNvPr>
          <p:cNvSpPr txBox="1">
            <a:spLocks/>
          </p:cNvSpPr>
          <p:nvPr/>
        </p:nvSpPr>
        <p:spPr>
          <a:xfrm>
            <a:off x="8239140" y="2428868"/>
            <a:ext cx="3659774" cy="977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Объемно-пространственная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AB70EC0-A040-4DEF-AD70-2289995557B4}"/>
              </a:ext>
            </a:extLst>
          </p:cNvPr>
          <p:cNvSpPr/>
          <p:nvPr/>
        </p:nvSpPr>
        <p:spPr>
          <a:xfrm>
            <a:off x="7667636" y="2571744"/>
            <a:ext cx="706083" cy="7060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екст 3">
            <a:extLst>
              <a:ext uri="{FF2B5EF4-FFF2-40B4-BE49-F238E27FC236}">
                <a16:creationId xmlns:a16="http://schemas.microsoft.com/office/drawing/2014/main" xmlns="" id="{076743B6-3875-438E-8E2F-096C0918F1AF}"/>
              </a:ext>
            </a:extLst>
          </p:cNvPr>
          <p:cNvSpPr txBox="1">
            <a:spLocks/>
          </p:cNvSpPr>
          <p:nvPr/>
        </p:nvSpPr>
        <p:spPr>
          <a:xfrm>
            <a:off x="8310578" y="3571876"/>
            <a:ext cx="3516898" cy="977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Устная</a:t>
            </a:r>
          </a:p>
          <a:p>
            <a:pPr marL="0" indent="0" algn="ctr">
              <a:buNone/>
            </a:pP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F97C6A0-EF41-4AF5-94FB-952CC4E6E6AB}"/>
              </a:ext>
            </a:extLst>
          </p:cNvPr>
          <p:cNvSpPr/>
          <p:nvPr/>
        </p:nvSpPr>
        <p:spPr>
          <a:xfrm>
            <a:off x="7667636" y="3571876"/>
            <a:ext cx="706083" cy="7060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Текст 3">
            <a:extLst>
              <a:ext uri="{FF2B5EF4-FFF2-40B4-BE49-F238E27FC236}">
                <a16:creationId xmlns:a16="http://schemas.microsoft.com/office/drawing/2014/main" xmlns="" id="{F4BCCF8A-B6D2-43F6-B407-2C3B5182574B}"/>
              </a:ext>
            </a:extLst>
          </p:cNvPr>
          <p:cNvSpPr txBox="1">
            <a:spLocks/>
          </p:cNvSpPr>
          <p:nvPr/>
        </p:nvSpPr>
        <p:spPr>
          <a:xfrm>
            <a:off x="666712" y="2071678"/>
            <a:ext cx="3214710" cy="2857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b="1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0F5C0DEE-D063-4D04-9493-FEF0FAF0524C}"/>
              </a:ext>
            </a:extLst>
          </p:cNvPr>
          <p:cNvSpPr/>
          <p:nvPr/>
        </p:nvSpPr>
        <p:spPr>
          <a:xfrm>
            <a:off x="7667636" y="4500570"/>
            <a:ext cx="706083" cy="7060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0F5C0DEE-D063-4D04-9493-FEF0FAF0524C}"/>
              </a:ext>
            </a:extLst>
          </p:cNvPr>
          <p:cNvSpPr/>
          <p:nvPr/>
        </p:nvSpPr>
        <p:spPr>
          <a:xfrm>
            <a:off x="7667636" y="5357826"/>
            <a:ext cx="706083" cy="7060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Текст 3">
            <a:extLst>
              <a:ext uri="{FF2B5EF4-FFF2-40B4-BE49-F238E27FC236}">
                <a16:creationId xmlns:a16="http://schemas.microsoft.com/office/drawing/2014/main" xmlns="" id="{076743B6-3875-438E-8E2F-096C0918F1AF}"/>
              </a:ext>
            </a:extLst>
          </p:cNvPr>
          <p:cNvSpPr txBox="1">
            <a:spLocks/>
          </p:cNvSpPr>
          <p:nvPr/>
        </p:nvSpPr>
        <p:spPr>
          <a:xfrm>
            <a:off x="8310578" y="5214950"/>
            <a:ext cx="3516898" cy="977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Звуко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и видеозапись</a:t>
            </a: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oogle Shape;900;p48"/>
          <p:cNvGrpSpPr/>
          <p:nvPr/>
        </p:nvGrpSpPr>
        <p:grpSpPr>
          <a:xfrm>
            <a:off x="7810512" y="3714752"/>
            <a:ext cx="386943" cy="372647"/>
            <a:chOff x="2583325" y="2972875"/>
            <a:chExt cx="462850" cy="445750"/>
          </a:xfrm>
          <a:solidFill>
            <a:schemeClr val="tx1"/>
          </a:solidFill>
        </p:grpSpPr>
        <p:sp>
          <p:nvSpPr>
            <p:cNvPr id="63" name="Google Shape;901;p48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02;p48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914;p48"/>
          <p:cNvSpPr/>
          <p:nvPr/>
        </p:nvSpPr>
        <p:spPr>
          <a:xfrm>
            <a:off x="7810512" y="4643446"/>
            <a:ext cx="386922" cy="304241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928;p48"/>
          <p:cNvGrpSpPr/>
          <p:nvPr/>
        </p:nvGrpSpPr>
        <p:grpSpPr>
          <a:xfrm>
            <a:off x="7810512" y="1857364"/>
            <a:ext cx="359355" cy="301190"/>
            <a:chOff x="2599825" y="3689700"/>
            <a:chExt cx="429850" cy="360275"/>
          </a:xfrm>
          <a:solidFill>
            <a:schemeClr val="tx1"/>
          </a:solidFill>
        </p:grpSpPr>
        <p:sp>
          <p:nvSpPr>
            <p:cNvPr id="67" name="Google Shape;929;p48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30;p48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2" name="Рисунок 61" descr="zU0CWqdIQVA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4349" b="24349"/>
          <a:stretch>
            <a:fillRect/>
          </a:stretch>
        </p:blipFill>
        <p:spPr>
          <a:xfrm>
            <a:off x="523836" y="3654002"/>
            <a:ext cx="6899666" cy="2609998"/>
          </a:xfrm>
        </p:spPr>
      </p:pic>
      <p:sp>
        <p:nvSpPr>
          <p:cNvPr id="41" name="Текст 3">
            <a:extLst>
              <a:ext uri="{FF2B5EF4-FFF2-40B4-BE49-F238E27FC236}">
                <a16:creationId xmlns:a16="http://schemas.microsoft.com/office/drawing/2014/main" xmlns="" id="{076743B6-3875-438E-8E2F-096C0918F1AF}"/>
              </a:ext>
            </a:extLst>
          </p:cNvPr>
          <p:cNvSpPr txBox="1">
            <a:spLocks/>
          </p:cNvSpPr>
          <p:nvPr/>
        </p:nvSpPr>
        <p:spPr>
          <a:xfrm>
            <a:off x="8310578" y="4429132"/>
            <a:ext cx="3516898" cy="977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Изображение</a:t>
            </a:r>
          </a:p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oogle Shape;862;p48"/>
          <p:cNvGrpSpPr/>
          <p:nvPr/>
        </p:nvGrpSpPr>
        <p:grpSpPr>
          <a:xfrm>
            <a:off x="7881950" y="5500702"/>
            <a:ext cx="401719" cy="366502"/>
            <a:chOff x="6625350" y="1613750"/>
            <a:chExt cx="480525" cy="438400"/>
          </a:xfrm>
          <a:solidFill>
            <a:schemeClr val="tx1"/>
          </a:solidFill>
        </p:grpSpPr>
        <p:sp>
          <p:nvSpPr>
            <p:cNvPr id="43" name="Google Shape;863;p48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64;p48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65;p48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66;p48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67;p48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987;p48"/>
          <p:cNvGrpSpPr/>
          <p:nvPr/>
        </p:nvGrpSpPr>
        <p:grpSpPr>
          <a:xfrm>
            <a:off x="7810512" y="2786058"/>
            <a:ext cx="357190" cy="317532"/>
            <a:chOff x="1958100" y="4985350"/>
            <a:chExt cx="365150" cy="465275"/>
          </a:xfrm>
          <a:solidFill>
            <a:schemeClr val="tx1"/>
          </a:solidFill>
        </p:grpSpPr>
        <p:sp>
          <p:nvSpPr>
            <p:cNvPr id="51" name="Google Shape;988;p48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89;p48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90;p48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452398" y="714356"/>
          <a:ext cx="7072362" cy="1854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36181"/>
                <a:gridCol w="353618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Книги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Видеофайлы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Музыка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Оригинальные сценарии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Песни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Рекламные ролики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Фильмы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Программное обеспечение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Фотографии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Различные произведения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3071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38216" y="500042"/>
            <a:ext cx="6525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Источники авторского права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309654" y="2928934"/>
            <a:ext cx="6525000" cy="1500198"/>
          </a:xfrm>
        </p:spPr>
        <p:txBody>
          <a:bodyPr>
            <a:normAutofit fontScale="25000" lnSpcReduction="20000"/>
          </a:bodyPr>
          <a:lstStyle/>
          <a:p>
            <a:r>
              <a:rPr lang="ru-RU" sz="5100" dirty="0" smtClean="0"/>
              <a:t> </a:t>
            </a:r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7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Подзаконные акты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: Постановления Правительства РФ; положения, принятые Правительством РФ; нормативные акты министерств и ведомств, Постановления Пленумов Верховного и Высшего арбитражного судов.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-2334454" y="3429000"/>
            <a:ext cx="6858794" cy="7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92977.970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0380" r="20380"/>
          <a:stretch>
            <a:fillRect/>
          </a:stretch>
        </p:blipFill>
        <p:spPr/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1238216" y="1714488"/>
            <a:ext cx="66437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Законы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Конституция РФ, Гражданский кодекс РФ,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Административный, Уголовный кодексы; Международные.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1309654" y="4429132"/>
            <a:ext cx="6525000" cy="150019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7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ctr">
              <a:lnSpc>
                <a:spcPct val="120000"/>
              </a:lnSpc>
            </a:pPr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Локальные акты</a:t>
            </a:r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акты местных органов государственной власти и органов местного самоуправления (организация выставок, вернисажей, реализация произведений искусства); уставы и положения издательств, редакций газет, журналов.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kumimoji="0" lang="ru-RU" sz="7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38150" y="2000240"/>
            <a:ext cx="642942" cy="64294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38150" y="3286124"/>
            <a:ext cx="642942" cy="64294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38150" y="4643446"/>
            <a:ext cx="642942" cy="64294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Google Shape;968;p48"/>
          <p:cNvSpPr/>
          <p:nvPr/>
        </p:nvSpPr>
        <p:spPr>
          <a:xfrm>
            <a:off x="809588" y="3357562"/>
            <a:ext cx="500066" cy="500066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968;p48"/>
          <p:cNvSpPr/>
          <p:nvPr/>
        </p:nvSpPr>
        <p:spPr>
          <a:xfrm>
            <a:off x="809588" y="2071678"/>
            <a:ext cx="500066" cy="500066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968;p48"/>
          <p:cNvSpPr/>
          <p:nvPr/>
        </p:nvSpPr>
        <p:spPr>
          <a:xfrm>
            <a:off x="809588" y="4714884"/>
            <a:ext cx="500066" cy="500066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Нарушения авторских прав и виды ответственности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88574" y="1407123"/>
            <a:ext cx="7493376" cy="1685564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Нарушение авторских прав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- это использование (копирование, распространение и  прочие действия) чужого произведения, либо несоблюдение условий договора по использованию этого объекта. </a:t>
            </a:r>
          </a:p>
          <a:p>
            <a:endParaRPr lang="ru-RU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452398" y="3286124"/>
            <a:ext cx="7493376" cy="857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Административная ответственность: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граждан - до 2 000 рублей;</a:t>
            </a:r>
          </a:p>
          <a:p>
            <a:pPr lvl="0"/>
            <a:r>
              <a: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должностных лиц - до 20 000 рублей;</a:t>
            </a:r>
          </a:p>
          <a:p>
            <a:pPr lvl="0"/>
            <a:r>
              <a: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организаций - до 40 000 рублей.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452398" y="4857760"/>
            <a:ext cx="7493376" cy="857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Уголовная ответственность:</a:t>
            </a:r>
          </a:p>
          <a:p>
            <a:pPr lvl="0"/>
            <a:r>
              <a: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штраф до 200 000 рублей;</a:t>
            </a:r>
          </a:p>
          <a:p>
            <a:pPr lvl="0"/>
            <a:r>
              <a: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обязательные работы - до 480 часов;</a:t>
            </a:r>
          </a:p>
          <a:p>
            <a:pPr lvl="0"/>
            <a:r>
              <a: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исправительные работы - до 24 месяцев;</a:t>
            </a:r>
          </a:p>
          <a:p>
            <a:pPr lvl="0"/>
            <a:r>
              <a: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арест - до полугода.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 descr="original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6777" r="2677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83Fw7vk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6305" r="26305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6712" y="357166"/>
            <a:ext cx="6525000" cy="855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методы защиты авторского права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166778" y="1500174"/>
            <a:ext cx="6525000" cy="130780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Признание авторского права, то есть, определение его принадлежности к конкретному лицу.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271fbi-warrant-google-court-order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t="3861" b="3861"/>
          <a:stretch>
            <a:fillRect/>
          </a:stretch>
        </p:blipFill>
        <p:spPr/>
      </p:pic>
      <p:sp>
        <p:nvSpPr>
          <p:cNvPr id="11" name="Текст 3"/>
          <p:cNvSpPr txBox="1">
            <a:spLocks/>
          </p:cNvSpPr>
          <p:nvPr/>
        </p:nvSpPr>
        <p:spPr>
          <a:xfrm>
            <a:off x="1095340" y="2714620"/>
            <a:ext cx="6525000" cy="857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Полное восстановление положения, которое существовало до момента нарушения. 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1166778" y="4000504"/>
            <a:ext cx="5500726" cy="857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Пресечение действий, нарушающих авторское право.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Текст 3"/>
          <p:cNvSpPr txBox="1">
            <a:spLocks/>
          </p:cNvSpPr>
          <p:nvPr/>
        </p:nvSpPr>
        <p:spPr>
          <a:xfrm>
            <a:off x="1166778" y="5000636"/>
            <a:ext cx="6525000" cy="857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 smtClean="0"/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Получение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компенсации.</a:t>
            </a:r>
            <a:endParaRPr kumimoji="0" lang="ru-RU" sz="3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3D1898F-560D-449C-972C-A8DCF299C014}"/>
              </a:ext>
            </a:extLst>
          </p:cNvPr>
          <p:cNvSpPr/>
          <p:nvPr/>
        </p:nvSpPr>
        <p:spPr>
          <a:xfrm>
            <a:off x="380960" y="1857364"/>
            <a:ext cx="706083" cy="7060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3D1898F-560D-449C-972C-A8DCF299C014}"/>
              </a:ext>
            </a:extLst>
          </p:cNvPr>
          <p:cNvSpPr/>
          <p:nvPr/>
        </p:nvSpPr>
        <p:spPr>
          <a:xfrm>
            <a:off x="380960" y="2857496"/>
            <a:ext cx="706083" cy="7060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73D1898F-560D-449C-972C-A8DCF299C014}"/>
              </a:ext>
            </a:extLst>
          </p:cNvPr>
          <p:cNvSpPr/>
          <p:nvPr/>
        </p:nvSpPr>
        <p:spPr>
          <a:xfrm>
            <a:off x="380960" y="3929066"/>
            <a:ext cx="706083" cy="7060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73D1898F-560D-449C-972C-A8DCF299C014}"/>
              </a:ext>
            </a:extLst>
          </p:cNvPr>
          <p:cNvSpPr/>
          <p:nvPr/>
        </p:nvSpPr>
        <p:spPr>
          <a:xfrm>
            <a:off x="380960" y="5000636"/>
            <a:ext cx="706083" cy="7060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Google Shape;885;p48"/>
          <p:cNvSpPr/>
          <p:nvPr/>
        </p:nvSpPr>
        <p:spPr>
          <a:xfrm>
            <a:off x="523836" y="2000240"/>
            <a:ext cx="428628" cy="42862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810;p48"/>
          <p:cNvGrpSpPr/>
          <p:nvPr/>
        </p:nvGrpSpPr>
        <p:grpSpPr>
          <a:xfrm>
            <a:off x="523836" y="3071810"/>
            <a:ext cx="358351" cy="298118"/>
            <a:chOff x="1926350" y="995225"/>
            <a:chExt cx="428650" cy="356600"/>
          </a:xfrm>
          <a:solidFill>
            <a:schemeClr val="tx1"/>
          </a:solidFill>
        </p:grpSpPr>
        <p:sp>
          <p:nvSpPr>
            <p:cNvPr id="20" name="Google Shape;811;p4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12;p4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13;p4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14;p4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969;p48"/>
          <p:cNvSpPr/>
          <p:nvPr/>
        </p:nvSpPr>
        <p:spPr>
          <a:xfrm>
            <a:off x="523836" y="4071942"/>
            <a:ext cx="428628" cy="357190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831;p48"/>
          <p:cNvGrpSpPr/>
          <p:nvPr/>
        </p:nvGrpSpPr>
        <p:grpSpPr>
          <a:xfrm>
            <a:off x="523836" y="5072074"/>
            <a:ext cx="389994" cy="381822"/>
            <a:chOff x="1233350" y="1619250"/>
            <a:chExt cx="466500" cy="456725"/>
          </a:xfrm>
          <a:solidFill>
            <a:schemeClr val="tx1"/>
          </a:solidFill>
        </p:grpSpPr>
        <p:sp>
          <p:nvSpPr>
            <p:cNvPr id="26" name="Google Shape;832;p48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3;p48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4;p48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5;p48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778" y="0"/>
            <a:ext cx="10515600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Статистика нарушений авторских прав в РФ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38150" y="500042"/>
          <a:ext cx="5572164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953124" y="2786058"/>
          <a:ext cx="6072230" cy="3913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524496" y="714356"/>
          <a:ext cx="666750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66712" y="5429264"/>
          <a:ext cx="5429286" cy="8524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04881"/>
                <a:gridCol w="904881"/>
                <a:gridCol w="904881"/>
                <a:gridCol w="904881"/>
                <a:gridCol w="904881"/>
                <a:gridCol w="904881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30480" marB="3048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87 тыс. рублей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294 тыс. рублей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58 тыс. рублей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134 тыс. рублей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285 тыс. рублей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101 тыс. рублей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30480" marB="30480" anchor="ctr"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738150" y="4929198"/>
            <a:ext cx="5143536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120000"/>
              </a:lnSpc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Таблица 1-Динамика по суммам взысканий по делам о защите авторских и смежных с авторскими правами </a:t>
            </a:r>
            <a:endParaRPr kumimoji="0" lang="ru-RU" sz="1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670</Words>
  <Application>Microsoft Office PowerPoint</Application>
  <PresentationFormat>Произвольный</PresentationFormat>
  <Paragraphs>105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Название учебного заведения</vt:lpstr>
      <vt:lpstr>Понятие авторского права</vt:lpstr>
      <vt:lpstr>Слайд 3</vt:lpstr>
      <vt:lpstr>Автор и субъекты авторского права в России </vt:lpstr>
      <vt:lpstr>Объекты авторского права</vt:lpstr>
      <vt:lpstr>Источники авторского права</vt:lpstr>
      <vt:lpstr>Нарушения авторских прав и виды ответственности</vt:lpstr>
      <vt:lpstr>Основные методы защиты авторского права </vt:lpstr>
      <vt:lpstr>Статистика нарушений авторских прав в РФ</vt:lpstr>
      <vt:lpstr>Примеры нарушения авторских прав  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Ольга</cp:lastModifiedBy>
  <cp:revision>143</cp:revision>
  <dcterms:created xsi:type="dcterms:W3CDTF">2020-05-04T14:52:20Z</dcterms:created>
  <dcterms:modified xsi:type="dcterms:W3CDTF">2023-07-06T16:58:59Z</dcterms:modified>
</cp:coreProperties>
</file>