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charts/chart8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2" r:id="rId3"/>
    <p:sldId id="264" r:id="rId4"/>
    <p:sldId id="259" r:id="rId5"/>
    <p:sldId id="268" r:id="rId6"/>
    <p:sldId id="269" r:id="rId7"/>
    <p:sldId id="270" r:id="rId8"/>
    <p:sldId id="275" r:id="rId9"/>
    <p:sldId id="274" r:id="rId10"/>
    <p:sldId id="273" r:id="rId11"/>
    <p:sldId id="277" r:id="rId12"/>
    <p:sldId id="276" r:id="rId13"/>
    <p:sldId id="272" r:id="rId14"/>
    <p:sldId id="271" r:id="rId15"/>
  </p:sldIdLst>
  <p:sldSz cx="12192000" cy="6858000"/>
  <p:notesSz cx="6858000" cy="9144000"/>
  <p:embeddedFontLst>
    <p:embeddedFont>
      <p:font typeface="Roboto" charset="0"/>
      <p:regular r:id="rId18"/>
      <p:bold r:id="rId19"/>
      <p:italic r:id="rId20"/>
      <p:boldItalic r:id="rId21"/>
    </p:embeddedFont>
    <p:embeddedFont>
      <p:font typeface="Montserrat" charset="-52"/>
      <p:regular r:id="rId22"/>
      <p:bold r:id="rId23"/>
      <p:italic r:id="rId24"/>
      <p:bold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9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BAEFD1-67F7-A36C-674F-436A7C14D47E}" v="4" dt="2020-10-22T15:22:13.1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980" autoAdjust="0"/>
    <p:restoredTop sz="94620" autoAdjust="0"/>
  </p:normalViewPr>
  <p:slideViewPr>
    <p:cSldViewPr snapToGrid="0">
      <p:cViewPr>
        <p:scale>
          <a:sx n="77" d="100"/>
          <a:sy n="77" d="100"/>
        </p:scale>
        <p:origin x="-821" y="-221"/>
      </p:cViewPr>
      <p:guideLst>
        <p:guide orient="horz" pos="2160"/>
        <p:guide pos="9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Дизайнер Евгения" userId="S::dizainer@mokvt.ru::f628393f-dd89-4d8c-a79b-8073d887b67e" providerId="AD" clId="Web-{5BBAEFD1-67F7-A36C-674F-436A7C14D47E}"/>
    <pc:docChg chg="addSld delSld">
      <pc:chgData name="Дизайнер Евгения" userId="S::dizainer@mokvt.ru::f628393f-dd89-4d8c-a79b-8073d887b67e" providerId="AD" clId="Web-{5BBAEFD1-67F7-A36C-674F-436A7C14D47E}" dt="2020-10-22T15:22:13.162" v="3"/>
      <pc:docMkLst>
        <pc:docMk/>
      </pc:docMkLst>
      <pc:sldChg chg="new del">
        <pc:chgData name="Дизайнер Евгения" userId="S::dizainer@mokvt.ru::f628393f-dd89-4d8c-a79b-8073d887b67e" providerId="AD" clId="Web-{5BBAEFD1-67F7-A36C-674F-436A7C14D47E}" dt="2020-10-22T15:22:06.912" v="1"/>
        <pc:sldMkLst>
          <pc:docMk/>
          <pc:sldMk cId="2701652099" sldId="262"/>
        </pc:sldMkLst>
      </pc:sldChg>
      <pc:sldChg chg="new del">
        <pc:chgData name="Дизайнер Евгения" userId="S::dizainer@mokvt.ru::f628393f-dd89-4d8c-a79b-8073d887b67e" providerId="AD" clId="Web-{5BBAEFD1-67F7-A36C-674F-436A7C14D47E}" dt="2020-10-22T15:22:13.162" v="3"/>
        <pc:sldMkLst>
          <pc:docMk/>
          <pc:sldMk cId="3947815587" sldId="26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55555xlsx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55555xlsx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55555xlsx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55555xlsx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Лист1!$G$11</c:f>
              <c:strCache>
                <c:ptCount val="1"/>
                <c:pt idx="0">
                  <c:v>Выручка, тыс. руб.</c:v>
                </c:pt>
              </c:strCache>
            </c:strRef>
          </c:tx>
          <c:dLbls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Лист1!$H$10:$J$10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Лист1!$H$11:$J$11</c:f>
              <c:numCache>
                <c:formatCode>General</c:formatCode>
                <c:ptCount val="3"/>
                <c:pt idx="0">
                  <c:v>385940</c:v>
                </c:pt>
                <c:pt idx="1">
                  <c:v>633584</c:v>
                </c:pt>
                <c:pt idx="2">
                  <c:v>864882</c:v>
                </c:pt>
              </c:numCache>
            </c:numRef>
          </c:val>
        </c:ser>
        <c:ser>
          <c:idx val="1"/>
          <c:order val="1"/>
          <c:tx>
            <c:strRef>
              <c:f>Лист1!$G$12</c:f>
              <c:strCache>
                <c:ptCount val="1"/>
                <c:pt idx="0">
                  <c:v>Себестоимость продаж, тыс. руб.</c:v>
                </c:pt>
              </c:strCache>
            </c:strRef>
          </c:tx>
          <c:dLbls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Лист1!$H$10:$J$10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Лист1!$H$12:$J$12</c:f>
              <c:numCache>
                <c:formatCode>General</c:formatCode>
                <c:ptCount val="3"/>
                <c:pt idx="0">
                  <c:v>356605</c:v>
                </c:pt>
                <c:pt idx="1">
                  <c:v>522870</c:v>
                </c:pt>
                <c:pt idx="2">
                  <c:v>634817</c:v>
                </c:pt>
              </c:numCache>
            </c:numRef>
          </c:val>
        </c:ser>
        <c:dLbls>
          <c:showVal val="1"/>
        </c:dLbls>
        <c:shape val="cylinder"/>
        <c:axId val="103946880"/>
        <c:axId val="103965056"/>
        <c:axId val="0"/>
      </c:bar3DChart>
      <c:catAx>
        <c:axId val="10394688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3965056"/>
        <c:crosses val="autoZero"/>
        <c:auto val="1"/>
        <c:lblAlgn val="ctr"/>
        <c:lblOffset val="100"/>
      </c:catAx>
      <c:valAx>
        <c:axId val="10396505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394688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Лист1!$G$35</c:f>
              <c:strCache>
                <c:ptCount val="1"/>
                <c:pt idx="0">
                  <c:v>Валовая прибыль (убыток), тыс. руб.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5.5555555555555455E-2"/>
                </c:manualLayout>
              </c:layout>
              <c:showVal val="1"/>
            </c:dLbl>
            <c:spPr>
              <a:solidFill>
                <a:schemeClr val="lt1"/>
              </a:solidFill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Лист1!$H$34:$J$34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Лист1!$H$35:$J$35</c:f>
              <c:numCache>
                <c:formatCode>General</c:formatCode>
                <c:ptCount val="3"/>
                <c:pt idx="0">
                  <c:v>29335</c:v>
                </c:pt>
                <c:pt idx="1">
                  <c:v>110714</c:v>
                </c:pt>
                <c:pt idx="2">
                  <c:v>230065</c:v>
                </c:pt>
              </c:numCache>
            </c:numRef>
          </c:val>
        </c:ser>
        <c:ser>
          <c:idx val="1"/>
          <c:order val="1"/>
          <c:tx>
            <c:strRef>
              <c:f>Лист1!$G$36</c:f>
              <c:strCache>
                <c:ptCount val="1"/>
                <c:pt idx="0">
                  <c:v>Прибыль (убыток) от продаж, тыс. руб.</c:v>
                </c:pt>
              </c:strCache>
            </c:strRef>
          </c:tx>
          <c:dLbls>
            <c:spPr>
              <a:solidFill>
                <a:schemeClr val="lt1"/>
              </a:solidFill>
              <a:ln w="1270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Лист1!$H$34:$J$34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Лист1!$H$36:$J$36</c:f>
              <c:numCache>
                <c:formatCode>General</c:formatCode>
                <c:ptCount val="3"/>
                <c:pt idx="0">
                  <c:v>29984</c:v>
                </c:pt>
                <c:pt idx="1">
                  <c:v>29537</c:v>
                </c:pt>
                <c:pt idx="2">
                  <c:v>141002</c:v>
                </c:pt>
              </c:numCache>
            </c:numRef>
          </c:val>
        </c:ser>
        <c:dLbls>
          <c:showVal val="1"/>
        </c:dLbls>
        <c:shape val="box"/>
        <c:axId val="103994880"/>
        <c:axId val="103996416"/>
        <c:axId val="0"/>
      </c:bar3DChart>
      <c:catAx>
        <c:axId val="10399488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3996416"/>
        <c:crosses val="autoZero"/>
        <c:auto val="1"/>
        <c:lblAlgn val="ctr"/>
        <c:lblOffset val="100"/>
      </c:catAx>
      <c:valAx>
        <c:axId val="10399641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399488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Лист1!$G$50</c:f>
              <c:strCache>
                <c:ptCount val="1"/>
                <c:pt idx="0">
                  <c:v>Чистая прибыль (убыток), тыс. руб.</c:v>
                </c:pt>
              </c:strCache>
            </c:strRef>
          </c:tx>
          <c:dLbls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Лист1!$H$49:$J$49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Лист1!$H$50:$J$50</c:f>
              <c:numCache>
                <c:formatCode>General</c:formatCode>
                <c:ptCount val="3"/>
                <c:pt idx="0">
                  <c:v>23382</c:v>
                </c:pt>
                <c:pt idx="1">
                  <c:v>13704</c:v>
                </c:pt>
                <c:pt idx="2">
                  <c:v>40321</c:v>
                </c:pt>
              </c:numCache>
            </c:numRef>
          </c:val>
        </c:ser>
        <c:dLbls>
          <c:showVal val="1"/>
        </c:dLbls>
        <c:shape val="box"/>
        <c:axId val="106056704"/>
        <c:axId val="106062592"/>
        <c:axId val="0"/>
      </c:bar3DChart>
      <c:catAx>
        <c:axId val="10605670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6062592"/>
        <c:crosses val="autoZero"/>
        <c:auto val="1"/>
        <c:lblAlgn val="ctr"/>
        <c:lblOffset val="100"/>
      </c:catAx>
      <c:valAx>
        <c:axId val="1060625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605670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Лист1!$G$67</c:f>
              <c:strCache>
                <c:ptCount val="1"/>
                <c:pt idx="0">
                  <c:v>Коммерческие расходы, тыс. руб.</c:v>
                </c:pt>
              </c:strCache>
            </c:strRef>
          </c:tx>
          <c:dLbls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Лист1!$H$66:$J$66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Лист1!$H$67:$J$67</c:f>
              <c:numCache>
                <c:formatCode>General</c:formatCode>
                <c:ptCount val="3"/>
                <c:pt idx="0">
                  <c:v>8092</c:v>
                </c:pt>
                <c:pt idx="1">
                  <c:v>9381</c:v>
                </c:pt>
                <c:pt idx="2">
                  <c:v>13443</c:v>
                </c:pt>
              </c:numCache>
            </c:numRef>
          </c:val>
        </c:ser>
        <c:dLbls>
          <c:showVal val="1"/>
        </c:dLbls>
        <c:shape val="cylinder"/>
        <c:axId val="106087168"/>
        <c:axId val="106088704"/>
        <c:axId val="0"/>
      </c:bar3DChart>
      <c:catAx>
        <c:axId val="10608716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6088704"/>
        <c:crosses val="autoZero"/>
        <c:auto val="1"/>
        <c:lblAlgn val="ctr"/>
        <c:lblOffset val="100"/>
      </c:catAx>
      <c:valAx>
        <c:axId val="10608870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608716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Лист1!$I$51</c:f>
              <c:strCache>
                <c:ptCount val="1"/>
                <c:pt idx="0">
                  <c:v>До мероприятий</c:v>
                </c:pt>
              </c:strCache>
            </c:strRef>
          </c:tx>
          <c:spPr>
            <a:solidFill>
              <a:schemeClr val="accent2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Лист1!$H$52:$H$53</c:f>
              <c:strCache>
                <c:ptCount val="2"/>
                <c:pt idx="0">
                  <c:v>Коммерческие расходы, тыс. руб.</c:v>
                </c:pt>
                <c:pt idx="1">
                  <c:v>Управленческие расходы, тыс. руб.</c:v>
                </c:pt>
              </c:strCache>
            </c:strRef>
          </c:cat>
          <c:val>
            <c:numRef>
              <c:f>Лист1!$I$52:$I$53</c:f>
              <c:numCache>
                <c:formatCode>General</c:formatCode>
                <c:ptCount val="2"/>
                <c:pt idx="0">
                  <c:v>13443</c:v>
                </c:pt>
                <c:pt idx="1">
                  <c:v>75620</c:v>
                </c:pt>
              </c:numCache>
            </c:numRef>
          </c:val>
        </c:ser>
        <c:ser>
          <c:idx val="1"/>
          <c:order val="1"/>
          <c:tx>
            <c:strRef>
              <c:f>Лист1!$J$51</c:f>
              <c:strCache>
                <c:ptCount val="1"/>
                <c:pt idx="0">
                  <c:v>После мероприятий</c:v>
                </c:pt>
              </c:strCache>
            </c:strRef>
          </c:tx>
          <c:spPr>
            <a:solidFill>
              <a:schemeClr val="accent4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spPr>
              <a:solidFill>
                <a:schemeClr val="lt1"/>
              </a:solidFill>
              <a:ln w="25400" cap="flat" cmpd="sng" algn="ctr">
                <a:solidFill>
                  <a:schemeClr val="accent4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Лист1!$H$52:$H$53</c:f>
              <c:strCache>
                <c:ptCount val="2"/>
                <c:pt idx="0">
                  <c:v>Коммерческие расходы, тыс. руб.</c:v>
                </c:pt>
                <c:pt idx="1">
                  <c:v>Управленческие расходы, тыс. руб.</c:v>
                </c:pt>
              </c:strCache>
            </c:strRef>
          </c:cat>
          <c:val>
            <c:numRef>
              <c:f>Лист1!$J$52:$J$53</c:f>
              <c:numCache>
                <c:formatCode>General</c:formatCode>
                <c:ptCount val="2"/>
                <c:pt idx="0">
                  <c:v>16426</c:v>
                </c:pt>
                <c:pt idx="1">
                  <c:v>75620</c:v>
                </c:pt>
              </c:numCache>
            </c:numRef>
          </c:val>
        </c:ser>
        <c:dLbls>
          <c:showVal val="1"/>
        </c:dLbls>
        <c:shape val="cylinder"/>
        <c:axId val="106389504"/>
        <c:axId val="106391040"/>
        <c:axId val="0"/>
      </c:bar3DChart>
      <c:catAx>
        <c:axId val="10638950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6391040"/>
        <c:crosses val="autoZero"/>
        <c:auto val="1"/>
        <c:lblAlgn val="ctr"/>
        <c:lblOffset val="100"/>
      </c:catAx>
      <c:valAx>
        <c:axId val="10639104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638950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Лист1!$I$66</c:f>
              <c:strCache>
                <c:ptCount val="1"/>
                <c:pt idx="0">
                  <c:v>До мероприятий</c:v>
                </c:pt>
              </c:strCache>
            </c:strRef>
          </c:tx>
          <c:spPr>
            <a:solidFill>
              <a:schemeClr val="accent3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spPr>
              <a:solidFill>
                <a:schemeClr val="lt1"/>
              </a:solidFill>
              <a:ln w="25400" cap="flat" cmpd="sng" algn="ctr">
                <a:solidFill>
                  <a:schemeClr val="accent3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Лист1!$H$67:$H$68</c:f>
              <c:strCache>
                <c:ptCount val="2"/>
                <c:pt idx="0">
                  <c:v>Валовая прибыль (убыток), тыс. руб.</c:v>
                </c:pt>
                <c:pt idx="1">
                  <c:v>Прибыль (убыток) от продаж, тыс. руб.</c:v>
                </c:pt>
              </c:strCache>
            </c:strRef>
          </c:cat>
          <c:val>
            <c:numRef>
              <c:f>Лист1!$I$67:$I$68</c:f>
              <c:numCache>
                <c:formatCode>General</c:formatCode>
                <c:ptCount val="2"/>
                <c:pt idx="0">
                  <c:v>230065</c:v>
                </c:pt>
                <c:pt idx="1">
                  <c:v>141002</c:v>
                </c:pt>
              </c:numCache>
            </c:numRef>
          </c:val>
        </c:ser>
        <c:ser>
          <c:idx val="1"/>
          <c:order val="1"/>
          <c:tx>
            <c:strRef>
              <c:f>Лист1!$J$66</c:f>
              <c:strCache>
                <c:ptCount val="1"/>
                <c:pt idx="0">
                  <c:v>После мероприятий</c:v>
                </c:pt>
              </c:strCache>
            </c:strRef>
          </c:tx>
          <c:spPr>
            <a:solidFill>
              <a:schemeClr val="accent6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spPr>
              <a:solidFill>
                <a:schemeClr val="lt1"/>
              </a:solidFill>
              <a:ln w="25400" cap="flat" cmpd="sng" algn="ctr">
                <a:solidFill>
                  <a:schemeClr val="accent6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Лист1!$H$67:$H$68</c:f>
              <c:strCache>
                <c:ptCount val="2"/>
                <c:pt idx="0">
                  <c:v>Валовая прибыль (убыток), тыс. руб.</c:v>
                </c:pt>
                <c:pt idx="1">
                  <c:v>Прибыль (убыток) от продаж, тыс. руб.</c:v>
                </c:pt>
              </c:strCache>
            </c:strRef>
          </c:cat>
          <c:val>
            <c:numRef>
              <c:f>Лист1!$J$67:$J$68</c:f>
              <c:numCache>
                <c:formatCode>General</c:formatCode>
                <c:ptCount val="2"/>
                <c:pt idx="0">
                  <c:v>286950</c:v>
                </c:pt>
                <c:pt idx="1">
                  <c:v>194904</c:v>
                </c:pt>
              </c:numCache>
            </c:numRef>
          </c:val>
        </c:ser>
        <c:dLbls>
          <c:showVal val="1"/>
        </c:dLbls>
        <c:shape val="cylinder"/>
        <c:axId val="106420864"/>
        <c:axId val="106426752"/>
        <c:axId val="0"/>
      </c:bar3DChart>
      <c:catAx>
        <c:axId val="10642086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6426752"/>
        <c:crosses val="autoZero"/>
        <c:auto val="1"/>
        <c:lblAlgn val="ctr"/>
        <c:lblOffset val="100"/>
      </c:catAx>
      <c:valAx>
        <c:axId val="10642675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642086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Лист1!$I$33</c:f>
              <c:strCache>
                <c:ptCount val="1"/>
                <c:pt idx="0">
                  <c:v>До мероприятий</c:v>
                </c:pt>
              </c:strCache>
            </c:strRef>
          </c:tx>
          <c:spPr>
            <a:gradFill rotWithShape="1">
              <a:gsLst>
                <a:gs pos="0">
                  <a:schemeClr val="dk1">
                    <a:satMod val="103000"/>
                    <a:lumMod val="102000"/>
                    <a:tint val="94000"/>
                  </a:schemeClr>
                </a:gs>
                <a:gs pos="50000">
                  <a:schemeClr val="dk1">
                    <a:satMod val="110000"/>
                    <a:lumMod val="100000"/>
                    <a:shade val="100000"/>
                  </a:schemeClr>
                </a:gs>
                <a:gs pos="100000">
                  <a:schemeClr val="dk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  <c:dLbls>
            <c:spPr>
              <a:solidFill>
                <a:schemeClr val="lt1"/>
              </a:solidFill>
              <a:ln w="12700" cap="flat" cmpd="sng" algn="ctr">
                <a:solidFill>
                  <a:schemeClr val="dk1"/>
                </a:solidFill>
                <a:prstDash val="solid"/>
                <a:miter lim="800000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Лист1!$H$34:$H$35</c:f>
              <c:strCache>
                <c:ptCount val="2"/>
                <c:pt idx="0">
                  <c:v>Выручка, тыс. руб.</c:v>
                </c:pt>
                <c:pt idx="1">
                  <c:v>Себестоимость продаж, тыс. руб.</c:v>
                </c:pt>
              </c:strCache>
            </c:strRef>
          </c:cat>
          <c:val>
            <c:numRef>
              <c:f>Лист1!$I$34:$I$35</c:f>
              <c:numCache>
                <c:formatCode>General</c:formatCode>
                <c:ptCount val="2"/>
                <c:pt idx="0">
                  <c:v>864882</c:v>
                </c:pt>
                <c:pt idx="1">
                  <c:v>634817</c:v>
                </c:pt>
              </c:numCache>
            </c:numRef>
          </c:val>
        </c:ser>
        <c:ser>
          <c:idx val="1"/>
          <c:order val="1"/>
          <c:tx>
            <c:strRef>
              <c:f>Лист1!$J$33</c:f>
              <c:strCache>
                <c:ptCount val="1"/>
                <c:pt idx="0">
                  <c:v>После мероприятий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accent1"/>
              </a:solidFill>
              <a:prstDash val="solid"/>
              <a:miter lim="800000"/>
            </a:ln>
            <a:effectLst/>
          </c:spPr>
          <c:dLbls>
            <c:spPr>
              <a:solidFill>
                <a:schemeClr val="lt1"/>
              </a:solidFill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Лист1!$H$34:$H$35</c:f>
              <c:strCache>
                <c:ptCount val="2"/>
                <c:pt idx="0">
                  <c:v>Выручка, тыс. руб.</c:v>
                </c:pt>
                <c:pt idx="1">
                  <c:v>Себестоимость продаж, тыс. руб.</c:v>
                </c:pt>
              </c:strCache>
            </c:strRef>
          </c:cat>
          <c:val>
            <c:numRef>
              <c:f>Лист1!$J$34:$J$35</c:f>
              <c:numCache>
                <c:formatCode>General</c:formatCode>
                <c:ptCount val="2"/>
                <c:pt idx="0">
                  <c:v>1081102</c:v>
                </c:pt>
                <c:pt idx="1">
                  <c:v>794152</c:v>
                </c:pt>
              </c:numCache>
            </c:numRef>
          </c:val>
        </c:ser>
        <c:dLbls>
          <c:showVal val="1"/>
        </c:dLbls>
        <c:shape val="box"/>
        <c:axId val="108234240"/>
        <c:axId val="108235776"/>
        <c:axId val="0"/>
      </c:bar3DChart>
      <c:catAx>
        <c:axId val="10823424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8235776"/>
        <c:crosses val="autoZero"/>
        <c:auto val="1"/>
        <c:lblAlgn val="ctr"/>
        <c:lblOffset val="100"/>
      </c:catAx>
      <c:valAx>
        <c:axId val="10823577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823424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Лист1!$I$9</c:f>
              <c:strCache>
                <c:ptCount val="1"/>
                <c:pt idx="0">
                  <c:v>До мероприятий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Pt>
            <c:idx val="0"/>
            <c:spPr>
              <a:solidFill>
                <a:schemeClr val="accent2"/>
              </a:solidFill>
              <a:ln w="19050" cap="flat" cmpd="sng" algn="ctr">
                <a:solidFill>
                  <a:schemeClr val="lt1"/>
                </a:solidFill>
                <a:prstDash val="solid"/>
                <a:miter lim="800000"/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 cap="flat" cmpd="sng" algn="ctr">
                <a:solidFill>
                  <a:schemeClr val="lt1"/>
                </a:solidFill>
                <a:prstDash val="solid"/>
                <a:miter lim="800000"/>
              </a:ln>
              <a:effectLst/>
            </c:spPr>
          </c:dPt>
          <c:dLbls>
            <c:spPr>
              <a:solidFill>
                <a:schemeClr val="lt1"/>
              </a:solidFill>
              <a:ln w="1270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Лист1!$H$10:$H$11</c:f>
              <c:strCache>
                <c:ptCount val="2"/>
                <c:pt idx="0">
                  <c:v>Валовая рентабельность,%</c:v>
                </c:pt>
                <c:pt idx="1">
                  <c:v>Рентабельность продаж</c:v>
                </c:pt>
              </c:strCache>
            </c:strRef>
          </c:cat>
          <c:val>
            <c:numRef>
              <c:f>Лист1!$I$10:$I$11</c:f>
              <c:numCache>
                <c:formatCode>General</c:formatCode>
                <c:ptCount val="2"/>
                <c:pt idx="0">
                  <c:v>26.6</c:v>
                </c:pt>
                <c:pt idx="1">
                  <c:v>16.3</c:v>
                </c:pt>
              </c:numCache>
            </c:numRef>
          </c:val>
        </c:ser>
        <c:ser>
          <c:idx val="1"/>
          <c:order val="1"/>
          <c:tx>
            <c:strRef>
              <c:f>Лист1!$J$9</c:f>
              <c:strCache>
                <c:ptCount val="1"/>
                <c:pt idx="0">
                  <c:v>После мероприятий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spPr>
              <a:solidFill>
                <a:schemeClr val="lt1"/>
              </a:solidFill>
              <a:ln w="25400" cap="flat" cmpd="sng" algn="ctr">
                <a:solidFill>
                  <a:schemeClr val="accent5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Лист1!$H$10:$H$11</c:f>
              <c:strCache>
                <c:ptCount val="2"/>
                <c:pt idx="0">
                  <c:v>Валовая рентабельность,%</c:v>
                </c:pt>
                <c:pt idx="1">
                  <c:v>Рентабельность продаж</c:v>
                </c:pt>
              </c:strCache>
            </c:strRef>
          </c:cat>
          <c:val>
            <c:numRef>
              <c:f>Лист1!$J$10:$J$11</c:f>
              <c:numCache>
                <c:formatCode>General</c:formatCode>
                <c:ptCount val="2"/>
                <c:pt idx="0">
                  <c:v>26.54</c:v>
                </c:pt>
                <c:pt idx="1">
                  <c:v>18.03</c:v>
                </c:pt>
              </c:numCache>
            </c:numRef>
          </c:val>
        </c:ser>
        <c:dLbls>
          <c:showVal val="1"/>
        </c:dLbls>
        <c:shape val="cylinder"/>
        <c:axId val="109802624"/>
        <c:axId val="109804160"/>
        <c:axId val="0"/>
      </c:bar3DChart>
      <c:catAx>
        <c:axId val="10980262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9804160"/>
        <c:crosses val="autoZero"/>
        <c:auto val="1"/>
        <c:lblAlgn val="ctr"/>
        <c:lblOffset val="100"/>
      </c:catAx>
      <c:valAx>
        <c:axId val="10980416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980262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15BB0D8B-2A87-41A8-B438-7DC086BFE5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015B2BA-E5DC-42BA-AF1E-622249C161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9F5FB-8695-4603-AF9E-0C036FB6D821}" type="datetimeFigureOut">
              <a:rPr lang="ru-RU" smtClean="0"/>
              <a:pPr/>
              <a:t>06.07.2023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2735E9E-3126-49FA-A61C-8DB1D87F6A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9A969E2-94A9-47D4-AE01-A2BE6C553D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05097-AC58-4F9C-A642-D6618C45F2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7074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A9BBC-239C-4C91-BF4A-77BA8C776708}" type="datetimeFigureOut">
              <a:rPr lang="ru-RU" smtClean="0"/>
              <a:pPr/>
              <a:t>06.07.2023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2B994-C388-4DEA-B72D-FE97E0D158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436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72937D4-052D-4D25-A710-5850F279B5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086" y="422602"/>
            <a:ext cx="3396863" cy="12780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7D3091-0433-42A0-B943-218D5E81CC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56986"/>
            <a:ext cx="9144000" cy="1963173"/>
          </a:xfrm>
        </p:spPr>
        <p:txBody>
          <a:bodyPr anchor="b"/>
          <a:lstStyle>
            <a:lvl1pPr algn="l">
              <a:lnSpc>
                <a:spcPct val="80000"/>
              </a:lnSpc>
              <a:defRPr sz="5400"/>
            </a:lvl1pPr>
          </a:lstStyle>
          <a:p>
            <a:r>
              <a:rPr lang="ru-RU" dirty="0"/>
              <a:t>Титульный лист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85D1AD8-B377-4E8E-9402-29B10F3DD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2235"/>
            <a:ext cx="9144000" cy="1655762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8051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DB0834A-8637-4F3C-8E6F-502E5D96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63210C-0B94-40A2-8117-F7684CB4B6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29FC72B0-7918-4860-BAF8-24FA2CA700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555051"/>
            <a:ext cx="9144000" cy="1963173"/>
          </a:xfrm>
        </p:spPr>
        <p:txBody>
          <a:bodyPr anchor="b"/>
          <a:lstStyle>
            <a:lvl1pPr algn="l">
              <a:lnSpc>
                <a:spcPct val="80000"/>
              </a:lnSpc>
              <a:defRPr sz="5400"/>
            </a:lvl1pPr>
          </a:lstStyle>
          <a:p>
            <a:r>
              <a:rPr lang="ru-RU" dirty="0"/>
              <a:t>Название подраздела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6A2326BB-E359-4157-B327-EBE476503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10300"/>
            <a:ext cx="9144000" cy="1655762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15" name="Дата 14">
            <a:extLst>
              <a:ext uri="{FF2B5EF4-FFF2-40B4-BE49-F238E27FC236}">
                <a16:creationId xmlns="" xmlns:a16="http://schemas.microsoft.com/office/drawing/2014/main" id="{09995F97-FAC9-41F8-9502-950C0592E48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FB4DFD2A-D0B1-449C-B1B9-F12B6614896B}" type="datetime1">
              <a:rPr lang="ru-RU" smtClean="0"/>
              <a:pPr/>
              <a:t>06.07.2023</a:t>
            </a:fld>
            <a:endParaRPr lang="ru-RU"/>
          </a:p>
        </p:txBody>
      </p:sp>
      <p:sp>
        <p:nvSpPr>
          <p:cNvPr id="16" name="Нижний колонтитул 15">
            <a:extLst>
              <a:ext uri="{FF2B5EF4-FFF2-40B4-BE49-F238E27FC236}">
                <a16:creationId xmlns="" xmlns:a16="http://schemas.microsoft.com/office/drawing/2014/main" id="{139737C3-E3A4-49C7-9B44-4341D43C526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1478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7F80FF3-5B4C-41BF-AAEB-C84133A249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555750"/>
            <a:ext cx="10514012" cy="1097015"/>
          </a:xfrm>
        </p:spPr>
        <p:txBody>
          <a:bodyPr anchor="b"/>
          <a:lstStyle>
            <a:lvl1pPr marL="0" indent="0">
              <a:buNone/>
              <a:defRPr sz="2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6E27FBE-7A25-4DC3-ABF2-89724CC239F7}"/>
              </a:ext>
            </a:extLst>
          </p:cNvPr>
          <p:cNvSpPr/>
          <p:nvPr userDrawn="1"/>
        </p:nvSpPr>
        <p:spPr>
          <a:xfrm>
            <a:off x="0" y="0"/>
            <a:ext cx="12192000" cy="10254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C9F6764F-5EEA-4109-9802-AB55CA87A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066376" cy="1025494"/>
          </a:xfrm>
          <a:noFill/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475F3AB-D7C7-49C3-901C-6D4C49DF58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6428" y="-1"/>
            <a:ext cx="951378" cy="1025495"/>
          </a:xfrm>
          <a:prstGeom prst="rect">
            <a:avLst/>
          </a:prstGeom>
        </p:spPr>
      </p:pic>
      <p:sp>
        <p:nvSpPr>
          <p:cNvPr id="16" name="Рисунок 16">
            <a:extLst>
              <a:ext uri="{FF2B5EF4-FFF2-40B4-BE49-F238E27FC236}">
                <a16:creationId xmlns="" xmlns:a16="http://schemas.microsoft.com/office/drawing/2014/main" id="{89530339-3EC3-4B4A-B5E2-3186E7CC9E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2794474"/>
            <a:ext cx="5072062" cy="2939754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Номер слайда 16">
            <a:extLst>
              <a:ext uri="{FF2B5EF4-FFF2-40B4-BE49-F238E27FC236}">
                <a16:creationId xmlns="" xmlns:a16="http://schemas.microsoft.com/office/drawing/2014/main" id="{563A4F03-53A9-4BE1-BF8B-4F0159EB2ED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Дата 18">
            <a:extLst>
              <a:ext uri="{FF2B5EF4-FFF2-40B4-BE49-F238E27FC236}">
                <a16:creationId xmlns="" xmlns:a16="http://schemas.microsoft.com/office/drawing/2014/main" id="{681B9011-F61F-42C3-8C25-37A322DEDF3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8955302-373B-460C-A0E7-0E44E9339A63}" type="datetime1">
              <a:rPr lang="ru-RU" smtClean="0"/>
              <a:pPr/>
              <a:t>06.07.2023</a:t>
            </a:fld>
            <a:endParaRPr lang="ru-RU"/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="" xmlns:a16="http://schemas.microsoft.com/office/drawing/2014/main" id="{E56FB358-8CC8-4A0C-A369-6D1338F0D77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Текст 14">
            <a:extLst>
              <a:ext uri="{FF2B5EF4-FFF2-40B4-BE49-F238E27FC236}">
                <a16:creationId xmlns="" xmlns:a16="http://schemas.microsoft.com/office/drawing/2014/main" id="{38113084-EF95-4D47-8FD6-AFCE8A4BF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94472"/>
            <a:ext cx="5257800" cy="2939755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657554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75BB663-DBAF-4A8E-BB1B-65F1ABB7D790}"/>
              </a:ext>
            </a:extLst>
          </p:cNvPr>
          <p:cNvSpPr/>
          <p:nvPr userDrawn="1"/>
        </p:nvSpPr>
        <p:spPr>
          <a:xfrm>
            <a:off x="0" y="0"/>
            <a:ext cx="12192000" cy="10254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B7D660-D211-4442-8746-29F0A7100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066376" cy="1025494"/>
          </a:xfrm>
          <a:noFill/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1059042-CD20-4017-9B64-76C716A896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6428" y="-1"/>
            <a:ext cx="951378" cy="1025495"/>
          </a:xfrm>
          <a:prstGeom prst="rect">
            <a:avLst/>
          </a:prstGeom>
        </p:spPr>
      </p:pic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3C4FA990-0FE8-45A1-ADD0-D0CA08E828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555750"/>
            <a:ext cx="5257800" cy="4178478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Рисунок 16">
            <a:extLst>
              <a:ext uri="{FF2B5EF4-FFF2-40B4-BE49-F238E27FC236}">
                <a16:creationId xmlns="" xmlns:a16="http://schemas.microsoft.com/office/drawing/2014/main" id="{59FB2ADC-B0DA-42BC-B587-1980AB71C2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55750"/>
            <a:ext cx="5072062" cy="417847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4" name="Номер слайда 23">
            <a:extLst>
              <a:ext uri="{FF2B5EF4-FFF2-40B4-BE49-F238E27FC236}">
                <a16:creationId xmlns="" xmlns:a16="http://schemas.microsoft.com/office/drawing/2014/main" id="{85578824-F1D9-4977-B239-1214072DC3A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7" name="Дата 26">
            <a:extLst>
              <a:ext uri="{FF2B5EF4-FFF2-40B4-BE49-F238E27FC236}">
                <a16:creationId xmlns="" xmlns:a16="http://schemas.microsoft.com/office/drawing/2014/main" id="{D6BCA5DE-4DE8-40EF-A998-BA363F449E8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A99E292-DEFE-46D8-8248-F22950BD39DD}" type="datetime1">
              <a:rPr lang="ru-RU" smtClean="0"/>
              <a:pPr/>
              <a:t>06.07.2023</a:t>
            </a:fld>
            <a:endParaRPr lang="ru-RU"/>
          </a:p>
        </p:txBody>
      </p:sp>
      <p:sp>
        <p:nvSpPr>
          <p:cNvPr id="28" name="Нижний колонтитул 27">
            <a:extLst>
              <a:ext uri="{FF2B5EF4-FFF2-40B4-BE49-F238E27FC236}">
                <a16:creationId xmlns="" xmlns:a16="http://schemas.microsoft.com/office/drawing/2014/main" id="{80DB0BFF-11A3-4765-A77F-812FF1993D0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9689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88334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8689F6-83C0-4BBE-854D-276B211DE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3745713-57A7-461F-B4BC-32C3F2D4A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7A43E2E0-4405-42DE-BFFF-64C81EDEC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786A0-47A0-48B3-8B15-CB0CD8CA3E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Дата 9">
            <a:extLst>
              <a:ext uri="{FF2B5EF4-FFF2-40B4-BE49-F238E27FC236}">
                <a16:creationId xmlns="" xmlns:a16="http://schemas.microsoft.com/office/drawing/2014/main" id="{9987D32F-E11A-431E-8947-E262E9A94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DA632-1EFE-4445-8A16-A28355FCE392}" type="datetime1">
              <a:rPr lang="ru-RU" smtClean="0"/>
              <a:pPr/>
              <a:t>06.07.2023</a:t>
            </a:fld>
            <a:endParaRPr lang="ru-RU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="" xmlns:a16="http://schemas.microsoft.com/office/drawing/2014/main" id="{0C2FF2B1-A86E-4D5C-B9A7-AD9B2BB16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325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86761E-32AB-419E-9E2D-513966B20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6987"/>
            <a:ext cx="9144000" cy="108438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Выпускная квалификационная работа на тему: «Пути повышения качества обслуживании VIP-гостей в гостиничном предприятии г. Москвы» </a:t>
            </a:r>
            <a:endParaRPr 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3AE731B-BD0F-43F0-89A1-C8D32D1CD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4357" y="3356252"/>
            <a:ext cx="5433391" cy="165576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Выполнил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студентка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__курса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________________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группы, очной формы обучения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___________________________________________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Проверил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преподаватель высшей квалификационной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категории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___________________________________________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03AE731B-BD0F-43F0-89A1-C8D32D1CD817}"/>
              </a:ext>
            </a:extLst>
          </p:cNvPr>
          <p:cNvSpPr txBox="1">
            <a:spLocks/>
          </p:cNvSpPr>
          <p:nvPr/>
        </p:nvSpPr>
        <p:spPr>
          <a:xfrm>
            <a:off x="3574775" y="6335299"/>
            <a:ext cx="5433391" cy="3437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Москва -2023 год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0046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"/>
            <a:ext cx="9667462" cy="11827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Мероприятия по улучшению организации обслуживания VIP –клиентов  в гостинице «Вега Измайлово»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7" name="Полилиния: фигура 19">
            <a:extLst>
              <a:ext uri="{FF2B5EF4-FFF2-40B4-BE49-F238E27FC236}">
                <a16:creationId xmlns:a16="http://schemas.microsoft.com/office/drawing/2014/main" xmlns="" id="{0C370953-F495-4EB6-B835-70A5E7B3F6EE}"/>
              </a:ext>
            </a:extLst>
          </p:cNvPr>
          <p:cNvSpPr/>
          <p:nvPr/>
        </p:nvSpPr>
        <p:spPr>
          <a:xfrm rot="10800000">
            <a:off x="-3" y="1023730"/>
            <a:ext cx="9799985" cy="583427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46C55AF7-4EE2-40E0-9A11-AAFC42BFA583}"/>
              </a:ext>
            </a:extLst>
          </p:cNvPr>
          <p:cNvCxnSpPr>
            <a:cxnSpLocks/>
          </p:cNvCxnSpPr>
          <p:nvPr/>
        </p:nvCxnSpPr>
        <p:spPr>
          <a:xfrm rot="16200000" flipH="1">
            <a:off x="-2239188" y="3948716"/>
            <a:ext cx="5804452" cy="14113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23911" y="2852530"/>
            <a:ext cx="3168089" cy="198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4609" y="4840357"/>
            <a:ext cx="3147391" cy="201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24731" y="1013790"/>
            <a:ext cx="3167270" cy="18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CAD916AD-4EBF-4C46-9DF3-879EE784F6A5}"/>
              </a:ext>
            </a:extLst>
          </p:cNvPr>
          <p:cNvSpPr/>
          <p:nvPr/>
        </p:nvSpPr>
        <p:spPr>
          <a:xfrm>
            <a:off x="322656" y="1282272"/>
            <a:ext cx="675000" cy="675000"/>
          </a:xfrm>
          <a:prstGeom prst="ellipse">
            <a:avLst/>
          </a:prstGeom>
          <a:solidFill>
            <a:schemeClr val="tx2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CAD916AD-4EBF-4C46-9DF3-879EE784F6A5}"/>
              </a:ext>
            </a:extLst>
          </p:cNvPr>
          <p:cNvSpPr/>
          <p:nvPr/>
        </p:nvSpPr>
        <p:spPr>
          <a:xfrm>
            <a:off x="312717" y="2574358"/>
            <a:ext cx="675000" cy="675000"/>
          </a:xfrm>
          <a:prstGeom prst="ellipse">
            <a:avLst/>
          </a:prstGeom>
          <a:solidFill>
            <a:schemeClr val="tx2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CAD916AD-4EBF-4C46-9DF3-879EE784F6A5}"/>
              </a:ext>
            </a:extLst>
          </p:cNvPr>
          <p:cNvSpPr/>
          <p:nvPr/>
        </p:nvSpPr>
        <p:spPr>
          <a:xfrm>
            <a:off x="322657" y="3926080"/>
            <a:ext cx="675000" cy="675000"/>
          </a:xfrm>
          <a:prstGeom prst="ellipse">
            <a:avLst/>
          </a:prstGeom>
          <a:solidFill>
            <a:schemeClr val="tx2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CAD916AD-4EBF-4C46-9DF3-879EE784F6A5}"/>
              </a:ext>
            </a:extLst>
          </p:cNvPr>
          <p:cNvSpPr/>
          <p:nvPr/>
        </p:nvSpPr>
        <p:spPr>
          <a:xfrm>
            <a:off x="312717" y="5128715"/>
            <a:ext cx="675000" cy="675000"/>
          </a:xfrm>
          <a:prstGeom prst="ellipse">
            <a:avLst/>
          </a:prstGeom>
          <a:solidFill>
            <a:schemeClr val="tx2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41B6907-BFD2-4D10-94E7-BD13B53449F3}"/>
              </a:ext>
            </a:extLst>
          </p:cNvPr>
          <p:cNvSpPr txBox="1"/>
          <p:nvPr/>
        </p:nvSpPr>
        <p:spPr>
          <a:xfrm>
            <a:off x="413581" y="1402003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41B6907-BFD2-4D10-94E7-BD13B53449F3}"/>
              </a:ext>
            </a:extLst>
          </p:cNvPr>
          <p:cNvSpPr txBox="1"/>
          <p:nvPr/>
        </p:nvSpPr>
        <p:spPr>
          <a:xfrm>
            <a:off x="413581" y="2684150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41B6907-BFD2-4D10-94E7-BD13B53449F3}"/>
              </a:ext>
            </a:extLst>
          </p:cNvPr>
          <p:cNvSpPr txBox="1"/>
          <p:nvPr/>
        </p:nvSpPr>
        <p:spPr>
          <a:xfrm>
            <a:off x="423520" y="4035872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41B6907-BFD2-4D10-94E7-BD13B53449F3}"/>
              </a:ext>
            </a:extLst>
          </p:cNvPr>
          <p:cNvSpPr txBox="1"/>
          <p:nvPr/>
        </p:nvSpPr>
        <p:spPr>
          <a:xfrm>
            <a:off x="413581" y="5238507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Текст 2"/>
          <p:cNvSpPr>
            <a:spLocks noGrp="1"/>
          </p:cNvSpPr>
          <p:nvPr>
            <p:ph type="body" sz="quarter" idx="13"/>
          </p:nvPr>
        </p:nvSpPr>
        <p:spPr>
          <a:xfrm>
            <a:off x="1046920" y="993912"/>
            <a:ext cx="7808845" cy="150080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Провести обучение с персоналом службы приёма и размещения для подробного ознакомления с правилами деления гостей по статусу и преференциями для особых гостей Программы лояльности. Персонал должен уметь выделять и понимать особенности обслуживания ВИП клиентов.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1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22" name="Текст 2"/>
          <p:cNvSpPr txBox="1">
            <a:spLocks/>
          </p:cNvSpPr>
          <p:nvPr/>
        </p:nvSpPr>
        <p:spPr>
          <a:xfrm>
            <a:off x="1023730" y="2498035"/>
            <a:ext cx="7841974" cy="150080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algn="ctr">
              <a:lnSpc>
                <a:spcPct val="120000"/>
              </a:lnSpc>
            </a:pPr>
            <a:r>
              <a:rPr lang="ru-RU" sz="8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Повышение качества обслуживания и увеличения прибыльности можно получить за счет рациональной  организации резервирования номеров, ориентируясь на иностранных гостей, с учётом национальной специфики.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Текст 2"/>
          <p:cNvSpPr txBox="1">
            <a:spLocks/>
          </p:cNvSpPr>
          <p:nvPr/>
        </p:nvSpPr>
        <p:spPr>
          <a:xfrm>
            <a:off x="1073425" y="3800060"/>
            <a:ext cx="7752523" cy="15008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Уделять особое внимание VIP-гостям женщинам. Эти номера могут быть оснащены дополнительным зеркалом над столом, косметическим зеркалом в ванной комнате, а также в таких номерах должен быть представлен более широкий ассортимент косметических и парфюмерных аксессуаров.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Текст 2"/>
          <p:cNvSpPr txBox="1">
            <a:spLocks/>
          </p:cNvSpPr>
          <p:nvPr/>
        </p:nvSpPr>
        <p:spPr>
          <a:xfrm>
            <a:off x="1010476" y="5400260"/>
            <a:ext cx="7815472" cy="1040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Расширить статус «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Diamond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для дополнительных категорий гостей, исходя не только из сроков пребывания в гостинице, уделив особое внимание чиновникам, корпоративным клиентам и иностранцам.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296" y="0"/>
            <a:ext cx="10008704" cy="102549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Основные затраты на мероприятия по повышению качества обслуживания VIP –клиентов  в гостинице «Вега Измайлово»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430694" y="1073426"/>
            <a:ext cx="7868479" cy="65533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Таблица 1- Мероприятия по повышению качества обслуживания VIP-клиентов гостиницы «Вега Измайлово» требующие финансирования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11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3078" y="1858176"/>
          <a:ext cx="7837557" cy="442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052"/>
                <a:gridCol w="1381540"/>
                <a:gridCol w="1965186"/>
                <a:gridCol w="1041457"/>
                <a:gridCol w="1217164"/>
                <a:gridCol w="1660158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Описание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Кол-во, ед.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Цена, руб.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Стоимость, руб.</a:t>
                      </a:r>
                    </a:p>
                  </a:txBody>
                  <a:tcPr marL="68580" marR="68580" marT="0" marB="0"/>
                </a:tc>
              </a:tr>
              <a:tr h="370840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Дополнительное зеркало над столом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Интерактивное зеркало DEDAL MIRROR 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280000,0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280000,0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Интерактивное зеркало DEDAL MIRROR 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2450000,0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2450000,0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Интерактивное зеркало DEDAL SIRCLE MIRROR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230000,0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230000,0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Косметическое зеркало в ванной комнате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К-1004 Зеркало с LED-подсветкой, з-х кратным увеличением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23450,0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23450,0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Косметические и парфюмерные аксессуары для женщин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Набор итальянской фирмы B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Natural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(мыло, гель для душа, шампунь, кондиционер, лосьон для тела)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203,65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75000,0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Цветы для женщин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букет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547500,0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3326230,0  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Рисунок 6" descr="C:\Users\Ольга\Desktop\Interactive_Mirror_Cube_v001 (1)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08096" y="1228808"/>
            <a:ext cx="1948069" cy="162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Интерактивное зеркало DEDAL MIRROR 7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52113" y="4542183"/>
            <a:ext cx="1550503" cy="198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Интерактивное зеркало DEDAL SIRCLE MIRRO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11376" y="3061252"/>
            <a:ext cx="1445399" cy="1406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Ольга\Desktop\45812d55d17aeb241949df50cbe108f3-600x600-product_thumb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28991" y="2882349"/>
            <a:ext cx="1749287" cy="158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Ольга\Desktop\1614551420_39-p-buket-tsvetov-na-belom-fone-6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0513" y="1033670"/>
            <a:ext cx="2067339" cy="200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965" y="0"/>
            <a:ext cx="10247243" cy="102549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Экономическая эффективность мероприятий по повышению качества обслуживания VIP –клиентов  в гостинице «Вега Измайлово»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12</a:t>
            </a:fld>
            <a:endParaRPr lang="ru-RU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15235" y="795130"/>
          <a:ext cx="6343982" cy="2985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6192078" y="854765"/>
          <a:ext cx="5874026" cy="3011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500269" y="3826566"/>
          <a:ext cx="554272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6344478" y="3766930"/>
          <a:ext cx="529424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5008" y="139147"/>
            <a:ext cx="3276600" cy="8465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Вывод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530" y="1103244"/>
            <a:ext cx="7973392" cy="530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Текст 2"/>
          <p:cNvSpPr>
            <a:spLocks noGrp="1"/>
          </p:cNvSpPr>
          <p:nvPr>
            <p:ph type="body" sz="quarter" idx="13"/>
          </p:nvPr>
        </p:nvSpPr>
        <p:spPr>
          <a:xfrm>
            <a:off x="172277" y="1391478"/>
            <a:ext cx="3833193" cy="150080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Предложенные рекомендации позволят гостинице повысить качество обслуживания ВИП клиентов, тем самым повлияют на  конкурентоспособность и эффективность гостиницы «Вега Измайлово».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1051" y="0"/>
            <a:ext cx="9551505" cy="1025494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659835" y="1172817"/>
            <a:ext cx="2812773" cy="5446644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7971182" y="1139008"/>
            <a:ext cx="2812775" cy="5500331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800599" y="1113183"/>
            <a:ext cx="2872409" cy="5526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Актуальность темы исследования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38540" y="1207881"/>
            <a:ext cx="6172200" cy="4178478"/>
          </a:xfrm>
        </p:spPr>
        <p:txBody>
          <a:bodyPr>
            <a:normAutofit fontScale="25000" lnSpcReduction="20000"/>
          </a:bodyPr>
          <a:lstStyle/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Тема «Пути повышения качества обслуживании VIP-гостей в гостиничном предприятии г. Москвы» актуальна в связи с тем, что в условиях быстрого перестроения гостиничного бизнеса на внутренний рынок и ростом приёма зарубежных гостей, особенно из Индии, Ирана, ОАЭ, а после снятия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пандемийных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ограничений, и  Китая в 2022-2023 годах, растёт необходимость изучения вопросов работы с VIP – гостями.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Подчеркивание особой значимости VIP-гостя, скорость обслуживания, демонстрация того, что в отеле понимают его статус, его требования  возвращаются отелю высокими прибылями, несопоставимыми с затратами на проведение этой работы, потому что такие клиенты с удовольствием тратят деньги во время проживания. Многие важные гости становятся бизнес – партерами отелей на взаимовыгодных условиях. VIP – гости – это хорошая основа для экономической стабильности гостиницы.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Московская гостиница «Вега Измайлово» имеет многолетний опыт работы в сфере делового туризма, но чтобы оставаться конкурентными в сфере предоставления услуг, нужно усиливать свои сильные стороны, улучшать корпоративную культуру. В ходе исследования будут выяснены факторы, влияющие на качество обслуживания в гостинице «Вега Измайлово», меры по его повышению. </a:t>
            </a:r>
          </a:p>
          <a:p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4"/>
          </p:nvPr>
        </p:nvSpPr>
        <p:spPr>
          <a:xfrm>
            <a:off x="6659425" y="1476237"/>
            <a:ext cx="5072062" cy="4178478"/>
          </a:xfrm>
        </p:spPr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 rotWithShape="1"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b="14899"/>
          <a:stretch/>
        </p:blipFill>
        <p:spPr bwMode="auto">
          <a:xfrm>
            <a:off x="6629400" y="1401417"/>
            <a:ext cx="5128593" cy="4731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77078" y="1078672"/>
            <a:ext cx="11499574" cy="1097015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: разработать пути повышения качества обслуживания VIP-гостей для гостиницы «Вега Измайлово»  систематизируя, закрепляя и расширяя теоретические и практические знания и навыки по специальности, полученные  при обучении в ГАПОУ МОК им. В. Талалихина. 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199" y="0"/>
            <a:ext cx="9617765" cy="1025494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Цель и задачи исследования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0165dbbf32894208a9da82af920f175d.jpg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4200" r="4200"/>
          <a:stretch>
            <a:fillRect/>
          </a:stretch>
        </p:blipFill>
        <p:spPr>
          <a:xfrm>
            <a:off x="387350" y="2374900"/>
            <a:ext cx="5072063" cy="3687763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023112" y="2237882"/>
            <a:ext cx="6033053" cy="61465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изучить теоретические материалы по обслуживанию VIP-гостей в гостиничном предприятии, используя литературу и интернет ресурсы;</a:t>
            </a:r>
          </a:p>
          <a:p>
            <a:pPr marL="0"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проанализировать организацию  работы по обслуживанию  VIP-клиентов на примере гостиницы «Вега Измайлово;</a:t>
            </a:r>
          </a:p>
          <a:p>
            <a:pPr marL="0"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провести анализ Программы лояльности и отзывов гостей на предмет предоставления сервиса по VIP- обслуживанию;</a:t>
            </a:r>
          </a:p>
          <a:p>
            <a:pPr marL="0"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разработать и обозначить пути  повышения качества обслуживания  VIP –клиентов  в гостинице «Вега Измайлово.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645426" y="2663686"/>
            <a:ext cx="417443" cy="40750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668617" y="3482007"/>
            <a:ext cx="417443" cy="40750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658678" y="4376529"/>
            <a:ext cx="417443" cy="40750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638800" y="5300869"/>
            <a:ext cx="417443" cy="40750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Google Shape;968;p48"/>
          <p:cNvSpPr/>
          <p:nvPr/>
        </p:nvSpPr>
        <p:spPr>
          <a:xfrm>
            <a:off x="5694903" y="2698701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968;p48"/>
          <p:cNvSpPr/>
          <p:nvPr/>
        </p:nvSpPr>
        <p:spPr>
          <a:xfrm>
            <a:off x="5704842" y="3513710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968;p48"/>
          <p:cNvSpPr/>
          <p:nvPr/>
        </p:nvSpPr>
        <p:spPr>
          <a:xfrm>
            <a:off x="5694903" y="4398293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968;p48"/>
          <p:cNvSpPr/>
          <p:nvPr/>
        </p:nvSpPr>
        <p:spPr>
          <a:xfrm>
            <a:off x="5684964" y="5342509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0E82FF-9BC8-417C-8CF0-62F144AEE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538"/>
            <a:ext cx="9066376" cy="786955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Объект и предмет исследования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64EBBB4-9B51-499A-95FE-4388FBE009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983" y="1337089"/>
            <a:ext cx="5536094" cy="1187450"/>
          </a:xfrm>
        </p:spPr>
        <p:txBody>
          <a:bodyPr>
            <a:normAutofit fontScale="25000" lnSpcReduction="20000"/>
          </a:bodyPr>
          <a:lstStyle/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Объект исследования: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гостиница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«Вега Измайлово» (юридическое наименование Акционерное общество туристический гостиничный комплекс «Вега») г. Москва, Измайловское шоссе, 71к3В, применяющая программу обслуживания 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VIP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-клиентов. </a:t>
            </a:r>
          </a:p>
          <a:p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7567C582-506F-4CBE-9334-14170E7BCD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BFA13F8-D343-4268-A65B-4DCAB66B12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6" name="Текст 2">
            <a:extLst>
              <a:ext uri="{FF2B5EF4-FFF2-40B4-BE49-F238E27FC236}">
                <a16:creationId xmlns="" xmlns:a16="http://schemas.microsoft.com/office/drawing/2014/main" id="{C64EBBB4-9B51-499A-95FE-4388FBE009F5}"/>
              </a:ext>
            </a:extLst>
          </p:cNvPr>
          <p:cNvSpPr txBox="1">
            <a:spLocks/>
          </p:cNvSpPr>
          <p:nvPr/>
        </p:nvSpPr>
        <p:spPr>
          <a:xfrm>
            <a:off x="675860" y="4222750"/>
            <a:ext cx="5334001" cy="118745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9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Предмет исследования</a:t>
            </a:r>
            <a:r>
              <a:rPr lang="ru-RU" sz="9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процесс организации работы службы размещения, при оказании услуг VIP-гостям в гостинице.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6182139" y="1500809"/>
            <a:ext cx="5526157" cy="4333461"/>
          </a:xfrm>
          <a:prstGeom prst="rect">
            <a:avLst/>
          </a:prstGeom>
        </p:spPr>
      </p:pic>
      <p:grpSp>
        <p:nvGrpSpPr>
          <p:cNvPr id="8" name="Google Shape;981;p48"/>
          <p:cNvGrpSpPr/>
          <p:nvPr/>
        </p:nvGrpSpPr>
        <p:grpSpPr>
          <a:xfrm>
            <a:off x="244305" y="4531486"/>
            <a:ext cx="371623" cy="365499"/>
            <a:chOff x="1244325" y="4999400"/>
            <a:chExt cx="444525" cy="437200"/>
          </a:xfrm>
          <a:solidFill>
            <a:schemeClr val="accent1">
              <a:lumMod val="50000"/>
            </a:schemeClr>
          </a:solidFill>
        </p:grpSpPr>
        <p:sp>
          <p:nvSpPr>
            <p:cNvPr id="9" name="Google Shape;982;p48"/>
            <p:cNvSpPr/>
            <p:nvPr/>
          </p:nvSpPr>
          <p:spPr>
            <a:xfrm>
              <a:off x="1244325" y="5161200"/>
              <a:ext cx="374925" cy="222275"/>
            </a:xfrm>
            <a:custGeom>
              <a:avLst/>
              <a:gdLst/>
              <a:ahLst/>
              <a:cxnLst/>
              <a:rect l="l" t="t" r="r" b="b"/>
              <a:pathLst>
                <a:path w="14997" h="8891" extrusionOk="0">
                  <a:moveTo>
                    <a:pt x="2077" y="1661"/>
                  </a:moveTo>
                  <a:lnTo>
                    <a:pt x="2199" y="1685"/>
                  </a:lnTo>
                  <a:lnTo>
                    <a:pt x="2468" y="1783"/>
                  </a:lnTo>
                  <a:lnTo>
                    <a:pt x="2687" y="1930"/>
                  </a:lnTo>
                  <a:lnTo>
                    <a:pt x="2883" y="2076"/>
                  </a:lnTo>
                  <a:lnTo>
                    <a:pt x="2932" y="2443"/>
                  </a:lnTo>
                  <a:lnTo>
                    <a:pt x="3005" y="2833"/>
                  </a:lnTo>
                  <a:lnTo>
                    <a:pt x="3176" y="3664"/>
                  </a:lnTo>
                  <a:lnTo>
                    <a:pt x="3396" y="4470"/>
                  </a:lnTo>
                  <a:lnTo>
                    <a:pt x="3567" y="5154"/>
                  </a:lnTo>
                  <a:lnTo>
                    <a:pt x="3371" y="5105"/>
                  </a:lnTo>
                  <a:lnTo>
                    <a:pt x="3152" y="5031"/>
                  </a:lnTo>
                  <a:lnTo>
                    <a:pt x="2956" y="4934"/>
                  </a:lnTo>
                  <a:lnTo>
                    <a:pt x="2736" y="4812"/>
                  </a:lnTo>
                  <a:lnTo>
                    <a:pt x="2541" y="4690"/>
                  </a:lnTo>
                  <a:lnTo>
                    <a:pt x="2321" y="4543"/>
                  </a:lnTo>
                  <a:lnTo>
                    <a:pt x="2126" y="4372"/>
                  </a:lnTo>
                  <a:lnTo>
                    <a:pt x="1930" y="4201"/>
                  </a:lnTo>
                  <a:lnTo>
                    <a:pt x="1759" y="4006"/>
                  </a:lnTo>
                  <a:lnTo>
                    <a:pt x="1613" y="3810"/>
                  </a:lnTo>
                  <a:lnTo>
                    <a:pt x="1466" y="3590"/>
                  </a:lnTo>
                  <a:lnTo>
                    <a:pt x="1344" y="3395"/>
                  </a:lnTo>
                  <a:lnTo>
                    <a:pt x="1247" y="3175"/>
                  </a:lnTo>
                  <a:lnTo>
                    <a:pt x="1173" y="2931"/>
                  </a:lnTo>
                  <a:lnTo>
                    <a:pt x="1124" y="2711"/>
                  </a:lnTo>
                  <a:lnTo>
                    <a:pt x="1124" y="2491"/>
                  </a:lnTo>
                  <a:lnTo>
                    <a:pt x="1124" y="2320"/>
                  </a:lnTo>
                  <a:lnTo>
                    <a:pt x="1173" y="2174"/>
                  </a:lnTo>
                  <a:lnTo>
                    <a:pt x="1247" y="2027"/>
                  </a:lnTo>
                  <a:lnTo>
                    <a:pt x="1369" y="1905"/>
                  </a:lnTo>
                  <a:lnTo>
                    <a:pt x="1491" y="1808"/>
                  </a:lnTo>
                  <a:lnTo>
                    <a:pt x="1613" y="1734"/>
                  </a:lnTo>
                  <a:lnTo>
                    <a:pt x="1784" y="1685"/>
                  </a:lnTo>
                  <a:lnTo>
                    <a:pt x="1955" y="1661"/>
                  </a:lnTo>
                  <a:close/>
                  <a:moveTo>
                    <a:pt x="3225" y="0"/>
                  </a:moveTo>
                  <a:lnTo>
                    <a:pt x="3127" y="25"/>
                  </a:lnTo>
                  <a:lnTo>
                    <a:pt x="3029" y="98"/>
                  </a:lnTo>
                  <a:lnTo>
                    <a:pt x="2932" y="147"/>
                  </a:lnTo>
                  <a:lnTo>
                    <a:pt x="2883" y="245"/>
                  </a:lnTo>
                  <a:lnTo>
                    <a:pt x="2834" y="342"/>
                  </a:lnTo>
                  <a:lnTo>
                    <a:pt x="2785" y="440"/>
                  </a:lnTo>
                  <a:lnTo>
                    <a:pt x="2785" y="538"/>
                  </a:lnTo>
                  <a:lnTo>
                    <a:pt x="2785" y="709"/>
                  </a:lnTo>
                  <a:lnTo>
                    <a:pt x="2565" y="635"/>
                  </a:lnTo>
                  <a:lnTo>
                    <a:pt x="2370" y="586"/>
                  </a:lnTo>
                  <a:lnTo>
                    <a:pt x="2150" y="562"/>
                  </a:lnTo>
                  <a:lnTo>
                    <a:pt x="1955" y="538"/>
                  </a:lnTo>
                  <a:lnTo>
                    <a:pt x="1759" y="562"/>
                  </a:lnTo>
                  <a:lnTo>
                    <a:pt x="1564" y="586"/>
                  </a:lnTo>
                  <a:lnTo>
                    <a:pt x="1369" y="635"/>
                  </a:lnTo>
                  <a:lnTo>
                    <a:pt x="1198" y="709"/>
                  </a:lnTo>
                  <a:lnTo>
                    <a:pt x="1027" y="782"/>
                  </a:lnTo>
                  <a:lnTo>
                    <a:pt x="856" y="880"/>
                  </a:lnTo>
                  <a:lnTo>
                    <a:pt x="709" y="1002"/>
                  </a:lnTo>
                  <a:lnTo>
                    <a:pt x="563" y="1124"/>
                  </a:lnTo>
                  <a:lnTo>
                    <a:pt x="441" y="1246"/>
                  </a:lnTo>
                  <a:lnTo>
                    <a:pt x="343" y="1417"/>
                  </a:lnTo>
                  <a:lnTo>
                    <a:pt x="245" y="1563"/>
                  </a:lnTo>
                  <a:lnTo>
                    <a:pt x="147" y="1734"/>
                  </a:lnTo>
                  <a:lnTo>
                    <a:pt x="99" y="1905"/>
                  </a:lnTo>
                  <a:lnTo>
                    <a:pt x="50" y="2101"/>
                  </a:lnTo>
                  <a:lnTo>
                    <a:pt x="1" y="2296"/>
                  </a:lnTo>
                  <a:lnTo>
                    <a:pt x="1" y="2491"/>
                  </a:lnTo>
                  <a:lnTo>
                    <a:pt x="25" y="2858"/>
                  </a:lnTo>
                  <a:lnTo>
                    <a:pt x="99" y="3200"/>
                  </a:lnTo>
                  <a:lnTo>
                    <a:pt x="221" y="3566"/>
                  </a:lnTo>
                  <a:lnTo>
                    <a:pt x="367" y="3884"/>
                  </a:lnTo>
                  <a:lnTo>
                    <a:pt x="563" y="4225"/>
                  </a:lnTo>
                  <a:lnTo>
                    <a:pt x="782" y="4543"/>
                  </a:lnTo>
                  <a:lnTo>
                    <a:pt x="1027" y="4836"/>
                  </a:lnTo>
                  <a:lnTo>
                    <a:pt x="1295" y="5105"/>
                  </a:lnTo>
                  <a:lnTo>
                    <a:pt x="1588" y="5349"/>
                  </a:lnTo>
                  <a:lnTo>
                    <a:pt x="1906" y="5593"/>
                  </a:lnTo>
                  <a:lnTo>
                    <a:pt x="2248" y="5789"/>
                  </a:lnTo>
                  <a:lnTo>
                    <a:pt x="2590" y="5960"/>
                  </a:lnTo>
                  <a:lnTo>
                    <a:pt x="2932" y="6106"/>
                  </a:lnTo>
                  <a:lnTo>
                    <a:pt x="3274" y="6204"/>
                  </a:lnTo>
                  <a:lnTo>
                    <a:pt x="3616" y="6277"/>
                  </a:lnTo>
                  <a:lnTo>
                    <a:pt x="3957" y="6301"/>
                  </a:lnTo>
                  <a:lnTo>
                    <a:pt x="4080" y="6643"/>
                  </a:lnTo>
                  <a:lnTo>
                    <a:pt x="4226" y="6961"/>
                  </a:lnTo>
                  <a:lnTo>
                    <a:pt x="4519" y="7596"/>
                  </a:lnTo>
                  <a:lnTo>
                    <a:pt x="4812" y="8133"/>
                  </a:lnTo>
                  <a:lnTo>
                    <a:pt x="5081" y="8597"/>
                  </a:lnTo>
                  <a:lnTo>
                    <a:pt x="5154" y="8719"/>
                  </a:lnTo>
                  <a:lnTo>
                    <a:pt x="5276" y="8817"/>
                  </a:lnTo>
                  <a:lnTo>
                    <a:pt x="5423" y="8866"/>
                  </a:lnTo>
                  <a:lnTo>
                    <a:pt x="5569" y="8890"/>
                  </a:lnTo>
                  <a:lnTo>
                    <a:pt x="12212" y="8890"/>
                  </a:lnTo>
                  <a:lnTo>
                    <a:pt x="12359" y="8866"/>
                  </a:lnTo>
                  <a:lnTo>
                    <a:pt x="12506" y="8817"/>
                  </a:lnTo>
                  <a:lnTo>
                    <a:pt x="12628" y="8719"/>
                  </a:lnTo>
                  <a:lnTo>
                    <a:pt x="12701" y="8597"/>
                  </a:lnTo>
                  <a:lnTo>
                    <a:pt x="12994" y="8060"/>
                  </a:lnTo>
                  <a:lnTo>
                    <a:pt x="13360" y="7352"/>
                  </a:lnTo>
                  <a:lnTo>
                    <a:pt x="13727" y="6472"/>
                  </a:lnTo>
                  <a:lnTo>
                    <a:pt x="13922" y="6008"/>
                  </a:lnTo>
                  <a:lnTo>
                    <a:pt x="14117" y="5495"/>
                  </a:lnTo>
                  <a:lnTo>
                    <a:pt x="14288" y="4958"/>
                  </a:lnTo>
                  <a:lnTo>
                    <a:pt x="14459" y="4372"/>
                  </a:lnTo>
                  <a:lnTo>
                    <a:pt x="14606" y="3786"/>
                  </a:lnTo>
                  <a:lnTo>
                    <a:pt x="14752" y="3175"/>
                  </a:lnTo>
                  <a:lnTo>
                    <a:pt x="14850" y="2540"/>
                  </a:lnTo>
                  <a:lnTo>
                    <a:pt x="14923" y="1881"/>
                  </a:lnTo>
                  <a:lnTo>
                    <a:pt x="14972" y="1221"/>
                  </a:lnTo>
                  <a:lnTo>
                    <a:pt x="14997" y="538"/>
                  </a:lnTo>
                  <a:lnTo>
                    <a:pt x="14997" y="440"/>
                  </a:lnTo>
                  <a:lnTo>
                    <a:pt x="14948" y="342"/>
                  </a:lnTo>
                  <a:lnTo>
                    <a:pt x="14899" y="245"/>
                  </a:lnTo>
                  <a:lnTo>
                    <a:pt x="14850" y="147"/>
                  </a:lnTo>
                  <a:lnTo>
                    <a:pt x="14752" y="98"/>
                  </a:lnTo>
                  <a:lnTo>
                    <a:pt x="14655" y="25"/>
                  </a:lnTo>
                  <a:lnTo>
                    <a:pt x="145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83;p48"/>
            <p:cNvSpPr/>
            <p:nvPr/>
          </p:nvSpPr>
          <p:spPr>
            <a:xfrm>
              <a:off x="1244325" y="5397500"/>
              <a:ext cx="444525" cy="39100"/>
            </a:xfrm>
            <a:custGeom>
              <a:avLst/>
              <a:gdLst/>
              <a:ahLst/>
              <a:cxnLst/>
              <a:rect l="l" t="t" r="r" b="b"/>
              <a:pathLst>
                <a:path w="17781" h="1564" extrusionOk="0">
                  <a:moveTo>
                    <a:pt x="1" y="0"/>
                  </a:moveTo>
                  <a:lnTo>
                    <a:pt x="25" y="244"/>
                  </a:lnTo>
                  <a:lnTo>
                    <a:pt x="99" y="488"/>
                  </a:lnTo>
                  <a:lnTo>
                    <a:pt x="196" y="757"/>
                  </a:lnTo>
                  <a:lnTo>
                    <a:pt x="318" y="1001"/>
                  </a:lnTo>
                  <a:lnTo>
                    <a:pt x="489" y="1221"/>
                  </a:lnTo>
                  <a:lnTo>
                    <a:pt x="685" y="1392"/>
                  </a:lnTo>
                  <a:lnTo>
                    <a:pt x="782" y="1465"/>
                  </a:lnTo>
                  <a:lnTo>
                    <a:pt x="880" y="1514"/>
                  </a:lnTo>
                  <a:lnTo>
                    <a:pt x="1002" y="1539"/>
                  </a:lnTo>
                  <a:lnTo>
                    <a:pt x="1124" y="1563"/>
                  </a:lnTo>
                  <a:lnTo>
                    <a:pt x="16657" y="1563"/>
                  </a:lnTo>
                  <a:lnTo>
                    <a:pt x="16780" y="1539"/>
                  </a:lnTo>
                  <a:lnTo>
                    <a:pt x="16902" y="1514"/>
                  </a:lnTo>
                  <a:lnTo>
                    <a:pt x="16999" y="1465"/>
                  </a:lnTo>
                  <a:lnTo>
                    <a:pt x="17097" y="1392"/>
                  </a:lnTo>
                  <a:lnTo>
                    <a:pt x="17292" y="1221"/>
                  </a:lnTo>
                  <a:lnTo>
                    <a:pt x="17463" y="1001"/>
                  </a:lnTo>
                  <a:lnTo>
                    <a:pt x="17586" y="757"/>
                  </a:lnTo>
                  <a:lnTo>
                    <a:pt x="17683" y="488"/>
                  </a:lnTo>
                  <a:lnTo>
                    <a:pt x="17756" y="244"/>
                  </a:lnTo>
                  <a:lnTo>
                    <a:pt x="177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4;p48"/>
            <p:cNvSpPr/>
            <p:nvPr/>
          </p:nvSpPr>
          <p:spPr>
            <a:xfrm>
              <a:off x="1451925" y="4999400"/>
              <a:ext cx="31175" cy="129450"/>
            </a:xfrm>
            <a:custGeom>
              <a:avLst/>
              <a:gdLst/>
              <a:ahLst/>
              <a:cxnLst/>
              <a:rect l="l" t="t" r="r" b="b"/>
              <a:pathLst>
                <a:path w="1247" h="5178" extrusionOk="0">
                  <a:moveTo>
                    <a:pt x="953" y="0"/>
                  </a:moveTo>
                  <a:lnTo>
                    <a:pt x="856" y="25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5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14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74" y="1368"/>
                  </a:lnTo>
                  <a:lnTo>
                    <a:pt x="50" y="1490"/>
                  </a:lnTo>
                  <a:lnTo>
                    <a:pt x="1" y="1661"/>
                  </a:lnTo>
                  <a:lnTo>
                    <a:pt x="1" y="1832"/>
                  </a:lnTo>
                  <a:lnTo>
                    <a:pt x="1" y="2003"/>
                  </a:lnTo>
                  <a:lnTo>
                    <a:pt x="50" y="2149"/>
                  </a:lnTo>
                  <a:lnTo>
                    <a:pt x="74" y="2296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14" y="2907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5" y="3346"/>
                  </a:lnTo>
                  <a:lnTo>
                    <a:pt x="660" y="3542"/>
                  </a:lnTo>
                  <a:lnTo>
                    <a:pt x="611" y="3688"/>
                  </a:lnTo>
                  <a:lnTo>
                    <a:pt x="514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74" y="4421"/>
                  </a:lnTo>
                  <a:lnTo>
                    <a:pt x="50" y="4567"/>
                  </a:lnTo>
                  <a:lnTo>
                    <a:pt x="1" y="4714"/>
                  </a:lnTo>
                  <a:lnTo>
                    <a:pt x="1" y="4885"/>
                  </a:lnTo>
                  <a:lnTo>
                    <a:pt x="25" y="5007"/>
                  </a:lnTo>
                  <a:lnTo>
                    <a:pt x="74" y="5080"/>
                  </a:lnTo>
                  <a:lnTo>
                    <a:pt x="172" y="5153"/>
                  </a:lnTo>
                  <a:lnTo>
                    <a:pt x="294" y="5178"/>
                  </a:lnTo>
                  <a:lnTo>
                    <a:pt x="392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3" y="4885"/>
                  </a:lnTo>
                  <a:lnTo>
                    <a:pt x="587" y="4714"/>
                  </a:lnTo>
                  <a:lnTo>
                    <a:pt x="636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8" y="4152"/>
                  </a:lnTo>
                  <a:lnTo>
                    <a:pt x="1100" y="3932"/>
                  </a:lnTo>
                  <a:lnTo>
                    <a:pt x="1149" y="3810"/>
                  </a:lnTo>
                  <a:lnTo>
                    <a:pt x="1197" y="3688"/>
                  </a:lnTo>
                  <a:lnTo>
                    <a:pt x="1222" y="3542"/>
                  </a:lnTo>
                  <a:lnTo>
                    <a:pt x="1246" y="3346"/>
                  </a:lnTo>
                  <a:lnTo>
                    <a:pt x="1222" y="3175"/>
                  </a:lnTo>
                  <a:lnTo>
                    <a:pt x="1197" y="3029"/>
                  </a:lnTo>
                  <a:lnTo>
                    <a:pt x="1149" y="2882"/>
                  </a:lnTo>
                  <a:lnTo>
                    <a:pt x="1100" y="2784"/>
                  </a:lnTo>
                  <a:lnTo>
                    <a:pt x="978" y="2565"/>
                  </a:lnTo>
                  <a:lnTo>
                    <a:pt x="831" y="2394"/>
                  </a:lnTo>
                  <a:lnTo>
                    <a:pt x="733" y="2272"/>
                  </a:lnTo>
                  <a:lnTo>
                    <a:pt x="636" y="2149"/>
                  </a:lnTo>
                  <a:lnTo>
                    <a:pt x="587" y="2003"/>
                  </a:lnTo>
                  <a:lnTo>
                    <a:pt x="563" y="1832"/>
                  </a:lnTo>
                  <a:lnTo>
                    <a:pt x="587" y="1637"/>
                  </a:lnTo>
                  <a:lnTo>
                    <a:pt x="636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8" y="1075"/>
                  </a:lnTo>
                  <a:lnTo>
                    <a:pt x="1100" y="879"/>
                  </a:lnTo>
                  <a:lnTo>
                    <a:pt x="1149" y="757"/>
                  </a:lnTo>
                  <a:lnTo>
                    <a:pt x="1197" y="611"/>
                  </a:lnTo>
                  <a:lnTo>
                    <a:pt x="1222" y="464"/>
                  </a:lnTo>
                  <a:lnTo>
                    <a:pt x="1246" y="293"/>
                  </a:lnTo>
                  <a:lnTo>
                    <a:pt x="1222" y="171"/>
                  </a:lnTo>
                  <a:lnTo>
                    <a:pt x="1149" y="98"/>
                  </a:lnTo>
                  <a:lnTo>
                    <a:pt x="1075" y="25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5;p48"/>
            <p:cNvSpPr/>
            <p:nvPr/>
          </p:nvSpPr>
          <p:spPr>
            <a:xfrm>
              <a:off x="1407975" y="4999400"/>
              <a:ext cx="31150" cy="129450"/>
            </a:xfrm>
            <a:custGeom>
              <a:avLst/>
              <a:gdLst/>
              <a:ahLst/>
              <a:cxnLst/>
              <a:rect l="l" t="t" r="r" b="b"/>
              <a:pathLst>
                <a:path w="1246" h="5178" extrusionOk="0">
                  <a:moveTo>
                    <a:pt x="977" y="0"/>
                  </a:moveTo>
                  <a:lnTo>
                    <a:pt x="855" y="25"/>
                  </a:lnTo>
                  <a:lnTo>
                    <a:pt x="782" y="98"/>
                  </a:lnTo>
                  <a:lnTo>
                    <a:pt x="709" y="171"/>
                  </a:lnTo>
                  <a:lnTo>
                    <a:pt x="684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38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98" y="1368"/>
                  </a:lnTo>
                  <a:lnTo>
                    <a:pt x="49" y="1490"/>
                  </a:lnTo>
                  <a:lnTo>
                    <a:pt x="25" y="1661"/>
                  </a:lnTo>
                  <a:lnTo>
                    <a:pt x="0" y="1832"/>
                  </a:lnTo>
                  <a:lnTo>
                    <a:pt x="25" y="2003"/>
                  </a:lnTo>
                  <a:lnTo>
                    <a:pt x="49" y="2149"/>
                  </a:lnTo>
                  <a:lnTo>
                    <a:pt x="98" y="2296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38" y="2907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4" y="3346"/>
                  </a:lnTo>
                  <a:lnTo>
                    <a:pt x="660" y="3542"/>
                  </a:lnTo>
                  <a:lnTo>
                    <a:pt x="611" y="3688"/>
                  </a:lnTo>
                  <a:lnTo>
                    <a:pt x="538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98" y="4421"/>
                  </a:lnTo>
                  <a:lnTo>
                    <a:pt x="49" y="4567"/>
                  </a:lnTo>
                  <a:lnTo>
                    <a:pt x="25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98" y="5080"/>
                  </a:lnTo>
                  <a:lnTo>
                    <a:pt x="171" y="5153"/>
                  </a:lnTo>
                  <a:lnTo>
                    <a:pt x="293" y="5178"/>
                  </a:lnTo>
                  <a:lnTo>
                    <a:pt x="391" y="5153"/>
                  </a:lnTo>
                  <a:lnTo>
                    <a:pt x="489" y="5080"/>
                  </a:lnTo>
                  <a:lnTo>
                    <a:pt x="562" y="5007"/>
                  </a:lnTo>
                  <a:lnTo>
                    <a:pt x="586" y="4885"/>
                  </a:lnTo>
                  <a:lnTo>
                    <a:pt x="586" y="4714"/>
                  </a:lnTo>
                  <a:lnTo>
                    <a:pt x="660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7" y="4152"/>
                  </a:lnTo>
                  <a:lnTo>
                    <a:pt x="1124" y="3932"/>
                  </a:lnTo>
                  <a:lnTo>
                    <a:pt x="1173" y="3810"/>
                  </a:lnTo>
                  <a:lnTo>
                    <a:pt x="1221" y="3688"/>
                  </a:lnTo>
                  <a:lnTo>
                    <a:pt x="1246" y="3542"/>
                  </a:lnTo>
                  <a:lnTo>
                    <a:pt x="1246" y="3346"/>
                  </a:lnTo>
                  <a:lnTo>
                    <a:pt x="1246" y="3175"/>
                  </a:lnTo>
                  <a:lnTo>
                    <a:pt x="1221" y="3029"/>
                  </a:lnTo>
                  <a:lnTo>
                    <a:pt x="1173" y="2882"/>
                  </a:lnTo>
                  <a:lnTo>
                    <a:pt x="1124" y="2784"/>
                  </a:lnTo>
                  <a:lnTo>
                    <a:pt x="977" y="2565"/>
                  </a:lnTo>
                  <a:lnTo>
                    <a:pt x="831" y="2394"/>
                  </a:lnTo>
                  <a:lnTo>
                    <a:pt x="733" y="2272"/>
                  </a:lnTo>
                  <a:lnTo>
                    <a:pt x="660" y="2149"/>
                  </a:lnTo>
                  <a:lnTo>
                    <a:pt x="586" y="2003"/>
                  </a:lnTo>
                  <a:lnTo>
                    <a:pt x="586" y="1832"/>
                  </a:lnTo>
                  <a:lnTo>
                    <a:pt x="586" y="1637"/>
                  </a:lnTo>
                  <a:lnTo>
                    <a:pt x="660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7" y="1075"/>
                  </a:lnTo>
                  <a:lnTo>
                    <a:pt x="1124" y="879"/>
                  </a:lnTo>
                  <a:lnTo>
                    <a:pt x="1173" y="757"/>
                  </a:lnTo>
                  <a:lnTo>
                    <a:pt x="1221" y="611"/>
                  </a:lnTo>
                  <a:lnTo>
                    <a:pt x="1246" y="464"/>
                  </a:lnTo>
                  <a:lnTo>
                    <a:pt x="1246" y="293"/>
                  </a:lnTo>
                  <a:lnTo>
                    <a:pt x="1221" y="171"/>
                  </a:lnTo>
                  <a:lnTo>
                    <a:pt x="1173" y="98"/>
                  </a:lnTo>
                  <a:lnTo>
                    <a:pt x="1075" y="25"/>
                  </a:lnTo>
                  <a:lnTo>
                    <a:pt x="9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6;p48"/>
            <p:cNvSpPr/>
            <p:nvPr/>
          </p:nvSpPr>
          <p:spPr>
            <a:xfrm>
              <a:off x="1495900" y="4999400"/>
              <a:ext cx="30550" cy="129450"/>
            </a:xfrm>
            <a:custGeom>
              <a:avLst/>
              <a:gdLst/>
              <a:ahLst/>
              <a:cxnLst/>
              <a:rect l="l" t="t" r="r" b="b"/>
              <a:pathLst>
                <a:path w="1222" h="5178" extrusionOk="0">
                  <a:moveTo>
                    <a:pt x="953" y="0"/>
                  </a:moveTo>
                  <a:lnTo>
                    <a:pt x="831" y="25"/>
                  </a:lnTo>
                  <a:lnTo>
                    <a:pt x="757" y="98"/>
                  </a:lnTo>
                  <a:lnTo>
                    <a:pt x="684" y="171"/>
                  </a:lnTo>
                  <a:lnTo>
                    <a:pt x="660" y="293"/>
                  </a:lnTo>
                  <a:lnTo>
                    <a:pt x="660" y="464"/>
                  </a:lnTo>
                  <a:lnTo>
                    <a:pt x="586" y="611"/>
                  </a:lnTo>
                  <a:lnTo>
                    <a:pt x="513" y="733"/>
                  </a:lnTo>
                  <a:lnTo>
                    <a:pt x="391" y="879"/>
                  </a:lnTo>
                  <a:lnTo>
                    <a:pt x="269" y="1026"/>
                  </a:lnTo>
                  <a:lnTo>
                    <a:pt x="122" y="1246"/>
                  </a:lnTo>
                  <a:lnTo>
                    <a:pt x="73" y="1368"/>
                  </a:lnTo>
                  <a:lnTo>
                    <a:pt x="25" y="1490"/>
                  </a:lnTo>
                  <a:lnTo>
                    <a:pt x="0" y="1661"/>
                  </a:lnTo>
                  <a:lnTo>
                    <a:pt x="0" y="1832"/>
                  </a:lnTo>
                  <a:lnTo>
                    <a:pt x="0" y="2003"/>
                  </a:lnTo>
                  <a:lnTo>
                    <a:pt x="25" y="2149"/>
                  </a:lnTo>
                  <a:lnTo>
                    <a:pt x="73" y="2296"/>
                  </a:lnTo>
                  <a:lnTo>
                    <a:pt x="122" y="2394"/>
                  </a:lnTo>
                  <a:lnTo>
                    <a:pt x="269" y="2613"/>
                  </a:lnTo>
                  <a:lnTo>
                    <a:pt x="391" y="2784"/>
                  </a:lnTo>
                  <a:lnTo>
                    <a:pt x="513" y="2907"/>
                  </a:lnTo>
                  <a:lnTo>
                    <a:pt x="586" y="3029"/>
                  </a:lnTo>
                  <a:lnTo>
                    <a:pt x="660" y="3175"/>
                  </a:lnTo>
                  <a:lnTo>
                    <a:pt x="660" y="3346"/>
                  </a:lnTo>
                  <a:lnTo>
                    <a:pt x="660" y="3542"/>
                  </a:lnTo>
                  <a:lnTo>
                    <a:pt x="586" y="3688"/>
                  </a:lnTo>
                  <a:lnTo>
                    <a:pt x="513" y="3810"/>
                  </a:lnTo>
                  <a:lnTo>
                    <a:pt x="391" y="3932"/>
                  </a:lnTo>
                  <a:lnTo>
                    <a:pt x="269" y="4103"/>
                  </a:lnTo>
                  <a:lnTo>
                    <a:pt x="122" y="4299"/>
                  </a:lnTo>
                  <a:lnTo>
                    <a:pt x="73" y="4421"/>
                  </a:lnTo>
                  <a:lnTo>
                    <a:pt x="25" y="4567"/>
                  </a:lnTo>
                  <a:lnTo>
                    <a:pt x="0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73" y="5080"/>
                  </a:lnTo>
                  <a:lnTo>
                    <a:pt x="171" y="5153"/>
                  </a:lnTo>
                  <a:lnTo>
                    <a:pt x="269" y="5178"/>
                  </a:lnTo>
                  <a:lnTo>
                    <a:pt x="391" y="5153"/>
                  </a:lnTo>
                  <a:lnTo>
                    <a:pt x="464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6" y="4714"/>
                  </a:lnTo>
                  <a:lnTo>
                    <a:pt x="635" y="4567"/>
                  </a:lnTo>
                  <a:lnTo>
                    <a:pt x="708" y="4445"/>
                  </a:lnTo>
                  <a:lnTo>
                    <a:pt x="831" y="4299"/>
                  </a:lnTo>
                  <a:lnTo>
                    <a:pt x="953" y="4152"/>
                  </a:lnTo>
                  <a:lnTo>
                    <a:pt x="1099" y="3932"/>
                  </a:lnTo>
                  <a:lnTo>
                    <a:pt x="1148" y="3810"/>
                  </a:lnTo>
                  <a:lnTo>
                    <a:pt x="1197" y="3688"/>
                  </a:lnTo>
                  <a:lnTo>
                    <a:pt x="1221" y="3542"/>
                  </a:lnTo>
                  <a:lnTo>
                    <a:pt x="1221" y="3346"/>
                  </a:lnTo>
                  <a:lnTo>
                    <a:pt x="1221" y="3175"/>
                  </a:lnTo>
                  <a:lnTo>
                    <a:pt x="1197" y="3029"/>
                  </a:lnTo>
                  <a:lnTo>
                    <a:pt x="1148" y="2882"/>
                  </a:lnTo>
                  <a:lnTo>
                    <a:pt x="1099" y="2784"/>
                  </a:lnTo>
                  <a:lnTo>
                    <a:pt x="953" y="2565"/>
                  </a:lnTo>
                  <a:lnTo>
                    <a:pt x="831" y="2394"/>
                  </a:lnTo>
                  <a:lnTo>
                    <a:pt x="708" y="2272"/>
                  </a:lnTo>
                  <a:lnTo>
                    <a:pt x="635" y="2149"/>
                  </a:lnTo>
                  <a:lnTo>
                    <a:pt x="586" y="2003"/>
                  </a:lnTo>
                  <a:lnTo>
                    <a:pt x="562" y="1832"/>
                  </a:lnTo>
                  <a:lnTo>
                    <a:pt x="586" y="1637"/>
                  </a:lnTo>
                  <a:lnTo>
                    <a:pt x="635" y="1490"/>
                  </a:lnTo>
                  <a:lnTo>
                    <a:pt x="708" y="1368"/>
                  </a:lnTo>
                  <a:lnTo>
                    <a:pt x="831" y="1246"/>
                  </a:lnTo>
                  <a:lnTo>
                    <a:pt x="953" y="1075"/>
                  </a:lnTo>
                  <a:lnTo>
                    <a:pt x="1099" y="879"/>
                  </a:lnTo>
                  <a:lnTo>
                    <a:pt x="1148" y="757"/>
                  </a:lnTo>
                  <a:lnTo>
                    <a:pt x="1197" y="611"/>
                  </a:lnTo>
                  <a:lnTo>
                    <a:pt x="1221" y="464"/>
                  </a:lnTo>
                  <a:lnTo>
                    <a:pt x="1221" y="293"/>
                  </a:lnTo>
                  <a:lnTo>
                    <a:pt x="1221" y="171"/>
                  </a:lnTo>
                  <a:lnTo>
                    <a:pt x="1148" y="98"/>
                  </a:lnTo>
                  <a:lnTo>
                    <a:pt x="1050" y="25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777;p48"/>
          <p:cNvSpPr/>
          <p:nvPr/>
        </p:nvSpPr>
        <p:spPr>
          <a:xfrm>
            <a:off x="130374" y="1496107"/>
            <a:ext cx="384894" cy="335905"/>
          </a:xfrm>
          <a:custGeom>
            <a:avLst/>
            <a:gdLst/>
            <a:ahLst/>
            <a:cxnLst/>
            <a:rect l="l" t="t" r="r" b="b"/>
            <a:pathLst>
              <a:path w="18416" h="16072" extrusionOk="0">
                <a:moveTo>
                  <a:pt x="9208" y="1"/>
                </a:moveTo>
                <a:lnTo>
                  <a:pt x="1" y="8866"/>
                </a:lnTo>
                <a:lnTo>
                  <a:pt x="2882" y="8866"/>
                </a:lnTo>
                <a:lnTo>
                  <a:pt x="2882" y="15290"/>
                </a:lnTo>
                <a:lnTo>
                  <a:pt x="2907" y="15461"/>
                </a:lnTo>
                <a:lnTo>
                  <a:pt x="2956" y="15607"/>
                </a:lnTo>
                <a:lnTo>
                  <a:pt x="3029" y="15729"/>
                </a:lnTo>
                <a:lnTo>
                  <a:pt x="3102" y="15851"/>
                </a:lnTo>
                <a:lnTo>
                  <a:pt x="3224" y="15949"/>
                </a:lnTo>
                <a:lnTo>
                  <a:pt x="3371" y="16022"/>
                </a:lnTo>
                <a:lnTo>
                  <a:pt x="3517" y="16071"/>
                </a:lnTo>
                <a:lnTo>
                  <a:pt x="7425" y="16071"/>
                </a:lnTo>
                <a:lnTo>
                  <a:pt x="7425" y="13458"/>
                </a:lnTo>
                <a:lnTo>
                  <a:pt x="7450" y="13165"/>
                </a:lnTo>
                <a:lnTo>
                  <a:pt x="7547" y="12896"/>
                </a:lnTo>
                <a:lnTo>
                  <a:pt x="7669" y="12652"/>
                </a:lnTo>
                <a:lnTo>
                  <a:pt x="7840" y="12457"/>
                </a:lnTo>
                <a:lnTo>
                  <a:pt x="8060" y="12286"/>
                </a:lnTo>
                <a:lnTo>
                  <a:pt x="8280" y="12164"/>
                </a:lnTo>
                <a:lnTo>
                  <a:pt x="8549" y="12066"/>
                </a:lnTo>
                <a:lnTo>
                  <a:pt x="8842" y="12041"/>
                </a:lnTo>
                <a:lnTo>
                  <a:pt x="9574" y="12041"/>
                </a:lnTo>
                <a:lnTo>
                  <a:pt x="9867" y="12066"/>
                </a:lnTo>
                <a:lnTo>
                  <a:pt x="10136" y="12164"/>
                </a:lnTo>
                <a:lnTo>
                  <a:pt x="10356" y="12286"/>
                </a:lnTo>
                <a:lnTo>
                  <a:pt x="10576" y="12457"/>
                </a:lnTo>
                <a:lnTo>
                  <a:pt x="10747" y="12652"/>
                </a:lnTo>
                <a:lnTo>
                  <a:pt x="10869" y="12896"/>
                </a:lnTo>
                <a:lnTo>
                  <a:pt x="10967" y="13165"/>
                </a:lnTo>
                <a:lnTo>
                  <a:pt x="10991" y="13458"/>
                </a:lnTo>
                <a:lnTo>
                  <a:pt x="10991" y="16071"/>
                </a:lnTo>
                <a:lnTo>
                  <a:pt x="14899" y="16071"/>
                </a:lnTo>
                <a:lnTo>
                  <a:pt x="15045" y="16022"/>
                </a:lnTo>
                <a:lnTo>
                  <a:pt x="15192" y="15949"/>
                </a:lnTo>
                <a:lnTo>
                  <a:pt x="15314" y="15851"/>
                </a:lnTo>
                <a:lnTo>
                  <a:pt x="15387" y="15729"/>
                </a:lnTo>
                <a:lnTo>
                  <a:pt x="15460" y="15607"/>
                </a:lnTo>
                <a:lnTo>
                  <a:pt x="15509" y="15461"/>
                </a:lnTo>
                <a:lnTo>
                  <a:pt x="15534" y="15290"/>
                </a:lnTo>
                <a:lnTo>
                  <a:pt x="15534" y="8866"/>
                </a:lnTo>
                <a:lnTo>
                  <a:pt x="18416" y="8866"/>
                </a:lnTo>
                <a:lnTo>
                  <a:pt x="9208" y="1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59514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8782"/>
            <a:ext cx="9309652" cy="826711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Теоретические аспекты исследования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78295" y="999160"/>
            <a:ext cx="9203635" cy="90915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Обслуживание ВИП гостей в гостинице, помимо стандартного набора услуг, всегда включает индивидуальные предложения, подобранные с учётом личности постояльца, его профессиональной принадлежности, предпочтений и привычек.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4" name="Рисунок 43" descr="0bb93b9c256c1ffe9bd9708a4277c76d.jpg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/>
          <a:srcRect t="10186" b="10186"/>
          <a:stretch>
            <a:fillRect/>
          </a:stretch>
        </p:blipFill>
        <p:spPr>
          <a:xfrm>
            <a:off x="9055100" y="1098550"/>
            <a:ext cx="2984500" cy="1584325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5F43594E-EA7A-4F97-BCA1-401A9417ED2B}"/>
              </a:ext>
            </a:extLst>
          </p:cNvPr>
          <p:cNvSpPr/>
          <p:nvPr/>
        </p:nvSpPr>
        <p:spPr>
          <a:xfrm>
            <a:off x="3837156" y="1935028"/>
            <a:ext cx="4501774" cy="765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Текст 2"/>
          <p:cNvSpPr txBox="1">
            <a:spLocks/>
          </p:cNvSpPr>
          <p:nvPr/>
        </p:nvSpPr>
        <p:spPr>
          <a:xfrm>
            <a:off x="7971184" y="5471769"/>
            <a:ext cx="2729948" cy="58778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228600" lvl="0" indent="-228600" algn="ctr">
              <a:lnSpc>
                <a:spcPct val="1200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VIP</a:t>
            </a: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-это особо важная персона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5F43594E-EA7A-4F97-BCA1-401A9417ED2B}"/>
              </a:ext>
            </a:extLst>
          </p:cNvPr>
          <p:cNvSpPr/>
          <p:nvPr/>
        </p:nvSpPr>
        <p:spPr>
          <a:xfrm>
            <a:off x="172930" y="2803045"/>
            <a:ext cx="4501774" cy="765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F43594E-EA7A-4F97-BCA1-401A9417ED2B}"/>
              </a:ext>
            </a:extLst>
          </p:cNvPr>
          <p:cNvSpPr/>
          <p:nvPr/>
        </p:nvSpPr>
        <p:spPr>
          <a:xfrm>
            <a:off x="192808" y="3806898"/>
            <a:ext cx="4501774" cy="765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5F43594E-EA7A-4F97-BCA1-401A9417ED2B}"/>
              </a:ext>
            </a:extLst>
          </p:cNvPr>
          <p:cNvSpPr/>
          <p:nvPr/>
        </p:nvSpPr>
        <p:spPr>
          <a:xfrm>
            <a:off x="232565" y="4751115"/>
            <a:ext cx="4501774" cy="765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5F43594E-EA7A-4F97-BCA1-401A9417ED2B}"/>
              </a:ext>
            </a:extLst>
          </p:cNvPr>
          <p:cNvSpPr/>
          <p:nvPr/>
        </p:nvSpPr>
        <p:spPr>
          <a:xfrm>
            <a:off x="212687" y="5665515"/>
            <a:ext cx="4501774" cy="765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Текст 2"/>
          <p:cNvSpPr txBox="1">
            <a:spLocks/>
          </p:cNvSpPr>
          <p:nvPr/>
        </p:nvSpPr>
        <p:spPr>
          <a:xfrm>
            <a:off x="877958" y="2900847"/>
            <a:ext cx="2988364" cy="58778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228600" lvl="0" indent="-228600" algn="ctr">
              <a:lnSpc>
                <a:spcPct val="12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Уютные комнаты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Текст 2"/>
          <p:cNvSpPr txBox="1">
            <a:spLocks/>
          </p:cNvSpPr>
          <p:nvPr/>
        </p:nvSpPr>
        <p:spPr>
          <a:xfrm>
            <a:off x="665921" y="3904700"/>
            <a:ext cx="3578087" cy="5877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228600" lvl="0" indent="-228600" algn="ctr">
              <a:lnSpc>
                <a:spcPct val="120000"/>
              </a:lnSpc>
            </a:pPr>
            <a: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Интернет в номерах</a:t>
            </a:r>
            <a:endParaRPr kumimoji="0" lang="ru-RU" sz="9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Текст 2"/>
          <p:cNvSpPr txBox="1">
            <a:spLocks/>
          </p:cNvSpPr>
          <p:nvPr/>
        </p:nvSpPr>
        <p:spPr>
          <a:xfrm>
            <a:off x="765312" y="4809160"/>
            <a:ext cx="3468757" cy="5877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228600" lvl="0" indent="-228600" algn="ctr">
              <a:lnSpc>
                <a:spcPct val="120000"/>
              </a:lnSpc>
            </a:pPr>
            <a: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Удобный рабочий стол</a:t>
            </a:r>
            <a:endParaRPr kumimoji="0" lang="ru-RU" sz="9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Текст 2"/>
          <p:cNvSpPr txBox="1">
            <a:spLocks/>
          </p:cNvSpPr>
          <p:nvPr/>
        </p:nvSpPr>
        <p:spPr>
          <a:xfrm>
            <a:off x="636104" y="5693743"/>
            <a:ext cx="3647661" cy="5877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228600" lvl="0" indent="-228600" algn="ctr">
              <a:lnSpc>
                <a:spcPct val="120000"/>
              </a:lnSpc>
            </a:pPr>
            <a:r>
              <a:rPr lang="ru-RU" sz="9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Гипоаллергенные</a:t>
            </a:r>
            <a: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матрасы</a:t>
            </a:r>
            <a:endParaRPr kumimoji="0" lang="ru-RU" sz="9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Текст 2"/>
          <p:cNvSpPr txBox="1">
            <a:spLocks/>
          </p:cNvSpPr>
          <p:nvPr/>
        </p:nvSpPr>
        <p:spPr>
          <a:xfrm>
            <a:off x="4697897" y="2019577"/>
            <a:ext cx="2729948" cy="5877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28600" lvl="0" indent="-228600" algn="ctr">
              <a:lnSpc>
                <a:spcPct val="120000"/>
              </a:lnSpc>
            </a:pPr>
            <a:r>
              <a:rPr lang="ru-RU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Трансфер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5F43594E-EA7A-4F97-BCA1-401A9417ED2B}"/>
              </a:ext>
            </a:extLst>
          </p:cNvPr>
          <p:cNvSpPr/>
          <p:nvPr/>
        </p:nvSpPr>
        <p:spPr>
          <a:xfrm>
            <a:off x="7511322" y="2856054"/>
            <a:ext cx="4501774" cy="765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5F43594E-EA7A-4F97-BCA1-401A9417ED2B}"/>
              </a:ext>
            </a:extLst>
          </p:cNvPr>
          <p:cNvSpPr/>
          <p:nvPr/>
        </p:nvSpPr>
        <p:spPr>
          <a:xfrm>
            <a:off x="7534514" y="3783707"/>
            <a:ext cx="4501774" cy="765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5F43594E-EA7A-4F97-BCA1-401A9417ED2B}"/>
              </a:ext>
            </a:extLst>
          </p:cNvPr>
          <p:cNvSpPr/>
          <p:nvPr/>
        </p:nvSpPr>
        <p:spPr>
          <a:xfrm>
            <a:off x="7524574" y="4638472"/>
            <a:ext cx="4501774" cy="765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5F43594E-EA7A-4F97-BCA1-401A9417ED2B}"/>
              </a:ext>
            </a:extLst>
          </p:cNvPr>
          <p:cNvSpPr/>
          <p:nvPr/>
        </p:nvSpPr>
        <p:spPr>
          <a:xfrm>
            <a:off x="7547765" y="5586003"/>
            <a:ext cx="4501774" cy="765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903BA20-74DF-4175-8B38-F54B17809472}"/>
              </a:ext>
            </a:extLst>
          </p:cNvPr>
          <p:cNvSpPr/>
          <p:nvPr/>
        </p:nvSpPr>
        <p:spPr>
          <a:xfrm>
            <a:off x="4870174" y="3737113"/>
            <a:ext cx="2544418" cy="26636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5F43594E-EA7A-4F97-BCA1-401A9417ED2B}"/>
              </a:ext>
            </a:extLst>
          </p:cNvPr>
          <p:cNvSpPr/>
          <p:nvPr/>
        </p:nvSpPr>
        <p:spPr>
          <a:xfrm>
            <a:off x="4840357" y="2968697"/>
            <a:ext cx="2574233" cy="765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Текст 2"/>
          <p:cNvSpPr txBox="1">
            <a:spLocks/>
          </p:cNvSpPr>
          <p:nvPr/>
        </p:nvSpPr>
        <p:spPr>
          <a:xfrm>
            <a:off x="4846985" y="3063186"/>
            <a:ext cx="2547728" cy="68386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228600" lvl="0" indent="-228600" algn="ctr">
              <a:lnSpc>
                <a:spcPct val="120000"/>
              </a:lnSpc>
            </a:pPr>
            <a:r>
              <a:rPr lang="en-US" sz="6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VIP</a:t>
            </a:r>
            <a:r>
              <a:rPr lang="ru-RU" sz="6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-это особо важная персона</a:t>
            </a:r>
            <a:endParaRPr kumimoji="0" lang="ru-RU" sz="6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Текст 2"/>
          <p:cNvSpPr txBox="1">
            <a:spLocks/>
          </p:cNvSpPr>
          <p:nvPr/>
        </p:nvSpPr>
        <p:spPr>
          <a:xfrm>
            <a:off x="4890056" y="3811935"/>
            <a:ext cx="2547728" cy="587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ctr">
              <a:lnSpc>
                <a:spcPct val="120000"/>
              </a:lnSpc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Главы государств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Текст 2"/>
          <p:cNvSpPr txBox="1">
            <a:spLocks/>
          </p:cNvSpPr>
          <p:nvPr/>
        </p:nvSpPr>
        <p:spPr>
          <a:xfrm>
            <a:off x="4919873" y="4676639"/>
            <a:ext cx="2547728" cy="5877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28600" lvl="0" indent="-228600" algn="ctr">
              <a:lnSpc>
                <a:spcPct val="120000"/>
              </a:lnSpc>
            </a:pPr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Политики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Текст 2"/>
          <p:cNvSpPr txBox="1">
            <a:spLocks/>
          </p:cNvSpPr>
          <p:nvPr/>
        </p:nvSpPr>
        <p:spPr>
          <a:xfrm>
            <a:off x="4909933" y="5233231"/>
            <a:ext cx="2547728" cy="58778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228600" lvl="0" indent="-228600" algn="ctr">
              <a:lnSpc>
                <a:spcPct val="120000"/>
              </a:lnSpc>
            </a:pPr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Деятели культуры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Текст 2"/>
          <p:cNvSpPr txBox="1">
            <a:spLocks/>
          </p:cNvSpPr>
          <p:nvPr/>
        </p:nvSpPr>
        <p:spPr>
          <a:xfrm>
            <a:off x="4880115" y="5670552"/>
            <a:ext cx="2547728" cy="5877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28600" lvl="0" indent="-228600" algn="ctr">
              <a:lnSpc>
                <a:spcPct val="120000"/>
              </a:lnSpc>
            </a:pPr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Спортсмены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Текст 2"/>
          <p:cNvSpPr txBox="1">
            <a:spLocks/>
          </p:cNvSpPr>
          <p:nvPr/>
        </p:nvSpPr>
        <p:spPr>
          <a:xfrm>
            <a:off x="4913248" y="4202874"/>
            <a:ext cx="2547728" cy="587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ctr">
              <a:lnSpc>
                <a:spcPct val="120000"/>
              </a:lnSpc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Знаменитости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Текст 2"/>
          <p:cNvSpPr txBox="1">
            <a:spLocks/>
          </p:cNvSpPr>
          <p:nvPr/>
        </p:nvSpPr>
        <p:spPr>
          <a:xfrm>
            <a:off x="7941364" y="2854466"/>
            <a:ext cx="3876261" cy="5877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228600" lvl="0" indent="-228600" algn="ctr">
              <a:lnSpc>
                <a:spcPct val="120000"/>
              </a:lnSpc>
            </a:pPr>
            <a: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Цветы в номерах для женщин</a:t>
            </a:r>
            <a:endParaRPr kumimoji="0" lang="ru-RU" sz="9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Текст 2"/>
          <p:cNvSpPr txBox="1">
            <a:spLocks/>
          </p:cNvSpPr>
          <p:nvPr/>
        </p:nvSpPr>
        <p:spPr>
          <a:xfrm>
            <a:off x="7653129" y="3768865"/>
            <a:ext cx="4263887" cy="5877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228600" lvl="0" indent="-228600" algn="ctr">
              <a:lnSpc>
                <a:spcPct val="120000"/>
              </a:lnSpc>
            </a:pPr>
            <a:r>
              <a:rPr lang="ru-RU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Косметические и парфюмерные принадлежности в номерах для женщин</a:t>
            </a:r>
            <a:endParaRPr kumimoji="0" lang="ru-RU" sz="7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Текст 2"/>
          <p:cNvSpPr txBox="1">
            <a:spLocks/>
          </p:cNvSpPr>
          <p:nvPr/>
        </p:nvSpPr>
        <p:spPr>
          <a:xfrm>
            <a:off x="7673007" y="5610917"/>
            <a:ext cx="4224131" cy="5877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228600" lvl="0" indent="-228600" algn="ctr">
              <a:lnSpc>
                <a:spcPct val="120000"/>
              </a:lnSpc>
            </a:pPr>
            <a: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Вежливость, доброжелательность</a:t>
            </a:r>
            <a:endParaRPr kumimoji="0" lang="ru-RU" sz="9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Текст 2"/>
          <p:cNvSpPr txBox="1">
            <a:spLocks/>
          </p:cNvSpPr>
          <p:nvPr/>
        </p:nvSpPr>
        <p:spPr>
          <a:xfrm>
            <a:off x="7663070" y="4547429"/>
            <a:ext cx="4263887" cy="5877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228600" lvl="0" indent="-228600" algn="ctr">
              <a:lnSpc>
                <a:spcPct val="120000"/>
              </a:lnSpc>
            </a:pPr>
            <a: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Дополнительные зеркала в номерах для женщин</a:t>
            </a:r>
            <a:endParaRPr kumimoji="0" lang="ru-RU" sz="9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0E315B23-79CB-4805-92A3-59E8524F1B02}"/>
              </a:ext>
            </a:extLst>
          </p:cNvPr>
          <p:cNvSpPr/>
          <p:nvPr/>
        </p:nvSpPr>
        <p:spPr>
          <a:xfrm>
            <a:off x="4870174" y="6251712"/>
            <a:ext cx="2554356" cy="14735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0"/>
            <a:ext cx="9478617" cy="10254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Общая характеристика объекта исследования: гостиничный комплекс «Вега Измайлово»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25cb5732ba70a0f7fd4917b3e1bb0ba1.jpg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/>
          <a:srcRect t="6033" b="6033"/>
          <a:stretch>
            <a:fillRect/>
          </a:stretch>
        </p:blipFill>
        <p:spPr>
          <a:xfrm>
            <a:off x="9253330" y="4701209"/>
            <a:ext cx="2666309" cy="1818240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903BA20-74DF-4175-8B38-F54B17809472}"/>
              </a:ext>
            </a:extLst>
          </p:cNvPr>
          <p:cNvSpPr/>
          <p:nvPr/>
        </p:nvSpPr>
        <p:spPr>
          <a:xfrm>
            <a:off x="4175086" y="1543860"/>
            <a:ext cx="4424626" cy="2970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F43594E-EA7A-4F97-BCA1-401A9417ED2B}"/>
              </a:ext>
            </a:extLst>
          </p:cNvPr>
          <p:cNvSpPr/>
          <p:nvPr/>
        </p:nvSpPr>
        <p:spPr>
          <a:xfrm>
            <a:off x="4165147" y="1060384"/>
            <a:ext cx="4382505" cy="765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9EAE80E-E19B-44C6-9B1E-F051F02E8D54}"/>
              </a:ext>
            </a:extLst>
          </p:cNvPr>
          <p:cNvSpPr/>
          <p:nvPr/>
        </p:nvSpPr>
        <p:spPr>
          <a:xfrm>
            <a:off x="8564213" y="1779617"/>
            <a:ext cx="3356118" cy="2732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DC37128-6F00-4AB4-8AAA-4170C7C3204C}"/>
              </a:ext>
            </a:extLst>
          </p:cNvPr>
          <p:cNvSpPr/>
          <p:nvPr/>
        </p:nvSpPr>
        <p:spPr>
          <a:xfrm>
            <a:off x="8557591" y="1069811"/>
            <a:ext cx="2228348" cy="7490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28F29BA-918B-4A41-8A1A-B69D91D4149D}"/>
              </a:ext>
            </a:extLst>
          </p:cNvPr>
          <p:cNvSpPr/>
          <p:nvPr/>
        </p:nvSpPr>
        <p:spPr>
          <a:xfrm>
            <a:off x="473659" y="1706243"/>
            <a:ext cx="3681550" cy="28061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278CD70-AE68-456F-9A2D-F172E7C1C639}"/>
              </a:ext>
            </a:extLst>
          </p:cNvPr>
          <p:cNvSpPr/>
          <p:nvPr/>
        </p:nvSpPr>
        <p:spPr>
          <a:xfrm>
            <a:off x="1935026" y="1063740"/>
            <a:ext cx="2250000" cy="765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0FF005F-61F2-49AE-8CB4-AF51E1A9F40C}"/>
              </a:ext>
            </a:extLst>
          </p:cNvPr>
          <p:cNvSpPr/>
          <p:nvPr/>
        </p:nvSpPr>
        <p:spPr>
          <a:xfrm>
            <a:off x="1909466" y="4333862"/>
            <a:ext cx="2250000" cy="1833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70FF005F-61F2-49AE-8CB4-AF51E1A9F40C}"/>
              </a:ext>
            </a:extLst>
          </p:cNvPr>
          <p:cNvSpPr/>
          <p:nvPr/>
        </p:nvSpPr>
        <p:spPr>
          <a:xfrm>
            <a:off x="8558744" y="4343800"/>
            <a:ext cx="2250000" cy="1833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0FF005F-61F2-49AE-8CB4-AF51E1A9F40C}"/>
              </a:ext>
            </a:extLst>
          </p:cNvPr>
          <p:cNvSpPr/>
          <p:nvPr/>
        </p:nvSpPr>
        <p:spPr>
          <a:xfrm>
            <a:off x="4165648" y="4333861"/>
            <a:ext cx="4401881" cy="208322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432D61C-A194-4BC2-A150-02064C6F20A5}"/>
              </a:ext>
            </a:extLst>
          </p:cNvPr>
          <p:cNvSpPr txBox="1"/>
          <p:nvPr/>
        </p:nvSpPr>
        <p:spPr>
          <a:xfrm>
            <a:off x="5941200" y="1065564"/>
            <a:ext cx="748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432D61C-A194-4BC2-A150-02064C6F20A5}"/>
              </a:ext>
            </a:extLst>
          </p:cNvPr>
          <p:cNvSpPr txBox="1"/>
          <p:nvPr/>
        </p:nvSpPr>
        <p:spPr>
          <a:xfrm>
            <a:off x="2760678" y="104568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432D61C-A194-4BC2-A150-02064C6F20A5}"/>
              </a:ext>
            </a:extLst>
          </p:cNvPr>
          <p:cNvSpPr txBox="1"/>
          <p:nvPr/>
        </p:nvSpPr>
        <p:spPr>
          <a:xfrm>
            <a:off x="9181356" y="1035747"/>
            <a:ext cx="748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Текст 2"/>
          <p:cNvSpPr txBox="1">
            <a:spLocks/>
          </p:cNvSpPr>
          <p:nvPr/>
        </p:nvSpPr>
        <p:spPr>
          <a:xfrm>
            <a:off x="4303644" y="1891748"/>
            <a:ext cx="4154556" cy="171947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R="0" lvl="0" algn="ctr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Гостиница Измайлово Вега входит в состав гостиничного туристического  комплекса Измайлово, состоящий из четырех гостиниц: Гостиница Измайлово Альфа; Гостиница Измайлово Бета; Гостиница Измайлово Вега; Гостиница Измайлово Гамма/Дельта.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Текст 2"/>
          <p:cNvSpPr txBox="1">
            <a:spLocks/>
          </p:cNvSpPr>
          <p:nvPr/>
        </p:nvSpPr>
        <p:spPr>
          <a:xfrm>
            <a:off x="602973" y="1802296"/>
            <a:ext cx="3482010" cy="171947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algn="ctr">
              <a:lnSpc>
                <a:spcPct val="120000"/>
              </a:lnSpc>
            </a:pPr>
            <a:r>
              <a:rPr lang="ru-RU" sz="7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Гостиница предлагает разместиться в стильные одноместные,</a:t>
            </a:r>
          </a:p>
          <a:p>
            <a:pPr algn="ctr">
              <a:lnSpc>
                <a:spcPct val="120000"/>
              </a:lnSpc>
            </a:pPr>
            <a:r>
              <a:rPr lang="ru-RU" sz="7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двуместные номера, а также в люксы и апартаменты, которые оснащены современной стильной мебелью и украшены настоящими произведениями живописи.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Текст 2"/>
          <p:cNvSpPr txBox="1">
            <a:spLocks/>
          </p:cNvSpPr>
          <p:nvPr/>
        </p:nvSpPr>
        <p:spPr>
          <a:xfrm>
            <a:off x="8753060" y="2160103"/>
            <a:ext cx="3064565" cy="194475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algn="ctr">
              <a:lnSpc>
                <a:spcPct val="120000"/>
              </a:lnSpc>
            </a:pPr>
            <a:r>
              <a:rPr lang="ru-RU" sz="3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гостинице  работают 4 ресторана – «Вега», «Старый дворик», </a:t>
            </a:r>
          </a:p>
          <a:p>
            <a:pPr algn="ctr">
              <a:lnSpc>
                <a:spcPct val="120000"/>
              </a:lnSpc>
            </a:pPr>
            <a:r>
              <a:rPr lang="ru-RU" sz="3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«Измайловский двор», </a:t>
            </a:r>
          </a:p>
          <a:p>
            <a:pPr algn="ctr">
              <a:lnSpc>
                <a:spcPct val="120000"/>
              </a:lnSpc>
            </a:pPr>
            <a:r>
              <a:rPr lang="ru-RU" sz="3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«Великая стена», свой лобби бар и услуги </a:t>
            </a:r>
            <a:r>
              <a:rPr lang="ru-RU" sz="3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рум</a:t>
            </a:r>
            <a:r>
              <a:rPr lang="ru-RU" sz="3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сервиса.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3357" y="4681330"/>
            <a:ext cx="3200399" cy="1858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3747" y="4651514"/>
            <a:ext cx="3230218" cy="189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612" y="4661451"/>
            <a:ext cx="2433845" cy="18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513" y="0"/>
            <a:ext cx="9975574" cy="102549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Основные экономические показатели гостиничного комплекса «Вега Измайлово» с 2020-2022гг.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7</a:t>
            </a:fld>
            <a:endParaRPr lang="ru-RU"/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162337" y="1043609"/>
          <a:ext cx="6755297" cy="3349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6470374" y="3786808"/>
          <a:ext cx="554603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6301409" y="1133060"/>
          <a:ext cx="563548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367749" y="4442791"/>
          <a:ext cx="6112564" cy="2136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8964"/>
            <a:ext cx="9428922" cy="1003853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Организация обслуживания VIP-гостей в гостинице «Вега Измайлово»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5591" y="1282147"/>
            <a:ext cx="2186609" cy="150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5238" y="2882347"/>
            <a:ext cx="2187023" cy="157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5239" y="4547704"/>
            <a:ext cx="2187022" cy="153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281529" y="1269725"/>
            <a:ext cx="2037520" cy="1547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1471" y="2892287"/>
            <a:ext cx="2007704" cy="157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11349" y="4591878"/>
            <a:ext cx="2037522" cy="151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Текст 2"/>
          <p:cNvSpPr txBox="1">
            <a:spLocks/>
          </p:cNvSpPr>
          <p:nvPr/>
        </p:nvSpPr>
        <p:spPr>
          <a:xfrm>
            <a:off x="8951843" y="1121741"/>
            <a:ext cx="2938670" cy="690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тт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5" name="组合 8"/>
          <p:cNvGrpSpPr/>
          <p:nvPr/>
        </p:nvGrpSpPr>
        <p:grpSpPr>
          <a:xfrm>
            <a:off x="168966" y="1260132"/>
            <a:ext cx="3647660" cy="976172"/>
            <a:chOff x="1596980" y="2223683"/>
            <a:chExt cx="2266698" cy="2824835"/>
          </a:xfrm>
        </p:grpSpPr>
        <p:sp>
          <p:nvSpPr>
            <p:cNvPr id="46" name="矩形 5"/>
            <p:cNvSpPr/>
            <p:nvPr/>
          </p:nvSpPr>
          <p:spPr>
            <a:xfrm>
              <a:off x="1738648" y="2408349"/>
              <a:ext cx="2125030" cy="2640169"/>
            </a:xfrm>
            <a:prstGeom prst="rect">
              <a:avLst/>
            </a:prstGeom>
            <a:solidFill>
              <a:srgbClr val="4673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6"/>
            <p:cNvSpPr/>
            <p:nvPr/>
          </p:nvSpPr>
          <p:spPr>
            <a:xfrm>
              <a:off x="1612280" y="2252660"/>
              <a:ext cx="2125030" cy="26401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7"/>
            <p:cNvSpPr/>
            <p:nvPr/>
          </p:nvSpPr>
          <p:spPr>
            <a:xfrm>
              <a:off x="1596980" y="2223683"/>
              <a:ext cx="2137893" cy="583911"/>
            </a:xfrm>
            <a:prstGeom prst="rect">
              <a:avLst/>
            </a:prstGeom>
            <a:solidFill>
              <a:srgbClr val="EBC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0" name="组合 8"/>
          <p:cNvGrpSpPr/>
          <p:nvPr/>
        </p:nvGrpSpPr>
        <p:grpSpPr>
          <a:xfrm>
            <a:off x="8411818" y="1283324"/>
            <a:ext cx="3647660" cy="976172"/>
            <a:chOff x="1596980" y="2223683"/>
            <a:chExt cx="2266698" cy="2824835"/>
          </a:xfrm>
        </p:grpSpPr>
        <p:sp>
          <p:nvSpPr>
            <p:cNvPr id="51" name="矩形 5"/>
            <p:cNvSpPr/>
            <p:nvPr/>
          </p:nvSpPr>
          <p:spPr>
            <a:xfrm>
              <a:off x="1738648" y="2408349"/>
              <a:ext cx="2125030" cy="2640169"/>
            </a:xfrm>
            <a:prstGeom prst="rect">
              <a:avLst/>
            </a:prstGeom>
            <a:solidFill>
              <a:srgbClr val="4673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6"/>
            <p:cNvSpPr/>
            <p:nvPr/>
          </p:nvSpPr>
          <p:spPr>
            <a:xfrm>
              <a:off x="1612280" y="2252660"/>
              <a:ext cx="2125030" cy="26401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7"/>
            <p:cNvSpPr/>
            <p:nvPr/>
          </p:nvSpPr>
          <p:spPr>
            <a:xfrm>
              <a:off x="1596980" y="2223683"/>
              <a:ext cx="2137893" cy="583911"/>
            </a:xfrm>
            <a:prstGeom prst="rect">
              <a:avLst/>
            </a:prstGeom>
            <a:solidFill>
              <a:srgbClr val="EBC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4" name="组合 8"/>
          <p:cNvGrpSpPr/>
          <p:nvPr/>
        </p:nvGrpSpPr>
        <p:grpSpPr>
          <a:xfrm>
            <a:off x="8395252" y="2379941"/>
            <a:ext cx="3647660" cy="976172"/>
            <a:chOff x="1596980" y="2223683"/>
            <a:chExt cx="2266698" cy="2824835"/>
          </a:xfrm>
        </p:grpSpPr>
        <p:sp>
          <p:nvSpPr>
            <p:cNvPr id="55" name="矩形 5"/>
            <p:cNvSpPr/>
            <p:nvPr/>
          </p:nvSpPr>
          <p:spPr>
            <a:xfrm>
              <a:off x="1738648" y="2408349"/>
              <a:ext cx="2125030" cy="2640169"/>
            </a:xfrm>
            <a:prstGeom prst="rect">
              <a:avLst/>
            </a:prstGeom>
            <a:solidFill>
              <a:srgbClr val="4673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6"/>
            <p:cNvSpPr/>
            <p:nvPr/>
          </p:nvSpPr>
          <p:spPr>
            <a:xfrm>
              <a:off x="1612280" y="2252660"/>
              <a:ext cx="2125030" cy="26401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7"/>
            <p:cNvSpPr/>
            <p:nvPr/>
          </p:nvSpPr>
          <p:spPr>
            <a:xfrm>
              <a:off x="1596980" y="2223683"/>
              <a:ext cx="2137893" cy="583911"/>
            </a:xfrm>
            <a:prstGeom prst="rect">
              <a:avLst/>
            </a:prstGeom>
            <a:solidFill>
              <a:srgbClr val="EBC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8" name="组合 8"/>
          <p:cNvGrpSpPr/>
          <p:nvPr/>
        </p:nvGrpSpPr>
        <p:grpSpPr>
          <a:xfrm>
            <a:off x="8398565" y="3506376"/>
            <a:ext cx="3647660" cy="976172"/>
            <a:chOff x="1596980" y="2223683"/>
            <a:chExt cx="2266698" cy="2824835"/>
          </a:xfrm>
        </p:grpSpPr>
        <p:sp>
          <p:nvSpPr>
            <p:cNvPr id="59" name="矩形 5"/>
            <p:cNvSpPr/>
            <p:nvPr/>
          </p:nvSpPr>
          <p:spPr>
            <a:xfrm>
              <a:off x="1738648" y="2408349"/>
              <a:ext cx="2125030" cy="2640169"/>
            </a:xfrm>
            <a:prstGeom prst="rect">
              <a:avLst/>
            </a:prstGeom>
            <a:solidFill>
              <a:srgbClr val="4673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6"/>
            <p:cNvSpPr/>
            <p:nvPr/>
          </p:nvSpPr>
          <p:spPr>
            <a:xfrm>
              <a:off x="1612280" y="2252660"/>
              <a:ext cx="2125030" cy="26401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7"/>
            <p:cNvSpPr/>
            <p:nvPr/>
          </p:nvSpPr>
          <p:spPr>
            <a:xfrm>
              <a:off x="1596980" y="2223683"/>
              <a:ext cx="2137893" cy="583911"/>
            </a:xfrm>
            <a:prstGeom prst="rect">
              <a:avLst/>
            </a:prstGeom>
            <a:solidFill>
              <a:srgbClr val="EBC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组合 8"/>
          <p:cNvGrpSpPr/>
          <p:nvPr/>
        </p:nvGrpSpPr>
        <p:grpSpPr>
          <a:xfrm>
            <a:off x="8418443" y="4649375"/>
            <a:ext cx="3647660" cy="976172"/>
            <a:chOff x="1596980" y="2223683"/>
            <a:chExt cx="2266698" cy="2824835"/>
          </a:xfrm>
        </p:grpSpPr>
        <p:sp>
          <p:nvSpPr>
            <p:cNvPr id="63" name="矩形 5"/>
            <p:cNvSpPr/>
            <p:nvPr/>
          </p:nvSpPr>
          <p:spPr>
            <a:xfrm>
              <a:off x="1738648" y="2408349"/>
              <a:ext cx="2125030" cy="2640169"/>
            </a:xfrm>
            <a:prstGeom prst="rect">
              <a:avLst/>
            </a:prstGeom>
            <a:solidFill>
              <a:srgbClr val="4673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"/>
            <p:cNvSpPr/>
            <p:nvPr/>
          </p:nvSpPr>
          <p:spPr>
            <a:xfrm>
              <a:off x="1612280" y="2252660"/>
              <a:ext cx="2125030" cy="26401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7"/>
            <p:cNvSpPr/>
            <p:nvPr/>
          </p:nvSpPr>
          <p:spPr>
            <a:xfrm>
              <a:off x="1596980" y="2223683"/>
              <a:ext cx="2137893" cy="583911"/>
            </a:xfrm>
            <a:prstGeom prst="rect">
              <a:avLst/>
            </a:prstGeom>
            <a:solidFill>
              <a:srgbClr val="EBC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6" name="组合 8"/>
          <p:cNvGrpSpPr/>
          <p:nvPr/>
        </p:nvGrpSpPr>
        <p:grpSpPr>
          <a:xfrm>
            <a:off x="8418443" y="5742680"/>
            <a:ext cx="3647660" cy="976172"/>
            <a:chOff x="1596980" y="2223683"/>
            <a:chExt cx="2266698" cy="2824835"/>
          </a:xfrm>
        </p:grpSpPr>
        <p:sp>
          <p:nvSpPr>
            <p:cNvPr id="67" name="矩形 5"/>
            <p:cNvSpPr/>
            <p:nvPr/>
          </p:nvSpPr>
          <p:spPr>
            <a:xfrm>
              <a:off x="1738648" y="2408349"/>
              <a:ext cx="2125030" cy="2640169"/>
            </a:xfrm>
            <a:prstGeom prst="rect">
              <a:avLst/>
            </a:prstGeom>
            <a:solidFill>
              <a:srgbClr val="4673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"/>
            <p:cNvSpPr/>
            <p:nvPr/>
          </p:nvSpPr>
          <p:spPr>
            <a:xfrm>
              <a:off x="1612280" y="2252660"/>
              <a:ext cx="2125030" cy="26401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7"/>
            <p:cNvSpPr/>
            <p:nvPr/>
          </p:nvSpPr>
          <p:spPr>
            <a:xfrm>
              <a:off x="1596980" y="2223683"/>
              <a:ext cx="2137893" cy="583911"/>
            </a:xfrm>
            <a:prstGeom prst="rect">
              <a:avLst/>
            </a:prstGeom>
            <a:solidFill>
              <a:srgbClr val="EBC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0" name="组合 8"/>
          <p:cNvGrpSpPr/>
          <p:nvPr/>
        </p:nvGrpSpPr>
        <p:grpSpPr>
          <a:xfrm>
            <a:off x="188843" y="2393193"/>
            <a:ext cx="3647660" cy="976172"/>
            <a:chOff x="1596980" y="2223683"/>
            <a:chExt cx="2266698" cy="2824835"/>
          </a:xfrm>
        </p:grpSpPr>
        <p:sp>
          <p:nvSpPr>
            <p:cNvPr id="71" name="矩形 5"/>
            <p:cNvSpPr/>
            <p:nvPr/>
          </p:nvSpPr>
          <p:spPr>
            <a:xfrm>
              <a:off x="1738648" y="2408349"/>
              <a:ext cx="2125030" cy="2640169"/>
            </a:xfrm>
            <a:prstGeom prst="rect">
              <a:avLst/>
            </a:prstGeom>
            <a:solidFill>
              <a:srgbClr val="4673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6"/>
            <p:cNvSpPr/>
            <p:nvPr/>
          </p:nvSpPr>
          <p:spPr>
            <a:xfrm>
              <a:off x="1612280" y="2252660"/>
              <a:ext cx="2125030" cy="26401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矩形 7"/>
            <p:cNvSpPr/>
            <p:nvPr/>
          </p:nvSpPr>
          <p:spPr>
            <a:xfrm>
              <a:off x="1596980" y="2223683"/>
              <a:ext cx="2137893" cy="583911"/>
            </a:xfrm>
            <a:prstGeom prst="rect">
              <a:avLst/>
            </a:prstGeom>
            <a:solidFill>
              <a:srgbClr val="EBC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4" name="组合 8"/>
          <p:cNvGrpSpPr/>
          <p:nvPr/>
        </p:nvGrpSpPr>
        <p:grpSpPr>
          <a:xfrm>
            <a:off x="168965" y="3486497"/>
            <a:ext cx="3647660" cy="976172"/>
            <a:chOff x="1596980" y="2223683"/>
            <a:chExt cx="2266698" cy="2824835"/>
          </a:xfrm>
        </p:grpSpPr>
        <p:sp>
          <p:nvSpPr>
            <p:cNvPr id="75" name="矩形 5"/>
            <p:cNvSpPr/>
            <p:nvPr/>
          </p:nvSpPr>
          <p:spPr>
            <a:xfrm>
              <a:off x="1738648" y="2408349"/>
              <a:ext cx="2125030" cy="2640169"/>
            </a:xfrm>
            <a:prstGeom prst="rect">
              <a:avLst/>
            </a:prstGeom>
            <a:solidFill>
              <a:srgbClr val="4673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矩形 6"/>
            <p:cNvSpPr/>
            <p:nvPr/>
          </p:nvSpPr>
          <p:spPr>
            <a:xfrm>
              <a:off x="1612280" y="2252660"/>
              <a:ext cx="2125030" cy="26401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矩形 7"/>
            <p:cNvSpPr/>
            <p:nvPr/>
          </p:nvSpPr>
          <p:spPr>
            <a:xfrm>
              <a:off x="1596980" y="2223683"/>
              <a:ext cx="2137893" cy="583911"/>
            </a:xfrm>
            <a:prstGeom prst="rect">
              <a:avLst/>
            </a:prstGeom>
            <a:solidFill>
              <a:srgbClr val="EBC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8" name="组合 8"/>
          <p:cNvGrpSpPr/>
          <p:nvPr/>
        </p:nvGrpSpPr>
        <p:grpSpPr>
          <a:xfrm>
            <a:off x="198782" y="4559924"/>
            <a:ext cx="3647660" cy="976172"/>
            <a:chOff x="1596980" y="2223683"/>
            <a:chExt cx="2266698" cy="2824835"/>
          </a:xfrm>
        </p:grpSpPr>
        <p:sp>
          <p:nvSpPr>
            <p:cNvPr id="79" name="矩形 5"/>
            <p:cNvSpPr/>
            <p:nvPr/>
          </p:nvSpPr>
          <p:spPr>
            <a:xfrm>
              <a:off x="1738648" y="2408349"/>
              <a:ext cx="2125030" cy="2640169"/>
            </a:xfrm>
            <a:prstGeom prst="rect">
              <a:avLst/>
            </a:prstGeom>
            <a:solidFill>
              <a:srgbClr val="4673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矩形 6"/>
            <p:cNvSpPr/>
            <p:nvPr/>
          </p:nvSpPr>
          <p:spPr>
            <a:xfrm>
              <a:off x="1612280" y="2252660"/>
              <a:ext cx="2125030" cy="26401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矩形 7"/>
            <p:cNvSpPr/>
            <p:nvPr/>
          </p:nvSpPr>
          <p:spPr>
            <a:xfrm>
              <a:off x="1596980" y="2223683"/>
              <a:ext cx="2137893" cy="583911"/>
            </a:xfrm>
            <a:prstGeom prst="rect">
              <a:avLst/>
            </a:prstGeom>
            <a:solidFill>
              <a:srgbClr val="EBC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2" name="组合 8"/>
          <p:cNvGrpSpPr/>
          <p:nvPr/>
        </p:nvGrpSpPr>
        <p:grpSpPr>
          <a:xfrm>
            <a:off x="178904" y="5613471"/>
            <a:ext cx="3647660" cy="976172"/>
            <a:chOff x="1596980" y="2223683"/>
            <a:chExt cx="2266698" cy="2824835"/>
          </a:xfrm>
        </p:grpSpPr>
        <p:sp>
          <p:nvSpPr>
            <p:cNvPr id="83" name="矩形 5"/>
            <p:cNvSpPr/>
            <p:nvPr/>
          </p:nvSpPr>
          <p:spPr>
            <a:xfrm>
              <a:off x="1738648" y="2408349"/>
              <a:ext cx="2125030" cy="2640169"/>
            </a:xfrm>
            <a:prstGeom prst="rect">
              <a:avLst/>
            </a:prstGeom>
            <a:solidFill>
              <a:srgbClr val="4673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矩形 6"/>
            <p:cNvSpPr/>
            <p:nvPr/>
          </p:nvSpPr>
          <p:spPr>
            <a:xfrm>
              <a:off x="1612280" y="2252660"/>
              <a:ext cx="2125030" cy="26401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矩形 7"/>
            <p:cNvSpPr/>
            <p:nvPr/>
          </p:nvSpPr>
          <p:spPr>
            <a:xfrm>
              <a:off x="1596980" y="2223683"/>
              <a:ext cx="2137893" cy="583911"/>
            </a:xfrm>
            <a:prstGeom prst="rect">
              <a:avLst/>
            </a:prstGeom>
            <a:solidFill>
              <a:srgbClr val="EBC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6" name="Текст 2"/>
          <p:cNvSpPr>
            <a:spLocks noGrp="1"/>
          </p:cNvSpPr>
          <p:nvPr>
            <p:ph type="body" sz="quarter" idx="13"/>
          </p:nvPr>
        </p:nvSpPr>
        <p:spPr>
          <a:xfrm>
            <a:off x="606287" y="1466298"/>
            <a:ext cx="2574235" cy="64079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Трансфер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87" name="Текст 2"/>
          <p:cNvSpPr txBox="1">
            <a:spLocks/>
          </p:cNvSpPr>
          <p:nvPr/>
        </p:nvSpPr>
        <p:spPr>
          <a:xfrm>
            <a:off x="347871" y="2609298"/>
            <a:ext cx="3180520" cy="64079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Номера для ВИП</a:t>
            </a:r>
            <a:r>
              <a:rPr kumimoji="0" lang="ru-RU" sz="33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клиентов</a:t>
            </a:r>
            <a:endParaRPr kumimoji="0" lang="ru-RU" sz="3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8" name="Текст 2"/>
          <p:cNvSpPr txBox="1">
            <a:spLocks/>
          </p:cNvSpPr>
          <p:nvPr/>
        </p:nvSpPr>
        <p:spPr>
          <a:xfrm>
            <a:off x="516834" y="3692663"/>
            <a:ext cx="2852531" cy="6407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ru-RU" sz="3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Спальное место для собаки</a:t>
            </a:r>
            <a:endParaRPr kumimoji="0" lang="ru-RU" sz="31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9" name="Текст 2"/>
          <p:cNvSpPr txBox="1">
            <a:spLocks/>
          </p:cNvSpPr>
          <p:nvPr/>
        </p:nvSpPr>
        <p:spPr>
          <a:xfrm>
            <a:off x="626164" y="4785967"/>
            <a:ext cx="2574235" cy="64079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Игровые приставки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0" name="Текст 2"/>
          <p:cNvSpPr txBox="1">
            <a:spLocks/>
          </p:cNvSpPr>
          <p:nvPr/>
        </p:nvSpPr>
        <p:spPr>
          <a:xfrm>
            <a:off x="655982" y="5819637"/>
            <a:ext cx="2574235" cy="6407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Проектор в номер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1" name="Текст 2"/>
          <p:cNvSpPr txBox="1">
            <a:spLocks/>
          </p:cNvSpPr>
          <p:nvPr/>
        </p:nvSpPr>
        <p:spPr>
          <a:xfrm>
            <a:off x="8557591" y="1545811"/>
            <a:ext cx="3160643" cy="6407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Быстрая регистрация заезда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" name="Текст 2"/>
          <p:cNvSpPr txBox="1">
            <a:spLocks/>
          </p:cNvSpPr>
          <p:nvPr/>
        </p:nvSpPr>
        <p:spPr>
          <a:xfrm>
            <a:off x="8895522" y="2599359"/>
            <a:ext cx="2574235" cy="6407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лояльности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3" name="Текст 2"/>
          <p:cNvSpPr txBox="1">
            <a:spLocks/>
          </p:cNvSpPr>
          <p:nvPr/>
        </p:nvSpPr>
        <p:spPr>
          <a:xfrm>
            <a:off x="8567530" y="3752298"/>
            <a:ext cx="3101009" cy="64079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Участие генерального директора во встрече гостя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4" name="Текст 2"/>
          <p:cNvSpPr txBox="1">
            <a:spLocks/>
          </p:cNvSpPr>
          <p:nvPr/>
        </p:nvSpPr>
        <p:spPr>
          <a:xfrm>
            <a:off x="8647044" y="4875419"/>
            <a:ext cx="2902226" cy="6407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Вегетарианский завтрак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5" name="Текст 2"/>
          <p:cNvSpPr txBox="1">
            <a:spLocks/>
          </p:cNvSpPr>
          <p:nvPr/>
        </p:nvSpPr>
        <p:spPr>
          <a:xfrm>
            <a:off x="8736496" y="5978663"/>
            <a:ext cx="3041373" cy="64079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Другие дополнительные услуги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1573" y="0"/>
            <a:ext cx="6192079" cy="102549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Программа лояльности для гостей ТГК «Вега»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1781" y="204165"/>
            <a:ext cx="1073425" cy="67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8662" y="1049572"/>
          <a:ext cx="11837504" cy="5778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3686"/>
                <a:gridCol w="2633869"/>
                <a:gridCol w="3329609"/>
                <a:gridCol w="3210340"/>
              </a:tblGrid>
              <a:tr h="2597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Карта VIP гостя</a:t>
                      </a:r>
                    </a:p>
                    <a:p>
                      <a:endParaRPr lang="ru-RU" sz="12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Карта уровня </a:t>
                      </a:r>
                      <a:r>
                        <a:rPr lang="ru-RU" sz="1600" b="1" kern="12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Gold</a:t>
                      </a:r>
                      <a:endParaRPr lang="ru-RU" sz="1600" b="1" kern="12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Карта уровня </a:t>
                      </a:r>
                      <a:r>
                        <a:rPr lang="ru-RU" sz="1600" b="1" kern="12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Platinum</a:t>
                      </a:r>
                      <a:endParaRPr lang="ru-RU" sz="16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Карта уровня </a:t>
                      </a:r>
                      <a:r>
                        <a:rPr lang="ru-RU" sz="1600" b="1" kern="12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Diamond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0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Выдается при проживании от 1 до 15 дней в течение года и </a:t>
                      </a:r>
                      <a:r>
                        <a:rPr lang="ru-RU" sz="12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дает право скидки 30% на проживание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2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Выдаётся при проживании от 16 до 31 дней в течение года и </a:t>
                      </a:r>
                      <a:r>
                        <a:rPr lang="ru-RU" sz="12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дает право скидки 35% на проживание</a:t>
                      </a:r>
                      <a:endParaRPr lang="ru-RU" sz="12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Выдаётся при проживании от 32 до 50 дней в течение года и </a:t>
                      </a:r>
                      <a:r>
                        <a:rPr lang="ru-RU" sz="12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дает право скидки 40% на проживание</a:t>
                      </a:r>
                      <a:endParaRPr lang="ru-RU" sz="12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Выдается при проживании от 51 дня в течение года и </a:t>
                      </a:r>
                      <a:r>
                        <a:rPr lang="ru-RU" sz="12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дает право скидки 45% на проживание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2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20678">
                <a:tc>
                  <a:txBody>
                    <a:bodyPr/>
                    <a:lstStyle/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Регистрация на VIP стойке с напитком на выбор.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Начисление 100 баллов за каждые сутки проживания для обмена на услуги.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Бесплатный поздний выезд до 16:00 (при наличии свободных номеров).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Бесплатный ранний заезд после 02:00 (при наличии свободных номеров).</a:t>
                      </a:r>
                    </a:p>
                    <a:p>
                      <a:pPr lvl="0" fontAlgn="base"/>
                      <a:r>
                        <a:rPr lang="ru-RU" sz="1200" kern="12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Промокод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 скидку от партнера (аренда самоката или другая сезонная услуга).</a:t>
                      </a:r>
                    </a:p>
                    <a:p>
                      <a:endParaRPr lang="ru-RU" sz="12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Регистрация на VIP стойке с напитком на выбор.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Начисление 150 баллов за каждые сутки проживания для обмена на услуги.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Комплимент при заезде.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Бесплатный поздний выезд до 16:00 (при наличии свободных номеров).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Бесплатный ранний заезд после 02:00 (при наличии свободных номеров).</a:t>
                      </a:r>
                    </a:p>
                    <a:p>
                      <a:pPr lvl="0" fontAlgn="base"/>
                      <a:r>
                        <a:rPr lang="ru-RU" sz="1200" kern="12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Промокод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 скидку от партнера (аренда самоката или другая сезонная услуга).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Подарок от партнера (</a:t>
                      </a:r>
                      <a:r>
                        <a:rPr lang="ru-RU" sz="1200" kern="12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экскурсионно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развлекательная услуга в Москве) при проживании от 5 ночей. </a:t>
                      </a:r>
                    </a:p>
                    <a:p>
                      <a:endParaRPr lang="ru-RU" sz="12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Регистрация на VIP стойке с напитком на выбор.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Начисление 200 баллов за каждые сутки проживания для обмена на услуги.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Комплимент при заезде.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Пользование ноутбуком без депозита/ Приставка в номере Апартаменты </a:t>
                      </a:r>
                      <a:r>
                        <a:rPr lang="ru-RU" sz="1200" kern="12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Смарт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Бесплатный поздний выезд до 16:00 (при наличии свободных номеров).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Бесплатный ранний заезд после 02:00 (при наличии свободных номеров).</a:t>
                      </a:r>
                    </a:p>
                    <a:p>
                      <a:pPr lvl="0" fontAlgn="base"/>
                      <a:r>
                        <a:rPr lang="ru-RU" sz="1200" kern="12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Промокод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 скидку от партнера (аренда самоката или другая сезонная услуга).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Скидка в размере 15% на горячие напитки в лобби-баре и 10% на основное меню ресторана «Гуси-Лебеди».</a:t>
                      </a:r>
                      <a:b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Скидка 10% в ресторане «Гуси-Лебеди» не суммируется с картой гостя программы лояльности «Гуси-Лебеди».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Подарок от партнера (</a:t>
                      </a:r>
                      <a:r>
                        <a:rPr lang="ru-RU" sz="1200" kern="12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экскурсионно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развлекательная услуга в Москве) при проживании от 3 ночей.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Украшение номера шарами при проживании от 3 ночей (по запросу гостей).</a:t>
                      </a:r>
                      <a:endParaRPr lang="ru-RU" sz="12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Регистрация на VIP стойке с напитком на выбор. Начисление 250 баллов за каждые сутки проживания для обмена на услуги.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Комплимент при заезде.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Пользование ноутбуком без депозита/ Приставка в номере Апартаменты </a:t>
                      </a:r>
                      <a:r>
                        <a:rPr lang="ru-RU" sz="1200" kern="12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Смарт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Бесплатный поздний выезд до 16:00 (при наличии свободных номеров).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Бесплатный ранний заезд после 02:00 (при наличии свободных номеров).</a:t>
                      </a:r>
                    </a:p>
                    <a:p>
                      <a:pPr lvl="0" fontAlgn="base"/>
                      <a:r>
                        <a:rPr lang="ru-RU" sz="1200" kern="12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Промокод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 скидку от партнера (аренда самоката или другая сезонная услуга).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Скидка в размере 15% на горячие напитки в лобби-баре и 10% на основное меню ресторана «Гуси-Лебеди».</a:t>
                      </a:r>
                      <a:b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Скидка 10% в ресторане «Гуси-Лебеди» не суммируется с картой гостя программы лояльности «Гуси-Лебеди».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Подарок от партнера (</a:t>
                      </a:r>
                      <a:r>
                        <a:rPr lang="ru-RU" sz="1200" kern="12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экскурсионно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развлекательная услуга в Москве) при проживании от 3 ночей.</a:t>
                      </a:r>
                    </a:p>
                    <a:p>
                      <a:pPr lvl="0" fontAlgn="base"/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Украшение номера шарами при проживании от 3 ночей (по запросу гостей).</a:t>
                      </a:r>
                      <a:endParaRPr lang="ru-RU" sz="12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4492" y="198781"/>
            <a:ext cx="1103657" cy="67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7478" y="202465"/>
            <a:ext cx="1063488" cy="669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904" y="231685"/>
            <a:ext cx="1073426" cy="63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ОК">
      <a:dk1>
        <a:srgbClr val="405F89"/>
      </a:dk1>
      <a:lt1>
        <a:sysClr val="window" lastClr="FFFFFF"/>
      </a:lt1>
      <a:dk2>
        <a:srgbClr val="9ED5F0"/>
      </a:dk2>
      <a:lt2>
        <a:srgbClr val="D7EEFB"/>
      </a:lt2>
      <a:accent1>
        <a:srgbClr val="4BAFE2"/>
      </a:accent1>
      <a:accent2>
        <a:srgbClr val="78B842"/>
      </a:accent2>
      <a:accent3>
        <a:srgbClr val="E1338A"/>
      </a:accent3>
      <a:accent4>
        <a:srgbClr val="FFDE00"/>
      </a:accent4>
      <a:accent5>
        <a:srgbClr val="F07F1F"/>
      </a:accent5>
      <a:accent6>
        <a:srgbClr val="8A559E"/>
      </a:accent6>
      <a:hlink>
        <a:srgbClr val="4BAFE2"/>
      </a:hlink>
      <a:folHlink>
        <a:srgbClr val="7030A0"/>
      </a:folHlink>
    </a:clrScheme>
    <a:fontScheme name="МОК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1705</TotalTime>
  <Words>1310</Words>
  <Application>Microsoft Office PowerPoint</Application>
  <PresentationFormat>Произвольный</PresentationFormat>
  <Paragraphs>181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Times New Roman</vt:lpstr>
      <vt:lpstr>Roboto</vt:lpstr>
      <vt:lpstr>Montserrat</vt:lpstr>
      <vt:lpstr>Calibri</vt:lpstr>
      <vt:lpstr>Тема Office</vt:lpstr>
      <vt:lpstr>Выпускная квалификационная работа на тему: «Пути повышения качества обслуживании VIP-гостей в гостиничном предприятии г. Москвы» </vt:lpstr>
      <vt:lpstr>Актуальность темы исследования </vt:lpstr>
      <vt:lpstr>Цель и задачи исследования </vt:lpstr>
      <vt:lpstr>Объект и предмет исследования </vt:lpstr>
      <vt:lpstr>Теоретические аспекты исследования </vt:lpstr>
      <vt:lpstr>Общая характеристика объекта исследования: гостиничный комплекс «Вега Измайлово»</vt:lpstr>
      <vt:lpstr>Основные экономические показатели гостиничного комплекса «Вега Измайлово» с 2020-2022гг.</vt:lpstr>
      <vt:lpstr>Организация обслуживания VIP-гостей в гостинице «Вега Измайлово» </vt:lpstr>
      <vt:lpstr>Программа лояльности для гостей ТГК «Вега»</vt:lpstr>
      <vt:lpstr>Мероприятия по улучшению организации обслуживания VIP –клиентов  в гостинице «Вега Измайлово» </vt:lpstr>
      <vt:lpstr>Основные затраты на мероприятия по повышению качества обслуживания VIP –клиентов  в гостинице «Вега Измайлово» </vt:lpstr>
      <vt:lpstr>Экономическая эффективность мероприятий по повышению качества обслуживания VIP –клиентов  в гостинице «Вега Измайлово»</vt:lpstr>
      <vt:lpstr>Вывод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Женя Женя</dc:creator>
  <cp:lastModifiedBy>Ольга</cp:lastModifiedBy>
  <cp:revision>123</cp:revision>
  <dcterms:created xsi:type="dcterms:W3CDTF">2020-10-21T12:54:38Z</dcterms:created>
  <dcterms:modified xsi:type="dcterms:W3CDTF">2023-07-06T11:33:24Z</dcterms:modified>
</cp:coreProperties>
</file>