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89" r:id="rId3"/>
    <p:sldId id="277" r:id="rId4"/>
    <p:sldId id="290" r:id="rId5"/>
    <p:sldId id="291" r:id="rId6"/>
    <p:sldId id="297" r:id="rId7"/>
    <p:sldId id="292" r:id="rId8"/>
    <p:sldId id="293" r:id="rId9"/>
    <p:sldId id="294" r:id="rId10"/>
    <p:sldId id="287" r:id="rId11"/>
    <p:sldId id="265" r:id="rId12"/>
    <p:sldId id="29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5A839"/>
    <a:srgbClr val="69B3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472" autoAdjust="0"/>
    <p:restoredTop sz="94660"/>
  </p:normalViewPr>
  <p:slideViewPr>
    <p:cSldViewPr showGuides="1">
      <p:cViewPr varScale="1">
        <p:scale>
          <a:sx n="86" d="100"/>
          <a:sy n="86" d="100"/>
        </p:scale>
        <p:origin x="-586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8888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4;&#1083;&#1100;&#1075;&#1072;\Desktop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Лист1!$E$12</c:f>
              <c:strCache>
                <c:ptCount val="1"/>
                <c:pt idx="0">
                  <c:v>Ипотечные жилищные кредиты, трлн. руб.</c:v>
                </c:pt>
              </c:strCache>
            </c:strRef>
          </c:tx>
          <c:spPr>
            <a:solidFill>
              <a:schemeClr val="accent5"/>
            </a:solidFill>
            <a:ln w="19050" cap="flat" cmpd="sng" algn="ctr">
              <a:solidFill>
                <a:schemeClr val="lt1"/>
              </a:solidFill>
              <a:prstDash val="solid"/>
              <a:miter lim="800000"/>
            </a:ln>
            <a:effectLst/>
          </c:spPr>
          <c:dLbls>
            <c:txPr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numRef>
              <c:f>Лист1!$F$11:$J$11</c:f>
              <c:numCache>
                <c:formatCode>dd/mm/yyyy</c:formatCode>
                <c:ptCount val="5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</c:numCache>
            </c:numRef>
          </c:cat>
          <c:val>
            <c:numRef>
              <c:f>Лист1!$F$12:$J$12</c:f>
              <c:numCache>
                <c:formatCode>General</c:formatCode>
                <c:ptCount val="5"/>
                <c:pt idx="0">
                  <c:v>6.6</c:v>
                </c:pt>
                <c:pt idx="1">
                  <c:v>7.9</c:v>
                </c:pt>
                <c:pt idx="2">
                  <c:v>9.5</c:v>
                </c:pt>
                <c:pt idx="3">
                  <c:v>12</c:v>
                </c:pt>
                <c:pt idx="4">
                  <c:v>14.1</c:v>
                </c:pt>
              </c:numCache>
            </c:numRef>
          </c:val>
        </c:ser>
        <c:dLbls>
          <c:showVal val="1"/>
        </c:dLbls>
        <c:shape val="cylinder"/>
        <c:axId val="96438528"/>
        <c:axId val="104994304"/>
        <c:axId val="0"/>
      </c:bar3DChart>
      <c:dateAx>
        <c:axId val="96438528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2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04994304"/>
        <c:crosses val="autoZero"/>
        <c:auto val="1"/>
        <c:lblOffset val="100"/>
      </c:dateAx>
      <c:valAx>
        <c:axId val="1049943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64385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lineChart>
        <c:grouping val="stacked"/>
        <c:ser>
          <c:idx val="0"/>
          <c:order val="0"/>
          <c:tx>
            <c:strRef>
              <c:f>Лист1!$E$30</c:f>
              <c:strCache>
                <c:ptCount val="1"/>
                <c:pt idx="0">
                  <c:v>Доля просроченной задолженности, %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Лист1!$F$29:$J$29</c:f>
              <c:numCache>
                <c:formatCode>dd/mm/yyyy</c:formatCode>
                <c:ptCount val="5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</c:numCache>
            </c:numRef>
          </c:cat>
          <c:val>
            <c:numRef>
              <c:f>Лист1!$F$30:$J$30</c:f>
              <c:numCache>
                <c:formatCode>General</c:formatCode>
                <c:ptCount val="5"/>
                <c:pt idx="0">
                  <c:v>1.1000000000000001</c:v>
                </c:pt>
                <c:pt idx="1">
                  <c:v>1</c:v>
                </c:pt>
                <c:pt idx="2">
                  <c:v>0.8</c:v>
                </c:pt>
                <c:pt idx="3">
                  <c:v>0.5</c:v>
                </c:pt>
                <c:pt idx="4">
                  <c:v>0.4</c:v>
                </c:pt>
              </c:numCache>
            </c:numRef>
          </c:val>
        </c:ser>
        <c:ser>
          <c:idx val="1"/>
          <c:order val="1"/>
          <c:tx>
            <c:strRef>
              <c:f>Лист1!$E$31</c:f>
              <c:strCache>
                <c:ptCount val="1"/>
                <c:pt idx="0">
                  <c:v>Доля ипотечных кредитов в задолженности населения,%</c:v>
                </c:pt>
              </c:strCache>
            </c:strRef>
          </c:tx>
          <c:spPr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marker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</c:marker>
          <c:dLbls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t"/>
            <c:showVal val="1"/>
          </c:dLbls>
          <c:cat>
            <c:numRef>
              <c:f>Лист1!$F$29:$J$29</c:f>
              <c:numCache>
                <c:formatCode>dd/mm/yyyy</c:formatCode>
                <c:ptCount val="5"/>
                <c:pt idx="0">
                  <c:v>43466</c:v>
                </c:pt>
                <c:pt idx="1">
                  <c:v>43831</c:v>
                </c:pt>
                <c:pt idx="2">
                  <c:v>44197</c:v>
                </c:pt>
                <c:pt idx="3">
                  <c:v>44562</c:v>
                </c:pt>
                <c:pt idx="4">
                  <c:v>44927</c:v>
                </c:pt>
              </c:numCache>
            </c:numRef>
          </c:cat>
          <c:val>
            <c:numRef>
              <c:f>Лист1!$F$31:$J$31</c:f>
              <c:numCache>
                <c:formatCode>General</c:formatCode>
                <c:ptCount val="5"/>
                <c:pt idx="0">
                  <c:v>44</c:v>
                </c:pt>
                <c:pt idx="1">
                  <c:v>44</c:v>
                </c:pt>
                <c:pt idx="2">
                  <c:v>47</c:v>
                </c:pt>
                <c:pt idx="3">
                  <c:v>48</c:v>
                </c:pt>
                <c:pt idx="4">
                  <c:v>51</c:v>
                </c:pt>
              </c:numCache>
            </c:numRef>
          </c:val>
        </c:ser>
        <c:dLbls>
          <c:showVal val="1"/>
        </c:dLbls>
        <c:marker val="1"/>
        <c:axId val="161326976"/>
        <c:axId val="165411456"/>
      </c:lineChart>
      <c:dateAx>
        <c:axId val="161326976"/>
        <c:scaling>
          <c:orientation val="minMax"/>
        </c:scaling>
        <c:axPos val="b"/>
        <c:numFmt formatCode="dd/mm/yyyy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5411456"/>
        <c:crosses val="autoZero"/>
        <c:auto val="1"/>
        <c:lblOffset val="100"/>
      </c:dateAx>
      <c:valAx>
        <c:axId val="1654114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32697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9265914677040414E-2"/>
          <c:y val="0.75826347443876541"/>
          <c:w val="0.95557719714331046"/>
          <c:h val="0.2185482820615505"/>
        </c:manualLayout>
      </c:layout>
      <c:txPr>
        <a:bodyPr/>
        <a:lstStyle/>
        <a:p>
          <a:pPr>
            <a:defRPr sz="14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Лист1!$G$14</c:f>
              <c:strCache>
                <c:ptCount val="1"/>
                <c:pt idx="0">
                  <c:v>место по показателю надежности</c:v>
                </c:pt>
              </c:strCache>
            </c:strRef>
          </c:tx>
          <c:spPr>
            <a:solidFill>
              <a:schemeClr val="lt1"/>
            </a:solidFill>
            <a:ln w="1270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dPt>
            <c:idx val="1"/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</c:spPr>
          </c:dPt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Лист1!$F$15:$F$24</c:f>
              <c:strCache>
                <c:ptCount val="10"/>
                <c:pt idx="0">
                  <c:v>СберБанк</c:v>
                </c:pt>
                <c:pt idx="1">
                  <c:v>Банк ВТБ</c:v>
                </c:pt>
                <c:pt idx="2">
                  <c:v>Газпромбанк</c:v>
                </c:pt>
                <c:pt idx="3">
                  <c:v>Альфа-Банк</c:v>
                </c:pt>
                <c:pt idx="4">
                  <c:v>Россельхозбанк</c:v>
                </c:pt>
                <c:pt idx="5">
                  <c:v>Московский Кредитный Банк</c:v>
                </c:pt>
                <c:pt idx="6">
                  <c:v>Банк «Открытие»</c:v>
                </c:pt>
                <c:pt idx="7">
                  <c:v>Совкомбанк</c:v>
                </c:pt>
                <c:pt idx="8">
                  <c:v>Райффайзенбанк</c:v>
                </c:pt>
                <c:pt idx="9">
                  <c:v>Росбанк</c:v>
                </c:pt>
              </c:strCache>
            </c:strRef>
          </c:cat>
          <c:val>
            <c:numRef>
              <c:f>Лист1!$G$15:$G$24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val>
        </c:ser>
        <c:dLbls>
          <c:showVal val="1"/>
        </c:dLbls>
        <c:axId val="201601792"/>
        <c:axId val="205624064"/>
      </c:barChart>
      <c:catAx>
        <c:axId val="201601792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5624064"/>
        <c:crosses val="autoZero"/>
        <c:auto val="1"/>
        <c:lblAlgn val="ctr"/>
        <c:lblOffset val="100"/>
      </c:catAx>
      <c:valAx>
        <c:axId val="205624064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60179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Лист2!$G$25</c:f>
              <c:strCache>
                <c:ptCount val="1"/>
                <c:pt idx="0">
                  <c:v>Активы, млрд. руб.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5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1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Лист2!$H$24:$J$24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Лист2!$H$25:$J$25</c:f>
              <c:numCache>
                <c:formatCode>General</c:formatCode>
                <c:ptCount val="3"/>
                <c:pt idx="0">
                  <c:v>18142.2</c:v>
                </c:pt>
                <c:pt idx="1">
                  <c:v>20859.3</c:v>
                </c:pt>
                <c:pt idx="2" formatCode="#,##0.00">
                  <c:v>20632</c:v>
                </c:pt>
              </c:numCache>
            </c:numRef>
          </c:val>
        </c:ser>
        <c:dLbls>
          <c:showVal val="1"/>
        </c:dLbls>
        <c:shape val="box"/>
        <c:axId val="227004416"/>
        <c:axId val="227006720"/>
        <c:axId val="0"/>
      </c:bar3DChart>
      <c:catAx>
        <c:axId val="22700441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006720"/>
        <c:crosses val="autoZero"/>
        <c:auto val="1"/>
        <c:lblAlgn val="ctr"/>
        <c:lblOffset val="100"/>
      </c:catAx>
      <c:valAx>
        <c:axId val="227006720"/>
        <c:scaling>
          <c:orientation val="minMax"/>
        </c:scaling>
        <c:delete val="1"/>
        <c:axPos val="l"/>
        <c:majorGridlines/>
        <c:numFmt formatCode="General" sourceLinked="1"/>
        <c:tickLblPos val="nextTo"/>
        <c:crossAx val="22700441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Лист2!$K$54</c:f>
              <c:strCache>
                <c:ptCount val="1"/>
                <c:pt idx="0">
                  <c:v>2020г.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Лист2!$J$55:$J$56</c:f>
              <c:strCache>
                <c:ptCount val="2"/>
                <c:pt idx="0">
                  <c:v>Собственные средства, млрд. руб.</c:v>
                </c:pt>
                <c:pt idx="1">
                  <c:v>Обязательства, млрд. руб.</c:v>
                </c:pt>
              </c:strCache>
            </c:strRef>
          </c:cat>
          <c:val>
            <c:numRef>
              <c:f>Лист2!$K$55:$K$56</c:f>
              <c:numCache>
                <c:formatCode>General</c:formatCode>
                <c:ptCount val="2"/>
                <c:pt idx="0">
                  <c:v>1722.6</c:v>
                </c:pt>
                <c:pt idx="1">
                  <c:v>16419.599999999969</c:v>
                </c:pt>
              </c:numCache>
            </c:numRef>
          </c:val>
        </c:ser>
        <c:ser>
          <c:idx val="1"/>
          <c:order val="1"/>
          <c:tx>
            <c:strRef>
              <c:f>Лист2!$L$54</c:f>
              <c:strCache>
                <c:ptCount val="1"/>
                <c:pt idx="0">
                  <c:v>2021г.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2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Лист2!$J$55:$J$56</c:f>
              <c:strCache>
                <c:ptCount val="2"/>
                <c:pt idx="0">
                  <c:v>Собственные средства, млрд. руб.</c:v>
                </c:pt>
                <c:pt idx="1">
                  <c:v>Обязательства, млрд. руб.</c:v>
                </c:pt>
              </c:strCache>
            </c:strRef>
          </c:cat>
          <c:val>
            <c:numRef>
              <c:f>Лист2!$L$55:$L$56</c:f>
              <c:numCache>
                <c:formatCode>#,##0.00</c:formatCode>
                <c:ptCount val="2"/>
                <c:pt idx="0" formatCode="#,##0">
                  <c:v>2222</c:v>
                </c:pt>
                <c:pt idx="1">
                  <c:v>18637.3</c:v>
                </c:pt>
              </c:numCache>
            </c:numRef>
          </c:val>
        </c:ser>
        <c:ser>
          <c:idx val="2"/>
          <c:order val="2"/>
          <c:tx>
            <c:strRef>
              <c:f>Лист2!$M$54</c:f>
              <c:strCache>
                <c:ptCount val="1"/>
                <c:pt idx="0">
                  <c:v>2022г.</c:v>
                </c:pt>
              </c:strCache>
            </c:strRef>
          </c:tx>
          <c:dLbls>
            <c:dLbl>
              <c:idx val="1"/>
              <c:layout>
                <c:manualLayout>
                  <c:x val="2.290076335877874E-2"/>
                  <c:y val="0"/>
                </c:manualLayout>
              </c:layout>
              <c:showVal val="1"/>
            </c:dLbl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Лист2!$J$55:$J$56</c:f>
              <c:strCache>
                <c:ptCount val="2"/>
                <c:pt idx="0">
                  <c:v>Собственные средства, млрд. руб.</c:v>
                </c:pt>
                <c:pt idx="1">
                  <c:v>Обязательства, млрд. руб.</c:v>
                </c:pt>
              </c:strCache>
            </c:strRef>
          </c:cat>
          <c:val>
            <c:numRef>
              <c:f>Лист2!$M$55:$M$56</c:f>
              <c:numCache>
                <c:formatCode>#,##0.00</c:formatCode>
                <c:ptCount val="2"/>
                <c:pt idx="0" formatCode="General">
                  <c:v>780.6</c:v>
                </c:pt>
                <c:pt idx="1">
                  <c:v>19851.400000000001</c:v>
                </c:pt>
              </c:numCache>
            </c:numRef>
          </c:val>
        </c:ser>
        <c:dLbls>
          <c:showVal val="1"/>
        </c:dLbls>
        <c:shape val="cylinder"/>
        <c:axId val="201499392"/>
        <c:axId val="204199040"/>
        <c:axId val="0"/>
      </c:bar3DChart>
      <c:catAx>
        <c:axId val="20149939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4199040"/>
        <c:crosses val="autoZero"/>
        <c:auto val="1"/>
        <c:lblAlgn val="ctr"/>
        <c:lblOffset val="100"/>
      </c:catAx>
      <c:valAx>
        <c:axId val="2041990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14993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Лист2!$H$90</c:f>
              <c:strCache>
                <c:ptCount val="1"/>
                <c:pt idx="0">
                  <c:v>2020г.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1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Лист2!$G$91:$G$92</c:f>
              <c:strCache>
                <c:ptCount val="2"/>
                <c:pt idx="0">
                  <c:v>Чистые процентные доходы, млрд. руб.</c:v>
                </c:pt>
                <c:pt idx="1">
                  <c:v>Чистые комиссионные доходы, млрд. руб.</c:v>
                </c:pt>
              </c:strCache>
            </c:strRef>
          </c:cat>
          <c:val>
            <c:numRef>
              <c:f>Лист2!$H$91:$H$92</c:f>
              <c:numCache>
                <c:formatCode>General</c:formatCode>
                <c:ptCount val="2"/>
                <c:pt idx="0">
                  <c:v>531.70000000000005</c:v>
                </c:pt>
                <c:pt idx="1">
                  <c:v>136.80000000000001</c:v>
                </c:pt>
              </c:numCache>
            </c:numRef>
          </c:val>
        </c:ser>
        <c:ser>
          <c:idx val="1"/>
          <c:order val="1"/>
          <c:tx>
            <c:strRef>
              <c:f>Лист2!$I$90</c:f>
              <c:strCache>
                <c:ptCount val="1"/>
                <c:pt idx="0">
                  <c:v>2021г.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Лист2!$G$91:$G$92</c:f>
              <c:strCache>
                <c:ptCount val="2"/>
                <c:pt idx="0">
                  <c:v>Чистые процентные доходы, млрд. руб.</c:v>
                </c:pt>
                <c:pt idx="1">
                  <c:v>Чистые комиссионные доходы, млрд. руб.</c:v>
                </c:pt>
              </c:strCache>
            </c:strRef>
          </c:cat>
          <c:val>
            <c:numRef>
              <c:f>Лист2!$I$91:$I$92</c:f>
              <c:numCache>
                <c:formatCode>General</c:formatCode>
                <c:ptCount val="2"/>
                <c:pt idx="0">
                  <c:v>646.29999999999995</c:v>
                </c:pt>
                <c:pt idx="1">
                  <c:v>158.5</c:v>
                </c:pt>
              </c:numCache>
            </c:numRef>
          </c:val>
        </c:ser>
        <c:ser>
          <c:idx val="2"/>
          <c:order val="2"/>
          <c:tx>
            <c:strRef>
              <c:f>Лист2!$J$90</c:f>
              <c:strCache>
                <c:ptCount val="1"/>
                <c:pt idx="0">
                  <c:v>2022г.</c:v>
                </c:pt>
              </c:strCache>
            </c:strRef>
          </c:tx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Лист2!$G$91:$G$92</c:f>
              <c:strCache>
                <c:ptCount val="2"/>
                <c:pt idx="0">
                  <c:v>Чистые процентные доходы, млрд. руб.</c:v>
                </c:pt>
                <c:pt idx="1">
                  <c:v>Чистые комиссионные доходы, млрд. руб.</c:v>
                </c:pt>
              </c:strCache>
            </c:strRef>
          </c:cat>
          <c:val>
            <c:numRef>
              <c:f>Лист2!$J$91:$J$92</c:f>
              <c:numCache>
                <c:formatCode>General</c:formatCode>
                <c:ptCount val="2"/>
                <c:pt idx="0">
                  <c:v>321</c:v>
                </c:pt>
                <c:pt idx="1">
                  <c:v>146.80000000000001</c:v>
                </c:pt>
              </c:numCache>
            </c:numRef>
          </c:val>
        </c:ser>
        <c:dLbls>
          <c:showVal val="1"/>
        </c:dLbls>
        <c:shape val="box"/>
        <c:axId val="226810112"/>
        <c:axId val="227082240"/>
        <c:axId val="0"/>
      </c:bar3DChart>
      <c:catAx>
        <c:axId val="226810112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082240"/>
        <c:crosses val="autoZero"/>
        <c:auto val="1"/>
        <c:lblAlgn val="ctr"/>
        <c:lblOffset val="100"/>
      </c:catAx>
      <c:valAx>
        <c:axId val="22708224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681011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Лист2!$G$125</c:f>
              <c:strCache>
                <c:ptCount val="1"/>
                <c:pt idx="0">
                  <c:v>Чистая прибыль, млрд. руб.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3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Лист2!$H$124:$J$124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Лист2!$H$125:$J$125</c:f>
              <c:numCache>
                <c:formatCode>General</c:formatCode>
                <c:ptCount val="3"/>
                <c:pt idx="0">
                  <c:v>75.3</c:v>
                </c:pt>
                <c:pt idx="1">
                  <c:v>327.39999999999969</c:v>
                </c:pt>
                <c:pt idx="2">
                  <c:v>-612.6</c:v>
                </c:pt>
              </c:numCache>
            </c:numRef>
          </c:val>
        </c:ser>
        <c:ser>
          <c:idx val="1"/>
          <c:order val="1"/>
          <c:tx>
            <c:strRef>
              <c:f>Лист2!$G$126</c:f>
              <c:strCache>
                <c:ptCount val="1"/>
                <c:pt idx="0">
                  <c:v>Прибыль до налогооблажения, млрд. руб.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Лист2!$H$124:$J$124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Лист2!$H$126:$J$126</c:f>
              <c:numCache>
                <c:formatCode>General</c:formatCode>
                <c:ptCount val="3"/>
                <c:pt idx="0">
                  <c:v>89.7</c:v>
                </c:pt>
                <c:pt idx="1">
                  <c:v>397.9</c:v>
                </c:pt>
                <c:pt idx="2">
                  <c:v>-797.2</c:v>
                </c:pt>
              </c:numCache>
            </c:numRef>
          </c:val>
        </c:ser>
        <c:ser>
          <c:idx val="2"/>
          <c:order val="2"/>
          <c:tx>
            <c:strRef>
              <c:f>Лист2!$G$127</c:f>
              <c:strCache>
                <c:ptCount val="1"/>
                <c:pt idx="0">
                  <c:v>Операционная прибыль, млрд. руб.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solidFill>
                <a:schemeClr val="lt1"/>
              </a:solidFill>
              <a:ln w="25400" cap="flat" cmpd="sng" algn="ctr">
                <a:solidFill>
                  <a:schemeClr val="accent5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Лист2!$H$124:$J$124</c:f>
              <c:strCache>
                <c:ptCount val="3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</c:strCache>
            </c:strRef>
          </c:cat>
          <c:val>
            <c:numRef>
              <c:f>Лист2!$H$127:$J$127</c:f>
              <c:numCache>
                <c:formatCode>General</c:formatCode>
                <c:ptCount val="3"/>
                <c:pt idx="0">
                  <c:v>359.6</c:v>
                </c:pt>
                <c:pt idx="1">
                  <c:v>706.7</c:v>
                </c:pt>
                <c:pt idx="2">
                  <c:v>-513.20000000000005</c:v>
                </c:pt>
              </c:numCache>
            </c:numRef>
          </c:val>
        </c:ser>
        <c:dLbls>
          <c:showVal val="1"/>
        </c:dLbls>
        <c:shape val="box"/>
        <c:axId val="233480960"/>
        <c:axId val="233482496"/>
        <c:axId val="0"/>
      </c:bar3DChart>
      <c:catAx>
        <c:axId val="23348096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3482496"/>
        <c:crosses val="autoZero"/>
        <c:auto val="1"/>
        <c:lblAlgn val="ctr"/>
        <c:lblOffset val="100"/>
      </c:catAx>
      <c:valAx>
        <c:axId val="2334824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34809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txPr>
        <a:bodyPr/>
        <a:lstStyle/>
        <a:p>
          <a:pPr>
            <a:defRPr sz="1400" b="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Лист2!$H$48</c:f>
              <c:strCache>
                <c:ptCount val="1"/>
                <c:pt idx="0">
                  <c:v>2022г.</c:v>
                </c:pt>
              </c:strCache>
            </c:strRef>
          </c:tx>
          <c:explosion val="25"/>
          <c:dPt>
            <c:idx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Лист2!$G$49:$G$50</c:f>
              <c:strCache>
                <c:ptCount val="2"/>
                <c:pt idx="0">
                  <c:v>Заемные средства, %</c:v>
                </c:pt>
                <c:pt idx="1">
                  <c:v>Собственные средства, %</c:v>
                </c:pt>
              </c:strCache>
            </c:strRef>
          </c:cat>
          <c:val>
            <c:numRef>
              <c:f>Лист2!$H$49:$H$50</c:f>
              <c:numCache>
                <c:formatCode>General</c:formatCode>
                <c:ptCount val="2"/>
                <c:pt idx="0">
                  <c:v>96.210000000000022</c:v>
                </c:pt>
                <c:pt idx="1">
                  <c:v>3.79</c:v>
                </c:pt>
              </c:numCache>
            </c:numRef>
          </c:val>
        </c:ser>
        <c:dLbls>
          <c:showVal val="1"/>
        </c:dLbls>
      </c:pie3DChart>
    </c:plotArea>
    <c:legend>
      <c:legendPos val="r"/>
      <c:layout/>
      <c:txPr>
        <a:bodyPr/>
        <a:lstStyle/>
        <a:p>
          <a:pPr>
            <a:defRPr sz="1400">
              <a:solidFill>
                <a:schemeClr val="bg1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4354F5-061E-4751-ADB5-C1245098BA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E30140CB-528D-4FA2-916E-D6FAF1F5DF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794CB40-CE84-4505-98C1-E244F6479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0D72D7-14D8-41ED-9F73-A6CAA4431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CDB4CD3-AC3D-455F-8AD0-3A478966B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7671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449" y="594001"/>
            <a:ext cx="64935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0949" y="1736324"/>
            <a:ext cx="6525000" cy="85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BADD62E3-6759-4646-858D-375433F62C6C}"/>
              </a:ext>
            </a:extLst>
          </p:cNvPr>
          <p:cNvSpPr/>
          <p:nvPr userDrawn="1"/>
        </p:nvSpPr>
        <p:spPr>
          <a:xfrm flipH="1">
            <a:off x="-1" y="6308998"/>
            <a:ext cx="7423501" cy="54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екст 11">
            <a:extLst>
              <a:ext uri="{FF2B5EF4-FFF2-40B4-BE49-F238E27FC236}">
                <a16:creationId xmlns="" xmlns:a16="http://schemas.microsoft.com/office/drawing/2014/main" id="{C2B4DA70-53E7-4B96-A26A-9E85A3ED9D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5999" y="594001"/>
            <a:ext cx="4410001" cy="566999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02449" y="2915548"/>
            <a:ext cx="2970897" cy="3667949"/>
          </a:xfrm>
        </p:spPr>
        <p:txBody>
          <a:bodyPr/>
          <a:lstStyle/>
          <a:p>
            <a:endParaRPr lang="ru-RU"/>
          </a:p>
        </p:txBody>
      </p:sp>
      <p:sp>
        <p:nvSpPr>
          <p:cNvPr id="11" name="Рисунок 7">
            <a:extLst>
              <a:ext uri="{FF2B5EF4-FFF2-40B4-BE49-F238E27FC236}">
                <a16:creationId xmlns="" xmlns:a16="http://schemas.microsoft.com/office/drawing/2014/main" id="{545BF82E-0005-4C40-9F7D-EF474BCD327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050448" y="2915547"/>
            <a:ext cx="2970897" cy="366794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13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074" y="363655"/>
            <a:ext cx="7261501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8574" y="1407123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>
            <a:off x="364496" y="3159001"/>
            <a:ext cx="11860355" cy="334591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исунок 7">
            <a:extLst>
              <a:ext uri="{FF2B5EF4-FFF2-40B4-BE49-F238E27FC236}">
                <a16:creationId xmlns="" xmlns:a16="http://schemas.microsoft.com/office/drawing/2014/main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8951" y="729000"/>
            <a:ext cx="3698551" cy="530669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9407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 flipV="1">
            <a:off x="-2" y="-2"/>
            <a:ext cx="12224851" cy="342900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Рисунок 7">
            <a:extLst>
              <a:ext uri="{FF2B5EF4-FFF2-40B4-BE49-F238E27FC236}">
                <a16:creationId xmlns="" xmlns:a16="http://schemas.microsoft.com/office/drawing/2014/main" id="{F1016137-3C71-4CC5-8D39-5B331A8FB3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3724" y="440624"/>
            <a:ext cx="3698551" cy="5868376"/>
          </a:xfrm>
        </p:spPr>
        <p:txBody>
          <a:bodyPr/>
          <a:lstStyle/>
          <a:p>
            <a:endParaRPr lang="ru-RU"/>
          </a:p>
        </p:txBody>
      </p:sp>
      <p:sp>
        <p:nvSpPr>
          <p:cNvPr id="8" name="Текст 11">
            <a:extLst>
              <a:ext uri="{FF2B5EF4-FFF2-40B4-BE49-F238E27FC236}">
                <a16:creationId xmlns="" xmlns:a16="http://schemas.microsoft.com/office/drawing/2014/main" id="{9160C400-2233-4E4D-A368-4290EA142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9917" y="1584000"/>
            <a:ext cx="7261501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="" xmlns:a16="http://schemas.microsoft.com/office/drawing/2014/main" id="{754F3962-98E8-4124-9F3B-E312F367A8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66001" y="3617466"/>
            <a:ext cx="7261501" cy="269153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2077FD-7CCC-4AC8-9F72-74535704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6001" y="388935"/>
            <a:ext cx="7275418" cy="1195065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127909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07EE5E-7454-44BB-974A-F0ECC381C2BF}"/>
              </a:ext>
            </a:extLst>
          </p:cNvPr>
          <p:cNvSpPr/>
          <p:nvPr userDrawn="1"/>
        </p:nvSpPr>
        <p:spPr>
          <a:xfrm flipH="1" flipV="1">
            <a:off x="-3" y="-3"/>
            <a:ext cx="12224851" cy="685800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794825C-1044-450A-8E35-14455AD09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06650" y="3429000"/>
            <a:ext cx="7334250" cy="14843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24C9FB-B954-402C-8866-2914B60C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975" y="1944000"/>
            <a:ext cx="10515600" cy="1325563"/>
          </a:xfrm>
        </p:spPr>
        <p:txBody>
          <a:bodyPr/>
          <a:lstStyle>
            <a:lvl1pPr algn="ctr">
              <a:defRPr b="1" i="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4172901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A10A81-0A01-46FD-9456-91091EC26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A27D4AF-8039-495C-B4B2-5396C877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EB2A9C07-03C4-4149-B862-1805D6B1B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629BFF2-E7E9-4FAC-BC5A-DA7114084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E0FD09C2-247D-42B8-BF11-F36209434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419243D8-A585-4CE4-9989-28ADA737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EAFDA43-84DE-4D1F-AA5E-AB0392EE6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002F2982-9CAA-4512-BDFF-941501310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9893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384E8EC-8932-4AF4-B988-864471A7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A4DFAC-16FF-4B0E-B86B-58CADA632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1102F3C-1400-45C3-8EA7-F4575C77E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8DB83A0-BE45-4ADF-9193-0629FFADF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2411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2E70F8D-2F26-4EAA-8784-1E19EFDDD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AADDB84-A99D-47D1-97C2-F9709887E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B825D61-F579-44E4-A029-0596DEE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47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6FF6834-F3A6-4C1A-8135-09D39EA74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8846087-2B1F-4388-813A-63246B293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E4A791C3-CB66-41E7-B54D-F792BADA89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6F05580-7B66-4198-89DF-761ADB6E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7E3AB7C-8F82-45B5-9435-13B817A8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A3ADD2C-5886-485B-9E26-4D0355E79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4532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D75656-7927-4028-8F2C-3703DE8DB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8065C3A-58E0-4317-A005-4CDE7A850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188D513E-4780-4865-BEB2-743BEA7013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5E8BCAA-F398-48DA-AC84-1FC811D5E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2F36A85-CC79-449B-B1BF-EB7B2A6C9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0FD0E41-62AF-41D9-92E6-BE48FA001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59673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C4AB11-345A-4E71-865B-CBCDC10FF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0A9A25D-0929-44E8-A479-BE0C8240DF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47D4536-B839-4448-BF71-576542A65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78C6F98-25D8-4470-ABE7-997D0B6C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4975E96-6F45-4170-B216-90D34F88D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325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44305F-A270-4B1C-BC95-5F01BF4BD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F0FD152-1D31-4AF5-A5BB-9AC0A6B40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C0B6885-F39F-4CD2-865A-7050F37D9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AD83C4-44A5-4F17-8830-28B5DCDA6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9136DAC-401F-47C4-B621-8F134E409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6648354-3FFC-45FA-8EF2-ED7FF88A7546}"/>
              </a:ext>
            </a:extLst>
          </p:cNvPr>
          <p:cNvSpPr/>
          <p:nvPr userDrawn="1"/>
        </p:nvSpPr>
        <p:spPr>
          <a:xfrm>
            <a:off x="4836000" y="6361400"/>
            <a:ext cx="7356000" cy="5326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DA2A526-49D8-416B-9145-AF48A1F30566}"/>
              </a:ext>
            </a:extLst>
          </p:cNvPr>
          <p:cNvSpPr/>
          <p:nvPr userDrawn="1"/>
        </p:nvSpPr>
        <p:spPr>
          <a:xfrm>
            <a:off x="0" y="1740188"/>
            <a:ext cx="606000" cy="51538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3538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CBCA50B9-9C7F-4C4F-85C2-77A38E550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8FCB700-ADCA-4646-9A1E-F2810ED720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83EAC93-BC73-4FB2-AEF7-E1F44D1CB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0A4377-AC2C-4FCA-8797-73433F10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511EFFA-DB57-41B0-818A-0284AD9B8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2315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B192617-97CC-475C-B168-B16A7D70D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BF28333-4562-4FDC-BDD0-0F64FE799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C4CC2F4-1F0A-426C-A49D-3DC308A7A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2D42F8B-0000-43CA-AD35-C72F35F09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9A0C6EA-71BE-4CC4-93D4-9C47C5BB2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0521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0A8B5B-9D14-4205-88AD-32FB86242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6F0A718-E508-46B3-A23F-2BECEAF91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93AD259-07E6-47C0-8F69-7CF7252005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4F19AD5-182D-4646-A6F0-D4B32C44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ADA9-3231-4B22-B735-3A52651D148F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A5D8F99-B7C1-4A24-A260-33A240921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2B9F35D-F5AD-4D2B-A81C-B7A098210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6359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2091000" y="447750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1021555"/>
            <a:ext cx="3420000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03E73841-EE02-4C80-87BF-07D6556EAF56}"/>
              </a:ext>
            </a:extLst>
          </p:cNvPr>
          <p:cNvSpPr/>
          <p:nvPr userDrawn="1"/>
        </p:nvSpPr>
        <p:spPr>
          <a:xfrm>
            <a:off x="3862862" y="1172162"/>
            <a:ext cx="652675" cy="4320000"/>
          </a:xfrm>
          <a:prstGeom prst="rect">
            <a:avLst/>
          </a:prstGeom>
          <a:pattFill prst="pct5">
            <a:fgClr>
              <a:schemeClr val="bg1"/>
            </a:fgClr>
            <a:bgClr>
              <a:srgbClr val="55A839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1000" y="1578587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3330574"/>
            <a:ext cx="6525000" cy="1325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144795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381000" y="447748"/>
            <a:ext cx="967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41000" y="1021554"/>
            <a:ext cx="4098388" cy="4814887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597" y="1008954"/>
            <a:ext cx="65250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6747" y="2574000"/>
            <a:ext cx="6525000" cy="326244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338562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>
            <a:off x="8031000" y="447747"/>
            <a:ext cx="3735000" cy="5962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8502" y="3654002"/>
            <a:ext cx="6525000" cy="260999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090075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CA75B666-56EB-4BC3-A2DA-3F26BD5CBF9B}"/>
              </a:ext>
            </a:extLst>
          </p:cNvPr>
          <p:cNvSpPr/>
          <p:nvPr userDrawn="1"/>
        </p:nvSpPr>
        <p:spPr>
          <a:xfrm flipH="1">
            <a:off x="0" y="0"/>
            <a:ext cx="2091000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000" y="369001"/>
            <a:ext cx="4050000" cy="6165000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92850" y="864000"/>
            <a:ext cx="6918150" cy="52650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xmlns="" val="41189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>
            <a:extLst>
              <a:ext uri="{FF2B5EF4-FFF2-40B4-BE49-F238E27FC236}">
                <a16:creationId xmlns="" xmlns:a16="http://schemas.microsoft.com/office/drawing/2014/main" id="{848B91CB-D8C9-4DA9-8CED-26CE57EE341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6000" y="594000"/>
            <a:ext cx="4140000" cy="5714999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7B65CF81-B173-4646-A374-B2745ECC3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8501" y="594001"/>
            <a:ext cx="6525000" cy="855000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="" xmlns:a16="http://schemas.microsoft.com/office/drawing/2014/main" id="{71819EB9-C582-4395-9B13-E428103A36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98501" y="1764001"/>
            <a:ext cx="6525000" cy="168556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Рисунок 7">
            <a:extLst>
              <a:ext uri="{FF2B5EF4-FFF2-40B4-BE49-F238E27FC236}">
                <a16:creationId xmlns="" xmlns:a16="http://schemas.microsoft.com/office/drawing/2014/main" id="{44A2944D-4376-4EA8-B7C1-B1C6B47FD3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66001" y="4079565"/>
            <a:ext cx="4140000" cy="2544434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73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82E7C2B-DBC7-4DC6-BE48-6CC4179AC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3BE3A49-B78D-4DA9-AA76-4064F8586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5A73D2E-8E5D-411B-B766-5E9DD0B121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ADA9-3231-4B22-B735-3A52651D148F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995E8B24-9FAC-4BFA-951E-DFC439BE9F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AB0821-98F4-4674-8A81-508395B9B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56CB4-3EC1-4CF1-BDF9-8FB1FCC6B65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22"/>
            <a:extLst>
              <a:ext uri="{FF2B5EF4-FFF2-40B4-BE49-F238E27FC236}">
                <a16:creationId xmlns="" xmlns:a16="http://schemas.microsoft.com/office/drawing/2014/main" id="{04EFABF7-9814-4A5F-B176-1A217D8D1B7A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62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8" r:id="rId10"/>
    <p:sldLayoutId id="2147483665" r:id="rId11"/>
    <p:sldLayoutId id="2147483666" r:id="rId12"/>
    <p:sldLayoutId id="2147483667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2398" y="500042"/>
            <a:ext cx="9501254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образовательное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учреждение города Москвы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«Финансовый колледж № 35»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(ГБПОУ ФК №35)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5472" y="2928934"/>
            <a:ext cx="5643602" cy="17859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2714620"/>
            <a:ext cx="35864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18E4268-1EF2-4931-842D-CEAD587B1778}"/>
              </a:ext>
            </a:extLst>
          </p:cNvPr>
          <p:cNvSpPr txBox="1">
            <a:spLocks/>
          </p:cNvSpPr>
          <p:nvPr/>
        </p:nvSpPr>
        <p:spPr>
          <a:xfrm>
            <a:off x="738150" y="1214422"/>
            <a:ext cx="7072362" cy="1975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ВКР на тему: Особенности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организации ипотечного жилищного кредитования на примере деятельности коммерческого банка ПАО «ВТБ»</a:t>
            </a:r>
          </a:p>
          <a:p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918E4268-1EF2-4931-842D-CEAD587B1778}"/>
              </a:ext>
            </a:extLst>
          </p:cNvPr>
          <p:cNvSpPr txBox="1">
            <a:spLocks/>
          </p:cNvSpPr>
          <p:nvPr/>
        </p:nvSpPr>
        <p:spPr>
          <a:xfrm>
            <a:off x="1666844" y="2928934"/>
            <a:ext cx="6858048" cy="1975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Выполнил:___________________________________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Проверил:___________________________________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_______________________________________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666976" y="6357934"/>
            <a:ext cx="65250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2023 год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Рисунок 14" descr="30258560074153229_8837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8076" r="18076"/>
          <a:stretch>
            <a:fillRect/>
          </a:stretch>
        </p:blipFill>
        <p:spPr/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12500" r="7250" b="26562"/>
          <a:stretch>
            <a:fillRect/>
          </a:stretch>
        </p:blipFill>
        <p:spPr bwMode="auto">
          <a:xfrm>
            <a:off x="1166778" y="4214818"/>
            <a:ext cx="17631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1224" y="214290"/>
            <a:ext cx="7261501" cy="3571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95274" y="4143380"/>
            <a:ext cx="11287204" cy="1685564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Спрос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ипотечные программы всегда был, есть и будет, а улучшение условий по данному виду кредита и перевода ипотеки в цифровой формат позволит коммерческому банку ПАО «ВТБ» всегда занимать лидирующие места на данной нише, тем самым обеспечив конкурентоспособность и финансовую устойчивость.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29492"/>
          <a:stretch>
            <a:fillRect/>
          </a:stretch>
        </p:blipFill>
        <p:spPr bwMode="auto">
          <a:xfrm>
            <a:off x="452398" y="642918"/>
            <a:ext cx="1150151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AA12007D-3061-4982-BB8A-82FF962A1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464" y="285728"/>
            <a:ext cx="10515600" cy="42862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224" y="1142984"/>
            <a:ext cx="7620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89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2398" y="428604"/>
            <a:ext cx="9501254" cy="7143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профессиональное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образовательное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учреждение города Москвы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«Финансовый колледж № 35»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(ГБПОУ ФК №35)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5472" y="2928934"/>
            <a:ext cx="5643602" cy="17859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2714620"/>
            <a:ext cx="358646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Текст 7">
            <a:extLst>
              <a:ext uri="{FF2B5EF4-FFF2-40B4-BE49-F238E27FC236}">
                <a16:creationId xmlns="" xmlns:a16="http://schemas.microsoft.com/office/drawing/2014/main" id="{918E4268-1EF2-4931-842D-CEAD587B1778}"/>
              </a:ext>
            </a:extLst>
          </p:cNvPr>
          <p:cNvSpPr txBox="1">
            <a:spLocks/>
          </p:cNvSpPr>
          <p:nvPr/>
        </p:nvSpPr>
        <p:spPr>
          <a:xfrm>
            <a:off x="523836" y="1285860"/>
            <a:ext cx="7286676" cy="1975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ВКР на тему: Особенности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организации ипотечного жилищного кредитования на примере деятельности коммерческого банка ПАО «ВТБ»</a:t>
            </a:r>
          </a:p>
          <a:p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7">
            <a:extLst>
              <a:ext uri="{FF2B5EF4-FFF2-40B4-BE49-F238E27FC236}">
                <a16:creationId xmlns="" xmlns:a16="http://schemas.microsoft.com/office/drawing/2014/main" id="{918E4268-1EF2-4931-842D-CEAD587B1778}"/>
              </a:ext>
            </a:extLst>
          </p:cNvPr>
          <p:cNvSpPr txBox="1">
            <a:spLocks/>
          </p:cNvSpPr>
          <p:nvPr/>
        </p:nvSpPr>
        <p:spPr>
          <a:xfrm>
            <a:off x="1666844" y="2928934"/>
            <a:ext cx="6858048" cy="19757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Выполнил:___________________________________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____________________________________________</a:t>
            </a: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Проверил:___________________________________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_______________________________________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2"/>
          <p:cNvSpPr txBox="1">
            <a:spLocks/>
          </p:cNvSpPr>
          <p:nvPr/>
        </p:nvSpPr>
        <p:spPr>
          <a:xfrm>
            <a:off x="2666976" y="6357934"/>
            <a:ext cx="6525000" cy="50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2023 год 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5" name="Рисунок 14" descr="30258560074153229_8837.jpg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8076" r="18076"/>
          <a:stretch>
            <a:fillRect/>
          </a:stretch>
        </p:blipFill>
        <p:spPr/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t="12500" r="7250" b="26562"/>
          <a:stretch>
            <a:fillRect/>
          </a:stretch>
        </p:blipFill>
        <p:spPr bwMode="auto">
          <a:xfrm>
            <a:off x="1166778" y="4214818"/>
            <a:ext cx="1763154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2E471C34-EC52-4443-AABF-516C48342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08" y="0"/>
            <a:ext cx="12096792" cy="50004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 исследования. Цель и задачи. Объект и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предмет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3">
            <a:extLst>
              <a:ext uri="{FF2B5EF4-FFF2-40B4-BE49-F238E27FC236}">
                <a16:creationId xmlns="" xmlns:a16="http://schemas.microsoft.com/office/drawing/2014/main" id="{F4E60848-69E0-4E2C-AD4F-B3EFCF4E2C0C}"/>
              </a:ext>
            </a:extLst>
          </p:cNvPr>
          <p:cNvSpPr txBox="1">
            <a:spLocks/>
          </p:cNvSpPr>
          <p:nvPr/>
        </p:nvSpPr>
        <p:spPr>
          <a:xfrm>
            <a:off x="8167702" y="571480"/>
            <a:ext cx="3516898" cy="7143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разработка практических рекомендаций по совершенствованию системы ипотечного кредитованная в коммерческом банке.</a:t>
            </a:r>
          </a:p>
          <a:p>
            <a:pPr marL="0" indent="0">
              <a:buNone/>
            </a:pP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A101F549-A8B2-4308-BB7F-96219161153F}"/>
              </a:ext>
            </a:extLst>
          </p:cNvPr>
          <p:cNvSpPr txBox="1">
            <a:spLocks/>
          </p:cNvSpPr>
          <p:nvPr/>
        </p:nvSpPr>
        <p:spPr>
          <a:xfrm>
            <a:off x="8024826" y="2214554"/>
            <a:ext cx="3659774" cy="4286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2AB70EC0-A040-4DEF-AD70-2289995557B4}"/>
              </a:ext>
            </a:extLst>
          </p:cNvPr>
          <p:cNvSpPr/>
          <p:nvPr/>
        </p:nvSpPr>
        <p:spPr>
          <a:xfrm>
            <a:off x="7667636" y="2786058"/>
            <a:ext cx="706083" cy="7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Текст 3">
            <a:extLst>
              <a:ext uri="{FF2B5EF4-FFF2-40B4-BE49-F238E27FC236}">
                <a16:creationId xmlns="" xmlns:a16="http://schemas.microsoft.com/office/drawing/2014/main" id="{076743B6-3875-438E-8E2F-096C0918F1AF}"/>
              </a:ext>
            </a:extLst>
          </p:cNvPr>
          <p:cNvSpPr txBox="1">
            <a:spLocks/>
          </p:cNvSpPr>
          <p:nvPr/>
        </p:nvSpPr>
        <p:spPr>
          <a:xfrm>
            <a:off x="8382016" y="3929066"/>
            <a:ext cx="328614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проанализировать существующую систему организации ипотечного жилищного кредитования объекта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исследования;</a:t>
            </a: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Текст 3">
            <a:extLst>
              <a:ext uri="{FF2B5EF4-FFF2-40B4-BE49-F238E27FC236}">
                <a16:creationId xmlns="" xmlns:a16="http://schemas.microsoft.com/office/drawing/2014/main" id="{F4BCCF8A-B6D2-43F6-B407-2C3B5182574B}"/>
              </a:ext>
            </a:extLst>
          </p:cNvPr>
          <p:cNvSpPr txBox="1">
            <a:spLocks/>
          </p:cNvSpPr>
          <p:nvPr/>
        </p:nvSpPr>
        <p:spPr>
          <a:xfrm>
            <a:off x="666712" y="2071678"/>
            <a:ext cx="3214710" cy="2857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b="1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0F5C0DEE-D063-4D04-9493-FEF0FAF0524C}"/>
              </a:ext>
            </a:extLst>
          </p:cNvPr>
          <p:cNvSpPr/>
          <p:nvPr/>
        </p:nvSpPr>
        <p:spPr>
          <a:xfrm>
            <a:off x="7667636" y="4071942"/>
            <a:ext cx="706083" cy="7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0F5C0DEE-D063-4D04-9493-FEF0FAF0524C}"/>
              </a:ext>
            </a:extLst>
          </p:cNvPr>
          <p:cNvSpPr/>
          <p:nvPr/>
        </p:nvSpPr>
        <p:spPr>
          <a:xfrm>
            <a:off x="7667636" y="5357826"/>
            <a:ext cx="706083" cy="706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Текст 3">
            <a:extLst>
              <a:ext uri="{FF2B5EF4-FFF2-40B4-BE49-F238E27FC236}">
                <a16:creationId xmlns="" xmlns:a16="http://schemas.microsoft.com/office/drawing/2014/main" id="{076743B6-3875-438E-8E2F-096C0918F1AF}"/>
              </a:ext>
            </a:extLst>
          </p:cNvPr>
          <p:cNvSpPr txBox="1">
            <a:spLocks/>
          </p:cNvSpPr>
          <p:nvPr/>
        </p:nvSpPr>
        <p:spPr>
          <a:xfrm>
            <a:off x="8310578" y="2714620"/>
            <a:ext cx="3357586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описать теоретические аспекты организации ипотечного жилищного кредитования в коммерческом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банке; </a:t>
            </a: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Текст 3">
            <a:extLst>
              <a:ext uri="{FF2B5EF4-FFF2-40B4-BE49-F238E27FC236}">
                <a16:creationId xmlns="" xmlns:a16="http://schemas.microsoft.com/office/drawing/2014/main" id="{076743B6-3875-438E-8E2F-096C0918F1AF}"/>
              </a:ext>
            </a:extLst>
          </p:cNvPr>
          <p:cNvSpPr txBox="1">
            <a:spLocks/>
          </p:cNvSpPr>
          <p:nvPr/>
        </p:nvSpPr>
        <p:spPr>
          <a:xfrm>
            <a:off x="8382016" y="5286388"/>
            <a:ext cx="3159708" cy="977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предложить собственные пути улучшения ипотечного жилищного кредитования коммерческого </a:t>
            </a:r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банка</a:t>
            </a:r>
            <a:endParaRPr lang="en-US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Текст 3">
            <a:extLst>
              <a:ext uri="{FF2B5EF4-FFF2-40B4-BE49-F238E27FC236}">
                <a16:creationId xmlns="" xmlns:a16="http://schemas.microsoft.com/office/drawing/2014/main" id="{076743B6-3875-438E-8E2F-096C0918F1AF}"/>
              </a:ext>
            </a:extLst>
          </p:cNvPr>
          <p:cNvSpPr txBox="1">
            <a:spLocks/>
          </p:cNvSpPr>
          <p:nvPr/>
        </p:nvSpPr>
        <p:spPr>
          <a:xfrm>
            <a:off x="952464" y="5786454"/>
            <a:ext cx="6357982" cy="357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исследования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коммерческий банк ПАО «ВТБ». 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oogle Shape;928;p48"/>
          <p:cNvGrpSpPr/>
          <p:nvPr/>
        </p:nvGrpSpPr>
        <p:grpSpPr>
          <a:xfrm>
            <a:off x="7881950" y="2928934"/>
            <a:ext cx="359355" cy="301190"/>
            <a:chOff x="2599825" y="3689700"/>
            <a:chExt cx="429850" cy="360275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67" name="Google Shape;929;p48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30;p48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Текст 3">
            <a:extLst>
              <a:ext uri="{FF2B5EF4-FFF2-40B4-BE49-F238E27FC236}">
                <a16:creationId xmlns="" xmlns:a16="http://schemas.microsoft.com/office/drawing/2014/main" id="{076743B6-3875-438E-8E2F-096C0918F1AF}"/>
              </a:ext>
            </a:extLst>
          </p:cNvPr>
          <p:cNvSpPr txBox="1">
            <a:spLocks/>
          </p:cNvSpPr>
          <p:nvPr/>
        </p:nvSpPr>
        <p:spPr>
          <a:xfrm>
            <a:off x="952464" y="6143644"/>
            <a:ext cx="6286544" cy="35719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система организации ипотечного жилищного кредитования ПАО «ВТБ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Google Shape;777;p48"/>
          <p:cNvSpPr/>
          <p:nvPr/>
        </p:nvSpPr>
        <p:spPr>
          <a:xfrm>
            <a:off x="380960" y="5715016"/>
            <a:ext cx="456332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831;p48"/>
          <p:cNvGrpSpPr/>
          <p:nvPr/>
        </p:nvGrpSpPr>
        <p:grpSpPr>
          <a:xfrm>
            <a:off x="7810512" y="5429264"/>
            <a:ext cx="389994" cy="381822"/>
            <a:chOff x="1233350" y="1619250"/>
            <a:chExt cx="466500" cy="45672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49" name="Google Shape;832;p48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33;p48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34;p48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35;p48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" name="Google Shape;935;p48"/>
          <p:cNvGrpSpPr/>
          <p:nvPr/>
        </p:nvGrpSpPr>
        <p:grpSpPr>
          <a:xfrm>
            <a:off x="7881950" y="4214818"/>
            <a:ext cx="378750" cy="277698"/>
            <a:chOff x="3936375" y="3703750"/>
            <a:chExt cx="453050" cy="332175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62" name="Google Shape;936;p48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37;p48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38;p48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39;p48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40;p48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915;p48"/>
          <p:cNvSpPr/>
          <p:nvPr/>
        </p:nvSpPr>
        <p:spPr>
          <a:xfrm>
            <a:off x="452398" y="6215082"/>
            <a:ext cx="340964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3" name="Picture 2"/>
          <p:cNvPicPr>
            <a:picLocks noChangeAspect="1" noChangeArrowheads="1"/>
          </p:cNvPicPr>
          <p:nvPr/>
        </p:nvPicPr>
        <p:blipFill>
          <a:blip r:embed="rId2" cstate="print"/>
          <a:srcRect t="12500" r="7250" b="26562"/>
          <a:stretch>
            <a:fillRect/>
          </a:stretch>
        </p:blipFill>
        <p:spPr bwMode="auto">
          <a:xfrm>
            <a:off x="6810380" y="6143644"/>
            <a:ext cx="107157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Полилиния: фигура 19">
            <a:extLst>
              <a:ext uri="{FF2B5EF4-FFF2-40B4-BE49-F238E27FC236}">
                <a16:creationId xmlns:a16="http://schemas.microsoft.com/office/drawing/2014/main" xmlns="" id="{0C370953-F495-4EB6-B835-70A5E7B3F6EE}"/>
              </a:ext>
            </a:extLst>
          </p:cNvPr>
          <p:cNvSpPr/>
          <p:nvPr/>
        </p:nvSpPr>
        <p:spPr>
          <a:xfrm rot="10800000">
            <a:off x="166646" y="428604"/>
            <a:ext cx="7572428" cy="5286412"/>
          </a:xfrm>
          <a:prstGeom prst="rect">
            <a:avLst/>
          </a:prstGeom>
          <a:solidFill>
            <a:schemeClr val="bg1">
              <a:alpha val="86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35" name="Текст 6">
            <a:extLst>
              <a:ext uri="{FF2B5EF4-FFF2-40B4-BE49-F238E27FC236}">
                <a16:creationId xmlns="" xmlns:a16="http://schemas.microsoft.com/office/drawing/2014/main" id="{9F744015-0687-4E46-9918-AA4B90D5C097}"/>
              </a:ext>
            </a:extLst>
          </p:cNvPr>
          <p:cNvSpPr txBox="1">
            <a:spLocks/>
          </p:cNvSpPr>
          <p:nvPr/>
        </p:nvSpPr>
        <p:spPr>
          <a:xfrm>
            <a:off x="238084" y="500042"/>
            <a:ext cx="7500990" cy="257176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Актуальность темы</a:t>
            </a:r>
            <a:r>
              <a:rPr kumimoji="0" lang="ru-RU" sz="7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Ипотека не так давно пришла на отечественный рынок, однако уже завоевала большую популярность у тех, кто планирует приобрести в собственность недвижимость, однако не имеют достаточного количества собственных средств. В то же время преждевременно говорить о том, что вопрос об обеспечении граждан жильем решен. Нельзя отрицать, что имеют место определенные проблемы ипотечного кредитования, причем меры эффективной борьбы с ними в России еще не полностью разработаны. Вопросами ипотечного кредитования занимаются не только практики, но и исследователи-теоретики. В своих работах они выделяют, как правило, проблемы ипотечного жилищного кредитования, которые можно разделить на несколько категорий: общеэкономические, инфляционные, связанные со сроками кредитования,  обусловленные миграционной политикой и другие. Эффективная политика коммерческого банка по организации ипотечного жилищного кредитования будет способствовать удовлетворению спроса населения в приобретении недвижимости, с одной стороны, и с другой стороны, позволит коммерческой организации увеличивать свою доходность и конкурентоспособность на занимаемой нише.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071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FC285484-440D-4500-93D8-F4C30D8B16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678" y="714356"/>
            <a:ext cx="7358114" cy="138653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Ипотечное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кредитование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выдача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денежных средств на долгий период на покупку недвижимости. 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B3A4E84-90D5-4799-831E-45DF53A0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422" y="1"/>
            <a:ext cx="8310578" cy="78579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Теоретические аспекты </a:t>
            </a:r>
            <a:r>
              <a:rPr 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исследования</a:t>
            </a:r>
            <a:endParaRPr lang="ru-RU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69049be89b249eb9f06c74a681dc7af5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7722" r="27722"/>
          <a:stretch>
            <a:fillRect/>
          </a:stretch>
        </p:blipFill>
        <p:spPr/>
      </p:pic>
      <p:sp>
        <p:nvSpPr>
          <p:cNvPr id="26" name="Google Shape;968;p48"/>
          <p:cNvSpPr/>
          <p:nvPr/>
        </p:nvSpPr>
        <p:spPr>
          <a:xfrm>
            <a:off x="4310050" y="785794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/>
        </p:nvGraphicFramePr>
        <p:xfrm>
          <a:off x="4167174" y="3143248"/>
          <a:ext cx="7913684" cy="348767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6896"/>
                <a:gridCol w="2156185"/>
                <a:gridCol w="4930603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Виды ипотеки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Классификация ипотеки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 видам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Льготная, семейная, военная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  объекту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Жилая, коммерческая недвижимость: первичный и вторичный рынок жилья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 способу оплаты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Аннуитетными или дифференцированными платежами.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По программам государственной поддержки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С материнским капиталом, с государственной поддержкой, для семей с детьми, ипотека для IT-специалистов, Дальневосточная ипотека.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Нестандартные виды ипотеки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Ипотека без первоначального взноса, без подтверждения дохода, ипотека для иностранных граждан, с испорченной кредитной историей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 pitchFamily="18" charset="0"/>
                          <a:cs typeface="Times New Roman" pitchFamily="18" charset="0"/>
                        </a:rPr>
                        <a:t>По виду залога</a:t>
                      </a:r>
                      <a:endParaRPr lang="ru-RU" sz="1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Приобретаемая недвижимость; иная недвижимость, имеющаяся у покупателя.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8" name="Текст 3">
            <a:extLst>
              <a:ext uri="{FF2B5EF4-FFF2-40B4-BE49-F238E27FC236}">
                <a16:creationId xmlns="" xmlns:a16="http://schemas.microsoft.com/office/drawing/2014/main" id="{FC285484-440D-4500-93D8-F4C30D8B16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678" y="1285860"/>
            <a:ext cx="7453322" cy="571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Ипотека в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силу закона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Когда клиент приобретает жилье, которое становится залогом. Это так называемое целевое кредитование - когда банк дает кредит на определенный объект недвижимости.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Текст 3">
            <a:extLst>
              <a:ext uri="{FF2B5EF4-FFF2-40B4-BE49-F238E27FC236}">
                <a16:creationId xmlns="" xmlns:a16="http://schemas.microsoft.com/office/drawing/2014/main" id="{FC285484-440D-4500-93D8-F4C30D8B165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38678" y="2071678"/>
            <a:ext cx="7358114" cy="57150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Ипотека в силу договора.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Заемщик заключает с банком договор об ипотеке и закладывает уже имеющееся в собственности жилье, чтобы получить заем. При этом кредитование может быть нецелевым - заемщик тратит средства на любые нужды, главное, что его недвижимость остается в залоге у банка. </a:t>
            </a:r>
            <a:endParaRPr lang="en-US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Google Shape;968;p48"/>
          <p:cNvSpPr/>
          <p:nvPr/>
        </p:nvSpPr>
        <p:spPr>
          <a:xfrm>
            <a:off x="4310050" y="1428736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968;p48"/>
          <p:cNvSpPr/>
          <p:nvPr/>
        </p:nvSpPr>
        <p:spPr>
          <a:xfrm>
            <a:off x="4310050" y="2071678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3349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46" y="71414"/>
            <a:ext cx="7572428" cy="64294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рынка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ипотечного кредитования в России с 2019-2023гг.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Рисунок 8"/>
          <p:cNvGraphicFramePr>
            <a:graphicFrameLocks noGrp="1"/>
          </p:cNvGraphicFramePr>
          <p:nvPr>
            <p:ph type="pic" sz="quarter" idx="12"/>
          </p:nvPr>
        </p:nvGraphicFramePr>
        <p:xfrm>
          <a:off x="238084" y="857232"/>
          <a:ext cx="7143799" cy="193475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14135"/>
                <a:gridCol w="736474"/>
                <a:gridCol w="810121"/>
                <a:gridCol w="883769"/>
                <a:gridCol w="542045"/>
                <a:gridCol w="857255"/>
              </a:tblGrid>
              <a:tr h="355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Показатели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2019г.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2020г.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2021г.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2022г.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2022/2021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28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Средневзвешенная ставка по ипотеке, % годовых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9,9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7,7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7,2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-0,3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99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-на первичном рынке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9,4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-1,6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5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-на вторичном рынке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10,1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8,4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8,3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+1,0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5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Доля льготной ипотеки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52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 количестве выдач,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+11,0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51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 объеме выдач, %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1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+19,0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7239008" y="142852"/>
          <a:ext cx="4850122" cy="3143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7524760" y="3357562"/>
          <a:ext cx="4500594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38084" y="3071810"/>
          <a:ext cx="7143801" cy="298246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28761"/>
                <a:gridCol w="831599"/>
                <a:gridCol w="1708418"/>
                <a:gridCol w="1595868"/>
                <a:gridCol w="1579155"/>
              </a:tblGrid>
              <a:tr h="590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Список банков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Место в 2022г.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Объем выдачи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ипотечных кредитов в 2021 г., млрд. руб.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Объем выдачи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ипотечных кредитов в 2022 г., млрд. руб.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Прирост (2022г.к 2021г.),%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3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Сбербанк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2903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2574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-11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5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ВТБ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1195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971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-19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75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Альфа-банк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270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-24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631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Банк ДОМ.РФ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139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+31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361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Промсвязьбанк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+11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ФК Открытие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-34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060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Газпромбанк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106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-8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5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Росбанк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112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-18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85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Совкомбанк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-14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565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Россельхозбанк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129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-38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522" y="0"/>
            <a:ext cx="11644394" cy="5715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Характеристика коммерческого банка ПАО «ВТБ»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523836" y="6072206"/>
            <a:ext cx="4786346" cy="357190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Рисунок 1-Место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банка ПАО «ВТБ» в рейтинге по показателю надежности банков 2023 г.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30258560068304605_1c71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3875" r="23875"/>
          <a:stretch>
            <a:fillRect/>
          </a:stretch>
        </p:blipFill>
        <p:spPr>
          <a:xfrm>
            <a:off x="8128951" y="642918"/>
            <a:ext cx="3698551" cy="5392780"/>
          </a:xfrm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52398" y="642918"/>
          <a:ext cx="7500990" cy="245706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2941"/>
                <a:gridCol w="1285885"/>
                <a:gridCol w="5572164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Категории клиентов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Услуги/направления деятельности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Крупный бизнес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Расчеты;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эквайринг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и СБП; документарные операции; кредитование; размещение денежных средств; депозитарий; инвестиционный бизнес; электронная торговля FX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; торговое 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 экспортное финансирование;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зарплатный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проект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Малый и средний бизнес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Расчетный счет; регистрация бизнеса; кредиты;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бизнес-карты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; прием платежей; депозиты; ВЭД; гарантии и аккредитивы; сервисы для бизнеса; другие продукты;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онлайн-банк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Частные лица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Кредиты; карты; ипотека;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автокредиты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; вклады и счета; инвестиции;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онлайн-сервисы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; платежи и переводы; привилегия;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Private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Banking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; другие услуги.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Самозанятые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Расчеты, кредиты, депозиты, вклады, счета, другие услуги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Диаграмма 9"/>
          <p:cNvGraphicFramePr/>
          <p:nvPr/>
        </p:nvGraphicFramePr>
        <p:xfrm>
          <a:off x="523836" y="3143248"/>
          <a:ext cx="478634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/>
        </p:nvGraphicFramePr>
        <p:xfrm>
          <a:off x="4738678" y="3429000"/>
          <a:ext cx="3714776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Текст 2"/>
          <p:cNvSpPr txBox="1">
            <a:spLocks/>
          </p:cNvSpPr>
          <p:nvPr/>
        </p:nvSpPr>
        <p:spPr>
          <a:xfrm>
            <a:off x="5095868" y="6072206"/>
            <a:ext cx="4786346" cy="357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ctr">
              <a:lnSpc>
                <a:spcPct val="90000"/>
              </a:lnSpc>
              <a:spcBef>
                <a:spcPts val="1000"/>
              </a:spcBef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Рисунок 2-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активов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коммерческого 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банка ПАО «ВТБ» с 2020-2022гг.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0" y="0"/>
            <a:ext cx="12192000" cy="157161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0" y="6500834"/>
            <a:ext cx="12192000" cy="35716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738150" y="142852"/>
            <a:ext cx="7572428" cy="12144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Санкции против коммерческого банка ПАО «ВТБ» в 2022 году</a:t>
            </a:r>
            <a:endParaRPr kumimoji="0" 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278CD70-AE68-456F-9A2D-F172E7C1C639}"/>
              </a:ext>
            </a:extLst>
          </p:cNvPr>
          <p:cNvSpPr/>
          <p:nvPr/>
        </p:nvSpPr>
        <p:spPr>
          <a:xfrm>
            <a:off x="952464" y="1857364"/>
            <a:ext cx="3357586" cy="765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5F43594E-EA7A-4F97-BCA1-401A9417ED2B}"/>
              </a:ext>
            </a:extLst>
          </p:cNvPr>
          <p:cNvSpPr/>
          <p:nvPr/>
        </p:nvSpPr>
        <p:spPr>
          <a:xfrm>
            <a:off x="4310050" y="1857364"/>
            <a:ext cx="3643338" cy="765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FDC37128-6F00-4AB4-8AAA-4170C7C3204C}"/>
              </a:ext>
            </a:extLst>
          </p:cNvPr>
          <p:cNvSpPr/>
          <p:nvPr/>
        </p:nvSpPr>
        <p:spPr>
          <a:xfrm>
            <a:off x="7953388" y="1857364"/>
            <a:ext cx="3429024" cy="765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523836" y="2643182"/>
            <a:ext cx="3786214" cy="3375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4310050" y="2643182"/>
            <a:ext cx="3643338" cy="3375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C28F29BA-918B-4A41-8A1A-B69D91D4149D}"/>
              </a:ext>
            </a:extLst>
          </p:cNvPr>
          <p:cNvSpPr/>
          <p:nvPr/>
        </p:nvSpPr>
        <p:spPr>
          <a:xfrm>
            <a:off x="7953388" y="2643182"/>
            <a:ext cx="3714776" cy="337500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4310050" y="2643182"/>
            <a:ext cx="364333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 марте ЕС отключил ВТБ от межбанковской системы платежей SWIFT. В начале апреля 2022г. Евросоюз ввел блокирующие санкции, которые заморозили активы банка в еврозоне, запретив любые операции с ними.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 результате ВТБ потерял прямой контроль над своим европейским подразделением VTB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Bank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 активами более 7 млрд. евро на момент введения санкций.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881026" y="2857496"/>
            <a:ext cx="321471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конце февраля 2022г. ВТБ попал в специальный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санкционный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список США и Великобритании. 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означало изоляцию банка и его дочерних компаний от долларовой системы через блокировку активов и счетов в долларах и фунтах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стерлингов.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1452530" y="1857364"/>
            <a:ext cx="2429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США и </a:t>
            </a:r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Великобритании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4881554" y="2000240"/>
            <a:ext cx="2429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Санкции ЕС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8239140" y="1857364"/>
            <a:ext cx="2928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Санкции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немецкого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регулятора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87BFE96-1958-4AA3-8AD5-2ECDD6036267}"/>
              </a:ext>
            </a:extLst>
          </p:cNvPr>
          <p:cNvSpPr txBox="1"/>
          <p:nvPr/>
        </p:nvSpPr>
        <p:spPr>
          <a:xfrm>
            <a:off x="8239140" y="3000372"/>
            <a:ext cx="31432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Немецкий регулятор запретил европейской дочке следовать указаниям материнской компании, а также проводить любые операции с участием ВТБ. К концу июня 2022 года активы подразделения сократились до 5,5 млрд. евро.</a:t>
            </a:r>
            <a:endParaRPr lang="ru-RU" sz="1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881026" y="6000768"/>
            <a:ext cx="3429024" cy="2143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4310050" y="6000768"/>
            <a:ext cx="3643338" cy="21431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70FF005F-61F2-49AE-8CB4-AF51E1A9F40C}"/>
              </a:ext>
            </a:extLst>
          </p:cNvPr>
          <p:cNvSpPr/>
          <p:nvPr/>
        </p:nvSpPr>
        <p:spPr>
          <a:xfrm>
            <a:off x="7953388" y="6000768"/>
            <a:ext cx="3429024" cy="21431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2413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15133" t="29970" r="28486" b="35534"/>
          <a:stretch>
            <a:fillRect/>
          </a:stretch>
        </p:blipFill>
        <p:spPr bwMode="auto">
          <a:xfrm>
            <a:off x="8382016" y="142852"/>
            <a:ext cx="364333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0960" y="71414"/>
            <a:ext cx="11430080" cy="785818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Анализ экономических показателей коммерческого банка ПАО «ВТБ» с 2020-2022гг.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66646" y="3357562"/>
          <a:ext cx="621510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166646" y="428604"/>
          <a:ext cx="6176012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5738810" y="2928934"/>
          <a:ext cx="6188394" cy="3680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6453190" y="785794"/>
          <a:ext cx="5357850" cy="246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66646" y="142852"/>
            <a:ext cx="11715832" cy="7143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Оценка системы ипотечного кредитования коммерческого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банка ПАО «ВТБ»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ocr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9393" r="19393"/>
          <a:stretch>
            <a:fillRect/>
          </a:stretch>
        </p:blipFill>
        <p:spPr>
          <a:xfrm>
            <a:off x="7941000" y="1071546"/>
            <a:ext cx="4098388" cy="5072098"/>
          </a:xfrm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452399" y="1071546"/>
          <a:ext cx="7286675" cy="511962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76391"/>
                <a:gridCol w="1852499"/>
                <a:gridCol w="1029456"/>
                <a:gridCol w="1216826"/>
                <a:gridCol w="1280870"/>
                <a:gridCol w="1330633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Вид ипотеки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Первый взнос,%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Ставка, 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Сумма, млн. руб.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Срок выдачи ипотеки, лет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Вторичное жилье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от 10%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от 10,7%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 60 млн. руб.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 30 лет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Новостройка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от 10%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от 10,7%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 60 млн. руб.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 30 лет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Льготная ипотека для всех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 15%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от 7,3%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 30 млн. руб.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 30 лет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Для семей с детьми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н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от 4,3%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 30 млн. руб.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 30 лет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Ипотека на строительство дома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 10%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от 4,3%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 60 млн. руб.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 30 лет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Ипотека на готовый дом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 11,3%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от 11,3%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 60 млн. руб.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 30 лет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IT-ипотека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 15%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от 4,5%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 18 млн. руб.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 30 лет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Рефинансирование ипотеки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 5,0%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 60 млн. руб.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 30 лет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Дальневосточная ипотека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от 15%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 1,5%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 6 млн. руб.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 20 лет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Военная ипотека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от 5%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 9,8%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 3,2 млн. руб. 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 25 лет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Рефинансирование военной ипотеки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 5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% до 10%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от 9,8%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 3,2 млн. руб.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до 25 лет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Единая региональная ипотека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от 15%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от 5,5%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 6 млн. руб.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 30 лет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t="12500" r="7250" b="26562"/>
          <a:stretch>
            <a:fillRect/>
          </a:stretch>
        </p:blipFill>
        <p:spPr bwMode="auto">
          <a:xfrm>
            <a:off x="10739470" y="500042"/>
            <a:ext cx="114300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5DF29FB0-2825-4E75-80D6-FDFD8999BD20}"/>
              </a:ext>
            </a:extLst>
          </p:cNvPr>
          <p:cNvSpPr/>
          <p:nvPr/>
        </p:nvSpPr>
        <p:spPr>
          <a:xfrm>
            <a:off x="0" y="0"/>
            <a:ext cx="7170288" cy="6858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2"/>
          <p:cNvSpPr txBox="1">
            <a:spLocks/>
          </p:cNvSpPr>
          <p:nvPr/>
        </p:nvSpPr>
        <p:spPr>
          <a:xfrm>
            <a:off x="952464" y="357166"/>
            <a:ext cx="6143668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Мероприятия, направленные на совершенствование системы ипотечного кредитования коммерческого банка ПАО «ВТБ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rot="5400000">
            <a:off x="-2405098" y="3429000"/>
            <a:ext cx="68580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66712" y="2143116"/>
            <a:ext cx="642942" cy="642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666712" y="5286388"/>
            <a:ext cx="642942" cy="642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3">
            <a:extLst>
              <a:ext uri="{FF2B5EF4-FFF2-40B4-BE49-F238E27FC236}">
                <a16:creationId xmlns="" xmlns:a16="http://schemas.microsoft.com/office/drawing/2014/main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1309654" y="1857364"/>
            <a:ext cx="5715040" cy="138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величение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кредитных продуктов по выдаче ипотеки: ипотечные программы от компаний-застройщиков; ипотека на земельный участок, ипотека для пенсионеров; 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Текст 3">
            <a:extLst>
              <a:ext uri="{FF2B5EF4-FFF2-40B4-BE49-F238E27FC236}">
                <a16:creationId xmlns="" xmlns:a16="http://schemas.microsoft.com/office/drawing/2014/main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1309654" y="5500702"/>
            <a:ext cx="6541502" cy="5000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/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Развитие цифровой ипотеки.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Текст 3">
            <a:extLst>
              <a:ext uri="{FF2B5EF4-FFF2-40B4-BE49-F238E27FC236}">
                <a16:creationId xmlns="" xmlns:a16="http://schemas.microsoft.com/office/drawing/2014/main" id="{03A90749-5D02-4EB7-89F0-EC6AF575A3AE}"/>
              </a:ext>
            </a:extLst>
          </p:cNvPr>
          <p:cNvSpPr txBox="1">
            <a:spLocks/>
          </p:cNvSpPr>
          <p:nvPr/>
        </p:nvSpPr>
        <p:spPr>
          <a:xfrm>
            <a:off x="1309654" y="3714752"/>
            <a:ext cx="5786478" cy="13865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Совершенствование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существующих программ по ипотеке, снижение процентных ставок: ипотека на вторичное жилье; льготная ипотека с господдержкой;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66712" y="3714752"/>
            <a:ext cx="642942" cy="6429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 l="46265"/>
          <a:stretch>
            <a:fillRect/>
          </a:stretch>
        </p:blipFill>
        <p:spPr bwMode="auto">
          <a:xfrm>
            <a:off x="7167570" y="0"/>
            <a:ext cx="502443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" name="Google Shape;899;p48"/>
          <p:cNvSpPr/>
          <p:nvPr/>
        </p:nvSpPr>
        <p:spPr>
          <a:xfrm>
            <a:off x="881026" y="5357826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964;p48"/>
          <p:cNvGrpSpPr/>
          <p:nvPr/>
        </p:nvGrpSpPr>
        <p:grpSpPr>
          <a:xfrm>
            <a:off x="809588" y="2214554"/>
            <a:ext cx="318014" cy="414510"/>
            <a:chOff x="2624850" y="4296000"/>
            <a:chExt cx="380400" cy="49582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7" name="Google Shape;965;p48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66;p48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67;p48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777;p48"/>
          <p:cNvSpPr/>
          <p:nvPr/>
        </p:nvSpPr>
        <p:spPr>
          <a:xfrm>
            <a:off x="809588" y="3857628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1135</Words>
  <Application>Microsoft Office PowerPoint</Application>
  <PresentationFormat>Произвольный</PresentationFormat>
  <Paragraphs>261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Государственное бюджетное профессиональное  образовательное учреждение города Москвы  «Финансовый колледж № 35»  (ГБПОУ ФК №35) </vt:lpstr>
      <vt:lpstr>Актуальность исследования. Цель и задачи. Объект и предмет</vt:lpstr>
      <vt:lpstr>Теоретические аспекты исследования</vt:lpstr>
      <vt:lpstr>Анализ рынка ипотечного кредитования в России с 2019-2023гг. </vt:lpstr>
      <vt:lpstr>Характеристика коммерческого банка ПАО «ВТБ»</vt:lpstr>
      <vt:lpstr>Слайд 6</vt:lpstr>
      <vt:lpstr>Анализ экономических показателей коммерческого банка ПАО «ВТБ» с 2020-2022гг. </vt:lpstr>
      <vt:lpstr>Оценка системы ипотечного кредитования коммерческого банка ПАО «ВТБ» </vt:lpstr>
      <vt:lpstr>Слайд 9</vt:lpstr>
      <vt:lpstr>Вывод</vt:lpstr>
      <vt:lpstr>Спасибо за внимание!</vt:lpstr>
      <vt:lpstr>  Государственное бюджетное профессиональное  образовательное учреждение города Москвы  «Финансовый колледж № 35»  (ГБПОУ ФК №35)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Ольга</cp:lastModifiedBy>
  <cp:revision>161</cp:revision>
  <dcterms:created xsi:type="dcterms:W3CDTF">2020-05-04T14:52:20Z</dcterms:created>
  <dcterms:modified xsi:type="dcterms:W3CDTF">2023-06-06T19:45:14Z</dcterms:modified>
</cp:coreProperties>
</file>