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50" r:id="rId2"/>
    <p:sldId id="352" r:id="rId3"/>
    <p:sldId id="355" r:id="rId4"/>
    <p:sldId id="357" r:id="rId5"/>
    <p:sldId id="358" r:id="rId6"/>
    <p:sldId id="359" r:id="rId7"/>
    <p:sldId id="361" r:id="rId8"/>
    <p:sldId id="368" r:id="rId9"/>
    <p:sldId id="369" r:id="rId10"/>
    <p:sldId id="371" r:id="rId11"/>
    <p:sldId id="372" r:id="rId12"/>
    <p:sldId id="362" r:id="rId13"/>
    <p:sldId id="373" r:id="rId14"/>
    <p:sldId id="375" r:id="rId15"/>
    <p:sldId id="37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4353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196" autoAdjust="0"/>
    <p:restoredTop sz="94622" autoAdjust="0"/>
  </p:normalViewPr>
  <p:slideViewPr>
    <p:cSldViewPr snapToGrid="0" snapToObjects="1">
      <p:cViewPr>
        <p:scale>
          <a:sx n="90" d="100"/>
          <a:sy n="90" d="100"/>
        </p:scale>
        <p:origin x="-346" y="11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48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5EA9C-39F5-B846-A75D-B03F22463956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4503-7CC8-8941-9FF1-A9082617F1E3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96384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757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60244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6312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763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/>
          </p:cNvSpPr>
          <p:nvPr>
            <p:ph type="pic" sz="quarter" idx="50"/>
          </p:nvPr>
        </p:nvSpPr>
        <p:spPr>
          <a:xfrm>
            <a:off x="0" y="0"/>
            <a:ext cx="4272030" cy="6858000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0" indent="0">
              <a:buNone/>
              <a:defRPr sz="1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xmlns="" val="10183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39728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2180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058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480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1250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15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2332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79944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9F21D-12A3-824C-80FA-D34F01E9177B}" type="datetimeFigureOut">
              <a:rPr kumimoji="1" lang="zh-CN" altLang="en-US" smtClean="0"/>
              <a:pPr/>
              <a:t>2023/5/22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5CFEDB-804C-9249-87AB-F8162CDD6F1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2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7"/>
          <p:cNvSpPr/>
          <p:nvPr/>
        </p:nvSpPr>
        <p:spPr>
          <a:xfrm rot="5400000" flipV="1">
            <a:off x="1602826" y="0"/>
            <a:ext cx="3508588" cy="350858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5" name="直角三角形 19"/>
          <p:cNvSpPr/>
          <p:nvPr/>
        </p:nvSpPr>
        <p:spPr>
          <a:xfrm flipH="1" flipV="1">
            <a:off x="10467834" y="9622"/>
            <a:ext cx="1724166" cy="1724166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任意多边形 9"/>
          <p:cNvSpPr/>
          <p:nvPr/>
        </p:nvSpPr>
        <p:spPr>
          <a:xfrm rot="16200000">
            <a:off x="8183431" y="2846595"/>
            <a:ext cx="3974380" cy="4042758"/>
          </a:xfrm>
          <a:custGeom>
            <a:avLst/>
            <a:gdLst>
              <a:gd name="connsiteX0" fmla="*/ 0 w 4343400"/>
              <a:gd name="connsiteY0" fmla="*/ 0 h 4343400"/>
              <a:gd name="connsiteX1" fmla="*/ 4343400 w 4343400"/>
              <a:gd name="connsiteY1" fmla="*/ 4343400 h 4343400"/>
              <a:gd name="connsiteX2" fmla="*/ 3486149 w 4343400"/>
              <a:gd name="connsiteY2" fmla="*/ 4343400 h 4343400"/>
              <a:gd name="connsiteX3" fmla="*/ 0 w 4343400"/>
              <a:gd name="connsiteY3" fmla="*/ 857251 h 4343400"/>
              <a:gd name="connsiteX4" fmla="*/ 0 w 4343400"/>
              <a:gd name="connsiteY4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400" h="4343400">
                <a:moveTo>
                  <a:pt x="0" y="0"/>
                </a:moveTo>
                <a:lnTo>
                  <a:pt x="4343400" y="4343400"/>
                </a:lnTo>
                <a:lnTo>
                  <a:pt x="3486149" y="4343400"/>
                </a:lnTo>
                <a:lnTo>
                  <a:pt x="0" y="85725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Yuanti SC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2743200" y="71629"/>
            <a:ext cx="859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Академия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Eduson</a:t>
            </a:r>
            <a:endParaRPr kumimoji="1" lang="zh-CN" altLang="en-US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5615295" y="6417733"/>
            <a:ext cx="369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20</a:t>
            </a:r>
            <a:r>
              <a:rPr kumimoji="1" lang="ru-RU" altLang="zh-CN" dirty="0" smtClean="0"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23 год</a:t>
            </a:r>
            <a:endParaRPr kumimoji="1" lang="zh-CN" altLang="en-US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9" name="文本框 15"/>
          <p:cNvSpPr txBox="1"/>
          <p:nvPr/>
        </p:nvSpPr>
        <p:spPr>
          <a:xfrm>
            <a:off x="4083412" y="1219200"/>
            <a:ext cx="7519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Диплом на тему: «Стратегия выхода 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производителя виниловых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стикеров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«Наклей» </a:t>
            </a:r>
            <a:endParaRPr kumimoji="1" lang="zh-CN" altLang="en-US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18"/>
          <p:cNvSpPr txBox="1"/>
          <p:nvPr/>
        </p:nvSpPr>
        <p:spPr>
          <a:xfrm>
            <a:off x="5246880" y="4013200"/>
            <a:ext cx="679272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Выполнил</a:t>
            </a:r>
            <a:r>
              <a:rPr kumimoji="1" lang="ru-RU" altLang="zh-CN" sz="2000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:_______________________________</a:t>
            </a:r>
            <a:endParaRPr kumimoji="1" lang="ru-RU" altLang="zh-CN" sz="2000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  <a:p>
            <a:r>
              <a:rPr kumimoji="1" lang="ru-RU" altLang="zh-CN" sz="2000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</a:t>
            </a:r>
          </a:p>
          <a:p>
            <a:r>
              <a:rPr kumimoji="1" lang="ru-RU" altLang="zh-CN" sz="2000" b="1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Проверил</a:t>
            </a:r>
            <a:r>
              <a:rPr kumimoji="1" lang="ru-RU" altLang="zh-CN" sz="2000" dirty="0" err="1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:_______________________________</a:t>
            </a:r>
            <a:endParaRPr kumimoji="1" lang="ru-RU" altLang="zh-CN" sz="2000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  <a:p>
            <a:r>
              <a:rPr kumimoji="1" lang="ru-RU" altLang="zh-CN" sz="2000" dirty="0" smtClean="0">
                <a:latin typeface="Times New Roman" pitchFamily="18" charset="0"/>
                <a:ea typeface="Microsoft YaHei" charset="0"/>
                <a:cs typeface="Times New Roman" pitchFamily="18" charset="0"/>
              </a:rPr>
              <a:t>_________________________________________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kumimoji="1" lang="ru-RU" altLang="zh-CN" dirty="0" smtClean="0">
              <a:latin typeface="Times New Roman" pitchFamily="18" charset="0"/>
              <a:ea typeface="Microsoft YaHei" charset="0"/>
              <a:cs typeface="Times New Roman" pitchFamily="18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4868333" y="2280618"/>
            <a:ext cx="704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презентации: «Дипломная работа для курса: «Менеджер по работе с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маркетплейсами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от Академии «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Eduson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kumimoji="1" lang="zh-CN" altLang="en-US" sz="2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061200" cy="6886478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70067" y="5652532"/>
            <a:ext cx="1921933" cy="113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0" y="771042"/>
            <a:ext cx="12192000" cy="60869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1"/>
          <p:cNvSpPr txBox="1"/>
          <p:nvPr/>
        </p:nvSpPr>
        <p:spPr>
          <a:xfrm>
            <a:off x="1340590" y="1601"/>
            <a:ext cx="96437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Ценовая и </a:t>
            </a:r>
            <a:r>
              <a:rPr lang="ru-RU" sz="4400" b="1" dirty="0" err="1" smtClean="0">
                <a:latin typeface="Times New Roman" pitchFamily="18" charset="0"/>
                <a:cs typeface="Times New Roman" pitchFamily="18" charset="0"/>
              </a:rPr>
              <a:t>промо-стратегии</a:t>
            </a:r>
            <a:endParaRPr lang="zh-CN" altLang="en-US" sz="44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28600" y="1109133"/>
          <a:ext cx="9719733" cy="51731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24399"/>
                <a:gridCol w="1447800"/>
                <a:gridCol w="1803400"/>
                <a:gridCol w="1744134"/>
              </a:tblGrid>
              <a:tr h="810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Маленькие виниловые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машин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Декоративные наклейки для окон среднего размера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Крупные интерьерные наклейки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1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Средняя цена без скидки,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52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Затраты на производство одной единицы, 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6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Средние затраты на доставку 1 ед.,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72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Итого затраты на производство и доставку 1 ед.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6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Минимальный объем заказа, ед.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4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Затраты на доставку минимального набора заказа,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1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(без учета доставки),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с учетом доставки,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0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останется положительной при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цене,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199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862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Маржа,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95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Скидки на аналогичные товары, 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45-60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45-60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45-60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1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Цена со скидкой 60%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после скидки(60%),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-18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-58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-88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19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Цена со скидкой 20%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01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после скидки(20%),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3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Цена со скидкой 25%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135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после скидки(25%), руб.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" name="文本框 21"/>
          <p:cNvSpPr txBox="1"/>
          <p:nvPr/>
        </p:nvSpPr>
        <p:spPr>
          <a:xfrm>
            <a:off x="228600" y="771042"/>
            <a:ext cx="964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Таблица 1- Расчет маржинального дохода и цен с учетом скидок на товары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本框 21"/>
          <p:cNvSpPr txBox="1"/>
          <p:nvPr/>
        </p:nvSpPr>
        <p:spPr>
          <a:xfrm>
            <a:off x="9948333" y="1642533"/>
            <a:ext cx="212533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того, чтобы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селлер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Вероника могла предоставлять большую скидку, необходимо или снижать затраты на производство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стикеров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наклеек, или предлагать приобретение товаров при большем минимальном наборе единиц. Например, не при 15 ед., а при 30 ед. и так далее.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21"/>
          <p:cNvSpPr txBox="1"/>
          <p:nvPr/>
        </p:nvSpPr>
        <p:spPr>
          <a:xfrm>
            <a:off x="228600" y="6282267"/>
            <a:ext cx="1184507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продавца Вероники целесообразно применение собственных скидок. Скидка не должна быть больше 15%, так как продавец в противном случае получит очень маленькую прибыль. Максимальная скидка может составлять 25%.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9401" y="317501"/>
            <a:ext cx="1083732" cy="25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33" y="1601"/>
            <a:ext cx="1039597" cy="76944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角三角形 6"/>
          <p:cNvSpPr/>
          <p:nvPr/>
        </p:nvSpPr>
        <p:spPr>
          <a:xfrm rot="10800000" flipV="1">
            <a:off x="-1" y="0"/>
            <a:ext cx="12191999" cy="1024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文本框 57"/>
          <p:cNvSpPr txBox="1"/>
          <p:nvPr/>
        </p:nvSpPr>
        <p:spPr>
          <a:xfrm>
            <a:off x="406400" y="106792"/>
            <a:ext cx="11540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конкурентов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3992" r="4009" b="4373"/>
          <a:stretch>
            <a:fillRect/>
          </a:stretch>
        </p:blipFill>
        <p:spPr bwMode="auto">
          <a:xfrm>
            <a:off x="651933" y="1024468"/>
            <a:ext cx="7526868" cy="386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51933" y="5130800"/>
          <a:ext cx="11294533" cy="1483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64734"/>
                <a:gridCol w="3873404"/>
                <a:gridCol w="595639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spc="1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spc="1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Конкуренты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 smtClean="0">
                          <a:latin typeface="Times New Roman" pitchFamily="18" charset="0"/>
                          <a:cs typeface="Times New Roman" pitchFamily="18" charset="0"/>
                        </a:rPr>
                        <a:t>Преимущества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ТРИГО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latin typeface="Times New Roman" pitchFamily="18" charset="0"/>
                          <a:cs typeface="Times New Roman" pitchFamily="18" charset="0"/>
                        </a:rPr>
                        <a:t>Скидка 46%, цена автомобильной наклейки 156 руб. со скидкой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 err="1">
                          <a:latin typeface="Times New Roman" pitchFamily="18" charset="0"/>
                          <a:cs typeface="Times New Roman" pitchFamily="18" charset="0"/>
                        </a:rPr>
                        <a:t>Автонаклейки</a:t>
                      </a: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 А2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Скидка 66%, цена автомобильной наклейки 161 руб. со скидкой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 err="1">
                          <a:latin typeface="Times New Roman" pitchFamily="18" charset="0"/>
                          <a:cs typeface="Times New Roman" pitchFamily="18" charset="0"/>
                        </a:rPr>
                        <a:t>Ароматизатор-РФ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10" dirty="0">
                          <a:latin typeface="Times New Roman" pitchFamily="18" charset="0"/>
                          <a:cs typeface="Times New Roman" pitchFamily="18" charset="0"/>
                        </a:rPr>
                        <a:t>Скидка 44%, цена автомобильной наклейки 183 руб. со скидкой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文本框 57"/>
          <p:cNvSpPr txBox="1"/>
          <p:nvPr/>
        </p:nvSpPr>
        <p:spPr>
          <a:xfrm>
            <a:off x="8178801" y="1261533"/>
            <a:ext cx="39200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Как Можно выделиться на фоне конкурентов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Селлер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Вероника планирует автомобильные наклейки продавать по цене 55 руб. без учета скидки. Это ниже , чем у конкурентов.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 для того, чтобы выделиться на фоне конкурентов можно предлагать скидки постоянным покупателям, бонусы.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Кроме этого можно производить более оригинальные наклейки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/>
          <p:nvPr/>
        </p:nvSpPr>
        <p:spPr>
          <a:xfrm>
            <a:off x="0" y="0"/>
            <a:ext cx="12192000" cy="9313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9"/>
          <p:cNvSpPr/>
          <p:nvPr/>
        </p:nvSpPr>
        <p:spPr>
          <a:xfrm>
            <a:off x="0" y="1676399"/>
            <a:ext cx="6288258" cy="2262553"/>
          </a:xfrm>
          <a:custGeom>
            <a:avLst/>
            <a:gdLst>
              <a:gd name="connsiteX0" fmla="*/ 2501705 w 6288258"/>
              <a:gd name="connsiteY0" fmla="*/ 0 h 2356338"/>
              <a:gd name="connsiteX1" fmla="*/ 3577566 w 6288258"/>
              <a:gd name="connsiteY1" fmla="*/ 713128 h 2356338"/>
              <a:gd name="connsiteX2" fmla="*/ 3642227 w 6288258"/>
              <a:gd name="connsiteY2" fmla="*/ 921433 h 2356338"/>
              <a:gd name="connsiteX3" fmla="*/ 3986668 w 6288258"/>
              <a:gd name="connsiteY3" fmla="*/ 921433 h 2356338"/>
              <a:gd name="connsiteX4" fmla="*/ 4044779 w 6288258"/>
              <a:gd name="connsiteY4" fmla="*/ 734230 h 2356338"/>
              <a:gd name="connsiteX5" fmla="*/ 5120640 w 6288258"/>
              <a:gd name="connsiteY5" fmla="*/ 21102 h 2356338"/>
              <a:gd name="connsiteX6" fmla="*/ 6288258 w 6288258"/>
              <a:gd name="connsiteY6" fmla="*/ 1188720 h 2356338"/>
              <a:gd name="connsiteX7" fmla="*/ 5120640 w 6288258"/>
              <a:gd name="connsiteY7" fmla="*/ 2356338 h 2356338"/>
              <a:gd name="connsiteX8" fmla="*/ 3976744 w 6288258"/>
              <a:gd name="connsiteY8" fmla="*/ 1424036 h 2356338"/>
              <a:gd name="connsiteX9" fmla="*/ 3975712 w 6288258"/>
              <a:gd name="connsiteY9" fmla="*/ 1413802 h 2356338"/>
              <a:gd name="connsiteX10" fmla="*/ 3642228 w 6288258"/>
              <a:gd name="connsiteY10" fmla="*/ 1413802 h 2356338"/>
              <a:gd name="connsiteX11" fmla="*/ 3577566 w 6288258"/>
              <a:gd name="connsiteY11" fmla="*/ 1622108 h 2356338"/>
              <a:gd name="connsiteX12" fmla="*/ 2501705 w 6288258"/>
              <a:gd name="connsiteY12" fmla="*/ 2335236 h 2356338"/>
              <a:gd name="connsiteX13" fmla="*/ 1425844 w 6288258"/>
              <a:gd name="connsiteY13" fmla="*/ 1622108 h 2356338"/>
              <a:gd name="connsiteX14" fmla="*/ 1361183 w 6288258"/>
              <a:gd name="connsiteY14" fmla="*/ 1413802 h 2356338"/>
              <a:gd name="connsiteX15" fmla="*/ 0 w 6288258"/>
              <a:gd name="connsiteY15" fmla="*/ 1413802 h 2356338"/>
              <a:gd name="connsiteX16" fmla="*/ 0 w 6288258"/>
              <a:gd name="connsiteY16" fmla="*/ 921433 h 2356338"/>
              <a:gd name="connsiteX17" fmla="*/ 1361183 w 6288258"/>
              <a:gd name="connsiteY17" fmla="*/ 921433 h 2356338"/>
              <a:gd name="connsiteX18" fmla="*/ 1425844 w 6288258"/>
              <a:gd name="connsiteY18" fmla="*/ 713128 h 2356338"/>
              <a:gd name="connsiteX19" fmla="*/ 2501705 w 6288258"/>
              <a:gd name="connsiteY19" fmla="*/ 0 h 23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88258" h="2356338">
                <a:moveTo>
                  <a:pt x="2501705" y="0"/>
                </a:moveTo>
                <a:cubicBezTo>
                  <a:pt x="2985349" y="0"/>
                  <a:pt x="3400312" y="294053"/>
                  <a:pt x="3577566" y="713128"/>
                </a:cubicBezTo>
                <a:lnTo>
                  <a:pt x="3642227" y="921433"/>
                </a:lnTo>
                <a:lnTo>
                  <a:pt x="3986668" y="921433"/>
                </a:lnTo>
                <a:lnTo>
                  <a:pt x="4044779" y="734230"/>
                </a:lnTo>
                <a:cubicBezTo>
                  <a:pt x="4222033" y="315155"/>
                  <a:pt x="4636997" y="21102"/>
                  <a:pt x="5120640" y="21102"/>
                </a:cubicBezTo>
                <a:cubicBezTo>
                  <a:pt x="5765498" y="21102"/>
                  <a:pt x="6288258" y="543862"/>
                  <a:pt x="6288258" y="1188720"/>
                </a:cubicBezTo>
                <a:cubicBezTo>
                  <a:pt x="6288258" y="1833578"/>
                  <a:pt x="5765498" y="2356338"/>
                  <a:pt x="5120640" y="2356338"/>
                </a:cubicBezTo>
                <a:cubicBezTo>
                  <a:pt x="4556389" y="2356338"/>
                  <a:pt x="4085620" y="1956100"/>
                  <a:pt x="3976744" y="1424036"/>
                </a:cubicBezTo>
                <a:lnTo>
                  <a:pt x="3975712" y="1413802"/>
                </a:lnTo>
                <a:lnTo>
                  <a:pt x="3642228" y="1413802"/>
                </a:lnTo>
                <a:lnTo>
                  <a:pt x="3577566" y="1622108"/>
                </a:lnTo>
                <a:cubicBezTo>
                  <a:pt x="3400312" y="2041184"/>
                  <a:pt x="2985349" y="2335236"/>
                  <a:pt x="2501705" y="2335236"/>
                </a:cubicBezTo>
                <a:cubicBezTo>
                  <a:pt x="2018062" y="2335236"/>
                  <a:pt x="1603098" y="2041184"/>
                  <a:pt x="1425844" y="1622108"/>
                </a:cubicBezTo>
                <a:lnTo>
                  <a:pt x="1361183" y="1413802"/>
                </a:lnTo>
                <a:lnTo>
                  <a:pt x="0" y="1413802"/>
                </a:lnTo>
                <a:lnTo>
                  <a:pt x="0" y="921433"/>
                </a:lnTo>
                <a:lnTo>
                  <a:pt x="1361183" y="921433"/>
                </a:lnTo>
                <a:lnTo>
                  <a:pt x="1425844" y="713128"/>
                </a:lnTo>
                <a:cubicBezTo>
                  <a:pt x="1603098" y="294053"/>
                  <a:pt x="2018062" y="0"/>
                  <a:pt x="2501705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36"/>
          <p:cNvSpPr/>
          <p:nvPr/>
        </p:nvSpPr>
        <p:spPr>
          <a:xfrm>
            <a:off x="-16933" y="0"/>
            <a:ext cx="12225865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Карточка товара и описание продукта</a:t>
            </a:r>
          </a:p>
          <a:p>
            <a:pPr algn="ctr"/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矩形 30"/>
          <p:cNvSpPr/>
          <p:nvPr/>
        </p:nvSpPr>
        <p:spPr>
          <a:xfrm>
            <a:off x="-36276" y="3854685"/>
            <a:ext cx="69535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Описание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Наклейка для автомобиля на прозрачном фоне паук с 3д эффектом. При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поклейке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стекло паук будет выглядеть одинаково и с салона и с улицы, но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идельной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будет поверхность светлого цвета, для подчеркивания всех теней и бликов, придающих изображению визуальный объем. Размер наклейки 230х160мм. Наклейка изготовлена цветной интерьерной печатью на виниловой плёнке, долговечная, даже для улицы, а сильный клеевой слой обеспечит крепкую фиксацию. Наклейка не боится воды и моющих средств. Протрите поверхность (2-3 раза) влажной и чистой тряпкой. Тщательно вытрите насухо (не протирайте влажными салфетками, средствами для стёкол,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обезжиривателями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прочей химией). Снимите наклейку с подложки и перенесите на поверхность, тщательно и аккуратно разгладив. Готово!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Комплектация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наклейка на авто 1 шт.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30"/>
          <p:cNvSpPr/>
          <p:nvPr/>
        </p:nvSpPr>
        <p:spPr>
          <a:xfrm>
            <a:off x="-15042" y="1079563"/>
            <a:ext cx="6945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Наклейки на авто паук 3д эффектом /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машину / стекло / кузов / наклейка на капот / Паук на прозрачном фоне / Прикольные подарки / Наклейки для детей / Декор для дома</a:t>
            </a:r>
          </a:p>
        </p:txBody>
      </p:sp>
      <p:pic>
        <p:nvPicPr>
          <p:cNvPr id="13" name="Рисунок 12" descr="C:\Users\Ольга\Desktop\oc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2600" y="1118658"/>
            <a:ext cx="5203824" cy="40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矩形 30"/>
          <p:cNvSpPr/>
          <p:nvPr/>
        </p:nvSpPr>
        <p:spPr>
          <a:xfrm>
            <a:off x="6935955" y="5386753"/>
            <a:ext cx="48665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Цвет: оранжевый, коричневый, прозрачный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Материал: Винил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Количество, штук 1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Тип: Наклейки на автомобиль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Бренд    Наклей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qqGrz-CAedY.jpg"/>
          <p:cNvPicPr>
            <a:picLocks noChangeAspect="1"/>
          </p:cNvPicPr>
          <p:nvPr/>
        </p:nvPicPr>
        <p:blipFill>
          <a:blip r:embed="rId3"/>
          <a:srcRect l="13902" r="13902"/>
          <a:stretch>
            <a:fillRect/>
          </a:stretch>
        </p:blipFill>
        <p:spPr>
          <a:xfrm>
            <a:off x="1405468" y="1789477"/>
            <a:ext cx="2167466" cy="2012055"/>
          </a:xfrm>
          <a:prstGeom prst="ellipse">
            <a:avLst/>
          </a:prstGeom>
        </p:spPr>
      </p:pic>
      <p:pic>
        <p:nvPicPr>
          <p:cNvPr id="17" name="Рисунок 16" descr="20190903_165724428.jpeg"/>
          <p:cNvPicPr>
            <a:picLocks noChangeAspect="1"/>
          </p:cNvPicPr>
          <p:nvPr/>
        </p:nvPicPr>
        <p:blipFill>
          <a:blip r:embed="rId4" cstate="print"/>
          <a:srcRect l="22994" r="22994"/>
          <a:stretch>
            <a:fillRect/>
          </a:stretch>
        </p:blipFill>
        <p:spPr>
          <a:xfrm>
            <a:off x="4030133" y="1769533"/>
            <a:ext cx="2192868" cy="2074334"/>
          </a:xfrm>
          <a:prstGeom prst="ellipse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11933" y="6180667"/>
            <a:ext cx="1253066" cy="49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9"/>
          <p:cNvSpPr/>
          <p:nvPr/>
        </p:nvSpPr>
        <p:spPr>
          <a:xfrm>
            <a:off x="414867" y="2921133"/>
            <a:ext cx="113368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Продвижение товара на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«Озон»</a:t>
            </a:r>
            <a:endParaRPr lang="en-US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矩形 59"/>
          <p:cNvSpPr/>
          <p:nvPr/>
        </p:nvSpPr>
        <p:spPr>
          <a:xfrm>
            <a:off x="1113237" y="3505908"/>
            <a:ext cx="108755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Целевая аудитория товаров :»Маленькие виниловые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машин», «Декоративные наклейки для окон среднего размера», «Крупные интерьерные наклейки»: Пол: муж, жен. Социальное положение- работающие, со средним и высоким доходом, возраст от 18 лет, семейные или одинокие люди. По паттерну поведения- флегматики.</a:t>
            </a:r>
          </a:p>
          <a:p>
            <a:pPr>
              <a:lnSpc>
                <a:spcPct val="80000"/>
              </a:lnSpc>
            </a:pP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59"/>
          <p:cNvSpPr/>
          <p:nvPr/>
        </p:nvSpPr>
        <p:spPr>
          <a:xfrm>
            <a:off x="1113237" y="4682067"/>
            <a:ext cx="112657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Флегматик - неторопливый и уравновешенный пользователь, который хорошо изучил продукт/услугу еще до покупки. Навряд ли он сразу напишет отзыв - сначала ему нужно протестировать товар. Его лучше стимулировать, потому что спустя время он может не вернуться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онлайн-площадку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для написания отзыва, особенно, если продукт не приобретается часто.</a:t>
            </a:r>
          </a:p>
          <a:p>
            <a:pPr>
              <a:lnSpc>
                <a:spcPct val="80000"/>
              </a:lnSpc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59"/>
          <p:cNvSpPr/>
          <p:nvPr/>
        </p:nvSpPr>
        <p:spPr>
          <a:xfrm>
            <a:off x="1113237" y="5959598"/>
            <a:ext cx="10046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Воронка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интернет-магазина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состоит из 5 основных этапов: интерес; переход на сайт и выбор товара; добавление товара в корзину; оформление заказа и оплата;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допродажи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повторные продажи. </a:t>
            </a:r>
          </a:p>
        </p:txBody>
      </p:sp>
      <p:sp>
        <p:nvSpPr>
          <p:cNvPr id="9" name="文本框 29"/>
          <p:cNvSpPr txBox="1"/>
          <p:nvPr/>
        </p:nvSpPr>
        <p:spPr>
          <a:xfrm>
            <a:off x="152400" y="3505908"/>
            <a:ext cx="825371" cy="733663"/>
          </a:xfrm>
          <a:prstGeom prst="diamond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29"/>
          <p:cNvSpPr txBox="1"/>
          <p:nvPr/>
        </p:nvSpPr>
        <p:spPr>
          <a:xfrm>
            <a:off x="152400" y="4585626"/>
            <a:ext cx="825371" cy="733663"/>
          </a:xfrm>
          <a:prstGeom prst="diamond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29"/>
          <p:cNvSpPr txBox="1"/>
          <p:nvPr/>
        </p:nvSpPr>
        <p:spPr>
          <a:xfrm>
            <a:off x="152400" y="5761785"/>
            <a:ext cx="825371" cy="733663"/>
          </a:xfrm>
          <a:prstGeom prst="diamond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altLang="zh-CN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直角三角形 19"/>
          <p:cNvSpPr/>
          <p:nvPr/>
        </p:nvSpPr>
        <p:spPr>
          <a:xfrm rot="5400000" flipH="1" flipV="1">
            <a:off x="10467834" y="5133834"/>
            <a:ext cx="1724166" cy="1724166"/>
          </a:xfrm>
          <a:prstGeom prst="rt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287868" y="601133"/>
          <a:ext cx="11700932" cy="22194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3115"/>
                <a:gridCol w="3000526"/>
                <a:gridCol w="7897291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Этапы воронки продаж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Инструменты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Интерес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Скидки небольшие 5%(например)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Переход на сайт и выбор товара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Скидки при больших объемах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продаж (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большие скидки , например 10-15%)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Добавление товара в корзину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Скидка при написании отзыва за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товар (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дополнительная скидка к существующей ,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например +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3%)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Оформление заказа и оплата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Допродажи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и повторные продажи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Скидка в перспективе как постоянному покупателю при покупке от определенной суммы (например, от 5 т.р.), продажа товаров в рассрочку, дарить бонусы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9" name="矩形 59"/>
          <p:cNvSpPr/>
          <p:nvPr/>
        </p:nvSpPr>
        <p:spPr>
          <a:xfrm>
            <a:off x="1113237" y="203200"/>
            <a:ext cx="9457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Таблица 1- Инструменты на разных этапах воронки продаж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«Озон»</a:t>
            </a:r>
          </a:p>
          <a:p>
            <a:pPr algn="ctr">
              <a:lnSpc>
                <a:spcPct val="80000"/>
              </a:lnSpc>
            </a:pP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98668" y="0"/>
            <a:ext cx="1253066" cy="49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-1" y="0"/>
            <a:ext cx="1083733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 descr="rocket.png.332fbd873074e24a9e67748134a5e964.pn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780" r="11780"/>
          <a:stretch>
            <a:fillRect/>
          </a:stretch>
        </p:blipFill>
        <p:spPr>
          <a:xfrm>
            <a:off x="5435600" y="1630367"/>
            <a:ext cx="6172200" cy="4873625"/>
          </a:xfrm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1023107" y="457200"/>
            <a:ext cx="9407826" cy="677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информация:  Основные требования к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контенту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«Озон»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-2405098" y="3429000"/>
            <a:ext cx="68580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703226" y="2143116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3226" y="3082916"/>
            <a:ext cx="642942" cy="642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03226" y="4056582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03226" y="4924945"/>
            <a:ext cx="642942" cy="642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01636" y="5861050"/>
            <a:ext cx="642942" cy="642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09654" y="2319867"/>
            <a:ext cx="412594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Заполнение обязательных полей, в зависимости от категории.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44578" y="3082916"/>
            <a:ext cx="412594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Название не должно содержать более 255 символов.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46168" y="3911600"/>
            <a:ext cx="4125946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Название должно полностью соответствовать продаваемому товару, его изображению.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09654" y="4996383"/>
            <a:ext cx="4125946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300" b="1" dirty="0" smtClean="0">
                <a:latin typeface="Times New Roman" pitchFamily="18" charset="0"/>
                <a:cs typeface="Times New Roman" pitchFamily="18" charset="0"/>
              </a:rPr>
              <a:t>Обязательное соблюдение правил русского языка.</a:t>
            </a:r>
            <a:endParaRPr lang="ru-RU" sz="23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44578" y="5861050"/>
            <a:ext cx="412594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Изображение 10 МБ.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Картинки должны быть от 200 до 10 000 мегапикселей с каждой стороны.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xmlns="" id="{03A90749-5D02-4EB7-89F0-EC6AF575A3AE}"/>
              </a:ext>
            </a:extLst>
          </p:cNvPr>
          <p:cNvSpPr txBox="1">
            <a:spLocks/>
          </p:cNvSpPr>
          <p:nvPr/>
        </p:nvSpPr>
        <p:spPr>
          <a:xfrm>
            <a:off x="1346168" y="1308896"/>
            <a:ext cx="4125946" cy="57150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Запрещено использовать слова «акция», «скидка» и «распродажа» в описании товара.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400" dirty="0" smtClean="0"/>
          </a:p>
        </p:txBody>
      </p:sp>
      <p:sp>
        <p:nvSpPr>
          <p:cNvPr id="25" name="Овал 24"/>
          <p:cNvSpPr/>
          <p:nvPr/>
        </p:nvSpPr>
        <p:spPr>
          <a:xfrm>
            <a:off x="703226" y="1308896"/>
            <a:ext cx="642942" cy="642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Google Shape;931;p48"/>
          <p:cNvGrpSpPr/>
          <p:nvPr/>
        </p:nvGrpSpPr>
        <p:grpSpPr>
          <a:xfrm>
            <a:off x="862366" y="1460889"/>
            <a:ext cx="324661" cy="338956"/>
            <a:chOff x="3294650" y="3652450"/>
            <a:chExt cx="388350" cy="405450"/>
          </a:xfrm>
        </p:grpSpPr>
        <p:sp>
          <p:nvSpPr>
            <p:cNvPr id="27" name="Google Shape;932;p48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l" t="t" r="r" b="b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3;p48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l" t="t" r="r" b="b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4;p48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l" t="t" r="r" b="b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753;p48"/>
          <p:cNvGrpSpPr/>
          <p:nvPr/>
        </p:nvGrpSpPr>
        <p:grpSpPr>
          <a:xfrm>
            <a:off x="837465" y="2257505"/>
            <a:ext cx="352568" cy="432587"/>
            <a:chOff x="584925" y="238125"/>
            <a:chExt cx="415200" cy="525100"/>
          </a:xfrm>
          <a:solidFill>
            <a:srgbClr val="00B0F0"/>
          </a:solidFill>
        </p:grpSpPr>
        <p:sp>
          <p:nvSpPr>
            <p:cNvPr id="31" name="Google Shape;754;p4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5;p4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6;p4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7;p4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8;p4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59;p4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944;p48"/>
          <p:cNvGrpSpPr/>
          <p:nvPr/>
        </p:nvGrpSpPr>
        <p:grpSpPr>
          <a:xfrm>
            <a:off x="848593" y="3243175"/>
            <a:ext cx="352207" cy="333836"/>
            <a:chOff x="5300400" y="3670175"/>
            <a:chExt cx="421300" cy="399325"/>
          </a:xfrm>
        </p:grpSpPr>
        <p:sp>
          <p:nvSpPr>
            <p:cNvPr id="38" name="Google Shape;945;p48"/>
            <p:cNvSpPr/>
            <p:nvPr/>
          </p:nvSpPr>
          <p:spPr>
            <a:xfrm>
              <a:off x="5300400" y="3708025"/>
              <a:ext cx="421300" cy="267450"/>
            </a:xfrm>
            <a:custGeom>
              <a:avLst/>
              <a:gdLst/>
              <a:ahLst/>
              <a:cxnLst/>
              <a:rect l="l" t="t" r="r" b="b"/>
              <a:pathLst>
                <a:path w="16852" h="10698" extrusionOk="0">
                  <a:moveTo>
                    <a:pt x="16364" y="489"/>
                  </a:moveTo>
                  <a:lnTo>
                    <a:pt x="16364" y="10209"/>
                  </a:lnTo>
                  <a:lnTo>
                    <a:pt x="489" y="10209"/>
                  </a:lnTo>
                  <a:lnTo>
                    <a:pt x="489" y="489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196" y="74"/>
                  </a:lnTo>
                  <a:lnTo>
                    <a:pt x="122" y="147"/>
                  </a:lnTo>
                  <a:lnTo>
                    <a:pt x="73" y="220"/>
                  </a:lnTo>
                  <a:lnTo>
                    <a:pt x="25" y="293"/>
                  </a:lnTo>
                  <a:lnTo>
                    <a:pt x="0" y="391"/>
                  </a:lnTo>
                  <a:lnTo>
                    <a:pt x="0" y="489"/>
                  </a:lnTo>
                  <a:lnTo>
                    <a:pt x="0" y="10209"/>
                  </a:lnTo>
                  <a:lnTo>
                    <a:pt x="0" y="10307"/>
                  </a:lnTo>
                  <a:lnTo>
                    <a:pt x="25" y="10405"/>
                  </a:lnTo>
                  <a:lnTo>
                    <a:pt x="73" y="10478"/>
                  </a:lnTo>
                  <a:lnTo>
                    <a:pt x="122" y="10551"/>
                  </a:lnTo>
                  <a:lnTo>
                    <a:pt x="196" y="10600"/>
                  </a:lnTo>
                  <a:lnTo>
                    <a:pt x="293" y="10649"/>
                  </a:lnTo>
                  <a:lnTo>
                    <a:pt x="391" y="10673"/>
                  </a:lnTo>
                  <a:lnTo>
                    <a:pt x="489" y="10698"/>
                  </a:lnTo>
                  <a:lnTo>
                    <a:pt x="16364" y="10698"/>
                  </a:lnTo>
                  <a:lnTo>
                    <a:pt x="16461" y="10673"/>
                  </a:lnTo>
                  <a:lnTo>
                    <a:pt x="16559" y="10649"/>
                  </a:lnTo>
                  <a:lnTo>
                    <a:pt x="16657" y="10600"/>
                  </a:lnTo>
                  <a:lnTo>
                    <a:pt x="16730" y="10551"/>
                  </a:lnTo>
                  <a:lnTo>
                    <a:pt x="16779" y="10478"/>
                  </a:lnTo>
                  <a:lnTo>
                    <a:pt x="16828" y="10405"/>
                  </a:lnTo>
                  <a:lnTo>
                    <a:pt x="16852" y="10307"/>
                  </a:lnTo>
                  <a:lnTo>
                    <a:pt x="16852" y="10209"/>
                  </a:lnTo>
                  <a:lnTo>
                    <a:pt x="16852" y="489"/>
                  </a:lnTo>
                  <a:lnTo>
                    <a:pt x="16852" y="391"/>
                  </a:lnTo>
                  <a:lnTo>
                    <a:pt x="16828" y="293"/>
                  </a:lnTo>
                  <a:lnTo>
                    <a:pt x="16779" y="220"/>
                  </a:lnTo>
                  <a:lnTo>
                    <a:pt x="16730" y="147"/>
                  </a:lnTo>
                  <a:lnTo>
                    <a:pt x="16657" y="74"/>
                  </a:lnTo>
                  <a:lnTo>
                    <a:pt x="16559" y="25"/>
                  </a:lnTo>
                  <a:lnTo>
                    <a:pt x="164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6;p48"/>
            <p:cNvSpPr/>
            <p:nvPr/>
          </p:nvSpPr>
          <p:spPr>
            <a:xfrm>
              <a:off x="5498825" y="3670175"/>
              <a:ext cx="24450" cy="25650"/>
            </a:xfrm>
            <a:custGeom>
              <a:avLst/>
              <a:gdLst/>
              <a:ahLst/>
              <a:cxnLst/>
              <a:rect l="l" t="t" r="r" b="b"/>
              <a:pathLst>
                <a:path w="978" h="1026" extrusionOk="0">
                  <a:moveTo>
                    <a:pt x="489" y="0"/>
                  </a:moveTo>
                  <a:lnTo>
                    <a:pt x="391" y="25"/>
                  </a:lnTo>
                  <a:lnTo>
                    <a:pt x="294" y="49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318"/>
                  </a:lnTo>
                  <a:lnTo>
                    <a:pt x="1" y="391"/>
                  </a:lnTo>
                  <a:lnTo>
                    <a:pt x="1" y="489"/>
                  </a:lnTo>
                  <a:lnTo>
                    <a:pt x="1" y="1026"/>
                  </a:lnTo>
                  <a:lnTo>
                    <a:pt x="978" y="1026"/>
                  </a:lnTo>
                  <a:lnTo>
                    <a:pt x="978" y="489"/>
                  </a:lnTo>
                  <a:lnTo>
                    <a:pt x="978" y="391"/>
                  </a:lnTo>
                  <a:lnTo>
                    <a:pt x="929" y="318"/>
                  </a:lnTo>
                  <a:lnTo>
                    <a:pt x="904" y="220"/>
                  </a:lnTo>
                  <a:lnTo>
                    <a:pt x="831" y="147"/>
                  </a:lnTo>
                  <a:lnTo>
                    <a:pt x="758" y="98"/>
                  </a:lnTo>
                  <a:lnTo>
                    <a:pt x="684" y="49"/>
                  </a:lnTo>
                  <a:lnTo>
                    <a:pt x="587" y="25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7;p48"/>
            <p:cNvSpPr/>
            <p:nvPr/>
          </p:nvSpPr>
          <p:spPr>
            <a:xfrm>
              <a:off x="5366325" y="3987675"/>
              <a:ext cx="61100" cy="81825"/>
            </a:xfrm>
            <a:custGeom>
              <a:avLst/>
              <a:gdLst/>
              <a:ahLst/>
              <a:cxnLst/>
              <a:rect l="l" t="t" r="r" b="b"/>
              <a:pathLst>
                <a:path w="2444" h="3273" extrusionOk="0">
                  <a:moveTo>
                    <a:pt x="1344" y="0"/>
                  </a:moveTo>
                  <a:lnTo>
                    <a:pt x="50" y="2565"/>
                  </a:lnTo>
                  <a:lnTo>
                    <a:pt x="25" y="2638"/>
                  </a:lnTo>
                  <a:lnTo>
                    <a:pt x="1" y="2736"/>
                  </a:lnTo>
                  <a:lnTo>
                    <a:pt x="1" y="2833"/>
                  </a:lnTo>
                  <a:lnTo>
                    <a:pt x="25" y="2931"/>
                  </a:lnTo>
                  <a:lnTo>
                    <a:pt x="74" y="3004"/>
                  </a:lnTo>
                  <a:lnTo>
                    <a:pt x="123" y="3102"/>
                  </a:lnTo>
                  <a:lnTo>
                    <a:pt x="196" y="3151"/>
                  </a:lnTo>
                  <a:lnTo>
                    <a:pt x="269" y="3224"/>
                  </a:lnTo>
                  <a:lnTo>
                    <a:pt x="392" y="3248"/>
                  </a:lnTo>
                  <a:lnTo>
                    <a:pt x="489" y="3273"/>
                  </a:lnTo>
                  <a:lnTo>
                    <a:pt x="636" y="3248"/>
                  </a:lnTo>
                  <a:lnTo>
                    <a:pt x="758" y="3200"/>
                  </a:lnTo>
                  <a:lnTo>
                    <a:pt x="856" y="3102"/>
                  </a:lnTo>
                  <a:lnTo>
                    <a:pt x="929" y="3004"/>
                  </a:lnTo>
                  <a:lnTo>
                    <a:pt x="24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8;p48"/>
            <p:cNvSpPr/>
            <p:nvPr/>
          </p:nvSpPr>
          <p:spPr>
            <a:xfrm>
              <a:off x="5594700" y="3987675"/>
              <a:ext cx="61075" cy="81825"/>
            </a:xfrm>
            <a:custGeom>
              <a:avLst/>
              <a:gdLst/>
              <a:ahLst/>
              <a:cxnLst/>
              <a:rect l="l" t="t" r="r" b="b"/>
              <a:pathLst>
                <a:path w="2443" h="3273" extrusionOk="0">
                  <a:moveTo>
                    <a:pt x="0" y="0"/>
                  </a:moveTo>
                  <a:lnTo>
                    <a:pt x="1514" y="3004"/>
                  </a:lnTo>
                  <a:lnTo>
                    <a:pt x="1588" y="3102"/>
                  </a:lnTo>
                  <a:lnTo>
                    <a:pt x="1685" y="3200"/>
                  </a:lnTo>
                  <a:lnTo>
                    <a:pt x="1807" y="3248"/>
                  </a:lnTo>
                  <a:lnTo>
                    <a:pt x="1954" y="3273"/>
                  </a:lnTo>
                  <a:lnTo>
                    <a:pt x="2052" y="3248"/>
                  </a:lnTo>
                  <a:lnTo>
                    <a:pt x="2174" y="3224"/>
                  </a:lnTo>
                  <a:lnTo>
                    <a:pt x="2247" y="3151"/>
                  </a:lnTo>
                  <a:lnTo>
                    <a:pt x="2320" y="3102"/>
                  </a:lnTo>
                  <a:lnTo>
                    <a:pt x="2369" y="3004"/>
                  </a:lnTo>
                  <a:lnTo>
                    <a:pt x="2418" y="2931"/>
                  </a:lnTo>
                  <a:lnTo>
                    <a:pt x="2442" y="2833"/>
                  </a:lnTo>
                  <a:lnTo>
                    <a:pt x="2442" y="2736"/>
                  </a:lnTo>
                  <a:lnTo>
                    <a:pt x="2418" y="2638"/>
                  </a:lnTo>
                  <a:lnTo>
                    <a:pt x="2393" y="2565"/>
                  </a:lnTo>
                  <a:lnTo>
                    <a:pt x="10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9;p48"/>
            <p:cNvSpPr/>
            <p:nvPr/>
          </p:nvSpPr>
          <p:spPr>
            <a:xfrm>
              <a:off x="5324825" y="3732450"/>
              <a:ext cx="372475" cy="218600"/>
            </a:xfrm>
            <a:custGeom>
              <a:avLst/>
              <a:gdLst/>
              <a:ahLst/>
              <a:cxnLst/>
              <a:rect l="l" t="t" r="r" b="b"/>
              <a:pathLst>
                <a:path w="14899" h="8744" extrusionOk="0">
                  <a:moveTo>
                    <a:pt x="12578" y="1319"/>
                  </a:moveTo>
                  <a:lnTo>
                    <a:pt x="12676" y="1344"/>
                  </a:lnTo>
                  <a:lnTo>
                    <a:pt x="12749" y="1392"/>
                  </a:lnTo>
                  <a:lnTo>
                    <a:pt x="12822" y="1441"/>
                  </a:lnTo>
                  <a:lnTo>
                    <a:pt x="12895" y="1515"/>
                  </a:lnTo>
                  <a:lnTo>
                    <a:pt x="12920" y="1612"/>
                  </a:lnTo>
                  <a:lnTo>
                    <a:pt x="12969" y="1710"/>
                  </a:lnTo>
                  <a:lnTo>
                    <a:pt x="12969" y="1808"/>
                  </a:lnTo>
                  <a:lnTo>
                    <a:pt x="12969" y="4079"/>
                  </a:lnTo>
                  <a:lnTo>
                    <a:pt x="12969" y="4177"/>
                  </a:lnTo>
                  <a:lnTo>
                    <a:pt x="12920" y="4274"/>
                  </a:lnTo>
                  <a:lnTo>
                    <a:pt x="12895" y="4348"/>
                  </a:lnTo>
                  <a:lnTo>
                    <a:pt x="12822" y="4421"/>
                  </a:lnTo>
                  <a:lnTo>
                    <a:pt x="12749" y="4470"/>
                  </a:lnTo>
                  <a:lnTo>
                    <a:pt x="12676" y="4519"/>
                  </a:lnTo>
                  <a:lnTo>
                    <a:pt x="12578" y="4543"/>
                  </a:lnTo>
                  <a:lnTo>
                    <a:pt x="12480" y="4567"/>
                  </a:lnTo>
                  <a:lnTo>
                    <a:pt x="12383" y="4543"/>
                  </a:lnTo>
                  <a:lnTo>
                    <a:pt x="12285" y="4519"/>
                  </a:lnTo>
                  <a:lnTo>
                    <a:pt x="12212" y="4470"/>
                  </a:lnTo>
                  <a:lnTo>
                    <a:pt x="12138" y="4421"/>
                  </a:lnTo>
                  <a:lnTo>
                    <a:pt x="12065" y="4348"/>
                  </a:lnTo>
                  <a:lnTo>
                    <a:pt x="12041" y="4274"/>
                  </a:lnTo>
                  <a:lnTo>
                    <a:pt x="11992" y="4177"/>
                  </a:lnTo>
                  <a:lnTo>
                    <a:pt x="11992" y="4079"/>
                  </a:lnTo>
                  <a:lnTo>
                    <a:pt x="11992" y="3004"/>
                  </a:lnTo>
                  <a:lnTo>
                    <a:pt x="7986" y="7010"/>
                  </a:lnTo>
                  <a:lnTo>
                    <a:pt x="7913" y="7059"/>
                  </a:lnTo>
                  <a:lnTo>
                    <a:pt x="7815" y="7107"/>
                  </a:lnTo>
                  <a:lnTo>
                    <a:pt x="7742" y="7132"/>
                  </a:lnTo>
                  <a:lnTo>
                    <a:pt x="7644" y="7156"/>
                  </a:lnTo>
                  <a:lnTo>
                    <a:pt x="7547" y="7132"/>
                  </a:lnTo>
                  <a:lnTo>
                    <a:pt x="7449" y="7107"/>
                  </a:lnTo>
                  <a:lnTo>
                    <a:pt x="7376" y="7059"/>
                  </a:lnTo>
                  <a:lnTo>
                    <a:pt x="7303" y="7010"/>
                  </a:lnTo>
                  <a:lnTo>
                    <a:pt x="5349" y="5056"/>
                  </a:lnTo>
                  <a:lnTo>
                    <a:pt x="2760" y="7620"/>
                  </a:lnTo>
                  <a:lnTo>
                    <a:pt x="2687" y="7694"/>
                  </a:lnTo>
                  <a:lnTo>
                    <a:pt x="2613" y="7742"/>
                  </a:lnTo>
                  <a:lnTo>
                    <a:pt x="2516" y="7767"/>
                  </a:lnTo>
                  <a:lnTo>
                    <a:pt x="2320" y="7767"/>
                  </a:lnTo>
                  <a:lnTo>
                    <a:pt x="2247" y="7742"/>
                  </a:lnTo>
                  <a:lnTo>
                    <a:pt x="2149" y="7694"/>
                  </a:lnTo>
                  <a:lnTo>
                    <a:pt x="2076" y="7620"/>
                  </a:lnTo>
                  <a:lnTo>
                    <a:pt x="2003" y="7547"/>
                  </a:lnTo>
                  <a:lnTo>
                    <a:pt x="1978" y="7474"/>
                  </a:lnTo>
                  <a:lnTo>
                    <a:pt x="1929" y="7376"/>
                  </a:lnTo>
                  <a:lnTo>
                    <a:pt x="1929" y="7278"/>
                  </a:lnTo>
                  <a:lnTo>
                    <a:pt x="1929" y="7205"/>
                  </a:lnTo>
                  <a:lnTo>
                    <a:pt x="1978" y="7107"/>
                  </a:lnTo>
                  <a:lnTo>
                    <a:pt x="2003" y="7010"/>
                  </a:lnTo>
                  <a:lnTo>
                    <a:pt x="2076" y="6936"/>
                  </a:lnTo>
                  <a:lnTo>
                    <a:pt x="5007" y="4006"/>
                  </a:lnTo>
                  <a:lnTo>
                    <a:pt x="5080" y="3957"/>
                  </a:lnTo>
                  <a:lnTo>
                    <a:pt x="5153" y="3908"/>
                  </a:lnTo>
                  <a:lnTo>
                    <a:pt x="5251" y="3884"/>
                  </a:lnTo>
                  <a:lnTo>
                    <a:pt x="5446" y="3884"/>
                  </a:lnTo>
                  <a:lnTo>
                    <a:pt x="5520" y="3908"/>
                  </a:lnTo>
                  <a:lnTo>
                    <a:pt x="5617" y="3957"/>
                  </a:lnTo>
                  <a:lnTo>
                    <a:pt x="5691" y="4006"/>
                  </a:lnTo>
                  <a:lnTo>
                    <a:pt x="7644" y="5960"/>
                  </a:lnTo>
                  <a:lnTo>
                    <a:pt x="11332" y="2296"/>
                  </a:lnTo>
                  <a:lnTo>
                    <a:pt x="10209" y="2296"/>
                  </a:lnTo>
                  <a:lnTo>
                    <a:pt x="10111" y="2272"/>
                  </a:lnTo>
                  <a:lnTo>
                    <a:pt x="10013" y="2247"/>
                  </a:lnTo>
                  <a:lnTo>
                    <a:pt x="9916" y="2198"/>
                  </a:lnTo>
                  <a:lnTo>
                    <a:pt x="9843" y="2150"/>
                  </a:lnTo>
                  <a:lnTo>
                    <a:pt x="9794" y="2076"/>
                  </a:lnTo>
                  <a:lnTo>
                    <a:pt x="9745" y="1979"/>
                  </a:lnTo>
                  <a:lnTo>
                    <a:pt x="9720" y="1905"/>
                  </a:lnTo>
                  <a:lnTo>
                    <a:pt x="9720" y="1808"/>
                  </a:lnTo>
                  <a:lnTo>
                    <a:pt x="9720" y="1710"/>
                  </a:lnTo>
                  <a:lnTo>
                    <a:pt x="9745" y="1612"/>
                  </a:lnTo>
                  <a:lnTo>
                    <a:pt x="9794" y="1515"/>
                  </a:lnTo>
                  <a:lnTo>
                    <a:pt x="9843" y="1441"/>
                  </a:lnTo>
                  <a:lnTo>
                    <a:pt x="9916" y="1392"/>
                  </a:lnTo>
                  <a:lnTo>
                    <a:pt x="10013" y="1344"/>
                  </a:lnTo>
                  <a:lnTo>
                    <a:pt x="10111" y="1319"/>
                  </a:lnTo>
                  <a:close/>
                  <a:moveTo>
                    <a:pt x="0" y="0"/>
                  </a:moveTo>
                  <a:lnTo>
                    <a:pt x="0" y="8744"/>
                  </a:lnTo>
                  <a:lnTo>
                    <a:pt x="14898" y="8744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924;p48"/>
          <p:cNvGrpSpPr/>
          <p:nvPr/>
        </p:nvGrpSpPr>
        <p:grpSpPr>
          <a:xfrm>
            <a:off x="836697" y="4262046"/>
            <a:ext cx="366502" cy="292496"/>
            <a:chOff x="1921475" y="3695200"/>
            <a:chExt cx="438400" cy="349875"/>
          </a:xfrm>
          <a:solidFill>
            <a:srgbClr val="00B0F0"/>
          </a:solidFill>
        </p:grpSpPr>
        <p:sp>
          <p:nvSpPr>
            <p:cNvPr id="44" name="Google Shape;925;p48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26;p48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27;p48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969;p48"/>
          <p:cNvSpPr/>
          <p:nvPr/>
        </p:nvSpPr>
        <p:spPr>
          <a:xfrm>
            <a:off x="831432" y="4996383"/>
            <a:ext cx="406968" cy="405350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910;p48"/>
          <p:cNvGrpSpPr/>
          <p:nvPr/>
        </p:nvGrpSpPr>
        <p:grpSpPr>
          <a:xfrm>
            <a:off x="868565" y="5989996"/>
            <a:ext cx="346104" cy="353231"/>
            <a:chOff x="3955900" y="2984500"/>
            <a:chExt cx="414000" cy="422525"/>
          </a:xfrm>
          <a:solidFill>
            <a:srgbClr val="00B0F0"/>
          </a:solidFill>
        </p:grpSpPr>
        <p:sp>
          <p:nvSpPr>
            <p:cNvPr id="49" name="Google Shape;911;p48"/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12;p48"/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13;p48"/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лилиния: фигура 19">
            <a:extLst>
              <a:ext uri="{FF2B5EF4-FFF2-40B4-BE49-F238E27FC236}">
                <a16:creationId xmlns:a16="http://schemas.microsoft.com/office/drawing/2014/main" xmlns="" id="{0C370953-F495-4EB6-B835-70A5E7B3F6EE}"/>
              </a:ext>
            </a:extLst>
          </p:cNvPr>
          <p:cNvSpPr/>
          <p:nvPr/>
        </p:nvSpPr>
        <p:spPr>
          <a:xfrm rot="10800000">
            <a:off x="0" y="-82746"/>
            <a:ext cx="7512001" cy="7023494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0070C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54047" cy="3962679"/>
          </a:xfrm>
          <a:prstGeom prst="triangle">
            <a:avLst>
              <a:gd name="adj" fmla="val 10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43E661-D69B-4EC6-8FFE-EB226B9C184A}"/>
              </a:ext>
            </a:extLst>
          </p:cNvPr>
          <p:cNvSpPr/>
          <p:nvPr/>
        </p:nvSpPr>
        <p:spPr>
          <a:xfrm rot="1363364">
            <a:off x="5416210" y="2798215"/>
            <a:ext cx="569591" cy="4362275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69591"/>
              <a:gd name="connsiteY0" fmla="*/ 222006 h 5400000"/>
              <a:gd name="connsiteX1" fmla="*/ 540000 w 569591"/>
              <a:gd name="connsiteY1" fmla="*/ 0 h 5400000"/>
              <a:gd name="connsiteX2" fmla="*/ 569591 w 569591"/>
              <a:gd name="connsiteY2" fmla="*/ 5094866 h 5400000"/>
              <a:gd name="connsiteX3" fmla="*/ 0 w 569591"/>
              <a:gd name="connsiteY3" fmla="*/ 5400000 h 5400000"/>
              <a:gd name="connsiteX4" fmla="*/ 32 w 569591"/>
              <a:gd name="connsiteY4" fmla="*/ 222006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9591" h="5400000">
                <a:moveTo>
                  <a:pt x="32" y="222006"/>
                </a:moveTo>
                <a:lnTo>
                  <a:pt x="540000" y="0"/>
                </a:lnTo>
                <a:lnTo>
                  <a:pt x="569591" y="5094866"/>
                </a:lnTo>
                <a:lnTo>
                  <a:pt x="0" y="5400000"/>
                </a:lnTo>
                <a:cubicBezTo>
                  <a:pt x="11" y="3674002"/>
                  <a:pt x="21" y="1948004"/>
                  <a:pt x="32" y="22200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E6B8E0E-916E-446C-8132-93622B2B0F73}"/>
              </a:ext>
            </a:extLst>
          </p:cNvPr>
          <p:cNvSpPr/>
          <p:nvPr/>
        </p:nvSpPr>
        <p:spPr>
          <a:xfrm rot="1363364">
            <a:off x="7150682" y="-310407"/>
            <a:ext cx="565843" cy="5055790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15764 w 540000"/>
              <a:gd name="connsiteY0" fmla="*/ 219317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15764 w 540000"/>
              <a:gd name="connsiteY4" fmla="*/ 219317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0">
                <a:moveTo>
                  <a:pt x="15764" y="219317"/>
                </a:moveTo>
                <a:lnTo>
                  <a:pt x="540000" y="0"/>
                </a:lnTo>
                <a:lnTo>
                  <a:pt x="465692" y="5204060"/>
                </a:lnTo>
                <a:lnTo>
                  <a:pt x="0" y="5400000"/>
                </a:lnTo>
                <a:cubicBezTo>
                  <a:pt x="5255" y="3673106"/>
                  <a:pt x="10509" y="1946211"/>
                  <a:pt x="15764" y="21931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" y="0"/>
            <a:ext cx="7323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Дополнительная информация: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Список использованных источников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066" y="778933"/>
            <a:ext cx="72135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Какая система налогообложения подходит для работы на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[Электронная версия][Ресурс: https://seller.ozon.ru/media/money/kakaya-sistema-nalogooblozheniya-podhodit-dlya-raboty-na-ozon-1/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Как выйти на Озон с нуля. Пошаговая инструкция для новичков[Электронная версия][Ресурс:  https://selsup.ru/blog/kak-nachat-prodavat-na-ozon-s-nulya-instruktsiya-dlya-novichkov-2023/#kak-prodvigatsya-na-ozon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маркетплейсы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работают с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самозанятыми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обзор популярных площадок [Электронная версия][Ресурс: https://workspace.ru/blog/kakie-marketpleysy-rabotayut-s-samozanyatymi-obzor-populyarnykh-ploshchadok/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работать на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[Электронная версия][Ресурс: https://workspace.ru/blog/kakie-marketpleysy-rabotayut-s-samozanyatymi-obzor-populyarnykh-ploshchadok/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Можно ли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самозанятому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торговать на 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[Электронная версия][Ресурс:  https://secrets.tinkoff.ru/voprosy-otvety/marketplejs-samozanyatye/?ysclid=lhvx0we8s3847750935</a:t>
            </a:r>
            <a:b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каком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селлеру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выгодно торговать в 2022 году: обзор коммерческих показателей и мнений клиентов[Электронная версия][Ресурс:  https://www.ekam.ru/blogs/pos/na-kakom-marketpleyse-vygodno-torgovat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Неочевидные плюсы и минусы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для продавцов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[Электронная версия][Ресурс: https://marketplaces.expert/plyusy-i-minusy-ozon-dlya-prodavtsov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OZON разрешил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продавать на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[Электронная версия][Ресурс:  https://sellermarket.ru/blog/1616-samozanyatye-smogut-prodavat-na-marketplejse-ozon?ysclid=lhw3n0ifx8812974024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直角三角形 6"/>
          <p:cNvSpPr/>
          <p:nvPr/>
        </p:nvSpPr>
        <p:spPr>
          <a:xfrm rot="10800000" flipV="1">
            <a:off x="-1" y="0"/>
            <a:ext cx="12191999" cy="1024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文本框 57"/>
          <p:cNvSpPr txBox="1"/>
          <p:nvPr/>
        </p:nvSpPr>
        <p:spPr>
          <a:xfrm>
            <a:off x="406400" y="106792"/>
            <a:ext cx="11540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Описание бизнеса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40445" y="1122455"/>
            <a:ext cx="7572688" cy="44657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Ваша заказчица- Вероника-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самозанятая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которая производит виниловые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Екатеринбурге. В ее ассортимент входят: маленькие виниловые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для машин, декоративные наклейки для окон среднего размера и крупные интерьерные наклейки. Сейчас Вероника продает товар поштучно через свой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аккаунт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социальных сетях. Она печатает маленькие партии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сразу отправляет товар покупателям, чтобы не хранить коробки дома. Принтер Вероники работает с разной скоростью и использует различное количество чернил и виниловой бумаги в зависимости от размера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Вероника хочет выйти 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но не знает, стоит ли. Ее цель- повысить доходность бизнеса. Она не любит сидеть над документами и цифрами. Ей важно, чтобы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брал на себя большую часть административных задач.</a:t>
            </a:r>
          </a:p>
          <a:p>
            <a:pPr algn="ctr">
              <a:lnSpc>
                <a:spcPct val="100000"/>
              </a:lnSpc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164777" y="1122455"/>
            <a:ext cx="3426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1- Исходные данные  для задания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/>
        </p:nvGraphicFramePr>
        <p:xfrm>
          <a:off x="7975145" y="1430232"/>
          <a:ext cx="3971322" cy="16088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63508"/>
                <a:gridCol w="1562611"/>
                <a:gridCol w="1145203"/>
              </a:tblGrid>
              <a:tr h="4460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Размер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Скорость печати (шт./ день)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Затраты (руб./шт.)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7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Малый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7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76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Крупный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4" name="Прямоугольник 53"/>
          <p:cNvSpPr/>
          <p:nvPr/>
        </p:nvSpPr>
        <p:spPr>
          <a:xfrm>
            <a:off x="1607922" y="3192933"/>
            <a:ext cx="99834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2-Описание бизнеса Вероники, которая занимается производством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406400" y="3530600"/>
          <a:ext cx="11352011" cy="295825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4477"/>
                <a:gridCol w="3135795"/>
                <a:gridCol w="765173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Описание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Деятельность и название бизнеса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Бизнес по производству виниловых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стикеров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53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Размер бизнеса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Микро-бизнес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69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Юридический статус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48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Существующие каналы сбыта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Аккаунт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в социальных сетях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4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Категории товаров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Канцелярские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товары-Стикеры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товаров заказчика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Маленькие виниловые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машин, декоративные наклейки для окон среднего размера, крупные интерьерные наклейки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0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Наличие собственного склада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69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Стратегическая цель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Повысить доходность бизнеса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Пожелания к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маркетплейсам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Большой охват аудитории, небольшой процент с продаж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маркетплейсу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наличие данной категории товаров, известность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7" name="组合 40"/>
          <p:cNvGrpSpPr/>
          <p:nvPr/>
        </p:nvGrpSpPr>
        <p:grpSpPr>
          <a:xfrm>
            <a:off x="406400" y="282850"/>
            <a:ext cx="614167" cy="524938"/>
            <a:chOff x="1179499" y="5126995"/>
            <a:chExt cx="695313" cy="594335"/>
          </a:xfrm>
          <a:solidFill>
            <a:schemeClr val="bg1"/>
          </a:solidFill>
        </p:grpSpPr>
        <p:sp>
          <p:nvSpPr>
            <p:cNvPr id="18" name="Freeform 131"/>
            <p:cNvSpPr>
              <a:spLocks/>
            </p:cNvSpPr>
            <p:nvPr/>
          </p:nvSpPr>
          <p:spPr bwMode="auto">
            <a:xfrm>
              <a:off x="1179499" y="5632612"/>
              <a:ext cx="695313" cy="88718"/>
            </a:xfrm>
            <a:custGeom>
              <a:avLst/>
              <a:gdLst>
                <a:gd name="T0" fmla="*/ 383 w 408"/>
                <a:gd name="T1" fmla="*/ 0 h 52"/>
                <a:gd name="T2" fmla="*/ 363 w 408"/>
                <a:gd name="T3" fmla="*/ 0 h 52"/>
                <a:gd name="T4" fmla="*/ 363 w 408"/>
                <a:gd name="T5" fmla="*/ 17 h 52"/>
                <a:gd name="T6" fmla="*/ 283 w 408"/>
                <a:gd name="T7" fmla="*/ 17 h 52"/>
                <a:gd name="T8" fmla="*/ 283 w 408"/>
                <a:gd name="T9" fmla="*/ 0 h 52"/>
                <a:gd name="T10" fmla="*/ 238 w 408"/>
                <a:gd name="T11" fmla="*/ 0 h 52"/>
                <a:gd name="T12" fmla="*/ 238 w 408"/>
                <a:gd name="T13" fmla="*/ 14 h 52"/>
                <a:gd name="T14" fmla="*/ 158 w 408"/>
                <a:gd name="T15" fmla="*/ 14 h 52"/>
                <a:gd name="T16" fmla="*/ 158 w 408"/>
                <a:gd name="T17" fmla="*/ 0 h 52"/>
                <a:gd name="T18" fmla="*/ 115 w 408"/>
                <a:gd name="T19" fmla="*/ 0 h 52"/>
                <a:gd name="T20" fmla="*/ 115 w 408"/>
                <a:gd name="T21" fmla="*/ 15 h 52"/>
                <a:gd name="T22" fmla="*/ 35 w 408"/>
                <a:gd name="T23" fmla="*/ 15 h 52"/>
                <a:gd name="T24" fmla="*/ 35 w 408"/>
                <a:gd name="T25" fmla="*/ 0 h 52"/>
                <a:gd name="T26" fmla="*/ 26 w 408"/>
                <a:gd name="T27" fmla="*/ 0 h 52"/>
                <a:gd name="T28" fmla="*/ 0 w 408"/>
                <a:gd name="T29" fmla="*/ 26 h 52"/>
                <a:gd name="T30" fmla="*/ 0 w 408"/>
                <a:gd name="T31" fmla="*/ 27 h 52"/>
                <a:gd name="T32" fmla="*/ 26 w 408"/>
                <a:gd name="T33" fmla="*/ 52 h 52"/>
                <a:gd name="T34" fmla="*/ 383 w 408"/>
                <a:gd name="T35" fmla="*/ 52 h 52"/>
                <a:gd name="T36" fmla="*/ 408 w 408"/>
                <a:gd name="T37" fmla="*/ 27 h 52"/>
                <a:gd name="T38" fmla="*/ 408 w 408"/>
                <a:gd name="T39" fmla="*/ 26 h 52"/>
                <a:gd name="T40" fmla="*/ 383 w 408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52">
                  <a:moveTo>
                    <a:pt x="38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14"/>
                    <a:pt x="238" y="14"/>
                    <a:pt x="238" y="14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12" y="52"/>
                    <a:pt x="26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97" y="52"/>
                    <a:pt x="408" y="41"/>
                    <a:pt x="408" y="27"/>
                  </a:cubicBezTo>
                  <a:cubicBezTo>
                    <a:pt x="408" y="26"/>
                    <a:pt x="408" y="26"/>
                    <a:pt x="408" y="26"/>
                  </a:cubicBezTo>
                  <a:cubicBezTo>
                    <a:pt x="408" y="12"/>
                    <a:pt x="397" y="0"/>
                    <a:pt x="3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Rectangle 132"/>
            <p:cNvSpPr>
              <a:spLocks noChangeArrowheads="1"/>
            </p:cNvSpPr>
            <p:nvPr/>
          </p:nvSpPr>
          <p:spPr bwMode="auto">
            <a:xfrm>
              <a:off x="1662036" y="5126995"/>
              <a:ext cx="136322" cy="5056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Rectangle 133"/>
            <p:cNvSpPr>
              <a:spLocks noChangeArrowheads="1"/>
            </p:cNvSpPr>
            <p:nvPr/>
          </p:nvSpPr>
          <p:spPr bwMode="auto">
            <a:xfrm>
              <a:off x="1449258" y="5274857"/>
              <a:ext cx="136322" cy="357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Rectangle 134"/>
            <p:cNvSpPr>
              <a:spLocks noChangeArrowheads="1"/>
            </p:cNvSpPr>
            <p:nvPr/>
          </p:nvSpPr>
          <p:spPr bwMode="auto">
            <a:xfrm>
              <a:off x="1239366" y="5401081"/>
              <a:ext cx="136322" cy="2315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Freeform 9"/>
          <p:cNvSpPr>
            <a:spLocks noEditPoints="1"/>
          </p:cNvSpPr>
          <p:nvPr/>
        </p:nvSpPr>
        <p:spPr bwMode="auto">
          <a:xfrm>
            <a:off x="1263612" y="235718"/>
            <a:ext cx="688620" cy="578430"/>
          </a:xfrm>
          <a:custGeom>
            <a:avLst/>
            <a:gdLst>
              <a:gd name="T0" fmla="*/ 302 w 302"/>
              <a:gd name="T1" fmla="*/ 226 h 226"/>
              <a:gd name="T2" fmla="*/ 0 w 302"/>
              <a:gd name="T3" fmla="*/ 226 h 226"/>
              <a:gd name="T4" fmla="*/ 0 w 302"/>
              <a:gd name="T5" fmla="*/ 0 h 226"/>
              <a:gd name="T6" fmla="*/ 17 w 302"/>
              <a:gd name="T7" fmla="*/ 0 h 226"/>
              <a:gd name="T8" fmla="*/ 17 w 302"/>
              <a:gd name="T9" fmla="*/ 206 h 226"/>
              <a:gd name="T10" fmla="*/ 302 w 302"/>
              <a:gd name="T11" fmla="*/ 206 h 226"/>
              <a:gd name="T12" fmla="*/ 302 w 302"/>
              <a:gd name="T13" fmla="*/ 226 h 226"/>
              <a:gd name="T14" fmla="*/ 282 w 302"/>
              <a:gd name="T15" fmla="*/ 188 h 226"/>
              <a:gd name="T16" fmla="*/ 37 w 302"/>
              <a:gd name="T17" fmla="*/ 188 h 226"/>
              <a:gd name="T18" fmla="*/ 37 w 302"/>
              <a:gd name="T19" fmla="*/ 103 h 226"/>
              <a:gd name="T20" fmla="*/ 103 w 302"/>
              <a:gd name="T21" fmla="*/ 17 h 226"/>
              <a:gd name="T22" fmla="*/ 189 w 302"/>
              <a:gd name="T23" fmla="*/ 103 h 226"/>
              <a:gd name="T24" fmla="*/ 245 w 302"/>
              <a:gd name="T25" fmla="*/ 56 h 226"/>
              <a:gd name="T26" fmla="*/ 282 w 302"/>
              <a:gd name="T27" fmla="*/ 18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2" h="226">
                <a:moveTo>
                  <a:pt x="302" y="226"/>
                </a:moveTo>
                <a:lnTo>
                  <a:pt x="0" y="226"/>
                </a:lnTo>
                <a:lnTo>
                  <a:pt x="0" y="0"/>
                </a:lnTo>
                <a:lnTo>
                  <a:pt x="17" y="0"/>
                </a:lnTo>
                <a:lnTo>
                  <a:pt x="17" y="206"/>
                </a:lnTo>
                <a:lnTo>
                  <a:pt x="302" y="206"/>
                </a:lnTo>
                <a:lnTo>
                  <a:pt x="302" y="226"/>
                </a:lnTo>
                <a:close/>
                <a:moveTo>
                  <a:pt x="282" y="188"/>
                </a:moveTo>
                <a:lnTo>
                  <a:pt x="37" y="188"/>
                </a:lnTo>
                <a:lnTo>
                  <a:pt x="37" y="103"/>
                </a:lnTo>
                <a:lnTo>
                  <a:pt x="103" y="17"/>
                </a:lnTo>
                <a:lnTo>
                  <a:pt x="189" y="103"/>
                </a:lnTo>
                <a:lnTo>
                  <a:pt x="245" y="56"/>
                </a:lnTo>
                <a:lnTo>
                  <a:pt x="282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41" tIns="64270" rIns="128541" bIns="6427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5"/>
          <p:cNvSpPr/>
          <p:nvPr/>
        </p:nvSpPr>
        <p:spPr>
          <a:xfrm>
            <a:off x="0" y="0"/>
            <a:ext cx="12192000" cy="93133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36"/>
          <p:cNvSpPr/>
          <p:nvPr/>
        </p:nvSpPr>
        <p:spPr>
          <a:xfrm>
            <a:off x="171814" y="0"/>
            <a:ext cx="11864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продаж аналогичных товаров </a:t>
            </a:r>
          </a:p>
          <a:p>
            <a:pPr algn="ctr"/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30"/>
          <p:cNvSpPr/>
          <p:nvPr/>
        </p:nvSpPr>
        <p:spPr>
          <a:xfrm>
            <a:off x="77954" y="931333"/>
            <a:ext cx="6653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анализа продаж аналогичных товаров использовался сайт:</a:t>
            </a:r>
          </a:p>
          <a:p>
            <a:pPr marL="0" lvl="1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https://wordstat.yandex.ru/. При запросе: На каком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можно купить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яндексе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поисковик выдает три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ildberries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OZON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954" y="1862048"/>
            <a:ext cx="65514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1- Результаты популярности запросов на сайте https://wordstat.yandex.ru/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171814" y="2144931"/>
          <a:ext cx="6256640" cy="3154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8897"/>
                <a:gridCol w="2053678"/>
                <a:gridCol w="1829145"/>
                <a:gridCol w="820688"/>
                <a:gridCol w="94423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Поисковый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Популярность запроса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Показов в месяц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Показов  за 6 месяцев в среднем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нтерьерные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наклейки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Самый популярный и перспективный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6520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391200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Декоративные наклейки для окон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Не популярный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774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Стикеры для машин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Менее популярный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2264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13584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Декоративные наклейки для окон среднего размера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Совсем не популярный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Маленькие виниловые стикеры для машин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Совсем не популярный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Крупные интерьерные наклейки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Мало популярный запрос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矩形 30"/>
          <p:cNvSpPr/>
          <p:nvPr/>
        </p:nvSpPr>
        <p:spPr>
          <a:xfrm>
            <a:off x="77953" y="5240867"/>
            <a:ext cx="6350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Вывод: Самый популярный и перспективный запрос- «Интерьерные наклейки», количество показов месяц составляет 6520, менее популярный запрос-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машин»-2264 показа в месяц. Не популярный запрос и совсем не популярные запросы: «Декоративные наклейки для окон», «Декоративные наклейки для окон среднего размера», «Маленькие виниловые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для машин», «Крупные интерьерные наклейки».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30"/>
          <p:cNvSpPr/>
          <p:nvPr/>
        </p:nvSpPr>
        <p:spPr>
          <a:xfrm>
            <a:off x="6428454" y="2912533"/>
            <a:ext cx="54756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2- Количество товаров в категории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2"/>
          <a:srcRect t="3802" r="50449" b="32211"/>
          <a:stretch>
            <a:fillRect/>
          </a:stretch>
        </p:blipFill>
        <p:spPr bwMode="auto">
          <a:xfrm>
            <a:off x="6629400" y="969496"/>
            <a:ext cx="2421467" cy="19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731000" y="3435753"/>
          <a:ext cx="5305423" cy="1533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3833"/>
                <a:gridCol w="2623116"/>
                <a:gridCol w="176847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Количество товаров в категории стикеры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2745 товаров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ildberries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255 товаров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19202 товара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矩形 30"/>
          <p:cNvSpPr/>
          <p:nvPr/>
        </p:nvSpPr>
        <p:spPr>
          <a:xfrm>
            <a:off x="6629400" y="4952006"/>
            <a:ext cx="5407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Вывод: Больше всего товаров-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продается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насчитывается 19202 товара. Менее развита эта категория товаров 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ildberries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всего насчитывается 255 товаров в этой категории. Для продажи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больше подойдет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Хотя осуществлять реализацию этих товаров можно на всех трех выше описанных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маркетплесах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так как они выходят в поисковой выдаче при запросе: «На каком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можно купить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lvl="1" algn="ctr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/>
          <a:srcRect t="3612" r="42580" b="27186"/>
          <a:stretch>
            <a:fillRect/>
          </a:stretch>
        </p:blipFill>
        <p:spPr bwMode="auto">
          <a:xfrm>
            <a:off x="9050867" y="931333"/>
            <a:ext cx="298555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9"/>
          <p:cNvSpPr/>
          <p:nvPr/>
        </p:nvSpPr>
        <p:spPr bwMode="auto">
          <a:xfrm>
            <a:off x="169333" y="2113487"/>
            <a:ext cx="1337734" cy="12731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椭圆 11"/>
          <p:cNvSpPr/>
          <p:nvPr/>
        </p:nvSpPr>
        <p:spPr>
          <a:xfrm>
            <a:off x="585129" y="1340429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9" name="直角三角形 6"/>
          <p:cNvSpPr/>
          <p:nvPr/>
        </p:nvSpPr>
        <p:spPr>
          <a:xfrm rot="10800000" flipV="1">
            <a:off x="-1" y="0"/>
            <a:ext cx="12191999" cy="10244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文本框 57"/>
          <p:cNvSpPr txBox="1"/>
          <p:nvPr/>
        </p:nvSpPr>
        <p:spPr>
          <a:xfrm>
            <a:off x="406400" y="106792"/>
            <a:ext cx="11540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Выбор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Критерии для выбора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endParaRPr lang="ru-RU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椭圆 11"/>
          <p:cNvSpPr/>
          <p:nvPr/>
        </p:nvSpPr>
        <p:spPr>
          <a:xfrm>
            <a:off x="585129" y="3594555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5" name="Text Placeholder 2"/>
          <p:cNvSpPr txBox="1">
            <a:spLocks/>
          </p:cNvSpPr>
          <p:nvPr/>
        </p:nvSpPr>
        <p:spPr>
          <a:xfrm>
            <a:off x="2553090" y="2113487"/>
            <a:ext cx="9462967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Дополнительными критериями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были выбраны: известность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география обслуживания, формы работы с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селлерами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(продавцами). Очень важна широкая география обслуживания , а также популярность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 </a:t>
            </a:r>
          </a:p>
          <a:p>
            <a:pPr algn="just"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успешность выхода 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может повлиять- наличие возможности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работать с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самозанятыми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 высокий и низкий процент оплаты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маркетплейсу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 реализацию товара, широкая география обслуживания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формы работы с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селлерами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GB" altLang="zh-CN" sz="12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76" name="Text Placeholder 2"/>
          <p:cNvSpPr txBox="1">
            <a:spLocks/>
          </p:cNvSpPr>
          <p:nvPr/>
        </p:nvSpPr>
        <p:spPr>
          <a:xfrm>
            <a:off x="2377149" y="4349170"/>
            <a:ext cx="6420555" cy="2990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Таблица 1- Определение критериев для выбора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90" name="椭圆 11"/>
          <p:cNvSpPr/>
          <p:nvPr/>
        </p:nvSpPr>
        <p:spPr>
          <a:xfrm>
            <a:off x="1852211" y="2402702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27667" y="1024468"/>
            <a:ext cx="1078839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сравнения были выбраны четыре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Aliexpress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Эти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являются лидирующими, входят в ТОП-10 лучших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результатам различных рейтингов, представленных в сети Интернет. Во всех этих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имеется категория-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наклейки.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Ключевыми критериями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выбора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являются: с какими физическими и юридическими лицами работает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процент оплаты с продаж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маркетплейсу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наличие категории канцелярские товары-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развитие данной категории.</a:t>
            </a:r>
          </a:p>
          <a:p>
            <a:pPr algn="l">
              <a:lnSpc>
                <a:spcPct val="100000"/>
              </a:lnSpc>
            </a:pPr>
            <a:endParaRPr lang="en-GB" altLang="zh-CN" sz="1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/>
        </p:nvGraphicFramePr>
        <p:xfrm>
          <a:off x="406400" y="4648200"/>
          <a:ext cx="11609657" cy="209694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7400"/>
                <a:gridCol w="3789352"/>
                <a:gridCol w="6942905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Описание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78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ildberries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СберМегамаркет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Aliexpress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Ключевые критерии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Юридическая форма (ООО, ИП,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); Процент оплаты с продаж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маркетплейсу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; наличие категории канцелярские товары-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и ее развитие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Дополнительные критерии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Известность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формы работы с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селлерами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география обслуживания.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121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Маркетплейсы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работающие с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самозанятыми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 err="1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Aliexpress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Маркетплейсы, не работающие с самозанятыми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СберМегамаркет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 Placeholder 2"/>
          <p:cNvSpPr txBox="1">
            <a:spLocks/>
          </p:cNvSpPr>
          <p:nvPr/>
        </p:nvSpPr>
        <p:spPr>
          <a:xfrm>
            <a:off x="1227667" y="3278594"/>
            <a:ext cx="1096433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Отличительные особенности торговых площадок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разные проценты с оплаты за товары, различная география обслуживания, различные формы работы с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селлерами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При выборе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заказчику может понравиться низкий процент с продажи, но если посещаемость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не высокая, плохо развита категория товаров-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стикеры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наклейки, слабая география обслуживания- это не повлияет на успешность продаж. Бизнес заказчика зарегистрирован как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он сможет работать только на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Маркет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Aliexpress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100000"/>
              </a:lnSpc>
            </a:pPr>
            <a:endParaRPr lang="en-GB" altLang="zh-CN" sz="1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85" y="2221559"/>
            <a:ext cx="1110629" cy="10570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t="7605" r="3474" b="4753"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1"/>
          <p:cNvSpPr/>
          <p:nvPr/>
        </p:nvSpPr>
        <p:spPr>
          <a:xfrm>
            <a:off x="0" y="0"/>
            <a:ext cx="12193735" cy="6858000"/>
          </a:xfrm>
          <a:prstGeom prst="rect">
            <a:avLst/>
          </a:prstGeom>
          <a:solidFill>
            <a:srgbClr val="0070C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4" name="文本框 29"/>
          <p:cNvSpPr txBox="1"/>
          <p:nvPr/>
        </p:nvSpPr>
        <p:spPr>
          <a:xfrm>
            <a:off x="177800" y="110068"/>
            <a:ext cx="120142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Сравнение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1" lang="zh-CN" altLang="en-US" sz="2800" b="1" dirty="0">
              <a:solidFill>
                <a:schemeClr val="bg1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5" name="文本框 29"/>
          <p:cNvSpPr txBox="1"/>
          <p:nvPr/>
        </p:nvSpPr>
        <p:spPr>
          <a:xfrm>
            <a:off x="313265" y="540954"/>
            <a:ext cx="86106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Таблица 1-Сравнительный анализ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endParaRPr kumimoji="1" lang="zh-CN" altLang="en-US" sz="1400" b="1" dirty="0">
              <a:solidFill>
                <a:schemeClr val="bg1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7800" y="848731"/>
          <a:ext cx="11785600" cy="348476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7120"/>
                <a:gridCol w="2570480"/>
                <a:gridCol w="2540000"/>
                <a:gridCol w="1854200"/>
                <a:gridCol w="2463800"/>
              </a:tblGrid>
              <a:tr h="328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Критерии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Яндекс Маркет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Aliexpress Россия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8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Количество товаров в категории стикеры, наклейки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2745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19202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2745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5">
                          <a:latin typeface="Times New Roman" pitchFamily="18" charset="0"/>
                          <a:cs typeface="Times New Roman" pitchFamily="18" charset="0"/>
                        </a:rPr>
                        <a:t>434 542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2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Юридическая форма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ООО, ИП, 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ООО, ИП, 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ООО, ИП,  самозанятые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ООО, ИП, 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8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Процент оплаты с продаж маркетплейсу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5-15%( зависит от категории)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3-15% (зависит от категории)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2-9%,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от 5 до 8% (зависит от категории)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96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Документ с условиями сотрудничества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Оферта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Договор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Оферта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Оферта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Схемы (формы) сотрудничества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FBO, FBS, DBS, FBW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FBO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RFBS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Express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DBS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FBS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FBY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 Express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FBA,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фулфилмент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; FBS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дропшиппинг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логистика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продавца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1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Самозанятые работают по схемам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FBW , FBS, FBO, DBS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FBO, FBS,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realFBS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FBS, Экспресс, DBS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FBA, FBS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28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Известность маркетплейса</a:t>
                      </a:r>
                      <a:endParaRPr lang="ru-RU" sz="1200" b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Самый популярный , 1 место в рейтинге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Популярный, 2 место в рейтинге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Популярный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Популярный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1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География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обслуживания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В России и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 стран: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Армения, Израиль, Белоруссия, Казахстан, Узбекистан и др.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Россия, Беларусь, Казахстан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Россия (56 регионов)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Россия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7801" y="4564208"/>
          <a:ext cx="11785600" cy="2209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5708"/>
                <a:gridCol w="2098806"/>
                <a:gridCol w="8901086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Дополнительные преимущества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Самый популярный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существует схема сотрудничества FBO (товары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можно хранить на складе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), широкая география сотрудничества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занимает второе место в рейтинге популярности, заключение договора с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самозанятыми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,  большое количество товаров в категории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, наклейки; существует схема сотрудничества FBO (товары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самозанятых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 можно хранить на складе </a:t>
                      </a:r>
                      <a:r>
                        <a:rPr lang="ru-RU" sz="1200" b="1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200" b="1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Есть льготные условия для продавцов, привлекающих клиентов в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маркетплейс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Aliexpress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Россия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Большое количество товаров в категории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наклейки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文本框 29"/>
          <p:cNvSpPr txBox="1"/>
          <p:nvPr/>
        </p:nvSpPr>
        <p:spPr>
          <a:xfrm>
            <a:off x="448732" y="4256431"/>
            <a:ext cx="861060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Таблица 2- Дополнительные преимущества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endPara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4"/>
          <p:cNvGrpSpPr/>
          <p:nvPr/>
        </p:nvGrpSpPr>
        <p:grpSpPr>
          <a:xfrm>
            <a:off x="6574241" y="1350673"/>
            <a:ext cx="3310893" cy="3941762"/>
            <a:chOff x="3684588" y="-10437812"/>
            <a:chExt cx="495300" cy="6286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" name="Rectangle 192"/>
            <p:cNvSpPr>
              <a:spLocks noChangeArrowheads="1"/>
            </p:cNvSpPr>
            <p:nvPr/>
          </p:nvSpPr>
          <p:spPr bwMode="auto">
            <a:xfrm>
              <a:off x="3887787" y="-10437812"/>
              <a:ext cx="44450" cy="201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193"/>
            <p:cNvSpPr>
              <a:spLocks noChangeArrowheads="1"/>
            </p:cNvSpPr>
            <p:nvPr/>
          </p:nvSpPr>
          <p:spPr bwMode="auto">
            <a:xfrm>
              <a:off x="3887787" y="-10213975"/>
              <a:ext cx="44450" cy="180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194"/>
            <p:cNvSpPr>
              <a:spLocks noChangeArrowheads="1"/>
            </p:cNvSpPr>
            <p:nvPr/>
          </p:nvSpPr>
          <p:spPr bwMode="auto">
            <a:xfrm>
              <a:off x="3887787" y="-10010775"/>
              <a:ext cx="44450" cy="201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91"/>
            <p:cNvSpPr>
              <a:spLocks/>
            </p:cNvSpPr>
            <p:nvPr/>
          </p:nvSpPr>
          <p:spPr bwMode="auto">
            <a:xfrm>
              <a:off x="3684588" y="-10145712"/>
              <a:ext cx="473075" cy="112713"/>
            </a:xfrm>
            <a:custGeom>
              <a:avLst/>
              <a:gdLst>
                <a:gd name="T0" fmla="*/ 0 w 298"/>
                <a:gd name="T1" fmla="*/ 35 h 71"/>
                <a:gd name="T2" fmla="*/ 43 w 298"/>
                <a:gd name="T3" fmla="*/ 0 h 71"/>
                <a:gd name="T4" fmla="*/ 298 w 298"/>
                <a:gd name="T5" fmla="*/ 0 h 71"/>
                <a:gd name="T6" fmla="*/ 298 w 298"/>
                <a:gd name="T7" fmla="*/ 71 h 71"/>
                <a:gd name="T8" fmla="*/ 43 w 298"/>
                <a:gd name="T9" fmla="*/ 71 h 71"/>
                <a:gd name="T10" fmla="*/ 0 w 298"/>
                <a:gd name="T11" fmla="*/ 3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71">
                  <a:moveTo>
                    <a:pt x="0" y="35"/>
                  </a:moveTo>
                  <a:lnTo>
                    <a:pt x="43" y="0"/>
                  </a:lnTo>
                  <a:lnTo>
                    <a:pt x="298" y="0"/>
                  </a:lnTo>
                  <a:lnTo>
                    <a:pt x="298" y="71"/>
                  </a:lnTo>
                  <a:lnTo>
                    <a:pt x="43" y="7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F487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90"/>
            <p:cNvSpPr>
              <a:spLocks/>
            </p:cNvSpPr>
            <p:nvPr/>
          </p:nvSpPr>
          <p:spPr bwMode="auto">
            <a:xfrm>
              <a:off x="3706813" y="-10348912"/>
              <a:ext cx="473075" cy="112713"/>
            </a:xfrm>
            <a:custGeom>
              <a:avLst/>
              <a:gdLst>
                <a:gd name="T0" fmla="*/ 298 w 298"/>
                <a:gd name="T1" fmla="*/ 36 h 71"/>
                <a:gd name="T2" fmla="*/ 256 w 298"/>
                <a:gd name="T3" fmla="*/ 71 h 71"/>
                <a:gd name="T4" fmla="*/ 0 w 298"/>
                <a:gd name="T5" fmla="*/ 71 h 71"/>
                <a:gd name="T6" fmla="*/ 0 w 298"/>
                <a:gd name="T7" fmla="*/ 0 h 71"/>
                <a:gd name="T8" fmla="*/ 256 w 298"/>
                <a:gd name="T9" fmla="*/ 0 h 71"/>
                <a:gd name="T10" fmla="*/ 298 w 298"/>
                <a:gd name="T11" fmla="*/ 3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8" h="71">
                  <a:moveTo>
                    <a:pt x="298" y="36"/>
                  </a:moveTo>
                  <a:lnTo>
                    <a:pt x="256" y="71"/>
                  </a:lnTo>
                  <a:lnTo>
                    <a:pt x="0" y="71"/>
                  </a:lnTo>
                  <a:lnTo>
                    <a:pt x="0" y="0"/>
                  </a:lnTo>
                  <a:lnTo>
                    <a:pt x="256" y="0"/>
                  </a:lnTo>
                  <a:lnTo>
                    <a:pt x="298" y="3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Subtitle 2"/>
          <p:cNvSpPr txBox="1">
            <a:spLocks/>
          </p:cNvSpPr>
          <p:nvPr/>
        </p:nvSpPr>
        <p:spPr bwMode="auto">
          <a:xfrm>
            <a:off x="4377267" y="1952449"/>
            <a:ext cx="2311400" cy="552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Удобный личный кабинет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Возможность получения ежедневных выплат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Эффективное продвижение товаров 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Обучающие материалы для продавцов 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Возможность управлять продажами с телефона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Большое количество товаров в категории канцелярские товары/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стикеры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Известность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endParaRPr lang="ru-RU" sz="1600" dirty="0" smtClean="0"/>
          </a:p>
          <a:p>
            <a:pPr algn="ctr">
              <a:lnSpc>
                <a:spcPct val="120000"/>
              </a:lnSpc>
              <a:buNone/>
            </a:pPr>
            <a:endParaRPr lang="ru-RU" sz="1100" dirty="0" smtClean="0"/>
          </a:p>
          <a:p>
            <a:pPr algn="ctr">
              <a:lnSpc>
                <a:spcPct val="120000"/>
              </a:lnSpc>
              <a:buNone/>
            </a:pPr>
            <a:endParaRPr lang="ru-RU" sz="1100" dirty="0" smtClean="0"/>
          </a:p>
          <a:p>
            <a:pPr algn="ctr">
              <a:lnSpc>
                <a:spcPct val="120000"/>
              </a:lnSpc>
              <a:buNone/>
            </a:pPr>
            <a:endParaRPr lang="en-US" altLang="zh-CN" sz="1067" dirty="0">
              <a:latin typeface="微软雅黑" charset="0"/>
              <a:ea typeface="微软雅黑" charset="0"/>
              <a:cs typeface="Open Sans Light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4961348" y="186267"/>
            <a:ext cx="6781800" cy="99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lnSpc>
                <a:spcPct val="12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Преимущества и недостатки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для запуска </a:t>
            </a:r>
            <a:endParaRPr lang="en-US" altLang="zh-CN" sz="2400" b="1" dirty="0">
              <a:latin typeface="Times New Roman" pitchFamily="18" charset="0"/>
              <a:ea typeface="微软雅黑" charset="0"/>
              <a:cs typeface="Times New Roman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9736568" y="1046712"/>
            <a:ext cx="2311400" cy="576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4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1087438" indent="-285750" defTabSz="10874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2174875" indent="-228600" defTabSz="10874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3262313" indent="-228600" defTabSz="10874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4349750" indent="-228600" defTabSz="10874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48069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52641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57213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6178550" indent="-228600" defTabSz="10874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Медленный прием товаров на складе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Частое изменение  условий работы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Проблемы с возвратом невыкупленного товара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Нельзя выбрать, на каком складе будет храниться товар. Компания самостоятельно определяет место хранение товара.</a:t>
            </a:r>
          </a:p>
          <a:p>
            <a:pPr algn="ctr"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Получить помощь в конфликтных ситуациях крайне сложно. Если написать свою жалобу в чат, трудно бывает дождаться ответа.</a:t>
            </a:r>
            <a:endParaRPr lang="en-US" altLang="zh-CN" sz="1067" dirty="0">
              <a:latin typeface="微软雅黑" charset="0"/>
              <a:ea typeface="微软雅黑" charset="0"/>
              <a:cs typeface="Open Sans Light" charset="0"/>
            </a:endParaRPr>
          </a:p>
        </p:txBody>
      </p:sp>
      <p:sp>
        <p:nvSpPr>
          <p:cNvPr id="12" name="PA_任意多边形 9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057441" y="3413017"/>
            <a:ext cx="363117" cy="343699"/>
          </a:xfrm>
          <a:custGeom>
            <a:avLst/>
            <a:gdLst>
              <a:gd name="T0" fmla="*/ 76 w 851"/>
              <a:gd name="T1" fmla="*/ 73 h 902"/>
              <a:gd name="T2" fmla="*/ 851 w 851"/>
              <a:gd name="T3" fmla="*/ 818 h 902"/>
              <a:gd name="T4" fmla="*/ 76 w 851"/>
              <a:gd name="T5" fmla="*/ 902 h 902"/>
              <a:gd name="T6" fmla="*/ 0 w 851"/>
              <a:gd name="T7" fmla="*/ 818 h 902"/>
              <a:gd name="T8" fmla="*/ 0 w 851"/>
              <a:gd name="T9" fmla="*/ 73 h 902"/>
              <a:gd name="T10" fmla="*/ 161 w 851"/>
              <a:gd name="T11" fmla="*/ 478 h 902"/>
              <a:gd name="T12" fmla="*/ 165 w 851"/>
              <a:gd name="T13" fmla="*/ 476 h 902"/>
              <a:gd name="T14" fmla="*/ 171 w 851"/>
              <a:gd name="T15" fmla="*/ 471 h 902"/>
              <a:gd name="T16" fmla="*/ 191 w 851"/>
              <a:gd name="T17" fmla="*/ 463 h 902"/>
              <a:gd name="T18" fmla="*/ 230 w 851"/>
              <a:gd name="T19" fmla="*/ 452 h 902"/>
              <a:gd name="T20" fmla="*/ 288 w 851"/>
              <a:gd name="T21" fmla="*/ 445 h 902"/>
              <a:gd name="T22" fmla="*/ 327 w 851"/>
              <a:gd name="T23" fmla="*/ 445 h 902"/>
              <a:gd name="T24" fmla="*/ 396 w 851"/>
              <a:gd name="T25" fmla="*/ 445 h 902"/>
              <a:gd name="T26" fmla="*/ 442 w 851"/>
              <a:gd name="T27" fmla="*/ 439 h 902"/>
              <a:gd name="T28" fmla="*/ 485 w 851"/>
              <a:gd name="T29" fmla="*/ 426 h 902"/>
              <a:gd name="T30" fmla="*/ 526 w 851"/>
              <a:gd name="T31" fmla="*/ 400 h 902"/>
              <a:gd name="T32" fmla="*/ 563 w 851"/>
              <a:gd name="T33" fmla="*/ 361 h 902"/>
              <a:gd name="T34" fmla="*/ 600 w 851"/>
              <a:gd name="T35" fmla="*/ 305 h 902"/>
              <a:gd name="T36" fmla="*/ 632 w 851"/>
              <a:gd name="T37" fmla="*/ 227 h 902"/>
              <a:gd name="T38" fmla="*/ 708 w 851"/>
              <a:gd name="T39" fmla="*/ 197 h 902"/>
              <a:gd name="T40" fmla="*/ 660 w 851"/>
              <a:gd name="T41" fmla="*/ 0 h 902"/>
              <a:gd name="T42" fmla="*/ 513 w 851"/>
              <a:gd name="T43" fmla="*/ 140 h 902"/>
              <a:gd name="T44" fmla="*/ 567 w 851"/>
              <a:gd name="T45" fmla="*/ 156 h 902"/>
              <a:gd name="T46" fmla="*/ 541 w 851"/>
              <a:gd name="T47" fmla="*/ 225 h 902"/>
              <a:gd name="T48" fmla="*/ 515 w 851"/>
              <a:gd name="T49" fmla="*/ 275 h 902"/>
              <a:gd name="T50" fmla="*/ 487 w 851"/>
              <a:gd name="T51" fmla="*/ 311 h 902"/>
              <a:gd name="T52" fmla="*/ 459 w 851"/>
              <a:gd name="T53" fmla="*/ 335 h 902"/>
              <a:gd name="T54" fmla="*/ 427 w 851"/>
              <a:gd name="T55" fmla="*/ 350 h 902"/>
              <a:gd name="T56" fmla="*/ 396 w 851"/>
              <a:gd name="T57" fmla="*/ 359 h 902"/>
              <a:gd name="T58" fmla="*/ 327 w 851"/>
              <a:gd name="T59" fmla="*/ 361 h 902"/>
              <a:gd name="T60" fmla="*/ 282 w 851"/>
              <a:gd name="T61" fmla="*/ 361 h 902"/>
              <a:gd name="T62" fmla="*/ 232 w 851"/>
              <a:gd name="T63" fmla="*/ 365 h 902"/>
              <a:gd name="T64" fmla="*/ 182 w 851"/>
              <a:gd name="T65" fmla="*/ 376 h 902"/>
              <a:gd name="T66" fmla="*/ 130 w 851"/>
              <a:gd name="T67" fmla="*/ 398 h 902"/>
              <a:gd name="T68" fmla="*/ 124 w 851"/>
              <a:gd name="T69" fmla="*/ 400 h 902"/>
              <a:gd name="T70" fmla="*/ 117 w 851"/>
              <a:gd name="T71" fmla="*/ 404 h 902"/>
              <a:gd name="T72" fmla="*/ 604 w 851"/>
              <a:gd name="T73" fmla="*/ 792 h 902"/>
              <a:gd name="T74" fmla="*/ 747 w 851"/>
              <a:gd name="T75" fmla="*/ 275 h 902"/>
              <a:gd name="T76" fmla="*/ 604 w 851"/>
              <a:gd name="T77" fmla="*/ 792 h 902"/>
              <a:gd name="T78" fmla="*/ 394 w 851"/>
              <a:gd name="T79" fmla="*/ 792 h 902"/>
              <a:gd name="T80" fmla="*/ 537 w 851"/>
              <a:gd name="T81" fmla="*/ 603 h 902"/>
              <a:gd name="T82" fmla="*/ 394 w 851"/>
              <a:gd name="T83" fmla="*/ 792 h 902"/>
              <a:gd name="T84" fmla="*/ 191 w 851"/>
              <a:gd name="T85" fmla="*/ 792 h 902"/>
              <a:gd name="T86" fmla="*/ 334 w 851"/>
              <a:gd name="T87" fmla="*/ 521 h 902"/>
              <a:gd name="T88" fmla="*/ 191 w 851"/>
              <a:gd name="T89" fmla="*/ 792 h 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51" h="902">
                <a:moveTo>
                  <a:pt x="0" y="73"/>
                </a:moveTo>
                <a:lnTo>
                  <a:pt x="76" y="73"/>
                </a:lnTo>
                <a:lnTo>
                  <a:pt x="76" y="818"/>
                </a:lnTo>
                <a:lnTo>
                  <a:pt x="851" y="818"/>
                </a:lnTo>
                <a:lnTo>
                  <a:pt x="851" y="902"/>
                </a:lnTo>
                <a:lnTo>
                  <a:pt x="76" y="902"/>
                </a:lnTo>
                <a:lnTo>
                  <a:pt x="0" y="902"/>
                </a:lnTo>
                <a:lnTo>
                  <a:pt x="0" y="818"/>
                </a:lnTo>
                <a:lnTo>
                  <a:pt x="0" y="73"/>
                </a:lnTo>
                <a:lnTo>
                  <a:pt x="0" y="73"/>
                </a:lnTo>
                <a:close/>
                <a:moveTo>
                  <a:pt x="117" y="404"/>
                </a:moveTo>
                <a:lnTo>
                  <a:pt x="161" y="478"/>
                </a:lnTo>
                <a:lnTo>
                  <a:pt x="161" y="478"/>
                </a:lnTo>
                <a:lnTo>
                  <a:pt x="165" y="476"/>
                </a:lnTo>
                <a:lnTo>
                  <a:pt x="165" y="476"/>
                </a:lnTo>
                <a:lnTo>
                  <a:pt x="171" y="471"/>
                </a:lnTo>
                <a:lnTo>
                  <a:pt x="171" y="471"/>
                </a:lnTo>
                <a:lnTo>
                  <a:pt x="191" y="463"/>
                </a:lnTo>
                <a:lnTo>
                  <a:pt x="210" y="456"/>
                </a:lnTo>
                <a:lnTo>
                  <a:pt x="230" y="452"/>
                </a:lnTo>
                <a:lnTo>
                  <a:pt x="249" y="450"/>
                </a:lnTo>
                <a:lnTo>
                  <a:pt x="288" y="445"/>
                </a:lnTo>
                <a:lnTo>
                  <a:pt x="327" y="445"/>
                </a:lnTo>
                <a:lnTo>
                  <a:pt x="327" y="445"/>
                </a:lnTo>
                <a:lnTo>
                  <a:pt x="375" y="445"/>
                </a:lnTo>
                <a:lnTo>
                  <a:pt x="396" y="445"/>
                </a:lnTo>
                <a:lnTo>
                  <a:pt x="420" y="443"/>
                </a:lnTo>
                <a:lnTo>
                  <a:pt x="442" y="439"/>
                </a:lnTo>
                <a:lnTo>
                  <a:pt x="463" y="432"/>
                </a:lnTo>
                <a:lnTo>
                  <a:pt x="485" y="426"/>
                </a:lnTo>
                <a:lnTo>
                  <a:pt x="505" y="413"/>
                </a:lnTo>
                <a:lnTo>
                  <a:pt x="526" y="400"/>
                </a:lnTo>
                <a:lnTo>
                  <a:pt x="546" y="383"/>
                </a:lnTo>
                <a:lnTo>
                  <a:pt x="563" y="361"/>
                </a:lnTo>
                <a:lnTo>
                  <a:pt x="582" y="335"/>
                </a:lnTo>
                <a:lnTo>
                  <a:pt x="600" y="305"/>
                </a:lnTo>
                <a:lnTo>
                  <a:pt x="617" y="268"/>
                </a:lnTo>
                <a:lnTo>
                  <a:pt x="632" y="227"/>
                </a:lnTo>
                <a:lnTo>
                  <a:pt x="649" y="179"/>
                </a:lnTo>
                <a:lnTo>
                  <a:pt x="708" y="197"/>
                </a:lnTo>
                <a:lnTo>
                  <a:pt x="684" y="99"/>
                </a:lnTo>
                <a:lnTo>
                  <a:pt x="660" y="0"/>
                </a:lnTo>
                <a:lnTo>
                  <a:pt x="587" y="69"/>
                </a:lnTo>
                <a:lnTo>
                  <a:pt x="513" y="140"/>
                </a:lnTo>
                <a:lnTo>
                  <a:pt x="567" y="156"/>
                </a:lnTo>
                <a:lnTo>
                  <a:pt x="567" y="156"/>
                </a:lnTo>
                <a:lnTo>
                  <a:pt x="554" y="192"/>
                </a:lnTo>
                <a:lnTo>
                  <a:pt x="541" y="225"/>
                </a:lnTo>
                <a:lnTo>
                  <a:pt x="528" y="251"/>
                </a:lnTo>
                <a:lnTo>
                  <a:pt x="515" y="275"/>
                </a:lnTo>
                <a:lnTo>
                  <a:pt x="502" y="294"/>
                </a:lnTo>
                <a:lnTo>
                  <a:pt x="487" y="311"/>
                </a:lnTo>
                <a:lnTo>
                  <a:pt x="474" y="324"/>
                </a:lnTo>
                <a:lnTo>
                  <a:pt x="459" y="335"/>
                </a:lnTo>
                <a:lnTo>
                  <a:pt x="444" y="344"/>
                </a:lnTo>
                <a:lnTo>
                  <a:pt x="427" y="350"/>
                </a:lnTo>
                <a:lnTo>
                  <a:pt x="411" y="355"/>
                </a:lnTo>
                <a:lnTo>
                  <a:pt x="396" y="359"/>
                </a:lnTo>
                <a:lnTo>
                  <a:pt x="362" y="361"/>
                </a:lnTo>
                <a:lnTo>
                  <a:pt x="327" y="361"/>
                </a:lnTo>
                <a:lnTo>
                  <a:pt x="327" y="361"/>
                </a:lnTo>
                <a:lnTo>
                  <a:pt x="282" y="361"/>
                </a:lnTo>
                <a:lnTo>
                  <a:pt x="258" y="363"/>
                </a:lnTo>
                <a:lnTo>
                  <a:pt x="232" y="365"/>
                </a:lnTo>
                <a:lnTo>
                  <a:pt x="208" y="370"/>
                </a:lnTo>
                <a:lnTo>
                  <a:pt x="182" y="376"/>
                </a:lnTo>
                <a:lnTo>
                  <a:pt x="156" y="385"/>
                </a:lnTo>
                <a:lnTo>
                  <a:pt x="130" y="398"/>
                </a:lnTo>
                <a:lnTo>
                  <a:pt x="130" y="398"/>
                </a:lnTo>
                <a:lnTo>
                  <a:pt x="124" y="400"/>
                </a:lnTo>
                <a:lnTo>
                  <a:pt x="124" y="400"/>
                </a:lnTo>
                <a:lnTo>
                  <a:pt x="117" y="404"/>
                </a:lnTo>
                <a:lnTo>
                  <a:pt x="117" y="404"/>
                </a:lnTo>
                <a:close/>
                <a:moveTo>
                  <a:pt x="604" y="792"/>
                </a:moveTo>
                <a:lnTo>
                  <a:pt x="747" y="792"/>
                </a:lnTo>
                <a:lnTo>
                  <a:pt x="747" y="275"/>
                </a:lnTo>
                <a:lnTo>
                  <a:pt x="604" y="435"/>
                </a:lnTo>
                <a:lnTo>
                  <a:pt x="604" y="792"/>
                </a:lnTo>
                <a:lnTo>
                  <a:pt x="604" y="792"/>
                </a:lnTo>
                <a:close/>
                <a:moveTo>
                  <a:pt x="394" y="792"/>
                </a:moveTo>
                <a:lnTo>
                  <a:pt x="537" y="792"/>
                </a:lnTo>
                <a:lnTo>
                  <a:pt x="537" y="603"/>
                </a:lnTo>
                <a:lnTo>
                  <a:pt x="394" y="603"/>
                </a:lnTo>
                <a:lnTo>
                  <a:pt x="394" y="792"/>
                </a:lnTo>
                <a:lnTo>
                  <a:pt x="394" y="792"/>
                </a:lnTo>
                <a:close/>
                <a:moveTo>
                  <a:pt x="191" y="792"/>
                </a:moveTo>
                <a:lnTo>
                  <a:pt x="334" y="792"/>
                </a:lnTo>
                <a:lnTo>
                  <a:pt x="334" y="521"/>
                </a:lnTo>
                <a:lnTo>
                  <a:pt x="191" y="521"/>
                </a:lnTo>
                <a:lnTo>
                  <a:pt x="191" y="7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999" y="753533"/>
            <a:ext cx="1611953" cy="115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Grp="1" noChangeAspect="1" noChangeArrowheads="1"/>
          </p:cNvPicPr>
          <p:nvPr>
            <p:ph type="pic" sz="quarter" idx="50"/>
          </p:nvPr>
        </p:nvPicPr>
        <p:blipFill>
          <a:blip r:embed="rId4"/>
          <a:srcRect l="26641" r="2664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Google Shape;924;p48"/>
          <p:cNvGrpSpPr/>
          <p:nvPr/>
        </p:nvGrpSpPr>
        <p:grpSpPr>
          <a:xfrm>
            <a:off x="7566047" y="3464220"/>
            <a:ext cx="366502" cy="292496"/>
            <a:chOff x="1921475" y="3695200"/>
            <a:chExt cx="438400" cy="349875"/>
          </a:xfrm>
        </p:grpSpPr>
        <p:sp>
          <p:nvSpPr>
            <p:cNvPr id="16" name="Google Shape;925;p48"/>
            <p:cNvSpPr/>
            <p:nvPr/>
          </p:nvSpPr>
          <p:spPr>
            <a:xfrm>
              <a:off x="2246900" y="3992550"/>
              <a:ext cx="52525" cy="52525"/>
            </a:xfrm>
            <a:custGeom>
              <a:avLst/>
              <a:gdLst/>
              <a:ahLst/>
              <a:cxnLst/>
              <a:rect l="l" t="t" r="r" b="b"/>
              <a:pathLst>
                <a:path w="2101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3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3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6;p48"/>
            <p:cNvSpPr/>
            <p:nvPr/>
          </p:nvSpPr>
          <p:spPr>
            <a:xfrm>
              <a:off x="2033800" y="3992550"/>
              <a:ext cx="52550" cy="52525"/>
            </a:xfrm>
            <a:custGeom>
              <a:avLst/>
              <a:gdLst/>
              <a:ahLst/>
              <a:cxnLst/>
              <a:rect l="l" t="t" r="r" b="b"/>
              <a:pathLst>
                <a:path w="2102" h="2101" extrusionOk="0">
                  <a:moveTo>
                    <a:pt x="831" y="1"/>
                  </a:moveTo>
                  <a:lnTo>
                    <a:pt x="636" y="74"/>
                  </a:lnTo>
                  <a:lnTo>
                    <a:pt x="465" y="171"/>
                  </a:lnTo>
                  <a:lnTo>
                    <a:pt x="318" y="294"/>
                  </a:lnTo>
                  <a:lnTo>
                    <a:pt x="172" y="440"/>
                  </a:lnTo>
                  <a:lnTo>
                    <a:pt x="74" y="636"/>
                  </a:lnTo>
                  <a:lnTo>
                    <a:pt x="25" y="831"/>
                  </a:lnTo>
                  <a:lnTo>
                    <a:pt x="1" y="1051"/>
                  </a:lnTo>
                  <a:lnTo>
                    <a:pt x="25" y="1246"/>
                  </a:lnTo>
                  <a:lnTo>
                    <a:pt x="74" y="1441"/>
                  </a:lnTo>
                  <a:lnTo>
                    <a:pt x="172" y="1637"/>
                  </a:lnTo>
                  <a:lnTo>
                    <a:pt x="318" y="1783"/>
                  </a:lnTo>
                  <a:lnTo>
                    <a:pt x="465" y="1906"/>
                  </a:lnTo>
                  <a:lnTo>
                    <a:pt x="636" y="2003"/>
                  </a:lnTo>
                  <a:lnTo>
                    <a:pt x="831" y="2076"/>
                  </a:lnTo>
                  <a:lnTo>
                    <a:pt x="1051" y="2101"/>
                  </a:lnTo>
                  <a:lnTo>
                    <a:pt x="1271" y="2076"/>
                  </a:lnTo>
                  <a:lnTo>
                    <a:pt x="1466" y="2003"/>
                  </a:lnTo>
                  <a:lnTo>
                    <a:pt x="1637" y="1906"/>
                  </a:lnTo>
                  <a:lnTo>
                    <a:pt x="1784" y="1783"/>
                  </a:lnTo>
                  <a:lnTo>
                    <a:pt x="1930" y="1637"/>
                  </a:lnTo>
                  <a:lnTo>
                    <a:pt x="2028" y="1441"/>
                  </a:lnTo>
                  <a:lnTo>
                    <a:pt x="2077" y="1246"/>
                  </a:lnTo>
                  <a:lnTo>
                    <a:pt x="2101" y="1051"/>
                  </a:lnTo>
                  <a:lnTo>
                    <a:pt x="2077" y="831"/>
                  </a:lnTo>
                  <a:lnTo>
                    <a:pt x="2028" y="636"/>
                  </a:lnTo>
                  <a:lnTo>
                    <a:pt x="1930" y="440"/>
                  </a:lnTo>
                  <a:lnTo>
                    <a:pt x="1784" y="294"/>
                  </a:lnTo>
                  <a:lnTo>
                    <a:pt x="1637" y="171"/>
                  </a:lnTo>
                  <a:lnTo>
                    <a:pt x="1466" y="7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7;p48"/>
            <p:cNvSpPr/>
            <p:nvPr/>
          </p:nvSpPr>
          <p:spPr>
            <a:xfrm>
              <a:off x="1921475" y="3695200"/>
              <a:ext cx="438400" cy="297975"/>
            </a:xfrm>
            <a:custGeom>
              <a:avLst/>
              <a:gdLst/>
              <a:ahLst/>
              <a:cxnLst/>
              <a:rect l="l" t="t" r="r" b="b"/>
              <a:pathLst>
                <a:path w="17536" h="11919" extrusionOk="0">
                  <a:moveTo>
                    <a:pt x="15729" y="3371"/>
                  </a:moveTo>
                  <a:lnTo>
                    <a:pt x="15826" y="3395"/>
                  </a:lnTo>
                  <a:lnTo>
                    <a:pt x="15899" y="3444"/>
                  </a:lnTo>
                  <a:lnTo>
                    <a:pt x="15948" y="3517"/>
                  </a:lnTo>
                  <a:lnTo>
                    <a:pt x="15973" y="3615"/>
                  </a:lnTo>
                  <a:lnTo>
                    <a:pt x="15948" y="3713"/>
                  </a:lnTo>
                  <a:lnTo>
                    <a:pt x="13994" y="8060"/>
                  </a:lnTo>
                  <a:lnTo>
                    <a:pt x="13946" y="8133"/>
                  </a:lnTo>
                  <a:lnTo>
                    <a:pt x="13897" y="8158"/>
                  </a:lnTo>
                  <a:lnTo>
                    <a:pt x="13848" y="8207"/>
                  </a:lnTo>
                  <a:lnTo>
                    <a:pt x="13775" y="8207"/>
                  </a:lnTo>
                  <a:lnTo>
                    <a:pt x="13677" y="8182"/>
                  </a:lnTo>
                  <a:lnTo>
                    <a:pt x="13604" y="8133"/>
                  </a:lnTo>
                  <a:lnTo>
                    <a:pt x="13555" y="8036"/>
                  </a:lnTo>
                  <a:lnTo>
                    <a:pt x="13530" y="7962"/>
                  </a:lnTo>
                  <a:lnTo>
                    <a:pt x="13555" y="7865"/>
                  </a:lnTo>
                  <a:lnTo>
                    <a:pt x="15509" y="3517"/>
                  </a:lnTo>
                  <a:lnTo>
                    <a:pt x="15558" y="3420"/>
                  </a:lnTo>
                  <a:lnTo>
                    <a:pt x="15631" y="3371"/>
                  </a:lnTo>
                  <a:close/>
                  <a:moveTo>
                    <a:pt x="13628" y="3273"/>
                  </a:moveTo>
                  <a:lnTo>
                    <a:pt x="13726" y="3298"/>
                  </a:lnTo>
                  <a:lnTo>
                    <a:pt x="13824" y="3322"/>
                  </a:lnTo>
                  <a:lnTo>
                    <a:pt x="13872" y="3395"/>
                  </a:lnTo>
                  <a:lnTo>
                    <a:pt x="13897" y="3493"/>
                  </a:lnTo>
                  <a:lnTo>
                    <a:pt x="13897" y="3591"/>
                  </a:lnTo>
                  <a:lnTo>
                    <a:pt x="12602" y="8158"/>
                  </a:lnTo>
                  <a:lnTo>
                    <a:pt x="12578" y="8231"/>
                  </a:lnTo>
                  <a:lnTo>
                    <a:pt x="12505" y="8304"/>
                  </a:lnTo>
                  <a:lnTo>
                    <a:pt x="12456" y="8329"/>
                  </a:lnTo>
                  <a:lnTo>
                    <a:pt x="12358" y="8353"/>
                  </a:lnTo>
                  <a:lnTo>
                    <a:pt x="12309" y="8329"/>
                  </a:lnTo>
                  <a:lnTo>
                    <a:pt x="12212" y="8304"/>
                  </a:lnTo>
                  <a:lnTo>
                    <a:pt x="12163" y="8231"/>
                  </a:lnTo>
                  <a:lnTo>
                    <a:pt x="12138" y="8133"/>
                  </a:lnTo>
                  <a:lnTo>
                    <a:pt x="12138" y="8036"/>
                  </a:lnTo>
                  <a:lnTo>
                    <a:pt x="13433" y="3469"/>
                  </a:lnTo>
                  <a:lnTo>
                    <a:pt x="13482" y="3371"/>
                  </a:lnTo>
                  <a:lnTo>
                    <a:pt x="13530" y="3298"/>
                  </a:lnTo>
                  <a:lnTo>
                    <a:pt x="13628" y="3273"/>
                  </a:lnTo>
                  <a:close/>
                  <a:moveTo>
                    <a:pt x="11625" y="3200"/>
                  </a:moveTo>
                  <a:lnTo>
                    <a:pt x="11723" y="3224"/>
                  </a:lnTo>
                  <a:lnTo>
                    <a:pt x="11796" y="3298"/>
                  </a:lnTo>
                  <a:lnTo>
                    <a:pt x="11821" y="3371"/>
                  </a:lnTo>
                  <a:lnTo>
                    <a:pt x="11845" y="3469"/>
                  </a:lnTo>
                  <a:lnTo>
                    <a:pt x="11210" y="8280"/>
                  </a:lnTo>
                  <a:lnTo>
                    <a:pt x="11186" y="8353"/>
                  </a:lnTo>
                  <a:lnTo>
                    <a:pt x="11137" y="8426"/>
                  </a:lnTo>
                  <a:lnTo>
                    <a:pt x="11064" y="8475"/>
                  </a:lnTo>
                  <a:lnTo>
                    <a:pt x="10966" y="8500"/>
                  </a:lnTo>
                  <a:lnTo>
                    <a:pt x="10942" y="8500"/>
                  </a:lnTo>
                  <a:lnTo>
                    <a:pt x="10844" y="8451"/>
                  </a:lnTo>
                  <a:lnTo>
                    <a:pt x="10771" y="8402"/>
                  </a:lnTo>
                  <a:lnTo>
                    <a:pt x="10722" y="8304"/>
                  </a:lnTo>
                  <a:lnTo>
                    <a:pt x="10722" y="8207"/>
                  </a:lnTo>
                  <a:lnTo>
                    <a:pt x="11357" y="3420"/>
                  </a:lnTo>
                  <a:lnTo>
                    <a:pt x="11381" y="3322"/>
                  </a:lnTo>
                  <a:lnTo>
                    <a:pt x="11454" y="3249"/>
                  </a:lnTo>
                  <a:lnTo>
                    <a:pt x="11528" y="3200"/>
                  </a:lnTo>
                  <a:close/>
                  <a:moveTo>
                    <a:pt x="9525" y="3102"/>
                  </a:moveTo>
                  <a:lnTo>
                    <a:pt x="9623" y="3127"/>
                  </a:lnTo>
                  <a:lnTo>
                    <a:pt x="9696" y="3175"/>
                  </a:lnTo>
                  <a:lnTo>
                    <a:pt x="9745" y="3249"/>
                  </a:lnTo>
                  <a:lnTo>
                    <a:pt x="9769" y="3346"/>
                  </a:lnTo>
                  <a:lnTo>
                    <a:pt x="9818" y="8378"/>
                  </a:lnTo>
                  <a:lnTo>
                    <a:pt x="9794" y="8475"/>
                  </a:lnTo>
                  <a:lnTo>
                    <a:pt x="9745" y="8573"/>
                  </a:lnTo>
                  <a:lnTo>
                    <a:pt x="9672" y="8622"/>
                  </a:lnTo>
                  <a:lnTo>
                    <a:pt x="9574" y="8646"/>
                  </a:lnTo>
                  <a:lnTo>
                    <a:pt x="9476" y="8622"/>
                  </a:lnTo>
                  <a:lnTo>
                    <a:pt x="9403" y="8573"/>
                  </a:lnTo>
                  <a:lnTo>
                    <a:pt x="9354" y="8475"/>
                  </a:lnTo>
                  <a:lnTo>
                    <a:pt x="9330" y="8402"/>
                  </a:lnTo>
                  <a:lnTo>
                    <a:pt x="9281" y="3346"/>
                  </a:lnTo>
                  <a:lnTo>
                    <a:pt x="9305" y="3273"/>
                  </a:lnTo>
                  <a:lnTo>
                    <a:pt x="9354" y="3175"/>
                  </a:lnTo>
                  <a:lnTo>
                    <a:pt x="9427" y="3127"/>
                  </a:lnTo>
                  <a:lnTo>
                    <a:pt x="9525" y="3102"/>
                  </a:lnTo>
                  <a:close/>
                  <a:moveTo>
                    <a:pt x="7522" y="3029"/>
                  </a:moveTo>
                  <a:lnTo>
                    <a:pt x="7620" y="3078"/>
                  </a:lnTo>
                  <a:lnTo>
                    <a:pt x="7669" y="3151"/>
                  </a:lnTo>
                  <a:lnTo>
                    <a:pt x="7693" y="3249"/>
                  </a:lnTo>
                  <a:lnTo>
                    <a:pt x="8402" y="8500"/>
                  </a:lnTo>
                  <a:lnTo>
                    <a:pt x="8402" y="8597"/>
                  </a:lnTo>
                  <a:lnTo>
                    <a:pt x="8353" y="8671"/>
                  </a:lnTo>
                  <a:lnTo>
                    <a:pt x="8279" y="8744"/>
                  </a:lnTo>
                  <a:lnTo>
                    <a:pt x="8206" y="8768"/>
                  </a:lnTo>
                  <a:lnTo>
                    <a:pt x="8084" y="8768"/>
                  </a:lnTo>
                  <a:lnTo>
                    <a:pt x="8011" y="8720"/>
                  </a:lnTo>
                  <a:lnTo>
                    <a:pt x="7962" y="8646"/>
                  </a:lnTo>
                  <a:lnTo>
                    <a:pt x="7913" y="8573"/>
                  </a:lnTo>
                  <a:lnTo>
                    <a:pt x="7229" y="3298"/>
                  </a:lnTo>
                  <a:lnTo>
                    <a:pt x="7229" y="3200"/>
                  </a:lnTo>
                  <a:lnTo>
                    <a:pt x="7278" y="3127"/>
                  </a:lnTo>
                  <a:lnTo>
                    <a:pt x="7327" y="3053"/>
                  </a:lnTo>
                  <a:lnTo>
                    <a:pt x="7425" y="3029"/>
                  </a:lnTo>
                  <a:close/>
                  <a:moveTo>
                    <a:pt x="5446" y="2956"/>
                  </a:moveTo>
                  <a:lnTo>
                    <a:pt x="5520" y="2980"/>
                  </a:lnTo>
                  <a:lnTo>
                    <a:pt x="5593" y="3053"/>
                  </a:lnTo>
                  <a:lnTo>
                    <a:pt x="5642" y="3127"/>
                  </a:lnTo>
                  <a:lnTo>
                    <a:pt x="7009" y="8622"/>
                  </a:lnTo>
                  <a:lnTo>
                    <a:pt x="7009" y="8720"/>
                  </a:lnTo>
                  <a:lnTo>
                    <a:pt x="6985" y="8793"/>
                  </a:lnTo>
                  <a:lnTo>
                    <a:pt x="6912" y="8866"/>
                  </a:lnTo>
                  <a:lnTo>
                    <a:pt x="6814" y="8915"/>
                  </a:lnTo>
                  <a:lnTo>
                    <a:pt x="6692" y="8915"/>
                  </a:lnTo>
                  <a:lnTo>
                    <a:pt x="6619" y="8866"/>
                  </a:lnTo>
                  <a:lnTo>
                    <a:pt x="6570" y="8817"/>
                  </a:lnTo>
                  <a:lnTo>
                    <a:pt x="6521" y="8744"/>
                  </a:lnTo>
                  <a:lnTo>
                    <a:pt x="5153" y="3249"/>
                  </a:lnTo>
                  <a:lnTo>
                    <a:pt x="5153" y="3151"/>
                  </a:lnTo>
                  <a:lnTo>
                    <a:pt x="5178" y="3053"/>
                  </a:lnTo>
                  <a:lnTo>
                    <a:pt x="5251" y="3005"/>
                  </a:lnTo>
                  <a:lnTo>
                    <a:pt x="5349" y="2956"/>
                  </a:lnTo>
                  <a:close/>
                  <a:moveTo>
                    <a:pt x="391" y="0"/>
                  </a:moveTo>
                  <a:lnTo>
                    <a:pt x="293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73" y="196"/>
                  </a:lnTo>
                  <a:lnTo>
                    <a:pt x="25" y="294"/>
                  </a:lnTo>
                  <a:lnTo>
                    <a:pt x="0" y="367"/>
                  </a:lnTo>
                  <a:lnTo>
                    <a:pt x="0" y="489"/>
                  </a:lnTo>
                  <a:lnTo>
                    <a:pt x="0" y="587"/>
                  </a:lnTo>
                  <a:lnTo>
                    <a:pt x="25" y="660"/>
                  </a:lnTo>
                  <a:lnTo>
                    <a:pt x="73" y="758"/>
                  </a:lnTo>
                  <a:lnTo>
                    <a:pt x="147" y="831"/>
                  </a:lnTo>
                  <a:lnTo>
                    <a:pt x="220" y="880"/>
                  </a:lnTo>
                  <a:lnTo>
                    <a:pt x="293" y="929"/>
                  </a:lnTo>
                  <a:lnTo>
                    <a:pt x="391" y="953"/>
                  </a:lnTo>
                  <a:lnTo>
                    <a:pt x="489" y="977"/>
                  </a:lnTo>
                  <a:lnTo>
                    <a:pt x="3346" y="977"/>
                  </a:lnTo>
                  <a:lnTo>
                    <a:pt x="5300" y="9281"/>
                  </a:lnTo>
                  <a:lnTo>
                    <a:pt x="4518" y="11235"/>
                  </a:lnTo>
                  <a:lnTo>
                    <a:pt x="4494" y="11357"/>
                  </a:lnTo>
                  <a:lnTo>
                    <a:pt x="4494" y="11479"/>
                  </a:lnTo>
                  <a:lnTo>
                    <a:pt x="4518" y="11577"/>
                  </a:lnTo>
                  <a:lnTo>
                    <a:pt x="4567" y="11699"/>
                  </a:lnTo>
                  <a:lnTo>
                    <a:pt x="4592" y="11724"/>
                  </a:lnTo>
                  <a:lnTo>
                    <a:pt x="4811" y="11577"/>
                  </a:lnTo>
                  <a:lnTo>
                    <a:pt x="5031" y="11479"/>
                  </a:lnTo>
                  <a:lnTo>
                    <a:pt x="5275" y="11406"/>
                  </a:lnTo>
                  <a:lnTo>
                    <a:pt x="5715" y="11406"/>
                  </a:lnTo>
                  <a:lnTo>
                    <a:pt x="5886" y="11430"/>
                  </a:lnTo>
                  <a:lnTo>
                    <a:pt x="6033" y="11479"/>
                  </a:lnTo>
                  <a:lnTo>
                    <a:pt x="6179" y="11528"/>
                  </a:lnTo>
                  <a:lnTo>
                    <a:pt x="6326" y="11601"/>
                  </a:lnTo>
                  <a:lnTo>
                    <a:pt x="6448" y="11699"/>
                  </a:lnTo>
                  <a:lnTo>
                    <a:pt x="6570" y="11797"/>
                  </a:lnTo>
                  <a:lnTo>
                    <a:pt x="6692" y="11919"/>
                  </a:lnTo>
                  <a:lnTo>
                    <a:pt x="12920" y="11919"/>
                  </a:lnTo>
                  <a:lnTo>
                    <a:pt x="13042" y="11797"/>
                  </a:lnTo>
                  <a:lnTo>
                    <a:pt x="13164" y="11699"/>
                  </a:lnTo>
                  <a:lnTo>
                    <a:pt x="13286" y="11601"/>
                  </a:lnTo>
                  <a:lnTo>
                    <a:pt x="13433" y="11528"/>
                  </a:lnTo>
                  <a:lnTo>
                    <a:pt x="13579" y="11479"/>
                  </a:lnTo>
                  <a:lnTo>
                    <a:pt x="13726" y="11430"/>
                  </a:lnTo>
                  <a:lnTo>
                    <a:pt x="13897" y="11406"/>
                  </a:lnTo>
                  <a:lnTo>
                    <a:pt x="14312" y="11406"/>
                  </a:lnTo>
                  <a:lnTo>
                    <a:pt x="14556" y="11479"/>
                  </a:lnTo>
                  <a:lnTo>
                    <a:pt x="14776" y="11553"/>
                  </a:lnTo>
                  <a:lnTo>
                    <a:pt x="14971" y="11699"/>
                  </a:lnTo>
                  <a:lnTo>
                    <a:pt x="15020" y="11553"/>
                  </a:lnTo>
                  <a:lnTo>
                    <a:pt x="15045" y="11430"/>
                  </a:lnTo>
                  <a:lnTo>
                    <a:pt x="15045" y="11308"/>
                  </a:lnTo>
                  <a:lnTo>
                    <a:pt x="15020" y="11235"/>
                  </a:lnTo>
                  <a:lnTo>
                    <a:pt x="14971" y="11137"/>
                  </a:lnTo>
                  <a:lnTo>
                    <a:pt x="14898" y="11064"/>
                  </a:lnTo>
                  <a:lnTo>
                    <a:pt x="14825" y="11015"/>
                  </a:lnTo>
                  <a:lnTo>
                    <a:pt x="14752" y="10966"/>
                  </a:lnTo>
                  <a:lnTo>
                    <a:pt x="14654" y="10942"/>
                  </a:lnTo>
                  <a:lnTo>
                    <a:pt x="5691" y="10942"/>
                  </a:lnTo>
                  <a:lnTo>
                    <a:pt x="6106" y="9916"/>
                  </a:lnTo>
                  <a:lnTo>
                    <a:pt x="6252" y="9941"/>
                  </a:lnTo>
                  <a:lnTo>
                    <a:pt x="6423" y="9941"/>
                  </a:lnTo>
                  <a:lnTo>
                    <a:pt x="13848" y="9257"/>
                  </a:lnTo>
                  <a:lnTo>
                    <a:pt x="14019" y="9232"/>
                  </a:lnTo>
                  <a:lnTo>
                    <a:pt x="14190" y="9159"/>
                  </a:lnTo>
                  <a:lnTo>
                    <a:pt x="14336" y="9086"/>
                  </a:lnTo>
                  <a:lnTo>
                    <a:pt x="14507" y="8988"/>
                  </a:lnTo>
                  <a:lnTo>
                    <a:pt x="14654" y="8890"/>
                  </a:lnTo>
                  <a:lnTo>
                    <a:pt x="14776" y="8768"/>
                  </a:lnTo>
                  <a:lnTo>
                    <a:pt x="14874" y="8622"/>
                  </a:lnTo>
                  <a:lnTo>
                    <a:pt x="14971" y="8475"/>
                  </a:lnTo>
                  <a:lnTo>
                    <a:pt x="17463" y="3151"/>
                  </a:lnTo>
                  <a:lnTo>
                    <a:pt x="17511" y="3005"/>
                  </a:lnTo>
                  <a:lnTo>
                    <a:pt x="17536" y="2882"/>
                  </a:lnTo>
                  <a:lnTo>
                    <a:pt x="17511" y="2760"/>
                  </a:lnTo>
                  <a:lnTo>
                    <a:pt x="17487" y="2638"/>
                  </a:lnTo>
                  <a:lnTo>
                    <a:pt x="17414" y="2565"/>
                  </a:lnTo>
                  <a:lnTo>
                    <a:pt x="17292" y="2492"/>
                  </a:lnTo>
                  <a:lnTo>
                    <a:pt x="17169" y="2443"/>
                  </a:lnTo>
                  <a:lnTo>
                    <a:pt x="17023" y="2418"/>
                  </a:lnTo>
                  <a:lnTo>
                    <a:pt x="4592" y="2003"/>
                  </a:lnTo>
                  <a:lnTo>
                    <a:pt x="4225" y="367"/>
                  </a:lnTo>
                  <a:lnTo>
                    <a:pt x="4152" y="220"/>
                  </a:lnTo>
                  <a:lnTo>
                    <a:pt x="4054" y="98"/>
                  </a:lnTo>
                  <a:lnTo>
                    <a:pt x="3908" y="2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987;p48"/>
          <p:cNvGrpSpPr/>
          <p:nvPr/>
        </p:nvGrpSpPr>
        <p:grpSpPr>
          <a:xfrm>
            <a:off x="8694472" y="3376147"/>
            <a:ext cx="357190" cy="317532"/>
            <a:chOff x="1958100" y="4985350"/>
            <a:chExt cx="365150" cy="465275"/>
          </a:xfrm>
        </p:grpSpPr>
        <p:sp>
          <p:nvSpPr>
            <p:cNvPr id="20" name="Google Shape;988;p48"/>
            <p:cNvSpPr/>
            <p:nvPr/>
          </p:nvSpPr>
          <p:spPr>
            <a:xfrm>
              <a:off x="1958100" y="4985350"/>
              <a:ext cx="365150" cy="465275"/>
            </a:xfrm>
            <a:custGeom>
              <a:avLst/>
              <a:gdLst/>
              <a:ahLst/>
              <a:cxnLst/>
              <a:rect l="l" t="t" r="r" b="b"/>
              <a:pathLst>
                <a:path w="14606" h="18611" extrusionOk="0">
                  <a:moveTo>
                    <a:pt x="4152" y="1734"/>
                  </a:moveTo>
                  <a:lnTo>
                    <a:pt x="4274" y="1759"/>
                  </a:lnTo>
                  <a:lnTo>
                    <a:pt x="4397" y="1783"/>
                  </a:lnTo>
                  <a:lnTo>
                    <a:pt x="4543" y="1808"/>
                  </a:lnTo>
                  <a:lnTo>
                    <a:pt x="4812" y="1930"/>
                  </a:lnTo>
                  <a:lnTo>
                    <a:pt x="5105" y="2125"/>
                  </a:lnTo>
                  <a:lnTo>
                    <a:pt x="5398" y="2394"/>
                  </a:lnTo>
                  <a:lnTo>
                    <a:pt x="5496" y="2516"/>
                  </a:lnTo>
                  <a:lnTo>
                    <a:pt x="5593" y="2638"/>
                  </a:lnTo>
                  <a:lnTo>
                    <a:pt x="5789" y="2956"/>
                  </a:lnTo>
                  <a:lnTo>
                    <a:pt x="5935" y="3322"/>
                  </a:lnTo>
                  <a:lnTo>
                    <a:pt x="6057" y="3688"/>
                  </a:lnTo>
                  <a:lnTo>
                    <a:pt x="6155" y="4079"/>
                  </a:lnTo>
                  <a:lnTo>
                    <a:pt x="6204" y="4470"/>
                  </a:lnTo>
                  <a:lnTo>
                    <a:pt x="6277" y="4836"/>
                  </a:lnTo>
                  <a:lnTo>
                    <a:pt x="6302" y="5154"/>
                  </a:lnTo>
                  <a:lnTo>
                    <a:pt x="5984" y="5129"/>
                  </a:lnTo>
                  <a:lnTo>
                    <a:pt x="5618" y="5080"/>
                  </a:lnTo>
                  <a:lnTo>
                    <a:pt x="5227" y="5007"/>
                  </a:lnTo>
                  <a:lnTo>
                    <a:pt x="4836" y="4909"/>
                  </a:lnTo>
                  <a:lnTo>
                    <a:pt x="4470" y="4787"/>
                  </a:lnTo>
                  <a:lnTo>
                    <a:pt x="4104" y="4641"/>
                  </a:lnTo>
                  <a:lnTo>
                    <a:pt x="3786" y="4445"/>
                  </a:lnTo>
                  <a:lnTo>
                    <a:pt x="3664" y="4348"/>
                  </a:lnTo>
                  <a:lnTo>
                    <a:pt x="3542" y="4250"/>
                  </a:lnTo>
                  <a:lnTo>
                    <a:pt x="3273" y="3957"/>
                  </a:lnTo>
                  <a:lnTo>
                    <a:pt x="3078" y="3664"/>
                  </a:lnTo>
                  <a:lnTo>
                    <a:pt x="2956" y="3395"/>
                  </a:lnTo>
                  <a:lnTo>
                    <a:pt x="2931" y="3273"/>
                  </a:lnTo>
                  <a:lnTo>
                    <a:pt x="2907" y="3127"/>
                  </a:lnTo>
                  <a:lnTo>
                    <a:pt x="2882" y="3004"/>
                  </a:lnTo>
                  <a:lnTo>
                    <a:pt x="2907" y="2858"/>
                  </a:lnTo>
                  <a:lnTo>
                    <a:pt x="2931" y="2736"/>
                  </a:lnTo>
                  <a:lnTo>
                    <a:pt x="2956" y="2614"/>
                  </a:lnTo>
                  <a:lnTo>
                    <a:pt x="3004" y="2492"/>
                  </a:lnTo>
                  <a:lnTo>
                    <a:pt x="3078" y="2369"/>
                  </a:lnTo>
                  <a:lnTo>
                    <a:pt x="3273" y="2125"/>
                  </a:lnTo>
                  <a:lnTo>
                    <a:pt x="3517" y="1930"/>
                  </a:lnTo>
                  <a:lnTo>
                    <a:pt x="3639" y="1857"/>
                  </a:lnTo>
                  <a:lnTo>
                    <a:pt x="3762" y="1808"/>
                  </a:lnTo>
                  <a:lnTo>
                    <a:pt x="3884" y="1783"/>
                  </a:lnTo>
                  <a:lnTo>
                    <a:pt x="4006" y="1759"/>
                  </a:lnTo>
                  <a:lnTo>
                    <a:pt x="4152" y="1734"/>
                  </a:lnTo>
                  <a:close/>
                  <a:moveTo>
                    <a:pt x="10454" y="1734"/>
                  </a:moveTo>
                  <a:lnTo>
                    <a:pt x="10600" y="1759"/>
                  </a:lnTo>
                  <a:lnTo>
                    <a:pt x="10722" y="1783"/>
                  </a:lnTo>
                  <a:lnTo>
                    <a:pt x="10844" y="1808"/>
                  </a:lnTo>
                  <a:lnTo>
                    <a:pt x="10966" y="1857"/>
                  </a:lnTo>
                  <a:lnTo>
                    <a:pt x="11089" y="1930"/>
                  </a:lnTo>
                  <a:lnTo>
                    <a:pt x="11333" y="2125"/>
                  </a:lnTo>
                  <a:lnTo>
                    <a:pt x="11528" y="2369"/>
                  </a:lnTo>
                  <a:lnTo>
                    <a:pt x="11601" y="2492"/>
                  </a:lnTo>
                  <a:lnTo>
                    <a:pt x="11650" y="2614"/>
                  </a:lnTo>
                  <a:lnTo>
                    <a:pt x="11675" y="2736"/>
                  </a:lnTo>
                  <a:lnTo>
                    <a:pt x="11699" y="2858"/>
                  </a:lnTo>
                  <a:lnTo>
                    <a:pt x="11724" y="3004"/>
                  </a:lnTo>
                  <a:lnTo>
                    <a:pt x="11699" y="3127"/>
                  </a:lnTo>
                  <a:lnTo>
                    <a:pt x="11675" y="3273"/>
                  </a:lnTo>
                  <a:lnTo>
                    <a:pt x="11650" y="3395"/>
                  </a:lnTo>
                  <a:lnTo>
                    <a:pt x="11528" y="3664"/>
                  </a:lnTo>
                  <a:lnTo>
                    <a:pt x="11333" y="3957"/>
                  </a:lnTo>
                  <a:lnTo>
                    <a:pt x="11064" y="4250"/>
                  </a:lnTo>
                  <a:lnTo>
                    <a:pt x="10942" y="4348"/>
                  </a:lnTo>
                  <a:lnTo>
                    <a:pt x="10820" y="4445"/>
                  </a:lnTo>
                  <a:lnTo>
                    <a:pt x="10502" y="4641"/>
                  </a:lnTo>
                  <a:lnTo>
                    <a:pt x="10136" y="4787"/>
                  </a:lnTo>
                  <a:lnTo>
                    <a:pt x="9770" y="4909"/>
                  </a:lnTo>
                  <a:lnTo>
                    <a:pt x="9379" y="5007"/>
                  </a:lnTo>
                  <a:lnTo>
                    <a:pt x="8988" y="5080"/>
                  </a:lnTo>
                  <a:lnTo>
                    <a:pt x="8622" y="5129"/>
                  </a:lnTo>
                  <a:lnTo>
                    <a:pt x="8304" y="5154"/>
                  </a:lnTo>
                  <a:lnTo>
                    <a:pt x="8329" y="4836"/>
                  </a:lnTo>
                  <a:lnTo>
                    <a:pt x="8402" y="4470"/>
                  </a:lnTo>
                  <a:lnTo>
                    <a:pt x="8451" y="4079"/>
                  </a:lnTo>
                  <a:lnTo>
                    <a:pt x="8549" y="3688"/>
                  </a:lnTo>
                  <a:lnTo>
                    <a:pt x="8671" y="3322"/>
                  </a:lnTo>
                  <a:lnTo>
                    <a:pt x="8817" y="2956"/>
                  </a:lnTo>
                  <a:lnTo>
                    <a:pt x="9013" y="2638"/>
                  </a:lnTo>
                  <a:lnTo>
                    <a:pt x="9110" y="2516"/>
                  </a:lnTo>
                  <a:lnTo>
                    <a:pt x="9208" y="2394"/>
                  </a:lnTo>
                  <a:lnTo>
                    <a:pt x="9501" y="2125"/>
                  </a:lnTo>
                  <a:lnTo>
                    <a:pt x="9794" y="1930"/>
                  </a:lnTo>
                  <a:lnTo>
                    <a:pt x="10063" y="1808"/>
                  </a:lnTo>
                  <a:lnTo>
                    <a:pt x="10209" y="1783"/>
                  </a:lnTo>
                  <a:lnTo>
                    <a:pt x="10331" y="1759"/>
                  </a:lnTo>
                  <a:lnTo>
                    <a:pt x="10454" y="1734"/>
                  </a:lnTo>
                  <a:close/>
                  <a:moveTo>
                    <a:pt x="3639" y="0"/>
                  </a:moveTo>
                  <a:lnTo>
                    <a:pt x="3395" y="25"/>
                  </a:lnTo>
                  <a:lnTo>
                    <a:pt x="3151" y="74"/>
                  </a:lnTo>
                  <a:lnTo>
                    <a:pt x="2907" y="147"/>
                  </a:lnTo>
                  <a:lnTo>
                    <a:pt x="2687" y="220"/>
                  </a:lnTo>
                  <a:lnTo>
                    <a:pt x="2467" y="342"/>
                  </a:lnTo>
                  <a:lnTo>
                    <a:pt x="2272" y="464"/>
                  </a:lnTo>
                  <a:lnTo>
                    <a:pt x="2101" y="611"/>
                  </a:lnTo>
                  <a:lnTo>
                    <a:pt x="1930" y="782"/>
                  </a:lnTo>
                  <a:lnTo>
                    <a:pt x="1759" y="953"/>
                  </a:lnTo>
                  <a:lnTo>
                    <a:pt x="1612" y="1124"/>
                  </a:lnTo>
                  <a:lnTo>
                    <a:pt x="1490" y="1344"/>
                  </a:lnTo>
                  <a:lnTo>
                    <a:pt x="1368" y="1539"/>
                  </a:lnTo>
                  <a:lnTo>
                    <a:pt x="1295" y="1759"/>
                  </a:lnTo>
                  <a:lnTo>
                    <a:pt x="1222" y="2003"/>
                  </a:lnTo>
                  <a:lnTo>
                    <a:pt x="1173" y="2247"/>
                  </a:lnTo>
                  <a:lnTo>
                    <a:pt x="1148" y="2492"/>
                  </a:lnTo>
                  <a:lnTo>
                    <a:pt x="1173" y="2760"/>
                  </a:lnTo>
                  <a:lnTo>
                    <a:pt x="1197" y="3029"/>
                  </a:lnTo>
                  <a:lnTo>
                    <a:pt x="1295" y="3298"/>
                  </a:lnTo>
                  <a:lnTo>
                    <a:pt x="1393" y="3566"/>
                  </a:lnTo>
                  <a:lnTo>
                    <a:pt x="1539" y="3859"/>
                  </a:lnTo>
                  <a:lnTo>
                    <a:pt x="1734" y="4152"/>
                  </a:lnTo>
                  <a:lnTo>
                    <a:pt x="1954" y="4445"/>
                  </a:lnTo>
                  <a:lnTo>
                    <a:pt x="2223" y="4739"/>
                  </a:lnTo>
                  <a:lnTo>
                    <a:pt x="2394" y="4885"/>
                  </a:lnTo>
                  <a:lnTo>
                    <a:pt x="2565" y="5007"/>
                  </a:lnTo>
                  <a:lnTo>
                    <a:pt x="2931" y="5251"/>
                  </a:lnTo>
                  <a:lnTo>
                    <a:pt x="3346" y="5471"/>
                  </a:lnTo>
                  <a:lnTo>
                    <a:pt x="3762" y="5642"/>
                  </a:lnTo>
                  <a:lnTo>
                    <a:pt x="391" y="5642"/>
                  </a:lnTo>
                  <a:lnTo>
                    <a:pt x="318" y="5667"/>
                  </a:lnTo>
                  <a:lnTo>
                    <a:pt x="220" y="5715"/>
                  </a:lnTo>
                  <a:lnTo>
                    <a:pt x="147" y="5789"/>
                  </a:lnTo>
                  <a:lnTo>
                    <a:pt x="98" y="5838"/>
                  </a:lnTo>
                  <a:lnTo>
                    <a:pt x="49" y="5935"/>
                  </a:lnTo>
                  <a:lnTo>
                    <a:pt x="25" y="6033"/>
                  </a:lnTo>
                  <a:lnTo>
                    <a:pt x="0" y="6131"/>
                  </a:lnTo>
                  <a:lnTo>
                    <a:pt x="0" y="9599"/>
                  </a:lnTo>
                  <a:lnTo>
                    <a:pt x="5325" y="9599"/>
                  </a:lnTo>
                  <a:lnTo>
                    <a:pt x="5325" y="6009"/>
                  </a:lnTo>
                  <a:lnTo>
                    <a:pt x="5813" y="6082"/>
                  </a:lnTo>
                  <a:lnTo>
                    <a:pt x="5813" y="18611"/>
                  </a:lnTo>
                  <a:lnTo>
                    <a:pt x="8793" y="18611"/>
                  </a:lnTo>
                  <a:lnTo>
                    <a:pt x="8793" y="6082"/>
                  </a:lnTo>
                  <a:lnTo>
                    <a:pt x="9281" y="6009"/>
                  </a:lnTo>
                  <a:lnTo>
                    <a:pt x="9281" y="9599"/>
                  </a:lnTo>
                  <a:lnTo>
                    <a:pt x="14605" y="9599"/>
                  </a:lnTo>
                  <a:lnTo>
                    <a:pt x="14605" y="6131"/>
                  </a:lnTo>
                  <a:lnTo>
                    <a:pt x="14581" y="6033"/>
                  </a:lnTo>
                  <a:lnTo>
                    <a:pt x="14557" y="5935"/>
                  </a:lnTo>
                  <a:lnTo>
                    <a:pt x="14508" y="5838"/>
                  </a:lnTo>
                  <a:lnTo>
                    <a:pt x="14459" y="5789"/>
                  </a:lnTo>
                  <a:lnTo>
                    <a:pt x="14386" y="5715"/>
                  </a:lnTo>
                  <a:lnTo>
                    <a:pt x="14288" y="5667"/>
                  </a:lnTo>
                  <a:lnTo>
                    <a:pt x="14215" y="5642"/>
                  </a:lnTo>
                  <a:lnTo>
                    <a:pt x="10844" y="5642"/>
                  </a:lnTo>
                  <a:lnTo>
                    <a:pt x="11259" y="5471"/>
                  </a:lnTo>
                  <a:lnTo>
                    <a:pt x="11675" y="5251"/>
                  </a:lnTo>
                  <a:lnTo>
                    <a:pt x="12041" y="5007"/>
                  </a:lnTo>
                  <a:lnTo>
                    <a:pt x="12212" y="4885"/>
                  </a:lnTo>
                  <a:lnTo>
                    <a:pt x="12383" y="4739"/>
                  </a:lnTo>
                  <a:lnTo>
                    <a:pt x="12652" y="4445"/>
                  </a:lnTo>
                  <a:lnTo>
                    <a:pt x="12871" y="4152"/>
                  </a:lnTo>
                  <a:lnTo>
                    <a:pt x="13067" y="3859"/>
                  </a:lnTo>
                  <a:lnTo>
                    <a:pt x="13213" y="3566"/>
                  </a:lnTo>
                  <a:lnTo>
                    <a:pt x="13311" y="3298"/>
                  </a:lnTo>
                  <a:lnTo>
                    <a:pt x="13409" y="3029"/>
                  </a:lnTo>
                  <a:lnTo>
                    <a:pt x="13433" y="2760"/>
                  </a:lnTo>
                  <a:lnTo>
                    <a:pt x="13458" y="2492"/>
                  </a:lnTo>
                  <a:lnTo>
                    <a:pt x="13433" y="2247"/>
                  </a:lnTo>
                  <a:lnTo>
                    <a:pt x="13384" y="2003"/>
                  </a:lnTo>
                  <a:lnTo>
                    <a:pt x="13311" y="1759"/>
                  </a:lnTo>
                  <a:lnTo>
                    <a:pt x="13238" y="1539"/>
                  </a:lnTo>
                  <a:lnTo>
                    <a:pt x="13116" y="1344"/>
                  </a:lnTo>
                  <a:lnTo>
                    <a:pt x="12994" y="1124"/>
                  </a:lnTo>
                  <a:lnTo>
                    <a:pt x="12847" y="953"/>
                  </a:lnTo>
                  <a:lnTo>
                    <a:pt x="12676" y="782"/>
                  </a:lnTo>
                  <a:lnTo>
                    <a:pt x="12505" y="611"/>
                  </a:lnTo>
                  <a:lnTo>
                    <a:pt x="12334" y="464"/>
                  </a:lnTo>
                  <a:lnTo>
                    <a:pt x="12139" y="342"/>
                  </a:lnTo>
                  <a:lnTo>
                    <a:pt x="11919" y="220"/>
                  </a:lnTo>
                  <a:lnTo>
                    <a:pt x="11699" y="147"/>
                  </a:lnTo>
                  <a:lnTo>
                    <a:pt x="11455" y="74"/>
                  </a:lnTo>
                  <a:lnTo>
                    <a:pt x="11211" y="25"/>
                  </a:lnTo>
                  <a:lnTo>
                    <a:pt x="10966" y="0"/>
                  </a:lnTo>
                  <a:lnTo>
                    <a:pt x="10698" y="25"/>
                  </a:lnTo>
                  <a:lnTo>
                    <a:pt x="10429" y="49"/>
                  </a:lnTo>
                  <a:lnTo>
                    <a:pt x="10160" y="147"/>
                  </a:lnTo>
                  <a:lnTo>
                    <a:pt x="9892" y="245"/>
                  </a:lnTo>
                  <a:lnTo>
                    <a:pt x="9599" y="391"/>
                  </a:lnTo>
                  <a:lnTo>
                    <a:pt x="9306" y="587"/>
                  </a:lnTo>
                  <a:lnTo>
                    <a:pt x="9013" y="806"/>
                  </a:lnTo>
                  <a:lnTo>
                    <a:pt x="8719" y="1075"/>
                  </a:lnTo>
                  <a:lnTo>
                    <a:pt x="8475" y="1368"/>
                  </a:lnTo>
                  <a:lnTo>
                    <a:pt x="8280" y="1661"/>
                  </a:lnTo>
                  <a:lnTo>
                    <a:pt x="8084" y="2003"/>
                  </a:lnTo>
                  <a:lnTo>
                    <a:pt x="7914" y="2369"/>
                  </a:lnTo>
                  <a:lnTo>
                    <a:pt x="7791" y="2736"/>
                  </a:lnTo>
                  <a:lnTo>
                    <a:pt x="7669" y="3102"/>
                  </a:lnTo>
                  <a:lnTo>
                    <a:pt x="7572" y="3469"/>
                  </a:lnTo>
                  <a:lnTo>
                    <a:pt x="7498" y="3835"/>
                  </a:lnTo>
                  <a:lnTo>
                    <a:pt x="7401" y="4519"/>
                  </a:lnTo>
                  <a:lnTo>
                    <a:pt x="7327" y="5080"/>
                  </a:lnTo>
                  <a:lnTo>
                    <a:pt x="7303" y="5667"/>
                  </a:lnTo>
                  <a:lnTo>
                    <a:pt x="7279" y="5080"/>
                  </a:lnTo>
                  <a:lnTo>
                    <a:pt x="7205" y="4519"/>
                  </a:lnTo>
                  <a:lnTo>
                    <a:pt x="7108" y="3835"/>
                  </a:lnTo>
                  <a:lnTo>
                    <a:pt x="7034" y="3469"/>
                  </a:lnTo>
                  <a:lnTo>
                    <a:pt x="6937" y="3102"/>
                  </a:lnTo>
                  <a:lnTo>
                    <a:pt x="6814" y="2736"/>
                  </a:lnTo>
                  <a:lnTo>
                    <a:pt x="6692" y="2369"/>
                  </a:lnTo>
                  <a:lnTo>
                    <a:pt x="6521" y="2003"/>
                  </a:lnTo>
                  <a:lnTo>
                    <a:pt x="6326" y="1661"/>
                  </a:lnTo>
                  <a:lnTo>
                    <a:pt x="6131" y="1368"/>
                  </a:lnTo>
                  <a:lnTo>
                    <a:pt x="5886" y="1075"/>
                  </a:lnTo>
                  <a:lnTo>
                    <a:pt x="5593" y="806"/>
                  </a:lnTo>
                  <a:lnTo>
                    <a:pt x="5300" y="587"/>
                  </a:lnTo>
                  <a:lnTo>
                    <a:pt x="5007" y="391"/>
                  </a:lnTo>
                  <a:lnTo>
                    <a:pt x="4714" y="245"/>
                  </a:lnTo>
                  <a:lnTo>
                    <a:pt x="4445" y="147"/>
                  </a:lnTo>
                  <a:lnTo>
                    <a:pt x="4177" y="49"/>
                  </a:lnTo>
                  <a:lnTo>
                    <a:pt x="3908" y="25"/>
                  </a:lnTo>
                  <a:lnTo>
                    <a:pt x="36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89;p48"/>
            <p:cNvSpPr/>
            <p:nvPr/>
          </p:nvSpPr>
          <p:spPr>
            <a:xfrm>
              <a:off x="1977625" y="5237525"/>
              <a:ext cx="113600" cy="213100"/>
            </a:xfrm>
            <a:custGeom>
              <a:avLst/>
              <a:gdLst/>
              <a:ahLst/>
              <a:cxnLst/>
              <a:rect l="l" t="t" r="r" b="b"/>
              <a:pathLst>
                <a:path w="4544" h="8524" extrusionOk="0">
                  <a:moveTo>
                    <a:pt x="1" y="0"/>
                  </a:moveTo>
                  <a:lnTo>
                    <a:pt x="1" y="8035"/>
                  </a:lnTo>
                  <a:lnTo>
                    <a:pt x="25" y="8133"/>
                  </a:lnTo>
                  <a:lnTo>
                    <a:pt x="50" y="8231"/>
                  </a:lnTo>
                  <a:lnTo>
                    <a:pt x="99" y="8304"/>
                  </a:lnTo>
                  <a:lnTo>
                    <a:pt x="148" y="8377"/>
                  </a:lnTo>
                  <a:lnTo>
                    <a:pt x="221" y="8426"/>
                  </a:lnTo>
                  <a:lnTo>
                    <a:pt x="318" y="8475"/>
                  </a:lnTo>
                  <a:lnTo>
                    <a:pt x="392" y="8499"/>
                  </a:lnTo>
                  <a:lnTo>
                    <a:pt x="489" y="8524"/>
                  </a:lnTo>
                  <a:lnTo>
                    <a:pt x="4544" y="8524"/>
                  </a:lnTo>
                  <a:lnTo>
                    <a:pt x="45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90;p48"/>
            <p:cNvSpPr/>
            <p:nvPr/>
          </p:nvSpPr>
          <p:spPr>
            <a:xfrm>
              <a:off x="2190125" y="5237525"/>
              <a:ext cx="113575" cy="213100"/>
            </a:xfrm>
            <a:custGeom>
              <a:avLst/>
              <a:gdLst/>
              <a:ahLst/>
              <a:cxnLst/>
              <a:rect l="l" t="t" r="r" b="b"/>
              <a:pathLst>
                <a:path w="4543" h="8524" extrusionOk="0">
                  <a:moveTo>
                    <a:pt x="0" y="0"/>
                  </a:moveTo>
                  <a:lnTo>
                    <a:pt x="0" y="8524"/>
                  </a:lnTo>
                  <a:lnTo>
                    <a:pt x="4054" y="8524"/>
                  </a:lnTo>
                  <a:lnTo>
                    <a:pt x="4152" y="8499"/>
                  </a:lnTo>
                  <a:lnTo>
                    <a:pt x="4225" y="8475"/>
                  </a:lnTo>
                  <a:lnTo>
                    <a:pt x="4323" y="8426"/>
                  </a:lnTo>
                  <a:lnTo>
                    <a:pt x="4396" y="8377"/>
                  </a:lnTo>
                  <a:lnTo>
                    <a:pt x="4445" y="8304"/>
                  </a:lnTo>
                  <a:lnTo>
                    <a:pt x="4494" y="8231"/>
                  </a:lnTo>
                  <a:lnTo>
                    <a:pt x="4518" y="8133"/>
                  </a:lnTo>
                  <a:lnTo>
                    <a:pt x="4543" y="803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组合 40"/>
          <p:cNvGrpSpPr/>
          <p:nvPr/>
        </p:nvGrpSpPr>
        <p:grpSpPr>
          <a:xfrm>
            <a:off x="8094766" y="3347913"/>
            <a:ext cx="440874" cy="422292"/>
            <a:chOff x="1179499" y="5126995"/>
            <a:chExt cx="695313" cy="594335"/>
          </a:xfrm>
          <a:solidFill>
            <a:schemeClr val="bg1"/>
          </a:solidFill>
        </p:grpSpPr>
        <p:sp>
          <p:nvSpPr>
            <p:cNvPr id="24" name="Freeform 131"/>
            <p:cNvSpPr>
              <a:spLocks/>
            </p:cNvSpPr>
            <p:nvPr/>
          </p:nvSpPr>
          <p:spPr bwMode="auto">
            <a:xfrm>
              <a:off x="1179499" y="5632612"/>
              <a:ext cx="695313" cy="88718"/>
            </a:xfrm>
            <a:custGeom>
              <a:avLst/>
              <a:gdLst>
                <a:gd name="T0" fmla="*/ 383 w 408"/>
                <a:gd name="T1" fmla="*/ 0 h 52"/>
                <a:gd name="T2" fmla="*/ 363 w 408"/>
                <a:gd name="T3" fmla="*/ 0 h 52"/>
                <a:gd name="T4" fmla="*/ 363 w 408"/>
                <a:gd name="T5" fmla="*/ 17 h 52"/>
                <a:gd name="T6" fmla="*/ 283 w 408"/>
                <a:gd name="T7" fmla="*/ 17 h 52"/>
                <a:gd name="T8" fmla="*/ 283 w 408"/>
                <a:gd name="T9" fmla="*/ 0 h 52"/>
                <a:gd name="T10" fmla="*/ 238 w 408"/>
                <a:gd name="T11" fmla="*/ 0 h 52"/>
                <a:gd name="T12" fmla="*/ 238 w 408"/>
                <a:gd name="T13" fmla="*/ 14 h 52"/>
                <a:gd name="T14" fmla="*/ 158 w 408"/>
                <a:gd name="T15" fmla="*/ 14 h 52"/>
                <a:gd name="T16" fmla="*/ 158 w 408"/>
                <a:gd name="T17" fmla="*/ 0 h 52"/>
                <a:gd name="T18" fmla="*/ 115 w 408"/>
                <a:gd name="T19" fmla="*/ 0 h 52"/>
                <a:gd name="T20" fmla="*/ 115 w 408"/>
                <a:gd name="T21" fmla="*/ 15 h 52"/>
                <a:gd name="T22" fmla="*/ 35 w 408"/>
                <a:gd name="T23" fmla="*/ 15 h 52"/>
                <a:gd name="T24" fmla="*/ 35 w 408"/>
                <a:gd name="T25" fmla="*/ 0 h 52"/>
                <a:gd name="T26" fmla="*/ 26 w 408"/>
                <a:gd name="T27" fmla="*/ 0 h 52"/>
                <a:gd name="T28" fmla="*/ 0 w 408"/>
                <a:gd name="T29" fmla="*/ 26 h 52"/>
                <a:gd name="T30" fmla="*/ 0 w 408"/>
                <a:gd name="T31" fmla="*/ 27 h 52"/>
                <a:gd name="T32" fmla="*/ 26 w 408"/>
                <a:gd name="T33" fmla="*/ 52 h 52"/>
                <a:gd name="T34" fmla="*/ 383 w 408"/>
                <a:gd name="T35" fmla="*/ 52 h 52"/>
                <a:gd name="T36" fmla="*/ 408 w 408"/>
                <a:gd name="T37" fmla="*/ 27 h 52"/>
                <a:gd name="T38" fmla="*/ 408 w 408"/>
                <a:gd name="T39" fmla="*/ 26 h 52"/>
                <a:gd name="T40" fmla="*/ 383 w 408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52">
                  <a:moveTo>
                    <a:pt x="383" y="0"/>
                  </a:moveTo>
                  <a:cubicBezTo>
                    <a:pt x="363" y="0"/>
                    <a:pt x="363" y="0"/>
                    <a:pt x="363" y="0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0"/>
                    <a:pt x="283" y="0"/>
                    <a:pt x="283" y="0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238" y="14"/>
                    <a:pt x="238" y="14"/>
                    <a:pt x="238" y="14"/>
                  </a:cubicBezTo>
                  <a:cubicBezTo>
                    <a:pt x="158" y="14"/>
                    <a:pt x="158" y="14"/>
                    <a:pt x="158" y="1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41"/>
                    <a:pt x="12" y="52"/>
                    <a:pt x="26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97" y="52"/>
                    <a:pt x="408" y="41"/>
                    <a:pt x="408" y="27"/>
                  </a:cubicBezTo>
                  <a:cubicBezTo>
                    <a:pt x="408" y="26"/>
                    <a:pt x="408" y="26"/>
                    <a:pt x="408" y="26"/>
                  </a:cubicBezTo>
                  <a:cubicBezTo>
                    <a:pt x="408" y="12"/>
                    <a:pt x="397" y="0"/>
                    <a:pt x="38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Rectangle 132"/>
            <p:cNvSpPr>
              <a:spLocks noChangeArrowheads="1"/>
            </p:cNvSpPr>
            <p:nvPr/>
          </p:nvSpPr>
          <p:spPr bwMode="auto">
            <a:xfrm>
              <a:off x="1662036" y="5126995"/>
              <a:ext cx="136322" cy="50561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Rectangle 133"/>
            <p:cNvSpPr>
              <a:spLocks noChangeArrowheads="1"/>
            </p:cNvSpPr>
            <p:nvPr/>
          </p:nvSpPr>
          <p:spPr bwMode="auto">
            <a:xfrm>
              <a:off x="1449258" y="5274857"/>
              <a:ext cx="136322" cy="3577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Rectangle 134"/>
            <p:cNvSpPr>
              <a:spLocks noChangeArrowheads="1"/>
            </p:cNvSpPr>
            <p:nvPr/>
          </p:nvSpPr>
          <p:spPr bwMode="auto">
            <a:xfrm>
              <a:off x="1239366" y="5401081"/>
              <a:ext cx="136322" cy="2315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8" name="Freeform 9"/>
          <p:cNvSpPr>
            <a:spLocks noEditPoints="1"/>
          </p:cNvSpPr>
          <p:nvPr/>
        </p:nvSpPr>
        <p:spPr bwMode="auto">
          <a:xfrm>
            <a:off x="9142896" y="3347913"/>
            <a:ext cx="385899" cy="365415"/>
          </a:xfrm>
          <a:custGeom>
            <a:avLst/>
            <a:gdLst>
              <a:gd name="T0" fmla="*/ 302 w 302"/>
              <a:gd name="T1" fmla="*/ 226 h 226"/>
              <a:gd name="T2" fmla="*/ 0 w 302"/>
              <a:gd name="T3" fmla="*/ 226 h 226"/>
              <a:gd name="T4" fmla="*/ 0 w 302"/>
              <a:gd name="T5" fmla="*/ 0 h 226"/>
              <a:gd name="T6" fmla="*/ 17 w 302"/>
              <a:gd name="T7" fmla="*/ 0 h 226"/>
              <a:gd name="T8" fmla="*/ 17 w 302"/>
              <a:gd name="T9" fmla="*/ 206 h 226"/>
              <a:gd name="T10" fmla="*/ 302 w 302"/>
              <a:gd name="T11" fmla="*/ 206 h 226"/>
              <a:gd name="T12" fmla="*/ 302 w 302"/>
              <a:gd name="T13" fmla="*/ 226 h 226"/>
              <a:gd name="T14" fmla="*/ 282 w 302"/>
              <a:gd name="T15" fmla="*/ 188 h 226"/>
              <a:gd name="T16" fmla="*/ 37 w 302"/>
              <a:gd name="T17" fmla="*/ 188 h 226"/>
              <a:gd name="T18" fmla="*/ 37 w 302"/>
              <a:gd name="T19" fmla="*/ 103 h 226"/>
              <a:gd name="T20" fmla="*/ 103 w 302"/>
              <a:gd name="T21" fmla="*/ 17 h 226"/>
              <a:gd name="T22" fmla="*/ 189 w 302"/>
              <a:gd name="T23" fmla="*/ 103 h 226"/>
              <a:gd name="T24" fmla="*/ 245 w 302"/>
              <a:gd name="T25" fmla="*/ 56 h 226"/>
              <a:gd name="T26" fmla="*/ 282 w 302"/>
              <a:gd name="T27" fmla="*/ 188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02" h="226">
                <a:moveTo>
                  <a:pt x="302" y="226"/>
                </a:moveTo>
                <a:lnTo>
                  <a:pt x="0" y="226"/>
                </a:lnTo>
                <a:lnTo>
                  <a:pt x="0" y="0"/>
                </a:lnTo>
                <a:lnTo>
                  <a:pt x="17" y="0"/>
                </a:lnTo>
                <a:lnTo>
                  <a:pt x="17" y="206"/>
                </a:lnTo>
                <a:lnTo>
                  <a:pt x="302" y="206"/>
                </a:lnTo>
                <a:lnTo>
                  <a:pt x="302" y="226"/>
                </a:lnTo>
                <a:close/>
                <a:moveTo>
                  <a:pt x="282" y="188"/>
                </a:moveTo>
                <a:lnTo>
                  <a:pt x="37" y="188"/>
                </a:lnTo>
                <a:lnTo>
                  <a:pt x="37" y="103"/>
                </a:lnTo>
                <a:lnTo>
                  <a:pt x="103" y="17"/>
                </a:lnTo>
                <a:lnTo>
                  <a:pt x="189" y="103"/>
                </a:lnTo>
                <a:lnTo>
                  <a:pt x="245" y="56"/>
                </a:lnTo>
                <a:lnTo>
                  <a:pt x="282" y="1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8541" tIns="64270" rIns="128541" bIns="6427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093" kern="0">
              <a:solidFill>
                <a:srgbClr val="000000"/>
              </a:solidFill>
              <a:latin typeface="微软雅黑"/>
              <a:ea typeface="微软雅黑"/>
              <a:sym typeface="Gill Sans" charset="0"/>
            </a:endParaRPr>
          </a:p>
        </p:txBody>
      </p:sp>
      <p:sp>
        <p:nvSpPr>
          <p:cNvPr id="29" name="Google Shape;969;p48"/>
          <p:cNvSpPr/>
          <p:nvPr/>
        </p:nvSpPr>
        <p:spPr>
          <a:xfrm>
            <a:off x="7962746" y="2038240"/>
            <a:ext cx="339959" cy="297094"/>
          </a:xfrm>
          <a:custGeom>
            <a:avLst/>
            <a:gdLst/>
            <a:ahLst/>
            <a:cxnLst/>
            <a:rect l="l" t="t" r="r" b="b"/>
            <a:pathLst>
              <a:path w="16266" h="14215" extrusionOk="0">
                <a:moveTo>
                  <a:pt x="8597" y="4397"/>
                </a:moveTo>
                <a:lnTo>
                  <a:pt x="8719" y="4421"/>
                </a:lnTo>
                <a:lnTo>
                  <a:pt x="8866" y="4445"/>
                </a:lnTo>
                <a:lnTo>
                  <a:pt x="8988" y="4519"/>
                </a:lnTo>
                <a:lnTo>
                  <a:pt x="9085" y="4616"/>
                </a:lnTo>
                <a:lnTo>
                  <a:pt x="9159" y="4714"/>
                </a:lnTo>
                <a:lnTo>
                  <a:pt x="9208" y="4836"/>
                </a:lnTo>
                <a:lnTo>
                  <a:pt x="9232" y="4958"/>
                </a:lnTo>
                <a:lnTo>
                  <a:pt x="9256" y="5105"/>
                </a:lnTo>
                <a:lnTo>
                  <a:pt x="8963" y="8939"/>
                </a:lnTo>
                <a:lnTo>
                  <a:pt x="8939" y="9086"/>
                </a:lnTo>
                <a:lnTo>
                  <a:pt x="8890" y="9232"/>
                </a:lnTo>
                <a:lnTo>
                  <a:pt x="8817" y="9330"/>
                </a:lnTo>
                <a:lnTo>
                  <a:pt x="8719" y="9452"/>
                </a:lnTo>
                <a:lnTo>
                  <a:pt x="8597" y="9525"/>
                </a:lnTo>
                <a:lnTo>
                  <a:pt x="8475" y="9599"/>
                </a:lnTo>
                <a:lnTo>
                  <a:pt x="8353" y="9648"/>
                </a:lnTo>
                <a:lnTo>
                  <a:pt x="7913" y="9648"/>
                </a:lnTo>
                <a:lnTo>
                  <a:pt x="7791" y="9599"/>
                </a:lnTo>
                <a:lnTo>
                  <a:pt x="7669" y="9525"/>
                </a:lnTo>
                <a:lnTo>
                  <a:pt x="7547" y="9452"/>
                </a:lnTo>
                <a:lnTo>
                  <a:pt x="7449" y="9330"/>
                </a:lnTo>
                <a:lnTo>
                  <a:pt x="7376" y="9232"/>
                </a:lnTo>
                <a:lnTo>
                  <a:pt x="7327" y="9086"/>
                </a:lnTo>
                <a:lnTo>
                  <a:pt x="7303" y="8939"/>
                </a:lnTo>
                <a:lnTo>
                  <a:pt x="7010" y="5105"/>
                </a:lnTo>
                <a:lnTo>
                  <a:pt x="7034" y="4958"/>
                </a:lnTo>
                <a:lnTo>
                  <a:pt x="7058" y="4836"/>
                </a:lnTo>
                <a:lnTo>
                  <a:pt x="7107" y="4714"/>
                </a:lnTo>
                <a:lnTo>
                  <a:pt x="7180" y="4616"/>
                </a:lnTo>
                <a:lnTo>
                  <a:pt x="7278" y="4519"/>
                </a:lnTo>
                <a:lnTo>
                  <a:pt x="7400" y="4445"/>
                </a:lnTo>
                <a:lnTo>
                  <a:pt x="7547" y="4421"/>
                </a:lnTo>
                <a:lnTo>
                  <a:pt x="7669" y="4397"/>
                </a:lnTo>
                <a:close/>
                <a:moveTo>
                  <a:pt x="8133" y="10429"/>
                </a:moveTo>
                <a:lnTo>
                  <a:pt x="8328" y="10454"/>
                </a:lnTo>
                <a:lnTo>
                  <a:pt x="8499" y="10502"/>
                </a:lnTo>
                <a:lnTo>
                  <a:pt x="8670" y="10600"/>
                </a:lnTo>
                <a:lnTo>
                  <a:pt x="8817" y="10722"/>
                </a:lnTo>
                <a:lnTo>
                  <a:pt x="8939" y="10869"/>
                </a:lnTo>
                <a:lnTo>
                  <a:pt x="9037" y="11040"/>
                </a:lnTo>
                <a:lnTo>
                  <a:pt x="9085" y="11211"/>
                </a:lnTo>
                <a:lnTo>
                  <a:pt x="9110" y="11406"/>
                </a:lnTo>
                <a:lnTo>
                  <a:pt x="9085" y="11601"/>
                </a:lnTo>
                <a:lnTo>
                  <a:pt x="9037" y="11797"/>
                </a:lnTo>
                <a:lnTo>
                  <a:pt x="8939" y="11943"/>
                </a:lnTo>
                <a:lnTo>
                  <a:pt x="8817" y="12090"/>
                </a:lnTo>
                <a:lnTo>
                  <a:pt x="8670" y="12212"/>
                </a:lnTo>
                <a:lnTo>
                  <a:pt x="8499" y="12310"/>
                </a:lnTo>
                <a:lnTo>
                  <a:pt x="8328" y="12359"/>
                </a:lnTo>
                <a:lnTo>
                  <a:pt x="8133" y="12383"/>
                </a:lnTo>
                <a:lnTo>
                  <a:pt x="7938" y="12359"/>
                </a:lnTo>
                <a:lnTo>
                  <a:pt x="7742" y="12310"/>
                </a:lnTo>
                <a:lnTo>
                  <a:pt x="7596" y="12212"/>
                </a:lnTo>
                <a:lnTo>
                  <a:pt x="7449" y="12090"/>
                </a:lnTo>
                <a:lnTo>
                  <a:pt x="7327" y="11943"/>
                </a:lnTo>
                <a:lnTo>
                  <a:pt x="7229" y="11797"/>
                </a:lnTo>
                <a:lnTo>
                  <a:pt x="7180" y="11601"/>
                </a:lnTo>
                <a:lnTo>
                  <a:pt x="7156" y="11406"/>
                </a:lnTo>
                <a:lnTo>
                  <a:pt x="7180" y="11211"/>
                </a:lnTo>
                <a:lnTo>
                  <a:pt x="7229" y="11040"/>
                </a:lnTo>
                <a:lnTo>
                  <a:pt x="7327" y="10869"/>
                </a:lnTo>
                <a:lnTo>
                  <a:pt x="7449" y="10722"/>
                </a:lnTo>
                <a:lnTo>
                  <a:pt x="7596" y="10600"/>
                </a:lnTo>
                <a:lnTo>
                  <a:pt x="7742" y="10502"/>
                </a:lnTo>
                <a:lnTo>
                  <a:pt x="7938" y="10454"/>
                </a:lnTo>
                <a:lnTo>
                  <a:pt x="8133" y="10429"/>
                </a:lnTo>
                <a:close/>
                <a:moveTo>
                  <a:pt x="7986" y="0"/>
                </a:moveTo>
                <a:lnTo>
                  <a:pt x="7864" y="25"/>
                </a:lnTo>
                <a:lnTo>
                  <a:pt x="7742" y="74"/>
                </a:lnTo>
                <a:lnTo>
                  <a:pt x="7620" y="123"/>
                </a:lnTo>
                <a:lnTo>
                  <a:pt x="7522" y="196"/>
                </a:lnTo>
                <a:lnTo>
                  <a:pt x="7425" y="294"/>
                </a:lnTo>
                <a:lnTo>
                  <a:pt x="7327" y="391"/>
                </a:lnTo>
                <a:lnTo>
                  <a:pt x="7254" y="489"/>
                </a:lnTo>
                <a:lnTo>
                  <a:pt x="147" y="12700"/>
                </a:lnTo>
                <a:lnTo>
                  <a:pt x="73" y="12823"/>
                </a:lnTo>
                <a:lnTo>
                  <a:pt x="25" y="12945"/>
                </a:lnTo>
                <a:lnTo>
                  <a:pt x="0" y="13067"/>
                </a:lnTo>
                <a:lnTo>
                  <a:pt x="0" y="13213"/>
                </a:lnTo>
                <a:lnTo>
                  <a:pt x="0" y="13335"/>
                </a:lnTo>
                <a:lnTo>
                  <a:pt x="25" y="13458"/>
                </a:lnTo>
                <a:lnTo>
                  <a:pt x="73" y="13604"/>
                </a:lnTo>
                <a:lnTo>
                  <a:pt x="147" y="13726"/>
                </a:lnTo>
                <a:lnTo>
                  <a:pt x="220" y="13824"/>
                </a:lnTo>
                <a:lnTo>
                  <a:pt x="293" y="13922"/>
                </a:lnTo>
                <a:lnTo>
                  <a:pt x="391" y="14019"/>
                </a:lnTo>
                <a:lnTo>
                  <a:pt x="513" y="14093"/>
                </a:lnTo>
                <a:lnTo>
                  <a:pt x="635" y="14141"/>
                </a:lnTo>
                <a:lnTo>
                  <a:pt x="757" y="14190"/>
                </a:lnTo>
                <a:lnTo>
                  <a:pt x="879" y="14215"/>
                </a:lnTo>
                <a:lnTo>
                  <a:pt x="15387" y="14215"/>
                </a:lnTo>
                <a:lnTo>
                  <a:pt x="15509" y="14190"/>
                </a:lnTo>
                <a:lnTo>
                  <a:pt x="15631" y="14141"/>
                </a:lnTo>
                <a:lnTo>
                  <a:pt x="15753" y="14093"/>
                </a:lnTo>
                <a:lnTo>
                  <a:pt x="15875" y="14019"/>
                </a:lnTo>
                <a:lnTo>
                  <a:pt x="15973" y="13922"/>
                </a:lnTo>
                <a:lnTo>
                  <a:pt x="16046" y="13824"/>
                </a:lnTo>
                <a:lnTo>
                  <a:pt x="16119" y="13726"/>
                </a:lnTo>
                <a:lnTo>
                  <a:pt x="16193" y="13604"/>
                </a:lnTo>
                <a:lnTo>
                  <a:pt x="16241" y="13458"/>
                </a:lnTo>
                <a:lnTo>
                  <a:pt x="16266" y="13335"/>
                </a:lnTo>
                <a:lnTo>
                  <a:pt x="16266" y="13213"/>
                </a:lnTo>
                <a:lnTo>
                  <a:pt x="16266" y="13067"/>
                </a:lnTo>
                <a:lnTo>
                  <a:pt x="16241" y="12945"/>
                </a:lnTo>
                <a:lnTo>
                  <a:pt x="16193" y="12823"/>
                </a:lnTo>
                <a:lnTo>
                  <a:pt x="16119" y="12700"/>
                </a:lnTo>
                <a:lnTo>
                  <a:pt x="9012" y="489"/>
                </a:lnTo>
                <a:lnTo>
                  <a:pt x="8939" y="391"/>
                </a:lnTo>
                <a:lnTo>
                  <a:pt x="8841" y="294"/>
                </a:lnTo>
                <a:lnTo>
                  <a:pt x="8744" y="196"/>
                </a:lnTo>
                <a:lnTo>
                  <a:pt x="8646" y="123"/>
                </a:lnTo>
                <a:lnTo>
                  <a:pt x="8524" y="74"/>
                </a:lnTo>
                <a:lnTo>
                  <a:pt x="8402" y="25"/>
                </a:lnTo>
                <a:lnTo>
                  <a:pt x="825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0067" y="5604933"/>
            <a:ext cx="3425067" cy="935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8"/>
          <p:cNvSpPr/>
          <p:nvPr/>
        </p:nvSpPr>
        <p:spPr>
          <a:xfrm>
            <a:off x="-12095" y="-1"/>
            <a:ext cx="6889531" cy="6889531"/>
          </a:xfrm>
          <a:custGeom>
            <a:avLst/>
            <a:gdLst>
              <a:gd name="connsiteX0" fmla="*/ 0 w 5896303"/>
              <a:gd name="connsiteY0" fmla="*/ 0 h 5896303"/>
              <a:gd name="connsiteX1" fmla="*/ 5896303 w 5896303"/>
              <a:gd name="connsiteY1" fmla="*/ 5896303 h 5896303"/>
              <a:gd name="connsiteX2" fmla="*/ 5579364 w 5896303"/>
              <a:gd name="connsiteY2" fmla="*/ 5896303 h 5896303"/>
              <a:gd name="connsiteX3" fmla="*/ 0 w 5896303"/>
              <a:gd name="connsiteY3" fmla="*/ 316939 h 5896303"/>
              <a:gd name="connsiteX4" fmla="*/ 0 w 5896303"/>
              <a:gd name="connsiteY4" fmla="*/ 0 h 58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6303" h="5896303">
                <a:moveTo>
                  <a:pt x="0" y="0"/>
                </a:moveTo>
                <a:lnTo>
                  <a:pt x="5896303" y="5896303"/>
                </a:lnTo>
                <a:lnTo>
                  <a:pt x="5579364" y="5896303"/>
                </a:lnTo>
                <a:lnTo>
                  <a:pt x="0" y="31693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等腰三角形 5"/>
          <p:cNvSpPr/>
          <p:nvPr/>
        </p:nvSpPr>
        <p:spPr>
          <a:xfrm flipV="1">
            <a:off x="7929567" y="425666"/>
            <a:ext cx="3942961" cy="1924021"/>
          </a:xfrm>
          <a:prstGeom prst="triangl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/>
          <p:cNvSpPr/>
          <p:nvPr/>
        </p:nvSpPr>
        <p:spPr>
          <a:xfrm flipV="1">
            <a:off x="7929567" y="10168"/>
            <a:ext cx="3942961" cy="192402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1001240" y="215443"/>
            <a:ext cx="1194750" cy="1161633"/>
          </a:xfrm>
          <a:prstGeom prst="diamond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01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TextBox 32"/>
          <p:cNvSpPr txBox="1">
            <a:spLocks noChangeArrowheads="1"/>
          </p:cNvSpPr>
          <p:nvPr/>
        </p:nvSpPr>
        <p:spPr bwMode="auto">
          <a:xfrm>
            <a:off x="2640521" y="1768870"/>
            <a:ext cx="1194750" cy="1161633"/>
          </a:xfrm>
          <a:prstGeom prst="diamond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02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4054345" y="3173300"/>
            <a:ext cx="1194750" cy="1161633"/>
          </a:xfrm>
          <a:prstGeom prst="diamond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03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TextBox 32"/>
          <p:cNvSpPr txBox="1">
            <a:spLocks noChangeArrowheads="1"/>
          </p:cNvSpPr>
          <p:nvPr/>
        </p:nvSpPr>
        <p:spPr bwMode="auto">
          <a:xfrm>
            <a:off x="5389981" y="4560552"/>
            <a:ext cx="1194750" cy="1161633"/>
          </a:xfrm>
          <a:prstGeom prst="diamond">
            <a:avLst/>
          </a:prstGeom>
          <a:solidFill>
            <a:srgbClr val="0070C0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04</a:t>
            </a:r>
            <a:endParaRPr lang="zh-CN" altLang="en-US" sz="32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59835" y="1225307"/>
            <a:ext cx="6647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2800" dirty="0" smtClean="0"/>
              <a:t> </a:t>
            </a:r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2195990" y="195251"/>
            <a:ext cx="605901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Требования к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должен быть зарегистрированы в качестве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самозанятого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Площадка не проводит регистрацию.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не должен иметь сотрудников.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не должен  перепродавать товары других производителей.</a:t>
            </a:r>
          </a:p>
          <a:p>
            <a:pPr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имеют право торговать любыми товарами собственного изготовления, за исключением тех, которые подлежат обязательной маркировке или лицензированию. Например, здесь нельзя продавать детские игрушки или торты.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3835271" y="1703356"/>
            <a:ext cx="83567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Преимущества работы в роли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самозанятого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оплачивают всего 4% в виде подоходного налога, если продают товары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физлицам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 6%, если работает с юридическими лицами.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не нужно заполнять документы и вести отчетность. Достаточно указывать выручку в личном кабинете налогоплательщика в приложении или на сайте.</a:t>
            </a:r>
          </a:p>
          <a:p>
            <a:pPr lvl="0"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не нужно увольняться с работы, если они где-то официально трудоустроены: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самозанятость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можно совмещать с другими способами получения дохода.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249095" y="2996018"/>
            <a:ext cx="67735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Налог на профессиональную деятельность (НПД):</a:t>
            </a:r>
          </a:p>
          <a:p>
            <a:pPr fontAlgn="base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Спецрежим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при котором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платят налог с доходов. Никакой отчётности, достаточно использовать мобильное приложение «Мой налог». Каждую продажу продавец регистрирует в приложении, налоги платит там же раз в месяц. У НПД есть ограничение на годовую выручку - не более 2,4 млн.руб. Кроме этого,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могут продавать только товары собственного производства.</a:t>
            </a:r>
            <a:endParaRPr kumimoji="1" lang="zh-CN" altLang="en-US" sz="1600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460066" y="4196347"/>
            <a:ext cx="57319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Документы для сотрудничества и продажи товаров на Озон: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1)Оформить правовой статус организации (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самозанятого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2)Подготовить документы на 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бизнес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,для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паспорт, ИНН, справка о 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самозанятости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3)Подготовить документы на товары.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требует сразу загружать сертификаты на товары. Отказное письмо необходимо, если товар не подлежит сертификации в обязательном порядке.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 4)Зарегистрироваться в личном кабинете Озон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Селлер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Это бесплатно. Регистрация занимает примерно день. Нужно будет заполнить анкету и приложить копии документов. Озон проверит информацию и активирует учётную запись. Потом нужно принять оферту, договор Озон - основной документ, где прописаны правила работы на 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8136103" y="0"/>
            <a:ext cx="3471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Формат сотрудничества с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маркетплейсом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 налоговый режим</a:t>
            </a:r>
            <a:endParaRPr kumimoji="1" lang="en-US" altLang="zh-CN" sz="2000" b="1" dirty="0"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5115" b="17932"/>
          <a:stretch>
            <a:fillRect/>
          </a:stretch>
        </p:blipFill>
        <p:spPr bwMode="auto">
          <a:xfrm>
            <a:off x="0" y="584775"/>
            <a:ext cx="6316554" cy="6304755"/>
          </a:xfrm>
          <a:prstGeom prst="rtTriangl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42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28"/>
          <p:cNvSpPr/>
          <p:nvPr/>
        </p:nvSpPr>
        <p:spPr>
          <a:xfrm rot="385175" flipH="1">
            <a:off x="-117044" y="3307851"/>
            <a:ext cx="6289499" cy="3208599"/>
          </a:xfrm>
          <a:custGeom>
            <a:avLst/>
            <a:gdLst>
              <a:gd name="connsiteX0" fmla="*/ 3799487 w 6282660"/>
              <a:gd name="connsiteY0" fmla="*/ 181966 h 3167251"/>
              <a:gd name="connsiteX1" fmla="*/ 1673317 w 6282660"/>
              <a:gd name="connsiteY1" fmla="*/ 7296 h 3167251"/>
              <a:gd name="connsiteX2" fmla="*/ 7842 w 6282660"/>
              <a:gd name="connsiteY2" fmla="*/ 36033 h 3167251"/>
              <a:gd name="connsiteX3" fmla="*/ 38 w 6282660"/>
              <a:gd name="connsiteY3" fmla="*/ 3167251 h 3167251"/>
              <a:gd name="connsiteX4" fmla="*/ 6016288 w 6282660"/>
              <a:gd name="connsiteY4" fmla="*/ 3167251 h 3167251"/>
              <a:gd name="connsiteX5" fmla="*/ 6016289 w 6282660"/>
              <a:gd name="connsiteY5" fmla="*/ 3167249 h 3167251"/>
              <a:gd name="connsiteX6" fmla="*/ 6282660 w 6282660"/>
              <a:gd name="connsiteY6" fmla="*/ 799799 h 3167251"/>
              <a:gd name="connsiteX7" fmla="*/ 6258730 w 6282660"/>
              <a:gd name="connsiteY7" fmla="*/ 800935 h 3167251"/>
              <a:gd name="connsiteX8" fmla="*/ 3799487 w 6282660"/>
              <a:gd name="connsiteY8" fmla="*/ 181966 h 3167251"/>
              <a:gd name="connsiteX0" fmla="*/ 3799487 w 6289428"/>
              <a:gd name="connsiteY0" fmla="*/ 181966 h 3167251"/>
              <a:gd name="connsiteX1" fmla="*/ 1673317 w 6289428"/>
              <a:gd name="connsiteY1" fmla="*/ 7296 h 3167251"/>
              <a:gd name="connsiteX2" fmla="*/ 7842 w 6289428"/>
              <a:gd name="connsiteY2" fmla="*/ 36033 h 3167251"/>
              <a:gd name="connsiteX3" fmla="*/ 38 w 6289428"/>
              <a:gd name="connsiteY3" fmla="*/ 3167251 h 3167251"/>
              <a:gd name="connsiteX4" fmla="*/ 6016288 w 6289428"/>
              <a:gd name="connsiteY4" fmla="*/ 3167251 h 3167251"/>
              <a:gd name="connsiteX5" fmla="*/ 6016289 w 6289428"/>
              <a:gd name="connsiteY5" fmla="*/ 3167249 h 3167251"/>
              <a:gd name="connsiteX6" fmla="*/ 6282660 w 6289428"/>
              <a:gd name="connsiteY6" fmla="*/ 799799 h 3167251"/>
              <a:gd name="connsiteX7" fmla="*/ 6287577 w 6289428"/>
              <a:gd name="connsiteY7" fmla="*/ 804181 h 3167251"/>
              <a:gd name="connsiteX8" fmla="*/ 3799487 w 6289428"/>
              <a:gd name="connsiteY8" fmla="*/ 181966 h 3167251"/>
              <a:gd name="connsiteX0" fmla="*/ 4345949 w 6289428"/>
              <a:gd name="connsiteY0" fmla="*/ 263237 h 3172432"/>
              <a:gd name="connsiteX1" fmla="*/ 1673317 w 6289428"/>
              <a:gd name="connsiteY1" fmla="*/ 12477 h 3172432"/>
              <a:gd name="connsiteX2" fmla="*/ 7842 w 6289428"/>
              <a:gd name="connsiteY2" fmla="*/ 41214 h 3172432"/>
              <a:gd name="connsiteX3" fmla="*/ 38 w 6289428"/>
              <a:gd name="connsiteY3" fmla="*/ 3172432 h 3172432"/>
              <a:gd name="connsiteX4" fmla="*/ 6016288 w 6289428"/>
              <a:gd name="connsiteY4" fmla="*/ 3172432 h 3172432"/>
              <a:gd name="connsiteX5" fmla="*/ 6016289 w 6289428"/>
              <a:gd name="connsiteY5" fmla="*/ 3172430 h 3172432"/>
              <a:gd name="connsiteX6" fmla="*/ 6282660 w 6289428"/>
              <a:gd name="connsiteY6" fmla="*/ 804980 h 3172432"/>
              <a:gd name="connsiteX7" fmla="*/ 6287577 w 6289428"/>
              <a:gd name="connsiteY7" fmla="*/ 809362 h 3172432"/>
              <a:gd name="connsiteX8" fmla="*/ 4345949 w 6289428"/>
              <a:gd name="connsiteY8" fmla="*/ 263237 h 3172432"/>
              <a:gd name="connsiteX0" fmla="*/ 4230562 w 6289428"/>
              <a:gd name="connsiteY0" fmla="*/ 249354 h 3171531"/>
              <a:gd name="connsiteX1" fmla="*/ 1673317 w 6289428"/>
              <a:gd name="connsiteY1" fmla="*/ 11576 h 3171531"/>
              <a:gd name="connsiteX2" fmla="*/ 7842 w 6289428"/>
              <a:gd name="connsiteY2" fmla="*/ 40313 h 3171531"/>
              <a:gd name="connsiteX3" fmla="*/ 38 w 6289428"/>
              <a:gd name="connsiteY3" fmla="*/ 3171531 h 3171531"/>
              <a:gd name="connsiteX4" fmla="*/ 6016288 w 6289428"/>
              <a:gd name="connsiteY4" fmla="*/ 3171531 h 3171531"/>
              <a:gd name="connsiteX5" fmla="*/ 6016289 w 6289428"/>
              <a:gd name="connsiteY5" fmla="*/ 3171529 h 3171531"/>
              <a:gd name="connsiteX6" fmla="*/ 6282660 w 6289428"/>
              <a:gd name="connsiteY6" fmla="*/ 804079 h 3171531"/>
              <a:gd name="connsiteX7" fmla="*/ 6287577 w 6289428"/>
              <a:gd name="connsiteY7" fmla="*/ 808461 h 3171531"/>
              <a:gd name="connsiteX8" fmla="*/ 4230562 w 6289428"/>
              <a:gd name="connsiteY8" fmla="*/ 249354 h 3171531"/>
              <a:gd name="connsiteX0" fmla="*/ 4241830 w 6300696"/>
              <a:gd name="connsiteY0" fmla="*/ 301095 h 3223272"/>
              <a:gd name="connsiteX1" fmla="*/ 1684585 w 6300696"/>
              <a:gd name="connsiteY1" fmla="*/ 63317 h 3223272"/>
              <a:gd name="connsiteX2" fmla="*/ 0 w 6300696"/>
              <a:gd name="connsiteY2" fmla="*/ 2269 h 3223272"/>
              <a:gd name="connsiteX3" fmla="*/ 11306 w 6300696"/>
              <a:gd name="connsiteY3" fmla="*/ 3223272 h 3223272"/>
              <a:gd name="connsiteX4" fmla="*/ 6027556 w 6300696"/>
              <a:gd name="connsiteY4" fmla="*/ 3223272 h 3223272"/>
              <a:gd name="connsiteX5" fmla="*/ 6027557 w 6300696"/>
              <a:gd name="connsiteY5" fmla="*/ 3223270 h 3223272"/>
              <a:gd name="connsiteX6" fmla="*/ 6293928 w 6300696"/>
              <a:gd name="connsiteY6" fmla="*/ 855820 h 3223272"/>
              <a:gd name="connsiteX7" fmla="*/ 6298845 w 6300696"/>
              <a:gd name="connsiteY7" fmla="*/ 860202 h 3223272"/>
              <a:gd name="connsiteX8" fmla="*/ 4241830 w 6300696"/>
              <a:gd name="connsiteY8" fmla="*/ 301095 h 3223272"/>
              <a:gd name="connsiteX0" fmla="*/ 4230633 w 6289499"/>
              <a:gd name="connsiteY0" fmla="*/ 286422 h 3208599"/>
              <a:gd name="connsiteX1" fmla="*/ 1673388 w 6289499"/>
              <a:gd name="connsiteY1" fmla="*/ 48644 h 3208599"/>
              <a:gd name="connsiteX2" fmla="*/ 1604 w 6289499"/>
              <a:gd name="connsiteY2" fmla="*/ 3642 h 3208599"/>
              <a:gd name="connsiteX3" fmla="*/ 109 w 6289499"/>
              <a:gd name="connsiteY3" fmla="*/ 3208599 h 3208599"/>
              <a:gd name="connsiteX4" fmla="*/ 6016359 w 6289499"/>
              <a:gd name="connsiteY4" fmla="*/ 3208599 h 3208599"/>
              <a:gd name="connsiteX5" fmla="*/ 6016360 w 6289499"/>
              <a:gd name="connsiteY5" fmla="*/ 3208597 h 3208599"/>
              <a:gd name="connsiteX6" fmla="*/ 6282731 w 6289499"/>
              <a:gd name="connsiteY6" fmla="*/ 841147 h 3208599"/>
              <a:gd name="connsiteX7" fmla="*/ 6287648 w 6289499"/>
              <a:gd name="connsiteY7" fmla="*/ 845529 h 3208599"/>
              <a:gd name="connsiteX8" fmla="*/ 4230633 w 6289499"/>
              <a:gd name="connsiteY8" fmla="*/ 286422 h 3208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9499" h="3208599">
                <a:moveTo>
                  <a:pt x="4230633" y="286422"/>
                </a:moveTo>
                <a:cubicBezTo>
                  <a:pt x="3622966" y="217794"/>
                  <a:pt x="2378226" y="95774"/>
                  <a:pt x="1673388" y="48644"/>
                </a:cubicBezTo>
                <a:cubicBezTo>
                  <a:pt x="968550" y="1514"/>
                  <a:pt x="556762" y="-5937"/>
                  <a:pt x="1604" y="3642"/>
                </a:cubicBezTo>
                <a:cubicBezTo>
                  <a:pt x="2297" y="1080532"/>
                  <a:pt x="-584" y="2131709"/>
                  <a:pt x="109" y="3208599"/>
                </a:cubicBezTo>
                <a:lnTo>
                  <a:pt x="6016359" y="3208599"/>
                </a:lnTo>
                <a:cubicBezTo>
                  <a:pt x="6016359" y="3208598"/>
                  <a:pt x="6016360" y="3208598"/>
                  <a:pt x="6016360" y="3208597"/>
                </a:cubicBezTo>
                <a:lnTo>
                  <a:pt x="6282731" y="841147"/>
                </a:lnTo>
                <a:cubicBezTo>
                  <a:pt x="6274754" y="841526"/>
                  <a:pt x="6295625" y="845150"/>
                  <a:pt x="6287648" y="845529"/>
                </a:cubicBezTo>
                <a:cubicBezTo>
                  <a:pt x="6292410" y="848572"/>
                  <a:pt x="5948914" y="543535"/>
                  <a:pt x="4230633" y="286422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 23"/>
          <p:cNvSpPr/>
          <p:nvPr/>
        </p:nvSpPr>
        <p:spPr>
          <a:xfrm>
            <a:off x="0" y="3669808"/>
            <a:ext cx="6941127" cy="3188192"/>
          </a:xfrm>
          <a:custGeom>
            <a:avLst/>
            <a:gdLst>
              <a:gd name="connsiteX0" fmla="*/ 0 w 6941127"/>
              <a:gd name="connsiteY0" fmla="*/ 0 h 3644900"/>
              <a:gd name="connsiteX1" fmla="*/ 6096001 w 6941127"/>
              <a:gd name="connsiteY1" fmla="*/ 964045 h 3644900"/>
              <a:gd name="connsiteX2" fmla="*/ 6359236 w 6941127"/>
              <a:gd name="connsiteY2" fmla="*/ 964045 h 3644900"/>
              <a:gd name="connsiteX3" fmla="*/ 6941127 w 6941127"/>
              <a:gd name="connsiteY3" fmla="*/ 3644900 h 3644900"/>
              <a:gd name="connsiteX4" fmla="*/ 0 w 6941127"/>
              <a:gd name="connsiteY4" fmla="*/ 3644900 h 3644900"/>
              <a:gd name="connsiteX5" fmla="*/ 0 w 6941127"/>
              <a:gd name="connsiteY5" fmla="*/ 964045 h 36449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1854200 w 6941127"/>
              <a:gd name="connsiteY0" fmla="*/ 0 h 3619500"/>
              <a:gd name="connsiteX1" fmla="*/ 6096001 w 6941127"/>
              <a:gd name="connsiteY1" fmla="*/ 938645 h 3619500"/>
              <a:gd name="connsiteX2" fmla="*/ 6359236 w 6941127"/>
              <a:gd name="connsiteY2" fmla="*/ 938645 h 3619500"/>
              <a:gd name="connsiteX3" fmla="*/ 6941127 w 6941127"/>
              <a:gd name="connsiteY3" fmla="*/ 3619500 h 3619500"/>
              <a:gd name="connsiteX4" fmla="*/ 0 w 6941127"/>
              <a:gd name="connsiteY4" fmla="*/ 3619500 h 3619500"/>
              <a:gd name="connsiteX5" fmla="*/ 0 w 6941127"/>
              <a:gd name="connsiteY5" fmla="*/ 938645 h 3619500"/>
              <a:gd name="connsiteX6" fmla="*/ 1854200 w 6941127"/>
              <a:gd name="connsiteY6" fmla="*/ 0 h 3619500"/>
              <a:gd name="connsiteX0" fmla="*/ 762000 w 6941127"/>
              <a:gd name="connsiteY0" fmla="*/ 0 h 3454400"/>
              <a:gd name="connsiteX1" fmla="*/ 6096001 w 6941127"/>
              <a:gd name="connsiteY1" fmla="*/ 773545 h 3454400"/>
              <a:gd name="connsiteX2" fmla="*/ 6359236 w 6941127"/>
              <a:gd name="connsiteY2" fmla="*/ 773545 h 3454400"/>
              <a:gd name="connsiteX3" fmla="*/ 6941127 w 6941127"/>
              <a:gd name="connsiteY3" fmla="*/ 3454400 h 3454400"/>
              <a:gd name="connsiteX4" fmla="*/ 0 w 6941127"/>
              <a:gd name="connsiteY4" fmla="*/ 3454400 h 3454400"/>
              <a:gd name="connsiteX5" fmla="*/ 0 w 6941127"/>
              <a:gd name="connsiteY5" fmla="*/ 773545 h 3454400"/>
              <a:gd name="connsiteX6" fmla="*/ 762000 w 6941127"/>
              <a:gd name="connsiteY6" fmla="*/ 0 h 3454400"/>
              <a:gd name="connsiteX0" fmla="*/ 1371600 w 6941127"/>
              <a:gd name="connsiteY0" fmla="*/ 0 h 3035300"/>
              <a:gd name="connsiteX1" fmla="*/ 6096001 w 6941127"/>
              <a:gd name="connsiteY1" fmla="*/ 354445 h 3035300"/>
              <a:gd name="connsiteX2" fmla="*/ 6359236 w 6941127"/>
              <a:gd name="connsiteY2" fmla="*/ 354445 h 3035300"/>
              <a:gd name="connsiteX3" fmla="*/ 6941127 w 6941127"/>
              <a:gd name="connsiteY3" fmla="*/ 3035300 h 3035300"/>
              <a:gd name="connsiteX4" fmla="*/ 0 w 6941127"/>
              <a:gd name="connsiteY4" fmla="*/ 3035300 h 3035300"/>
              <a:gd name="connsiteX5" fmla="*/ 0 w 6941127"/>
              <a:gd name="connsiteY5" fmla="*/ 354445 h 3035300"/>
              <a:gd name="connsiteX6" fmla="*/ 1371600 w 6941127"/>
              <a:gd name="connsiteY6" fmla="*/ 0 h 3035300"/>
              <a:gd name="connsiteX0" fmla="*/ 1371600 w 6941127"/>
              <a:gd name="connsiteY0" fmla="*/ 21238 h 3056538"/>
              <a:gd name="connsiteX1" fmla="*/ 6096001 w 6941127"/>
              <a:gd name="connsiteY1" fmla="*/ 375683 h 3056538"/>
              <a:gd name="connsiteX2" fmla="*/ 6359236 w 6941127"/>
              <a:gd name="connsiteY2" fmla="*/ 375683 h 3056538"/>
              <a:gd name="connsiteX3" fmla="*/ 6941127 w 6941127"/>
              <a:gd name="connsiteY3" fmla="*/ 3056538 h 3056538"/>
              <a:gd name="connsiteX4" fmla="*/ 0 w 6941127"/>
              <a:gd name="connsiteY4" fmla="*/ 3056538 h 3056538"/>
              <a:gd name="connsiteX5" fmla="*/ 0 w 6941127"/>
              <a:gd name="connsiteY5" fmla="*/ 375683 h 3056538"/>
              <a:gd name="connsiteX6" fmla="*/ 1371600 w 6941127"/>
              <a:gd name="connsiteY6" fmla="*/ 21238 h 305653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34778 h 3031978"/>
              <a:gd name="connsiteX1" fmla="*/ 6096001 w 6941127"/>
              <a:gd name="connsiteY1" fmla="*/ 351123 h 3031978"/>
              <a:gd name="connsiteX2" fmla="*/ 6359236 w 6941127"/>
              <a:gd name="connsiteY2" fmla="*/ 351123 h 3031978"/>
              <a:gd name="connsiteX3" fmla="*/ 6941127 w 6941127"/>
              <a:gd name="connsiteY3" fmla="*/ 3031978 h 3031978"/>
              <a:gd name="connsiteX4" fmla="*/ 0 w 6941127"/>
              <a:gd name="connsiteY4" fmla="*/ 3031978 h 3031978"/>
              <a:gd name="connsiteX5" fmla="*/ 0 w 6941127"/>
              <a:gd name="connsiteY5" fmla="*/ 351123 h 3031978"/>
              <a:gd name="connsiteX6" fmla="*/ 1854200 w 6941127"/>
              <a:gd name="connsiteY6" fmla="*/ 34778 h 3031978"/>
              <a:gd name="connsiteX0" fmla="*/ 1854200 w 6941127"/>
              <a:gd name="connsiteY0" fmla="*/ 13940 h 3074640"/>
              <a:gd name="connsiteX1" fmla="*/ 6096001 w 6941127"/>
              <a:gd name="connsiteY1" fmla="*/ 393785 h 3074640"/>
              <a:gd name="connsiteX2" fmla="*/ 6359236 w 6941127"/>
              <a:gd name="connsiteY2" fmla="*/ 393785 h 3074640"/>
              <a:gd name="connsiteX3" fmla="*/ 6941127 w 6941127"/>
              <a:gd name="connsiteY3" fmla="*/ 3074640 h 3074640"/>
              <a:gd name="connsiteX4" fmla="*/ 0 w 6941127"/>
              <a:gd name="connsiteY4" fmla="*/ 3074640 h 3074640"/>
              <a:gd name="connsiteX5" fmla="*/ 0 w 6941127"/>
              <a:gd name="connsiteY5" fmla="*/ 393785 h 3074640"/>
              <a:gd name="connsiteX6" fmla="*/ 1854200 w 6941127"/>
              <a:gd name="connsiteY6" fmla="*/ 13940 h 3074640"/>
              <a:gd name="connsiteX0" fmla="*/ 1854200 w 6941127"/>
              <a:gd name="connsiteY0" fmla="*/ 0 h 3060700"/>
              <a:gd name="connsiteX1" fmla="*/ 6096001 w 6941127"/>
              <a:gd name="connsiteY1" fmla="*/ 379845 h 3060700"/>
              <a:gd name="connsiteX2" fmla="*/ 6359236 w 6941127"/>
              <a:gd name="connsiteY2" fmla="*/ 379845 h 3060700"/>
              <a:gd name="connsiteX3" fmla="*/ 6941127 w 6941127"/>
              <a:gd name="connsiteY3" fmla="*/ 3060700 h 3060700"/>
              <a:gd name="connsiteX4" fmla="*/ 0 w 6941127"/>
              <a:gd name="connsiteY4" fmla="*/ 3060700 h 3060700"/>
              <a:gd name="connsiteX5" fmla="*/ 0 w 6941127"/>
              <a:gd name="connsiteY5" fmla="*/ 379845 h 3060700"/>
              <a:gd name="connsiteX6" fmla="*/ 1854200 w 6941127"/>
              <a:gd name="connsiteY6" fmla="*/ 0 h 3060700"/>
              <a:gd name="connsiteX0" fmla="*/ 1854200 w 6941127"/>
              <a:gd name="connsiteY0" fmla="*/ 25452 h 3086152"/>
              <a:gd name="connsiteX1" fmla="*/ 6096001 w 6941127"/>
              <a:gd name="connsiteY1" fmla="*/ 405297 h 3086152"/>
              <a:gd name="connsiteX2" fmla="*/ 6359236 w 6941127"/>
              <a:gd name="connsiteY2" fmla="*/ 405297 h 3086152"/>
              <a:gd name="connsiteX3" fmla="*/ 6941127 w 6941127"/>
              <a:gd name="connsiteY3" fmla="*/ 3086152 h 3086152"/>
              <a:gd name="connsiteX4" fmla="*/ 0 w 6941127"/>
              <a:gd name="connsiteY4" fmla="*/ 3086152 h 3086152"/>
              <a:gd name="connsiteX5" fmla="*/ 0 w 6941127"/>
              <a:gd name="connsiteY5" fmla="*/ 24297 h 3086152"/>
              <a:gd name="connsiteX6" fmla="*/ 1854200 w 6941127"/>
              <a:gd name="connsiteY6" fmla="*/ 25452 h 3086152"/>
              <a:gd name="connsiteX0" fmla="*/ 1663700 w 6941127"/>
              <a:gd name="connsiteY0" fmla="*/ 14532 h 3164132"/>
              <a:gd name="connsiteX1" fmla="*/ 6096001 w 6941127"/>
              <a:gd name="connsiteY1" fmla="*/ 483277 h 3164132"/>
              <a:gd name="connsiteX2" fmla="*/ 6359236 w 6941127"/>
              <a:gd name="connsiteY2" fmla="*/ 483277 h 3164132"/>
              <a:gd name="connsiteX3" fmla="*/ 6941127 w 6941127"/>
              <a:gd name="connsiteY3" fmla="*/ 3164132 h 3164132"/>
              <a:gd name="connsiteX4" fmla="*/ 0 w 6941127"/>
              <a:gd name="connsiteY4" fmla="*/ 3164132 h 3164132"/>
              <a:gd name="connsiteX5" fmla="*/ 0 w 6941127"/>
              <a:gd name="connsiteY5" fmla="*/ 102277 h 3164132"/>
              <a:gd name="connsiteX6" fmla="*/ 1663700 w 6941127"/>
              <a:gd name="connsiteY6" fmla="*/ 14532 h 3164132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63700 w 6941127"/>
              <a:gd name="connsiteY0" fmla="*/ 3348 h 3152948"/>
              <a:gd name="connsiteX1" fmla="*/ 6096001 w 6941127"/>
              <a:gd name="connsiteY1" fmla="*/ 472093 h 3152948"/>
              <a:gd name="connsiteX2" fmla="*/ 6359236 w 6941127"/>
              <a:gd name="connsiteY2" fmla="*/ 472093 h 3152948"/>
              <a:gd name="connsiteX3" fmla="*/ 6941127 w 6941127"/>
              <a:gd name="connsiteY3" fmla="*/ 3152948 h 3152948"/>
              <a:gd name="connsiteX4" fmla="*/ 0 w 6941127"/>
              <a:gd name="connsiteY4" fmla="*/ 3152948 h 3152948"/>
              <a:gd name="connsiteX5" fmla="*/ 0 w 6941127"/>
              <a:gd name="connsiteY5" fmla="*/ 91093 h 3152948"/>
              <a:gd name="connsiteX6" fmla="*/ 1663700 w 6941127"/>
              <a:gd name="connsiteY6" fmla="*/ 3348 h 3152948"/>
              <a:gd name="connsiteX0" fmla="*/ 1676400 w 6941127"/>
              <a:gd name="connsiteY0" fmla="*/ 2648 h 3190348"/>
              <a:gd name="connsiteX1" fmla="*/ 6096001 w 6941127"/>
              <a:gd name="connsiteY1" fmla="*/ 509493 h 3190348"/>
              <a:gd name="connsiteX2" fmla="*/ 6359236 w 6941127"/>
              <a:gd name="connsiteY2" fmla="*/ 509493 h 3190348"/>
              <a:gd name="connsiteX3" fmla="*/ 6941127 w 6941127"/>
              <a:gd name="connsiteY3" fmla="*/ 3190348 h 3190348"/>
              <a:gd name="connsiteX4" fmla="*/ 0 w 6941127"/>
              <a:gd name="connsiteY4" fmla="*/ 3190348 h 3190348"/>
              <a:gd name="connsiteX5" fmla="*/ 0 w 6941127"/>
              <a:gd name="connsiteY5" fmla="*/ 128493 h 3190348"/>
              <a:gd name="connsiteX6" fmla="*/ 1676400 w 6941127"/>
              <a:gd name="connsiteY6" fmla="*/ 2648 h 3190348"/>
              <a:gd name="connsiteX0" fmla="*/ 1676400 w 6941127"/>
              <a:gd name="connsiteY0" fmla="*/ 492 h 3188192"/>
              <a:gd name="connsiteX1" fmla="*/ 6096001 w 6941127"/>
              <a:gd name="connsiteY1" fmla="*/ 507337 h 3188192"/>
              <a:gd name="connsiteX2" fmla="*/ 6359236 w 6941127"/>
              <a:gd name="connsiteY2" fmla="*/ 507337 h 3188192"/>
              <a:gd name="connsiteX3" fmla="*/ 6941127 w 6941127"/>
              <a:gd name="connsiteY3" fmla="*/ 3188192 h 3188192"/>
              <a:gd name="connsiteX4" fmla="*/ 0 w 6941127"/>
              <a:gd name="connsiteY4" fmla="*/ 3188192 h 3188192"/>
              <a:gd name="connsiteX5" fmla="*/ 0 w 6941127"/>
              <a:gd name="connsiteY5" fmla="*/ 126337 h 3188192"/>
              <a:gd name="connsiteX6" fmla="*/ 1676400 w 6941127"/>
              <a:gd name="connsiteY6" fmla="*/ 492 h 318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41127" h="3188192">
                <a:moveTo>
                  <a:pt x="1676400" y="492"/>
                </a:moveTo>
                <a:cubicBezTo>
                  <a:pt x="2681466" y="8777"/>
                  <a:pt x="6102928" y="511763"/>
                  <a:pt x="6096001" y="507337"/>
                </a:cubicBezTo>
                <a:lnTo>
                  <a:pt x="6359236" y="507337"/>
                </a:lnTo>
                <a:lnTo>
                  <a:pt x="6941127" y="3188192"/>
                </a:lnTo>
                <a:lnTo>
                  <a:pt x="0" y="3188192"/>
                </a:lnTo>
                <a:lnTo>
                  <a:pt x="0" y="126337"/>
                </a:lnTo>
                <a:cubicBezTo>
                  <a:pt x="25400" y="141154"/>
                  <a:pt x="444280" y="-9665"/>
                  <a:pt x="1676400" y="4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12"/>
          <p:cNvSpPr/>
          <p:nvPr/>
        </p:nvSpPr>
        <p:spPr>
          <a:xfrm>
            <a:off x="5960194" y="15390"/>
            <a:ext cx="6282906" cy="6858000"/>
          </a:xfrm>
          <a:custGeom>
            <a:avLst/>
            <a:gdLst>
              <a:gd name="connsiteX0" fmla="*/ 1875252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696240 w 6095999"/>
              <a:gd name="connsiteY3" fmla="*/ 6858000 h 6858000"/>
              <a:gd name="connsiteX4" fmla="*/ 671376 w 6095999"/>
              <a:gd name="connsiteY4" fmla="*/ 6814757 h 6858000"/>
              <a:gd name="connsiteX5" fmla="*/ 0 w 6095999"/>
              <a:gd name="connsiteY5" fmla="*/ 4163291 h 6858000"/>
              <a:gd name="connsiteX6" fmla="*/ 1822433 w 6095999"/>
              <a:gd name="connsiteY6" fmla="*/ 457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6858000">
                <a:moveTo>
                  <a:pt x="1875252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696240" y="6858000"/>
                </a:lnTo>
                <a:lnTo>
                  <a:pt x="671376" y="6814757"/>
                </a:lnTo>
                <a:cubicBezTo>
                  <a:pt x="243209" y="6026574"/>
                  <a:pt x="0" y="5123335"/>
                  <a:pt x="0" y="4163291"/>
                </a:cubicBezTo>
                <a:cubicBezTo>
                  <a:pt x="0" y="2531217"/>
                  <a:pt x="702874" y="1063308"/>
                  <a:pt x="1822433" y="45753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29"/>
          <p:cNvSpPr/>
          <p:nvPr/>
        </p:nvSpPr>
        <p:spPr>
          <a:xfrm>
            <a:off x="2831837" y="2760464"/>
            <a:ext cx="1647030" cy="165026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1"/>
          <p:cNvSpPr/>
          <p:nvPr/>
        </p:nvSpPr>
        <p:spPr>
          <a:xfrm>
            <a:off x="0" y="15390"/>
            <a:ext cx="7489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«Озон»: логистика, хранение и доставка товара</a:t>
            </a:r>
          </a:p>
        </p:txBody>
      </p:sp>
      <p:sp>
        <p:nvSpPr>
          <p:cNvPr id="55" name="矩形 30"/>
          <p:cNvSpPr/>
          <p:nvPr/>
        </p:nvSpPr>
        <p:spPr>
          <a:xfrm>
            <a:off x="0" y="4272678"/>
            <a:ext cx="60890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Вывод: будущему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селлеру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Веронике целесообразно рекомендовать не хранить товары на складе и осуществлять взаимодействие с Озон по форме (схеме):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RealFBS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 этой схеме продавец не платит за логистику Озон, потому что доставляет товары иными способами. При этом можно выбрать интегрированную доставку. Заключить договор с интегрированной службой доставки Озон - взаиморасчёты идут без участия Озон.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компенсирует часть расходов.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矩形 30"/>
          <p:cNvSpPr/>
          <p:nvPr/>
        </p:nvSpPr>
        <p:spPr>
          <a:xfrm>
            <a:off x="7145870" y="1184941"/>
            <a:ext cx="504613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предположить, что в среднем товара хранится 14 дней, а клиенты возвращают 5% товара. Рассчитаем расходы.</a:t>
            </a:r>
          </a:p>
          <a:p>
            <a:pPr marL="0" lvl="1" algn="ctr"/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/>
            <a:endParaRPr lang="ru-RU" sz="1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矩形 30"/>
          <p:cNvSpPr/>
          <p:nvPr/>
        </p:nvSpPr>
        <p:spPr>
          <a:xfrm>
            <a:off x="7489951" y="15390"/>
            <a:ext cx="44725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Минимальная оплата при хранении товара на складе 15 копеек в день за кг(литр).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endParaRPr lang="ru-RU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30"/>
          <p:cNvSpPr/>
          <p:nvPr/>
        </p:nvSpPr>
        <p:spPr>
          <a:xfrm>
            <a:off x="538784" y="415500"/>
            <a:ext cx="6556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может работать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схемам: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矩形 30"/>
          <p:cNvSpPr/>
          <p:nvPr/>
        </p:nvSpPr>
        <p:spPr>
          <a:xfrm>
            <a:off x="133903" y="784832"/>
            <a:ext cx="648702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FBO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отдаёт товар на склад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хранит его на своём складе, занимается сборкой и доставкой.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FBS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хранит товары на своём складе, собирает заказы и передаёт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уже упакованный товар упаковки.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занимается только доставкой покупателю.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realFBS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становится витриной для товаров,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самозанятый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хранит, собирает и доставляет заказы самостоятельно. 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 algn="ctr"/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267" y="2932410"/>
            <a:ext cx="1380066" cy="130637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椭圆 11"/>
          <p:cNvSpPr/>
          <p:nvPr/>
        </p:nvSpPr>
        <p:spPr>
          <a:xfrm>
            <a:off x="6620932" y="1482204"/>
            <a:ext cx="524938" cy="5249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6" name="椭圆 11"/>
          <p:cNvSpPr/>
          <p:nvPr/>
        </p:nvSpPr>
        <p:spPr>
          <a:xfrm>
            <a:off x="6248394" y="2760464"/>
            <a:ext cx="524938" cy="5249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椭圆 11"/>
          <p:cNvSpPr/>
          <p:nvPr/>
        </p:nvSpPr>
        <p:spPr>
          <a:xfrm>
            <a:off x="6248394" y="4148264"/>
            <a:ext cx="524938" cy="5249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6510863" y="5651217"/>
            <a:ext cx="524938" cy="52493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endParaRPr lang="zh-CN" altLang="en-US" b="1" dirty="0">
              <a:solidFill>
                <a:srgbClr val="0070C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矩形 30"/>
          <p:cNvSpPr/>
          <p:nvPr/>
        </p:nvSpPr>
        <p:spPr>
          <a:xfrm>
            <a:off x="6941127" y="5697383"/>
            <a:ext cx="50202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Итого общая сумма затрат на складскую логистику составит 210+5,25=215,25 руб.</a:t>
            </a:r>
          </a:p>
        </p:txBody>
      </p:sp>
      <p:sp>
        <p:nvSpPr>
          <p:cNvPr id="20" name="矩形 30"/>
          <p:cNvSpPr/>
          <p:nvPr/>
        </p:nvSpPr>
        <p:spPr>
          <a:xfrm>
            <a:off x="6773332" y="3896891"/>
            <a:ext cx="5355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за 14 дней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селлер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не продаст ни одного товара из 100 находящихся на складе, плюс будет возврат еще 5 товаров примерно через 7 дней от момента отчета 14-ти дневного периода, тогда расходы на склад возвращенного товара составят: 5 ед×0,15×7 дней=5,25 руб.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30"/>
          <p:cNvSpPr/>
          <p:nvPr/>
        </p:nvSpPr>
        <p:spPr>
          <a:xfrm>
            <a:off x="6774422" y="2147716"/>
            <a:ext cx="535476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селлер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будет хранить на складе 100 ед. товара (средний объем 0,3кг), тогда за 14 дней необходимо заплатить 100×0,15р=15 рублей (в день за 100 ед. товара).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15×14=210 рублей (расходы на склад за 14 дней)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5%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возврата=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это (100/100)/5=5 ед. товара</a:t>
            </a:r>
          </a:p>
          <a:p>
            <a:pPr marL="0" lvl="1" algn="ctr"/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  <a:ln>
            <a:solidFill>
              <a:srgbClr val="32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40341" y="135467"/>
            <a:ext cx="7626121" cy="49106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Экономическая модель</a:t>
            </a:r>
            <a:endParaRPr lang="zh-CN" altLang="en-US" sz="3600" b="1" dirty="0">
              <a:solidFill>
                <a:schemeClr val="tx1"/>
              </a:solidFill>
              <a:latin typeface="Times New Roman" pitchFamily="18" charset="0"/>
              <a:ea typeface="微软雅黑" charset="0"/>
              <a:cs typeface="Times New Roman" pitchFamily="18" charset="0"/>
              <a:sym typeface="时尚中黑简体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340341" y="931333"/>
          <a:ext cx="7713133" cy="51124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87801"/>
                <a:gridCol w="1303866"/>
                <a:gridCol w="1380067"/>
                <a:gridCol w="104139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Маленькие виниловые </a:t>
                      </a: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стикеры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 для машин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Декоративные наклейки для окон среднего размера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Крупные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интерьер-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ные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наклейки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9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Средняя цена,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7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Затраты на производство одной единицы, 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Минимальная стоимость заказа,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825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900 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840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03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Минимальный объем заказа, ед.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9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Затраты на доставку минимального набора заказа,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149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16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cs typeface="Times New Roman" pitchFamily="18" charset="0"/>
                        </a:rPr>
                        <a:t>Маржинальность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37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продаж в месяц, ед.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5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Выручка в месяц,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33000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18000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16800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28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продаж минимального набора, ед.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Прибыль от продаж одного минимального набора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заказа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226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251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241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00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Прибыль от продаж за месяц 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9040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5020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4820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37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Налог, %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62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Прибыль после уплаты налога, руб.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8678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4819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4627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cs typeface="Times New Roman" pitchFamily="18" charset="0"/>
                        </a:rPr>
                        <a:t>Рентабельность, %</a:t>
                      </a:r>
                      <a:endParaRPr lang="ru-RU" sz="14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26,29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26,77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27,54</a:t>
                      </a:r>
                      <a:endParaRPr lang="ru-RU" sz="14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Рисунок 10" descr="o_1606231699512780_ozon-10.jpg"/>
          <p:cNvPicPr>
            <a:picLocks noGrp="1" noChangeAspect="1"/>
          </p:cNvPicPr>
          <p:nvPr>
            <p:ph type="pic" sz="quarter" idx="50"/>
          </p:nvPr>
        </p:nvPicPr>
        <p:blipFill>
          <a:blip r:embed="rId3"/>
          <a:srcRect l="28068" r="28068"/>
          <a:stretch>
            <a:fillRect/>
          </a:stretch>
        </p:blipFill>
        <p:spPr/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5291667" y="6024202"/>
            <a:ext cx="6674795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Вывод: Самая высокая рентабельность у товара «Крупные интерьерные наклейки» и составляет 27,54%. Следует начать продажи именно с этого товара.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5168166" y="642118"/>
            <a:ext cx="6420555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Таблица 1-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Unit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-экономика для каждого наименования товара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endParaRPr lang="en-GB" altLang="zh-CN" sz="2400" dirty="0">
              <a:solidFill>
                <a:schemeClr val="tx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1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2850</Words>
  <Application>Microsoft Office PowerPoint</Application>
  <PresentationFormat>Произвольный</PresentationFormat>
  <Paragraphs>465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Ольга</dc:creator>
  <cp:keywords>http:/www.ypppt.com</cp:keywords>
  <dc:description>http://www.ypppt.com/</dc:description>
  <cp:lastModifiedBy>Ольга</cp:lastModifiedBy>
  <cp:revision>450</cp:revision>
  <dcterms:created xsi:type="dcterms:W3CDTF">2017-04-07T13:26:05Z</dcterms:created>
  <dcterms:modified xsi:type="dcterms:W3CDTF">2023-05-22T10:50:59Z</dcterms:modified>
</cp:coreProperties>
</file>