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304" r:id="rId3"/>
    <p:sldId id="305" r:id="rId4"/>
    <p:sldId id="310" r:id="rId5"/>
    <p:sldId id="318" r:id="rId6"/>
    <p:sldId id="319" r:id="rId7"/>
    <p:sldId id="320" r:id="rId8"/>
    <p:sldId id="322" r:id="rId9"/>
    <p:sldId id="324" r:id="rId10"/>
    <p:sldId id="317" r:id="rId11"/>
    <p:sldId id="314" r:id="rId12"/>
    <p:sldId id="313" r:id="rId13"/>
    <p:sldId id="312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xlsx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66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bg1"/>
                </a:solidFill>
              </a:rPr>
              <a:t>Расходы российских банков на проекты по автоматизации в 2021г.,%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Лист1!$J$47</c:f>
              <c:strCache>
                <c:ptCount val="1"/>
                <c:pt idx="0">
                  <c:v>2021г.,%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Лист1!$I$48:$I$51</c:f>
              <c:strCache>
                <c:ptCount val="4"/>
                <c:pt idx="0">
                  <c:v>менее 50 млн. руб.</c:v>
                </c:pt>
                <c:pt idx="1">
                  <c:v>51-100 млн. руб.</c:v>
                </c:pt>
                <c:pt idx="2">
                  <c:v>101-500 млн. руб.</c:v>
                </c:pt>
                <c:pt idx="3">
                  <c:v>более 500 млн. руб.</c:v>
                </c:pt>
              </c:strCache>
            </c:strRef>
          </c:cat>
          <c:val>
            <c:numRef>
              <c:f>Лист1!$J$48:$J$51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16</c:v>
                </c:pt>
                <c:pt idx="3">
                  <c:v>54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Лист1!$B$87</c:f>
              <c:strCache>
                <c:ptCount val="1"/>
                <c:pt idx="0">
                  <c:v>Процентные доходы всего, тыс.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Лист1!$C$86:$E$86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Лист1!$C$87:$E$87</c:f>
              <c:numCache>
                <c:formatCode>#,##0</c:formatCode>
                <c:ptCount val="3"/>
                <c:pt idx="0">
                  <c:v>67271434</c:v>
                </c:pt>
                <c:pt idx="1">
                  <c:v>89808025</c:v>
                </c:pt>
                <c:pt idx="2">
                  <c:v>101752624</c:v>
                </c:pt>
              </c:numCache>
            </c:numRef>
          </c:val>
        </c:ser>
        <c:ser>
          <c:idx val="1"/>
          <c:order val="1"/>
          <c:tx>
            <c:strRef>
              <c:f>Лист1!$B$88</c:f>
              <c:strCache>
                <c:ptCount val="1"/>
                <c:pt idx="0">
                  <c:v>Процентные расходы всего, тыс.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Лист1!$C$86:$E$86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Лист1!$C$88:$E$88</c:f>
              <c:numCache>
                <c:formatCode>#,##0</c:formatCode>
                <c:ptCount val="3"/>
                <c:pt idx="0">
                  <c:v>36167648</c:v>
                </c:pt>
                <c:pt idx="1">
                  <c:v>42904847</c:v>
                </c:pt>
                <c:pt idx="2">
                  <c:v>43673715</c:v>
                </c:pt>
              </c:numCache>
            </c:numRef>
          </c:val>
        </c:ser>
        <c:dLbls>
          <c:showVal val="1"/>
        </c:dLbls>
        <c:shape val="box"/>
        <c:axId val="106529536"/>
        <c:axId val="106933248"/>
        <c:axId val="0"/>
      </c:bar3DChart>
      <c:catAx>
        <c:axId val="10652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  <c:crossAx val="106933248"/>
        <c:crosses val="autoZero"/>
        <c:auto val="1"/>
        <c:lblAlgn val="ctr"/>
        <c:lblOffset val="100"/>
      </c:catAx>
      <c:valAx>
        <c:axId val="106933248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065295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Лист1!$B$121</c:f>
              <c:strCache>
                <c:ptCount val="1"/>
                <c:pt idx="0">
                  <c:v>Чистые доходы от операций с иностранной валютой, тыс. руб.</c:v>
                </c:pt>
              </c:strCache>
            </c:strRef>
          </c:tx>
          <c:dLbls>
            <c:dLbl>
              <c:idx val="0"/>
              <c:layout>
                <c:manualLayout>
                  <c:x val="-3.4073835587035833E-2"/>
                  <c:y val="1.75824054115044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Лист1!$C$120:$E$120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Лист1!$C$121:$E$121</c:f>
              <c:numCache>
                <c:formatCode>#,##0</c:formatCode>
                <c:ptCount val="3"/>
                <c:pt idx="0">
                  <c:v>-3152483</c:v>
                </c:pt>
                <c:pt idx="1">
                  <c:v>-15667461</c:v>
                </c:pt>
                <c:pt idx="2">
                  <c:v>2833652</c:v>
                </c:pt>
              </c:numCache>
            </c:numRef>
          </c:val>
        </c:ser>
        <c:ser>
          <c:idx val="1"/>
          <c:order val="1"/>
          <c:tx>
            <c:strRef>
              <c:f>Лист1!$B$122</c:f>
              <c:strCache>
                <c:ptCount val="1"/>
                <c:pt idx="0">
                  <c:v>Чистые доходы от переоценки иностранной валюты, тыс. руб.</c:v>
                </c:pt>
              </c:strCache>
            </c:strRef>
          </c:tx>
          <c:dLbls>
            <c:dLbl>
              <c:idx val="2"/>
              <c:layout>
                <c:manualLayout>
                  <c:x val="7.1110613399031325E-2"/>
                  <c:y val="7.0329852386246228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Лист1!$C$120:$E$120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Лист1!$C$122:$E$122</c:f>
              <c:numCache>
                <c:formatCode>#,##0</c:formatCode>
                <c:ptCount val="3"/>
                <c:pt idx="0">
                  <c:v>-9315185</c:v>
                </c:pt>
                <c:pt idx="1">
                  <c:v>28869342</c:v>
                </c:pt>
                <c:pt idx="2">
                  <c:v>-5914182</c:v>
                </c:pt>
              </c:numCache>
            </c:numRef>
          </c:val>
        </c:ser>
        <c:dLbls>
          <c:showVal val="1"/>
        </c:dLbls>
        <c:shape val="cylinder"/>
        <c:axId val="112788608"/>
        <c:axId val="112790144"/>
        <c:axId val="0"/>
      </c:bar3DChart>
      <c:catAx>
        <c:axId val="11278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790144"/>
        <c:crosses val="autoZero"/>
        <c:auto val="1"/>
        <c:lblAlgn val="ctr"/>
        <c:lblOffset val="100"/>
      </c:catAx>
      <c:valAx>
        <c:axId val="112790144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27886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Лист1!$C$182</c:f>
              <c:strCache>
                <c:ptCount val="1"/>
                <c:pt idx="0">
                  <c:v>01.10.2019г.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Лист1!$B$183:$B$185</c:f>
              <c:strCache>
                <c:ptCount val="3"/>
                <c:pt idx="0">
                  <c:v>Прибыль (убыток) за отчетный период, тыс. руб.</c:v>
                </c:pt>
                <c:pt idx="1">
                  <c:v>Прибыль (убыток) от продолжающейся деятельности, тыс. руб.</c:v>
                </c:pt>
                <c:pt idx="2">
                  <c:v>Прибыль (убыток) от прекращенной деятельности, тыс. руб.</c:v>
                </c:pt>
              </c:strCache>
            </c:strRef>
          </c:cat>
          <c:val>
            <c:numRef>
              <c:f>Лист1!$C$183:$C$185</c:f>
              <c:numCache>
                <c:formatCode>#,##0</c:formatCode>
                <c:ptCount val="3"/>
                <c:pt idx="0">
                  <c:v>22961113</c:v>
                </c:pt>
                <c:pt idx="1">
                  <c:v>23065061</c:v>
                </c:pt>
                <c:pt idx="2">
                  <c:v>-103948</c:v>
                </c:pt>
              </c:numCache>
            </c:numRef>
          </c:val>
        </c:ser>
        <c:ser>
          <c:idx val="1"/>
          <c:order val="1"/>
          <c:tx>
            <c:strRef>
              <c:f>Лист1!$D$182</c:f>
              <c:strCache>
                <c:ptCount val="1"/>
                <c:pt idx="0">
                  <c:v>01.10.2020г.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2"/>
              <c:layout>
                <c:manualLayout>
                  <c:x val="2.3507640793068208E-2"/>
                  <c:y val="8.3332750076989832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Лист1!$B$183:$B$185</c:f>
              <c:strCache>
                <c:ptCount val="3"/>
                <c:pt idx="0">
                  <c:v>Прибыль (убыток) за отчетный период, тыс. руб.</c:v>
                </c:pt>
                <c:pt idx="1">
                  <c:v>Прибыль (убыток) от продолжающейся деятельности, тыс. руб.</c:v>
                </c:pt>
                <c:pt idx="2">
                  <c:v>Прибыль (убыток) от прекращенной деятельности, тыс. руб.</c:v>
                </c:pt>
              </c:strCache>
            </c:strRef>
          </c:cat>
          <c:val>
            <c:numRef>
              <c:f>Лист1!$D$183:$D$185</c:f>
              <c:numCache>
                <c:formatCode>#,##0</c:formatCode>
                <c:ptCount val="3"/>
                <c:pt idx="0">
                  <c:v>2433369</c:v>
                </c:pt>
                <c:pt idx="1">
                  <c:v>2490601</c:v>
                </c:pt>
                <c:pt idx="2">
                  <c:v>-57232</c:v>
                </c:pt>
              </c:numCache>
            </c:numRef>
          </c:val>
        </c:ser>
        <c:ser>
          <c:idx val="2"/>
          <c:order val="2"/>
          <c:tx>
            <c:strRef>
              <c:f>Лист1!$E$182</c:f>
              <c:strCache>
                <c:ptCount val="1"/>
                <c:pt idx="0">
                  <c:v>01.10.2021г.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Лист1!$B$183:$B$185</c:f>
              <c:strCache>
                <c:ptCount val="3"/>
                <c:pt idx="0">
                  <c:v>Прибыль (убыток) за отчетный период, тыс. руб.</c:v>
                </c:pt>
                <c:pt idx="1">
                  <c:v>Прибыль (убыток) от продолжающейся деятельности, тыс. руб.</c:v>
                </c:pt>
                <c:pt idx="2">
                  <c:v>Прибыль (убыток) от прекращенной деятельности, тыс. руб.</c:v>
                </c:pt>
              </c:strCache>
            </c:strRef>
          </c:cat>
          <c:val>
            <c:numRef>
              <c:f>Лист1!$E$183:$E$185</c:f>
              <c:numCache>
                <c:formatCode>#,##0</c:formatCode>
                <c:ptCount val="3"/>
                <c:pt idx="0">
                  <c:v>39397642</c:v>
                </c:pt>
                <c:pt idx="1">
                  <c:v>39385219</c:v>
                </c:pt>
                <c:pt idx="2">
                  <c:v>12423</c:v>
                </c:pt>
              </c:numCache>
            </c:numRef>
          </c:val>
        </c:ser>
        <c:dLbls>
          <c:showVal val="1"/>
        </c:dLbls>
        <c:shape val="cylinder"/>
        <c:axId val="106766336"/>
        <c:axId val="106769792"/>
        <c:axId val="0"/>
      </c:bar3DChart>
      <c:catAx>
        <c:axId val="10676633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69792"/>
        <c:crosses val="autoZero"/>
        <c:auto val="1"/>
        <c:lblAlgn val="ctr"/>
        <c:lblOffset val="100"/>
      </c:catAx>
      <c:valAx>
        <c:axId val="106769792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067663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Лист1!$F$453</c:f>
              <c:strCache>
                <c:ptCount val="1"/>
                <c:pt idx="0">
                  <c:v>Чистая прибыль, млрд. руб.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Лист1!$G$452:$H$452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Лист1!$G$453:$H$453</c:f>
              <c:numCache>
                <c:formatCode>General</c:formatCode>
                <c:ptCount val="2"/>
                <c:pt idx="0">
                  <c:v>45.8</c:v>
                </c:pt>
                <c:pt idx="1">
                  <c:v>14.2</c:v>
                </c:pt>
              </c:numCache>
            </c:numRef>
          </c:val>
        </c:ser>
        <c:dLbls>
          <c:showVal val="1"/>
        </c:dLbls>
        <c:shape val="box"/>
        <c:axId val="142252672"/>
        <c:axId val="167843712"/>
        <c:axId val="0"/>
      </c:bar3DChart>
      <c:catAx>
        <c:axId val="14225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843712"/>
        <c:crosses val="autoZero"/>
        <c:auto val="1"/>
        <c:lblAlgn val="ctr"/>
        <c:lblOffset val="100"/>
      </c:catAx>
      <c:valAx>
        <c:axId val="167843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252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Лист1!$G$12</c:f>
              <c:strCache>
                <c:ptCount val="1"/>
                <c:pt idx="0">
                  <c:v>Баллы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Лист1!$H$11:$O$11</c:f>
              <c:strCache>
                <c:ptCount val="8"/>
                <c:pt idx="0">
                  <c:v>СБИС</c:v>
                </c:pt>
                <c:pt idx="1">
                  <c:v>EmplDocs</c:v>
                </c:pt>
                <c:pt idx="2">
                  <c:v>Directum HR Pro</c:v>
                </c:pt>
                <c:pt idx="3">
                  <c:v>Контур КЭДО</c:v>
                </c:pt>
                <c:pt idx="4">
                  <c:v>Elma365 КЭДО</c:v>
                </c:pt>
                <c:pt idx="5">
                  <c:v>HR Link</c:v>
                </c:pt>
                <c:pt idx="6">
                  <c:v>VK HR Tek</c:v>
                </c:pt>
                <c:pt idx="7">
                  <c:v>1C: Кабинет сотрудника</c:v>
                </c:pt>
              </c:strCache>
            </c:strRef>
          </c:cat>
          <c:val>
            <c:numRef>
              <c:f>Лист1!$H$12:$O$12</c:f>
              <c:numCache>
                <c:formatCode>General</c:formatCode>
                <c:ptCount val="8"/>
                <c:pt idx="0">
                  <c:v>14.5</c:v>
                </c:pt>
                <c:pt idx="1">
                  <c:v>20</c:v>
                </c:pt>
                <c:pt idx="2">
                  <c:v>19</c:v>
                </c:pt>
                <c:pt idx="3">
                  <c:v>8</c:v>
                </c:pt>
                <c:pt idx="4">
                  <c:v>12</c:v>
                </c:pt>
                <c:pt idx="5">
                  <c:v>7</c:v>
                </c:pt>
                <c:pt idx="6">
                  <c:v>9.5</c:v>
                </c:pt>
                <c:pt idx="7">
                  <c:v>10</c:v>
                </c:pt>
              </c:numCache>
            </c:numRef>
          </c:val>
        </c:ser>
        <c:dLbls>
          <c:showVal val="1"/>
        </c:dLbls>
        <c:shape val="box"/>
        <c:axId val="198773760"/>
        <c:axId val="198775552"/>
        <c:axId val="0"/>
      </c:bar3DChart>
      <c:catAx>
        <c:axId val="198773760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75552"/>
        <c:crosses val="autoZero"/>
        <c:auto val="1"/>
        <c:lblAlgn val="ctr"/>
        <c:lblOffset val="100"/>
      </c:catAx>
      <c:valAx>
        <c:axId val="1987755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73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динамики темпов автоматизации российских банков,</a:t>
            </a:r>
            <a:r>
              <a:rPr lang="en-US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Лист1!$J$12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Лист1!$I$13:$I$15</c:f>
              <c:strCache>
                <c:ptCount val="3"/>
                <c:pt idx="0">
                  <c:v>Темп сохранится,%</c:v>
                </c:pt>
                <c:pt idx="1">
                  <c:v>Темп снизится,%</c:v>
                </c:pt>
                <c:pt idx="2">
                  <c:v>Темп ускорится,%</c:v>
                </c:pt>
              </c:strCache>
            </c:strRef>
          </c:cat>
          <c:val>
            <c:numRef>
              <c:f>Лист1!$J$13:$J$15</c:f>
              <c:numCache>
                <c:formatCode>General</c:formatCode>
                <c:ptCount val="3"/>
                <c:pt idx="0">
                  <c:v>68</c:v>
                </c:pt>
                <c:pt idx="1">
                  <c:v>30</c:v>
                </c:pt>
                <c:pt idx="2">
                  <c:v>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Лист1!$H$42</c:f>
              <c:strCache>
                <c:ptCount val="1"/>
                <c:pt idx="0">
                  <c:v>Сеть отделений банка, ед.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Лист1!$G$43:$G$47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Лист1!$H$43:$H$47</c:f>
              <c:numCache>
                <c:formatCode>General</c:formatCode>
                <c:ptCount val="5"/>
                <c:pt idx="0">
                  <c:v>2418</c:v>
                </c:pt>
                <c:pt idx="1">
                  <c:v>2648</c:v>
                </c:pt>
                <c:pt idx="2">
                  <c:v>2500</c:v>
                </c:pt>
                <c:pt idx="3">
                  <c:v>2334</c:v>
                </c:pt>
                <c:pt idx="4">
                  <c:v>2615</c:v>
                </c:pt>
              </c:numCache>
            </c:numRef>
          </c:val>
        </c:ser>
        <c:dLbls>
          <c:showVal val="1"/>
        </c:dLbls>
        <c:shape val="box"/>
        <c:axId val="212878464"/>
        <c:axId val="212880768"/>
        <c:axId val="0"/>
      </c:bar3DChart>
      <c:catAx>
        <c:axId val="21287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880768"/>
        <c:crosses val="autoZero"/>
        <c:auto val="1"/>
        <c:lblAlgn val="ctr"/>
        <c:lblOffset val="100"/>
      </c:catAx>
      <c:valAx>
        <c:axId val="2128807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12878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Лист1!$H$68</c:f>
              <c:strCache>
                <c:ptCount val="1"/>
                <c:pt idx="0">
                  <c:v>Регионы присутствия,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numRef>
              <c:f>Лист1!$G$69:$G$73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Лист1!$H$69:$H$73</c:f>
              <c:numCache>
                <c:formatCode>General</c:formatCode>
                <c:ptCount val="5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76</c:v>
                </c:pt>
                <c:pt idx="4">
                  <c:v>79</c:v>
                </c:pt>
              </c:numCache>
            </c:numRef>
          </c:val>
        </c:ser>
        <c:dLbls>
          <c:showVal val="1"/>
        </c:dLbls>
        <c:shape val="box"/>
        <c:axId val="228078336"/>
        <c:axId val="228080256"/>
        <c:axId val="0"/>
      </c:bar3DChart>
      <c:catAx>
        <c:axId val="228078336"/>
        <c:scaling>
          <c:orientation val="minMax"/>
        </c:scaling>
        <c:axPos val="b"/>
        <c:numFmt formatCode="General" sourceLinked="1"/>
        <c:tickLblPos val="nextTo"/>
        <c:crossAx val="228080256"/>
        <c:crosses val="autoZero"/>
        <c:auto val="1"/>
        <c:lblAlgn val="ctr"/>
        <c:lblOffset val="100"/>
      </c:catAx>
      <c:valAx>
        <c:axId val="228080256"/>
        <c:scaling>
          <c:orientation val="minMax"/>
        </c:scaling>
        <c:axPos val="l"/>
        <c:majorGridlines/>
        <c:numFmt formatCode="General" sourceLinked="1"/>
        <c:tickLblPos val="nextTo"/>
        <c:crossAx val="2280783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Лист1!$H$92</c:f>
              <c:strCache>
                <c:ptCount val="1"/>
                <c:pt idx="0">
                  <c:v>Населенные пункты,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Лист1!$G$93:$G$97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Лист1!$H$93:$H$97</c:f>
              <c:numCache>
                <c:formatCode>General</c:formatCode>
                <c:ptCount val="5"/>
                <c:pt idx="0">
                  <c:v>1031</c:v>
                </c:pt>
                <c:pt idx="1">
                  <c:v>1051</c:v>
                </c:pt>
                <c:pt idx="2">
                  <c:v>1043</c:v>
                </c:pt>
                <c:pt idx="3">
                  <c:v>988</c:v>
                </c:pt>
                <c:pt idx="4">
                  <c:v>1031</c:v>
                </c:pt>
              </c:numCache>
            </c:numRef>
          </c:val>
        </c:ser>
        <c:dLbls>
          <c:showVal val="1"/>
        </c:dLbls>
        <c:shape val="box"/>
        <c:axId val="226989568"/>
        <c:axId val="232884480"/>
        <c:axId val="0"/>
      </c:bar3DChart>
      <c:catAx>
        <c:axId val="226989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884480"/>
        <c:crosses val="autoZero"/>
        <c:auto val="1"/>
        <c:lblAlgn val="ctr"/>
        <c:lblOffset val="100"/>
      </c:catAx>
      <c:valAx>
        <c:axId val="232884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989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Лист1!$F$9</c:f>
              <c:strCache>
                <c:ptCount val="1"/>
                <c:pt idx="0">
                  <c:v>Сотрудники банка, тыс. 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Лист1!$E$10:$E$14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Лист1!$F$10:$F$14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</c:numCache>
            </c:numRef>
          </c:val>
        </c:ser>
        <c:dLbls>
          <c:showVal val="1"/>
        </c:dLbls>
        <c:shape val="cylinder"/>
        <c:axId val="223055872"/>
        <c:axId val="223059328"/>
        <c:axId val="0"/>
      </c:bar3DChart>
      <c:catAx>
        <c:axId val="22305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059328"/>
        <c:crosses val="autoZero"/>
        <c:auto val="1"/>
        <c:lblAlgn val="ctr"/>
        <c:lblOffset val="100"/>
      </c:catAx>
      <c:valAx>
        <c:axId val="223059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0558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Лист1!$D$22</c:f>
              <c:strCache>
                <c:ptCount val="1"/>
                <c:pt idx="0">
                  <c:v>Капитал,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Лист1!$E$21:$G$21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Лист1!$E$22:$G$22</c:f>
              <c:numCache>
                <c:formatCode>#,##0</c:formatCode>
                <c:ptCount val="3"/>
                <c:pt idx="0">
                  <c:v>1154961639</c:v>
                </c:pt>
                <c:pt idx="1">
                  <c:v>1454289263</c:v>
                </c:pt>
                <c:pt idx="2">
                  <c:v>1764629323</c:v>
                </c:pt>
              </c:numCache>
            </c:numRef>
          </c:val>
        </c:ser>
        <c:dLbls>
          <c:showVal val="1"/>
        </c:dLbls>
        <c:shape val="cylinder"/>
        <c:axId val="106681856"/>
        <c:axId val="106701952"/>
        <c:axId val="0"/>
      </c:bar3DChart>
      <c:catAx>
        <c:axId val="106681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01952"/>
        <c:crosses val="autoZero"/>
        <c:auto val="1"/>
        <c:lblAlgn val="ctr"/>
        <c:lblOffset val="100"/>
      </c:catAx>
      <c:valAx>
        <c:axId val="106701952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066818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Лист1!$H$121</c:f>
              <c:strCache>
                <c:ptCount val="1"/>
                <c:pt idx="0">
                  <c:v>2021г.,%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Лист1!$G$122:$G$123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Лист1!$H$122:$H$123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Лист1!$B$35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Лист1!$C$34:$E$34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Лист1!$C$35:$E$35</c:f>
              <c:numCache>
                <c:formatCode>#,##0</c:formatCode>
                <c:ptCount val="3"/>
                <c:pt idx="0">
                  <c:v>131266482</c:v>
                </c:pt>
                <c:pt idx="1">
                  <c:v>171422149</c:v>
                </c:pt>
                <c:pt idx="2">
                  <c:v>196266064</c:v>
                </c:pt>
              </c:numCache>
            </c:numRef>
          </c:val>
        </c:ser>
        <c:ser>
          <c:idx val="1"/>
          <c:order val="1"/>
          <c:tx>
            <c:strRef>
              <c:f>Лист1!$B$36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Лист1!$C$34:$E$34</c:f>
              <c:strCache>
                <c:ptCount val="3"/>
                <c:pt idx="0">
                  <c:v>01.10.2019г.</c:v>
                </c:pt>
                <c:pt idx="1">
                  <c:v>01.10.2020г.</c:v>
                </c:pt>
                <c:pt idx="2">
                  <c:v>01.10.2021г.</c:v>
                </c:pt>
              </c:strCache>
            </c:strRef>
          </c:cat>
          <c:val>
            <c:numRef>
              <c:f>Лист1!$C$36:$E$36</c:f>
              <c:numCache>
                <c:formatCode>#,##0</c:formatCode>
                <c:ptCount val="3"/>
                <c:pt idx="0">
                  <c:v>1023695157</c:v>
                </c:pt>
                <c:pt idx="1">
                  <c:v>1282867114</c:v>
                </c:pt>
                <c:pt idx="2">
                  <c:v>1568363259</c:v>
                </c:pt>
              </c:numCache>
            </c:numRef>
          </c:val>
        </c:ser>
        <c:dLbls>
          <c:showVal val="1"/>
        </c:dLbls>
        <c:shape val="box"/>
        <c:axId val="102520320"/>
        <c:axId val="102522240"/>
        <c:axId val="0"/>
      </c:bar3DChart>
      <c:catAx>
        <c:axId val="102520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22240"/>
        <c:crosses val="autoZero"/>
        <c:auto val="1"/>
        <c:lblAlgn val="ctr"/>
        <c:lblOffset val="100"/>
      </c:catAx>
      <c:valAx>
        <c:axId val="10252224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02520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pic>
        <p:nvPicPr>
          <p:cNvPr id="7" name="Рисунок 6" descr="C:\Users\Ольга\Desktop\5f368bfbf03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46" y="2357418"/>
            <a:ext cx="7715304" cy="76438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1714448" y="285716"/>
            <a:ext cx="157163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 «НАЦИОНАЛЬНЫЙ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УНИВЕРСИТЕТ»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«ВЫСШАЯ ШКОЛА ЭКОНОМИКИ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28564" y="2357418"/>
            <a:ext cx="1028707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на тему: «Автоматизация деятельности сотрудника предприятия финансовой сферы на примере ПАО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8286744" y="9715532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64" y="285716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3" name="Freeform 6"/>
          <p:cNvSpPr/>
          <p:nvPr/>
        </p:nvSpPr>
        <p:spPr>
          <a:xfrm>
            <a:off x="0" y="0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688" y="1428724"/>
          <a:ext cx="17716624" cy="52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07"/>
                <a:gridCol w="2538569"/>
                <a:gridCol w="14001848"/>
              </a:tblGrid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Быстрый старт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Готовое решение «из коробки»; Доступно в облаке и 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on-premise;Легкое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встраивание в существующий </a:t>
                      </a:r>
                      <a:r>
                        <a:rPr lang="ru-RU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ИТ-ландшафт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Легитимность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Документы подписываются квалифицированной электронной подписью со стороны работодателя и облачной неквалифицированной электронной подписью со стороны работника. Облачные ЭП безопасны и юридически значимы, не требуют затрат на логистику и 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токены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Безопасность обеспечивается дополнительной аутентификацией по СМС.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Легкий доступ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Подключение как дистанционных, так и сотрудников в офисе.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Доступ с компьютера и мобильных устройств. Возможен доступ к сервису через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инфокиоски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Документы на подписание передаются автоматически из учетных систем 1С, SAP, БОСС-кадровик и др. Выгрузка и подписание документов через портал «Работа в России»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Хранение кадровых документов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Документы доступны на протяжении всего срока хранения.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Проставление меток времени в соответствии с 63-ФЗ.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Доказательство юридической значимости документов спустя много лет. Выгрузка электронных документов в соответствии с требованиями Минтруда.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Методологическая поддержка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и полное сопровождение на всех этапах перехода на КЭДО. Готовые шаблоны организационных документов и регламенты. Расчет эффективности для компании 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571440" y="214278"/>
            <a:ext cx="1657361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Программный продукт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Directum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HR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–как наиболее конкурентоспособный в автоматизации кадрового электронного документооборота</a:t>
            </a:r>
            <a:endParaRPr lang="en-US" sz="3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285688" y="7143764"/>
            <a:ext cx="542928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Кадровый ЭДО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1428696" y="8286772"/>
            <a:ext cx="71999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персонала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10358446" y="8215334"/>
            <a:ext cx="71999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на работу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12787338" y="7143764"/>
            <a:ext cx="55006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Отпуска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3714712" y="9358342"/>
            <a:ext cx="1150151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Командировки и авансовые отчеты</a:t>
            </a:r>
          </a:p>
        </p:txBody>
      </p:sp>
      <p:pic>
        <p:nvPicPr>
          <p:cNvPr id="34" name="Рисунок 33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2" y="7072326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Google Shape;975;p48"/>
          <p:cNvSpPr/>
          <p:nvPr/>
        </p:nvSpPr>
        <p:spPr>
          <a:xfrm>
            <a:off x="13501718" y="7358078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971;p48"/>
          <p:cNvGrpSpPr/>
          <p:nvPr/>
        </p:nvGrpSpPr>
        <p:grpSpPr>
          <a:xfrm>
            <a:off x="1785886" y="8501086"/>
            <a:ext cx="393045" cy="332833"/>
            <a:chOff x="5275975" y="4344850"/>
            <a:chExt cx="470150" cy="398125"/>
          </a:xfrm>
        </p:grpSpPr>
        <p:sp>
          <p:nvSpPr>
            <p:cNvPr id="41" name="Google Shape;972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3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4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00;p48"/>
          <p:cNvGrpSpPr/>
          <p:nvPr/>
        </p:nvGrpSpPr>
        <p:grpSpPr>
          <a:xfrm>
            <a:off x="500002" y="7286640"/>
            <a:ext cx="386943" cy="372647"/>
            <a:chOff x="2583325" y="2972875"/>
            <a:chExt cx="462850" cy="445750"/>
          </a:xfrm>
        </p:grpSpPr>
        <p:sp>
          <p:nvSpPr>
            <p:cNvPr id="45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928;p48"/>
          <p:cNvGrpSpPr/>
          <p:nvPr/>
        </p:nvGrpSpPr>
        <p:grpSpPr>
          <a:xfrm>
            <a:off x="4643406" y="9572656"/>
            <a:ext cx="359355" cy="301190"/>
            <a:chOff x="2599825" y="3689700"/>
            <a:chExt cx="429850" cy="360275"/>
          </a:xfrm>
        </p:grpSpPr>
        <p:sp>
          <p:nvSpPr>
            <p:cNvPr id="48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99;p48"/>
          <p:cNvGrpSpPr/>
          <p:nvPr/>
        </p:nvGrpSpPr>
        <p:grpSpPr>
          <a:xfrm>
            <a:off x="11358578" y="8358210"/>
            <a:ext cx="331808" cy="331307"/>
            <a:chOff x="6660750" y="298550"/>
            <a:chExt cx="396900" cy="396300"/>
          </a:xfrm>
        </p:grpSpPr>
        <p:sp>
          <p:nvSpPr>
            <p:cNvPr id="51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3" name="TextBox 10"/>
          <p:cNvSpPr txBox="1"/>
          <p:nvPr/>
        </p:nvSpPr>
        <p:spPr>
          <a:xfrm>
            <a:off x="571440" y="0"/>
            <a:ext cx="1657361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от внедрения КЭДО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Directum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HR 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коммерческом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банке ПАО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4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64" y="1500162"/>
          <a:ext cx="17502310" cy="84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77"/>
                <a:gridCol w="6122149"/>
                <a:gridCol w="1674135"/>
                <a:gridCol w="608776"/>
                <a:gridCol w="6646837"/>
                <a:gridCol w="157163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Значения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Значения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Бизнес эффект от КЭДО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Доля отпусков соответствуют трудовому законодательству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Ускоряется кадровый документооборот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8 раз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времени занимает у сотрудника оформление или перенос отпуска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~ 3 минуты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Выстраивается удобная коммуникация с работниками по цифровым каналам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100% сотрудников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Командировки и авансовые отчеты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Исключаются потери документов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Ниже трудозатраты при согласовании командировочных документов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60%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Снижается стоимость документа, его хранения и логистики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40% и более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Сводятся к минимуму ошибки при заполнении авансовых отчетов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Упрощается подготовка к проверкам, снижается нагрузка на кадровые службы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4 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Сокращаются расходы на печать, пересылку и хранение документов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Бизнес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эффект: Движение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персонала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Ускоряется подготовка отчетных документов для налоговой и аудиторской проверок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кадровые перемещения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50-70%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Прием на работу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Прозрачно контролируется исполнительская дисциплина ответственных из разных подразделений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5.1.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Ускоряются процессы приёма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 2-3 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Благодаря безбумажному формату отправки заявлений растет лояльность сотрудников к работодателю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оформление новых работников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50-70%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Отпуска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5.3.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Поддерживается полностью удаленное трудоустройство с подтверждением личности через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Госуслуги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планирование и организацию отпусков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 10 раз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5.4.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Cведения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о сотруднике передаются в учетную систему автоматически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304" y="142840"/>
            <a:ext cx="12144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257" r="14154"/>
          <a:stretch>
            <a:fillRect/>
          </a:stretch>
        </p:blipFill>
        <p:spPr bwMode="auto">
          <a:xfrm>
            <a:off x="9144000" y="0"/>
            <a:ext cx="914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8"/>
          <p:cNvSpPr/>
          <p:nvPr/>
        </p:nvSpPr>
        <p:spPr>
          <a:xfrm>
            <a:off x="1142945" y="4000492"/>
            <a:ext cx="8001052" cy="6286508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TextBox 10"/>
          <p:cNvSpPr txBox="1"/>
          <p:nvPr/>
        </p:nvSpPr>
        <p:spPr>
          <a:xfrm>
            <a:off x="1857324" y="500030"/>
            <a:ext cx="71999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en-US" sz="8000" b="1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任意多边形: 形状 31"/>
          <p:cNvSpPr/>
          <p:nvPr/>
        </p:nvSpPr>
        <p:spPr>
          <a:xfrm flipH="1" flipV="1">
            <a:off x="9144000" y="0"/>
            <a:ext cx="9144000" cy="10287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78" y="64290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/>
          <p:nvPr/>
        </p:nvGrpSpPr>
        <p:grpSpPr>
          <a:xfrm>
            <a:off x="1785886" y="4571996"/>
            <a:ext cx="12358774" cy="5072098"/>
            <a:chOff x="0" y="-241102"/>
            <a:chExt cx="10411694" cy="4622602"/>
          </a:xfrm>
        </p:grpSpPr>
        <p:grpSp>
          <p:nvGrpSpPr>
            <p:cNvPr id="10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5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3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60183" y="344862"/>
              <a:ext cx="8801912" cy="10098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Конкурентоспособный программный продукт КЭДО «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Directum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HR 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 и понятные показатели эффективности стимулируют к скорейшей реализации предложенных мероприятий в коммерческом банке ПАО «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Совкомбанк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».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929026" y="6572260"/>
            <a:ext cx="100013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противном случае, не своевременное внедрение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работу банка будет снижать его экономические показатели и конкурентоспособность на занимаемой нише. </a:t>
            </a:r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076" y="7858144"/>
            <a:ext cx="1092729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цифровая экономика диктует свои условия и от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бизнеса зависит многое, если не все. В связи с этим, постоянная автоматизация и ее совершенствование создадут благоприятные условия для развития любой компании, не исключением является и финансовый сектор.</a:t>
            </a:r>
          </a:p>
          <a:p>
            <a:pPr lvl="0" algn="ctr"/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285820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12"/>
            <a:ext cx="18288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48" y="142840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6286480" y="0"/>
            <a:ext cx="110728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9644066" y="3500426"/>
            <a:ext cx="8222086" cy="2041208"/>
            <a:chOff x="0" y="-76200"/>
            <a:chExt cx="9469356" cy="2721611"/>
          </a:xfrm>
        </p:grpSpPr>
        <p:sp>
          <p:nvSpPr>
            <p:cNvPr id="16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139149" y="19051"/>
              <a:ext cx="7330207" cy="262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Описать теоретические аспекты автоматизации деятельности предприятия финансовой сферы;</a:t>
              </a: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9644066" y="5429252"/>
            <a:ext cx="7572428" cy="1548767"/>
            <a:chOff x="0" y="-76200"/>
            <a:chExt cx="9616223" cy="206502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7599" b="1" u="none" spc="47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86016" y="19051"/>
              <a:ext cx="7330207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Провести анализ автоматизации коммерческого банка;</a:t>
              </a: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9644066" y="7000888"/>
            <a:ext cx="7876308" cy="2041208"/>
            <a:chOff x="0" y="-76200"/>
            <a:chExt cx="9479733" cy="2721609"/>
          </a:xfrm>
        </p:grpSpPr>
        <p:sp>
          <p:nvSpPr>
            <p:cNvPr id="22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7599" b="1" u="none" spc="47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2149526" y="19051"/>
              <a:ext cx="7330207" cy="2626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Предложить проект мероприятия по совершенствованию автоматизации коммерческого банка.</a:t>
              </a: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33"/>
          <p:cNvSpPr txBox="1"/>
          <p:nvPr/>
        </p:nvSpPr>
        <p:spPr>
          <a:xfrm>
            <a:off x="7786678" y="1285848"/>
            <a:ext cx="1014419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совершенствование автоматизации  деятельности сотрудника банка.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10358446" y="2714608"/>
            <a:ext cx="37024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285716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412" y="8572524"/>
            <a:ext cx="3573442" cy="14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4"/>
          <p:cNvSpPr/>
          <p:nvPr/>
        </p:nvSpPr>
        <p:spPr>
          <a:xfrm>
            <a:off x="1142944" y="1928790"/>
            <a:ext cx="7929618" cy="7715304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28" name="Рисунок 27" descr="C:\Users\Ольга\Desktop\NoVuv6gX4kU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382" y="2000228"/>
            <a:ext cx="7786742" cy="75724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5" name="Group 5"/>
          <p:cNvGrpSpPr/>
          <p:nvPr/>
        </p:nvGrpSpPr>
        <p:grpSpPr>
          <a:xfrm>
            <a:off x="9134475" y="6884678"/>
            <a:ext cx="8732289" cy="3086100"/>
            <a:chOff x="0" y="0"/>
            <a:chExt cx="2299862" cy="812800"/>
          </a:xfrm>
          <a:solidFill>
            <a:schemeClr val="tx2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299862" cy="812800"/>
            </a:xfrm>
            <a:custGeom>
              <a:avLst/>
              <a:gdLst/>
              <a:ahLst/>
              <a:cxnLst/>
              <a:rect l="l" t="t" r="r" b="b"/>
              <a:pathLst>
                <a:path w="2299862" h="812800">
                  <a:moveTo>
                    <a:pt x="0" y="0"/>
                  </a:moveTo>
                  <a:lnTo>
                    <a:pt x="2299862" y="0"/>
                  </a:lnTo>
                  <a:lnTo>
                    <a:pt x="229986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7126" y="1571600"/>
            <a:ext cx="7808771" cy="3466952"/>
            <a:chOff x="0" y="-241102"/>
            <a:chExt cx="10411694" cy="462260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-241102"/>
              <a:ext cx="8958682" cy="4355907"/>
              <a:chOff x="0" y="-47625"/>
              <a:chExt cx="1769616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5752" y="381003"/>
              <a:ext cx="9205737" cy="2954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Объект исследования - </a:t>
              </a:r>
              <a:r>
                <a:rPr lang="ru-RU" sz="4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коммерческий банк ПАО «</a:t>
              </a:r>
              <a:r>
                <a:rPr lang="ru-RU" sz="4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Совкомбанк</a:t>
              </a:r>
              <a:r>
                <a:rPr lang="ru-RU" sz="4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». </a:t>
              </a:r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4250" y="0"/>
            <a:ext cx="1300171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5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16" y="1571600"/>
            <a:ext cx="9791700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10"/>
          <p:cNvGrpSpPr/>
          <p:nvPr/>
        </p:nvGrpSpPr>
        <p:grpSpPr>
          <a:xfrm>
            <a:off x="4429092" y="4328273"/>
            <a:ext cx="7808771" cy="4672856"/>
            <a:chOff x="0" y="-241102"/>
            <a:chExt cx="10411694" cy="4622602"/>
          </a:xfrm>
        </p:grpSpPr>
        <p:grpSp>
          <p:nvGrpSpPr>
            <p:cNvPr id="22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7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25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4" name="TextBox 17"/>
            <p:cNvSpPr txBox="1"/>
            <p:nvPr/>
          </p:nvSpPr>
          <p:spPr>
            <a:xfrm>
              <a:off x="729979" y="940307"/>
              <a:ext cx="9205737" cy="3249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Предмет исследования</a:t>
              </a:r>
              <a:r>
                <a:rPr lang="ru-RU" sz="4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система автоматизации в коммерческом банке ПАО «</a:t>
              </a:r>
              <a:r>
                <a:rPr lang="ru-RU" sz="4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Совкомбанк</a:t>
              </a:r>
              <a:r>
                <a:rPr lang="ru-RU" sz="4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».</a:t>
              </a:r>
            </a:p>
            <a:p>
              <a:pPr marL="0" lvl="0" indent="0" algn="ctr">
                <a:lnSpc>
                  <a:spcPts val="2751"/>
                </a:lnSpc>
              </a:pPr>
              <a:endParaRPr lang="en-US" sz="21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pic>
        <p:nvPicPr>
          <p:cNvPr id="29" name="Рисунок 28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48" y="142840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85952" y="357154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endParaRPr lang="en-US" sz="60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6363" y="142840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6" name="TextBox 10"/>
          <p:cNvSpPr txBox="1"/>
          <p:nvPr/>
        </p:nvSpPr>
        <p:spPr>
          <a:xfrm>
            <a:off x="785754" y="1928790"/>
            <a:ext cx="1685936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из способов сократить издержки в любой компании - интегрировать автоматизацию бизнес-процессов в систему управления. Она избавит большое количество сотрудников от монотонной и рутинной работы. Хотя автоматизация разных уровней внедряется повсеместно в компании различного масштаба, многое остаётся мало изученным. Банковская и финансовая сфера на сегодняшний день больше любой другой подвержена влиянию эволюции цифровых технологий. Отраслевая специфика не позволяет легко и быстро подстроиться под тренды, диктуемые потребительским спросом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как приходится учитывать множество других факторов - тоже постоянно меняющихся. Глобальное распределение капиталов, новые законодательные инициативы, способы взаимодействия с клиентами, нестабильная стоимость и различия в технической реализации платежных транзакций, инновации в информационных технологиях - все это напрямую влияет на автоматизацию банковской деятельности. В то время как требований становится все больше, конкуренция растет, а сроки на реализацию необходимых изменений только сокращаются.</a:t>
            </a: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785754" y="5643566"/>
            <a:ext cx="168593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Крупные технологические компании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финтех-стартапы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становятся активными участниками в секторе финансовых услуг и агрессивно захватывают рыночную долю, ранее безраздельно принадлежавшую традиционным банковским структурам. Поэтому банкам необходимы инструменты, которые позволят быстрее реагировать на рыночные вызовы и предлагать доступные по цене и более персонализированные альтернативы традиционным банковским продуктам и услугам.</a:t>
            </a:r>
            <a:endParaRPr lang="en-US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785754" y="7143764"/>
            <a:ext cx="1693080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Цифровая трансформация позволяет решить большинство проблем, актуальных для финансовой сферы в современном мире. Непрерывная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единственный способ поддерживать конкуренцию в условиях постоянно меняющихся требований бизнеса.</a:t>
            </a: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785754" y="8143896"/>
            <a:ext cx="1693080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Сейчас клиенты банков выдвигают к ним серьезные требования по качеству и скорости обслуживания. Если бы все запросы выполнялись в ручном режиме, а заявления и корреспонденция уходила почтой, то даже сотой части того, что сейчас выполняется в банке, исполнено бы не было. Чем быстрее банк проводит операции, тем выше лояльность клиента. В современном банке ежеминутно исполняются миллионы различных транзакций и проводок. При этом информация не только обрабатывается, но и формируется отчетность. Все это было бы нереально без автоматизации банковской системы.</a:t>
            </a: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0" y="0"/>
            <a:ext cx="18288000" cy="3143236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5" name="TextBox 10"/>
          <p:cNvSpPr txBox="1"/>
          <p:nvPr/>
        </p:nvSpPr>
        <p:spPr>
          <a:xfrm>
            <a:off x="571440" y="0"/>
            <a:ext cx="1657361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7" name="Group 10"/>
          <p:cNvGrpSpPr/>
          <p:nvPr/>
        </p:nvGrpSpPr>
        <p:grpSpPr>
          <a:xfrm>
            <a:off x="285688" y="7143764"/>
            <a:ext cx="8715436" cy="2823449"/>
            <a:chOff x="0" y="-241102"/>
            <a:chExt cx="10411694" cy="7026903"/>
          </a:xfrm>
        </p:grpSpPr>
        <p:grpSp>
          <p:nvGrpSpPr>
            <p:cNvPr id="8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0" y="0"/>
                <a:ext cx="1769616" cy="514287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1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2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0" name="TextBox 17"/>
            <p:cNvSpPr txBox="1"/>
            <p:nvPr/>
          </p:nvSpPr>
          <p:spPr>
            <a:xfrm>
              <a:off x="464217" y="351538"/>
              <a:ext cx="8801912" cy="64342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 АВС относятся: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программы каналов передачи данных;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2)программы системы ДБО (дистанционного банковского обслуживания);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3)программы передачи и обработки банковской информации, связанные с АБС.</a:t>
              </a:r>
            </a:p>
            <a:p>
              <a:pPr lvl="0" algn="ctr"/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357126" y="785782"/>
            <a:ext cx="8634474" cy="2152664"/>
            <a:chOff x="0" y="-241102"/>
            <a:chExt cx="10411694" cy="4622602"/>
          </a:xfrm>
        </p:grpSpPr>
        <p:grpSp>
          <p:nvGrpSpPr>
            <p:cNvPr id="16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7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9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4217" y="351540"/>
              <a:ext cx="8801912" cy="3676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Автоматизированная банковская система (АБС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-это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комплекс систем технического программного обеспечения, разработанный для автоматизации различных процессов и проведения операций. 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任意多边形: 形状 31"/>
          <p:cNvSpPr/>
          <p:nvPr/>
        </p:nvSpPr>
        <p:spPr>
          <a:xfrm flipH="1" flipV="1">
            <a:off x="0" y="3000360"/>
            <a:ext cx="18288000" cy="400052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10"/>
          <p:cNvGrpSpPr/>
          <p:nvPr/>
        </p:nvGrpSpPr>
        <p:grpSpPr>
          <a:xfrm>
            <a:off x="8858248" y="857220"/>
            <a:ext cx="9072626" cy="3931446"/>
            <a:chOff x="0" y="-241102"/>
            <a:chExt cx="10411694" cy="9784444"/>
          </a:xfrm>
        </p:grpSpPr>
        <p:grpSp>
          <p:nvGrpSpPr>
            <p:cNvPr id="2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30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28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64216" y="351540"/>
              <a:ext cx="9947478" cy="91918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/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Преимущества от автоматизации банковских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услуг: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повышенная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операционная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эффективность, повышение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лояльности, улучшение клиентского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опыта,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нижение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подверженности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рискам, повышение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привлекательности компании на рынке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труда,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ускоренная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цифровая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трансформация.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400" dirty="0" smtClean="0"/>
            </a:p>
            <a:p>
              <a:pPr algn="ctr"/>
              <a:r>
                <a:rPr lang="ru-RU" sz="2400" dirty="0" smtClean="0"/>
                <a:t>,</a:t>
              </a:r>
              <a:endParaRPr lang="ru-RU" sz="2400" dirty="0" smtClean="0"/>
            </a:p>
            <a:p>
              <a:pPr algn="ctr"/>
              <a:endParaRPr lang="ru-RU" sz="2400" dirty="0" smtClean="0"/>
            </a:p>
            <a:p>
              <a:pPr algn="ctr"/>
              <a:endParaRPr lang="ru-RU" sz="2400" dirty="0" smtClean="0"/>
            </a:p>
            <a:p>
              <a:pPr lvl="0"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/>
                <a:t>: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644066" y="7072326"/>
            <a:ext cx="8143932" cy="3247734"/>
            <a:chOff x="0" y="-241102"/>
            <a:chExt cx="10411694" cy="6567312"/>
          </a:xfrm>
        </p:grpSpPr>
        <p:grpSp>
          <p:nvGrpSpPr>
            <p:cNvPr id="3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3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36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3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64217" y="351539"/>
              <a:ext cx="8801912" cy="597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Функции  программных продуктов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банка: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 единого фронт офиса, управление продажами, управление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колл-центром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автоматизация кредитных процессов и кредитной задолженностью, управление проектами, закупками, рисками, борьба с мошенничеством, противодействие отмыванию доходов и другие.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" name="Диаграмма 39"/>
          <p:cNvGraphicFramePr/>
          <p:nvPr/>
        </p:nvGraphicFramePr>
        <p:xfrm>
          <a:off x="571440" y="3071798"/>
          <a:ext cx="7000860" cy="393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9358314" y="3214674"/>
          <a:ext cx="80010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" name="Рисунок 41" descr="C:\Users\Ольга\AppData\Local\Temp\Temp1_Logo_HSE_full_rus.zip\PANTONE\01_Logo_HSE_full_rus_Panton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54" y="3929054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8288000" cy="10287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0"/>
          <p:cNvSpPr txBox="1"/>
          <p:nvPr/>
        </p:nvSpPr>
        <p:spPr>
          <a:xfrm>
            <a:off x="214250" y="0"/>
            <a:ext cx="163593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коммерческого банка ПАО «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688" y="5929318"/>
          <a:ext cx="17788062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638"/>
                <a:gridCol w="3253914"/>
                <a:gridCol w="1344951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Сегменты банка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Ключевые продукты и операции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залоговое кредитование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автокредиты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ипотека, кредиты под залог недвижимости и автомобилей); обслуживание текущих счетов и срочных вкладов розничных клиентов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банкострахование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(комиссионные продукты - включение в программу финансовой защиты и пр.);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страхование (жизни, авто, пенсионное и т. п.).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Корпоративный бизнес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кредитование и размещение средств корпораций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субъектов РФ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МСП (кредиты, текущие счета, расчетно-кассовое обслуживание); организация выпусков долговых инструментов;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цифровая платформа для государственных и коммерческих закупок (28% - доля рынка государственных закупок);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услуги лизинга, факторинга;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торговое финансирование (аккредитивы, банковские гарантии);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операции с драгоценными металлами.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Казначейство и управление капиталом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портфелем ценных бумаг (большая часть портфеля - облигации государственных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корпоративных эмитентов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капиталом Группы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 smtClean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 оптового фондирования (средства Банка России, межбанковские кредиты, выпуск собственных облигаций, операции РЕПО);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перераспределение внутреннего фондирования;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ликвидностью и рисками; сделки M&amp;A.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Небанковский бизнес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страхование, лизинг, факторинг и др.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7866" y="21427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2928922"/>
          <a:ext cx="62255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2072958" y="3143236"/>
          <a:ext cx="578647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2001520" y="785782"/>
          <a:ext cx="5643602" cy="265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00728" y="2714608"/>
          <a:ext cx="621510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5688" y="571468"/>
          <a:ext cx="628654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286480" y="785782"/>
          <a:ext cx="535785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9134475" y="6884678"/>
            <a:ext cx="8732289" cy="30861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214250" y="0"/>
            <a:ext cx="1300171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экономических показателей ПАО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4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304" y="142840"/>
            <a:ext cx="118269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Диаграмма 29"/>
          <p:cNvGraphicFramePr/>
          <p:nvPr/>
        </p:nvGraphicFramePr>
        <p:xfrm>
          <a:off x="500002" y="1428724"/>
          <a:ext cx="642942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6929422" y="1357286"/>
          <a:ext cx="635798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285688" y="5715004"/>
          <a:ext cx="8572560" cy="433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9358314" y="5357814"/>
          <a:ext cx="864399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13573156" y="1214410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87470" y="214278"/>
            <a:ext cx="257176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9215438" y="6858012"/>
            <a:ext cx="8732289" cy="30861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29" name="Рисунок 28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7734" y="142840"/>
            <a:ext cx="857256" cy="78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/>
          <p:nvPr/>
        </p:nvSpPr>
        <p:spPr>
          <a:xfrm>
            <a:off x="214250" y="0"/>
            <a:ext cx="1307315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системы автоматизации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85688" y="1000096"/>
          <a:ext cx="17430873" cy="881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54"/>
                <a:gridCol w="5356497"/>
                <a:gridCol w="5796309"/>
                <a:gridCol w="4533098"/>
                <a:gridCol w="93251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Интегратор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 </a:t>
                      </a:r>
                    </a:p>
                  </a:txBody>
                  <a:tcPr marL="0" marR="0" marT="0" marB="0" anchor="ctr"/>
                </a:tc>
              </a:tr>
              <a:tr h="264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Собственная разработка банка ПАО 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Совкомбанк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МКС,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Pyrus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Управление и контроль лимитов в МКС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Диасофт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Digital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Q.FinancialMarkets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ранее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FA Treasury)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 - Автоматизированные банковские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Практика Успеха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SmartDeal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Средства шифрования, Информатизация госфункций, СЭД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КартСтандарт Процессинговый центр ГК ЦФТ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РТ Лабс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РТ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Лабс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Комплексная платформа доступа к СМЭВ (КПД)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Информатизация госфункций, СОА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Avaya Россия и СНГ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Avaya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one-X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Видеоконференцсвязь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СКБ Контур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Контур.Экстерн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 - Программное обеспечение как услуга, СЭД, СЭД - Системы потокового распознавания, Учетные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Финансовых Технологий (ЦФТ)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ЦФТ Платформа банковского самообслуживания, </a:t>
                      </a:r>
                      <a:r>
                        <a:rPr lang="ru-RU" sz="1400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Быстрых Платежей (СБП)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 - Программное обеспечение как услуга, Системы дистанционного банковского обслуживания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Национальное бюро кредитных историй (НБКИ)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НБКИ База залоговых автомобилей и другого движимого имущества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Инверсия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Фонд Система автоматизации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бэк-офиса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казначейства банка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 - Автоматизированные банковские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Ростелеком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Ростелеком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Биометрическая идентификация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Финансовые Информационные Системы (ФИС, FIS, Финсофт)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Platform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BPM, СОА, Средства разработки приложений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 Engines (Смарт Энджинс)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 ID Engine 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ранее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Smart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IDReader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СЭД - Системы потокового распознавания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 Россия (САС Институт)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 Marketing Automation (SAS MA) SAS Campaign Management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BI, CRM, CRM - Системы лояльности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Финансовые Информационные Системы (ФИС, FIS, Финсофт)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Кредиты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Система обнаружения мошенничества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 Софт Системс (БСС, BSS)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ДБО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BS-Client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дистанционного банковского обслуживания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Maykor (Мэйкор)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ИТ-аутсорсинга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Террасофт (Terrasoft, ТС-Консалтинг)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Bpm`online bank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BPM, CRM, 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Программное обеспечение как услуга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Неофлекс (Neoflex)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IP-телефонии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IP-телефония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привлечения консультанта или нет данных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Collection System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привлечения консультанта или нет данных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Алиса Голосовой помощник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Речевые технологии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7470" y="214278"/>
            <a:ext cx="1571636" cy="5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06" y="0"/>
            <a:ext cx="792961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/>
          <p:nvPr/>
        </p:nvSpPr>
        <p:spPr>
          <a:xfrm>
            <a:off x="9286876" y="2500294"/>
            <a:ext cx="9001124" cy="7786706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TextBox 10"/>
          <p:cNvSpPr txBox="1"/>
          <p:nvPr/>
        </p:nvSpPr>
        <p:spPr>
          <a:xfrm>
            <a:off x="9072562" y="214278"/>
            <a:ext cx="7143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 рейтинга программных продуктов кадрового электронного документооборота (КЭДО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287008" y="3286112"/>
          <a:ext cx="7643866" cy="678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16362" y="357154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" y="0"/>
            <a:ext cx="1071505" cy="102870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1445</Words>
  <Application>Microsoft Office PowerPoint</Application>
  <PresentationFormat>Произвольный</PresentationFormat>
  <Paragraphs>283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Nourd</vt:lpstr>
      <vt:lpstr>Calibri</vt:lpstr>
      <vt:lpstr>宋体</vt:lpstr>
      <vt:lpstr>Symbol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65</cp:revision>
  <dcterms:created xsi:type="dcterms:W3CDTF">2006-08-16T00:00:00Z</dcterms:created>
  <dcterms:modified xsi:type="dcterms:W3CDTF">2023-06-13T08:10:29Z</dcterms:modified>
  <dc:identifier>DAFZgEo1l8E</dc:identifier>
</cp:coreProperties>
</file>