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charts/chart13.xml" ContentType="application/vnd.openxmlformats-officedocument.drawingml.char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87" r:id="rId3"/>
    <p:sldId id="289" r:id="rId4"/>
    <p:sldId id="288" r:id="rId5"/>
    <p:sldId id="282" r:id="rId6"/>
    <p:sldId id="276" r:id="rId7"/>
    <p:sldId id="283" r:id="rId8"/>
    <p:sldId id="281" r:id="rId9"/>
    <p:sldId id="291" r:id="rId10"/>
    <p:sldId id="292" r:id="rId11"/>
    <p:sldId id="293" r:id="rId12"/>
    <p:sldId id="294" r:id="rId13"/>
  </p:sldIdLst>
  <p:sldSz cx="18288000" cy="10287000"/>
  <p:notesSz cx="6858000" cy="9144000"/>
  <p:embeddedFontLst>
    <p:embeddedFont>
      <p:font typeface="Tahoma" pitchFamily="34" charset="0"/>
      <p:regular r:id="rId14"/>
      <p:bold r:id="rId15"/>
    </p:embeddedFont>
    <p:embeddedFont>
      <p:font typeface="Calibri" pitchFamily="34" charset="0"/>
      <p:regular r:id="rId16"/>
      <p:bold r:id="rId17"/>
      <p:italic r:id="rId18"/>
      <p:boldItalic r:id="rId19"/>
    </p:embeddedFont>
    <p:embeddedFont>
      <p:font typeface="宋体" pitchFamily="2" charset="-122"/>
      <p:regular r:id="rId20"/>
    </p:embeddedFont>
    <p:embeddedFont>
      <p:font typeface="微软雅黑" pitchFamily="34" charset="-122"/>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93476"/>
    <a:srgbClr val="A50021"/>
    <a:srgbClr val="CC0000"/>
    <a:srgbClr val="243856"/>
    <a:srgbClr val="7E9CC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55" d="100"/>
          <a:sy n="55" d="100"/>
        </p:scale>
        <p:origin x="-6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Лист1!$G$14</c:f>
              <c:strCache>
                <c:ptCount val="1"/>
                <c:pt idx="0">
                  <c:v>Факторинговый портфель, млн. руб.</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dLbls>
            <c:txPr>
              <a:bodyPr/>
              <a:lstStyle/>
              <a:p>
                <a:pPr>
                  <a:defRPr sz="1400">
                    <a:latin typeface="Times New Roman" pitchFamily="18" charset="0"/>
                    <a:cs typeface="Times New Roman" pitchFamily="18" charset="0"/>
                  </a:defRPr>
                </a:pPr>
                <a:endParaRPr lang="ru-RU"/>
              </a:p>
            </c:txPr>
            <c:showVal val="1"/>
          </c:dLbls>
          <c:cat>
            <c:numRef>
              <c:f>Лист1!$H$13:$P$13</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Лист1!$H$14:$P$14</c:f>
              <c:numCache>
                <c:formatCode>General</c:formatCode>
                <c:ptCount val="9"/>
                <c:pt idx="0">
                  <c:v>309180</c:v>
                </c:pt>
                <c:pt idx="1">
                  <c:v>303941</c:v>
                </c:pt>
                <c:pt idx="2">
                  <c:v>308544</c:v>
                </c:pt>
                <c:pt idx="3">
                  <c:v>434917</c:v>
                </c:pt>
                <c:pt idx="4">
                  <c:v>610691</c:v>
                </c:pt>
                <c:pt idx="5">
                  <c:v>808109</c:v>
                </c:pt>
                <c:pt idx="6">
                  <c:v>1105622</c:v>
                </c:pt>
                <c:pt idx="7">
                  <c:v>1513454</c:v>
                </c:pt>
                <c:pt idx="8">
                  <c:v>1434306</c:v>
                </c:pt>
              </c:numCache>
            </c:numRef>
          </c:val>
        </c:ser>
        <c:dLbls>
          <c:showVal val="1"/>
        </c:dLbls>
        <c:shape val="cylinder"/>
        <c:axId val="113322624"/>
        <c:axId val="113373568"/>
        <c:axId val="0"/>
      </c:bar3DChart>
      <c:catAx>
        <c:axId val="113322624"/>
        <c:scaling>
          <c:orientation val="minMax"/>
        </c:scaling>
        <c:axPos val="b"/>
        <c:numFmt formatCode="General" sourceLinked="1"/>
        <c:tickLblPos val="nextTo"/>
        <c:txPr>
          <a:bodyPr/>
          <a:lstStyle/>
          <a:p>
            <a:pPr>
              <a:defRPr sz="1400">
                <a:latin typeface="Times New Roman" pitchFamily="18" charset="0"/>
                <a:cs typeface="Times New Roman" pitchFamily="18" charset="0"/>
              </a:defRPr>
            </a:pPr>
            <a:endParaRPr lang="ru-RU"/>
          </a:p>
        </c:txPr>
        <c:crossAx val="113373568"/>
        <c:crosses val="autoZero"/>
        <c:auto val="1"/>
        <c:lblAlgn val="ctr"/>
        <c:lblOffset val="100"/>
      </c:catAx>
      <c:valAx>
        <c:axId val="113373568"/>
        <c:scaling>
          <c:orientation val="minMax"/>
        </c:scaling>
        <c:axPos val="l"/>
        <c:majorGridlines/>
        <c:numFmt formatCode="General" sourceLinked="1"/>
        <c:tickLblPos val="nextTo"/>
        <c:txPr>
          <a:bodyPr/>
          <a:lstStyle/>
          <a:p>
            <a:pPr>
              <a:defRPr sz="1400">
                <a:latin typeface="Times New Roman" pitchFamily="18" charset="0"/>
                <a:cs typeface="Times New Roman" pitchFamily="18" charset="0"/>
              </a:defRPr>
            </a:pPr>
            <a:endParaRPr lang="ru-RU"/>
          </a:p>
        </c:txPr>
        <c:crossAx val="113322624"/>
        <c:crosses val="autoZero"/>
        <c:crossBetween val="between"/>
      </c:valAx>
    </c:plotArea>
    <c:legend>
      <c:legendPos val="b"/>
      <c:layout/>
      <c:txPr>
        <a:bodyPr/>
        <a:lstStyle/>
        <a:p>
          <a:pPr>
            <a:defRPr sz="1600">
              <a:latin typeface="Times New Roman" pitchFamily="18" charset="0"/>
              <a:cs typeface="Times New Roman" pitchFamily="18" charset="0"/>
            </a:defRPr>
          </a:pPr>
          <a:endParaRPr lang="ru-RU"/>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Лист3!$D$270</c:f>
              <c:strCache>
                <c:ptCount val="1"/>
                <c:pt idx="0">
                  <c:v>Чистые доходы от операций с иностранной валютой, тыс. руб.</c:v>
                </c:pt>
              </c:strCache>
            </c:strRef>
          </c:tx>
          <c:dLbls>
            <c:txPr>
              <a:bodyPr/>
              <a:lstStyle/>
              <a:p>
                <a:pPr>
                  <a:defRPr sz="1600">
                    <a:latin typeface="Times New Roman" pitchFamily="18" charset="0"/>
                    <a:cs typeface="Times New Roman" pitchFamily="18" charset="0"/>
                  </a:defRPr>
                </a:pPr>
                <a:endParaRPr lang="ru-RU"/>
              </a:p>
            </c:txPr>
            <c:showVal val="1"/>
          </c:dLbls>
          <c:cat>
            <c:numRef>
              <c:f>Лист3!$E$269:$G$269</c:f>
              <c:numCache>
                <c:formatCode>General</c:formatCode>
                <c:ptCount val="3"/>
                <c:pt idx="0">
                  <c:v>2020</c:v>
                </c:pt>
                <c:pt idx="1">
                  <c:v>2021</c:v>
                </c:pt>
                <c:pt idx="2">
                  <c:v>2022</c:v>
                </c:pt>
              </c:numCache>
            </c:numRef>
          </c:cat>
          <c:val>
            <c:numRef>
              <c:f>Лист3!$E$270:$G$270</c:f>
              <c:numCache>
                <c:formatCode>General</c:formatCode>
                <c:ptCount val="3"/>
                <c:pt idx="0" formatCode="#,##0">
                  <c:v>190823</c:v>
                </c:pt>
                <c:pt idx="1">
                  <c:v>0</c:v>
                </c:pt>
                <c:pt idx="2">
                  <c:v>0</c:v>
                </c:pt>
              </c:numCache>
            </c:numRef>
          </c:val>
        </c:ser>
        <c:ser>
          <c:idx val="1"/>
          <c:order val="1"/>
          <c:tx>
            <c:strRef>
              <c:f>Лист3!$D$271</c:f>
              <c:strCache>
                <c:ptCount val="1"/>
                <c:pt idx="0">
                  <c:v>Чистые доходы от операций с драгоценными металлами, тыс. руб.</c:v>
                </c:pt>
              </c:strCache>
            </c:strRef>
          </c:tx>
          <c:dLbls>
            <c:spPr>
              <a:solidFill>
                <a:schemeClr val="lt1"/>
              </a:solidFill>
              <a:ln w="25400" cap="flat" cmpd="sng" algn="ctr">
                <a:solidFill>
                  <a:schemeClr val="accent2"/>
                </a:solidFill>
                <a:prstDash val="solid"/>
              </a:ln>
              <a:effectLst/>
            </c:spPr>
            <c:txPr>
              <a:bodyPr/>
              <a:lstStyle/>
              <a:p>
                <a:pPr>
                  <a:defRPr sz="1600">
                    <a:solidFill>
                      <a:schemeClr val="dk1"/>
                    </a:solidFill>
                    <a:latin typeface="Times New Roman" pitchFamily="18" charset="0"/>
                    <a:ea typeface="+mn-ea"/>
                    <a:cs typeface="Times New Roman" pitchFamily="18" charset="0"/>
                  </a:defRPr>
                </a:pPr>
                <a:endParaRPr lang="ru-RU"/>
              </a:p>
            </c:txPr>
            <c:showVal val="1"/>
          </c:dLbls>
          <c:cat>
            <c:numRef>
              <c:f>Лист3!$E$269:$G$269</c:f>
              <c:numCache>
                <c:formatCode>General</c:formatCode>
                <c:ptCount val="3"/>
                <c:pt idx="0">
                  <c:v>2020</c:v>
                </c:pt>
                <c:pt idx="1">
                  <c:v>2021</c:v>
                </c:pt>
                <c:pt idx="2">
                  <c:v>2022</c:v>
                </c:pt>
              </c:numCache>
            </c:numRef>
          </c:cat>
          <c:val>
            <c:numRef>
              <c:f>Лист3!$E$271:$G$271</c:f>
              <c:numCache>
                <c:formatCode>General</c:formatCode>
                <c:ptCount val="3"/>
                <c:pt idx="0" formatCode="#,##0">
                  <c:v>4276</c:v>
                </c:pt>
                <c:pt idx="1">
                  <c:v>-583</c:v>
                </c:pt>
                <c:pt idx="2">
                  <c:v>91710</c:v>
                </c:pt>
              </c:numCache>
            </c:numRef>
          </c:val>
        </c:ser>
        <c:dLbls>
          <c:showVal val="1"/>
        </c:dLbls>
        <c:shape val="box"/>
        <c:axId val="115038464"/>
        <c:axId val="115040256"/>
        <c:axId val="0"/>
      </c:bar3DChart>
      <c:catAx>
        <c:axId val="115038464"/>
        <c:scaling>
          <c:orientation val="minMax"/>
        </c:scaling>
        <c:axPos val="b"/>
        <c:numFmt formatCode="General" sourceLinked="1"/>
        <c:tickLblPos val="nextTo"/>
        <c:txPr>
          <a:bodyPr/>
          <a:lstStyle/>
          <a:p>
            <a:pPr>
              <a:defRPr sz="1600">
                <a:latin typeface="Times New Roman" pitchFamily="18" charset="0"/>
                <a:cs typeface="Times New Roman" pitchFamily="18" charset="0"/>
              </a:defRPr>
            </a:pPr>
            <a:endParaRPr lang="ru-RU"/>
          </a:p>
        </c:txPr>
        <c:crossAx val="115040256"/>
        <c:crosses val="autoZero"/>
        <c:auto val="1"/>
        <c:lblAlgn val="ctr"/>
        <c:lblOffset val="100"/>
      </c:catAx>
      <c:valAx>
        <c:axId val="115040256"/>
        <c:scaling>
          <c:orientation val="minMax"/>
        </c:scaling>
        <c:axPos val="l"/>
        <c:majorGridlines/>
        <c:numFmt formatCode="#,##0" sourceLinked="1"/>
        <c:tickLblPos val="nextTo"/>
        <c:txPr>
          <a:bodyPr/>
          <a:lstStyle/>
          <a:p>
            <a:pPr>
              <a:defRPr sz="1600">
                <a:latin typeface="Times New Roman" pitchFamily="18" charset="0"/>
                <a:cs typeface="Times New Roman" pitchFamily="18" charset="0"/>
              </a:defRPr>
            </a:pPr>
            <a:endParaRPr lang="ru-RU"/>
          </a:p>
        </c:txPr>
        <c:crossAx val="115038464"/>
        <c:crosses val="autoZero"/>
        <c:crossBetween val="between"/>
      </c:valAx>
    </c:plotArea>
    <c:legend>
      <c:legendPos val="b"/>
      <c:layout>
        <c:manualLayout>
          <c:xMode val="edge"/>
          <c:yMode val="edge"/>
          <c:x val="2.2634152459684736E-2"/>
          <c:y val="0.84593826718321463"/>
          <c:w val="0.95941663300520319"/>
          <c:h val="0.11821946399626973"/>
        </c:manualLayout>
      </c:layout>
      <c:txPr>
        <a:bodyPr/>
        <a:lstStyle/>
        <a:p>
          <a:pPr>
            <a:defRPr sz="1400">
              <a:latin typeface="Times New Roman" pitchFamily="18" charset="0"/>
              <a:cs typeface="Times New Roman" pitchFamily="18" charset="0"/>
            </a:defRPr>
          </a:pPr>
          <a:endParaRPr lang="ru-RU"/>
        </a:p>
      </c:txP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Лист3!$G$183</c:f>
              <c:strCache>
                <c:ptCount val="1"/>
                <c:pt idx="0">
                  <c:v>Заемные средства, тыс. руб.</c:v>
                </c:pt>
              </c:strCache>
            </c:strRef>
          </c:tx>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Lbls>
            <c:spPr>
              <a:solidFill>
                <a:schemeClr val="lt1"/>
              </a:solidFill>
              <a:ln w="25400" cap="flat" cmpd="sng" algn="ctr">
                <a:solidFill>
                  <a:schemeClr val="accent4"/>
                </a:solidFill>
                <a:prstDash val="solid"/>
              </a:ln>
              <a:effectLst/>
            </c:spPr>
            <c:txPr>
              <a:bodyPr/>
              <a:lstStyle/>
              <a:p>
                <a:pPr>
                  <a:defRPr sz="1600">
                    <a:solidFill>
                      <a:schemeClr val="dk1"/>
                    </a:solidFill>
                    <a:latin typeface="Times New Roman" pitchFamily="18" charset="0"/>
                    <a:ea typeface="+mn-ea"/>
                    <a:cs typeface="Times New Roman" pitchFamily="18" charset="0"/>
                  </a:defRPr>
                </a:pPr>
                <a:endParaRPr lang="ru-RU"/>
              </a:p>
            </c:txPr>
            <c:showVal val="1"/>
          </c:dLbls>
          <c:cat>
            <c:numRef>
              <c:f>Лист3!$H$182:$J$182</c:f>
              <c:numCache>
                <c:formatCode>General</c:formatCode>
                <c:ptCount val="3"/>
                <c:pt idx="0">
                  <c:v>2020</c:v>
                </c:pt>
                <c:pt idx="1">
                  <c:v>2021</c:v>
                </c:pt>
                <c:pt idx="2">
                  <c:v>2022</c:v>
                </c:pt>
              </c:numCache>
            </c:numRef>
          </c:cat>
          <c:val>
            <c:numRef>
              <c:f>Лист3!$H$183:$J$183</c:f>
              <c:numCache>
                <c:formatCode>General</c:formatCode>
                <c:ptCount val="3"/>
                <c:pt idx="0" formatCode="#,##0">
                  <c:v>169158304</c:v>
                </c:pt>
                <c:pt idx="1">
                  <c:v>185115463</c:v>
                </c:pt>
                <c:pt idx="2">
                  <c:v>229575267</c:v>
                </c:pt>
              </c:numCache>
            </c:numRef>
          </c:val>
        </c:ser>
        <c:ser>
          <c:idx val="1"/>
          <c:order val="1"/>
          <c:tx>
            <c:strRef>
              <c:f>Лист3!$G$184</c:f>
              <c:strCache>
                <c:ptCount val="1"/>
                <c:pt idx="0">
                  <c:v>Собственные средства, тыс. руб.</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solidFill>
                <a:schemeClr val="lt1"/>
              </a:solidFill>
              <a:ln w="25400" cap="flat" cmpd="sng" algn="ctr">
                <a:solidFill>
                  <a:schemeClr val="accent4"/>
                </a:solidFill>
                <a:prstDash val="solid"/>
              </a:ln>
              <a:effectLst/>
            </c:spPr>
            <c:txPr>
              <a:bodyPr/>
              <a:lstStyle/>
              <a:p>
                <a:pPr>
                  <a:defRPr sz="1600">
                    <a:solidFill>
                      <a:schemeClr val="dk1"/>
                    </a:solidFill>
                    <a:latin typeface="Times New Roman" pitchFamily="18" charset="0"/>
                    <a:ea typeface="+mn-ea"/>
                    <a:cs typeface="Times New Roman" pitchFamily="18" charset="0"/>
                  </a:defRPr>
                </a:pPr>
                <a:endParaRPr lang="ru-RU"/>
              </a:p>
            </c:txPr>
            <c:showVal val="1"/>
          </c:dLbls>
          <c:cat>
            <c:numRef>
              <c:f>Лист3!$H$182:$J$182</c:f>
              <c:numCache>
                <c:formatCode>General</c:formatCode>
                <c:ptCount val="3"/>
                <c:pt idx="0">
                  <c:v>2020</c:v>
                </c:pt>
                <c:pt idx="1">
                  <c:v>2021</c:v>
                </c:pt>
                <c:pt idx="2">
                  <c:v>2022</c:v>
                </c:pt>
              </c:numCache>
            </c:numRef>
          </c:cat>
          <c:val>
            <c:numRef>
              <c:f>Лист3!$H$184:$J$184</c:f>
              <c:numCache>
                <c:formatCode>General</c:formatCode>
                <c:ptCount val="3"/>
                <c:pt idx="0" formatCode="#,##0">
                  <c:v>18696533</c:v>
                </c:pt>
                <c:pt idx="1">
                  <c:v>20917744</c:v>
                </c:pt>
                <c:pt idx="2">
                  <c:v>24381452</c:v>
                </c:pt>
              </c:numCache>
            </c:numRef>
          </c:val>
        </c:ser>
        <c:dLbls>
          <c:showVal val="1"/>
        </c:dLbls>
        <c:shape val="cylinder"/>
        <c:axId val="115070080"/>
        <c:axId val="115071616"/>
        <c:axId val="0"/>
      </c:bar3DChart>
      <c:catAx>
        <c:axId val="115070080"/>
        <c:scaling>
          <c:orientation val="minMax"/>
        </c:scaling>
        <c:axPos val="b"/>
        <c:numFmt formatCode="General" sourceLinked="1"/>
        <c:tickLblPos val="nextTo"/>
        <c:txPr>
          <a:bodyPr/>
          <a:lstStyle/>
          <a:p>
            <a:pPr>
              <a:defRPr sz="1600">
                <a:latin typeface="Times New Roman" pitchFamily="18" charset="0"/>
                <a:cs typeface="Times New Roman" pitchFamily="18" charset="0"/>
              </a:defRPr>
            </a:pPr>
            <a:endParaRPr lang="ru-RU"/>
          </a:p>
        </c:txPr>
        <c:crossAx val="115071616"/>
        <c:crosses val="autoZero"/>
        <c:auto val="1"/>
        <c:lblAlgn val="ctr"/>
        <c:lblOffset val="100"/>
      </c:catAx>
      <c:valAx>
        <c:axId val="115071616"/>
        <c:scaling>
          <c:orientation val="minMax"/>
        </c:scaling>
        <c:axPos val="l"/>
        <c:majorGridlines/>
        <c:numFmt formatCode="#,##0" sourceLinked="1"/>
        <c:tickLblPos val="nextTo"/>
        <c:txPr>
          <a:bodyPr/>
          <a:lstStyle/>
          <a:p>
            <a:pPr>
              <a:defRPr sz="1600">
                <a:latin typeface="Times New Roman" pitchFamily="18" charset="0"/>
                <a:cs typeface="Times New Roman" pitchFamily="18" charset="0"/>
              </a:defRPr>
            </a:pPr>
            <a:endParaRPr lang="ru-RU"/>
          </a:p>
        </c:txPr>
        <c:crossAx val="115070080"/>
        <c:crosses val="autoZero"/>
        <c:crossBetween val="between"/>
      </c:valAx>
    </c:plotArea>
    <c:legend>
      <c:legendPos val="b"/>
      <c:layout/>
      <c:txPr>
        <a:bodyPr/>
        <a:lstStyle/>
        <a:p>
          <a:pPr>
            <a:defRPr sz="1600">
              <a:latin typeface="Times New Roman" pitchFamily="18" charset="0"/>
              <a:cs typeface="Times New Roman" pitchFamily="18" charset="0"/>
            </a:defRPr>
          </a:pPr>
          <a:endParaRPr lang="ru-RU"/>
        </a:p>
      </c:txPr>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Лист3!$H$275</c:f>
              <c:strCache>
                <c:ptCount val="1"/>
                <c:pt idx="0">
                  <c:v>Прибыль за отчетный период, тыс. руб.</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solidFill>
                <a:schemeClr val="lt1"/>
              </a:solidFill>
              <a:ln w="25400" cap="flat" cmpd="sng" algn="ctr">
                <a:solidFill>
                  <a:schemeClr val="accent3"/>
                </a:solidFill>
                <a:prstDash val="solid"/>
              </a:ln>
              <a:effectLst/>
            </c:spPr>
            <c:txPr>
              <a:bodyPr/>
              <a:lstStyle/>
              <a:p>
                <a:pPr>
                  <a:defRPr sz="1400">
                    <a:solidFill>
                      <a:schemeClr val="dk1"/>
                    </a:solidFill>
                    <a:latin typeface="Times New Roman" pitchFamily="18" charset="0"/>
                    <a:ea typeface="+mn-ea"/>
                    <a:cs typeface="Times New Roman" pitchFamily="18" charset="0"/>
                  </a:defRPr>
                </a:pPr>
                <a:endParaRPr lang="ru-RU"/>
              </a:p>
            </c:txPr>
            <c:showVal val="1"/>
          </c:dLbls>
          <c:cat>
            <c:numRef>
              <c:f>Лист3!$I$274:$K$274</c:f>
              <c:numCache>
                <c:formatCode>General</c:formatCode>
                <c:ptCount val="3"/>
                <c:pt idx="0">
                  <c:v>2020</c:v>
                </c:pt>
                <c:pt idx="1">
                  <c:v>2021</c:v>
                </c:pt>
                <c:pt idx="2">
                  <c:v>2022</c:v>
                </c:pt>
              </c:numCache>
            </c:numRef>
          </c:cat>
          <c:val>
            <c:numRef>
              <c:f>Лист3!$I$275:$K$275</c:f>
              <c:numCache>
                <c:formatCode>General</c:formatCode>
                <c:ptCount val="3"/>
                <c:pt idx="0" formatCode="#,##0">
                  <c:v>1707113</c:v>
                </c:pt>
                <c:pt idx="1">
                  <c:v>2691705</c:v>
                </c:pt>
                <c:pt idx="2">
                  <c:v>3416945</c:v>
                </c:pt>
              </c:numCache>
            </c:numRef>
          </c:val>
        </c:ser>
        <c:ser>
          <c:idx val="1"/>
          <c:order val="1"/>
          <c:tx>
            <c:strRef>
              <c:f>Лист3!$H$276</c:f>
              <c:strCache>
                <c:ptCount val="1"/>
                <c:pt idx="0">
                  <c:v>Прибыль до налогообложения, тыс. руб.</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solidFill>
                <a:schemeClr val="lt1"/>
              </a:solidFill>
              <a:ln w="25400" cap="flat" cmpd="sng" algn="ctr">
                <a:solidFill>
                  <a:schemeClr val="accent6"/>
                </a:solidFill>
                <a:prstDash val="solid"/>
              </a:ln>
              <a:effectLst/>
            </c:spPr>
            <c:txPr>
              <a:bodyPr/>
              <a:lstStyle/>
              <a:p>
                <a:pPr>
                  <a:defRPr sz="1400">
                    <a:solidFill>
                      <a:schemeClr val="dk1"/>
                    </a:solidFill>
                    <a:latin typeface="Times New Roman" pitchFamily="18" charset="0"/>
                    <a:ea typeface="+mn-ea"/>
                    <a:cs typeface="Times New Roman" pitchFamily="18" charset="0"/>
                  </a:defRPr>
                </a:pPr>
                <a:endParaRPr lang="ru-RU"/>
              </a:p>
            </c:txPr>
            <c:showVal val="1"/>
          </c:dLbls>
          <c:cat>
            <c:numRef>
              <c:f>Лист3!$I$274:$K$274</c:f>
              <c:numCache>
                <c:formatCode>General</c:formatCode>
                <c:ptCount val="3"/>
                <c:pt idx="0">
                  <c:v>2020</c:v>
                </c:pt>
                <c:pt idx="1">
                  <c:v>2021</c:v>
                </c:pt>
                <c:pt idx="2">
                  <c:v>2022</c:v>
                </c:pt>
              </c:numCache>
            </c:numRef>
          </c:cat>
          <c:val>
            <c:numRef>
              <c:f>Лист3!$I$276:$K$276</c:f>
              <c:numCache>
                <c:formatCode>General</c:formatCode>
                <c:ptCount val="3"/>
                <c:pt idx="0" formatCode="#,##0">
                  <c:v>2262521</c:v>
                </c:pt>
                <c:pt idx="1">
                  <c:v>3299881</c:v>
                </c:pt>
                <c:pt idx="2">
                  <c:v>4124081</c:v>
                </c:pt>
              </c:numCache>
            </c:numRef>
          </c:val>
        </c:ser>
        <c:dLbls>
          <c:showVal val="1"/>
        </c:dLbls>
        <c:shape val="cylinder"/>
        <c:axId val="111714304"/>
        <c:axId val="111715840"/>
        <c:axId val="0"/>
      </c:bar3DChart>
      <c:catAx>
        <c:axId val="111714304"/>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ru-RU"/>
          </a:p>
        </c:txPr>
        <c:crossAx val="111715840"/>
        <c:crosses val="autoZero"/>
        <c:auto val="1"/>
        <c:lblAlgn val="ctr"/>
        <c:lblOffset val="100"/>
      </c:catAx>
      <c:valAx>
        <c:axId val="111715840"/>
        <c:scaling>
          <c:orientation val="minMax"/>
        </c:scaling>
        <c:delete val="1"/>
        <c:axPos val="l"/>
        <c:majorGridlines/>
        <c:numFmt formatCode="#,##0" sourceLinked="1"/>
        <c:tickLblPos val="nextTo"/>
        <c:crossAx val="111714304"/>
        <c:crosses val="autoZero"/>
        <c:crossBetween val="between"/>
      </c:valAx>
    </c:plotArea>
    <c:legend>
      <c:legendPos val="b"/>
      <c:layout/>
      <c:txPr>
        <a:bodyPr/>
        <a:lstStyle/>
        <a:p>
          <a:pPr>
            <a:defRPr sz="1600">
              <a:latin typeface="Times New Roman" pitchFamily="18" charset="0"/>
              <a:cs typeface="Times New Roman" pitchFamily="18" charset="0"/>
            </a:defRPr>
          </a:pPr>
          <a:endParaRPr lang="ru-RU"/>
        </a:p>
      </c:txPr>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Лист3!$H$264</c:f>
              <c:strCache>
                <c:ptCount val="1"/>
                <c:pt idx="0">
                  <c:v>Чистые процентные доходы (отрицательная процентная маржа), тыс. руб.</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dLbls>
            <c:txPr>
              <a:bodyPr/>
              <a:lstStyle/>
              <a:p>
                <a:pPr>
                  <a:defRPr sz="1600">
                    <a:latin typeface="Times New Roman" pitchFamily="18" charset="0"/>
                    <a:cs typeface="Times New Roman" pitchFamily="18" charset="0"/>
                  </a:defRPr>
                </a:pPr>
                <a:endParaRPr lang="ru-RU"/>
              </a:p>
            </c:txPr>
            <c:showVal val="1"/>
          </c:dLbls>
          <c:cat>
            <c:numRef>
              <c:f>Лист3!$I$263:$K$263</c:f>
              <c:numCache>
                <c:formatCode>General</c:formatCode>
                <c:ptCount val="3"/>
                <c:pt idx="0">
                  <c:v>2020</c:v>
                </c:pt>
                <c:pt idx="1">
                  <c:v>2021</c:v>
                </c:pt>
                <c:pt idx="2">
                  <c:v>2022</c:v>
                </c:pt>
              </c:numCache>
            </c:numRef>
          </c:cat>
          <c:val>
            <c:numRef>
              <c:f>Лист3!$I$264:$K$264</c:f>
              <c:numCache>
                <c:formatCode>General</c:formatCode>
                <c:ptCount val="3"/>
                <c:pt idx="0" formatCode="#,##0">
                  <c:v>4861298</c:v>
                </c:pt>
                <c:pt idx="1">
                  <c:v>5925001</c:v>
                </c:pt>
                <c:pt idx="2">
                  <c:v>4266388</c:v>
                </c:pt>
              </c:numCache>
            </c:numRef>
          </c:val>
        </c:ser>
        <c:dLbls>
          <c:showVal val="1"/>
        </c:dLbls>
        <c:shape val="cylinder"/>
        <c:axId val="111732224"/>
        <c:axId val="111733760"/>
        <c:axId val="0"/>
      </c:bar3DChart>
      <c:catAx>
        <c:axId val="111732224"/>
        <c:scaling>
          <c:orientation val="minMax"/>
        </c:scaling>
        <c:axPos val="b"/>
        <c:numFmt formatCode="General" sourceLinked="1"/>
        <c:tickLblPos val="nextTo"/>
        <c:txPr>
          <a:bodyPr/>
          <a:lstStyle/>
          <a:p>
            <a:pPr>
              <a:defRPr sz="1600">
                <a:latin typeface="Times New Roman" pitchFamily="18" charset="0"/>
                <a:cs typeface="Times New Roman" pitchFamily="18" charset="0"/>
              </a:defRPr>
            </a:pPr>
            <a:endParaRPr lang="ru-RU"/>
          </a:p>
        </c:txPr>
        <c:crossAx val="111733760"/>
        <c:crosses val="autoZero"/>
        <c:auto val="1"/>
        <c:lblAlgn val="ctr"/>
        <c:lblOffset val="100"/>
      </c:catAx>
      <c:valAx>
        <c:axId val="111733760"/>
        <c:scaling>
          <c:orientation val="minMax"/>
        </c:scaling>
        <c:axPos val="l"/>
        <c:majorGridlines/>
        <c:numFmt formatCode="#,##0" sourceLinked="1"/>
        <c:tickLblPos val="nextTo"/>
        <c:txPr>
          <a:bodyPr/>
          <a:lstStyle/>
          <a:p>
            <a:pPr>
              <a:defRPr sz="1600">
                <a:latin typeface="Times New Roman" pitchFamily="18" charset="0"/>
                <a:cs typeface="Times New Roman" pitchFamily="18" charset="0"/>
              </a:defRPr>
            </a:pPr>
            <a:endParaRPr lang="ru-RU"/>
          </a:p>
        </c:txPr>
        <c:crossAx val="111732224"/>
        <c:crosses val="autoZero"/>
        <c:crossBetween val="between"/>
      </c:valAx>
    </c:plotArea>
    <c:legend>
      <c:legendPos val="b"/>
      <c:layout/>
      <c:txPr>
        <a:bodyPr/>
        <a:lstStyle/>
        <a:p>
          <a:pPr>
            <a:defRPr sz="1600">
              <a:latin typeface="Times New Roman" pitchFamily="18" charset="0"/>
              <a:cs typeface="Times New Roman" pitchFamily="18" charset="0"/>
            </a:defRPr>
          </a:pPr>
          <a:endParaRPr lang="ru-RU"/>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600"/>
            </a:pPr>
            <a:r>
              <a:rPr lang="ru-RU" sz="1600" b="0">
                <a:latin typeface="Times New Roman" pitchFamily="18" charset="0"/>
                <a:cs typeface="Times New Roman" pitchFamily="18" charset="0"/>
              </a:rPr>
              <a:t>Объемы выданных кредитов в</a:t>
            </a:r>
            <a:r>
              <a:rPr lang="ru-RU" sz="1600" b="0" baseline="0">
                <a:latin typeface="Times New Roman" pitchFamily="18" charset="0"/>
                <a:cs typeface="Times New Roman" pitchFamily="18" charset="0"/>
              </a:rPr>
              <a:t> рублях малому и среднему бизнесу</a:t>
            </a:r>
            <a:endParaRPr lang="ru-RU" sz="1600" b="0">
              <a:latin typeface="Times New Roman" pitchFamily="18" charset="0"/>
              <a:cs typeface="Times New Roman" pitchFamily="18" charset="0"/>
            </a:endParaRPr>
          </a:p>
        </c:rich>
      </c:tx>
      <c:layout/>
    </c:title>
    <c:view3D>
      <c:rAngAx val="1"/>
    </c:view3D>
    <c:plotArea>
      <c:layout/>
      <c:bar3DChart>
        <c:barDir val="col"/>
        <c:grouping val="clustered"/>
        <c:ser>
          <c:idx val="0"/>
          <c:order val="0"/>
          <c:tx>
            <c:strRef>
              <c:f>Лист2!$F$28</c:f>
              <c:strCache>
                <c:ptCount val="1"/>
                <c:pt idx="0">
                  <c:v>Объем кредитов, предоставленных субъектам малого и среднего предпринимательства в рублях, млн руб.</c:v>
                </c:pt>
              </c:strCache>
            </c:strRef>
          </c:tx>
          <c:dLbls>
            <c:spPr>
              <a:solidFill>
                <a:schemeClr val="lt1"/>
              </a:solidFill>
              <a:ln w="25400" cap="flat" cmpd="sng" algn="ctr">
                <a:solidFill>
                  <a:schemeClr val="accent1"/>
                </a:solidFill>
                <a:prstDash val="solid"/>
              </a:ln>
              <a:effectLst/>
            </c:spPr>
            <c:txPr>
              <a:bodyPr/>
              <a:lstStyle/>
              <a:p>
                <a:pPr>
                  <a:defRPr sz="1400">
                    <a:solidFill>
                      <a:schemeClr val="dk1"/>
                    </a:solidFill>
                    <a:latin typeface="Times New Roman" pitchFamily="18" charset="0"/>
                    <a:ea typeface="+mn-ea"/>
                    <a:cs typeface="Times New Roman" pitchFamily="18" charset="0"/>
                  </a:defRPr>
                </a:pPr>
                <a:endParaRPr lang="ru-RU"/>
              </a:p>
            </c:txPr>
            <c:showVal val="1"/>
          </c:dLbls>
          <c:cat>
            <c:numRef>
              <c:f>Лист2!$G$27:$J$27</c:f>
              <c:numCache>
                <c:formatCode>General</c:formatCode>
                <c:ptCount val="4"/>
                <c:pt idx="0">
                  <c:v>2019</c:v>
                </c:pt>
                <c:pt idx="1">
                  <c:v>2020</c:v>
                </c:pt>
                <c:pt idx="2">
                  <c:v>2021</c:v>
                </c:pt>
                <c:pt idx="3">
                  <c:v>2022</c:v>
                </c:pt>
              </c:numCache>
            </c:numRef>
          </c:cat>
          <c:val>
            <c:numRef>
              <c:f>Лист2!$G$28:$J$28</c:f>
              <c:numCache>
                <c:formatCode>General</c:formatCode>
                <c:ptCount val="4"/>
                <c:pt idx="0">
                  <c:v>7343171</c:v>
                </c:pt>
                <c:pt idx="1">
                  <c:v>7535253</c:v>
                </c:pt>
                <c:pt idx="2">
                  <c:v>10503384</c:v>
                </c:pt>
                <c:pt idx="3">
                  <c:v>11181377</c:v>
                </c:pt>
              </c:numCache>
            </c:numRef>
          </c:val>
        </c:ser>
        <c:ser>
          <c:idx val="1"/>
          <c:order val="1"/>
          <c:tx>
            <c:strRef>
              <c:f>Лист2!$F$29</c:f>
              <c:strCache>
                <c:ptCount val="1"/>
                <c:pt idx="0">
                  <c:v>в т.ч индивидуальным предпринимателям, млн. руб.</c:v>
                </c:pt>
              </c:strCache>
            </c:strRef>
          </c:tx>
          <c:dLbls>
            <c:spPr>
              <a:solidFill>
                <a:schemeClr val="lt1"/>
              </a:solidFill>
              <a:ln w="25400" cap="flat" cmpd="sng" algn="ctr">
                <a:solidFill>
                  <a:schemeClr val="accent2"/>
                </a:solidFill>
                <a:prstDash val="solid"/>
              </a:ln>
              <a:effectLst/>
            </c:spPr>
            <c:txPr>
              <a:bodyPr/>
              <a:lstStyle/>
              <a:p>
                <a:pPr>
                  <a:defRPr sz="1400">
                    <a:solidFill>
                      <a:schemeClr val="dk1"/>
                    </a:solidFill>
                    <a:latin typeface="Times New Roman" pitchFamily="18" charset="0"/>
                    <a:ea typeface="+mn-ea"/>
                    <a:cs typeface="Times New Roman" pitchFamily="18" charset="0"/>
                  </a:defRPr>
                </a:pPr>
                <a:endParaRPr lang="ru-RU"/>
              </a:p>
            </c:txPr>
            <c:showVal val="1"/>
          </c:dLbls>
          <c:cat>
            <c:numRef>
              <c:f>Лист2!$G$27:$J$27</c:f>
              <c:numCache>
                <c:formatCode>General</c:formatCode>
                <c:ptCount val="4"/>
                <c:pt idx="0">
                  <c:v>2019</c:v>
                </c:pt>
                <c:pt idx="1">
                  <c:v>2020</c:v>
                </c:pt>
                <c:pt idx="2">
                  <c:v>2021</c:v>
                </c:pt>
                <c:pt idx="3">
                  <c:v>2022</c:v>
                </c:pt>
              </c:numCache>
            </c:numRef>
          </c:cat>
          <c:val>
            <c:numRef>
              <c:f>Лист2!$G$29:$J$29</c:f>
              <c:numCache>
                <c:formatCode>General</c:formatCode>
                <c:ptCount val="4"/>
                <c:pt idx="0">
                  <c:v>585326</c:v>
                </c:pt>
                <c:pt idx="1">
                  <c:v>640017</c:v>
                </c:pt>
                <c:pt idx="2">
                  <c:v>851349</c:v>
                </c:pt>
                <c:pt idx="3">
                  <c:v>862246</c:v>
                </c:pt>
              </c:numCache>
            </c:numRef>
          </c:val>
        </c:ser>
        <c:dLbls>
          <c:showVal val="1"/>
        </c:dLbls>
        <c:shape val="cylinder"/>
        <c:axId val="114390528"/>
        <c:axId val="114392064"/>
        <c:axId val="0"/>
      </c:bar3DChart>
      <c:catAx>
        <c:axId val="114390528"/>
        <c:scaling>
          <c:orientation val="minMax"/>
        </c:scaling>
        <c:axPos val="b"/>
        <c:numFmt formatCode="General" sourceLinked="1"/>
        <c:tickLblPos val="nextTo"/>
        <c:txPr>
          <a:bodyPr/>
          <a:lstStyle/>
          <a:p>
            <a:pPr>
              <a:defRPr sz="1400">
                <a:latin typeface="Times New Roman" pitchFamily="18" charset="0"/>
                <a:cs typeface="Times New Roman" pitchFamily="18" charset="0"/>
              </a:defRPr>
            </a:pPr>
            <a:endParaRPr lang="ru-RU"/>
          </a:p>
        </c:txPr>
        <c:crossAx val="114392064"/>
        <c:crosses val="autoZero"/>
        <c:auto val="1"/>
        <c:lblAlgn val="ctr"/>
        <c:lblOffset val="100"/>
      </c:catAx>
      <c:valAx>
        <c:axId val="114392064"/>
        <c:scaling>
          <c:orientation val="minMax"/>
        </c:scaling>
        <c:axPos val="l"/>
        <c:majorGridlines/>
        <c:numFmt formatCode="General" sourceLinked="1"/>
        <c:tickLblPos val="nextTo"/>
        <c:txPr>
          <a:bodyPr/>
          <a:lstStyle/>
          <a:p>
            <a:pPr>
              <a:defRPr sz="1400">
                <a:latin typeface="Times New Roman" pitchFamily="18" charset="0"/>
                <a:cs typeface="Times New Roman" pitchFamily="18" charset="0"/>
              </a:defRPr>
            </a:pPr>
            <a:endParaRPr lang="ru-RU"/>
          </a:p>
        </c:txPr>
        <c:crossAx val="114390528"/>
        <c:crosses val="autoZero"/>
        <c:crossBetween val="between"/>
      </c:valAx>
    </c:plotArea>
    <c:legend>
      <c:legendPos val="b"/>
      <c:layout/>
      <c:txPr>
        <a:bodyPr/>
        <a:lstStyle/>
        <a:p>
          <a:pPr>
            <a:defRPr sz="1600">
              <a:latin typeface="Times New Roman" pitchFamily="18" charset="0"/>
              <a:cs typeface="Times New Roman" pitchFamily="18" charset="0"/>
            </a:defRPr>
          </a:pPr>
          <a:endParaRPr lang="ru-RU"/>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600"/>
            </a:pPr>
            <a:r>
              <a:rPr lang="ru-RU" sz="1600" b="0">
                <a:latin typeface="Times New Roman" pitchFamily="18" charset="0"/>
                <a:cs typeface="Times New Roman" pitchFamily="18" charset="0"/>
              </a:rPr>
              <a:t>Объемы выданных кредитов МСП в иностранной</a:t>
            </a:r>
            <a:r>
              <a:rPr lang="ru-RU" sz="1600" b="0" baseline="0">
                <a:latin typeface="Times New Roman" pitchFamily="18" charset="0"/>
                <a:cs typeface="Times New Roman" pitchFamily="18" charset="0"/>
              </a:rPr>
              <a:t> валюте</a:t>
            </a:r>
            <a:endParaRPr lang="ru-RU" sz="1600" b="0">
              <a:latin typeface="Times New Roman" pitchFamily="18" charset="0"/>
              <a:cs typeface="Times New Roman" pitchFamily="18" charset="0"/>
            </a:endParaRPr>
          </a:p>
        </c:rich>
      </c:tx>
      <c:layout/>
    </c:title>
    <c:view3D>
      <c:rAngAx val="1"/>
    </c:view3D>
    <c:plotArea>
      <c:layout/>
      <c:bar3DChart>
        <c:barDir val="col"/>
        <c:grouping val="clustered"/>
        <c:ser>
          <c:idx val="0"/>
          <c:order val="0"/>
          <c:tx>
            <c:strRef>
              <c:f>Лист2!$F$52</c:f>
              <c:strCache>
                <c:ptCount val="1"/>
                <c:pt idx="0">
                  <c:v>Объем кредитов, предоставленных субъектам малого и среднего предпринимательства в иностранной валюте, млн руб.</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solidFill>
                <a:schemeClr val="lt1"/>
              </a:solidFill>
              <a:ln w="25400" cap="flat" cmpd="sng" algn="ctr">
                <a:solidFill>
                  <a:schemeClr val="accent6"/>
                </a:solidFill>
                <a:prstDash val="solid"/>
              </a:ln>
              <a:effectLst/>
            </c:spPr>
            <c:txPr>
              <a:bodyPr/>
              <a:lstStyle/>
              <a:p>
                <a:pPr>
                  <a:defRPr sz="1400">
                    <a:solidFill>
                      <a:schemeClr val="dk1"/>
                    </a:solidFill>
                    <a:latin typeface="Times New Roman" pitchFamily="18" charset="0"/>
                    <a:ea typeface="+mn-ea"/>
                    <a:cs typeface="Times New Roman" pitchFamily="18" charset="0"/>
                  </a:defRPr>
                </a:pPr>
                <a:endParaRPr lang="ru-RU"/>
              </a:p>
            </c:txPr>
            <c:showVal val="1"/>
          </c:dLbls>
          <c:cat>
            <c:numRef>
              <c:f>Лист2!$G$51:$J$51</c:f>
              <c:numCache>
                <c:formatCode>General</c:formatCode>
                <c:ptCount val="4"/>
                <c:pt idx="0">
                  <c:v>2019</c:v>
                </c:pt>
                <c:pt idx="1">
                  <c:v>2020</c:v>
                </c:pt>
                <c:pt idx="2">
                  <c:v>2021</c:v>
                </c:pt>
                <c:pt idx="3">
                  <c:v>2022</c:v>
                </c:pt>
              </c:numCache>
            </c:numRef>
          </c:cat>
          <c:val>
            <c:numRef>
              <c:f>Лист2!$G$52:$J$52</c:f>
              <c:numCache>
                <c:formatCode>General</c:formatCode>
                <c:ptCount val="4"/>
                <c:pt idx="0">
                  <c:v>481501</c:v>
                </c:pt>
                <c:pt idx="1">
                  <c:v>113400</c:v>
                </c:pt>
                <c:pt idx="2">
                  <c:v>109202</c:v>
                </c:pt>
                <c:pt idx="3">
                  <c:v>232418</c:v>
                </c:pt>
              </c:numCache>
            </c:numRef>
          </c:val>
        </c:ser>
        <c:ser>
          <c:idx val="1"/>
          <c:order val="1"/>
          <c:tx>
            <c:strRef>
              <c:f>Лист2!$F$53</c:f>
              <c:strCache>
                <c:ptCount val="1"/>
                <c:pt idx="0">
                  <c:v>в т.ч индивидуальным предпринимателям, млн. руб.</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solidFill>
                <a:schemeClr val="lt1"/>
              </a:solidFill>
              <a:ln w="25400" cap="flat" cmpd="sng" algn="ctr">
                <a:solidFill>
                  <a:schemeClr val="accent3"/>
                </a:solidFill>
                <a:prstDash val="solid"/>
              </a:ln>
              <a:effectLst/>
            </c:spPr>
            <c:txPr>
              <a:bodyPr/>
              <a:lstStyle/>
              <a:p>
                <a:pPr>
                  <a:defRPr sz="1400">
                    <a:solidFill>
                      <a:schemeClr val="dk1"/>
                    </a:solidFill>
                    <a:latin typeface="Times New Roman" pitchFamily="18" charset="0"/>
                    <a:ea typeface="+mn-ea"/>
                    <a:cs typeface="Times New Roman" pitchFamily="18" charset="0"/>
                  </a:defRPr>
                </a:pPr>
                <a:endParaRPr lang="ru-RU"/>
              </a:p>
            </c:txPr>
            <c:showVal val="1"/>
          </c:dLbls>
          <c:cat>
            <c:numRef>
              <c:f>Лист2!$G$51:$J$51</c:f>
              <c:numCache>
                <c:formatCode>General</c:formatCode>
                <c:ptCount val="4"/>
                <c:pt idx="0">
                  <c:v>2019</c:v>
                </c:pt>
                <c:pt idx="1">
                  <c:v>2020</c:v>
                </c:pt>
                <c:pt idx="2">
                  <c:v>2021</c:v>
                </c:pt>
                <c:pt idx="3">
                  <c:v>2022</c:v>
                </c:pt>
              </c:numCache>
            </c:numRef>
          </c:cat>
          <c:val>
            <c:numRef>
              <c:f>Лист2!$G$53:$J$53</c:f>
              <c:numCache>
                <c:formatCode>General</c:formatCode>
                <c:ptCount val="4"/>
                <c:pt idx="0">
                  <c:v>226</c:v>
                </c:pt>
                <c:pt idx="1">
                  <c:v>99</c:v>
                </c:pt>
                <c:pt idx="2">
                  <c:v>7</c:v>
                </c:pt>
                <c:pt idx="3">
                  <c:v>4</c:v>
                </c:pt>
              </c:numCache>
            </c:numRef>
          </c:val>
        </c:ser>
        <c:dLbls>
          <c:showVal val="1"/>
        </c:dLbls>
        <c:shape val="cylinder"/>
        <c:axId val="114426624"/>
        <c:axId val="114428160"/>
        <c:axId val="0"/>
      </c:bar3DChart>
      <c:catAx>
        <c:axId val="114426624"/>
        <c:scaling>
          <c:orientation val="minMax"/>
        </c:scaling>
        <c:axPos val="b"/>
        <c:numFmt formatCode="General" sourceLinked="1"/>
        <c:tickLblPos val="nextTo"/>
        <c:txPr>
          <a:bodyPr/>
          <a:lstStyle/>
          <a:p>
            <a:pPr>
              <a:defRPr sz="1400">
                <a:latin typeface="Times New Roman" pitchFamily="18" charset="0"/>
                <a:cs typeface="Times New Roman" pitchFamily="18" charset="0"/>
              </a:defRPr>
            </a:pPr>
            <a:endParaRPr lang="ru-RU"/>
          </a:p>
        </c:txPr>
        <c:crossAx val="114428160"/>
        <c:crosses val="autoZero"/>
        <c:auto val="1"/>
        <c:lblAlgn val="ctr"/>
        <c:lblOffset val="100"/>
      </c:catAx>
      <c:valAx>
        <c:axId val="114428160"/>
        <c:scaling>
          <c:orientation val="minMax"/>
        </c:scaling>
        <c:delete val="1"/>
        <c:axPos val="l"/>
        <c:majorGridlines/>
        <c:numFmt formatCode="General" sourceLinked="1"/>
        <c:tickLblPos val="nextTo"/>
        <c:crossAx val="114426624"/>
        <c:crosses val="autoZero"/>
        <c:crossBetween val="between"/>
      </c:valAx>
    </c:plotArea>
    <c:legend>
      <c:legendPos val="b"/>
      <c:layout/>
      <c:txPr>
        <a:bodyPr/>
        <a:lstStyle/>
        <a:p>
          <a:pPr>
            <a:defRPr sz="1600">
              <a:latin typeface="Times New Roman" pitchFamily="18" charset="0"/>
              <a:cs typeface="Times New Roman" pitchFamily="18" charset="0"/>
            </a:defRPr>
          </a:pPr>
          <a:endParaRPr lang="ru-RU"/>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600"/>
            </a:pPr>
            <a:r>
              <a:rPr lang="ru-RU" sz="1600" b="0" dirty="0">
                <a:latin typeface="Times New Roman" pitchFamily="18" charset="0"/>
                <a:cs typeface="Times New Roman" pitchFamily="18" charset="0"/>
              </a:rPr>
              <a:t>Динамика</a:t>
            </a:r>
            <a:r>
              <a:rPr lang="ru-RU" sz="1600" b="0" baseline="0" dirty="0">
                <a:latin typeface="Times New Roman" pitchFamily="18" charset="0"/>
                <a:cs typeface="Times New Roman" pitchFamily="18" charset="0"/>
              </a:rPr>
              <a:t> объемов рынка лизинга(нового бизнеса) в России</a:t>
            </a:r>
            <a:endParaRPr lang="ru-RU" sz="1600" b="0" dirty="0">
              <a:latin typeface="Times New Roman" pitchFamily="18" charset="0"/>
              <a:cs typeface="Times New Roman" pitchFamily="18" charset="0"/>
            </a:endParaRPr>
          </a:p>
        </c:rich>
      </c:tx>
      <c:layout/>
    </c:title>
    <c:view3D>
      <c:rAngAx val="1"/>
    </c:view3D>
    <c:plotArea>
      <c:layout/>
      <c:bar3DChart>
        <c:barDir val="col"/>
        <c:grouping val="clustered"/>
        <c:ser>
          <c:idx val="0"/>
          <c:order val="0"/>
          <c:tx>
            <c:strRef>
              <c:f>Лист1!$G$248</c:f>
              <c:strCache>
                <c:ptCount val="1"/>
                <c:pt idx="0">
                  <c:v>Корпоративные сегменты, млрд .руб.</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Lbls>
            <c:txPr>
              <a:bodyPr/>
              <a:lstStyle/>
              <a:p>
                <a:pPr>
                  <a:defRPr sz="1400">
                    <a:latin typeface="Times New Roman" pitchFamily="18" charset="0"/>
                    <a:cs typeface="Times New Roman" pitchFamily="18" charset="0"/>
                  </a:defRPr>
                </a:pPr>
                <a:endParaRPr lang="ru-RU"/>
              </a:p>
            </c:txPr>
            <c:showVal val="1"/>
          </c:dLbls>
          <c:cat>
            <c:numRef>
              <c:f>Лист1!$H$247:$N$247</c:f>
              <c:numCache>
                <c:formatCode>General</c:formatCode>
                <c:ptCount val="7"/>
                <c:pt idx="0">
                  <c:v>2016</c:v>
                </c:pt>
                <c:pt idx="1">
                  <c:v>2017</c:v>
                </c:pt>
                <c:pt idx="2">
                  <c:v>2018</c:v>
                </c:pt>
                <c:pt idx="3">
                  <c:v>2019</c:v>
                </c:pt>
                <c:pt idx="4">
                  <c:v>2020</c:v>
                </c:pt>
                <c:pt idx="5">
                  <c:v>2021</c:v>
                </c:pt>
                <c:pt idx="6">
                  <c:v>2022</c:v>
                </c:pt>
              </c:numCache>
            </c:numRef>
          </c:cat>
          <c:val>
            <c:numRef>
              <c:f>Лист1!$H$248:$N$248</c:f>
              <c:numCache>
                <c:formatCode>General</c:formatCode>
                <c:ptCount val="7"/>
                <c:pt idx="0">
                  <c:v>311</c:v>
                </c:pt>
                <c:pt idx="1">
                  <c:v>458</c:v>
                </c:pt>
                <c:pt idx="2">
                  <c:v>578</c:v>
                </c:pt>
                <c:pt idx="3">
                  <c:v>572</c:v>
                </c:pt>
                <c:pt idx="4">
                  <c:v>364</c:v>
                </c:pt>
                <c:pt idx="5">
                  <c:v>509</c:v>
                </c:pt>
                <c:pt idx="6">
                  <c:v>354</c:v>
                </c:pt>
              </c:numCache>
            </c:numRef>
          </c:val>
        </c:ser>
        <c:ser>
          <c:idx val="1"/>
          <c:order val="1"/>
          <c:tx>
            <c:strRef>
              <c:f>Лист1!$G$249</c:f>
              <c:strCache>
                <c:ptCount val="1"/>
                <c:pt idx="0">
                  <c:v>Розничные сегменты, млрд. руб.</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dLbls>
            <c:txPr>
              <a:bodyPr/>
              <a:lstStyle/>
              <a:p>
                <a:pPr>
                  <a:defRPr sz="1400">
                    <a:latin typeface="Times New Roman" pitchFamily="18" charset="0"/>
                    <a:cs typeface="Times New Roman" pitchFamily="18" charset="0"/>
                  </a:defRPr>
                </a:pPr>
                <a:endParaRPr lang="ru-RU"/>
              </a:p>
            </c:txPr>
            <c:showVal val="1"/>
          </c:dLbls>
          <c:cat>
            <c:numRef>
              <c:f>Лист1!$H$247:$N$247</c:f>
              <c:numCache>
                <c:formatCode>General</c:formatCode>
                <c:ptCount val="7"/>
                <c:pt idx="0">
                  <c:v>2016</c:v>
                </c:pt>
                <c:pt idx="1">
                  <c:v>2017</c:v>
                </c:pt>
                <c:pt idx="2">
                  <c:v>2018</c:v>
                </c:pt>
                <c:pt idx="3">
                  <c:v>2019</c:v>
                </c:pt>
                <c:pt idx="4">
                  <c:v>2020</c:v>
                </c:pt>
                <c:pt idx="5">
                  <c:v>2021</c:v>
                </c:pt>
                <c:pt idx="6">
                  <c:v>2022</c:v>
                </c:pt>
              </c:numCache>
            </c:numRef>
          </c:cat>
          <c:val>
            <c:numRef>
              <c:f>Лист1!$H$249:$N$249</c:f>
              <c:numCache>
                <c:formatCode>General</c:formatCode>
                <c:ptCount val="7"/>
                <c:pt idx="0">
                  <c:v>431</c:v>
                </c:pt>
                <c:pt idx="1">
                  <c:v>637</c:v>
                </c:pt>
                <c:pt idx="2">
                  <c:v>732</c:v>
                </c:pt>
                <c:pt idx="3">
                  <c:v>928</c:v>
                </c:pt>
                <c:pt idx="4">
                  <c:v>1046</c:v>
                </c:pt>
                <c:pt idx="5">
                  <c:v>1771</c:v>
                </c:pt>
                <c:pt idx="6">
                  <c:v>1626</c:v>
                </c:pt>
              </c:numCache>
            </c:numRef>
          </c:val>
        </c:ser>
        <c:dLbls>
          <c:showVal val="1"/>
        </c:dLbls>
        <c:shape val="cylinder"/>
        <c:axId val="114487296"/>
        <c:axId val="114488832"/>
        <c:axId val="0"/>
      </c:bar3DChart>
      <c:catAx>
        <c:axId val="114487296"/>
        <c:scaling>
          <c:orientation val="minMax"/>
        </c:scaling>
        <c:axPos val="b"/>
        <c:numFmt formatCode="General" sourceLinked="1"/>
        <c:tickLblPos val="nextTo"/>
        <c:txPr>
          <a:bodyPr/>
          <a:lstStyle/>
          <a:p>
            <a:pPr>
              <a:defRPr sz="1400">
                <a:latin typeface="Times New Roman" pitchFamily="18" charset="0"/>
                <a:cs typeface="Times New Roman" pitchFamily="18" charset="0"/>
              </a:defRPr>
            </a:pPr>
            <a:endParaRPr lang="ru-RU"/>
          </a:p>
        </c:txPr>
        <c:crossAx val="114488832"/>
        <c:crosses val="autoZero"/>
        <c:auto val="1"/>
        <c:lblAlgn val="ctr"/>
        <c:lblOffset val="100"/>
      </c:catAx>
      <c:valAx>
        <c:axId val="114488832"/>
        <c:scaling>
          <c:orientation val="minMax"/>
        </c:scaling>
        <c:axPos val="l"/>
        <c:majorGridlines/>
        <c:numFmt formatCode="General" sourceLinked="1"/>
        <c:tickLblPos val="nextTo"/>
        <c:txPr>
          <a:bodyPr/>
          <a:lstStyle/>
          <a:p>
            <a:pPr>
              <a:defRPr sz="1400">
                <a:latin typeface="Times New Roman" pitchFamily="18" charset="0"/>
                <a:cs typeface="Times New Roman" pitchFamily="18" charset="0"/>
              </a:defRPr>
            </a:pPr>
            <a:endParaRPr lang="ru-RU"/>
          </a:p>
        </c:txPr>
        <c:crossAx val="114487296"/>
        <c:crosses val="autoZero"/>
        <c:crossBetween val="between"/>
      </c:valAx>
    </c:plotArea>
    <c:legend>
      <c:legendPos val="b"/>
      <c:layout/>
      <c:txPr>
        <a:bodyPr/>
        <a:lstStyle/>
        <a:p>
          <a:pPr>
            <a:defRPr sz="1600">
              <a:latin typeface="Times New Roman" pitchFamily="18" charset="0"/>
              <a:cs typeface="Times New Roman" pitchFamily="18" charset="0"/>
            </a:defRPr>
          </a:pPr>
          <a:endParaRPr lang="ru-RU"/>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600" b="0">
              <a:latin typeface="Times New Roman" pitchFamily="18" charset="0"/>
              <a:cs typeface="Times New Roman" pitchFamily="18" charset="0"/>
            </a:defRPr>
          </a:pPr>
          <a:endParaRPr lang="ru-RU"/>
        </a:p>
      </c:txPr>
    </c:title>
    <c:view3D>
      <c:rotX val="30"/>
      <c:perspective val="30"/>
    </c:view3D>
    <c:plotArea>
      <c:layout/>
      <c:pie3DChart>
        <c:varyColors val="1"/>
        <c:ser>
          <c:idx val="0"/>
          <c:order val="0"/>
          <c:tx>
            <c:strRef>
              <c:f>Лист1!$H$133</c:f>
              <c:strCache>
                <c:ptCount val="1"/>
                <c:pt idx="0">
                  <c:v>Факторинговый портфель на 01.01.2023г.,%</c:v>
                </c:pt>
              </c:strCache>
            </c:strRef>
          </c:tx>
          <c:explosion val="25"/>
          <c:dLbls>
            <c:txPr>
              <a:bodyPr/>
              <a:lstStyle/>
              <a:p>
                <a:pPr>
                  <a:defRPr sz="1600">
                    <a:latin typeface="Times New Roman" pitchFamily="18" charset="0"/>
                    <a:cs typeface="Times New Roman" pitchFamily="18" charset="0"/>
                  </a:defRPr>
                </a:pPr>
                <a:endParaRPr lang="ru-RU"/>
              </a:p>
            </c:txPr>
            <c:dLblPos val="outEnd"/>
            <c:showVal val="1"/>
            <c:showLeaderLines val="1"/>
          </c:dLbls>
          <c:cat>
            <c:strRef>
              <c:f>Лист1!$G$134:$G$135</c:f>
              <c:strCache>
                <c:ptCount val="2"/>
                <c:pt idx="0">
                  <c:v>Рынок в целом</c:v>
                </c:pt>
                <c:pt idx="1">
                  <c:v>Субъекты МСП</c:v>
                </c:pt>
              </c:strCache>
            </c:strRef>
          </c:cat>
          <c:val>
            <c:numRef>
              <c:f>Лист1!$H$134:$H$135</c:f>
              <c:numCache>
                <c:formatCode>General</c:formatCode>
                <c:ptCount val="2"/>
                <c:pt idx="0">
                  <c:v>91</c:v>
                </c:pt>
                <c:pt idx="1">
                  <c:v>9</c:v>
                </c:pt>
              </c:numCache>
            </c:numRef>
          </c:val>
        </c:ser>
        <c:dLbls>
          <c:showVal val="1"/>
        </c:dLbls>
      </c:pie3DChart>
    </c:plotArea>
    <c:legend>
      <c:legendPos val="b"/>
      <c:layout/>
      <c:txPr>
        <a:bodyPr/>
        <a:lstStyle/>
        <a:p>
          <a:pPr>
            <a:defRPr sz="1600">
              <a:latin typeface="Times New Roman" pitchFamily="18" charset="0"/>
              <a:cs typeface="Times New Roman" pitchFamily="18" charset="0"/>
            </a:defRPr>
          </a:pPr>
          <a:endParaRPr lang="ru-RU"/>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600"/>
            </a:pPr>
            <a:r>
              <a:rPr lang="ru-RU" sz="1600" b="0">
                <a:latin typeface="Times New Roman" pitchFamily="18" charset="0"/>
                <a:cs typeface="Times New Roman" pitchFamily="18" charset="0"/>
              </a:rPr>
              <a:t>Объем</a:t>
            </a:r>
            <a:r>
              <a:rPr lang="ru-RU" sz="1600" b="0" baseline="0">
                <a:latin typeface="Times New Roman" pitchFamily="18" charset="0"/>
                <a:cs typeface="Times New Roman" pitchFamily="18" charset="0"/>
              </a:rPr>
              <a:t> задолженности по кредитам МСП</a:t>
            </a:r>
            <a:endParaRPr lang="ru-RU" sz="1600" b="0">
              <a:latin typeface="Times New Roman" pitchFamily="18" charset="0"/>
              <a:cs typeface="Times New Roman" pitchFamily="18" charset="0"/>
            </a:endParaRPr>
          </a:p>
        </c:rich>
      </c:tx>
      <c:layout/>
    </c:title>
    <c:view3D>
      <c:rAngAx val="1"/>
    </c:view3D>
    <c:plotArea>
      <c:layout/>
      <c:bar3DChart>
        <c:barDir val="col"/>
        <c:grouping val="clustered"/>
        <c:ser>
          <c:idx val="0"/>
          <c:order val="0"/>
          <c:tx>
            <c:strRef>
              <c:f>Лист2!$F$79</c:f>
              <c:strCache>
                <c:ptCount val="1"/>
                <c:pt idx="0">
                  <c:v>Задолженность по кредитам, предоставленным субъектам малого и среднего предпринимательства всего, млн руб.</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dLbls>
            <c:spPr>
              <a:solidFill>
                <a:schemeClr val="lt1"/>
              </a:solidFill>
              <a:ln w="25400" cap="flat" cmpd="sng" algn="ctr">
                <a:solidFill>
                  <a:schemeClr val="accent3"/>
                </a:solidFill>
                <a:prstDash val="solid"/>
              </a:ln>
              <a:effectLst/>
            </c:spPr>
            <c:txPr>
              <a:bodyPr/>
              <a:lstStyle/>
              <a:p>
                <a:pPr>
                  <a:defRPr sz="1400">
                    <a:solidFill>
                      <a:schemeClr val="dk1"/>
                    </a:solidFill>
                    <a:latin typeface="Times New Roman" pitchFamily="18" charset="0"/>
                    <a:ea typeface="+mn-ea"/>
                    <a:cs typeface="Times New Roman" pitchFamily="18" charset="0"/>
                  </a:defRPr>
                </a:pPr>
                <a:endParaRPr lang="ru-RU"/>
              </a:p>
            </c:txPr>
            <c:showVal val="1"/>
          </c:dLbls>
          <c:cat>
            <c:numRef>
              <c:f>Лист2!$G$78:$J$78</c:f>
              <c:numCache>
                <c:formatCode>General</c:formatCode>
                <c:ptCount val="4"/>
                <c:pt idx="0">
                  <c:v>2019</c:v>
                </c:pt>
                <c:pt idx="1">
                  <c:v>2020</c:v>
                </c:pt>
                <c:pt idx="2">
                  <c:v>2021</c:v>
                </c:pt>
                <c:pt idx="3">
                  <c:v>2022</c:v>
                </c:pt>
              </c:numCache>
            </c:numRef>
          </c:cat>
          <c:val>
            <c:numRef>
              <c:f>Лист2!$G$79:$J$79</c:f>
              <c:numCache>
                <c:formatCode>General</c:formatCode>
                <c:ptCount val="4"/>
                <c:pt idx="0">
                  <c:v>53707405</c:v>
                </c:pt>
                <c:pt idx="1">
                  <c:v>62692863</c:v>
                </c:pt>
                <c:pt idx="2">
                  <c:v>78245160</c:v>
                </c:pt>
                <c:pt idx="3">
                  <c:v>11341914</c:v>
                </c:pt>
              </c:numCache>
            </c:numRef>
          </c:val>
        </c:ser>
        <c:ser>
          <c:idx val="1"/>
          <c:order val="1"/>
          <c:tx>
            <c:strRef>
              <c:f>Лист2!$F$80</c:f>
              <c:strCache>
                <c:ptCount val="1"/>
                <c:pt idx="0">
                  <c:v>в т.ч индивидуальным предпринимателям, млн. руб.</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Lbls>
            <c:dLbl>
              <c:idx val="3"/>
              <c:layout>
                <c:manualLayout>
                  <c:x val="1.5060240963855422E-2"/>
                  <c:y val="3.2258064516129219E-2"/>
                </c:manualLayout>
              </c:layout>
              <c:showVal val="1"/>
            </c:dLbl>
            <c:spPr>
              <a:solidFill>
                <a:schemeClr val="lt1"/>
              </a:solidFill>
              <a:ln w="25400" cap="flat" cmpd="sng" algn="ctr">
                <a:solidFill>
                  <a:schemeClr val="accent3"/>
                </a:solidFill>
                <a:prstDash val="solid"/>
              </a:ln>
              <a:effectLst/>
            </c:spPr>
            <c:txPr>
              <a:bodyPr/>
              <a:lstStyle/>
              <a:p>
                <a:pPr>
                  <a:defRPr sz="1400">
                    <a:solidFill>
                      <a:schemeClr val="dk1"/>
                    </a:solidFill>
                    <a:latin typeface="Times New Roman" pitchFamily="18" charset="0"/>
                    <a:ea typeface="+mn-ea"/>
                    <a:cs typeface="Times New Roman" pitchFamily="18" charset="0"/>
                  </a:defRPr>
                </a:pPr>
                <a:endParaRPr lang="ru-RU"/>
              </a:p>
            </c:txPr>
            <c:showVal val="1"/>
          </c:dLbls>
          <c:cat>
            <c:numRef>
              <c:f>Лист2!$G$78:$J$78</c:f>
              <c:numCache>
                <c:formatCode>General</c:formatCode>
                <c:ptCount val="4"/>
                <c:pt idx="0">
                  <c:v>2019</c:v>
                </c:pt>
                <c:pt idx="1">
                  <c:v>2020</c:v>
                </c:pt>
                <c:pt idx="2">
                  <c:v>2021</c:v>
                </c:pt>
                <c:pt idx="3">
                  <c:v>2022</c:v>
                </c:pt>
              </c:numCache>
            </c:numRef>
          </c:cat>
          <c:val>
            <c:numRef>
              <c:f>Лист2!$G$80:$J$80</c:f>
              <c:numCache>
                <c:formatCode>General</c:formatCode>
                <c:ptCount val="4"/>
                <c:pt idx="0">
                  <c:v>5172943</c:v>
                </c:pt>
                <c:pt idx="1">
                  <c:v>6122177</c:v>
                </c:pt>
                <c:pt idx="2">
                  <c:v>6990376</c:v>
                </c:pt>
                <c:pt idx="3">
                  <c:v>8291139</c:v>
                </c:pt>
              </c:numCache>
            </c:numRef>
          </c:val>
        </c:ser>
        <c:dLbls>
          <c:showVal val="1"/>
        </c:dLbls>
        <c:shape val="cylinder"/>
        <c:axId val="114542080"/>
        <c:axId val="114543616"/>
        <c:axId val="0"/>
      </c:bar3DChart>
      <c:catAx>
        <c:axId val="114542080"/>
        <c:scaling>
          <c:orientation val="minMax"/>
        </c:scaling>
        <c:axPos val="b"/>
        <c:numFmt formatCode="General" sourceLinked="1"/>
        <c:tickLblPos val="nextTo"/>
        <c:txPr>
          <a:bodyPr/>
          <a:lstStyle/>
          <a:p>
            <a:pPr>
              <a:defRPr sz="1400">
                <a:latin typeface="Times New Roman" pitchFamily="18" charset="0"/>
                <a:cs typeface="Times New Roman" pitchFamily="18" charset="0"/>
              </a:defRPr>
            </a:pPr>
            <a:endParaRPr lang="ru-RU"/>
          </a:p>
        </c:txPr>
        <c:crossAx val="114543616"/>
        <c:crosses val="autoZero"/>
        <c:auto val="1"/>
        <c:lblAlgn val="ctr"/>
        <c:lblOffset val="100"/>
      </c:catAx>
      <c:valAx>
        <c:axId val="114543616"/>
        <c:scaling>
          <c:orientation val="minMax"/>
        </c:scaling>
        <c:axPos val="l"/>
        <c:majorGridlines/>
        <c:numFmt formatCode="General" sourceLinked="1"/>
        <c:tickLblPos val="nextTo"/>
        <c:txPr>
          <a:bodyPr/>
          <a:lstStyle/>
          <a:p>
            <a:pPr>
              <a:defRPr sz="1400">
                <a:latin typeface="Times New Roman" pitchFamily="18" charset="0"/>
                <a:cs typeface="Times New Roman" pitchFamily="18" charset="0"/>
              </a:defRPr>
            </a:pPr>
            <a:endParaRPr lang="ru-RU"/>
          </a:p>
        </c:txPr>
        <c:crossAx val="114542080"/>
        <c:crosses val="autoZero"/>
        <c:crossBetween val="between"/>
      </c:valAx>
    </c:plotArea>
    <c:legend>
      <c:legendPos val="b"/>
      <c:layout/>
      <c:txPr>
        <a:bodyPr/>
        <a:lstStyle/>
        <a:p>
          <a:pPr>
            <a:defRPr sz="1600">
              <a:latin typeface="Times New Roman" pitchFamily="18" charset="0"/>
              <a:cs typeface="Times New Roman" pitchFamily="18" charset="0"/>
            </a:defRPr>
          </a:pPr>
          <a:endParaRPr lang="ru-RU"/>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800" b="0">
              <a:latin typeface="Times New Roman" pitchFamily="18" charset="0"/>
              <a:cs typeface="Times New Roman" pitchFamily="18" charset="0"/>
            </a:defRPr>
          </a:pPr>
          <a:endParaRPr lang="ru-RU"/>
        </a:p>
      </c:txPr>
    </c:title>
    <c:view3D>
      <c:rotX val="30"/>
      <c:perspective val="30"/>
    </c:view3D>
    <c:plotArea>
      <c:layout/>
      <c:pie3DChart>
        <c:varyColors val="1"/>
        <c:ser>
          <c:idx val="0"/>
          <c:order val="0"/>
          <c:tx>
            <c:strRef>
              <c:f>Лист3!$H$208</c:f>
              <c:strCache>
                <c:ptCount val="1"/>
                <c:pt idx="0">
                  <c:v>2022г.</c:v>
                </c:pt>
              </c:strCache>
            </c:strRef>
          </c:tx>
          <c:explosion val="25"/>
          <c:dPt>
            <c:idx val="0"/>
            <c:spPr>
              <a:solidFill>
                <a:schemeClr val="accent1"/>
              </a:solidFill>
              <a:ln w="19050" cap="flat" cmpd="sng" algn="ctr">
                <a:solidFill>
                  <a:schemeClr val="lt1"/>
                </a:solidFill>
                <a:prstDash val="solid"/>
                <a:miter lim="800000"/>
              </a:ln>
              <a:effectLst/>
            </c:spPr>
          </c:dPt>
          <c:dPt>
            <c:idx val="1"/>
            <c:spPr>
              <a:solidFill>
                <a:schemeClr val="tx2">
                  <a:lumMod val="40000"/>
                  <a:lumOff val="60000"/>
                </a:schemeClr>
              </a:solidFill>
              <a:ln w="6350" cap="flat" cmpd="sng" algn="ctr">
                <a:solidFill>
                  <a:schemeClr val="accent2"/>
                </a:solidFill>
                <a:prstDash val="solid"/>
                <a:miter lim="800000"/>
              </a:ln>
              <a:effectLst/>
            </c:spPr>
          </c:dPt>
          <c:dLbls>
            <c:txPr>
              <a:bodyPr/>
              <a:lstStyle/>
              <a:p>
                <a:pPr>
                  <a:defRPr sz="2400">
                    <a:latin typeface="Times New Roman" pitchFamily="18" charset="0"/>
                    <a:cs typeface="Times New Roman" pitchFamily="18" charset="0"/>
                  </a:defRPr>
                </a:pPr>
                <a:endParaRPr lang="ru-RU"/>
              </a:p>
            </c:txPr>
            <c:dLblPos val="bestFit"/>
            <c:showVal val="1"/>
            <c:showLeaderLines val="1"/>
          </c:dLbls>
          <c:cat>
            <c:strRef>
              <c:f>Лист3!$G$209:$G$210</c:f>
              <c:strCache>
                <c:ptCount val="2"/>
                <c:pt idx="0">
                  <c:v>Заемные средства, %</c:v>
                </c:pt>
                <c:pt idx="1">
                  <c:v>Собственные средства, %</c:v>
                </c:pt>
              </c:strCache>
            </c:strRef>
          </c:cat>
          <c:val>
            <c:numRef>
              <c:f>Лист3!$H$209:$H$210</c:f>
              <c:numCache>
                <c:formatCode>General</c:formatCode>
                <c:ptCount val="2"/>
                <c:pt idx="0">
                  <c:v>90.4</c:v>
                </c:pt>
                <c:pt idx="1">
                  <c:v>9.6</c:v>
                </c:pt>
              </c:numCache>
            </c:numRef>
          </c:val>
        </c:ser>
        <c:dLbls>
          <c:showVal val="1"/>
        </c:dLbls>
      </c:pie3DChart>
    </c:plotArea>
    <c:legend>
      <c:legendPos val="b"/>
      <c:layout/>
      <c:txPr>
        <a:bodyPr/>
        <a:lstStyle/>
        <a:p>
          <a:pPr>
            <a:defRPr sz="1800">
              <a:latin typeface="Times New Roman" pitchFamily="18" charset="0"/>
              <a:cs typeface="Times New Roman" pitchFamily="18" charset="0"/>
            </a:defRPr>
          </a:pPr>
          <a:endParaRPr lang="ru-RU"/>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Лист3!$F$153</c:f>
              <c:strCache>
                <c:ptCount val="1"/>
                <c:pt idx="0">
                  <c:v>Капитал, тыс. руб.</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dLbls>
            <c:spPr>
              <a:solidFill>
                <a:schemeClr val="lt1"/>
              </a:solidFill>
              <a:ln w="25400" cap="flat" cmpd="sng" algn="ctr">
                <a:solidFill>
                  <a:schemeClr val="accent2"/>
                </a:solidFill>
                <a:prstDash val="solid"/>
              </a:ln>
              <a:effectLst/>
            </c:spPr>
            <c:txPr>
              <a:bodyPr/>
              <a:lstStyle/>
              <a:p>
                <a:pPr>
                  <a:defRPr sz="1400">
                    <a:solidFill>
                      <a:schemeClr val="dk1"/>
                    </a:solidFill>
                    <a:latin typeface="Times New Roman" pitchFamily="18" charset="0"/>
                    <a:ea typeface="+mn-ea"/>
                    <a:cs typeface="Times New Roman" pitchFamily="18" charset="0"/>
                  </a:defRPr>
                </a:pPr>
                <a:endParaRPr lang="ru-RU"/>
              </a:p>
            </c:txPr>
            <c:showVal val="1"/>
          </c:dLbls>
          <c:cat>
            <c:numRef>
              <c:f>Лист3!$G$152:$I$152</c:f>
              <c:numCache>
                <c:formatCode>General</c:formatCode>
                <c:ptCount val="3"/>
                <c:pt idx="0">
                  <c:v>2020</c:v>
                </c:pt>
                <c:pt idx="1">
                  <c:v>2021</c:v>
                </c:pt>
                <c:pt idx="2">
                  <c:v>2022</c:v>
                </c:pt>
              </c:numCache>
            </c:numRef>
          </c:cat>
          <c:val>
            <c:numRef>
              <c:f>Лист3!$G$153:$I$153</c:f>
              <c:numCache>
                <c:formatCode>General</c:formatCode>
                <c:ptCount val="3"/>
                <c:pt idx="0" formatCode="#,##0">
                  <c:v>187854837</c:v>
                </c:pt>
                <c:pt idx="1">
                  <c:v>206033207</c:v>
                </c:pt>
                <c:pt idx="2">
                  <c:v>253956719</c:v>
                </c:pt>
              </c:numCache>
            </c:numRef>
          </c:val>
        </c:ser>
        <c:dLbls>
          <c:showVal val="1"/>
        </c:dLbls>
        <c:shape val="box"/>
        <c:axId val="115098368"/>
        <c:axId val="115099904"/>
        <c:axId val="0"/>
      </c:bar3DChart>
      <c:catAx>
        <c:axId val="115098368"/>
        <c:scaling>
          <c:orientation val="minMax"/>
        </c:scaling>
        <c:axPos val="b"/>
        <c:numFmt formatCode="General" sourceLinked="1"/>
        <c:tickLblPos val="nextTo"/>
        <c:txPr>
          <a:bodyPr/>
          <a:lstStyle/>
          <a:p>
            <a:pPr>
              <a:defRPr sz="1600">
                <a:latin typeface="Times New Roman" pitchFamily="18" charset="0"/>
                <a:cs typeface="Times New Roman" pitchFamily="18" charset="0"/>
              </a:defRPr>
            </a:pPr>
            <a:endParaRPr lang="ru-RU"/>
          </a:p>
        </c:txPr>
        <c:crossAx val="115099904"/>
        <c:crosses val="autoZero"/>
        <c:auto val="1"/>
        <c:lblAlgn val="ctr"/>
        <c:lblOffset val="100"/>
      </c:catAx>
      <c:valAx>
        <c:axId val="115099904"/>
        <c:scaling>
          <c:orientation val="minMax"/>
        </c:scaling>
        <c:axPos val="l"/>
        <c:majorGridlines/>
        <c:numFmt formatCode="#,##0" sourceLinked="1"/>
        <c:tickLblPos val="nextTo"/>
        <c:txPr>
          <a:bodyPr/>
          <a:lstStyle/>
          <a:p>
            <a:pPr>
              <a:defRPr sz="1600">
                <a:latin typeface="Times New Roman" pitchFamily="18" charset="0"/>
                <a:cs typeface="Times New Roman" pitchFamily="18" charset="0"/>
              </a:defRPr>
            </a:pPr>
            <a:endParaRPr lang="ru-RU"/>
          </a:p>
        </c:txPr>
        <c:crossAx val="115098368"/>
        <c:crosses val="autoZero"/>
        <c:crossBetween val="between"/>
      </c:valAx>
    </c:plotArea>
    <c:legend>
      <c:legendPos val="b"/>
      <c:layout/>
      <c:txPr>
        <a:bodyPr/>
        <a:lstStyle/>
        <a:p>
          <a:pPr>
            <a:defRPr sz="1600">
              <a:latin typeface="Times New Roman" pitchFamily="18" charset="0"/>
              <a:cs typeface="Times New Roman" pitchFamily="18" charset="0"/>
            </a:defRPr>
          </a:pPr>
          <a:endParaRPr lang="ru-RU"/>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Лист3!$H$246</c:f>
              <c:strCache>
                <c:ptCount val="1"/>
                <c:pt idx="0">
                  <c:v>Процентные доходы, тыс. руб.</c:v>
                </c:pt>
              </c:strCache>
            </c:strRef>
          </c:tx>
          <c:dLbls>
            <c:spPr>
              <a:solidFill>
                <a:schemeClr val="lt1"/>
              </a:solidFill>
              <a:ln w="25400" cap="flat" cmpd="sng" algn="ctr">
                <a:solidFill>
                  <a:schemeClr val="accent1"/>
                </a:solidFill>
                <a:prstDash val="solid"/>
              </a:ln>
              <a:effectLst/>
            </c:spPr>
            <c:txPr>
              <a:bodyPr/>
              <a:lstStyle/>
              <a:p>
                <a:pPr>
                  <a:defRPr sz="1600">
                    <a:solidFill>
                      <a:schemeClr val="dk1"/>
                    </a:solidFill>
                    <a:latin typeface="Times New Roman" pitchFamily="18" charset="0"/>
                    <a:ea typeface="+mn-ea"/>
                    <a:cs typeface="Times New Roman" pitchFamily="18" charset="0"/>
                  </a:defRPr>
                </a:pPr>
                <a:endParaRPr lang="ru-RU"/>
              </a:p>
            </c:txPr>
            <c:showVal val="1"/>
          </c:dLbls>
          <c:cat>
            <c:numRef>
              <c:f>Лист3!$I$245:$K$245</c:f>
              <c:numCache>
                <c:formatCode>General</c:formatCode>
                <c:ptCount val="3"/>
                <c:pt idx="0">
                  <c:v>2020</c:v>
                </c:pt>
                <c:pt idx="1">
                  <c:v>2021</c:v>
                </c:pt>
                <c:pt idx="2">
                  <c:v>2022</c:v>
                </c:pt>
              </c:numCache>
            </c:numRef>
          </c:cat>
          <c:val>
            <c:numRef>
              <c:f>Лист3!$I$246:$K$246</c:f>
              <c:numCache>
                <c:formatCode>General</c:formatCode>
                <c:ptCount val="3"/>
                <c:pt idx="0" formatCode="#,##0">
                  <c:v>11843590</c:v>
                </c:pt>
                <c:pt idx="1">
                  <c:v>13229428</c:v>
                </c:pt>
                <c:pt idx="2">
                  <c:v>23318186</c:v>
                </c:pt>
              </c:numCache>
            </c:numRef>
          </c:val>
        </c:ser>
        <c:ser>
          <c:idx val="1"/>
          <c:order val="1"/>
          <c:tx>
            <c:strRef>
              <c:f>Лист3!$H$247</c:f>
              <c:strCache>
                <c:ptCount val="1"/>
                <c:pt idx="0">
                  <c:v>Процентные расходы, тыс. руб.</c:v>
                </c:pt>
              </c:strCache>
            </c:strRef>
          </c:tx>
          <c:dLbls>
            <c:spPr>
              <a:solidFill>
                <a:schemeClr val="lt1"/>
              </a:solidFill>
              <a:ln w="25400" cap="flat" cmpd="sng" algn="ctr">
                <a:solidFill>
                  <a:schemeClr val="accent2"/>
                </a:solidFill>
                <a:prstDash val="solid"/>
              </a:ln>
              <a:effectLst/>
            </c:spPr>
            <c:txPr>
              <a:bodyPr/>
              <a:lstStyle/>
              <a:p>
                <a:pPr>
                  <a:defRPr sz="1600">
                    <a:solidFill>
                      <a:schemeClr val="dk1"/>
                    </a:solidFill>
                    <a:latin typeface="Times New Roman" pitchFamily="18" charset="0"/>
                    <a:ea typeface="+mn-ea"/>
                    <a:cs typeface="Times New Roman" pitchFamily="18" charset="0"/>
                  </a:defRPr>
                </a:pPr>
                <a:endParaRPr lang="ru-RU"/>
              </a:p>
            </c:txPr>
            <c:showVal val="1"/>
          </c:dLbls>
          <c:cat>
            <c:numRef>
              <c:f>Лист3!$I$245:$K$245</c:f>
              <c:numCache>
                <c:formatCode>General</c:formatCode>
                <c:ptCount val="3"/>
                <c:pt idx="0">
                  <c:v>2020</c:v>
                </c:pt>
                <c:pt idx="1">
                  <c:v>2021</c:v>
                </c:pt>
                <c:pt idx="2">
                  <c:v>2022</c:v>
                </c:pt>
              </c:numCache>
            </c:numRef>
          </c:cat>
          <c:val>
            <c:numRef>
              <c:f>Лист3!$I$247:$K$247</c:f>
              <c:numCache>
                <c:formatCode>General</c:formatCode>
                <c:ptCount val="3"/>
                <c:pt idx="0" formatCode="#,##0">
                  <c:v>6982292</c:v>
                </c:pt>
                <c:pt idx="1">
                  <c:v>7304427</c:v>
                </c:pt>
                <c:pt idx="2">
                  <c:v>19051798</c:v>
                </c:pt>
              </c:numCache>
            </c:numRef>
          </c:val>
        </c:ser>
        <c:dLbls>
          <c:showVal val="1"/>
        </c:dLbls>
        <c:shape val="box"/>
        <c:axId val="115125632"/>
        <c:axId val="115020928"/>
        <c:axId val="0"/>
      </c:bar3DChart>
      <c:catAx>
        <c:axId val="115125632"/>
        <c:scaling>
          <c:orientation val="minMax"/>
        </c:scaling>
        <c:axPos val="b"/>
        <c:numFmt formatCode="General" sourceLinked="1"/>
        <c:tickLblPos val="nextTo"/>
        <c:txPr>
          <a:bodyPr/>
          <a:lstStyle/>
          <a:p>
            <a:pPr>
              <a:defRPr sz="1600">
                <a:latin typeface="Times New Roman" pitchFamily="18" charset="0"/>
                <a:cs typeface="Times New Roman" pitchFamily="18" charset="0"/>
              </a:defRPr>
            </a:pPr>
            <a:endParaRPr lang="ru-RU"/>
          </a:p>
        </c:txPr>
        <c:crossAx val="115020928"/>
        <c:crosses val="autoZero"/>
        <c:auto val="1"/>
        <c:lblAlgn val="ctr"/>
        <c:lblOffset val="100"/>
      </c:catAx>
      <c:valAx>
        <c:axId val="115020928"/>
        <c:scaling>
          <c:orientation val="minMax"/>
        </c:scaling>
        <c:axPos val="l"/>
        <c:majorGridlines/>
        <c:numFmt formatCode="#,##0" sourceLinked="1"/>
        <c:tickLblPos val="nextTo"/>
        <c:txPr>
          <a:bodyPr/>
          <a:lstStyle/>
          <a:p>
            <a:pPr>
              <a:defRPr sz="1600">
                <a:latin typeface="Times New Roman" pitchFamily="18" charset="0"/>
                <a:cs typeface="Times New Roman" pitchFamily="18" charset="0"/>
              </a:defRPr>
            </a:pPr>
            <a:endParaRPr lang="ru-RU"/>
          </a:p>
        </c:txPr>
        <c:crossAx val="115125632"/>
        <c:crosses val="autoZero"/>
        <c:crossBetween val="between"/>
      </c:valAx>
    </c:plotArea>
    <c:legend>
      <c:legendPos val="b"/>
      <c:layout/>
      <c:txPr>
        <a:bodyPr/>
        <a:lstStyle/>
        <a:p>
          <a:pPr>
            <a:defRPr sz="1600">
              <a:latin typeface="Times New Roman" pitchFamily="18" charset="0"/>
              <a:cs typeface="Times New Roman" pitchFamily="18" charset="0"/>
            </a:defRPr>
          </a:pPr>
          <a:endParaRPr lang="ru-RU"/>
        </a:p>
      </c:txPr>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chart" Target="../charts/chart8.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1968" y="214278"/>
            <a:ext cx="10648756" cy="1785104"/>
          </a:xfrm>
          <a:prstGeom prst="rect">
            <a:avLst/>
          </a:prstGeom>
        </p:spPr>
        <p:txBody>
          <a:bodyPr wrap="square">
            <a:spAutoFit/>
          </a:bodyPr>
          <a:lstStyle/>
          <a:p>
            <a:pPr algn="ctr"/>
            <a:r>
              <a:rPr lang="ru-RU" sz="2200" dirty="0">
                <a:latin typeface="Times New Roman" pitchFamily="18" charset="0"/>
                <a:ea typeface="Tahoma" panose="020B0604030504040204" pitchFamily="34" charset="0"/>
                <a:cs typeface="Times New Roman" pitchFamily="18" charset="0"/>
              </a:rPr>
              <a:t>ДЕПАРТАМЕНТ </a:t>
            </a:r>
            <a:r>
              <a:rPr lang="ru-RU" sz="2200" dirty="0" smtClean="0">
                <a:latin typeface="Times New Roman" pitchFamily="18" charset="0"/>
                <a:ea typeface="Tahoma" panose="020B0604030504040204" pitchFamily="34" charset="0"/>
                <a:cs typeface="Times New Roman" pitchFamily="18" charset="0"/>
              </a:rPr>
              <a:t>ОБРАЗОВАНИЯ И НАУКИ </a:t>
            </a:r>
            <a:r>
              <a:rPr lang="ru-RU" sz="2200" dirty="0">
                <a:latin typeface="Times New Roman" pitchFamily="18" charset="0"/>
                <a:ea typeface="Tahoma" panose="020B0604030504040204" pitchFamily="34" charset="0"/>
                <a:cs typeface="Times New Roman" pitchFamily="18" charset="0"/>
              </a:rPr>
              <a:t>ГОРОДА МОСКВЫ</a:t>
            </a:r>
          </a:p>
          <a:p>
            <a:pPr algn="ctr"/>
            <a:r>
              <a:rPr lang="ru-RU" sz="2200" dirty="0">
                <a:latin typeface="Times New Roman" pitchFamily="18" charset="0"/>
                <a:ea typeface="Tahoma" panose="020B0604030504040204" pitchFamily="34" charset="0"/>
                <a:cs typeface="Times New Roman" pitchFamily="18" charset="0"/>
              </a:rPr>
              <a:t>Государственное бюджетное  профессиональное </a:t>
            </a:r>
          </a:p>
          <a:p>
            <a:pPr algn="ctr"/>
            <a:r>
              <a:rPr lang="ru-RU" sz="2200" dirty="0">
                <a:latin typeface="Times New Roman" pitchFamily="18" charset="0"/>
                <a:ea typeface="Tahoma" panose="020B0604030504040204" pitchFamily="34" charset="0"/>
                <a:cs typeface="Times New Roman" pitchFamily="18" charset="0"/>
              </a:rPr>
              <a:t>образовательное учреждение города Москвы</a:t>
            </a:r>
          </a:p>
          <a:p>
            <a:pPr algn="ctr"/>
            <a:r>
              <a:rPr lang="ru-RU" sz="2200" b="1" dirty="0">
                <a:latin typeface="Times New Roman" pitchFamily="18" charset="0"/>
                <a:ea typeface="Tahoma" panose="020B0604030504040204" pitchFamily="34" charset="0"/>
                <a:cs typeface="Times New Roman" pitchFamily="18" charset="0"/>
              </a:rPr>
              <a:t>«Финансовый колледж № 35»</a:t>
            </a:r>
            <a:endParaRPr lang="ru-RU" sz="2200" dirty="0">
              <a:latin typeface="Times New Roman" pitchFamily="18" charset="0"/>
              <a:ea typeface="Tahoma" panose="020B0604030504040204" pitchFamily="34" charset="0"/>
              <a:cs typeface="Times New Roman" pitchFamily="18" charset="0"/>
            </a:endParaRPr>
          </a:p>
          <a:p>
            <a:pPr algn="ctr"/>
            <a:r>
              <a:rPr lang="ru-RU" sz="2200" dirty="0">
                <a:latin typeface="Times New Roman" pitchFamily="18" charset="0"/>
                <a:ea typeface="Tahoma" panose="020B0604030504040204" pitchFamily="34" charset="0"/>
                <a:cs typeface="Times New Roman" pitchFamily="18" charset="0"/>
              </a:rPr>
              <a:t>(ГБПОУ ФК № 35</a:t>
            </a:r>
            <a:r>
              <a:rPr lang="ru-RU" sz="2200" dirty="0" smtClean="0">
                <a:latin typeface="Times New Roman" pitchFamily="18" charset="0"/>
                <a:ea typeface="Tahoma" panose="020B0604030504040204" pitchFamily="34" charset="0"/>
                <a:cs typeface="Times New Roman" pitchFamily="18" charset="0"/>
              </a:rPr>
              <a:t>)</a:t>
            </a:r>
          </a:p>
        </p:txBody>
      </p:sp>
      <p:sp>
        <p:nvSpPr>
          <p:cNvPr id="3" name="Прямоугольник 2"/>
          <p:cNvSpPr/>
          <p:nvPr/>
        </p:nvSpPr>
        <p:spPr>
          <a:xfrm>
            <a:off x="2643142" y="2214542"/>
            <a:ext cx="14501914" cy="3447098"/>
          </a:xfrm>
          <a:prstGeom prst="rect">
            <a:avLst/>
          </a:prstGeom>
        </p:spPr>
        <p:txBody>
          <a:bodyPr wrap="square">
            <a:spAutoFit/>
          </a:bodyPr>
          <a:lstStyle/>
          <a:p>
            <a:pPr algn="ctr"/>
            <a:endParaRPr lang="ru-RU" sz="2200" b="1" dirty="0" smtClean="0">
              <a:latin typeface="Tahoma" panose="020B0604030504040204" pitchFamily="34" charset="0"/>
              <a:ea typeface="Tahoma" panose="020B0604030504040204" pitchFamily="34" charset="0"/>
              <a:cs typeface="Tahoma" panose="020B0604030504040204" pitchFamily="34" charset="0"/>
            </a:endParaRPr>
          </a:p>
          <a:p>
            <a:pPr algn="ctr"/>
            <a:r>
              <a:rPr lang="ru-RU" sz="5400" b="1" dirty="0" smtClean="0">
                <a:latin typeface="Times New Roman" pitchFamily="18" charset="0"/>
                <a:ea typeface="Tahoma" panose="020B0604030504040204" pitchFamily="34" charset="0"/>
                <a:cs typeface="Times New Roman" pitchFamily="18" charset="0"/>
              </a:rPr>
              <a:t>ДИПЛОМНАЯ РАБОТА</a:t>
            </a:r>
            <a:endParaRPr lang="ru-RU" sz="5400" dirty="0">
              <a:latin typeface="Times New Roman" pitchFamily="18" charset="0"/>
              <a:ea typeface="Tahoma" panose="020B0604030504040204" pitchFamily="34" charset="0"/>
              <a:cs typeface="Times New Roman" pitchFamily="18" charset="0"/>
            </a:endParaRPr>
          </a:p>
          <a:p>
            <a:pPr algn="ctr"/>
            <a:endParaRPr lang="ru-RU" sz="2400" b="1" dirty="0" smtClean="0">
              <a:latin typeface="Times New Roman" pitchFamily="18" charset="0"/>
              <a:ea typeface="Tahoma" panose="020B0604030504040204" pitchFamily="34" charset="0"/>
              <a:cs typeface="Times New Roman" pitchFamily="18" charset="0"/>
            </a:endParaRPr>
          </a:p>
          <a:p>
            <a:pPr algn="ctr"/>
            <a:r>
              <a:rPr lang="ru-RU" sz="3600" dirty="0" smtClean="0">
                <a:latin typeface="Times New Roman" pitchFamily="18" charset="0"/>
                <a:ea typeface="Tahoma" panose="020B0604030504040204" pitchFamily="34" charset="0"/>
                <a:cs typeface="Times New Roman" pitchFamily="18" charset="0"/>
              </a:rPr>
              <a:t>на </a:t>
            </a:r>
            <a:r>
              <a:rPr lang="ru-RU" sz="3600" dirty="0">
                <a:latin typeface="Times New Roman" pitchFamily="18" charset="0"/>
                <a:ea typeface="Tahoma" panose="020B0604030504040204" pitchFamily="34" charset="0"/>
                <a:cs typeface="Times New Roman" pitchFamily="18" charset="0"/>
              </a:rPr>
              <a:t>тему</a:t>
            </a:r>
            <a:r>
              <a:rPr lang="ru-RU" sz="3600" dirty="0" smtClean="0">
                <a:latin typeface="Times New Roman" pitchFamily="18" charset="0"/>
                <a:ea typeface="Tahoma" panose="020B0604030504040204" pitchFamily="34" charset="0"/>
                <a:cs typeface="Times New Roman" pitchFamily="18" charset="0"/>
              </a:rPr>
              <a:t>:</a:t>
            </a:r>
            <a:r>
              <a:rPr lang="ru-RU" sz="3600" dirty="0">
                <a:latin typeface="Times New Roman" pitchFamily="18" charset="0"/>
                <a:ea typeface="Tahoma" panose="020B0604030504040204" pitchFamily="34" charset="0"/>
                <a:cs typeface="Times New Roman" pitchFamily="18" charset="0"/>
              </a:rPr>
              <a:t> </a:t>
            </a:r>
            <a:r>
              <a:rPr lang="ru-RU" sz="3600" b="1" dirty="0" smtClean="0">
                <a:latin typeface="Times New Roman" pitchFamily="18" charset="0"/>
                <a:cs typeface="Times New Roman" pitchFamily="18" charset="0"/>
              </a:rPr>
              <a:t>«Особенности и перспективы кредитования малого и среднего бизнеса на примере ПАО «</a:t>
            </a:r>
            <a:r>
              <a:rPr lang="ru-RU" sz="3600" b="1" dirty="0" err="1" smtClean="0">
                <a:latin typeface="Times New Roman" pitchFamily="18" charset="0"/>
                <a:cs typeface="Times New Roman" pitchFamily="18" charset="0"/>
              </a:rPr>
              <a:t>Транскапиталбанк</a:t>
            </a:r>
            <a:r>
              <a:rPr lang="ru-RU" sz="3600" b="1" dirty="0" smtClean="0">
                <a:latin typeface="Times New Roman" pitchFamily="18" charset="0"/>
                <a:cs typeface="Times New Roman" pitchFamily="18" charset="0"/>
              </a:rPr>
              <a:t>»</a:t>
            </a:r>
            <a:endParaRPr lang="ru-RU" sz="3600" dirty="0" smtClean="0">
              <a:latin typeface="Times New Roman" pitchFamily="18" charset="0"/>
              <a:cs typeface="Times New Roman" pitchFamily="18" charset="0"/>
            </a:endParaRPr>
          </a:p>
          <a:p>
            <a:pPr algn="ctr"/>
            <a:endParaRPr lang="ru-RU" sz="2400" dirty="0">
              <a:latin typeface="Tahoma" panose="020B0604030504040204" pitchFamily="34" charset="0"/>
              <a:ea typeface="Tahoma" panose="020B0604030504040204" pitchFamily="34" charset="0"/>
              <a:cs typeface="Tahoma" panose="020B0604030504040204" pitchFamily="34" charset="0"/>
            </a:endParaRPr>
          </a:p>
          <a:p>
            <a:pPr algn="ctr"/>
            <a:endParaRPr lang="ru-RU" sz="2200" dirty="0">
              <a:latin typeface="Tahoma" panose="020B0604030504040204" pitchFamily="34" charset="0"/>
              <a:ea typeface="Tahoma" panose="020B0604030504040204" pitchFamily="34" charset="0"/>
              <a:cs typeface="Tahoma" panose="020B0604030504040204" pitchFamily="34" charset="0"/>
            </a:endParaRPr>
          </a:p>
        </p:txBody>
      </p:sp>
      <p:sp>
        <p:nvSpPr>
          <p:cNvPr id="4" name="Прямоугольник 3"/>
          <p:cNvSpPr/>
          <p:nvPr/>
        </p:nvSpPr>
        <p:spPr>
          <a:xfrm>
            <a:off x="9358314" y="5429252"/>
            <a:ext cx="8429684" cy="1569660"/>
          </a:xfrm>
          <a:prstGeom prst="rect">
            <a:avLst/>
          </a:prstGeom>
        </p:spPr>
        <p:txBody>
          <a:bodyPr wrap="square">
            <a:spAutoFit/>
          </a:bodyPr>
          <a:lstStyle/>
          <a:p>
            <a:r>
              <a:rPr lang="ru-RU" sz="2400" dirty="0" smtClean="0">
                <a:latin typeface="Times New Roman" pitchFamily="18" charset="0"/>
                <a:ea typeface="Tahoma" panose="020B0604030504040204" pitchFamily="34" charset="0"/>
                <a:cs typeface="Times New Roman" pitchFamily="18" charset="0"/>
              </a:rPr>
              <a:t>Студента(</a:t>
            </a:r>
            <a:r>
              <a:rPr lang="ru-RU" sz="2400" dirty="0" err="1" smtClean="0">
                <a:latin typeface="Times New Roman" pitchFamily="18" charset="0"/>
                <a:ea typeface="Tahoma" panose="020B0604030504040204" pitchFamily="34" charset="0"/>
                <a:cs typeface="Times New Roman" pitchFamily="18" charset="0"/>
              </a:rPr>
              <a:t>ки</a:t>
            </a:r>
            <a:r>
              <a:rPr lang="ru-RU" sz="2400" dirty="0" smtClean="0">
                <a:latin typeface="Times New Roman" pitchFamily="18" charset="0"/>
                <a:ea typeface="Tahoma" panose="020B0604030504040204" pitchFamily="34" charset="0"/>
                <a:cs typeface="Times New Roman" pitchFamily="18" charset="0"/>
              </a:rPr>
              <a:t>) группы …</a:t>
            </a:r>
            <a:endParaRPr lang="ru-RU" sz="2400" dirty="0">
              <a:latin typeface="Times New Roman" pitchFamily="18" charset="0"/>
              <a:ea typeface="Tahoma" panose="020B0604030504040204" pitchFamily="34" charset="0"/>
              <a:cs typeface="Times New Roman" pitchFamily="18" charset="0"/>
            </a:endParaRPr>
          </a:p>
          <a:p>
            <a:r>
              <a:rPr lang="ru-RU" sz="2400" dirty="0" smtClean="0">
                <a:latin typeface="Times New Roman" pitchFamily="18" charset="0"/>
                <a:ea typeface="Tahoma" panose="020B0604030504040204" pitchFamily="34" charset="0"/>
                <a:cs typeface="Times New Roman" pitchFamily="18" charset="0"/>
              </a:rPr>
              <a:t>специальности </a:t>
            </a:r>
            <a:r>
              <a:rPr lang="ru-RU" sz="2400" dirty="0">
                <a:latin typeface="Times New Roman" pitchFamily="18" charset="0"/>
                <a:ea typeface="Tahoma" panose="020B0604030504040204" pitchFamily="34" charset="0"/>
                <a:cs typeface="Times New Roman" pitchFamily="18" charset="0"/>
              </a:rPr>
              <a:t>38.02.07</a:t>
            </a:r>
          </a:p>
          <a:p>
            <a:r>
              <a:rPr lang="ru-RU" sz="2400" dirty="0" smtClean="0">
                <a:latin typeface="Times New Roman" pitchFamily="18" charset="0"/>
                <a:ea typeface="Tahoma" panose="020B0604030504040204" pitchFamily="34" charset="0"/>
                <a:cs typeface="Times New Roman" pitchFamily="18" charset="0"/>
              </a:rPr>
              <a:t>Банковское </a:t>
            </a:r>
            <a:r>
              <a:rPr lang="ru-RU" sz="2400" dirty="0">
                <a:latin typeface="Times New Roman" pitchFamily="18" charset="0"/>
                <a:ea typeface="Tahoma" panose="020B0604030504040204" pitchFamily="34" charset="0"/>
                <a:cs typeface="Times New Roman" pitchFamily="18" charset="0"/>
              </a:rPr>
              <a:t>дело </a:t>
            </a:r>
          </a:p>
          <a:p>
            <a:r>
              <a:rPr lang="ru-RU" sz="2400" b="1" dirty="0" smtClean="0">
                <a:latin typeface="Times New Roman" pitchFamily="18" charset="0"/>
                <a:ea typeface="Tahoma" panose="020B0604030504040204" pitchFamily="34" charset="0"/>
                <a:cs typeface="Times New Roman" pitchFamily="18" charset="0"/>
              </a:rPr>
              <a:t>И. О. Фамилия</a:t>
            </a:r>
            <a:endParaRPr lang="ru-RU" sz="2400" dirty="0">
              <a:latin typeface="Times New Roman" pitchFamily="18" charset="0"/>
              <a:ea typeface="Tahoma" panose="020B0604030504040204" pitchFamily="34" charset="0"/>
              <a:cs typeface="Times New Roman" pitchFamily="18" charset="0"/>
            </a:endParaRPr>
          </a:p>
        </p:txBody>
      </p:sp>
      <p:sp>
        <p:nvSpPr>
          <p:cNvPr id="5" name="Прямоугольник 4"/>
          <p:cNvSpPr/>
          <p:nvPr/>
        </p:nvSpPr>
        <p:spPr>
          <a:xfrm>
            <a:off x="8215306" y="9572656"/>
            <a:ext cx="2232248" cy="430887"/>
          </a:xfrm>
          <a:prstGeom prst="rect">
            <a:avLst/>
          </a:prstGeom>
        </p:spPr>
        <p:txBody>
          <a:bodyPr wrap="square">
            <a:spAutoFit/>
          </a:bodyPr>
          <a:lstStyle/>
          <a:p>
            <a:pPr algn="ctr"/>
            <a:r>
              <a:rPr lang="ru-RU" sz="2200" b="1" dirty="0">
                <a:latin typeface="Times New Roman" pitchFamily="18" charset="0"/>
                <a:ea typeface="Tahoma" panose="020B0604030504040204" pitchFamily="34" charset="0"/>
                <a:cs typeface="Times New Roman" pitchFamily="18" charset="0"/>
              </a:rPr>
              <a:t>Москва, </a:t>
            </a:r>
            <a:r>
              <a:rPr lang="ru-RU" sz="2200" b="1" dirty="0" smtClean="0">
                <a:latin typeface="Times New Roman" pitchFamily="18" charset="0"/>
                <a:ea typeface="Tahoma" panose="020B0604030504040204" pitchFamily="34" charset="0"/>
                <a:cs typeface="Times New Roman" pitchFamily="18" charset="0"/>
              </a:rPr>
              <a:t>2023</a:t>
            </a:r>
            <a:endParaRPr lang="ru-RU" sz="2200" dirty="0">
              <a:latin typeface="Times New Roman" pitchFamily="18" charset="0"/>
              <a:ea typeface="Tahoma" panose="020B0604030504040204" pitchFamily="34" charset="0"/>
              <a:cs typeface="Times New Roman" pitchFamily="18" charset="0"/>
            </a:endParaRPr>
          </a:p>
        </p:txBody>
      </p:sp>
      <p:pic>
        <p:nvPicPr>
          <p:cNvPr id="6" name="Picture 2" descr="C:\Users\Евгений.CREDCOL\Pictures\Логотип ГБОУ СПО ФК № 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334129"/>
            <a:ext cx="2286000" cy="2286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Прямоугольник 6"/>
          <p:cNvSpPr/>
          <p:nvPr/>
        </p:nvSpPr>
        <p:spPr>
          <a:xfrm>
            <a:off x="9358314" y="7286640"/>
            <a:ext cx="8215370" cy="1200329"/>
          </a:xfrm>
          <a:prstGeom prst="rect">
            <a:avLst/>
          </a:prstGeom>
        </p:spPr>
        <p:txBody>
          <a:bodyPr wrap="square">
            <a:spAutoFit/>
          </a:bodyPr>
          <a:lstStyle/>
          <a:p>
            <a:r>
              <a:rPr lang="ru-RU" sz="2400" dirty="0">
                <a:latin typeface="Times New Roman" pitchFamily="18" charset="0"/>
                <a:ea typeface="Tahoma" panose="020B0604030504040204" pitchFamily="34" charset="0"/>
                <a:cs typeface="Times New Roman" pitchFamily="18" charset="0"/>
              </a:rPr>
              <a:t>Руководитель:  </a:t>
            </a:r>
          </a:p>
          <a:p>
            <a:r>
              <a:rPr lang="ru-RU" sz="2400" dirty="0" smtClean="0">
                <a:latin typeface="Times New Roman" pitchFamily="18" charset="0"/>
                <a:ea typeface="Tahoma" panose="020B0604030504040204" pitchFamily="34" charset="0"/>
                <a:cs typeface="Times New Roman" pitchFamily="18" charset="0"/>
              </a:rPr>
              <a:t>преподаватель </a:t>
            </a:r>
            <a:r>
              <a:rPr lang="ru-RU" sz="2400" dirty="0">
                <a:latin typeface="Times New Roman" pitchFamily="18" charset="0"/>
                <a:ea typeface="Tahoma" panose="020B0604030504040204" pitchFamily="34" charset="0"/>
                <a:cs typeface="Times New Roman" pitchFamily="18" charset="0"/>
              </a:rPr>
              <a:t>ГБПОУ ФК № </a:t>
            </a:r>
            <a:r>
              <a:rPr lang="ru-RU" sz="2400" dirty="0" smtClean="0">
                <a:latin typeface="Times New Roman" pitchFamily="18" charset="0"/>
                <a:ea typeface="Tahoma" panose="020B0604030504040204" pitchFamily="34" charset="0"/>
                <a:cs typeface="Times New Roman" pitchFamily="18" charset="0"/>
              </a:rPr>
              <a:t>35</a:t>
            </a:r>
          </a:p>
          <a:p>
            <a:r>
              <a:rPr lang="ru-RU" sz="2400" b="1" dirty="0">
                <a:latin typeface="Times New Roman" pitchFamily="18" charset="0"/>
                <a:ea typeface="Tahoma" panose="020B0604030504040204" pitchFamily="34" charset="0"/>
                <a:cs typeface="Times New Roman" pitchFamily="18" charset="0"/>
              </a:rPr>
              <a:t>И. О. Фамилия</a:t>
            </a:r>
            <a:endParaRPr lang="ru-RU" sz="2400" dirty="0">
              <a:latin typeface="Times New Roman" pitchFamily="18" charset="0"/>
              <a:ea typeface="Tahoma" panose="020B0604030504040204" pitchFamily="34" charset="0"/>
              <a:cs typeface="Times New Roman"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1285820" y="4786310"/>
            <a:ext cx="7643866" cy="4786346"/>
          </a:xfrm>
          <a:prstGeom prst="rect">
            <a:avLst/>
          </a:prstGeom>
          <a:noFill/>
          <a:ln w="9525">
            <a:noFill/>
            <a:miter lim="800000"/>
            <a:headEnd/>
            <a:tailEnd/>
          </a:ln>
          <a:effectLst/>
        </p:spPr>
      </p:pic>
    </p:spTree>
    <p:extLst>
      <p:ext uri="{BB962C8B-B14F-4D97-AF65-F5344CB8AC3E}">
        <p14:creationId xmlns="" xmlns:p14="http://schemas.microsoft.com/office/powerpoint/2010/main" val="656273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81350" y="342900"/>
            <a:ext cx="11925300" cy="1323439"/>
          </a:xfrm>
          <a:prstGeom prst="rect">
            <a:avLst/>
          </a:prstGeom>
          <a:noFill/>
        </p:spPr>
        <p:txBody>
          <a:bodyPr wrap="square" rtlCol="0">
            <a:spAutoFit/>
          </a:bodyPr>
          <a:lstStyle/>
          <a:p>
            <a:pPr algn="ctr"/>
            <a:r>
              <a:rPr lang="ru-RU" sz="8000" b="1" dirty="0" smtClean="0">
                <a:solidFill>
                  <a:srgbClr val="243856"/>
                </a:solidFill>
                <a:latin typeface="Times New Roman" pitchFamily="18" charset="0"/>
                <a:ea typeface="Tahoma" panose="020B0604030504040204" pitchFamily="34" charset="0"/>
                <a:cs typeface="Times New Roman" pitchFamily="18" charset="0"/>
              </a:rPr>
              <a:t>Вывод</a:t>
            </a:r>
            <a:endParaRPr lang="ru-RU" sz="8000" b="1" dirty="0">
              <a:solidFill>
                <a:srgbClr val="243856"/>
              </a:solidFill>
              <a:latin typeface="Times New Roman" pitchFamily="18" charset="0"/>
              <a:ea typeface="Tahoma" panose="020B0604030504040204" pitchFamily="34" charset="0"/>
              <a:cs typeface="Times New Roman" pitchFamily="18" charset="0"/>
            </a:endParaRPr>
          </a:p>
        </p:txBody>
      </p:sp>
      <p:cxnSp>
        <p:nvCxnSpPr>
          <p:cNvPr id="4" name="Прямая соединительная линия 3"/>
          <p:cNvCxnSpPr/>
          <p:nvPr/>
        </p:nvCxnSpPr>
        <p:spPr>
          <a:xfrm>
            <a:off x="4643406" y="1785914"/>
            <a:ext cx="8915400" cy="0"/>
          </a:xfrm>
          <a:prstGeom prst="line">
            <a:avLst/>
          </a:prstGeom>
          <a:ln w="28575">
            <a:solidFill>
              <a:srgbClr val="243856"/>
            </a:solidFill>
          </a:ln>
        </p:spPr>
        <p:style>
          <a:lnRef idx="1">
            <a:schemeClr val="accent1"/>
          </a:lnRef>
          <a:fillRef idx="0">
            <a:schemeClr val="accent1"/>
          </a:fillRef>
          <a:effectRef idx="0">
            <a:schemeClr val="accent1"/>
          </a:effectRef>
          <a:fontRef idx="minor">
            <a:schemeClr val="tx1"/>
          </a:fontRef>
        </p:style>
      </p:cxnSp>
      <p:pic>
        <p:nvPicPr>
          <p:cNvPr id="5" name="Рисунок 4"/>
          <p:cNvPicPr/>
          <p:nvPr/>
        </p:nvPicPr>
        <p:blipFill>
          <a:blip r:embed="rId2"/>
          <a:srcRect l="10458" t="9646" r="15688" b="8428"/>
          <a:stretch>
            <a:fillRect/>
          </a:stretch>
        </p:blipFill>
        <p:spPr bwMode="auto">
          <a:xfrm>
            <a:off x="7215174" y="2071666"/>
            <a:ext cx="10644262" cy="7929618"/>
          </a:xfrm>
          <a:prstGeom prst="rect">
            <a:avLst/>
          </a:prstGeom>
          <a:noFill/>
        </p:spPr>
      </p:pic>
      <p:sp>
        <p:nvSpPr>
          <p:cNvPr id="6" name="Текст 3">
            <a:extLst>
              <a:ext uri="{FF2B5EF4-FFF2-40B4-BE49-F238E27FC236}">
                <a16:creationId xmlns:a16="http://schemas.microsoft.com/office/drawing/2014/main" xmlns="" id="{03A90749-5D02-4EB7-89F0-EC6AF575A3AE}"/>
              </a:ext>
            </a:extLst>
          </p:cNvPr>
          <p:cNvSpPr txBox="1">
            <a:spLocks/>
          </p:cNvSpPr>
          <p:nvPr/>
        </p:nvSpPr>
        <p:spPr>
          <a:xfrm>
            <a:off x="500002" y="2143104"/>
            <a:ext cx="6000792" cy="5715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pPr>
            <a:r>
              <a:rPr lang="ru-RU" sz="3200" dirty="0" smtClean="0">
                <a:solidFill>
                  <a:schemeClr val="tx1"/>
                </a:solidFill>
                <a:latin typeface="Times New Roman" pitchFamily="18" charset="0"/>
                <a:cs typeface="Times New Roman" pitchFamily="18" charset="0"/>
              </a:rPr>
              <a:t>Предложенные мероприятия положительно повлияют на привлечение потенциальных клиентов, увеличат географический охват, позволят ПАО «</a:t>
            </a:r>
            <a:r>
              <a:rPr lang="ru-RU" sz="3200" dirty="0" err="1" smtClean="0">
                <a:solidFill>
                  <a:schemeClr val="tx1"/>
                </a:solidFill>
                <a:latin typeface="Times New Roman" pitchFamily="18" charset="0"/>
                <a:cs typeface="Times New Roman" pitchFamily="18" charset="0"/>
              </a:rPr>
              <a:t>Транскапиталбанк</a:t>
            </a:r>
            <a:r>
              <a:rPr lang="ru-RU" sz="3200" dirty="0" smtClean="0">
                <a:solidFill>
                  <a:schemeClr val="tx1"/>
                </a:solidFill>
                <a:latin typeface="Times New Roman" pitchFamily="18" charset="0"/>
                <a:cs typeface="Times New Roman" pitchFamily="18" charset="0"/>
              </a:rPr>
              <a:t>» обеспечить поступление доходов от кредитования малого и среднего бизнеса, тем самым увеличат прибыльность и доходность коммерческой организации.</a:t>
            </a:r>
          </a:p>
          <a:p>
            <a:pPr>
              <a:lnSpc>
                <a:spcPct val="120000"/>
              </a:lnSpc>
              <a:spcBef>
                <a:spcPts val="0"/>
              </a:spcBef>
            </a:pPr>
            <a:endParaRPr lang="ru-RU" sz="20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921100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14646" y="214278"/>
            <a:ext cx="11925300" cy="1015663"/>
          </a:xfrm>
          <a:prstGeom prst="rect">
            <a:avLst/>
          </a:prstGeom>
          <a:noFill/>
        </p:spPr>
        <p:txBody>
          <a:bodyPr wrap="square" rtlCol="0">
            <a:spAutoFit/>
          </a:bodyPr>
          <a:lstStyle/>
          <a:p>
            <a:pPr algn="ctr"/>
            <a:r>
              <a:rPr lang="ru-RU" sz="6000" b="1" dirty="0" smtClean="0">
                <a:solidFill>
                  <a:srgbClr val="243856"/>
                </a:solidFill>
                <a:latin typeface="Times New Roman" pitchFamily="18" charset="0"/>
                <a:ea typeface="Tahoma" panose="020B0604030504040204" pitchFamily="34" charset="0"/>
                <a:cs typeface="Times New Roman" pitchFamily="18" charset="0"/>
              </a:rPr>
              <a:t>Спасибо за внимание!</a:t>
            </a:r>
            <a:endParaRPr lang="ru-RU" sz="6000" b="1" dirty="0">
              <a:solidFill>
                <a:srgbClr val="243856"/>
              </a:solidFill>
              <a:latin typeface="Times New Roman" pitchFamily="18" charset="0"/>
              <a:ea typeface="Tahoma" panose="020B0604030504040204" pitchFamily="34" charset="0"/>
              <a:cs typeface="Times New Roman" pitchFamily="18" charset="0"/>
            </a:endParaRPr>
          </a:p>
        </p:txBody>
      </p:sp>
      <p:cxnSp>
        <p:nvCxnSpPr>
          <p:cNvPr id="4" name="Прямая соединительная линия 3"/>
          <p:cNvCxnSpPr/>
          <p:nvPr/>
        </p:nvCxnSpPr>
        <p:spPr>
          <a:xfrm>
            <a:off x="4714844" y="1285848"/>
            <a:ext cx="8915400" cy="0"/>
          </a:xfrm>
          <a:prstGeom prst="line">
            <a:avLst/>
          </a:prstGeom>
          <a:ln w="28575">
            <a:solidFill>
              <a:srgbClr val="243856"/>
            </a:solidFill>
          </a:ln>
        </p:spPr>
        <p:style>
          <a:lnRef idx="1">
            <a:schemeClr val="accent1"/>
          </a:lnRef>
          <a:fillRef idx="0">
            <a:schemeClr val="accent1"/>
          </a:fillRef>
          <a:effectRef idx="0">
            <a:schemeClr val="accent1"/>
          </a:effectRef>
          <a:fontRef idx="minor">
            <a:schemeClr val="tx1"/>
          </a:fontRef>
        </p:style>
      </p:cxnSp>
      <p:pic>
        <p:nvPicPr>
          <p:cNvPr id="6" name="Рисунок 5"/>
          <p:cNvPicPr/>
          <p:nvPr/>
        </p:nvPicPr>
        <p:blipFill>
          <a:blip r:embed="rId2"/>
          <a:srcRect l="7248" t="8337" r="14991" b="17768"/>
          <a:stretch>
            <a:fillRect/>
          </a:stretch>
        </p:blipFill>
        <p:spPr bwMode="auto">
          <a:xfrm>
            <a:off x="1785886" y="1357286"/>
            <a:ext cx="14644790" cy="8358246"/>
          </a:xfrm>
          <a:prstGeom prst="rect">
            <a:avLst/>
          </a:prstGeom>
          <a:noFill/>
        </p:spPr>
      </p:pic>
    </p:spTree>
    <p:extLst>
      <p:ext uri="{BB962C8B-B14F-4D97-AF65-F5344CB8AC3E}">
        <p14:creationId xmlns="" xmlns:p14="http://schemas.microsoft.com/office/powerpoint/2010/main" val="921100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1968" y="214278"/>
            <a:ext cx="10648756" cy="1785104"/>
          </a:xfrm>
          <a:prstGeom prst="rect">
            <a:avLst/>
          </a:prstGeom>
        </p:spPr>
        <p:txBody>
          <a:bodyPr wrap="square">
            <a:spAutoFit/>
          </a:bodyPr>
          <a:lstStyle/>
          <a:p>
            <a:pPr algn="ctr"/>
            <a:r>
              <a:rPr lang="ru-RU" sz="2200" dirty="0">
                <a:latin typeface="Times New Roman" pitchFamily="18" charset="0"/>
                <a:ea typeface="Tahoma" panose="020B0604030504040204" pitchFamily="34" charset="0"/>
                <a:cs typeface="Times New Roman" pitchFamily="18" charset="0"/>
              </a:rPr>
              <a:t>ДЕПАРТАМЕНТ </a:t>
            </a:r>
            <a:r>
              <a:rPr lang="ru-RU" sz="2200" dirty="0" smtClean="0">
                <a:latin typeface="Times New Roman" pitchFamily="18" charset="0"/>
                <a:ea typeface="Tahoma" panose="020B0604030504040204" pitchFamily="34" charset="0"/>
                <a:cs typeface="Times New Roman" pitchFamily="18" charset="0"/>
              </a:rPr>
              <a:t>ОБРАЗОВАНИЯ И НАУКИ </a:t>
            </a:r>
            <a:r>
              <a:rPr lang="ru-RU" sz="2200" dirty="0">
                <a:latin typeface="Times New Roman" pitchFamily="18" charset="0"/>
                <a:ea typeface="Tahoma" panose="020B0604030504040204" pitchFamily="34" charset="0"/>
                <a:cs typeface="Times New Roman" pitchFamily="18" charset="0"/>
              </a:rPr>
              <a:t>ГОРОДА МОСКВЫ</a:t>
            </a:r>
          </a:p>
          <a:p>
            <a:pPr algn="ctr"/>
            <a:r>
              <a:rPr lang="ru-RU" sz="2200" dirty="0">
                <a:latin typeface="Times New Roman" pitchFamily="18" charset="0"/>
                <a:ea typeface="Tahoma" panose="020B0604030504040204" pitchFamily="34" charset="0"/>
                <a:cs typeface="Times New Roman" pitchFamily="18" charset="0"/>
              </a:rPr>
              <a:t>Государственное бюджетное  профессиональное </a:t>
            </a:r>
          </a:p>
          <a:p>
            <a:pPr algn="ctr"/>
            <a:r>
              <a:rPr lang="ru-RU" sz="2200" dirty="0">
                <a:latin typeface="Times New Roman" pitchFamily="18" charset="0"/>
                <a:ea typeface="Tahoma" panose="020B0604030504040204" pitchFamily="34" charset="0"/>
                <a:cs typeface="Times New Roman" pitchFamily="18" charset="0"/>
              </a:rPr>
              <a:t>образовательное учреждение города Москвы</a:t>
            </a:r>
          </a:p>
          <a:p>
            <a:pPr algn="ctr"/>
            <a:r>
              <a:rPr lang="ru-RU" sz="2200" b="1" dirty="0">
                <a:latin typeface="Times New Roman" pitchFamily="18" charset="0"/>
                <a:ea typeface="Tahoma" panose="020B0604030504040204" pitchFamily="34" charset="0"/>
                <a:cs typeface="Times New Roman" pitchFamily="18" charset="0"/>
              </a:rPr>
              <a:t>«Финансовый колледж № 35»</a:t>
            </a:r>
            <a:endParaRPr lang="ru-RU" sz="2200" dirty="0">
              <a:latin typeface="Times New Roman" pitchFamily="18" charset="0"/>
              <a:ea typeface="Tahoma" panose="020B0604030504040204" pitchFamily="34" charset="0"/>
              <a:cs typeface="Times New Roman" pitchFamily="18" charset="0"/>
            </a:endParaRPr>
          </a:p>
          <a:p>
            <a:pPr algn="ctr"/>
            <a:r>
              <a:rPr lang="ru-RU" sz="2200" dirty="0">
                <a:latin typeface="Times New Roman" pitchFamily="18" charset="0"/>
                <a:ea typeface="Tahoma" panose="020B0604030504040204" pitchFamily="34" charset="0"/>
                <a:cs typeface="Times New Roman" pitchFamily="18" charset="0"/>
              </a:rPr>
              <a:t>(ГБПОУ ФК № 35</a:t>
            </a:r>
            <a:r>
              <a:rPr lang="ru-RU" sz="2200" dirty="0" smtClean="0">
                <a:latin typeface="Times New Roman" pitchFamily="18" charset="0"/>
                <a:ea typeface="Tahoma" panose="020B0604030504040204" pitchFamily="34" charset="0"/>
                <a:cs typeface="Times New Roman" pitchFamily="18" charset="0"/>
              </a:rPr>
              <a:t>)</a:t>
            </a:r>
          </a:p>
        </p:txBody>
      </p:sp>
      <p:sp>
        <p:nvSpPr>
          <p:cNvPr id="3" name="Прямоугольник 2"/>
          <p:cNvSpPr/>
          <p:nvPr/>
        </p:nvSpPr>
        <p:spPr>
          <a:xfrm>
            <a:off x="2643142" y="2214542"/>
            <a:ext cx="14501914" cy="3447098"/>
          </a:xfrm>
          <a:prstGeom prst="rect">
            <a:avLst/>
          </a:prstGeom>
        </p:spPr>
        <p:txBody>
          <a:bodyPr wrap="square">
            <a:spAutoFit/>
          </a:bodyPr>
          <a:lstStyle/>
          <a:p>
            <a:pPr algn="ctr"/>
            <a:endParaRPr lang="ru-RU" sz="2200" b="1" dirty="0" smtClean="0">
              <a:latin typeface="Tahoma" panose="020B0604030504040204" pitchFamily="34" charset="0"/>
              <a:ea typeface="Tahoma" panose="020B0604030504040204" pitchFamily="34" charset="0"/>
              <a:cs typeface="Tahoma" panose="020B0604030504040204" pitchFamily="34" charset="0"/>
            </a:endParaRPr>
          </a:p>
          <a:p>
            <a:pPr algn="ctr"/>
            <a:r>
              <a:rPr lang="ru-RU" sz="5400" b="1" dirty="0" smtClean="0">
                <a:latin typeface="Times New Roman" pitchFamily="18" charset="0"/>
                <a:ea typeface="Tahoma" panose="020B0604030504040204" pitchFamily="34" charset="0"/>
                <a:cs typeface="Times New Roman" pitchFamily="18" charset="0"/>
              </a:rPr>
              <a:t>ДИПЛОМНАЯ РАБОТА</a:t>
            </a:r>
            <a:endParaRPr lang="ru-RU" sz="5400" dirty="0">
              <a:latin typeface="Times New Roman" pitchFamily="18" charset="0"/>
              <a:ea typeface="Tahoma" panose="020B0604030504040204" pitchFamily="34" charset="0"/>
              <a:cs typeface="Times New Roman" pitchFamily="18" charset="0"/>
            </a:endParaRPr>
          </a:p>
          <a:p>
            <a:pPr algn="ctr"/>
            <a:endParaRPr lang="ru-RU" sz="2400" b="1" dirty="0" smtClean="0">
              <a:latin typeface="Times New Roman" pitchFamily="18" charset="0"/>
              <a:ea typeface="Tahoma" panose="020B0604030504040204" pitchFamily="34" charset="0"/>
              <a:cs typeface="Times New Roman" pitchFamily="18" charset="0"/>
            </a:endParaRPr>
          </a:p>
          <a:p>
            <a:pPr algn="ctr"/>
            <a:r>
              <a:rPr lang="ru-RU" sz="3600" dirty="0" smtClean="0">
                <a:latin typeface="Times New Roman" pitchFamily="18" charset="0"/>
                <a:ea typeface="Tahoma" panose="020B0604030504040204" pitchFamily="34" charset="0"/>
                <a:cs typeface="Times New Roman" pitchFamily="18" charset="0"/>
              </a:rPr>
              <a:t>на </a:t>
            </a:r>
            <a:r>
              <a:rPr lang="ru-RU" sz="3600" dirty="0">
                <a:latin typeface="Times New Roman" pitchFamily="18" charset="0"/>
                <a:ea typeface="Tahoma" panose="020B0604030504040204" pitchFamily="34" charset="0"/>
                <a:cs typeface="Times New Roman" pitchFamily="18" charset="0"/>
              </a:rPr>
              <a:t>тему</a:t>
            </a:r>
            <a:r>
              <a:rPr lang="ru-RU" sz="3600" dirty="0" smtClean="0">
                <a:latin typeface="Times New Roman" pitchFamily="18" charset="0"/>
                <a:ea typeface="Tahoma" panose="020B0604030504040204" pitchFamily="34" charset="0"/>
                <a:cs typeface="Times New Roman" pitchFamily="18" charset="0"/>
              </a:rPr>
              <a:t>:</a:t>
            </a:r>
            <a:r>
              <a:rPr lang="ru-RU" sz="3600" dirty="0">
                <a:latin typeface="Times New Roman" pitchFamily="18" charset="0"/>
                <a:ea typeface="Tahoma" panose="020B0604030504040204" pitchFamily="34" charset="0"/>
                <a:cs typeface="Times New Roman" pitchFamily="18" charset="0"/>
              </a:rPr>
              <a:t> </a:t>
            </a:r>
            <a:r>
              <a:rPr lang="ru-RU" sz="3600" b="1" dirty="0" smtClean="0">
                <a:latin typeface="Times New Roman" pitchFamily="18" charset="0"/>
                <a:cs typeface="Times New Roman" pitchFamily="18" charset="0"/>
              </a:rPr>
              <a:t>«Особенности и перспективы кредитования малого и среднего бизнеса на примере ПАО «</a:t>
            </a:r>
            <a:r>
              <a:rPr lang="ru-RU" sz="3600" b="1" dirty="0" err="1" smtClean="0">
                <a:latin typeface="Times New Roman" pitchFamily="18" charset="0"/>
                <a:cs typeface="Times New Roman" pitchFamily="18" charset="0"/>
              </a:rPr>
              <a:t>Транскапиталбанк</a:t>
            </a:r>
            <a:r>
              <a:rPr lang="ru-RU" sz="3600" b="1" dirty="0" smtClean="0">
                <a:latin typeface="Times New Roman" pitchFamily="18" charset="0"/>
                <a:cs typeface="Times New Roman" pitchFamily="18" charset="0"/>
              </a:rPr>
              <a:t>»</a:t>
            </a:r>
            <a:endParaRPr lang="ru-RU" sz="3600" dirty="0" smtClean="0">
              <a:latin typeface="Times New Roman" pitchFamily="18" charset="0"/>
              <a:cs typeface="Times New Roman" pitchFamily="18" charset="0"/>
            </a:endParaRPr>
          </a:p>
          <a:p>
            <a:pPr algn="ctr"/>
            <a:endParaRPr lang="ru-RU" sz="2400" dirty="0">
              <a:latin typeface="Tahoma" panose="020B0604030504040204" pitchFamily="34" charset="0"/>
              <a:ea typeface="Tahoma" panose="020B0604030504040204" pitchFamily="34" charset="0"/>
              <a:cs typeface="Tahoma" panose="020B0604030504040204" pitchFamily="34" charset="0"/>
            </a:endParaRPr>
          </a:p>
          <a:p>
            <a:pPr algn="ctr"/>
            <a:endParaRPr lang="ru-RU" sz="2200" dirty="0">
              <a:latin typeface="Tahoma" panose="020B0604030504040204" pitchFamily="34" charset="0"/>
              <a:ea typeface="Tahoma" panose="020B0604030504040204" pitchFamily="34" charset="0"/>
              <a:cs typeface="Tahoma" panose="020B0604030504040204" pitchFamily="34" charset="0"/>
            </a:endParaRPr>
          </a:p>
        </p:txBody>
      </p:sp>
      <p:sp>
        <p:nvSpPr>
          <p:cNvPr id="4" name="Прямоугольник 3"/>
          <p:cNvSpPr/>
          <p:nvPr/>
        </p:nvSpPr>
        <p:spPr>
          <a:xfrm>
            <a:off x="9358314" y="5429252"/>
            <a:ext cx="8429684" cy="1569660"/>
          </a:xfrm>
          <a:prstGeom prst="rect">
            <a:avLst/>
          </a:prstGeom>
        </p:spPr>
        <p:txBody>
          <a:bodyPr wrap="square">
            <a:spAutoFit/>
          </a:bodyPr>
          <a:lstStyle/>
          <a:p>
            <a:r>
              <a:rPr lang="ru-RU" sz="2400" dirty="0" smtClean="0">
                <a:latin typeface="Times New Roman" pitchFamily="18" charset="0"/>
                <a:ea typeface="Tahoma" panose="020B0604030504040204" pitchFamily="34" charset="0"/>
                <a:cs typeface="Times New Roman" pitchFamily="18" charset="0"/>
              </a:rPr>
              <a:t>Студента(</a:t>
            </a:r>
            <a:r>
              <a:rPr lang="ru-RU" sz="2400" dirty="0" err="1" smtClean="0">
                <a:latin typeface="Times New Roman" pitchFamily="18" charset="0"/>
                <a:ea typeface="Tahoma" panose="020B0604030504040204" pitchFamily="34" charset="0"/>
                <a:cs typeface="Times New Roman" pitchFamily="18" charset="0"/>
              </a:rPr>
              <a:t>ки</a:t>
            </a:r>
            <a:r>
              <a:rPr lang="ru-RU" sz="2400" dirty="0" smtClean="0">
                <a:latin typeface="Times New Roman" pitchFamily="18" charset="0"/>
                <a:ea typeface="Tahoma" panose="020B0604030504040204" pitchFamily="34" charset="0"/>
                <a:cs typeface="Times New Roman" pitchFamily="18" charset="0"/>
              </a:rPr>
              <a:t>) группы …</a:t>
            </a:r>
            <a:endParaRPr lang="ru-RU" sz="2400" dirty="0">
              <a:latin typeface="Times New Roman" pitchFamily="18" charset="0"/>
              <a:ea typeface="Tahoma" panose="020B0604030504040204" pitchFamily="34" charset="0"/>
              <a:cs typeface="Times New Roman" pitchFamily="18" charset="0"/>
            </a:endParaRPr>
          </a:p>
          <a:p>
            <a:r>
              <a:rPr lang="ru-RU" sz="2400" dirty="0" smtClean="0">
                <a:latin typeface="Times New Roman" pitchFamily="18" charset="0"/>
                <a:ea typeface="Tahoma" panose="020B0604030504040204" pitchFamily="34" charset="0"/>
                <a:cs typeface="Times New Roman" pitchFamily="18" charset="0"/>
              </a:rPr>
              <a:t>специальности </a:t>
            </a:r>
            <a:r>
              <a:rPr lang="ru-RU" sz="2400" dirty="0">
                <a:latin typeface="Times New Roman" pitchFamily="18" charset="0"/>
                <a:ea typeface="Tahoma" panose="020B0604030504040204" pitchFamily="34" charset="0"/>
                <a:cs typeface="Times New Roman" pitchFamily="18" charset="0"/>
              </a:rPr>
              <a:t>38.02.07</a:t>
            </a:r>
          </a:p>
          <a:p>
            <a:r>
              <a:rPr lang="ru-RU" sz="2400" dirty="0" smtClean="0">
                <a:latin typeface="Times New Roman" pitchFamily="18" charset="0"/>
                <a:ea typeface="Tahoma" panose="020B0604030504040204" pitchFamily="34" charset="0"/>
                <a:cs typeface="Times New Roman" pitchFamily="18" charset="0"/>
              </a:rPr>
              <a:t>Банковское </a:t>
            </a:r>
            <a:r>
              <a:rPr lang="ru-RU" sz="2400" dirty="0">
                <a:latin typeface="Times New Roman" pitchFamily="18" charset="0"/>
                <a:ea typeface="Tahoma" panose="020B0604030504040204" pitchFamily="34" charset="0"/>
                <a:cs typeface="Times New Roman" pitchFamily="18" charset="0"/>
              </a:rPr>
              <a:t>дело </a:t>
            </a:r>
          </a:p>
          <a:p>
            <a:r>
              <a:rPr lang="ru-RU" sz="2400" b="1" dirty="0" smtClean="0">
                <a:latin typeface="Times New Roman" pitchFamily="18" charset="0"/>
                <a:ea typeface="Tahoma" panose="020B0604030504040204" pitchFamily="34" charset="0"/>
                <a:cs typeface="Times New Roman" pitchFamily="18" charset="0"/>
              </a:rPr>
              <a:t>И. О. Фамилия</a:t>
            </a:r>
            <a:endParaRPr lang="ru-RU" sz="2400" dirty="0">
              <a:latin typeface="Times New Roman" pitchFamily="18" charset="0"/>
              <a:ea typeface="Tahoma" panose="020B0604030504040204" pitchFamily="34" charset="0"/>
              <a:cs typeface="Times New Roman" pitchFamily="18" charset="0"/>
            </a:endParaRPr>
          </a:p>
        </p:txBody>
      </p:sp>
      <p:sp>
        <p:nvSpPr>
          <p:cNvPr id="5" name="Прямоугольник 4"/>
          <p:cNvSpPr/>
          <p:nvPr/>
        </p:nvSpPr>
        <p:spPr>
          <a:xfrm>
            <a:off x="8215306" y="9572656"/>
            <a:ext cx="2232248" cy="430887"/>
          </a:xfrm>
          <a:prstGeom prst="rect">
            <a:avLst/>
          </a:prstGeom>
        </p:spPr>
        <p:txBody>
          <a:bodyPr wrap="square">
            <a:spAutoFit/>
          </a:bodyPr>
          <a:lstStyle/>
          <a:p>
            <a:pPr algn="ctr"/>
            <a:r>
              <a:rPr lang="ru-RU" sz="2200" b="1" dirty="0">
                <a:latin typeface="Times New Roman" pitchFamily="18" charset="0"/>
                <a:ea typeface="Tahoma" panose="020B0604030504040204" pitchFamily="34" charset="0"/>
                <a:cs typeface="Times New Roman" pitchFamily="18" charset="0"/>
              </a:rPr>
              <a:t>Москва, </a:t>
            </a:r>
            <a:r>
              <a:rPr lang="ru-RU" sz="2200" b="1" dirty="0" smtClean="0">
                <a:latin typeface="Times New Roman" pitchFamily="18" charset="0"/>
                <a:ea typeface="Tahoma" panose="020B0604030504040204" pitchFamily="34" charset="0"/>
                <a:cs typeface="Times New Roman" pitchFamily="18" charset="0"/>
              </a:rPr>
              <a:t>2023</a:t>
            </a:r>
            <a:endParaRPr lang="ru-RU" sz="2200" dirty="0">
              <a:latin typeface="Times New Roman" pitchFamily="18" charset="0"/>
              <a:ea typeface="Tahoma" panose="020B0604030504040204" pitchFamily="34" charset="0"/>
              <a:cs typeface="Times New Roman" pitchFamily="18" charset="0"/>
            </a:endParaRPr>
          </a:p>
        </p:txBody>
      </p:sp>
      <p:pic>
        <p:nvPicPr>
          <p:cNvPr id="6" name="Picture 2" descr="C:\Users\Евгений.CREDCOL\Pictures\Логотип ГБОУ СПО ФК № 3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334129"/>
            <a:ext cx="2286000" cy="2286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Прямоугольник 6"/>
          <p:cNvSpPr/>
          <p:nvPr/>
        </p:nvSpPr>
        <p:spPr>
          <a:xfrm>
            <a:off x="9358314" y="7286640"/>
            <a:ext cx="8215370" cy="1200329"/>
          </a:xfrm>
          <a:prstGeom prst="rect">
            <a:avLst/>
          </a:prstGeom>
        </p:spPr>
        <p:txBody>
          <a:bodyPr wrap="square">
            <a:spAutoFit/>
          </a:bodyPr>
          <a:lstStyle/>
          <a:p>
            <a:r>
              <a:rPr lang="ru-RU" sz="2400" dirty="0">
                <a:latin typeface="Times New Roman" pitchFamily="18" charset="0"/>
                <a:ea typeface="Tahoma" panose="020B0604030504040204" pitchFamily="34" charset="0"/>
                <a:cs typeface="Times New Roman" pitchFamily="18" charset="0"/>
              </a:rPr>
              <a:t>Руководитель:  </a:t>
            </a:r>
          </a:p>
          <a:p>
            <a:r>
              <a:rPr lang="ru-RU" sz="2400" dirty="0" smtClean="0">
                <a:latin typeface="Times New Roman" pitchFamily="18" charset="0"/>
                <a:ea typeface="Tahoma" panose="020B0604030504040204" pitchFamily="34" charset="0"/>
                <a:cs typeface="Times New Roman" pitchFamily="18" charset="0"/>
              </a:rPr>
              <a:t>преподаватель </a:t>
            </a:r>
            <a:r>
              <a:rPr lang="ru-RU" sz="2400" dirty="0">
                <a:latin typeface="Times New Roman" pitchFamily="18" charset="0"/>
                <a:ea typeface="Tahoma" panose="020B0604030504040204" pitchFamily="34" charset="0"/>
                <a:cs typeface="Times New Roman" pitchFamily="18" charset="0"/>
              </a:rPr>
              <a:t>ГБПОУ ФК № </a:t>
            </a:r>
            <a:r>
              <a:rPr lang="ru-RU" sz="2400" dirty="0" smtClean="0">
                <a:latin typeface="Times New Roman" pitchFamily="18" charset="0"/>
                <a:ea typeface="Tahoma" panose="020B0604030504040204" pitchFamily="34" charset="0"/>
                <a:cs typeface="Times New Roman" pitchFamily="18" charset="0"/>
              </a:rPr>
              <a:t>35</a:t>
            </a:r>
          </a:p>
          <a:p>
            <a:r>
              <a:rPr lang="ru-RU" sz="2400" b="1" dirty="0">
                <a:latin typeface="Times New Roman" pitchFamily="18" charset="0"/>
                <a:ea typeface="Tahoma" panose="020B0604030504040204" pitchFamily="34" charset="0"/>
                <a:cs typeface="Times New Roman" pitchFamily="18" charset="0"/>
              </a:rPr>
              <a:t>И. О. Фамилия</a:t>
            </a:r>
            <a:endParaRPr lang="ru-RU" sz="2400" dirty="0">
              <a:latin typeface="Times New Roman" pitchFamily="18" charset="0"/>
              <a:ea typeface="Tahoma" panose="020B0604030504040204" pitchFamily="34" charset="0"/>
              <a:cs typeface="Times New Roman"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1285820" y="4786310"/>
            <a:ext cx="7643866" cy="4786346"/>
          </a:xfrm>
          <a:prstGeom prst="rect">
            <a:avLst/>
          </a:prstGeom>
          <a:noFill/>
          <a:ln w="9525">
            <a:noFill/>
            <a:miter lim="800000"/>
            <a:headEnd/>
            <a:tailEnd/>
          </a:ln>
          <a:effectLst/>
        </p:spPr>
      </p:pic>
    </p:spTree>
    <p:extLst>
      <p:ext uri="{BB962C8B-B14F-4D97-AF65-F5344CB8AC3E}">
        <p14:creationId xmlns="" xmlns:p14="http://schemas.microsoft.com/office/powerpoint/2010/main" val="656273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57192" y="1214410"/>
            <a:ext cx="9286940" cy="8956298"/>
          </a:xfrm>
          <a:prstGeom prst="rect">
            <a:avLst/>
          </a:prstGeom>
        </p:spPr>
        <p:txBody>
          <a:bodyPr wrap="square">
            <a:spAutoFit/>
          </a:bodyPr>
          <a:lstStyle/>
          <a:p>
            <a:pPr algn="just"/>
            <a:r>
              <a:rPr lang="ru-RU" sz="2400" b="1" dirty="0" smtClean="0">
                <a:latin typeface="Times New Roman" pitchFamily="18" charset="0"/>
                <a:ea typeface="Tahoma" panose="020B0604030504040204" pitchFamily="34" charset="0"/>
                <a:cs typeface="Times New Roman" pitchFamily="18" charset="0"/>
              </a:rPr>
              <a:t>Актуальность  темы.</a:t>
            </a:r>
            <a:r>
              <a:rPr lang="ru-RU" sz="2400" dirty="0" smtClean="0">
                <a:latin typeface="Times New Roman" pitchFamily="18" charset="0"/>
                <a:ea typeface="Tahoma" panose="020B0604030504040204" pitchFamily="34" charset="0"/>
                <a:cs typeface="Times New Roman" pitchFamily="18" charset="0"/>
              </a:rPr>
              <a:t> </a:t>
            </a:r>
            <a:r>
              <a:rPr lang="ru-RU" sz="2400" dirty="0" smtClean="0">
                <a:latin typeface="Times New Roman" pitchFamily="18" charset="0"/>
                <a:cs typeface="Times New Roman" pitchFamily="18" charset="0"/>
              </a:rPr>
              <a:t>Постоянная циркуляция денег поддерживает здоровье сложного организма любого бизнеса. А внезапная остановка денежного потока может ввести  к нежелательным последствиям  любой самый перспективный проект.  В декабре 2022 года объем выдачи кредитов малому и среднему бизнесу (МСБ) в РФ установил исторический рекорд - 1,36 трлн. руб. Эксперты отмечают заметную роль льготных программ кредитования и полагают, что на фоне снижения активности крупных игроков и развития параллельного импорта финансирование МСБ продолжит расти. Сегодня малый бизнес и средний бизнес  имеет возможность получить финансовую поддержку во многих банках. </a:t>
            </a:r>
          </a:p>
          <a:p>
            <a:pPr algn="just"/>
            <a:r>
              <a:rPr lang="ru-RU" sz="2400" dirty="0" smtClean="0">
                <a:latin typeface="Times New Roman" pitchFamily="18" charset="0"/>
                <a:cs typeface="Times New Roman" pitchFamily="18" charset="0"/>
              </a:rPr>
              <a:t>Но порой предприниматели сталкиваются со сложностью выбора, особенно это касается только начинающих собственное дело. Продажа банковских кредитных продуктов обеспечивает любому финансовому учреждению рост прибыли. Однако, не всегда банки могут предложить более выгодные программы кредитования для малого и среднего бизнеса. Это в свою очередь, снижает долю кредитного портфеля банка, тем самым снижая его конкурентоспособность на занимаемой нише. В вязи с этим, разработка наиболее оптимальных предложений по кредитованию малого и среднего бизнеса является одним из важнейших факторов роста платежеспособности и финансовой устойчивости кредитной организации.</a:t>
            </a:r>
            <a:endParaRPr lang="ru-RU" sz="2400" i="1" dirty="0" smtClean="0">
              <a:latin typeface="Times New Roman" pitchFamily="18" charset="0"/>
              <a:cs typeface="Times New Roman" pitchFamily="18" charset="0"/>
            </a:endParaRPr>
          </a:p>
          <a:p>
            <a:endParaRPr lang="ru-RU" sz="1200" dirty="0" smtClean="0">
              <a:latin typeface="Times New Roman" pitchFamily="18" charset="0"/>
              <a:ea typeface="Tahoma" panose="020B0604030504040204" pitchFamily="34" charset="0"/>
              <a:cs typeface="Times New Roman" pitchFamily="18" charset="0"/>
            </a:endParaRPr>
          </a:p>
          <a:p>
            <a:endParaRPr lang="ru-RU" sz="1200" dirty="0">
              <a:latin typeface="Tahoma" panose="020B0604030504040204" pitchFamily="34" charset="0"/>
              <a:ea typeface="Tahoma" panose="020B0604030504040204" pitchFamily="34" charset="0"/>
              <a:cs typeface="Tahoma" panose="020B0604030504040204" pitchFamily="34" charset="0"/>
            </a:endParaRPr>
          </a:p>
        </p:txBody>
      </p:sp>
      <p:sp>
        <p:nvSpPr>
          <p:cNvPr id="3" name="矩形 21"/>
          <p:cNvSpPr/>
          <p:nvPr/>
        </p:nvSpPr>
        <p:spPr>
          <a:xfrm>
            <a:off x="1071506" y="285716"/>
            <a:ext cx="16573616" cy="769441"/>
          </a:xfrm>
          <a:prstGeom prst="rect">
            <a:avLst/>
          </a:prstGeom>
        </p:spPr>
        <p:txBody>
          <a:bodyPr wrap="square">
            <a:spAutoFit/>
          </a:bodyPr>
          <a:lstStyle/>
          <a:p>
            <a:pPr marL="0" lvl="1" algn="ctr"/>
            <a:r>
              <a:rPr lang="ru-RU" sz="4400" b="1" dirty="0" smtClean="0">
                <a:latin typeface="Times New Roman" pitchFamily="18" charset="0"/>
                <a:cs typeface="Times New Roman" pitchFamily="18" charset="0"/>
              </a:rPr>
              <a:t>Актуальность исследования. Цель и задачи. Объект и предмет</a:t>
            </a:r>
          </a:p>
        </p:txBody>
      </p:sp>
      <p:pic>
        <p:nvPicPr>
          <p:cNvPr id="4" name="Picture 2"/>
          <p:cNvPicPr>
            <a:picLocks noChangeAspect="1" noChangeArrowheads="1"/>
          </p:cNvPicPr>
          <p:nvPr/>
        </p:nvPicPr>
        <p:blipFill>
          <a:blip r:embed="rId2" cstate="print"/>
          <a:srcRect/>
          <a:stretch>
            <a:fillRect/>
          </a:stretch>
        </p:blipFill>
        <p:spPr bwMode="auto">
          <a:xfrm>
            <a:off x="7643802" y="9395603"/>
            <a:ext cx="1788994" cy="891397"/>
          </a:xfrm>
          <a:prstGeom prst="rect">
            <a:avLst/>
          </a:prstGeom>
          <a:noFill/>
          <a:ln w="9525">
            <a:noFill/>
            <a:miter lim="800000"/>
            <a:headEnd/>
            <a:tailEnd/>
          </a:ln>
          <a:effectLst/>
        </p:spPr>
      </p:pic>
      <p:sp>
        <p:nvSpPr>
          <p:cNvPr id="6" name="Прямоугольник 5"/>
          <p:cNvSpPr/>
          <p:nvPr/>
        </p:nvSpPr>
        <p:spPr>
          <a:xfrm>
            <a:off x="10929950" y="928658"/>
            <a:ext cx="7000924" cy="1384995"/>
          </a:xfrm>
          <a:prstGeom prst="rect">
            <a:avLst/>
          </a:prstGeom>
        </p:spPr>
        <p:txBody>
          <a:bodyPr wrap="square">
            <a:spAutoFit/>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p>
            <a:r>
              <a:rPr lang="ru-RU" sz="2400" b="1" dirty="0" smtClean="0">
                <a:latin typeface="Times New Roman" pitchFamily="18" charset="0"/>
                <a:cs typeface="Times New Roman" pitchFamily="18" charset="0"/>
              </a:rPr>
              <a:t>Цель</a:t>
            </a:r>
            <a:r>
              <a:rPr lang="ru-RU" sz="2400" dirty="0" smtClean="0">
                <a:latin typeface="Times New Roman" pitchFamily="18" charset="0"/>
                <a:cs typeface="Times New Roman" pitchFamily="18" charset="0"/>
              </a:rPr>
              <a:t> -разработка проекта мероприятий по улучшению системы кредитования малого и среднего бизнеса коммерческого банка.</a:t>
            </a:r>
            <a:endParaRPr lang="ru-RU" sz="2400" dirty="0">
              <a:latin typeface="Times New Roman" pitchFamily="18" charset="0"/>
              <a:ea typeface="Tahoma" panose="020B0604030504040204" pitchFamily="34" charset="0"/>
              <a:cs typeface="Times New Roman" pitchFamily="18" charset="0"/>
            </a:endParaRPr>
          </a:p>
        </p:txBody>
      </p:sp>
      <p:sp>
        <p:nvSpPr>
          <p:cNvPr id="7" name="Прямоугольник 6"/>
          <p:cNvSpPr/>
          <p:nvPr/>
        </p:nvSpPr>
        <p:spPr>
          <a:xfrm>
            <a:off x="12358710" y="2214542"/>
            <a:ext cx="3929090" cy="646331"/>
          </a:xfrm>
          <a:prstGeom prst="rect">
            <a:avLst/>
          </a:prstGeom>
        </p:spPr>
        <p:txBody>
          <a:bodyPr wrap="square">
            <a:spAutoFit/>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ru-RU" sz="2400" b="1" dirty="0" smtClean="0">
                <a:latin typeface="Times New Roman" pitchFamily="18" charset="0"/>
                <a:ea typeface="Tahoma" panose="020B0604030504040204" pitchFamily="34" charset="0"/>
                <a:cs typeface="Times New Roman" pitchFamily="18" charset="0"/>
              </a:rPr>
              <a:t>Задачи:</a:t>
            </a:r>
            <a:r>
              <a:rPr lang="ru-RU" sz="2400" dirty="0" smtClean="0">
                <a:latin typeface="Times New Roman" pitchFamily="18" charset="0"/>
                <a:cs typeface="Times New Roman" pitchFamily="18" charset="0"/>
              </a:rPr>
              <a:t> </a:t>
            </a:r>
            <a:endParaRPr lang="ru-RU" sz="2400" dirty="0">
              <a:latin typeface="Times New Roman" pitchFamily="18" charset="0"/>
              <a:ea typeface="Tahoma" panose="020B0604030504040204" pitchFamily="34" charset="0"/>
              <a:cs typeface="Times New Roman" pitchFamily="18" charset="0"/>
            </a:endParaRPr>
          </a:p>
        </p:txBody>
      </p:sp>
      <p:sp>
        <p:nvSpPr>
          <p:cNvPr id="8" name="Прямоугольник 7"/>
          <p:cNvSpPr/>
          <p:nvPr/>
        </p:nvSpPr>
        <p:spPr>
          <a:xfrm>
            <a:off x="11644330" y="7215202"/>
            <a:ext cx="5929354" cy="830997"/>
          </a:xfrm>
          <a:prstGeom prst="rect">
            <a:avLst/>
          </a:prstGeom>
        </p:spPr>
        <p:txBody>
          <a:bodyPr wrap="square">
            <a:spAutoFit/>
          </a:bodyPr>
          <a:lstStyle/>
          <a:p>
            <a:pPr marL="0" lvl="1"/>
            <a:r>
              <a:rPr lang="ru-RU" sz="2400" b="1" dirty="0" smtClean="0">
                <a:latin typeface="Times New Roman" pitchFamily="18" charset="0"/>
                <a:cs typeface="Times New Roman" pitchFamily="18" charset="0"/>
              </a:rPr>
              <a:t>Объект исследования </a:t>
            </a:r>
            <a:r>
              <a:rPr lang="ru-RU" sz="2400" dirty="0" smtClean="0">
                <a:latin typeface="Times New Roman" pitchFamily="18" charset="0"/>
                <a:cs typeface="Times New Roman" pitchFamily="18" charset="0"/>
              </a:rPr>
              <a:t>-коммерческий банк ПАО «</a:t>
            </a:r>
            <a:r>
              <a:rPr lang="ru-RU" sz="2400" dirty="0" err="1" smtClean="0">
                <a:latin typeface="Times New Roman" pitchFamily="18" charset="0"/>
                <a:cs typeface="Times New Roman" pitchFamily="18" charset="0"/>
              </a:rPr>
              <a:t>Транскапиталбанк</a:t>
            </a:r>
            <a:r>
              <a:rPr lang="ru-RU" sz="2400" dirty="0" smtClean="0">
                <a:latin typeface="Times New Roman" pitchFamily="18" charset="0"/>
                <a:cs typeface="Times New Roman" pitchFamily="18" charset="0"/>
              </a:rPr>
              <a:t>». </a:t>
            </a:r>
            <a:endParaRPr lang="ru-RU" sz="2400" dirty="0" smtClean="0">
              <a:solidFill>
                <a:schemeClr val="bg1"/>
              </a:solidFill>
              <a:latin typeface="Times New Roman" pitchFamily="18" charset="0"/>
              <a:cs typeface="Times New Roman" pitchFamily="18" charset="0"/>
            </a:endParaRPr>
          </a:p>
        </p:txBody>
      </p:sp>
      <p:sp>
        <p:nvSpPr>
          <p:cNvPr id="10" name="Прямоугольник 9"/>
          <p:cNvSpPr/>
          <p:nvPr/>
        </p:nvSpPr>
        <p:spPr>
          <a:xfrm>
            <a:off x="12501586" y="2857484"/>
            <a:ext cx="5572164" cy="1200329"/>
          </a:xfrm>
          <a:prstGeom prst="rect">
            <a:avLst/>
          </a:prstGeom>
        </p:spPr>
        <p:txBody>
          <a:bodyPr wrap="square">
            <a:spAutoFit/>
          </a:bodyPr>
          <a:lstStyle/>
          <a:p>
            <a:pPr marL="0" lvl="1"/>
            <a:r>
              <a:rPr lang="ru-RU" sz="2400" dirty="0" smtClean="0">
                <a:latin typeface="Times New Roman" pitchFamily="18" charset="0"/>
                <a:cs typeface="Times New Roman" pitchFamily="18" charset="0"/>
              </a:rPr>
              <a:t>Описать теоретические аспекты кредитования малого и среднего бизнеса коммерческими банками в России;     </a:t>
            </a:r>
          </a:p>
        </p:txBody>
      </p:sp>
      <p:sp>
        <p:nvSpPr>
          <p:cNvPr id="14" name="Google Shape;777;p48"/>
          <p:cNvSpPr/>
          <p:nvPr/>
        </p:nvSpPr>
        <p:spPr>
          <a:xfrm>
            <a:off x="10715636" y="7358078"/>
            <a:ext cx="785818" cy="642942"/>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928;p48"/>
          <p:cNvGrpSpPr/>
          <p:nvPr/>
        </p:nvGrpSpPr>
        <p:grpSpPr>
          <a:xfrm>
            <a:off x="10858512" y="8429648"/>
            <a:ext cx="571504" cy="642942"/>
            <a:chOff x="2599825" y="3689700"/>
            <a:chExt cx="429850" cy="360275"/>
          </a:xfrm>
          <a:solidFill>
            <a:schemeClr val="accent1">
              <a:lumMod val="75000"/>
            </a:schemeClr>
          </a:solidFill>
        </p:grpSpPr>
        <p:sp>
          <p:nvSpPr>
            <p:cNvPr id="16" name="Google Shape;929;p48"/>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30;p48"/>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Прямоугольник 17"/>
          <p:cNvSpPr/>
          <p:nvPr/>
        </p:nvSpPr>
        <p:spPr>
          <a:xfrm>
            <a:off x="11644330" y="8215334"/>
            <a:ext cx="6429356" cy="1200329"/>
          </a:xfrm>
          <a:prstGeom prst="rect">
            <a:avLst/>
          </a:prstGeom>
        </p:spPr>
        <p:txBody>
          <a:bodyPr wrap="square">
            <a:spAutoFit/>
          </a:bodyPr>
          <a:lstStyle/>
          <a:p>
            <a:pPr marL="0" lvl="1"/>
            <a:r>
              <a:rPr lang="ru-RU" sz="2400" b="1" dirty="0" smtClean="0">
                <a:latin typeface="Times New Roman" pitchFamily="18" charset="0"/>
                <a:cs typeface="Times New Roman" pitchFamily="18" charset="0"/>
              </a:rPr>
              <a:t>Предмет исследования- </a:t>
            </a:r>
            <a:r>
              <a:rPr lang="ru-RU" sz="2400" dirty="0" smtClean="0">
                <a:latin typeface="Times New Roman" pitchFamily="18" charset="0"/>
                <a:cs typeface="Times New Roman" pitchFamily="18" charset="0"/>
              </a:rPr>
              <a:t>система кредитования малого и среднего бизнеса коммерческого банка ПАО «</a:t>
            </a:r>
            <a:r>
              <a:rPr lang="ru-RU" sz="2400" dirty="0" err="1" smtClean="0">
                <a:latin typeface="Times New Roman" pitchFamily="18" charset="0"/>
                <a:cs typeface="Times New Roman" pitchFamily="18" charset="0"/>
              </a:rPr>
              <a:t>Транскапиталбанк</a:t>
            </a:r>
            <a:r>
              <a:rPr lang="ru-RU" sz="2400" dirty="0" smtClean="0">
                <a:latin typeface="Times New Roman" pitchFamily="18" charset="0"/>
                <a:cs typeface="Times New Roman" pitchFamily="18" charset="0"/>
              </a:rPr>
              <a:t>».</a:t>
            </a:r>
            <a:endParaRPr lang="ru-RU" sz="2400" dirty="0">
              <a:latin typeface="Times New Roman" pitchFamily="18" charset="0"/>
              <a:ea typeface="Tahoma" panose="020B0604030504040204" pitchFamily="34" charset="0"/>
              <a:cs typeface="Times New Roman" pitchFamily="18" charset="0"/>
            </a:endParaRPr>
          </a:p>
        </p:txBody>
      </p:sp>
      <p:sp>
        <p:nvSpPr>
          <p:cNvPr id="19" name="Google Shape;968;p48"/>
          <p:cNvSpPr/>
          <p:nvPr/>
        </p:nvSpPr>
        <p:spPr>
          <a:xfrm>
            <a:off x="10501322" y="1357286"/>
            <a:ext cx="339959" cy="33998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椭圆 9"/>
          <p:cNvSpPr/>
          <p:nvPr/>
        </p:nvSpPr>
        <p:spPr bwMode="auto">
          <a:xfrm>
            <a:off x="10358446" y="3786178"/>
            <a:ext cx="1785950" cy="178595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5734"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sp>
        <p:nvSpPr>
          <p:cNvPr id="22" name="Прямоугольник 21"/>
          <p:cNvSpPr/>
          <p:nvPr/>
        </p:nvSpPr>
        <p:spPr>
          <a:xfrm>
            <a:off x="13001652" y="4286244"/>
            <a:ext cx="5000660" cy="1200329"/>
          </a:xfrm>
          <a:prstGeom prst="rect">
            <a:avLst/>
          </a:prstGeom>
        </p:spPr>
        <p:txBody>
          <a:bodyPr wrap="square">
            <a:spAutoFit/>
          </a:bodyPr>
          <a:lstStyle/>
          <a:p>
            <a:pPr marL="0" lvl="1"/>
            <a:r>
              <a:rPr lang="ru-RU" sz="2400" dirty="0" smtClean="0">
                <a:latin typeface="Times New Roman" pitchFamily="18" charset="0"/>
                <a:cs typeface="Times New Roman" pitchFamily="18" charset="0"/>
              </a:rPr>
              <a:t>Оценить систему кредитования малого и среднего бизнеса коммерческого банка;      </a:t>
            </a:r>
          </a:p>
        </p:txBody>
      </p:sp>
      <p:sp>
        <p:nvSpPr>
          <p:cNvPr id="23" name="Прямоугольник 22"/>
          <p:cNvSpPr/>
          <p:nvPr/>
        </p:nvSpPr>
        <p:spPr>
          <a:xfrm>
            <a:off x="12358710" y="5786442"/>
            <a:ext cx="5572164" cy="830997"/>
          </a:xfrm>
          <a:prstGeom prst="rect">
            <a:avLst/>
          </a:prstGeom>
        </p:spPr>
        <p:txBody>
          <a:bodyPr wrap="square">
            <a:spAutoFit/>
          </a:bodyPr>
          <a:lstStyle/>
          <a:p>
            <a:pPr algn="ctr"/>
            <a:r>
              <a:rPr lang="ru-RU" sz="2400" dirty="0" smtClean="0">
                <a:latin typeface="Times New Roman" pitchFamily="18" charset="0"/>
                <a:cs typeface="Times New Roman" pitchFamily="18" charset="0"/>
              </a:rPr>
              <a:t>Предложить пути совершенствования кредитования кредитной организации.</a:t>
            </a:r>
            <a:endParaRPr lang="ru-RU" sz="2400" dirty="0"/>
          </a:p>
        </p:txBody>
      </p:sp>
      <p:sp>
        <p:nvSpPr>
          <p:cNvPr id="24" name="空心弧 1"/>
          <p:cNvSpPr/>
          <p:nvPr/>
        </p:nvSpPr>
        <p:spPr>
          <a:xfrm rot="5400000">
            <a:off x="9748998" y="3252619"/>
            <a:ext cx="3147721" cy="2928957"/>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5734" fontAlgn="auto">
              <a:spcBef>
                <a:spcPts val="0"/>
              </a:spcBef>
              <a:spcAft>
                <a:spcPts val="0"/>
              </a:spcAft>
              <a:defRPr/>
            </a:pPr>
            <a:endParaRPr lang="zh-CN" altLang="en-US" sz="3500">
              <a:solidFill>
                <a:prstClr val="black"/>
              </a:solidFill>
              <a:latin typeface="+mj-ea"/>
              <a:ea typeface="+mj-ea"/>
              <a:cs typeface="Arial" panose="020B0604020202020204" pitchFamily="34" charset="0"/>
            </a:endParaRPr>
          </a:p>
        </p:txBody>
      </p:sp>
      <p:sp>
        <p:nvSpPr>
          <p:cNvPr id="25" name="椭圆 11"/>
          <p:cNvSpPr/>
          <p:nvPr/>
        </p:nvSpPr>
        <p:spPr>
          <a:xfrm>
            <a:off x="11930082" y="3214674"/>
            <a:ext cx="524938" cy="524938"/>
          </a:xfrm>
          <a:prstGeom prst="ellipse">
            <a:avLst/>
          </a:prstGeom>
          <a:solidFill>
            <a:schemeClr val="accent1">
              <a:lumMod val="7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1</a:t>
            </a:r>
            <a:endParaRPr lang="zh-CN" altLang="en-US" dirty="0">
              <a:solidFill>
                <a:prstClr val="white"/>
              </a:solidFill>
              <a:latin typeface="+mj-ea"/>
              <a:ea typeface="+mj-ea"/>
            </a:endParaRPr>
          </a:p>
        </p:txBody>
      </p:sp>
      <p:sp>
        <p:nvSpPr>
          <p:cNvPr id="26" name="椭圆 11"/>
          <p:cNvSpPr/>
          <p:nvPr/>
        </p:nvSpPr>
        <p:spPr>
          <a:xfrm>
            <a:off x="12501586" y="4571996"/>
            <a:ext cx="524938" cy="524938"/>
          </a:xfrm>
          <a:prstGeom prst="ellipse">
            <a:avLst/>
          </a:prstGeom>
          <a:solidFill>
            <a:schemeClr val="accent1">
              <a:lumMod val="7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dirty="0" smtClean="0">
                <a:solidFill>
                  <a:prstClr val="white"/>
                </a:solidFill>
                <a:latin typeface="+mj-ea"/>
                <a:ea typeface="+mj-ea"/>
              </a:rPr>
              <a:t>2</a:t>
            </a:r>
            <a:endParaRPr lang="zh-CN" altLang="en-US" dirty="0">
              <a:solidFill>
                <a:prstClr val="white"/>
              </a:solidFill>
              <a:latin typeface="+mj-ea"/>
              <a:ea typeface="+mj-ea"/>
            </a:endParaRPr>
          </a:p>
        </p:txBody>
      </p:sp>
      <p:sp>
        <p:nvSpPr>
          <p:cNvPr id="27" name="椭圆 11"/>
          <p:cNvSpPr/>
          <p:nvPr/>
        </p:nvSpPr>
        <p:spPr>
          <a:xfrm>
            <a:off x="11858644" y="5715004"/>
            <a:ext cx="524938" cy="524938"/>
          </a:xfrm>
          <a:prstGeom prst="ellipse">
            <a:avLst/>
          </a:prstGeom>
          <a:solidFill>
            <a:schemeClr val="accent1">
              <a:lumMod val="7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dirty="0" smtClean="0">
                <a:solidFill>
                  <a:prstClr val="white"/>
                </a:solidFill>
                <a:latin typeface="+mj-ea"/>
                <a:ea typeface="+mj-ea"/>
              </a:rPr>
              <a:t>3</a:t>
            </a:r>
            <a:endParaRPr lang="zh-CN" altLang="en-US" dirty="0">
              <a:solidFill>
                <a:prstClr val="white"/>
              </a:solidFill>
              <a:latin typeface="+mj-ea"/>
              <a:ea typeface="+mj-ea"/>
            </a:endParaRPr>
          </a:p>
        </p:txBody>
      </p:sp>
      <p:cxnSp>
        <p:nvCxnSpPr>
          <p:cNvPr id="29" name="直接连接符 4"/>
          <p:cNvCxnSpPr/>
          <p:nvPr/>
        </p:nvCxnSpPr>
        <p:spPr bwMode="auto">
          <a:xfrm>
            <a:off x="11572892" y="5500690"/>
            <a:ext cx="357190" cy="26246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4"/>
          <p:cNvCxnSpPr/>
          <p:nvPr/>
        </p:nvCxnSpPr>
        <p:spPr bwMode="auto">
          <a:xfrm rot="5400000" flipH="1" flipV="1">
            <a:off x="11751487" y="3679021"/>
            <a:ext cx="285752" cy="21431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4"/>
          <p:cNvCxnSpPr/>
          <p:nvPr/>
        </p:nvCxnSpPr>
        <p:spPr bwMode="auto">
          <a:xfrm>
            <a:off x="12144396" y="4786310"/>
            <a:ext cx="357190" cy="1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print"/>
          <a:srcRect/>
          <a:stretch>
            <a:fillRect/>
          </a:stretch>
        </p:blipFill>
        <p:spPr bwMode="auto">
          <a:xfrm>
            <a:off x="10429884" y="3857616"/>
            <a:ext cx="1643074" cy="1643074"/>
          </a:xfrm>
          <a:prstGeom prst="ellipse">
            <a:avLst/>
          </a:prstGeom>
          <a:noFill/>
          <a:ln w="9525">
            <a:noFill/>
            <a:miter lim="800000"/>
            <a:headEnd/>
            <a:tailEnd/>
          </a:ln>
          <a:effectLst/>
        </p:spPr>
      </p:pic>
      <p:cxnSp>
        <p:nvCxnSpPr>
          <p:cNvPr id="30" name="Прямая соединительная линия 29"/>
          <p:cNvCxnSpPr/>
          <p:nvPr/>
        </p:nvCxnSpPr>
        <p:spPr>
          <a:xfrm rot="5400000" flipH="1" flipV="1">
            <a:off x="6500000" y="5429252"/>
            <a:ext cx="7430346" cy="794"/>
          </a:xfrm>
          <a:prstGeom prst="line">
            <a:avLst/>
          </a:prstGeom>
          <a:ln w="28575">
            <a:solidFill>
              <a:srgbClr val="2438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69486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4686300" y="1333500"/>
            <a:ext cx="8915400" cy="0"/>
          </a:xfrm>
          <a:prstGeom prst="line">
            <a:avLst/>
          </a:prstGeom>
          <a:ln w="28575">
            <a:solidFill>
              <a:srgbClr val="243856"/>
            </a:solidFill>
          </a:ln>
        </p:spPr>
        <p:style>
          <a:lnRef idx="1">
            <a:schemeClr val="accent1"/>
          </a:lnRef>
          <a:fillRef idx="0">
            <a:schemeClr val="accent1"/>
          </a:fillRef>
          <a:effectRef idx="0">
            <a:schemeClr val="accent1"/>
          </a:effectRef>
          <a:fontRef idx="minor">
            <a:schemeClr val="tx1"/>
          </a:fontRef>
        </p:style>
      </p:cxnSp>
      <p:sp>
        <p:nvSpPr>
          <p:cNvPr id="5" name="文本框 57"/>
          <p:cNvSpPr txBox="1"/>
          <p:nvPr/>
        </p:nvSpPr>
        <p:spPr>
          <a:xfrm>
            <a:off x="3143208" y="214278"/>
            <a:ext cx="12930278" cy="923330"/>
          </a:xfrm>
          <a:prstGeom prst="rect">
            <a:avLst/>
          </a:prstGeom>
          <a:noFill/>
        </p:spPr>
        <p:txBody>
          <a:bodyPr wrap="square">
            <a:spAutoFit/>
          </a:bodyPr>
          <a:lstStyle/>
          <a:p>
            <a:pPr lvl="0" algn="ctr"/>
            <a:r>
              <a:rPr lang="ru-RU" sz="5400" b="1" dirty="0" smtClean="0">
                <a:latin typeface="Times New Roman" pitchFamily="18" charset="0"/>
                <a:cs typeface="Times New Roman" pitchFamily="18" charset="0"/>
              </a:rPr>
              <a:t>Теоретические аспекты исследования </a:t>
            </a:r>
          </a:p>
        </p:txBody>
      </p:sp>
      <p:sp>
        <p:nvSpPr>
          <p:cNvPr id="8" name="Прямоугольник 7"/>
          <p:cNvSpPr/>
          <p:nvPr/>
        </p:nvSpPr>
        <p:spPr>
          <a:xfrm>
            <a:off x="4643406" y="3428988"/>
            <a:ext cx="9983434" cy="461665"/>
          </a:xfrm>
          <a:prstGeom prst="rect">
            <a:avLst/>
          </a:prstGeom>
        </p:spPr>
        <p:txBody>
          <a:bodyPr wrap="square">
            <a:spAutoFit/>
          </a:bodyPr>
          <a:lstStyle/>
          <a:p>
            <a:pPr algn="ctr"/>
            <a:r>
              <a:rPr lang="ru-RU" sz="2400" dirty="0" smtClean="0">
                <a:latin typeface="Times New Roman" pitchFamily="18" charset="0"/>
                <a:cs typeface="Times New Roman" pitchFamily="18" charset="0"/>
              </a:rPr>
              <a:t>Таблица 1- Особенности кредитов для малого и среднего бизнеса </a:t>
            </a:r>
            <a:endParaRPr lang="ru-RU" sz="2400" dirty="0">
              <a:latin typeface="Times New Roman" pitchFamily="18" charset="0"/>
              <a:cs typeface="Times New Roman" pitchFamily="18" charset="0"/>
            </a:endParaRPr>
          </a:p>
        </p:txBody>
      </p:sp>
      <p:graphicFrame>
        <p:nvGraphicFramePr>
          <p:cNvPr id="9" name="Таблица 8"/>
          <p:cNvGraphicFramePr>
            <a:graphicFrameLocks noGrp="1"/>
          </p:cNvGraphicFramePr>
          <p:nvPr/>
        </p:nvGraphicFramePr>
        <p:xfrm>
          <a:off x="1000068" y="3857616"/>
          <a:ext cx="16859367" cy="6131560"/>
        </p:xfrm>
        <a:graphic>
          <a:graphicData uri="http://schemas.openxmlformats.org/drawingml/2006/table">
            <a:tbl>
              <a:tblPr firstRow="1" bandRow="1">
                <a:tableStyleId>{5C22544A-7EE6-4342-B048-85BDC9FD1C3A}</a:tableStyleId>
              </a:tblPr>
              <a:tblGrid>
                <a:gridCol w="1049027"/>
                <a:gridCol w="2165683"/>
                <a:gridCol w="3143272"/>
                <a:gridCol w="4786346"/>
                <a:gridCol w="5715039"/>
              </a:tblGrid>
              <a:tr h="370840">
                <a:tc>
                  <a:txBody>
                    <a:bodyPr/>
                    <a:lstStyle/>
                    <a:p>
                      <a:pPr>
                        <a:lnSpc>
                          <a:spcPct val="100000"/>
                        </a:lnSpc>
                        <a:spcAft>
                          <a:spcPts val="0"/>
                        </a:spcAft>
                      </a:pP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п</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00000"/>
                        </a:lnSpc>
                        <a:spcAft>
                          <a:spcPts val="0"/>
                        </a:spcAft>
                      </a:pPr>
                      <a:r>
                        <a:rPr lang="ru-RU" sz="1800" dirty="0">
                          <a:latin typeface="Times New Roman" pitchFamily="18" charset="0"/>
                          <a:cs typeface="Times New Roman" pitchFamily="18" charset="0"/>
                        </a:rPr>
                        <a:t>Виды кредитов</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00000"/>
                        </a:lnSpc>
                        <a:spcAft>
                          <a:spcPts val="0"/>
                        </a:spcAft>
                      </a:pPr>
                      <a:r>
                        <a:rPr lang="ru-RU" sz="1800" dirty="0">
                          <a:latin typeface="Times New Roman" pitchFamily="18" charset="0"/>
                          <a:cs typeface="Times New Roman" pitchFamily="18" charset="0"/>
                        </a:rPr>
                        <a:t>Срок кредита</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00000"/>
                        </a:lnSpc>
                        <a:spcAft>
                          <a:spcPts val="0"/>
                        </a:spcAft>
                      </a:pPr>
                      <a:r>
                        <a:rPr lang="ru-RU" sz="1800" dirty="0">
                          <a:latin typeface="Times New Roman" pitchFamily="18" charset="0"/>
                          <a:cs typeface="Times New Roman" pitchFamily="18" charset="0"/>
                        </a:rPr>
                        <a:t>Сумма кредита</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00000"/>
                        </a:lnSpc>
                        <a:spcAft>
                          <a:spcPts val="0"/>
                        </a:spcAft>
                      </a:pPr>
                      <a:r>
                        <a:rPr lang="ru-RU" sz="1800" dirty="0">
                          <a:latin typeface="Times New Roman" pitchFamily="18" charset="0"/>
                          <a:cs typeface="Times New Roman" pitchFamily="18" charset="0"/>
                        </a:rPr>
                        <a:t>Обеспечение</a:t>
                      </a:r>
                      <a:endParaRPr lang="ru-RU" sz="1800" dirty="0">
                        <a:latin typeface="Times New Roman" pitchFamily="18" charset="0"/>
                        <a:ea typeface="Calibri"/>
                        <a:cs typeface="Times New Roman" pitchFamily="18" charset="0"/>
                      </a:endParaRPr>
                    </a:p>
                  </a:txBody>
                  <a:tcPr marL="68580" marR="68580" marT="0" marB="0"/>
                </a:tc>
              </a:tr>
              <a:tr h="370840">
                <a:tc>
                  <a:txBody>
                    <a:bodyPr/>
                    <a:lstStyle/>
                    <a:p>
                      <a:pPr>
                        <a:lnSpc>
                          <a:spcPct val="100000"/>
                        </a:lnSpc>
                        <a:spcAft>
                          <a:spcPts val="0"/>
                        </a:spcAft>
                      </a:pPr>
                      <a:r>
                        <a:rPr lang="ru-RU" sz="1800">
                          <a:latin typeface="Times New Roman" pitchFamily="18" charset="0"/>
                          <a:cs typeface="Times New Roman" pitchFamily="18" charset="0"/>
                        </a:rPr>
                        <a:t>1</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dirty="0">
                          <a:latin typeface="Times New Roman" pitchFamily="18" charset="0"/>
                          <a:cs typeface="Times New Roman" pitchFamily="18" charset="0"/>
                        </a:rPr>
                        <a:t>Овердрафт</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dirty="0">
                          <a:latin typeface="Times New Roman" pitchFamily="18" charset="0"/>
                          <a:cs typeface="Times New Roman" pitchFamily="18" charset="0"/>
                        </a:rPr>
                        <a:t>6–12 месяцев</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dirty="0">
                          <a:latin typeface="Times New Roman" pitchFamily="18" charset="0"/>
                          <a:cs typeface="Times New Roman" pitchFamily="18" charset="0"/>
                        </a:rPr>
                        <a:t>Банк устанавливает кредитный лимит в зависимости от оборотов по расчетному счету. Обычно он составляет 30−50% от среднемесячной выручки заемщика.</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dirty="0">
                          <a:latin typeface="Times New Roman" pitchFamily="18" charset="0"/>
                          <a:cs typeface="Times New Roman" pitchFamily="18" charset="0"/>
                        </a:rPr>
                        <a:t>Залог не требуется</a:t>
                      </a:r>
                      <a:endParaRPr lang="ru-RU" sz="1800" dirty="0">
                        <a:latin typeface="Times New Roman" pitchFamily="18" charset="0"/>
                        <a:ea typeface="Calibri"/>
                        <a:cs typeface="Times New Roman" pitchFamily="18" charset="0"/>
                      </a:endParaRPr>
                    </a:p>
                  </a:txBody>
                  <a:tcPr marL="68580" marR="68580" marT="0" marB="0"/>
                </a:tc>
              </a:tr>
              <a:tr h="370840">
                <a:tc>
                  <a:txBody>
                    <a:bodyPr/>
                    <a:lstStyle/>
                    <a:p>
                      <a:pPr>
                        <a:lnSpc>
                          <a:spcPct val="100000"/>
                        </a:lnSpc>
                        <a:spcAft>
                          <a:spcPts val="0"/>
                        </a:spcAft>
                      </a:pPr>
                      <a:r>
                        <a:rPr lang="ru-RU" sz="1800">
                          <a:latin typeface="Times New Roman" pitchFamily="18" charset="0"/>
                          <a:cs typeface="Times New Roman" pitchFamily="18" charset="0"/>
                        </a:rPr>
                        <a:t>2</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a:latin typeface="Times New Roman" pitchFamily="18" charset="0"/>
                          <a:cs typeface="Times New Roman" pitchFamily="18" charset="0"/>
                        </a:rPr>
                        <a:t>Кредитная линия</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dirty="0">
                          <a:latin typeface="Times New Roman" pitchFamily="18" charset="0"/>
                          <a:cs typeface="Times New Roman" pitchFamily="18" charset="0"/>
                        </a:rPr>
                        <a:t>От 1 года до 3 лет</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dirty="0">
                          <a:latin typeface="Times New Roman" pitchFamily="18" charset="0"/>
                          <a:cs typeface="Times New Roman" pitchFamily="18" charset="0"/>
                        </a:rPr>
                        <a:t>На сумму, которую банк готов предоставить под заем, влияет кредитный рейтинг компании, ее общая кредитная нагрузка и обеспечение. </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dirty="0">
                          <a:latin typeface="Times New Roman" pitchFamily="18" charset="0"/>
                          <a:cs typeface="Times New Roman" pitchFamily="18" charset="0"/>
                        </a:rPr>
                        <a:t>Кредитные линии обычно открывают компаниям, которые уже давно на рынке, хорошо себя зарекомендовали и могут предоставить в залог недвижимость или основные средства. </a:t>
                      </a:r>
                      <a:endParaRPr lang="ru-RU" sz="1800" dirty="0">
                        <a:latin typeface="Times New Roman" pitchFamily="18" charset="0"/>
                        <a:ea typeface="Calibri"/>
                        <a:cs typeface="Times New Roman" pitchFamily="18" charset="0"/>
                      </a:endParaRPr>
                    </a:p>
                  </a:txBody>
                  <a:tcPr marL="68580" marR="68580" marT="0" marB="0"/>
                </a:tc>
              </a:tr>
              <a:tr h="370840">
                <a:tc>
                  <a:txBody>
                    <a:bodyPr/>
                    <a:lstStyle/>
                    <a:p>
                      <a:pPr>
                        <a:lnSpc>
                          <a:spcPct val="100000"/>
                        </a:lnSpc>
                        <a:spcAft>
                          <a:spcPts val="0"/>
                        </a:spcAft>
                      </a:pPr>
                      <a:r>
                        <a:rPr lang="ru-RU" sz="1800">
                          <a:latin typeface="Times New Roman" pitchFamily="18" charset="0"/>
                          <a:cs typeface="Times New Roman" pitchFamily="18" charset="0"/>
                        </a:rPr>
                        <a:t>3</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a:latin typeface="Times New Roman" pitchFamily="18" charset="0"/>
                          <a:cs typeface="Times New Roman" pitchFamily="18" charset="0"/>
                        </a:rPr>
                        <a:t>Разовый кредит</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dirty="0">
                          <a:latin typeface="Times New Roman" pitchFamily="18" charset="0"/>
                          <a:cs typeface="Times New Roman" pitchFamily="18" charset="0"/>
                        </a:rPr>
                        <a:t>От 1 года до 3 лет</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dirty="0">
                          <a:latin typeface="Times New Roman" pitchFamily="18" charset="0"/>
                          <a:cs typeface="Times New Roman" pitchFamily="18" charset="0"/>
                        </a:rPr>
                        <a:t>Сумма займа зависит от оборотов компании, кредитного рейтинга и залога или поручительства. </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dirty="0">
                          <a:latin typeface="Times New Roman" pitchFamily="18" charset="0"/>
                          <a:cs typeface="Times New Roman" pitchFamily="18" charset="0"/>
                        </a:rPr>
                        <a:t>Без залога максимальная сумма обычно составляет до 2 млн. рублей. Под залог недвижимости сумма кредита может быть значительно больше и достигать 150 млн. рублей.</a:t>
                      </a:r>
                      <a:endParaRPr lang="ru-RU" sz="1800" dirty="0">
                        <a:latin typeface="Times New Roman" pitchFamily="18" charset="0"/>
                        <a:ea typeface="Calibri"/>
                        <a:cs typeface="Times New Roman" pitchFamily="18" charset="0"/>
                      </a:endParaRPr>
                    </a:p>
                  </a:txBody>
                  <a:tcPr marL="68580" marR="68580" marT="0" marB="0"/>
                </a:tc>
              </a:tr>
              <a:tr h="370840">
                <a:tc>
                  <a:txBody>
                    <a:bodyPr/>
                    <a:lstStyle/>
                    <a:p>
                      <a:pPr>
                        <a:lnSpc>
                          <a:spcPct val="100000"/>
                        </a:lnSpc>
                        <a:spcAft>
                          <a:spcPts val="0"/>
                        </a:spcAft>
                      </a:pPr>
                      <a:r>
                        <a:rPr lang="ru-RU" sz="1800">
                          <a:latin typeface="Times New Roman" pitchFamily="18" charset="0"/>
                          <a:cs typeface="Times New Roman" pitchFamily="18" charset="0"/>
                        </a:rPr>
                        <a:t>4</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a:latin typeface="Times New Roman" pitchFamily="18" charset="0"/>
                          <a:cs typeface="Times New Roman" pitchFamily="18" charset="0"/>
                        </a:rPr>
                        <a:t>Факторинг</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a:latin typeface="Times New Roman" pitchFamily="18" charset="0"/>
                          <a:cs typeface="Times New Roman" pitchFamily="18" charset="0"/>
                        </a:rPr>
                        <a:t>от 2 месяцев и более</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dirty="0">
                          <a:latin typeface="Times New Roman" pitchFamily="18" charset="0"/>
                          <a:cs typeface="Times New Roman" pitchFamily="18" charset="0"/>
                        </a:rPr>
                        <a:t>Лимит может составлять до 95% от будущей выручки</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dirty="0">
                          <a:latin typeface="Times New Roman" pitchFamily="18" charset="0"/>
                          <a:cs typeface="Times New Roman" pitchFamily="18" charset="0"/>
                        </a:rPr>
                        <a:t>На сумму кредита влияют условия отсрочки платежа и то, насколько покупатель зарекомендовал себя на рынке. Чем надежнее покупатель и чем меньше срок, тем больший лимит готов предоставить банк.</a:t>
                      </a:r>
                      <a:endParaRPr lang="ru-RU" sz="1800" dirty="0">
                        <a:latin typeface="Times New Roman" pitchFamily="18" charset="0"/>
                        <a:ea typeface="Calibri"/>
                        <a:cs typeface="Times New Roman" pitchFamily="18" charset="0"/>
                      </a:endParaRPr>
                    </a:p>
                  </a:txBody>
                  <a:tcPr marL="68580" marR="68580" marT="0" marB="0"/>
                </a:tc>
              </a:tr>
              <a:tr h="370840">
                <a:tc>
                  <a:txBody>
                    <a:bodyPr/>
                    <a:lstStyle/>
                    <a:p>
                      <a:pPr>
                        <a:lnSpc>
                          <a:spcPct val="100000"/>
                        </a:lnSpc>
                        <a:spcAft>
                          <a:spcPts val="0"/>
                        </a:spcAft>
                      </a:pPr>
                      <a:r>
                        <a:rPr lang="ru-RU" sz="1800">
                          <a:latin typeface="Times New Roman" pitchFamily="18" charset="0"/>
                          <a:cs typeface="Times New Roman" pitchFamily="18" charset="0"/>
                        </a:rPr>
                        <a:t>5</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dirty="0">
                          <a:latin typeface="Times New Roman" pitchFamily="18" charset="0"/>
                          <a:cs typeface="Times New Roman" pitchFamily="18" charset="0"/>
                        </a:rPr>
                        <a:t>Лизинг</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a:latin typeface="Times New Roman" pitchFamily="18" charset="0"/>
                          <a:cs typeface="Times New Roman" pitchFamily="18" charset="0"/>
                        </a:rPr>
                        <a:t>для автомобилей лизинг обычно оформляют на 5−6 лет, для крупной недвижимости - на 15 лет и больше</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dirty="0">
                          <a:latin typeface="Times New Roman" pitchFamily="18" charset="0"/>
                          <a:cs typeface="Times New Roman" pitchFamily="18" charset="0"/>
                        </a:rPr>
                        <a:t>Сумма рассчитывается исходя из стоимости имущества</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800" dirty="0">
                          <a:latin typeface="Times New Roman" pitchFamily="18" charset="0"/>
                          <a:cs typeface="Times New Roman" pitchFamily="18" charset="0"/>
                        </a:rPr>
                        <a:t>Лизинг обеспечен самим имуществом. Поэтому таким займом могут воспользоваться даже новые компании без кредитной истории. </a:t>
                      </a:r>
                      <a:endParaRPr lang="ru-RU" sz="1800" dirty="0">
                        <a:latin typeface="Times New Roman" pitchFamily="18" charset="0"/>
                        <a:ea typeface="Calibri"/>
                        <a:cs typeface="Times New Roman" pitchFamily="18" charset="0"/>
                      </a:endParaRPr>
                    </a:p>
                  </a:txBody>
                  <a:tcPr marL="68580" marR="68580" marT="0" marB="0"/>
                </a:tc>
              </a:tr>
            </a:tbl>
          </a:graphicData>
        </a:graphic>
      </p:graphicFrame>
      <p:pic>
        <p:nvPicPr>
          <p:cNvPr id="10" name="Рисунок 9" descr="C:\Users\Ольга\Desktop\6830.jpg"/>
          <p:cNvPicPr/>
          <p:nvPr/>
        </p:nvPicPr>
        <p:blipFill>
          <a:blip r:embed="rId2" cstate="print"/>
          <a:srcRect/>
          <a:stretch>
            <a:fillRect/>
          </a:stretch>
        </p:blipFill>
        <p:spPr bwMode="auto">
          <a:xfrm>
            <a:off x="15144792" y="1357286"/>
            <a:ext cx="2857520" cy="2286016"/>
          </a:xfrm>
          <a:prstGeom prst="rect">
            <a:avLst/>
          </a:prstGeom>
          <a:noFill/>
          <a:ln w="9525">
            <a:noFill/>
            <a:miter lim="800000"/>
            <a:headEnd/>
            <a:tailEnd/>
          </a:ln>
        </p:spPr>
      </p:pic>
      <p:cxnSp>
        <p:nvCxnSpPr>
          <p:cNvPr id="11" name="Прямая соединительная линия 10"/>
          <p:cNvCxnSpPr/>
          <p:nvPr/>
        </p:nvCxnSpPr>
        <p:spPr>
          <a:xfrm rot="5400000" flipH="1" flipV="1">
            <a:off x="14252611" y="2392343"/>
            <a:ext cx="1643074" cy="1588"/>
          </a:xfrm>
          <a:prstGeom prst="line">
            <a:avLst/>
          </a:prstGeom>
          <a:ln w="28575">
            <a:solidFill>
              <a:srgbClr val="243856"/>
            </a:solidFill>
          </a:ln>
        </p:spPr>
        <p:style>
          <a:lnRef idx="1">
            <a:schemeClr val="accent1"/>
          </a:lnRef>
          <a:fillRef idx="0">
            <a:schemeClr val="accent1"/>
          </a:fillRef>
          <a:effectRef idx="0">
            <a:schemeClr val="accent1"/>
          </a:effectRef>
          <a:fontRef idx="minor">
            <a:schemeClr val="tx1"/>
          </a:fontRef>
        </p:style>
      </p:cxnSp>
      <p:grpSp>
        <p:nvGrpSpPr>
          <p:cNvPr id="12" name="Group 10"/>
          <p:cNvGrpSpPr/>
          <p:nvPr/>
        </p:nvGrpSpPr>
        <p:grpSpPr>
          <a:xfrm>
            <a:off x="928630" y="1500162"/>
            <a:ext cx="13073154" cy="1500198"/>
            <a:chOff x="0" y="0"/>
            <a:chExt cx="10411694" cy="4381500"/>
          </a:xfrm>
          <a:solidFill>
            <a:schemeClr val="tx2">
              <a:lumMod val="40000"/>
              <a:lumOff val="60000"/>
            </a:schemeClr>
          </a:solidFill>
        </p:grpSpPr>
        <p:sp>
          <p:nvSpPr>
            <p:cNvPr id="18" name="Freeform 12"/>
            <p:cNvSpPr/>
            <p:nvPr/>
          </p:nvSpPr>
          <p:spPr>
            <a:xfrm>
              <a:off x="0" y="0"/>
              <a:ext cx="8958682" cy="2324098"/>
            </a:xfrm>
            <a:custGeom>
              <a:avLst/>
              <a:gdLst/>
              <a:ahLst/>
              <a:cxnLst/>
              <a:rect l="l" t="t" r="r" b="b"/>
              <a:pathLst>
                <a:path w="1769616" h="459081">
                  <a:moveTo>
                    <a:pt x="0" y="0"/>
                  </a:moveTo>
                  <a:lnTo>
                    <a:pt x="1769616" y="0"/>
                  </a:lnTo>
                  <a:lnTo>
                    <a:pt x="1769616" y="459081"/>
                  </a:lnTo>
                  <a:lnTo>
                    <a:pt x="0" y="459081"/>
                  </a:lnTo>
                  <a:close/>
                </a:path>
              </a:pathLst>
            </a:custGeom>
            <a:grpFill/>
          </p:spPr>
        </p:sp>
        <p:grpSp>
          <p:nvGrpSpPr>
            <p:cNvPr id="14" name="Group 14"/>
            <p:cNvGrpSpPr/>
            <p:nvPr/>
          </p:nvGrpSpPr>
          <p:grpSpPr>
            <a:xfrm>
              <a:off x="254000" y="25598"/>
              <a:ext cx="10157694" cy="4355902"/>
              <a:chOff x="0" y="-47625"/>
              <a:chExt cx="2006458" cy="860425"/>
            </a:xfrm>
            <a:grpFill/>
          </p:grpSpPr>
          <p:sp>
            <p:nvSpPr>
              <p:cNvPr id="16" name="Freeform 15"/>
              <p:cNvSpPr/>
              <p:nvPr/>
            </p:nvSpPr>
            <p:spPr>
              <a:xfrm>
                <a:off x="0" y="0"/>
                <a:ext cx="2006458" cy="658250"/>
              </a:xfrm>
              <a:custGeom>
                <a:avLst/>
                <a:gdLst/>
                <a:ahLst/>
                <a:cxnLst/>
                <a:rect l="l" t="t" r="r" b="b"/>
                <a:pathLst>
                  <a:path w="2006458" h="812800">
                    <a:moveTo>
                      <a:pt x="0" y="0"/>
                    </a:moveTo>
                    <a:lnTo>
                      <a:pt x="2006458" y="0"/>
                    </a:lnTo>
                    <a:lnTo>
                      <a:pt x="2006458" y="812800"/>
                    </a:lnTo>
                    <a:lnTo>
                      <a:pt x="0" y="812800"/>
                    </a:lnTo>
                    <a:close/>
                  </a:path>
                </a:pathLst>
              </a:custGeom>
              <a:solidFill>
                <a:schemeClr val="bg1"/>
              </a:solidFill>
              <a:ln>
                <a:solidFill>
                  <a:schemeClr val="accent1"/>
                </a:solidFill>
              </a:ln>
            </p:spPr>
          </p:sp>
          <p:sp>
            <p:nvSpPr>
              <p:cNvPr id="17" name="TextBox 16"/>
              <p:cNvSpPr txBox="1"/>
              <p:nvPr/>
            </p:nvSpPr>
            <p:spPr>
              <a:xfrm>
                <a:off x="0" y="-47625"/>
                <a:ext cx="812800" cy="860425"/>
              </a:xfrm>
              <a:prstGeom prst="rect">
                <a:avLst/>
              </a:prstGeom>
              <a:grpFill/>
            </p:spPr>
            <p:txBody>
              <a:bodyPr lIns="50800" tIns="50800" rIns="50800" bIns="50800" rtlCol="0" anchor="ctr"/>
              <a:lstStyle/>
              <a:p>
                <a:pPr algn="ctr">
                  <a:lnSpc>
                    <a:spcPts val="3359"/>
                  </a:lnSpc>
                </a:pPr>
                <a:endParaRPr/>
              </a:p>
            </p:txBody>
          </p:sp>
        </p:grpSp>
        <p:sp>
          <p:nvSpPr>
            <p:cNvPr id="15" name="TextBox 17"/>
            <p:cNvSpPr txBox="1"/>
            <p:nvPr/>
          </p:nvSpPr>
          <p:spPr>
            <a:xfrm>
              <a:off x="60183" y="344862"/>
              <a:ext cx="8801912" cy="336601"/>
            </a:xfrm>
            <a:prstGeom prst="rect">
              <a:avLst/>
            </a:prstGeom>
            <a:grpFill/>
          </p:spPr>
          <p:txBody>
            <a:bodyPr wrap="square" lIns="0" tIns="0" rIns="0" bIns="0" rtlCol="0" anchor="t">
              <a:spAutoFit/>
            </a:bodyPr>
            <a:lstStyle/>
            <a:p>
              <a:pPr lvl="0" algn="ctr"/>
              <a:endParaRPr lang="en-US" sz="2400" u="none" dirty="0">
                <a:solidFill>
                  <a:schemeClr val="bg1"/>
                </a:solidFill>
                <a:latin typeface="Times New Roman" pitchFamily="18" charset="0"/>
                <a:cs typeface="Times New Roman" pitchFamily="18" charset="0"/>
              </a:endParaRPr>
            </a:p>
          </p:txBody>
        </p:sp>
      </p:grpSp>
      <p:sp>
        <p:nvSpPr>
          <p:cNvPr id="20" name="Прямоугольник 19"/>
          <p:cNvSpPr/>
          <p:nvPr/>
        </p:nvSpPr>
        <p:spPr>
          <a:xfrm>
            <a:off x="1142944" y="1571600"/>
            <a:ext cx="13858972" cy="1938992"/>
          </a:xfrm>
          <a:prstGeom prst="rect">
            <a:avLst/>
          </a:prstGeom>
          <a:solidFill>
            <a:schemeClr val="bg1"/>
          </a:solidFill>
        </p:spPr>
        <p:txBody>
          <a:bodyPr wrap="square">
            <a:spAutoFit/>
          </a:bodyPr>
          <a:lstStyle/>
          <a:p>
            <a:pPr algn="just"/>
            <a:r>
              <a:rPr lang="ru-RU" sz="2400" b="1" dirty="0" smtClean="0">
                <a:latin typeface="Times New Roman" pitchFamily="18" charset="0"/>
                <a:cs typeface="Times New Roman" pitchFamily="18" charset="0"/>
              </a:rPr>
              <a:t>Кредитование малого и среднего бизнеса</a:t>
            </a:r>
            <a:r>
              <a:rPr lang="ru-RU" sz="2400" dirty="0" smtClean="0">
                <a:latin typeface="Times New Roman" pitchFamily="18" charset="0"/>
                <a:cs typeface="Times New Roman" pitchFamily="18" charset="0"/>
              </a:rPr>
              <a:t> –это  процесс выдачи кредитного займа юридическим лицам и индивидуальным предпринимателям. </a:t>
            </a:r>
            <a:r>
              <a:rPr lang="ru-RU" sz="2400" b="1" dirty="0" smtClean="0">
                <a:latin typeface="Times New Roman" pitchFamily="18" charset="0"/>
                <a:cs typeface="Times New Roman" pitchFamily="18" charset="0"/>
              </a:rPr>
              <a:t>Овердрафт</a:t>
            </a:r>
            <a:r>
              <a:rPr lang="ru-RU" sz="2400" dirty="0" smtClean="0">
                <a:latin typeface="Times New Roman" pitchFamily="18" charset="0"/>
                <a:cs typeface="Times New Roman" pitchFamily="18" charset="0"/>
              </a:rPr>
              <a:t> -этот вид краткосрочного кредита лучше всего подходит для закрытия кассовых разрывов. </a:t>
            </a:r>
            <a:r>
              <a:rPr lang="ru-RU" sz="2400" b="1" dirty="0" smtClean="0">
                <a:latin typeface="Times New Roman" pitchFamily="18" charset="0"/>
                <a:cs typeface="Times New Roman" pitchFamily="18" charset="0"/>
              </a:rPr>
              <a:t>Факторинг</a:t>
            </a:r>
            <a:r>
              <a:rPr lang="ru-RU" sz="2400" dirty="0" smtClean="0">
                <a:latin typeface="Times New Roman" pitchFamily="18" charset="0"/>
                <a:cs typeface="Times New Roman" pitchFamily="18" charset="0"/>
              </a:rPr>
              <a:t>-этот вид кредитования  позволяет получать деньги сразу после отгрузки товара. </a:t>
            </a:r>
            <a:r>
              <a:rPr lang="ru-RU" sz="2400" b="1" dirty="0" smtClean="0">
                <a:latin typeface="Times New Roman" pitchFamily="18" charset="0"/>
                <a:cs typeface="Times New Roman" pitchFamily="18" charset="0"/>
              </a:rPr>
              <a:t>Лизинг</a:t>
            </a:r>
            <a:r>
              <a:rPr lang="ru-RU" sz="2400" dirty="0" smtClean="0">
                <a:latin typeface="Times New Roman" pitchFamily="18" charset="0"/>
                <a:cs typeface="Times New Roman" pitchFamily="18" charset="0"/>
              </a:rPr>
              <a:t>- данный вид кредита  позволяет компании арендовать имущество с последующим выкупом.</a:t>
            </a:r>
            <a:endParaRPr lang="ru-RU" sz="2400" dirty="0"/>
          </a:p>
        </p:txBody>
      </p:sp>
    </p:spTree>
    <p:extLst>
      <p:ext uri="{BB962C8B-B14F-4D97-AF65-F5344CB8AC3E}">
        <p14:creationId xmlns="" xmlns:p14="http://schemas.microsoft.com/office/powerpoint/2010/main" val="2303373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342900"/>
            <a:ext cx="17930874" cy="830997"/>
          </a:xfrm>
          <a:prstGeom prst="rect">
            <a:avLst/>
          </a:prstGeom>
          <a:noFill/>
        </p:spPr>
        <p:txBody>
          <a:bodyPr wrap="square" rtlCol="0">
            <a:spAutoFit/>
          </a:bodyPr>
          <a:lstStyle/>
          <a:p>
            <a:pPr lvl="0" algn="ctr"/>
            <a:r>
              <a:rPr lang="ru-RU" sz="4800" b="1" dirty="0" smtClean="0">
                <a:latin typeface="Times New Roman" pitchFamily="18" charset="0"/>
                <a:cs typeface="Times New Roman" pitchFamily="18" charset="0"/>
              </a:rPr>
              <a:t>Анализ рынка кредитования МСП в России с 2014-2022гг.</a:t>
            </a:r>
          </a:p>
        </p:txBody>
      </p:sp>
      <p:cxnSp>
        <p:nvCxnSpPr>
          <p:cNvPr id="22" name="Прямая соединительная линия 21"/>
          <p:cNvCxnSpPr/>
          <p:nvPr/>
        </p:nvCxnSpPr>
        <p:spPr>
          <a:xfrm>
            <a:off x="4686300" y="1333500"/>
            <a:ext cx="8915400" cy="0"/>
          </a:xfrm>
          <a:prstGeom prst="line">
            <a:avLst/>
          </a:prstGeom>
          <a:ln w="28575">
            <a:solidFill>
              <a:srgbClr val="243856"/>
            </a:solidFill>
          </a:ln>
        </p:spPr>
        <p:style>
          <a:lnRef idx="1">
            <a:schemeClr val="accent1"/>
          </a:lnRef>
          <a:fillRef idx="0">
            <a:schemeClr val="accent1"/>
          </a:fillRef>
          <a:effectRef idx="0">
            <a:schemeClr val="accent1"/>
          </a:effectRef>
          <a:fontRef idx="minor">
            <a:schemeClr val="tx1"/>
          </a:fontRef>
        </p:style>
      </p:cxnSp>
      <p:graphicFrame>
        <p:nvGraphicFramePr>
          <p:cNvPr id="23" name="Диаграмма 22"/>
          <p:cNvGraphicFramePr/>
          <p:nvPr/>
        </p:nvGraphicFramePr>
        <p:xfrm>
          <a:off x="0" y="1571600"/>
          <a:ext cx="6715108" cy="3714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Диаграмма 23"/>
          <p:cNvGraphicFramePr/>
          <p:nvPr/>
        </p:nvGraphicFramePr>
        <p:xfrm>
          <a:off x="6572232" y="1428724"/>
          <a:ext cx="5572164" cy="4214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Диаграмма 24"/>
          <p:cNvGraphicFramePr/>
          <p:nvPr/>
        </p:nvGraphicFramePr>
        <p:xfrm>
          <a:off x="12001520" y="1285848"/>
          <a:ext cx="6072230" cy="4357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Диаграмма 25"/>
          <p:cNvGraphicFramePr/>
          <p:nvPr/>
        </p:nvGraphicFramePr>
        <p:xfrm>
          <a:off x="285688" y="5500690"/>
          <a:ext cx="6786610" cy="46434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Диаграмма 26"/>
          <p:cNvGraphicFramePr/>
          <p:nvPr/>
        </p:nvGraphicFramePr>
        <p:xfrm>
          <a:off x="6643670" y="5857880"/>
          <a:ext cx="5214974" cy="40005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Диаграмма 27"/>
          <p:cNvGraphicFramePr/>
          <p:nvPr/>
        </p:nvGraphicFramePr>
        <p:xfrm>
          <a:off x="11358578" y="5572128"/>
          <a:ext cx="6643734" cy="471487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 xmlns:p14="http://schemas.microsoft.com/office/powerpoint/2010/main" val="3865651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14316" y="0"/>
            <a:ext cx="17073682" cy="1569660"/>
          </a:xfrm>
          <a:prstGeom prst="rect">
            <a:avLst/>
          </a:prstGeom>
          <a:noFill/>
        </p:spPr>
        <p:txBody>
          <a:bodyPr wrap="square" rtlCol="0">
            <a:spAutoFit/>
          </a:bodyPr>
          <a:lstStyle/>
          <a:p>
            <a:pPr algn="ctr"/>
            <a:r>
              <a:rPr lang="ru-RU" sz="4800" b="1" dirty="0" smtClean="0">
                <a:latin typeface="Times New Roman" pitchFamily="18" charset="0"/>
                <a:cs typeface="Times New Roman" pitchFamily="18" charset="0"/>
              </a:rPr>
              <a:t>Перспективные направления кредитования малого и среднего бизнеса в России</a:t>
            </a:r>
          </a:p>
        </p:txBody>
      </p:sp>
      <p:cxnSp>
        <p:nvCxnSpPr>
          <p:cNvPr id="22" name="Прямая соединительная линия 21"/>
          <p:cNvCxnSpPr/>
          <p:nvPr/>
        </p:nvCxnSpPr>
        <p:spPr>
          <a:xfrm>
            <a:off x="4929158" y="1500162"/>
            <a:ext cx="8915400" cy="0"/>
          </a:xfrm>
          <a:prstGeom prst="line">
            <a:avLst/>
          </a:prstGeom>
          <a:ln w="28575">
            <a:solidFill>
              <a:srgbClr val="243856"/>
            </a:solidFill>
          </a:ln>
        </p:spPr>
        <p:style>
          <a:lnRef idx="1">
            <a:schemeClr val="accent1"/>
          </a:lnRef>
          <a:fillRef idx="0">
            <a:schemeClr val="accent1"/>
          </a:fillRef>
          <a:effectRef idx="0">
            <a:schemeClr val="accent1"/>
          </a:effectRef>
          <a:fontRef idx="minor">
            <a:schemeClr val="tx1"/>
          </a:fontRef>
        </p:style>
      </p:cxnSp>
      <p:sp>
        <p:nvSpPr>
          <p:cNvPr id="23" name="矩形 3"/>
          <p:cNvSpPr/>
          <p:nvPr/>
        </p:nvSpPr>
        <p:spPr>
          <a:xfrm>
            <a:off x="0" y="5214938"/>
            <a:ext cx="18288000" cy="2143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850" tIns="64926" rIns="129850" bIns="64926" rtlCol="0" anchor="ctr"/>
          <a:lstStyle/>
          <a:p>
            <a:pPr algn="ctr"/>
            <a:endParaRPr lang="zh-CN" altLang="en-US">
              <a:latin typeface="+mj-ea"/>
              <a:ea typeface="+mj-ea"/>
            </a:endParaRPr>
          </a:p>
        </p:txBody>
      </p:sp>
      <p:grpSp>
        <p:nvGrpSpPr>
          <p:cNvPr id="24" name="组合 11"/>
          <p:cNvGrpSpPr/>
          <p:nvPr/>
        </p:nvGrpSpPr>
        <p:grpSpPr>
          <a:xfrm>
            <a:off x="2214514" y="4714872"/>
            <a:ext cx="1214446" cy="1140024"/>
            <a:chOff x="3117025" y="3959191"/>
            <a:chExt cx="984950" cy="985306"/>
          </a:xfrm>
        </p:grpSpPr>
        <p:grpSp>
          <p:nvGrpSpPr>
            <p:cNvPr id="25" name="组合 12"/>
            <p:cNvGrpSpPr/>
            <p:nvPr/>
          </p:nvGrpSpPr>
          <p:grpSpPr>
            <a:xfrm>
              <a:off x="3117025" y="3959191"/>
              <a:ext cx="984950" cy="985306"/>
              <a:chOff x="4345444" y="2542859"/>
              <a:chExt cx="1810550" cy="1811205"/>
            </a:xfrm>
          </p:grpSpPr>
          <p:grpSp>
            <p:nvGrpSpPr>
              <p:cNvPr id="27"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9"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solidFill>
                      <a:schemeClr val="tx1"/>
                    </a:solidFill>
                    <a:latin typeface="+mj-ea"/>
                    <a:ea typeface="+mj-ea"/>
                  </a:endParaRPr>
                </a:p>
              </p:txBody>
            </p:sp>
            <p:sp>
              <p:nvSpPr>
                <p:cNvPr id="30"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28" name="椭圆 15"/>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26" name="TextBox 104"/>
            <p:cNvSpPr txBox="1"/>
            <p:nvPr/>
          </p:nvSpPr>
          <p:spPr>
            <a:xfrm>
              <a:off x="3174963" y="4144419"/>
              <a:ext cx="850204" cy="648402"/>
            </a:xfrm>
            <a:prstGeom prst="rect">
              <a:avLst/>
            </a:prstGeom>
            <a:noFill/>
          </p:spPr>
          <p:txBody>
            <a:bodyPr wrap="square" lIns="194322" tIns="97161" rIns="194322" bIns="97161" rtlCol="0">
              <a:spAutoFit/>
            </a:bodyPr>
            <a:lstStyle/>
            <a:p>
              <a:r>
                <a:rPr lang="ru-RU" altLang="zh-CN" sz="1969" dirty="0" smtClean="0">
                  <a:solidFill>
                    <a:schemeClr val="bg1"/>
                  </a:solidFill>
                  <a:latin typeface="+mj-ea"/>
                  <a:ea typeface="+mj-ea"/>
                </a:rPr>
                <a:t> </a:t>
              </a:r>
              <a:r>
                <a:rPr lang="ru-RU" altLang="zh-CN" sz="3600" b="1" dirty="0" smtClean="0">
                  <a:solidFill>
                    <a:schemeClr val="bg1"/>
                  </a:solidFill>
                  <a:latin typeface="Times New Roman" pitchFamily="18" charset="0"/>
                  <a:ea typeface="+mj-ea"/>
                  <a:cs typeface="Times New Roman" pitchFamily="18" charset="0"/>
                </a:rPr>
                <a:t>01</a:t>
              </a:r>
              <a:endParaRPr lang="zh-CN" altLang="en-US" sz="3600" b="1" dirty="0">
                <a:solidFill>
                  <a:schemeClr val="bg1"/>
                </a:solidFill>
                <a:latin typeface="Times New Roman" pitchFamily="18" charset="0"/>
                <a:ea typeface="+mj-ea"/>
                <a:cs typeface="Times New Roman" pitchFamily="18" charset="0"/>
              </a:endParaRPr>
            </a:p>
          </p:txBody>
        </p:sp>
      </p:grpSp>
      <p:grpSp>
        <p:nvGrpSpPr>
          <p:cNvPr id="31" name="组合 11"/>
          <p:cNvGrpSpPr/>
          <p:nvPr/>
        </p:nvGrpSpPr>
        <p:grpSpPr>
          <a:xfrm>
            <a:off x="5143472" y="4714872"/>
            <a:ext cx="925859" cy="1068587"/>
            <a:chOff x="3117025" y="3807116"/>
            <a:chExt cx="984950" cy="1137381"/>
          </a:xfrm>
        </p:grpSpPr>
        <p:grpSp>
          <p:nvGrpSpPr>
            <p:cNvPr id="32" name="组合 12"/>
            <p:cNvGrpSpPr/>
            <p:nvPr/>
          </p:nvGrpSpPr>
          <p:grpSpPr>
            <a:xfrm>
              <a:off x="3117025" y="3959191"/>
              <a:ext cx="984950" cy="985306"/>
              <a:chOff x="4345444" y="2542859"/>
              <a:chExt cx="1810550" cy="1811205"/>
            </a:xfrm>
          </p:grpSpPr>
          <p:grpSp>
            <p:nvGrpSpPr>
              <p:cNvPr id="34"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6"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solidFill>
                      <a:schemeClr val="tx1"/>
                    </a:solidFill>
                    <a:latin typeface="+mj-ea"/>
                    <a:ea typeface="+mj-ea"/>
                  </a:endParaRPr>
                </a:p>
              </p:txBody>
            </p:sp>
            <p:sp>
              <p:nvSpPr>
                <p:cNvPr id="37"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35" name="椭圆 15"/>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33" name="TextBox 104"/>
            <p:cNvSpPr txBox="1"/>
            <p:nvPr/>
          </p:nvSpPr>
          <p:spPr>
            <a:xfrm>
              <a:off x="3193022" y="3807116"/>
              <a:ext cx="850204" cy="1055538"/>
            </a:xfrm>
            <a:prstGeom prst="rect">
              <a:avLst/>
            </a:prstGeom>
            <a:noFill/>
          </p:spPr>
          <p:txBody>
            <a:bodyPr wrap="square" lIns="194322" tIns="97161" rIns="194322" bIns="97161" rtlCol="0">
              <a:spAutoFit/>
            </a:bodyPr>
            <a:lstStyle/>
            <a:p>
              <a:r>
                <a:rPr lang="ru-RU" altLang="zh-CN" sz="1969" dirty="0" smtClean="0">
                  <a:solidFill>
                    <a:schemeClr val="bg1"/>
                  </a:solidFill>
                  <a:latin typeface="+mj-ea"/>
                  <a:ea typeface="+mj-ea"/>
                </a:rPr>
                <a:t> </a:t>
              </a:r>
              <a:r>
                <a:rPr lang="ru-RU" altLang="zh-CN" sz="3200" b="1" dirty="0" smtClean="0">
                  <a:solidFill>
                    <a:schemeClr val="bg1"/>
                  </a:solidFill>
                  <a:latin typeface="Times New Roman" pitchFamily="18" charset="0"/>
                  <a:ea typeface="+mj-ea"/>
                  <a:cs typeface="Times New Roman" pitchFamily="18" charset="0"/>
                </a:rPr>
                <a:t>02</a:t>
              </a:r>
              <a:endParaRPr lang="zh-CN" altLang="en-US" sz="3200" b="1" dirty="0">
                <a:solidFill>
                  <a:schemeClr val="bg1"/>
                </a:solidFill>
                <a:latin typeface="Times New Roman" pitchFamily="18" charset="0"/>
                <a:ea typeface="+mj-ea"/>
                <a:cs typeface="Times New Roman" pitchFamily="18" charset="0"/>
              </a:endParaRPr>
            </a:p>
          </p:txBody>
        </p:sp>
      </p:grpSp>
      <p:grpSp>
        <p:nvGrpSpPr>
          <p:cNvPr id="38" name="组合 11"/>
          <p:cNvGrpSpPr/>
          <p:nvPr/>
        </p:nvGrpSpPr>
        <p:grpSpPr>
          <a:xfrm>
            <a:off x="8358185" y="4643434"/>
            <a:ext cx="1354488" cy="1357322"/>
            <a:chOff x="3117025" y="3959191"/>
            <a:chExt cx="984950" cy="985306"/>
          </a:xfrm>
        </p:grpSpPr>
        <p:grpSp>
          <p:nvGrpSpPr>
            <p:cNvPr id="39" name="组合 12"/>
            <p:cNvGrpSpPr/>
            <p:nvPr/>
          </p:nvGrpSpPr>
          <p:grpSpPr>
            <a:xfrm>
              <a:off x="3117025" y="3959191"/>
              <a:ext cx="984950" cy="985306"/>
              <a:chOff x="4345444" y="2542859"/>
              <a:chExt cx="1810550" cy="1811205"/>
            </a:xfrm>
          </p:grpSpPr>
          <p:grpSp>
            <p:nvGrpSpPr>
              <p:cNvPr id="41"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3"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solidFill>
                      <a:schemeClr val="tx1"/>
                    </a:solidFill>
                    <a:latin typeface="+mj-ea"/>
                    <a:ea typeface="+mj-ea"/>
                  </a:endParaRPr>
                </a:p>
              </p:txBody>
            </p:sp>
            <p:sp>
              <p:nvSpPr>
                <p:cNvPr id="44"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42" name="椭圆 15"/>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40" name="TextBox 104"/>
            <p:cNvSpPr txBox="1"/>
            <p:nvPr/>
          </p:nvSpPr>
          <p:spPr>
            <a:xfrm>
              <a:off x="3220919" y="4166624"/>
              <a:ext cx="850204" cy="544597"/>
            </a:xfrm>
            <a:prstGeom prst="rect">
              <a:avLst/>
            </a:prstGeom>
            <a:noFill/>
          </p:spPr>
          <p:txBody>
            <a:bodyPr wrap="square" lIns="194322" tIns="97161" rIns="194322" bIns="97161" rtlCol="0">
              <a:spAutoFit/>
            </a:bodyPr>
            <a:lstStyle/>
            <a:p>
              <a:r>
                <a:rPr lang="ru-RU" altLang="zh-CN" sz="1969" dirty="0" smtClean="0">
                  <a:solidFill>
                    <a:schemeClr val="bg1"/>
                  </a:solidFill>
                  <a:latin typeface="+mj-ea"/>
                  <a:ea typeface="+mj-ea"/>
                </a:rPr>
                <a:t> </a:t>
              </a:r>
              <a:r>
                <a:rPr lang="ru-RU" altLang="zh-CN" sz="3600" b="1" dirty="0" smtClean="0">
                  <a:solidFill>
                    <a:schemeClr val="bg1"/>
                  </a:solidFill>
                  <a:latin typeface="Times New Roman" pitchFamily="18" charset="0"/>
                  <a:ea typeface="+mj-ea"/>
                  <a:cs typeface="Times New Roman" pitchFamily="18" charset="0"/>
                </a:rPr>
                <a:t>03</a:t>
              </a:r>
              <a:endParaRPr lang="zh-CN" altLang="en-US" sz="3600" b="1" dirty="0">
                <a:solidFill>
                  <a:schemeClr val="bg1"/>
                </a:solidFill>
                <a:latin typeface="Times New Roman" pitchFamily="18" charset="0"/>
                <a:ea typeface="+mj-ea"/>
                <a:cs typeface="Times New Roman" pitchFamily="18" charset="0"/>
              </a:endParaRPr>
            </a:p>
          </p:txBody>
        </p:sp>
      </p:grpSp>
      <p:grpSp>
        <p:nvGrpSpPr>
          <p:cNvPr id="45" name="组合 11"/>
          <p:cNvGrpSpPr/>
          <p:nvPr/>
        </p:nvGrpSpPr>
        <p:grpSpPr>
          <a:xfrm>
            <a:off x="11572892" y="4714872"/>
            <a:ext cx="1214446" cy="1214446"/>
            <a:chOff x="3117025" y="3959191"/>
            <a:chExt cx="984950" cy="985306"/>
          </a:xfrm>
        </p:grpSpPr>
        <p:grpSp>
          <p:nvGrpSpPr>
            <p:cNvPr id="46" name="组合 12"/>
            <p:cNvGrpSpPr/>
            <p:nvPr/>
          </p:nvGrpSpPr>
          <p:grpSpPr>
            <a:xfrm>
              <a:off x="3117025" y="3959191"/>
              <a:ext cx="984950" cy="985306"/>
              <a:chOff x="4345444" y="2542859"/>
              <a:chExt cx="1810550" cy="1811205"/>
            </a:xfrm>
          </p:grpSpPr>
          <p:grpSp>
            <p:nvGrpSpPr>
              <p:cNvPr id="48"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0"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solidFill>
                      <a:schemeClr val="tx1"/>
                    </a:solidFill>
                    <a:latin typeface="+mj-ea"/>
                    <a:ea typeface="+mj-ea"/>
                  </a:endParaRPr>
                </a:p>
              </p:txBody>
            </p:sp>
            <p:sp>
              <p:nvSpPr>
                <p:cNvPr id="51"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49" name="椭圆 15"/>
              <p:cNvSpPr/>
              <p:nvPr/>
            </p:nvSpPr>
            <p:spPr>
              <a:xfrm>
                <a:off x="4558450" y="275594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47" name="TextBox 104"/>
            <p:cNvSpPr txBox="1"/>
            <p:nvPr/>
          </p:nvSpPr>
          <p:spPr>
            <a:xfrm>
              <a:off x="3232901" y="3959191"/>
              <a:ext cx="686119" cy="854523"/>
            </a:xfrm>
            <a:prstGeom prst="rect">
              <a:avLst/>
            </a:prstGeom>
            <a:noFill/>
          </p:spPr>
          <p:txBody>
            <a:bodyPr wrap="square" lIns="194322" tIns="97161" rIns="194322" bIns="97161" rtlCol="0">
              <a:spAutoFit/>
            </a:bodyPr>
            <a:lstStyle/>
            <a:p>
              <a:r>
                <a:rPr lang="ru-RU" altLang="zh-CN" sz="1969" dirty="0" smtClean="0">
                  <a:solidFill>
                    <a:schemeClr val="bg1"/>
                  </a:solidFill>
                  <a:latin typeface="+mj-ea"/>
                  <a:ea typeface="+mj-ea"/>
                </a:rPr>
                <a:t> </a:t>
              </a:r>
              <a:r>
                <a:rPr lang="ru-RU" altLang="zh-CN" sz="3600" b="1" dirty="0" smtClean="0">
                  <a:solidFill>
                    <a:schemeClr val="bg1"/>
                  </a:solidFill>
                  <a:latin typeface="Times New Roman" pitchFamily="18" charset="0"/>
                  <a:ea typeface="+mj-ea"/>
                  <a:cs typeface="Times New Roman" pitchFamily="18" charset="0"/>
                </a:rPr>
                <a:t>04</a:t>
              </a:r>
              <a:endParaRPr lang="zh-CN" altLang="en-US" sz="3600" b="1" dirty="0">
                <a:solidFill>
                  <a:schemeClr val="bg1"/>
                </a:solidFill>
                <a:latin typeface="Times New Roman" pitchFamily="18" charset="0"/>
                <a:ea typeface="+mj-ea"/>
                <a:cs typeface="Times New Roman" pitchFamily="18" charset="0"/>
              </a:endParaRPr>
            </a:p>
          </p:txBody>
        </p:sp>
      </p:grpSp>
      <p:grpSp>
        <p:nvGrpSpPr>
          <p:cNvPr id="52" name="组合 11"/>
          <p:cNvGrpSpPr/>
          <p:nvPr/>
        </p:nvGrpSpPr>
        <p:grpSpPr>
          <a:xfrm>
            <a:off x="14716164" y="4643434"/>
            <a:ext cx="1285884" cy="1282900"/>
            <a:chOff x="3117025" y="3959191"/>
            <a:chExt cx="984950" cy="985306"/>
          </a:xfrm>
        </p:grpSpPr>
        <p:grpSp>
          <p:nvGrpSpPr>
            <p:cNvPr id="53" name="组合 12"/>
            <p:cNvGrpSpPr/>
            <p:nvPr/>
          </p:nvGrpSpPr>
          <p:grpSpPr>
            <a:xfrm>
              <a:off x="3117025" y="3959191"/>
              <a:ext cx="984950" cy="985306"/>
              <a:chOff x="4345444" y="2542859"/>
              <a:chExt cx="1810550" cy="1811205"/>
            </a:xfrm>
          </p:grpSpPr>
          <p:grpSp>
            <p:nvGrpSpPr>
              <p:cNvPr id="5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solidFill>
                      <a:schemeClr val="tx1"/>
                    </a:solidFill>
                    <a:latin typeface="+mj-ea"/>
                    <a:ea typeface="+mj-ea"/>
                  </a:endParaRPr>
                </a:p>
              </p:txBody>
            </p:sp>
            <p:sp>
              <p:nvSpPr>
                <p:cNvPr id="5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56" name="椭圆 15"/>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9">
                  <a:latin typeface="+mj-ea"/>
                  <a:ea typeface="+mj-ea"/>
                </a:endParaRPr>
              </a:p>
            </p:txBody>
          </p:sp>
        </p:grpSp>
        <p:sp>
          <p:nvSpPr>
            <p:cNvPr id="54" name="TextBox 104"/>
            <p:cNvSpPr txBox="1"/>
            <p:nvPr/>
          </p:nvSpPr>
          <p:spPr>
            <a:xfrm>
              <a:off x="3171744" y="4178657"/>
              <a:ext cx="850204" cy="576189"/>
            </a:xfrm>
            <a:prstGeom prst="rect">
              <a:avLst/>
            </a:prstGeom>
            <a:noFill/>
          </p:spPr>
          <p:txBody>
            <a:bodyPr wrap="square" lIns="194322" tIns="97161" rIns="194322" bIns="97161" rtlCol="0">
              <a:spAutoFit/>
            </a:bodyPr>
            <a:lstStyle/>
            <a:p>
              <a:r>
                <a:rPr lang="ru-RU" altLang="zh-CN" sz="1969" dirty="0" smtClean="0">
                  <a:solidFill>
                    <a:schemeClr val="bg1"/>
                  </a:solidFill>
                  <a:latin typeface="+mj-ea"/>
                  <a:ea typeface="+mj-ea"/>
                </a:rPr>
                <a:t> </a:t>
              </a:r>
              <a:r>
                <a:rPr lang="ru-RU" altLang="zh-CN" sz="3600" b="1" dirty="0" smtClean="0">
                  <a:solidFill>
                    <a:schemeClr val="bg1"/>
                  </a:solidFill>
                  <a:latin typeface="Times New Roman" pitchFamily="18" charset="0"/>
                  <a:ea typeface="+mj-ea"/>
                  <a:cs typeface="Times New Roman" pitchFamily="18" charset="0"/>
                </a:rPr>
                <a:t>05</a:t>
              </a:r>
              <a:endParaRPr lang="zh-CN" altLang="en-US" sz="3600" b="1" dirty="0">
                <a:solidFill>
                  <a:schemeClr val="bg1"/>
                </a:solidFill>
                <a:latin typeface="Times New Roman" pitchFamily="18" charset="0"/>
                <a:ea typeface="+mj-ea"/>
                <a:cs typeface="Times New Roman" pitchFamily="18" charset="0"/>
              </a:endParaRPr>
            </a:p>
          </p:txBody>
        </p:sp>
      </p:grpSp>
      <p:sp>
        <p:nvSpPr>
          <p:cNvPr id="60" name="TextBox 145"/>
          <p:cNvSpPr txBox="1"/>
          <p:nvPr/>
        </p:nvSpPr>
        <p:spPr>
          <a:xfrm>
            <a:off x="142812" y="1714476"/>
            <a:ext cx="6643734" cy="2284257"/>
          </a:xfrm>
          <a:prstGeom prst="rect">
            <a:avLst/>
          </a:prstGeom>
          <a:noFill/>
        </p:spPr>
        <p:txBody>
          <a:bodyPr wrap="square" lIns="128568" tIns="64283" rIns="128568" bIns="64283" rtlCol="0">
            <a:spAutoFit/>
          </a:bodyPr>
          <a:lstStyle/>
          <a:p>
            <a:pPr algn="ctr"/>
            <a:r>
              <a:rPr lang="ru-RU" sz="2000" b="1" dirty="0" smtClean="0">
                <a:latin typeface="Times New Roman" pitchFamily="18" charset="0"/>
                <a:cs typeface="Times New Roman" pitchFamily="18" charset="0"/>
              </a:rPr>
              <a:t>Реализация кредитных продуктов через финансовые </a:t>
            </a:r>
            <a:r>
              <a:rPr lang="ru-RU" sz="2000" b="1" dirty="0" err="1" smtClean="0">
                <a:latin typeface="Times New Roman" pitchFamily="18" charset="0"/>
                <a:cs typeface="Times New Roman" pitchFamily="18" charset="0"/>
              </a:rPr>
              <a:t>маркетплейсы</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 декабре 2017 года Банк России инициировал новый проект «</a:t>
            </a:r>
            <a:r>
              <a:rPr lang="ru-RU" sz="2000" dirty="0" err="1" smtClean="0">
                <a:latin typeface="Times New Roman" pitchFamily="18" charset="0"/>
                <a:cs typeface="Times New Roman" pitchFamily="18" charset="0"/>
              </a:rPr>
              <a:t>Маркетплейс</a:t>
            </a:r>
            <a:r>
              <a:rPr lang="ru-RU" sz="2000" dirty="0" smtClean="0">
                <a:latin typeface="Times New Roman" pitchFamily="18" charset="0"/>
                <a:cs typeface="Times New Roman" pitchFamily="18" charset="0"/>
              </a:rPr>
              <a:t>». Основные преимущества </a:t>
            </a:r>
            <a:r>
              <a:rPr lang="ru-RU" sz="2000" dirty="0" err="1" smtClean="0">
                <a:latin typeface="Times New Roman" pitchFamily="18" charset="0"/>
                <a:cs typeface="Times New Roman" pitchFamily="18" charset="0"/>
              </a:rPr>
              <a:t>маркетплейса</a:t>
            </a:r>
            <a:r>
              <a:rPr lang="ru-RU" sz="2000" dirty="0" smtClean="0">
                <a:latin typeface="Times New Roman" pitchFamily="18" charset="0"/>
                <a:cs typeface="Times New Roman" pitchFamily="18" charset="0"/>
              </a:rPr>
              <a:t> - это доступность финансовых услуг в </a:t>
            </a:r>
            <a:r>
              <a:rPr lang="ru-RU" sz="2000" dirty="0" err="1" smtClean="0">
                <a:latin typeface="Times New Roman" pitchFamily="18" charset="0"/>
                <a:cs typeface="Times New Roman" pitchFamily="18" charset="0"/>
              </a:rPr>
              <a:t>онлайн-режиме</a:t>
            </a:r>
            <a:r>
              <a:rPr lang="ru-RU" sz="2000" dirty="0" smtClean="0">
                <a:latin typeface="Times New Roman" pitchFamily="18" charset="0"/>
                <a:cs typeface="Times New Roman" pitchFamily="18" charset="0"/>
              </a:rPr>
              <a:t> и скорость совершения различных операций. Деятельность платформ находится под контролем Банка России. </a:t>
            </a:r>
            <a:endParaRPr lang="en-GB" altLang="zh-CN" sz="20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grpSp>
        <p:nvGrpSpPr>
          <p:cNvPr id="62" name="组合 78"/>
          <p:cNvGrpSpPr/>
          <p:nvPr/>
        </p:nvGrpSpPr>
        <p:grpSpPr>
          <a:xfrm>
            <a:off x="642877" y="6072195"/>
            <a:ext cx="7786744" cy="3173421"/>
            <a:chOff x="-34251" y="1053058"/>
            <a:chExt cx="2245750" cy="2556718"/>
          </a:xfrm>
        </p:grpSpPr>
        <p:sp>
          <p:nvSpPr>
            <p:cNvPr id="63" name="TextBox 170"/>
            <p:cNvSpPr txBox="1"/>
            <p:nvPr/>
          </p:nvSpPr>
          <p:spPr>
            <a:xfrm>
              <a:off x="-34251" y="1571054"/>
              <a:ext cx="2245750" cy="2038722"/>
            </a:xfrm>
            <a:prstGeom prst="rect">
              <a:avLst/>
            </a:prstGeom>
            <a:noFill/>
          </p:spPr>
          <p:txBody>
            <a:bodyPr wrap="square" lIns="128568" tIns="64283" rIns="128568" bIns="64283" rtlCol="0">
              <a:spAutoFit/>
            </a:bodyPr>
            <a:lstStyle/>
            <a:p>
              <a:pPr algn="ctr"/>
              <a:r>
                <a:rPr lang="ru-RU" sz="2000" b="1" dirty="0" smtClean="0">
                  <a:latin typeface="Times New Roman" pitchFamily="18" charset="0"/>
                  <a:cs typeface="Times New Roman" pitchFamily="18" charset="0"/>
                </a:rPr>
                <a:t>Кредитование продавцов </a:t>
              </a:r>
              <a:r>
                <a:rPr lang="ru-RU" sz="2000" b="1" dirty="0" err="1" smtClean="0">
                  <a:latin typeface="Times New Roman" pitchFamily="18" charset="0"/>
                  <a:cs typeface="Times New Roman" pitchFamily="18" charset="0"/>
                </a:rPr>
                <a:t>маркетплейсов</a:t>
              </a:r>
              <a:r>
                <a:rPr lang="ru-RU" sz="2000" dirty="0" smtClean="0">
                  <a:latin typeface="Times New Roman" pitchFamily="18" charset="0"/>
                  <a:cs typeface="Times New Roman" pitchFamily="18" charset="0"/>
                </a:rPr>
                <a:t>. В связи с тем, что </a:t>
              </a:r>
              <a:r>
                <a:rPr lang="ru-RU" sz="2000" dirty="0" err="1" smtClean="0">
                  <a:latin typeface="Times New Roman" pitchFamily="18" charset="0"/>
                  <a:cs typeface="Times New Roman" pitchFamily="18" charset="0"/>
                </a:rPr>
                <a:t>маркетплейсы</a:t>
              </a:r>
              <a:r>
                <a:rPr lang="ru-RU" sz="2000" dirty="0" smtClean="0">
                  <a:latin typeface="Times New Roman" pitchFamily="18" charset="0"/>
                  <a:cs typeface="Times New Roman" pitchFamily="18" charset="0"/>
                </a:rPr>
                <a:t> –это перспективное направление, банки и иные финансовые организации стали разрабатывать программы кредитования для продавцов </a:t>
              </a:r>
              <a:r>
                <a:rPr lang="ru-RU" sz="2000" dirty="0" err="1" smtClean="0">
                  <a:latin typeface="Times New Roman" pitchFamily="18" charset="0"/>
                  <a:cs typeface="Times New Roman" pitchFamily="18" charset="0"/>
                </a:rPr>
                <a:t>маркетплесов</a:t>
              </a:r>
              <a:r>
                <a:rPr lang="ru-RU" sz="2000" dirty="0" smtClean="0">
                  <a:latin typeface="Times New Roman" pitchFamily="18" charset="0"/>
                  <a:cs typeface="Times New Roman" pitchFamily="18" charset="0"/>
                </a:rPr>
                <a:t>. Сейчас практически каждый крупный электронный </a:t>
              </a:r>
              <a:r>
                <a:rPr lang="ru-RU" sz="2000" dirty="0" err="1" smtClean="0">
                  <a:latin typeface="Times New Roman" pitchFamily="18" charset="0"/>
                  <a:cs typeface="Times New Roman" pitchFamily="18" charset="0"/>
                </a:rPr>
                <a:t>маркетплейс</a:t>
              </a:r>
              <a:r>
                <a:rPr lang="ru-RU" sz="2000" dirty="0" smtClean="0">
                  <a:latin typeface="Times New Roman" pitchFamily="18" charset="0"/>
                  <a:cs typeface="Times New Roman" pitchFamily="18" charset="0"/>
                </a:rPr>
                <a:t>, занимающийся реализацией товаров и услуг, уже выстроил партнерскую сеть с кредитными организациями.</a:t>
              </a:r>
              <a:endParaRPr lang="ru-RU" sz="2000" b="1" dirty="0" smtClean="0">
                <a:latin typeface="Times New Roman" pitchFamily="18" charset="0"/>
                <a:cs typeface="Times New Roman" pitchFamily="18" charset="0"/>
              </a:endParaRPr>
            </a:p>
            <a:p>
              <a:pPr algn="ctr"/>
              <a:endParaRPr lang="ru-RU" sz="1600" dirty="0" smtClean="0">
                <a:latin typeface="Times New Roman" pitchFamily="18" charset="0"/>
                <a:cs typeface="Times New Roman" pitchFamily="18" charset="0"/>
              </a:endParaRPr>
            </a:p>
          </p:txBody>
        </p:sp>
        <p:cxnSp>
          <p:nvCxnSpPr>
            <p:cNvPr id="64" name="直接连接符 81"/>
            <p:cNvCxnSpPr/>
            <p:nvPr/>
          </p:nvCxnSpPr>
          <p:spPr>
            <a:xfrm rot="16200000" flipH="1">
              <a:off x="1157150" y="1283279"/>
              <a:ext cx="460443" cy="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66" name="TextBox 145"/>
          <p:cNvSpPr txBox="1"/>
          <p:nvPr/>
        </p:nvSpPr>
        <p:spPr>
          <a:xfrm>
            <a:off x="8715372" y="6643698"/>
            <a:ext cx="9144064" cy="2592034"/>
          </a:xfrm>
          <a:prstGeom prst="rect">
            <a:avLst/>
          </a:prstGeom>
          <a:noFill/>
        </p:spPr>
        <p:txBody>
          <a:bodyPr wrap="square" lIns="128568" tIns="64283" rIns="128568" bIns="64283" rtlCol="0">
            <a:spAutoFit/>
          </a:bodyPr>
          <a:lstStyle/>
          <a:p>
            <a:pPr algn="ctr"/>
            <a:r>
              <a:rPr lang="ru-RU" sz="2000" b="1" dirty="0" smtClean="0">
                <a:latin typeface="Times New Roman" pitchFamily="18" charset="0"/>
                <a:cs typeface="Times New Roman" pitchFamily="18" charset="0"/>
              </a:rPr>
              <a:t>Искусственный интеллект в системе кредитования</a:t>
            </a:r>
            <a:r>
              <a:rPr lang="ru-RU" sz="2000" dirty="0" smtClean="0">
                <a:latin typeface="Times New Roman" pitchFamily="18" charset="0"/>
                <a:cs typeface="Times New Roman" pitchFamily="18" charset="0"/>
              </a:rPr>
              <a:t>. Кредитование бизнеса - это ключевой продукт, который банк, предлагает корпоративным клиентам. Искусственный интеллект помогает делать процесс более эффективным и быстрым. ИИ умеет самостоятельно принимать решения, собирать необходимую информацию и проводить расчеты, - так называемый </a:t>
            </a:r>
            <a:r>
              <a:rPr lang="ru-RU" sz="2000" dirty="0" err="1" smtClean="0">
                <a:latin typeface="Times New Roman" pitchFamily="18" charset="0"/>
                <a:cs typeface="Times New Roman" pitchFamily="18" charset="0"/>
              </a:rPr>
              <a:t>end-to-end</a:t>
            </a:r>
            <a:r>
              <a:rPr lang="ru-RU" sz="2000" dirty="0" smtClean="0">
                <a:latin typeface="Times New Roman" pitchFamily="18" charset="0"/>
                <a:cs typeface="Times New Roman" pitchFamily="18" charset="0"/>
              </a:rPr>
              <a:t> процесс, который реализуется полностью </a:t>
            </a:r>
            <a:r>
              <a:rPr lang="ru-RU" sz="2000" dirty="0" err="1" smtClean="0">
                <a:latin typeface="Times New Roman" pitchFamily="18" charset="0"/>
                <a:cs typeface="Times New Roman" pitchFamily="18" charset="0"/>
              </a:rPr>
              <a:t>онлайн</a:t>
            </a:r>
            <a:r>
              <a:rPr lang="ru-RU" sz="2000" dirty="0" smtClean="0">
                <a:latin typeface="Times New Roman" pitchFamily="18" charset="0"/>
                <a:cs typeface="Times New Roman" pitchFamily="18" charset="0"/>
              </a:rPr>
              <a:t>, без участия человека. Также ИИ способен взвесить, сравнить, построить финансовый прогноз, сделать вывод и на основе этого анализа принять решение о кредитовании.</a:t>
            </a:r>
            <a:endParaRPr lang="en-GB" altLang="zh-CN" sz="20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9" name="TextBox 170"/>
          <p:cNvSpPr txBox="1"/>
          <p:nvPr/>
        </p:nvSpPr>
        <p:spPr>
          <a:xfrm>
            <a:off x="6715108" y="1571600"/>
            <a:ext cx="6357982" cy="3207587"/>
          </a:xfrm>
          <a:prstGeom prst="rect">
            <a:avLst/>
          </a:prstGeom>
          <a:noFill/>
        </p:spPr>
        <p:txBody>
          <a:bodyPr wrap="square" lIns="128568" tIns="64283" rIns="128568" bIns="64283" rtlCol="0">
            <a:spAutoFit/>
          </a:bodyPr>
          <a:lstStyle/>
          <a:p>
            <a:pPr algn="ctr"/>
            <a:r>
              <a:rPr lang="ru-RU" sz="2000" b="1" dirty="0" smtClean="0">
                <a:latin typeface="Times New Roman" pitchFamily="18" charset="0"/>
                <a:cs typeface="Times New Roman" pitchFamily="18" charset="0"/>
              </a:rPr>
              <a:t>Кредитный </a:t>
            </a:r>
            <a:r>
              <a:rPr lang="ru-RU" sz="2000" b="1" dirty="0" err="1" smtClean="0">
                <a:latin typeface="Times New Roman" pitchFamily="18" charset="0"/>
                <a:cs typeface="Times New Roman" pitchFamily="18" charset="0"/>
              </a:rPr>
              <a:t>скоринг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Скоринг</a:t>
            </a:r>
            <a:r>
              <a:rPr lang="ru-RU" sz="2000" dirty="0" smtClean="0">
                <a:latin typeface="Times New Roman" pitchFamily="18" charset="0"/>
                <a:cs typeface="Times New Roman" pitchFamily="18" charset="0"/>
              </a:rPr>
              <a:t> возник от английского термина «</a:t>
            </a:r>
            <a:r>
              <a:rPr lang="ru-RU" sz="2000" dirty="0" err="1" smtClean="0">
                <a:latin typeface="Times New Roman" pitchFamily="18" charset="0"/>
                <a:cs typeface="Times New Roman" pitchFamily="18" charset="0"/>
              </a:rPr>
              <a:t>score</a:t>
            </a:r>
            <a:r>
              <a:rPr lang="ru-RU" sz="2000" dirty="0" smtClean="0">
                <a:latin typeface="Times New Roman" pitchFamily="18" charset="0"/>
                <a:cs typeface="Times New Roman" pitchFamily="18" charset="0"/>
              </a:rPr>
              <a:t>», что в переводе на русский язык означает «счет». Кредитный </a:t>
            </a:r>
            <a:r>
              <a:rPr lang="ru-RU" sz="2000" dirty="0" err="1" smtClean="0">
                <a:latin typeface="Times New Roman" pitchFamily="18" charset="0"/>
                <a:cs typeface="Times New Roman" pitchFamily="18" charset="0"/>
              </a:rPr>
              <a:t>скоринг</a:t>
            </a:r>
            <a:r>
              <a:rPr lang="ru-RU" sz="2000" dirty="0" smtClean="0">
                <a:latin typeface="Times New Roman" pitchFamily="18" charset="0"/>
                <a:cs typeface="Times New Roman" pitchFamily="18" charset="0"/>
              </a:rPr>
              <a:t> - это система оценки потенциальных и действующих клиентов, в основу которой вкладываются статистические данные. Путем сопоставления статистических данных компания принимает то или иное решение. Задачи </a:t>
            </a:r>
            <a:r>
              <a:rPr lang="ru-RU" sz="2000" dirty="0" err="1" smtClean="0">
                <a:latin typeface="Times New Roman" pitchFamily="18" charset="0"/>
                <a:cs typeface="Times New Roman" pitchFamily="18" charset="0"/>
              </a:rPr>
              <a:t>скоринговой</a:t>
            </a:r>
            <a:r>
              <a:rPr lang="ru-RU" sz="2000" dirty="0" smtClean="0">
                <a:latin typeface="Times New Roman" pitchFamily="18" charset="0"/>
                <a:cs typeface="Times New Roman" pitchFamily="18" charset="0"/>
              </a:rPr>
              <a:t> модели сводятся к одному - оценить уровень рисков кредитора на каждой стадии действия кредитного договора.</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grpSp>
        <p:nvGrpSpPr>
          <p:cNvPr id="71" name="组合 53"/>
          <p:cNvGrpSpPr/>
          <p:nvPr/>
        </p:nvGrpSpPr>
        <p:grpSpPr>
          <a:xfrm>
            <a:off x="13001652" y="1571601"/>
            <a:ext cx="5089016" cy="3136039"/>
            <a:chOff x="950254" y="1710613"/>
            <a:chExt cx="1363987" cy="1374621"/>
          </a:xfrm>
        </p:grpSpPr>
        <p:sp>
          <p:nvSpPr>
            <p:cNvPr id="72" name="TextBox 145"/>
            <p:cNvSpPr txBox="1"/>
            <p:nvPr/>
          </p:nvSpPr>
          <p:spPr>
            <a:xfrm>
              <a:off x="950254" y="1710613"/>
              <a:ext cx="1363987" cy="1271075"/>
            </a:xfrm>
            <a:prstGeom prst="rect">
              <a:avLst/>
            </a:prstGeom>
            <a:noFill/>
          </p:spPr>
          <p:txBody>
            <a:bodyPr wrap="square" lIns="128568" tIns="64283" rIns="128568" bIns="64283" rtlCol="0">
              <a:spAutoFit/>
            </a:bodyPr>
            <a:lstStyle/>
            <a:p>
              <a:pPr algn="ctr"/>
              <a:r>
                <a:rPr lang="ru-RU" sz="2000" b="1" dirty="0" smtClean="0">
                  <a:latin typeface="Times New Roman" pitchFamily="18" charset="0"/>
                  <a:cs typeface="Times New Roman" pitchFamily="18" charset="0"/>
                </a:rPr>
                <a:t>Льготные программы кредитования малого и среднего бизнеса</a:t>
              </a:r>
              <a:r>
                <a:rPr lang="ru-RU" sz="2000" dirty="0" smtClean="0">
                  <a:latin typeface="Times New Roman" pitchFamily="18" charset="0"/>
                  <a:cs typeface="Times New Roman" pitchFamily="18" charset="0"/>
                </a:rPr>
                <a:t>. Минэкономразвития предложило новую программу льготных кредитов для бизнеса. Малый и средний бизнес, по задумке ведомства, смогут получить займы на инвестиционные цели под 3-4,5%. Льготный период по ним составит до пяти лет.</a:t>
              </a:r>
            </a:p>
          </p:txBody>
        </p:sp>
        <p:cxnSp>
          <p:nvCxnSpPr>
            <p:cNvPr id="73" name="直接连接符 56"/>
            <p:cNvCxnSpPr/>
            <p:nvPr/>
          </p:nvCxnSpPr>
          <p:spPr>
            <a:xfrm flipV="1">
              <a:off x="1543818" y="2869210"/>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cxnSp>
        <p:nvCxnSpPr>
          <p:cNvPr id="74" name="直接连接符 56"/>
          <p:cNvCxnSpPr/>
          <p:nvPr/>
        </p:nvCxnSpPr>
        <p:spPr>
          <a:xfrm flipV="1">
            <a:off x="2857456" y="4071930"/>
            <a:ext cx="0" cy="474325"/>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78" name="直接连接符 81"/>
          <p:cNvCxnSpPr/>
          <p:nvPr/>
        </p:nvCxnSpPr>
        <p:spPr>
          <a:xfrm rot="16200000" flipH="1">
            <a:off x="11858645" y="6357946"/>
            <a:ext cx="571506" cy="3"/>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79" name="直接连接符 56"/>
          <p:cNvCxnSpPr/>
          <p:nvPr/>
        </p:nvCxnSpPr>
        <p:spPr>
          <a:xfrm flipV="1">
            <a:off x="9001124" y="4357682"/>
            <a:ext cx="0" cy="474325"/>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65651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6150" y="0"/>
            <a:ext cx="13930410" cy="2308324"/>
          </a:xfrm>
          <a:prstGeom prst="rect">
            <a:avLst/>
          </a:prstGeom>
          <a:noFill/>
        </p:spPr>
        <p:txBody>
          <a:bodyPr wrap="square" rtlCol="0">
            <a:spAutoFit/>
          </a:bodyPr>
          <a:lstStyle/>
          <a:p>
            <a:pPr lvl="0" algn="ctr"/>
            <a:r>
              <a:rPr lang="ru-RU" sz="4800" b="1" dirty="0" smtClean="0">
                <a:latin typeface="Times New Roman" pitchFamily="18" charset="0"/>
                <a:cs typeface="Times New Roman" pitchFamily="18" charset="0"/>
              </a:rPr>
              <a:t>Общая характеристика коммерческого банка </a:t>
            </a:r>
          </a:p>
          <a:p>
            <a:pPr lvl="0" algn="ctr"/>
            <a:r>
              <a:rPr lang="ru-RU" sz="4800" b="1" dirty="0" smtClean="0">
                <a:latin typeface="Times New Roman" pitchFamily="18" charset="0"/>
                <a:cs typeface="Times New Roman" pitchFamily="18" charset="0"/>
              </a:rPr>
              <a:t>ПАО «</a:t>
            </a:r>
            <a:r>
              <a:rPr lang="ru-RU" sz="4800" b="1" dirty="0" err="1" smtClean="0">
                <a:latin typeface="Times New Roman" pitchFamily="18" charset="0"/>
                <a:cs typeface="Times New Roman" pitchFamily="18" charset="0"/>
              </a:rPr>
              <a:t>Транскапиталбанк</a:t>
            </a:r>
            <a:r>
              <a:rPr lang="ru-RU" sz="4800" b="1" dirty="0" smtClean="0">
                <a:latin typeface="Times New Roman" pitchFamily="18" charset="0"/>
                <a:cs typeface="Times New Roman" pitchFamily="18" charset="0"/>
              </a:rPr>
              <a:t>»</a:t>
            </a:r>
          </a:p>
          <a:p>
            <a:pPr algn="ctr"/>
            <a:endParaRPr lang="ru-RU" sz="4800" b="1" dirty="0">
              <a:latin typeface="Tahoma" panose="020B0604030504040204" pitchFamily="34" charset="0"/>
              <a:ea typeface="Tahoma" panose="020B0604030504040204" pitchFamily="34" charset="0"/>
              <a:cs typeface="Tahoma" panose="020B0604030504040204" pitchFamily="34" charset="0"/>
            </a:endParaRPr>
          </a:p>
        </p:txBody>
      </p:sp>
      <p:cxnSp>
        <p:nvCxnSpPr>
          <p:cNvPr id="6" name="Прямая соединительная линия 5"/>
          <p:cNvCxnSpPr/>
          <p:nvPr/>
        </p:nvCxnSpPr>
        <p:spPr>
          <a:xfrm>
            <a:off x="4643406" y="1428724"/>
            <a:ext cx="8915400" cy="0"/>
          </a:xfrm>
          <a:prstGeom prst="line">
            <a:avLst/>
          </a:prstGeom>
          <a:ln w="28575">
            <a:solidFill>
              <a:srgbClr val="243856"/>
            </a:solidFill>
          </a:ln>
        </p:spPr>
        <p:style>
          <a:lnRef idx="1">
            <a:schemeClr val="accent1"/>
          </a:lnRef>
          <a:fillRef idx="0">
            <a:schemeClr val="accent1"/>
          </a:fillRef>
          <a:effectRef idx="0">
            <a:schemeClr val="accent1"/>
          </a:effectRef>
          <a:fontRef idx="minor">
            <a:schemeClr val="tx1"/>
          </a:fontRef>
        </p:style>
      </p:cxnSp>
      <p:pic>
        <p:nvPicPr>
          <p:cNvPr id="7" name="Рисунок 6"/>
          <p:cNvPicPr/>
          <p:nvPr/>
        </p:nvPicPr>
        <p:blipFill>
          <a:blip r:embed="rId2"/>
          <a:srcRect/>
          <a:stretch>
            <a:fillRect/>
          </a:stretch>
        </p:blipFill>
        <p:spPr bwMode="auto">
          <a:xfrm>
            <a:off x="11287140" y="1643038"/>
            <a:ext cx="7000860" cy="8215370"/>
          </a:xfrm>
          <a:prstGeom prst="rect">
            <a:avLst/>
          </a:prstGeom>
          <a:noFill/>
          <a:ln w="9525">
            <a:noFill/>
            <a:miter lim="800000"/>
            <a:headEnd/>
            <a:tailEnd/>
          </a:ln>
        </p:spPr>
      </p:pic>
      <p:sp>
        <p:nvSpPr>
          <p:cNvPr id="8" name="文本框 57"/>
          <p:cNvSpPr txBox="1"/>
          <p:nvPr/>
        </p:nvSpPr>
        <p:spPr>
          <a:xfrm>
            <a:off x="357126" y="1571600"/>
            <a:ext cx="10858576" cy="1938992"/>
          </a:xfrm>
          <a:prstGeom prst="rect">
            <a:avLst/>
          </a:prstGeom>
          <a:noFill/>
        </p:spPr>
        <p:txBody>
          <a:bodyPr wrap="square">
            <a:spAutoFit/>
          </a:bodyPr>
          <a:lstStyle/>
          <a:p>
            <a:pPr algn="just"/>
            <a:r>
              <a:rPr lang="ru-RU" sz="2000" dirty="0" smtClean="0">
                <a:latin typeface="Times New Roman" pitchFamily="18" charset="0"/>
                <a:cs typeface="Times New Roman" pitchFamily="18" charset="0"/>
              </a:rPr>
              <a:t>Банк ТКБ – входит в банковскую группу ТКБ – универсальный банк. Представлен в ключевых регионах РФ, по размеру активов стабильно входит в 30 крупнейших российских банков. Участник системы обязательного страхования вкладов. Банковская группа ТКБ – официальный спонсор футбольного клуба «Локомотив». В настоящее время в ПАО «</a:t>
            </a:r>
            <a:r>
              <a:rPr lang="ru-RU" sz="2000" dirty="0" err="1" smtClean="0">
                <a:latin typeface="Times New Roman" pitchFamily="18" charset="0"/>
                <a:cs typeface="Times New Roman" pitchFamily="18" charset="0"/>
              </a:rPr>
              <a:t>Транскапиталбанк</a:t>
            </a:r>
            <a:r>
              <a:rPr lang="ru-RU" sz="2000" dirty="0" smtClean="0">
                <a:latin typeface="Times New Roman" pitchFamily="18" charset="0"/>
                <a:cs typeface="Times New Roman" pitchFamily="18" charset="0"/>
              </a:rPr>
              <a:t>» это:</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70</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отделений по всей России, 28 регионов обслуживания, 1890 платежных терминалов, 2008 точек торгового </a:t>
            </a:r>
            <a:r>
              <a:rPr lang="ru-RU" sz="2000" dirty="0" err="1" smtClean="0">
                <a:latin typeface="Times New Roman" pitchFamily="18" charset="0"/>
                <a:cs typeface="Times New Roman" pitchFamily="18" charset="0"/>
              </a:rPr>
              <a:t>эквайринга</a:t>
            </a:r>
            <a:r>
              <a:rPr lang="ru-RU" sz="2000" dirty="0" smtClean="0">
                <a:latin typeface="Times New Roman" pitchFamily="18" charset="0"/>
                <a:cs typeface="Times New Roman" pitchFamily="18" charset="0"/>
              </a:rPr>
              <a:t>, 875000+ клиентов (физических и юридических лиц).</a:t>
            </a:r>
            <a:endParaRPr lang="ru-RU" sz="2000" b="1" dirty="0" smtClean="0">
              <a:latin typeface="Times New Roman" pitchFamily="18" charset="0"/>
              <a:cs typeface="Times New Roman" pitchFamily="18" charset="0"/>
            </a:endParaRPr>
          </a:p>
        </p:txBody>
      </p:sp>
      <p:graphicFrame>
        <p:nvGraphicFramePr>
          <p:cNvPr id="9" name="Таблица 8"/>
          <p:cNvGraphicFramePr>
            <a:graphicFrameLocks noGrp="1"/>
          </p:cNvGraphicFramePr>
          <p:nvPr/>
        </p:nvGraphicFramePr>
        <p:xfrm>
          <a:off x="428564" y="3571864"/>
          <a:ext cx="10787139" cy="2187829"/>
        </p:xfrm>
        <a:graphic>
          <a:graphicData uri="http://schemas.openxmlformats.org/drawingml/2006/table">
            <a:tbl>
              <a:tblPr firstRow="1" bandRow="1">
                <a:tableStyleId>{5C22544A-7EE6-4342-B048-85BDC9FD1C3A}</a:tableStyleId>
              </a:tblPr>
              <a:tblGrid>
                <a:gridCol w="857256"/>
                <a:gridCol w="3929090"/>
                <a:gridCol w="6000793"/>
              </a:tblGrid>
              <a:tr h="370840">
                <a:tc>
                  <a:txBody>
                    <a:bodyPr/>
                    <a:lstStyle/>
                    <a:p>
                      <a:pPr>
                        <a:lnSpc>
                          <a:spcPct val="115000"/>
                        </a:lnSpc>
                        <a:spcAft>
                          <a:spcPts val="0"/>
                        </a:spcAft>
                      </a:pP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п</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Основные направления</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smtClean="0">
                          <a:latin typeface="Times New Roman" pitchFamily="18" charset="0"/>
                          <a:cs typeface="Times New Roman" pitchFamily="18" charset="0"/>
                        </a:rPr>
                        <a:t>Характеристика</a:t>
                      </a:r>
                      <a:endParaRPr lang="ru-RU" sz="18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800">
                          <a:latin typeface="Times New Roman" pitchFamily="18" charset="0"/>
                          <a:cs typeface="Times New Roman" pitchFamily="18" charset="0"/>
                        </a:rPr>
                        <a:t>1</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Обслуживание корпоративного бизнеса</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Кредиты 46,7 млрд.руб. (28,0%)</a:t>
                      </a:r>
                      <a:endParaRPr lang="ru-RU" sz="18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800">
                          <a:latin typeface="Times New Roman" pitchFamily="18" charset="0"/>
                          <a:cs typeface="Times New Roman" pitchFamily="18" charset="0"/>
                        </a:rPr>
                        <a:t>2</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Обслуживание предприятий МСБ</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Кредиты: 65,6 млрд. руб. (39%) </a:t>
                      </a:r>
                    </a:p>
                    <a:p>
                      <a:pPr>
                        <a:lnSpc>
                          <a:spcPct val="115000"/>
                        </a:lnSpc>
                        <a:spcAft>
                          <a:spcPts val="0"/>
                        </a:spcAft>
                      </a:pPr>
                      <a:r>
                        <a:rPr lang="ru-RU" sz="1800" dirty="0">
                          <a:latin typeface="Times New Roman" pitchFamily="18" charset="0"/>
                          <a:cs typeface="Times New Roman" pitchFamily="18" charset="0"/>
                        </a:rPr>
                        <a:t>28 733 корпоративных клиентов и клиентов МСБ </a:t>
                      </a:r>
                      <a:endParaRPr lang="ru-RU" sz="18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800">
                          <a:latin typeface="Times New Roman" pitchFamily="18" charset="0"/>
                          <a:cs typeface="Times New Roman" pitchFamily="18" charset="0"/>
                        </a:rPr>
                        <a:t>3</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a:latin typeface="Times New Roman" pitchFamily="18" charset="0"/>
                          <a:cs typeface="Times New Roman" pitchFamily="18" charset="0"/>
                        </a:rPr>
                        <a:t>Розничное обслуживание</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Кредиты: 60 млрд. руб. (33%) </a:t>
                      </a:r>
                    </a:p>
                    <a:p>
                      <a:pPr>
                        <a:lnSpc>
                          <a:spcPct val="115000"/>
                        </a:lnSpc>
                        <a:spcAft>
                          <a:spcPts val="0"/>
                        </a:spcAft>
                      </a:pPr>
                      <a:r>
                        <a:rPr lang="ru-RU" sz="1800" dirty="0">
                          <a:latin typeface="Times New Roman" pitchFamily="18" charset="0"/>
                          <a:cs typeface="Times New Roman" pitchFamily="18" charset="0"/>
                        </a:rPr>
                        <a:t>674835 клиентов физических лиц</a:t>
                      </a:r>
                      <a:endParaRPr lang="ru-RU" sz="1800" dirty="0">
                        <a:latin typeface="Times New Roman" pitchFamily="18" charset="0"/>
                        <a:ea typeface="Calibri"/>
                        <a:cs typeface="Times New Roman" pitchFamily="18" charset="0"/>
                      </a:endParaRPr>
                    </a:p>
                  </a:txBody>
                  <a:tcPr marL="68580" marR="68580" marT="0" marB="0"/>
                </a:tc>
              </a:tr>
            </a:tbl>
          </a:graphicData>
        </a:graphic>
      </p:graphicFrame>
      <p:sp>
        <p:nvSpPr>
          <p:cNvPr id="10" name="矩形 30"/>
          <p:cNvSpPr/>
          <p:nvPr/>
        </p:nvSpPr>
        <p:spPr>
          <a:xfrm>
            <a:off x="6500794" y="6000756"/>
            <a:ext cx="4033322" cy="461665"/>
          </a:xfrm>
          <a:prstGeom prst="rect">
            <a:avLst/>
          </a:prstGeom>
        </p:spPr>
        <p:txBody>
          <a:bodyPr wrap="square">
            <a:spAutoFit/>
          </a:bodyPr>
          <a:lstStyle/>
          <a:p>
            <a:pPr marL="0" lvl="1" algn="ctr"/>
            <a:r>
              <a:rPr lang="ru-RU" sz="2400" b="1" dirty="0" smtClean="0">
                <a:latin typeface="Times New Roman" pitchFamily="18" charset="0"/>
                <a:cs typeface="Times New Roman" pitchFamily="18" charset="0"/>
              </a:rPr>
              <a:t>Ценности: </a:t>
            </a:r>
          </a:p>
        </p:txBody>
      </p:sp>
      <p:graphicFrame>
        <p:nvGraphicFramePr>
          <p:cNvPr id="11" name="Диаграмма 10"/>
          <p:cNvGraphicFramePr/>
          <p:nvPr/>
        </p:nvGraphicFramePr>
        <p:xfrm>
          <a:off x="285688" y="6143632"/>
          <a:ext cx="4929222" cy="3714776"/>
        </p:xfrm>
        <a:graphic>
          <a:graphicData uri="http://schemas.openxmlformats.org/drawingml/2006/chart">
            <c:chart xmlns:c="http://schemas.openxmlformats.org/drawingml/2006/chart" xmlns:r="http://schemas.openxmlformats.org/officeDocument/2006/relationships" r:id="rId3"/>
          </a:graphicData>
        </a:graphic>
      </p:graphicFrame>
      <p:sp>
        <p:nvSpPr>
          <p:cNvPr id="12" name="矩形 30"/>
          <p:cNvSpPr/>
          <p:nvPr/>
        </p:nvSpPr>
        <p:spPr>
          <a:xfrm>
            <a:off x="6929422" y="6715136"/>
            <a:ext cx="4274085" cy="461665"/>
          </a:xfrm>
          <a:prstGeom prst="rect">
            <a:avLst/>
          </a:prstGeom>
        </p:spPr>
        <p:txBody>
          <a:bodyPr wrap="square">
            <a:spAutoFit/>
          </a:bodyPr>
          <a:lstStyle/>
          <a:p>
            <a:pPr marL="0" lvl="1"/>
            <a:r>
              <a:rPr lang="ru-RU" sz="2400" dirty="0" smtClean="0">
                <a:latin typeface="Times New Roman" pitchFamily="18" charset="0"/>
                <a:cs typeface="Times New Roman" pitchFamily="18" charset="0"/>
              </a:rPr>
              <a:t>Безопасность – превыше всего</a:t>
            </a:r>
          </a:p>
        </p:txBody>
      </p:sp>
      <p:sp>
        <p:nvSpPr>
          <p:cNvPr id="13" name="矩形 30"/>
          <p:cNvSpPr/>
          <p:nvPr/>
        </p:nvSpPr>
        <p:spPr>
          <a:xfrm>
            <a:off x="5857852" y="7429516"/>
            <a:ext cx="4429156" cy="461665"/>
          </a:xfrm>
          <a:prstGeom prst="rect">
            <a:avLst/>
          </a:prstGeom>
        </p:spPr>
        <p:txBody>
          <a:bodyPr wrap="square">
            <a:spAutoFit/>
          </a:bodyPr>
          <a:lstStyle/>
          <a:p>
            <a:pPr marL="0" lvl="1" algn="ctr"/>
            <a:r>
              <a:rPr lang="ru-RU" sz="2400" dirty="0" smtClean="0">
                <a:latin typeface="Times New Roman" pitchFamily="18" charset="0"/>
                <a:cs typeface="Times New Roman" pitchFamily="18" charset="0"/>
              </a:rPr>
              <a:t>Комфорт обслуживания</a:t>
            </a:r>
          </a:p>
        </p:txBody>
      </p:sp>
      <p:sp>
        <p:nvSpPr>
          <p:cNvPr id="14" name="矩形 30"/>
          <p:cNvSpPr/>
          <p:nvPr/>
        </p:nvSpPr>
        <p:spPr>
          <a:xfrm>
            <a:off x="6572232" y="8143896"/>
            <a:ext cx="3929090" cy="830997"/>
          </a:xfrm>
          <a:prstGeom prst="rect">
            <a:avLst/>
          </a:prstGeom>
        </p:spPr>
        <p:txBody>
          <a:bodyPr wrap="square">
            <a:spAutoFit/>
          </a:bodyPr>
          <a:lstStyle/>
          <a:p>
            <a:pPr marL="0" lvl="1" algn="ctr"/>
            <a:r>
              <a:rPr lang="ru-RU" sz="2400" dirty="0" err="1" smtClean="0">
                <a:latin typeface="Times New Roman" pitchFamily="18" charset="0"/>
                <a:cs typeface="Times New Roman" pitchFamily="18" charset="0"/>
              </a:rPr>
              <a:t>Инновационность</a:t>
            </a:r>
            <a:r>
              <a:rPr lang="ru-RU" sz="2400" dirty="0" smtClean="0">
                <a:latin typeface="Times New Roman" pitchFamily="18" charset="0"/>
                <a:cs typeface="Times New Roman" pitchFamily="18" charset="0"/>
              </a:rPr>
              <a:t> продуктов и услуг</a:t>
            </a:r>
          </a:p>
        </p:txBody>
      </p:sp>
      <p:sp>
        <p:nvSpPr>
          <p:cNvPr id="15" name="矩形 30"/>
          <p:cNvSpPr/>
          <p:nvPr/>
        </p:nvSpPr>
        <p:spPr>
          <a:xfrm>
            <a:off x="6286480" y="9144028"/>
            <a:ext cx="4000528" cy="461665"/>
          </a:xfrm>
          <a:prstGeom prst="rect">
            <a:avLst/>
          </a:prstGeom>
        </p:spPr>
        <p:txBody>
          <a:bodyPr wrap="square">
            <a:spAutoFit/>
          </a:bodyPr>
          <a:lstStyle/>
          <a:p>
            <a:pPr marL="0" lvl="1"/>
            <a:r>
              <a:rPr lang="ru-RU" sz="2400" dirty="0" smtClean="0">
                <a:latin typeface="Times New Roman" pitchFamily="18" charset="0"/>
                <a:cs typeface="Times New Roman" pitchFamily="18" charset="0"/>
              </a:rPr>
              <a:t>Долгосрочные отношения</a:t>
            </a:r>
            <a:endParaRPr lang="ru-RU" sz="2400" b="1" dirty="0" smtClean="0">
              <a:latin typeface="Times New Roman" pitchFamily="18" charset="0"/>
              <a:cs typeface="Times New Roman" pitchFamily="18" charset="0"/>
            </a:endParaRPr>
          </a:p>
        </p:txBody>
      </p:sp>
      <p:sp>
        <p:nvSpPr>
          <p:cNvPr id="16" name="Google Shape;969;p48"/>
          <p:cNvSpPr/>
          <p:nvPr/>
        </p:nvSpPr>
        <p:spPr>
          <a:xfrm>
            <a:off x="6500794" y="6786574"/>
            <a:ext cx="339959" cy="297094"/>
          </a:xfrm>
          <a:custGeom>
            <a:avLst/>
            <a:gdLst/>
            <a:ahLst/>
            <a:cxnLst/>
            <a:rect l="l" t="t" r="r" b="b"/>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799;p48"/>
          <p:cNvGrpSpPr/>
          <p:nvPr/>
        </p:nvGrpSpPr>
        <p:grpSpPr>
          <a:xfrm>
            <a:off x="5857852" y="7500954"/>
            <a:ext cx="331808" cy="331307"/>
            <a:chOff x="6660750" y="298550"/>
            <a:chExt cx="396900" cy="396300"/>
          </a:xfrm>
          <a:solidFill>
            <a:schemeClr val="tx2"/>
          </a:solidFill>
        </p:grpSpPr>
        <p:sp>
          <p:nvSpPr>
            <p:cNvPr id="18" name="Google Shape;800;p48"/>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01;p48"/>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928;p48"/>
          <p:cNvGrpSpPr/>
          <p:nvPr/>
        </p:nvGrpSpPr>
        <p:grpSpPr>
          <a:xfrm>
            <a:off x="6572232" y="8286772"/>
            <a:ext cx="359355" cy="301190"/>
            <a:chOff x="2599825" y="3689700"/>
            <a:chExt cx="429850" cy="360275"/>
          </a:xfrm>
          <a:solidFill>
            <a:schemeClr val="tx2"/>
          </a:solidFill>
        </p:grpSpPr>
        <p:sp>
          <p:nvSpPr>
            <p:cNvPr id="21" name="Google Shape;929;p48"/>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0;p48"/>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886;p48"/>
          <p:cNvGrpSpPr/>
          <p:nvPr/>
        </p:nvGrpSpPr>
        <p:grpSpPr>
          <a:xfrm>
            <a:off x="5929290" y="9144028"/>
            <a:ext cx="351204" cy="324661"/>
            <a:chOff x="5975075" y="2327500"/>
            <a:chExt cx="420100" cy="388350"/>
          </a:xfrm>
          <a:solidFill>
            <a:schemeClr val="tx2"/>
          </a:solidFill>
        </p:grpSpPr>
        <p:sp>
          <p:nvSpPr>
            <p:cNvPr id="24" name="Google Shape;887;p48"/>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88;p48"/>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p:cNvPicPr>
            <a:picLocks noChangeAspect="1" noChangeArrowheads="1"/>
          </p:cNvPicPr>
          <p:nvPr/>
        </p:nvPicPr>
        <p:blipFill>
          <a:blip r:embed="rId4"/>
          <a:srcRect/>
          <a:stretch>
            <a:fillRect/>
          </a:stretch>
        </p:blipFill>
        <p:spPr bwMode="auto">
          <a:xfrm>
            <a:off x="214250" y="214278"/>
            <a:ext cx="3821119" cy="1090611"/>
          </a:xfrm>
          <a:prstGeom prst="rect">
            <a:avLst/>
          </a:prstGeom>
          <a:noFill/>
          <a:ln w="9525">
            <a:noFill/>
            <a:miter lim="800000"/>
            <a:headEnd/>
            <a:tailEnd/>
          </a:ln>
          <a:effectLst/>
        </p:spPr>
      </p:pic>
    </p:spTree>
    <p:extLst>
      <p:ext uri="{BB962C8B-B14F-4D97-AF65-F5344CB8AC3E}">
        <p14:creationId xmlns="" xmlns:p14="http://schemas.microsoft.com/office/powerpoint/2010/main" val="2661353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4786282" y="1357286"/>
            <a:ext cx="8877300" cy="0"/>
          </a:xfrm>
          <a:prstGeom prst="line">
            <a:avLst/>
          </a:prstGeom>
          <a:ln w="28575">
            <a:solidFill>
              <a:srgbClr val="243856"/>
            </a:solidFill>
          </a:ln>
        </p:spPr>
        <p:style>
          <a:lnRef idx="1">
            <a:schemeClr val="accent1"/>
          </a:lnRef>
          <a:fillRef idx="0">
            <a:schemeClr val="accent1"/>
          </a:fillRef>
          <a:effectRef idx="0">
            <a:schemeClr val="accent1"/>
          </a:effectRef>
          <a:fontRef idx="minor">
            <a:schemeClr val="tx1"/>
          </a:fontRef>
        </p:style>
      </p:cxnSp>
      <p:sp>
        <p:nvSpPr>
          <p:cNvPr id="8" name="文本框 57"/>
          <p:cNvSpPr txBox="1"/>
          <p:nvPr/>
        </p:nvSpPr>
        <p:spPr>
          <a:xfrm>
            <a:off x="0" y="2"/>
            <a:ext cx="17930873" cy="1323439"/>
          </a:xfrm>
          <a:prstGeom prst="rect">
            <a:avLst/>
          </a:prstGeom>
          <a:noFill/>
        </p:spPr>
        <p:txBody>
          <a:bodyPr wrap="square">
            <a:spAutoFit/>
          </a:bodyPr>
          <a:lstStyle/>
          <a:p>
            <a:pPr lvl="0" algn="ctr"/>
            <a:r>
              <a:rPr lang="ru-RU" sz="4000" b="1" dirty="0" smtClean="0">
                <a:latin typeface="Times New Roman" pitchFamily="18" charset="0"/>
                <a:cs typeface="Times New Roman" pitchFamily="18" charset="0"/>
              </a:rPr>
              <a:t>Анализ финансовых показателей деятельности коммерческого банка ПАО «</a:t>
            </a:r>
            <a:r>
              <a:rPr lang="ru-RU" sz="4000" b="1" dirty="0" err="1" smtClean="0">
                <a:latin typeface="Times New Roman" pitchFamily="18" charset="0"/>
                <a:cs typeface="Times New Roman" pitchFamily="18" charset="0"/>
              </a:rPr>
              <a:t>Транскапиталбанк</a:t>
            </a:r>
            <a:r>
              <a:rPr lang="ru-RU" sz="4000" b="1" dirty="0" smtClean="0">
                <a:latin typeface="Times New Roman" pitchFamily="18" charset="0"/>
                <a:cs typeface="Times New Roman" pitchFamily="18" charset="0"/>
              </a:rPr>
              <a:t>»  с 2020-2022гг. </a:t>
            </a:r>
          </a:p>
        </p:txBody>
      </p:sp>
      <p:graphicFrame>
        <p:nvGraphicFramePr>
          <p:cNvPr id="9" name="Диаграмма 8"/>
          <p:cNvGraphicFramePr/>
          <p:nvPr/>
        </p:nvGraphicFramePr>
        <p:xfrm>
          <a:off x="285688" y="1500162"/>
          <a:ext cx="5786478" cy="3714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nvGraphicFramePr>
        <p:xfrm>
          <a:off x="6143604" y="1571600"/>
          <a:ext cx="5786478" cy="3929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p:nvPr/>
        </p:nvGraphicFramePr>
        <p:xfrm>
          <a:off x="11930082" y="1214410"/>
          <a:ext cx="6143668" cy="41434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Диаграмма 11"/>
          <p:cNvGraphicFramePr/>
          <p:nvPr/>
        </p:nvGraphicFramePr>
        <p:xfrm>
          <a:off x="357126" y="5572128"/>
          <a:ext cx="5786478" cy="42862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nvGraphicFramePr>
        <p:xfrm>
          <a:off x="6429356" y="5643566"/>
          <a:ext cx="5572164" cy="435771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Диаграмма 13"/>
          <p:cNvGraphicFramePr/>
          <p:nvPr/>
        </p:nvGraphicFramePr>
        <p:xfrm>
          <a:off x="12144396" y="5286376"/>
          <a:ext cx="5786478" cy="442915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 xmlns:p14="http://schemas.microsoft.com/office/powerpoint/2010/main" val="3533124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4929158" y="1643038"/>
            <a:ext cx="8915400" cy="0"/>
          </a:xfrm>
          <a:prstGeom prst="line">
            <a:avLst/>
          </a:prstGeom>
          <a:ln w="28575">
            <a:solidFill>
              <a:srgbClr val="243856"/>
            </a:solidFill>
          </a:ln>
        </p:spPr>
        <p:style>
          <a:lnRef idx="1">
            <a:schemeClr val="accent1"/>
          </a:lnRef>
          <a:fillRef idx="0">
            <a:schemeClr val="accent1"/>
          </a:fillRef>
          <a:effectRef idx="0">
            <a:schemeClr val="accent1"/>
          </a:effectRef>
          <a:fontRef idx="minor">
            <a:schemeClr val="tx1"/>
          </a:fontRef>
        </p:style>
      </p:cxnSp>
      <p:sp>
        <p:nvSpPr>
          <p:cNvPr id="5" name="矩形 36"/>
          <p:cNvSpPr/>
          <p:nvPr/>
        </p:nvSpPr>
        <p:spPr>
          <a:xfrm>
            <a:off x="785754" y="0"/>
            <a:ext cx="16787930" cy="1446550"/>
          </a:xfrm>
          <a:prstGeom prst="rect">
            <a:avLst/>
          </a:prstGeom>
        </p:spPr>
        <p:txBody>
          <a:bodyPr wrap="square">
            <a:spAutoFit/>
          </a:bodyPr>
          <a:lstStyle/>
          <a:p>
            <a:pPr lvl="0" algn="ctr"/>
            <a:r>
              <a:rPr lang="ru-RU" sz="4400" b="1" dirty="0" smtClean="0">
                <a:latin typeface="Times New Roman" pitchFamily="18" charset="0"/>
                <a:cs typeface="Times New Roman" pitchFamily="18" charset="0"/>
              </a:rPr>
              <a:t>Оценка системы кредитования малого и среднего бизнеса </a:t>
            </a:r>
          </a:p>
          <a:p>
            <a:pPr lvl="0" algn="ctr"/>
            <a:r>
              <a:rPr lang="ru-RU" sz="4400" b="1" dirty="0" smtClean="0">
                <a:latin typeface="Times New Roman" pitchFamily="18" charset="0"/>
                <a:cs typeface="Times New Roman" pitchFamily="18" charset="0"/>
              </a:rPr>
              <a:t> ПАО «</a:t>
            </a:r>
            <a:r>
              <a:rPr lang="ru-RU" sz="4400" b="1" dirty="0" err="1" smtClean="0">
                <a:latin typeface="Times New Roman" pitchFamily="18" charset="0"/>
                <a:cs typeface="Times New Roman" pitchFamily="18" charset="0"/>
              </a:rPr>
              <a:t>Транскапиталбанк</a:t>
            </a:r>
            <a:r>
              <a:rPr lang="ru-RU" sz="4400" b="1" dirty="0" smtClean="0">
                <a:latin typeface="Times New Roman" pitchFamily="18" charset="0"/>
                <a:cs typeface="Times New Roman" pitchFamily="18" charset="0"/>
              </a:rPr>
              <a:t>»</a:t>
            </a:r>
            <a:endParaRPr lang="zh-CN" altLang="en-US" sz="4400" b="1" dirty="0">
              <a:latin typeface="Times New Roman" pitchFamily="18" charset="0"/>
              <a:cs typeface="Times New Roman" pitchFamily="18" charset="0"/>
            </a:endParaRPr>
          </a:p>
        </p:txBody>
      </p:sp>
      <p:sp>
        <p:nvSpPr>
          <p:cNvPr id="6" name="矩形 30"/>
          <p:cNvSpPr/>
          <p:nvPr/>
        </p:nvSpPr>
        <p:spPr>
          <a:xfrm>
            <a:off x="928630" y="1785914"/>
            <a:ext cx="7572428" cy="830997"/>
          </a:xfrm>
          <a:prstGeom prst="rect">
            <a:avLst/>
          </a:prstGeom>
        </p:spPr>
        <p:txBody>
          <a:bodyPr wrap="square">
            <a:spAutoFit/>
          </a:bodyPr>
          <a:lstStyle/>
          <a:p>
            <a:pPr marL="0" lvl="1" algn="ctr"/>
            <a:r>
              <a:rPr lang="ru-RU" sz="2400" dirty="0" smtClean="0">
                <a:latin typeface="Times New Roman" pitchFamily="18" charset="0"/>
                <a:cs typeface="Times New Roman" pitchFamily="18" charset="0"/>
              </a:rPr>
              <a:t>Таблица 1- Виды кредитов для малого и среднего бизнеса </a:t>
            </a:r>
            <a:endParaRPr lang="ru-RU" sz="2400" i="1" dirty="0" smtClean="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571440" y="2285980"/>
          <a:ext cx="8572561" cy="4267200"/>
        </p:xfrm>
        <a:graphic>
          <a:graphicData uri="http://schemas.openxmlformats.org/drawingml/2006/table">
            <a:tbl>
              <a:tblPr firstRow="1" bandRow="1">
                <a:tableStyleId>{5C22544A-7EE6-4342-B048-85BDC9FD1C3A}</a:tableStyleId>
              </a:tblPr>
              <a:tblGrid>
                <a:gridCol w="676045"/>
                <a:gridCol w="2598556"/>
                <a:gridCol w="1428760"/>
                <a:gridCol w="1672743"/>
                <a:gridCol w="2196457"/>
              </a:tblGrid>
              <a:tr h="370840">
                <a:tc>
                  <a:txBody>
                    <a:bodyPr/>
                    <a:lstStyle/>
                    <a:p>
                      <a:pPr>
                        <a:lnSpc>
                          <a:spcPct val="115000"/>
                        </a:lnSpc>
                        <a:spcAft>
                          <a:spcPts val="0"/>
                        </a:spcAft>
                      </a:pP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п</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Виды кредитования</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Процентная ставка, %</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Срок</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Сумма, руб.</a:t>
                      </a:r>
                      <a:endParaRPr lang="ru-RU" sz="18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800">
                          <a:latin typeface="Times New Roman" pitchFamily="18" charset="0"/>
                          <a:cs typeface="Times New Roman" pitchFamily="18" charset="0"/>
                        </a:rPr>
                        <a:t>1</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Кредит удобный (под залог недвижимости)</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от12,35%</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a:latin typeface="Times New Roman" pitchFamily="18" charset="0"/>
                          <a:cs typeface="Times New Roman" pitchFamily="18" charset="0"/>
                        </a:rPr>
                        <a:t>От 10 до 25лет</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От 500 000</a:t>
                      </a:r>
                      <a:endParaRPr lang="ru-RU" sz="18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800">
                          <a:latin typeface="Times New Roman" pitchFamily="18" charset="0"/>
                          <a:cs typeface="Times New Roman" pitchFamily="18" charset="0"/>
                        </a:rPr>
                        <a:t>2</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Кредитование малого бизнеса</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от 10,25%</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До 5 лет</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От 5000000</a:t>
                      </a:r>
                      <a:endParaRPr lang="ru-RU" sz="18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800" dirty="0">
                          <a:latin typeface="Times New Roman" pitchFamily="18" charset="0"/>
                          <a:cs typeface="Times New Roman" pitchFamily="18" charset="0"/>
                        </a:rPr>
                        <a:t>3</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Рефинансирование кредитов для бизнеса</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от 10,25%</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До 5 лет</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От 5000000</a:t>
                      </a:r>
                      <a:endParaRPr lang="ru-RU" sz="18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800">
                          <a:latin typeface="Times New Roman" pitchFamily="18" charset="0"/>
                          <a:cs typeface="Times New Roman" pitchFamily="18" charset="0"/>
                        </a:rPr>
                        <a:t>4</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Лизинг</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от 7,0% </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До 60 мес.</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a:latin typeface="Times New Roman" pitchFamily="18" charset="0"/>
                          <a:cs typeface="Times New Roman" pitchFamily="18" charset="0"/>
                        </a:rPr>
                        <a:t>н/д</a:t>
                      </a:r>
                      <a:endParaRPr lang="ru-RU" sz="180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800">
                          <a:latin typeface="Times New Roman" pitchFamily="18" charset="0"/>
                          <a:cs typeface="Times New Roman" pitchFamily="18" charset="0"/>
                        </a:rPr>
                        <a:t>5</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a:latin typeface="Times New Roman" pitchFamily="18" charset="0"/>
                          <a:cs typeface="Times New Roman" pitchFamily="18" charset="0"/>
                        </a:rPr>
                        <a:t>Овердрафт</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от 11,0% </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До 12 мес.</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err="1">
                          <a:latin typeface="Times New Roman" pitchFamily="18" charset="0"/>
                          <a:cs typeface="Times New Roman" pitchFamily="18" charset="0"/>
                        </a:rPr>
                        <a:t>н</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д</a:t>
                      </a:r>
                      <a:endParaRPr lang="ru-RU" sz="18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800">
                          <a:latin typeface="Times New Roman" pitchFamily="18" charset="0"/>
                          <a:cs typeface="Times New Roman" pitchFamily="18" charset="0"/>
                        </a:rPr>
                        <a:t>6</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a:latin typeface="Times New Roman" pitchFamily="18" charset="0"/>
                          <a:cs typeface="Times New Roman" pitchFamily="18" charset="0"/>
                        </a:rPr>
                        <a:t>Факторинг</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a:latin typeface="Times New Roman" pitchFamily="18" charset="0"/>
                          <a:cs typeface="Times New Roman" pitchFamily="18" charset="0"/>
                        </a:rPr>
                        <a:t>0,5% </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err="1">
                          <a:latin typeface="Times New Roman" pitchFamily="18" charset="0"/>
                          <a:cs typeface="Times New Roman" pitchFamily="18" charset="0"/>
                        </a:rPr>
                        <a:t>н</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д</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err="1">
                          <a:latin typeface="Times New Roman" pitchFamily="18" charset="0"/>
                          <a:cs typeface="Times New Roman" pitchFamily="18" charset="0"/>
                        </a:rPr>
                        <a:t>н</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д</a:t>
                      </a:r>
                      <a:endParaRPr lang="ru-RU" sz="18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800">
                          <a:latin typeface="Times New Roman" pitchFamily="18" charset="0"/>
                          <a:cs typeface="Times New Roman" pitchFamily="18" charset="0"/>
                        </a:rPr>
                        <a:t>7</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Энергосберегающие кредиты</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err="1">
                          <a:latin typeface="Times New Roman" pitchFamily="18" charset="0"/>
                          <a:cs typeface="Times New Roman" pitchFamily="18" charset="0"/>
                        </a:rPr>
                        <a:t>н</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д</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err="1">
                          <a:latin typeface="Times New Roman" pitchFamily="18" charset="0"/>
                          <a:cs typeface="Times New Roman" pitchFamily="18" charset="0"/>
                        </a:rPr>
                        <a:t>н</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д</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err="1">
                          <a:latin typeface="Times New Roman" pitchFamily="18" charset="0"/>
                          <a:cs typeface="Times New Roman" pitchFamily="18" charset="0"/>
                        </a:rPr>
                        <a:t>н</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д</a:t>
                      </a:r>
                      <a:endParaRPr lang="ru-RU" sz="1800" dirty="0">
                        <a:latin typeface="Times New Roman" pitchFamily="18" charset="0"/>
                        <a:ea typeface="Calibri"/>
                        <a:cs typeface="Times New Roman" pitchFamily="18" charset="0"/>
                      </a:endParaRPr>
                    </a:p>
                  </a:txBody>
                  <a:tcPr marL="68580" marR="68580" marT="0" marB="0"/>
                </a:tc>
              </a:tr>
            </a:tbl>
          </a:graphicData>
        </a:graphic>
      </p:graphicFrame>
      <p:sp>
        <p:nvSpPr>
          <p:cNvPr id="8" name="矩形 30"/>
          <p:cNvSpPr/>
          <p:nvPr/>
        </p:nvSpPr>
        <p:spPr>
          <a:xfrm>
            <a:off x="10572760" y="1928790"/>
            <a:ext cx="5475679" cy="461665"/>
          </a:xfrm>
          <a:prstGeom prst="rect">
            <a:avLst/>
          </a:prstGeom>
        </p:spPr>
        <p:txBody>
          <a:bodyPr wrap="square">
            <a:spAutoFit/>
          </a:bodyPr>
          <a:lstStyle/>
          <a:p>
            <a:pPr marL="0" lvl="1" algn="ctr"/>
            <a:r>
              <a:rPr lang="ru-RU" sz="2400" dirty="0" smtClean="0">
                <a:latin typeface="Times New Roman" pitchFamily="18" charset="0"/>
                <a:cs typeface="Times New Roman" pitchFamily="18" charset="0"/>
              </a:rPr>
              <a:t>Таблица 2- Виды лизинга </a:t>
            </a:r>
            <a:endParaRPr lang="ru-RU" sz="2400" i="1" dirty="0" smtClean="0">
              <a:latin typeface="Times New Roman" pitchFamily="18" charset="0"/>
              <a:cs typeface="Times New Roman" pitchFamily="18" charset="0"/>
            </a:endParaRPr>
          </a:p>
        </p:txBody>
      </p:sp>
      <p:graphicFrame>
        <p:nvGraphicFramePr>
          <p:cNvPr id="9" name="Таблица 8"/>
          <p:cNvGraphicFramePr>
            <a:graphicFrameLocks noGrp="1"/>
          </p:cNvGraphicFramePr>
          <p:nvPr/>
        </p:nvGraphicFramePr>
        <p:xfrm>
          <a:off x="9572628" y="2428856"/>
          <a:ext cx="8143932" cy="4214842"/>
        </p:xfrm>
        <a:graphic>
          <a:graphicData uri="http://schemas.openxmlformats.org/drawingml/2006/table">
            <a:tbl>
              <a:tblPr firstRow="1" bandRow="1">
                <a:tableStyleId>{5C22544A-7EE6-4342-B048-85BDC9FD1C3A}</a:tableStyleId>
              </a:tblPr>
              <a:tblGrid>
                <a:gridCol w="701625"/>
                <a:gridCol w="2502561"/>
                <a:gridCol w="4939746"/>
              </a:tblGrid>
              <a:tr h="731326">
                <a:tc>
                  <a:txBody>
                    <a:bodyPr/>
                    <a:lstStyle/>
                    <a:p>
                      <a:pPr>
                        <a:lnSpc>
                          <a:spcPct val="115000"/>
                        </a:lnSpc>
                        <a:spcAft>
                          <a:spcPts val="0"/>
                        </a:spcAft>
                      </a:pP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п</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a:latin typeface="Times New Roman" pitchFamily="18" charset="0"/>
                          <a:cs typeface="Times New Roman" pitchFamily="18" charset="0"/>
                        </a:rPr>
                        <a:t>Виды лизинга</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a:latin typeface="Times New Roman" pitchFamily="18" charset="0"/>
                          <a:cs typeface="Times New Roman" pitchFamily="18" charset="0"/>
                        </a:rPr>
                        <a:t>Виды оборудования</a:t>
                      </a:r>
                      <a:endParaRPr lang="ru-RU" sz="1800" dirty="0">
                        <a:latin typeface="Times New Roman" pitchFamily="18" charset="0"/>
                        <a:ea typeface="Calibri"/>
                        <a:cs typeface="Times New Roman" pitchFamily="18" charset="0"/>
                      </a:endParaRPr>
                    </a:p>
                  </a:txBody>
                  <a:tcPr marL="68580" marR="68580" marT="0" marB="0"/>
                </a:tc>
              </a:tr>
              <a:tr h="429846">
                <a:tc>
                  <a:txBody>
                    <a:bodyPr/>
                    <a:lstStyle/>
                    <a:p>
                      <a:pPr>
                        <a:lnSpc>
                          <a:spcPct val="115000"/>
                        </a:lnSpc>
                        <a:spcAft>
                          <a:spcPts val="0"/>
                        </a:spcAft>
                      </a:pPr>
                      <a:r>
                        <a:rPr lang="ru-RU" sz="1800">
                          <a:latin typeface="Times New Roman" pitchFamily="18" charset="0"/>
                          <a:cs typeface="Times New Roman" pitchFamily="18" charset="0"/>
                        </a:rPr>
                        <a:t>1</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Лизинг оборудования</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станки, технологические линии и пр.</a:t>
                      </a:r>
                      <a:endParaRPr lang="ru-RU" sz="1800" dirty="0">
                        <a:latin typeface="Times New Roman" pitchFamily="18" charset="0"/>
                        <a:ea typeface="Calibri"/>
                        <a:cs typeface="Times New Roman" pitchFamily="18" charset="0"/>
                      </a:endParaRPr>
                    </a:p>
                  </a:txBody>
                  <a:tcPr marL="68580" marR="68580" marT="0" marB="0"/>
                </a:tc>
              </a:tr>
              <a:tr h="731326">
                <a:tc>
                  <a:txBody>
                    <a:bodyPr/>
                    <a:lstStyle/>
                    <a:p>
                      <a:pPr>
                        <a:lnSpc>
                          <a:spcPct val="115000"/>
                        </a:lnSpc>
                        <a:spcAft>
                          <a:spcPts val="0"/>
                        </a:spcAft>
                      </a:pPr>
                      <a:r>
                        <a:rPr lang="ru-RU" sz="1800">
                          <a:latin typeface="Times New Roman" pitchFamily="18" charset="0"/>
                          <a:cs typeface="Times New Roman" pitchFamily="18" charset="0"/>
                        </a:rPr>
                        <a:t>2</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Лизинг подвижного состава</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цистерны, платформы и пр.</a:t>
                      </a:r>
                      <a:endParaRPr lang="ru-RU" sz="1800" dirty="0">
                        <a:latin typeface="Times New Roman" pitchFamily="18" charset="0"/>
                        <a:ea typeface="Calibri"/>
                        <a:cs typeface="Times New Roman" pitchFamily="18" charset="0"/>
                      </a:endParaRPr>
                    </a:p>
                  </a:txBody>
                  <a:tcPr marL="68580" marR="68580" marT="0" marB="0"/>
                </a:tc>
              </a:tr>
              <a:tr h="429846">
                <a:tc>
                  <a:txBody>
                    <a:bodyPr/>
                    <a:lstStyle/>
                    <a:p>
                      <a:pPr>
                        <a:lnSpc>
                          <a:spcPct val="115000"/>
                        </a:lnSpc>
                        <a:spcAft>
                          <a:spcPts val="0"/>
                        </a:spcAft>
                      </a:pPr>
                      <a:r>
                        <a:rPr lang="ru-RU" sz="1800">
                          <a:latin typeface="Times New Roman" pitchFamily="18" charset="0"/>
                          <a:cs typeface="Times New Roman" pitchFamily="18" charset="0"/>
                        </a:rPr>
                        <a:t>3</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Лизинг недвижимости</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коммерческая недвижимость</a:t>
                      </a:r>
                      <a:endParaRPr lang="ru-RU" sz="1800" dirty="0">
                        <a:latin typeface="Times New Roman" pitchFamily="18" charset="0"/>
                        <a:ea typeface="Calibri"/>
                        <a:cs typeface="Times New Roman" pitchFamily="18" charset="0"/>
                      </a:endParaRPr>
                    </a:p>
                  </a:txBody>
                  <a:tcPr marL="68580" marR="68580" marT="0" marB="0"/>
                </a:tc>
              </a:tr>
              <a:tr h="429846">
                <a:tc>
                  <a:txBody>
                    <a:bodyPr/>
                    <a:lstStyle/>
                    <a:p>
                      <a:pPr>
                        <a:lnSpc>
                          <a:spcPct val="115000"/>
                        </a:lnSpc>
                        <a:spcAft>
                          <a:spcPts val="0"/>
                        </a:spcAft>
                      </a:pPr>
                      <a:r>
                        <a:rPr lang="ru-RU" sz="1800">
                          <a:latin typeface="Times New Roman" pitchFamily="18" charset="0"/>
                          <a:cs typeface="Times New Roman" pitchFamily="18" charset="0"/>
                        </a:rPr>
                        <a:t>4</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Лизинг автотранспорта</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легковой, грузовой, коммерческий и пр.</a:t>
                      </a:r>
                      <a:endParaRPr lang="ru-RU" sz="1800" dirty="0">
                        <a:latin typeface="Times New Roman" pitchFamily="18" charset="0"/>
                        <a:ea typeface="Calibri"/>
                        <a:cs typeface="Times New Roman" pitchFamily="18" charset="0"/>
                      </a:endParaRPr>
                    </a:p>
                  </a:txBody>
                  <a:tcPr marL="68580" marR="68580" marT="0" marB="0"/>
                </a:tc>
              </a:tr>
              <a:tr h="731326">
                <a:tc>
                  <a:txBody>
                    <a:bodyPr/>
                    <a:lstStyle/>
                    <a:p>
                      <a:pPr>
                        <a:lnSpc>
                          <a:spcPct val="115000"/>
                        </a:lnSpc>
                        <a:spcAft>
                          <a:spcPts val="0"/>
                        </a:spcAft>
                      </a:pPr>
                      <a:r>
                        <a:rPr lang="ru-RU" sz="1800">
                          <a:latin typeface="Times New Roman" pitchFamily="18" charset="0"/>
                          <a:cs typeface="Times New Roman" pitchFamily="18" charset="0"/>
                        </a:rPr>
                        <a:t>5</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a:latin typeface="Times New Roman" pitchFamily="18" charset="0"/>
                          <a:cs typeface="Times New Roman" pitchFamily="18" charset="0"/>
                        </a:rPr>
                        <a:t>Лизинг строительной техники</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погрузчики, экскаваторы, краны и пр.</a:t>
                      </a:r>
                      <a:endParaRPr lang="ru-RU" sz="1800" dirty="0">
                        <a:latin typeface="Times New Roman" pitchFamily="18" charset="0"/>
                        <a:ea typeface="Calibri"/>
                        <a:cs typeface="Times New Roman" pitchFamily="18" charset="0"/>
                      </a:endParaRPr>
                    </a:p>
                  </a:txBody>
                  <a:tcPr marL="68580" marR="68580" marT="0" marB="0"/>
                </a:tc>
              </a:tr>
              <a:tr h="731326">
                <a:tc>
                  <a:txBody>
                    <a:bodyPr/>
                    <a:lstStyle/>
                    <a:p>
                      <a:pPr>
                        <a:lnSpc>
                          <a:spcPct val="115000"/>
                        </a:lnSpc>
                        <a:spcAft>
                          <a:spcPts val="0"/>
                        </a:spcAft>
                      </a:pPr>
                      <a:r>
                        <a:rPr lang="ru-RU" sz="1800">
                          <a:latin typeface="Times New Roman" pitchFamily="18" charset="0"/>
                          <a:cs typeface="Times New Roman" pitchFamily="18" charset="0"/>
                        </a:rPr>
                        <a:t>6</a:t>
                      </a:r>
                      <a:endParaRPr lang="ru-RU" sz="18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Лизинг специальной техники</a:t>
                      </a:r>
                      <a:endParaRPr lang="ru-RU" sz="18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cs typeface="Times New Roman" pitchFamily="18" charset="0"/>
                        </a:rPr>
                        <a:t>карьерная, проходческая и пр.</a:t>
                      </a:r>
                      <a:endParaRPr lang="ru-RU" sz="1800" dirty="0">
                        <a:latin typeface="Times New Roman" pitchFamily="18" charset="0"/>
                        <a:ea typeface="Calibri"/>
                        <a:cs typeface="Times New Roman" pitchFamily="18" charset="0"/>
                      </a:endParaRPr>
                    </a:p>
                  </a:txBody>
                  <a:tcPr marL="68580" marR="68580" marT="0" marB="0"/>
                </a:tc>
              </a:tr>
            </a:tbl>
          </a:graphicData>
        </a:graphic>
      </p:graphicFrame>
      <p:sp>
        <p:nvSpPr>
          <p:cNvPr id="10" name="矩形 30"/>
          <p:cNvSpPr/>
          <p:nvPr/>
        </p:nvSpPr>
        <p:spPr>
          <a:xfrm>
            <a:off x="4214778" y="6929450"/>
            <a:ext cx="12256265" cy="461665"/>
          </a:xfrm>
          <a:prstGeom prst="rect">
            <a:avLst/>
          </a:prstGeom>
        </p:spPr>
        <p:txBody>
          <a:bodyPr wrap="square">
            <a:spAutoFit/>
          </a:bodyPr>
          <a:lstStyle/>
          <a:p>
            <a:pPr marL="0" lvl="1" algn="ctr"/>
            <a:r>
              <a:rPr lang="ru-RU" sz="2400" dirty="0" smtClean="0">
                <a:latin typeface="Times New Roman" pitchFamily="18" charset="0"/>
                <a:cs typeface="Times New Roman" pitchFamily="18" charset="0"/>
              </a:rPr>
              <a:t>Таблица 3- Спектр кредитных продуктов, реализуемых со страховым покрытием ЭКСАР</a:t>
            </a:r>
            <a:endParaRPr lang="ru-RU" sz="2400" i="1" dirty="0" smtClean="0">
              <a:latin typeface="Times New Roman" pitchFamily="18" charset="0"/>
              <a:cs typeface="Times New Roman" pitchFamily="18" charset="0"/>
            </a:endParaRPr>
          </a:p>
        </p:txBody>
      </p:sp>
      <p:graphicFrame>
        <p:nvGraphicFramePr>
          <p:cNvPr id="11" name="Таблица 10"/>
          <p:cNvGraphicFramePr>
            <a:graphicFrameLocks noGrp="1"/>
          </p:cNvGraphicFramePr>
          <p:nvPr/>
        </p:nvGraphicFramePr>
        <p:xfrm>
          <a:off x="3857588" y="7500954"/>
          <a:ext cx="13858972" cy="2634488"/>
        </p:xfrm>
        <a:graphic>
          <a:graphicData uri="http://schemas.openxmlformats.org/drawingml/2006/table">
            <a:tbl>
              <a:tblPr firstRow="1" bandRow="1">
                <a:tableStyleId>{5C22544A-7EE6-4342-B048-85BDC9FD1C3A}</a:tableStyleId>
              </a:tblPr>
              <a:tblGrid>
                <a:gridCol w="1290903"/>
                <a:gridCol w="4584725"/>
                <a:gridCol w="7983344"/>
              </a:tblGrid>
              <a:tr h="370840">
                <a:tc>
                  <a:txBody>
                    <a:bodyPr/>
                    <a:lstStyle/>
                    <a:p>
                      <a:pPr algn="ctr">
                        <a:lnSpc>
                          <a:spcPct val="115000"/>
                        </a:lnSpc>
                        <a:spcAft>
                          <a:spcPts val="0"/>
                        </a:spcAft>
                      </a:pP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п</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a:latin typeface="Times New Roman" pitchFamily="18" charset="0"/>
                          <a:cs typeface="Times New Roman" pitchFamily="18" charset="0"/>
                        </a:rPr>
                        <a:t>Виды</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a:latin typeface="Times New Roman" pitchFamily="18" charset="0"/>
                          <a:cs typeface="Times New Roman" pitchFamily="18" charset="0"/>
                        </a:rPr>
                        <a:t>Кредитные продукты</a:t>
                      </a:r>
                      <a:endParaRPr lang="ru-RU" sz="1800" dirty="0">
                        <a:latin typeface="Times New Roman" pitchFamily="18" charset="0"/>
                        <a:ea typeface="Calibri"/>
                        <a:cs typeface="Times New Roman" pitchFamily="18" charset="0"/>
                      </a:endParaRPr>
                    </a:p>
                  </a:txBody>
                  <a:tcPr marL="68580" marR="68580" marT="0" marB="0"/>
                </a:tc>
              </a:tr>
              <a:tr h="370840">
                <a:tc rowSpan="2">
                  <a:txBody>
                    <a:bodyPr/>
                    <a:lstStyle/>
                    <a:p>
                      <a:pPr algn="ctr">
                        <a:lnSpc>
                          <a:spcPct val="115000"/>
                        </a:lnSpc>
                        <a:spcAft>
                          <a:spcPts val="0"/>
                        </a:spcAft>
                      </a:pPr>
                      <a:r>
                        <a:rPr lang="ru-RU" sz="1800">
                          <a:latin typeface="Times New Roman" pitchFamily="18" charset="0"/>
                          <a:cs typeface="Times New Roman" pitchFamily="18" charset="0"/>
                        </a:rPr>
                        <a:t>1</a:t>
                      </a:r>
                      <a:endParaRPr lang="ru-RU" sz="1800">
                        <a:latin typeface="Times New Roman" pitchFamily="18" charset="0"/>
                        <a:ea typeface="Calibri"/>
                        <a:cs typeface="Times New Roman" pitchFamily="18" charset="0"/>
                      </a:endParaRPr>
                    </a:p>
                  </a:txBody>
                  <a:tcPr marL="68580" marR="68580" marT="0" marB="0"/>
                </a:tc>
                <a:tc rowSpan="2">
                  <a:txBody>
                    <a:bodyPr/>
                    <a:lstStyle/>
                    <a:p>
                      <a:pPr algn="ctr">
                        <a:lnSpc>
                          <a:spcPct val="115000"/>
                        </a:lnSpc>
                        <a:spcAft>
                          <a:spcPts val="0"/>
                        </a:spcAft>
                      </a:pPr>
                      <a:r>
                        <a:rPr lang="ru-RU" sz="1800" dirty="0">
                          <a:latin typeface="Times New Roman" pitchFamily="18" charset="0"/>
                          <a:cs typeface="Times New Roman" pitchFamily="18" charset="0"/>
                        </a:rPr>
                        <a:t>ПРЕДЭКСПОРТНОЕ ФИНАНСИРОВАНИЕ</a:t>
                      </a:r>
                      <a:endParaRPr lang="ru-RU" sz="1800" dirty="0">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ru-RU" sz="1800" dirty="0">
                          <a:latin typeface="Times New Roman" pitchFamily="18" charset="0"/>
                          <a:cs typeface="Times New Roman" pitchFamily="18" charset="0"/>
                        </a:rPr>
                        <a:t>Кредит поставщику под залог экспортной выручки, застрахованной в ЭКСАР</a:t>
                      </a:r>
                      <a:endParaRPr lang="ru-RU" sz="1800" dirty="0">
                        <a:latin typeface="Times New Roman" pitchFamily="18" charset="0"/>
                        <a:ea typeface="Calibri"/>
                        <a:cs typeface="Times New Roman" pitchFamily="18" charset="0"/>
                      </a:endParaRPr>
                    </a:p>
                  </a:txBody>
                  <a:tcPr marL="68580" marR="68580" marT="0" marB="0"/>
                </a:tc>
              </a:tr>
              <a:tr h="370840">
                <a:tc vMerge="1">
                  <a:txBody>
                    <a:bodyPr/>
                    <a:lstStyle/>
                    <a:p>
                      <a:endParaRPr lang="ru-RU"/>
                    </a:p>
                  </a:txBody>
                  <a:tcPr/>
                </a:tc>
                <a:tc vMerge="1">
                  <a:txBody>
                    <a:bodyPr/>
                    <a:lstStyle/>
                    <a:p>
                      <a:endParaRPr lang="ru-RU"/>
                    </a:p>
                  </a:txBody>
                  <a:tcPr/>
                </a:tc>
                <a:tc>
                  <a:txBody>
                    <a:bodyPr/>
                    <a:lstStyle/>
                    <a:p>
                      <a:pPr algn="l">
                        <a:lnSpc>
                          <a:spcPct val="115000"/>
                        </a:lnSpc>
                        <a:spcAft>
                          <a:spcPts val="0"/>
                        </a:spcAft>
                      </a:pPr>
                      <a:r>
                        <a:rPr lang="ru-RU" sz="1800" dirty="0">
                          <a:latin typeface="Times New Roman" pitchFamily="18" charset="0"/>
                          <a:cs typeface="Times New Roman" pitchFamily="18" charset="0"/>
                        </a:rPr>
                        <a:t>Кредит на пополнение оборотных средств для экспортеров, застрахованный в ЭКСАР</a:t>
                      </a:r>
                      <a:endParaRPr lang="ru-RU" sz="1800" dirty="0">
                        <a:latin typeface="Times New Roman" pitchFamily="18" charset="0"/>
                        <a:ea typeface="Calibri"/>
                        <a:cs typeface="Times New Roman" pitchFamily="18" charset="0"/>
                      </a:endParaRPr>
                    </a:p>
                  </a:txBody>
                  <a:tcPr marL="68580" marR="68580" marT="0" marB="0"/>
                </a:tc>
              </a:tr>
              <a:tr h="370840">
                <a:tc rowSpan="2">
                  <a:txBody>
                    <a:bodyPr/>
                    <a:lstStyle/>
                    <a:p>
                      <a:pPr algn="ctr">
                        <a:lnSpc>
                          <a:spcPct val="115000"/>
                        </a:lnSpc>
                        <a:spcAft>
                          <a:spcPts val="0"/>
                        </a:spcAft>
                      </a:pPr>
                      <a:r>
                        <a:rPr lang="ru-RU" sz="1800">
                          <a:latin typeface="Times New Roman" pitchFamily="18" charset="0"/>
                          <a:cs typeface="Times New Roman" pitchFamily="18" charset="0"/>
                        </a:rPr>
                        <a:t>2</a:t>
                      </a:r>
                      <a:endParaRPr lang="ru-RU" sz="1800">
                        <a:latin typeface="Times New Roman" pitchFamily="18" charset="0"/>
                        <a:ea typeface="Calibri"/>
                        <a:cs typeface="Times New Roman" pitchFamily="18" charset="0"/>
                      </a:endParaRPr>
                    </a:p>
                  </a:txBody>
                  <a:tcPr marL="68580" marR="68580" marT="0" marB="0"/>
                </a:tc>
                <a:tc rowSpan="2">
                  <a:txBody>
                    <a:bodyPr/>
                    <a:lstStyle/>
                    <a:p>
                      <a:pPr algn="ctr">
                        <a:lnSpc>
                          <a:spcPct val="115000"/>
                        </a:lnSpc>
                        <a:spcAft>
                          <a:spcPts val="0"/>
                        </a:spcAft>
                      </a:pPr>
                      <a:r>
                        <a:rPr lang="ru-RU" sz="1800" dirty="0">
                          <a:latin typeface="Times New Roman" pitchFamily="18" charset="0"/>
                          <a:cs typeface="Times New Roman" pitchFamily="18" charset="0"/>
                        </a:rPr>
                        <a:t>ПОСТЭКСПОРТНОЕ ФИНАНСИРОВАНИЕ</a:t>
                      </a:r>
                      <a:endParaRPr lang="ru-RU" sz="1800" dirty="0">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ru-RU" sz="1800" dirty="0">
                          <a:latin typeface="Times New Roman" pitchFamily="18" charset="0"/>
                          <a:cs typeface="Times New Roman" pitchFamily="18" charset="0"/>
                        </a:rPr>
                        <a:t>Подтверждение аккредитива банка покупателя, застрахованного в ЭКСАР, с предоставлением финансирования</a:t>
                      </a:r>
                      <a:endParaRPr lang="ru-RU" sz="1800" dirty="0">
                        <a:latin typeface="Times New Roman" pitchFamily="18" charset="0"/>
                        <a:ea typeface="Calibri"/>
                        <a:cs typeface="Times New Roman" pitchFamily="18" charset="0"/>
                      </a:endParaRPr>
                    </a:p>
                  </a:txBody>
                  <a:tcPr marL="68580" marR="68580" marT="0" marB="0"/>
                </a:tc>
              </a:tr>
              <a:tr h="370840">
                <a:tc vMerge="1">
                  <a:txBody>
                    <a:bodyPr/>
                    <a:lstStyle/>
                    <a:p>
                      <a:endParaRPr lang="ru-RU"/>
                    </a:p>
                  </a:txBody>
                  <a:tcPr/>
                </a:tc>
                <a:tc vMerge="1">
                  <a:txBody>
                    <a:bodyPr/>
                    <a:lstStyle/>
                    <a:p>
                      <a:endParaRPr lang="ru-RU"/>
                    </a:p>
                  </a:txBody>
                  <a:tcPr/>
                </a:tc>
                <a:tc>
                  <a:txBody>
                    <a:bodyPr/>
                    <a:lstStyle/>
                    <a:p>
                      <a:pPr algn="l">
                        <a:lnSpc>
                          <a:spcPct val="115000"/>
                        </a:lnSpc>
                        <a:spcAft>
                          <a:spcPts val="0"/>
                        </a:spcAft>
                      </a:pPr>
                      <a:r>
                        <a:rPr lang="ru-RU" sz="1800" dirty="0">
                          <a:latin typeface="Times New Roman" pitchFamily="18" charset="0"/>
                          <a:cs typeface="Times New Roman" pitchFamily="18" charset="0"/>
                        </a:rPr>
                        <a:t>Предоставление кредита покупателю/банку покупателя, застрахованного в ЭКСАР, для оплаты по экспортному контракту</a:t>
                      </a:r>
                      <a:endParaRPr lang="ru-RU" sz="1800" dirty="0">
                        <a:latin typeface="Times New Roman" pitchFamily="18" charset="0"/>
                        <a:ea typeface="Calibri"/>
                        <a:cs typeface="Times New Roman" pitchFamily="18" charset="0"/>
                      </a:endParaRPr>
                    </a:p>
                  </a:txBody>
                  <a:tcPr marL="68580" marR="68580" marT="0" marB="0"/>
                </a:tc>
              </a:tr>
            </a:tbl>
          </a:graphicData>
        </a:graphic>
      </p:graphicFrame>
      <p:pic>
        <p:nvPicPr>
          <p:cNvPr id="6146" name="Picture 2"/>
          <p:cNvPicPr>
            <a:picLocks noChangeAspect="1" noChangeArrowheads="1"/>
          </p:cNvPicPr>
          <p:nvPr/>
        </p:nvPicPr>
        <p:blipFill>
          <a:blip r:embed="rId2" cstate="print"/>
          <a:srcRect/>
          <a:stretch>
            <a:fillRect/>
          </a:stretch>
        </p:blipFill>
        <p:spPr bwMode="auto">
          <a:xfrm>
            <a:off x="214251" y="7000888"/>
            <a:ext cx="3571899" cy="297655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15216230" y="785782"/>
            <a:ext cx="2286016" cy="1217138"/>
          </a:xfrm>
          <a:prstGeom prst="rect">
            <a:avLst/>
          </a:prstGeom>
          <a:noFill/>
          <a:ln w="9525">
            <a:noFill/>
            <a:miter lim="800000"/>
            <a:headEnd/>
            <a:tailEnd/>
          </a:ln>
          <a:effectLst/>
        </p:spPr>
      </p:pic>
    </p:spTree>
    <p:extLst>
      <p:ext uri="{BB962C8B-B14F-4D97-AF65-F5344CB8AC3E}">
        <p14:creationId xmlns="" xmlns:p14="http://schemas.microsoft.com/office/powerpoint/2010/main" val="921100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5000596" y="1571600"/>
            <a:ext cx="8915400" cy="0"/>
          </a:xfrm>
          <a:prstGeom prst="line">
            <a:avLst/>
          </a:prstGeom>
          <a:ln w="28575">
            <a:solidFill>
              <a:srgbClr val="243856"/>
            </a:solidFill>
          </a:ln>
        </p:spPr>
        <p:style>
          <a:lnRef idx="1">
            <a:schemeClr val="accent1"/>
          </a:lnRef>
          <a:fillRef idx="0">
            <a:schemeClr val="accent1"/>
          </a:fillRef>
          <a:effectRef idx="0">
            <a:schemeClr val="accent1"/>
          </a:effectRef>
          <a:fontRef idx="minor">
            <a:schemeClr val="tx1"/>
          </a:fontRef>
        </p:style>
      </p:cxnSp>
      <p:sp>
        <p:nvSpPr>
          <p:cNvPr id="5" name="Заголовок 2"/>
          <p:cNvSpPr txBox="1">
            <a:spLocks/>
          </p:cNvSpPr>
          <p:nvPr/>
        </p:nvSpPr>
        <p:spPr>
          <a:xfrm>
            <a:off x="1214382" y="500030"/>
            <a:ext cx="16335284" cy="992952"/>
          </a:xfrm>
          <a:prstGeom prst="rect">
            <a:avLst/>
          </a:prstGeom>
        </p:spPr>
        <p:txBody>
          <a:bodyPr vert="horz" lIns="91440" tIns="45720" rIns="91440" bIns="45720" rtlCol="0" anchor="b">
            <a:noAutofit/>
          </a:bodyPr>
          <a:lstStyle/>
          <a:p>
            <a:pPr lvl="0" algn="ctr">
              <a:lnSpc>
                <a:spcPct val="90000"/>
              </a:lnSpc>
              <a:spcBef>
                <a:spcPct val="0"/>
              </a:spcBef>
            </a:pPr>
            <a:r>
              <a:rPr lang="ru-RU" sz="4400" b="1" dirty="0" smtClean="0">
                <a:latin typeface="Times New Roman" pitchFamily="18" charset="0"/>
                <a:cs typeface="Times New Roman" pitchFamily="18" charset="0"/>
              </a:rPr>
              <a:t>Пути совершенствования системы кредитования малого и среднего бизнеса в ПАО «</a:t>
            </a:r>
            <a:r>
              <a:rPr lang="ru-RU" sz="4400" b="1" dirty="0" err="1" smtClean="0">
                <a:latin typeface="Times New Roman" pitchFamily="18" charset="0"/>
                <a:cs typeface="Times New Roman" pitchFamily="18" charset="0"/>
              </a:rPr>
              <a:t>Транскапиталбанк</a:t>
            </a:r>
            <a:r>
              <a:rPr lang="ru-RU" sz="4400" b="1" dirty="0" smtClean="0">
                <a:latin typeface="Times New Roman" pitchFamily="18" charset="0"/>
                <a:cs typeface="Times New Roman" pitchFamily="18" charset="0"/>
              </a:rPr>
              <a:t>»</a:t>
            </a:r>
            <a:endParaRPr kumimoji="0" lang="ru-RU" sz="44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6" name="Таблица 5"/>
          <p:cNvGraphicFramePr>
            <a:graphicFrameLocks noGrp="1"/>
          </p:cNvGraphicFramePr>
          <p:nvPr/>
        </p:nvGraphicFramePr>
        <p:xfrm>
          <a:off x="1571573" y="1714476"/>
          <a:ext cx="16216426" cy="4267200"/>
        </p:xfrm>
        <a:graphic>
          <a:graphicData uri="http://schemas.openxmlformats.org/drawingml/2006/table">
            <a:tbl>
              <a:tblPr firstRow="1" bandRow="1">
                <a:tableStyleId>{5C22544A-7EE6-4342-B048-85BDC9FD1C3A}</a:tableStyleId>
              </a:tblPr>
              <a:tblGrid>
                <a:gridCol w="796343"/>
                <a:gridCol w="3778821"/>
                <a:gridCol w="4089717"/>
                <a:gridCol w="7551545"/>
              </a:tblGrid>
              <a:tr h="370840">
                <a:tc>
                  <a:txBody>
                    <a:bodyPr/>
                    <a:lstStyle/>
                    <a:p>
                      <a:pPr>
                        <a:lnSpc>
                          <a:spcPct val="100000"/>
                        </a:lnSpc>
                        <a:spcAft>
                          <a:spcPts val="0"/>
                        </a:spcAft>
                      </a:pP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п</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00000"/>
                        </a:lnSpc>
                        <a:spcAft>
                          <a:spcPts val="0"/>
                        </a:spcAft>
                      </a:pPr>
                      <a:r>
                        <a:rPr lang="ru-RU" sz="2000" dirty="0">
                          <a:latin typeface="Times New Roman" pitchFamily="18" charset="0"/>
                          <a:cs typeface="Times New Roman" pitchFamily="18" charset="0"/>
                        </a:rPr>
                        <a:t>Мероприятия</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00000"/>
                        </a:lnSpc>
                        <a:spcAft>
                          <a:spcPts val="0"/>
                        </a:spcAft>
                      </a:pPr>
                      <a:r>
                        <a:rPr lang="ru-RU" sz="2000" dirty="0">
                          <a:latin typeface="Times New Roman" pitchFamily="18" charset="0"/>
                          <a:cs typeface="Times New Roman" pitchFamily="18" charset="0"/>
                        </a:rPr>
                        <a:t>Описание</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00000"/>
                        </a:lnSpc>
                        <a:spcAft>
                          <a:spcPts val="0"/>
                        </a:spcAft>
                      </a:pPr>
                      <a:r>
                        <a:rPr lang="ru-RU" sz="2000" dirty="0">
                          <a:latin typeface="Times New Roman" pitchFamily="18" charset="0"/>
                          <a:cs typeface="Times New Roman" pitchFamily="18" charset="0"/>
                        </a:rPr>
                        <a:t>Особенности</a:t>
                      </a:r>
                      <a:endParaRPr lang="ru-RU" sz="2000" dirty="0">
                        <a:latin typeface="Times New Roman" pitchFamily="18" charset="0"/>
                        <a:ea typeface="Calibri"/>
                        <a:cs typeface="Times New Roman" pitchFamily="18" charset="0"/>
                      </a:endParaRPr>
                    </a:p>
                  </a:txBody>
                  <a:tcPr marL="68580" marR="68580" marT="0" marB="0"/>
                </a:tc>
              </a:tr>
              <a:tr h="370840">
                <a:tc>
                  <a:txBody>
                    <a:bodyPr/>
                    <a:lstStyle/>
                    <a:p>
                      <a:pPr>
                        <a:lnSpc>
                          <a:spcPct val="100000"/>
                        </a:lnSpc>
                        <a:spcAft>
                          <a:spcPts val="0"/>
                        </a:spcAft>
                      </a:pPr>
                      <a:r>
                        <a:rPr lang="ru-RU" sz="2000" dirty="0">
                          <a:latin typeface="Times New Roman" pitchFamily="18" charset="0"/>
                          <a:cs typeface="Times New Roman" pitchFamily="18" charset="0"/>
                        </a:rPr>
                        <a:t>1</a:t>
                      </a:r>
                      <a:endParaRPr lang="ru-RU" sz="20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2000" dirty="0">
                          <a:latin typeface="Times New Roman" pitchFamily="18" charset="0"/>
                          <a:cs typeface="Times New Roman" pitchFamily="18" charset="0"/>
                        </a:rPr>
                        <a:t>Совершенствование ассортиментной политики</a:t>
                      </a:r>
                      <a:endParaRPr lang="ru-RU" sz="2000" b="1"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2000" dirty="0">
                          <a:latin typeface="Times New Roman" pitchFamily="18" charset="0"/>
                          <a:cs typeface="Times New Roman" pitchFamily="18" charset="0"/>
                        </a:rPr>
                        <a:t>Увеличение кредитных продуктов путем осуществления кредитования продавцов на торговых </a:t>
                      </a:r>
                      <a:r>
                        <a:rPr lang="ru-RU" sz="2000" dirty="0" err="1">
                          <a:latin typeface="Times New Roman" pitchFamily="18" charset="0"/>
                          <a:cs typeface="Times New Roman" pitchFamily="18" charset="0"/>
                        </a:rPr>
                        <a:t>маркетплейсах</a:t>
                      </a:r>
                      <a:endParaRPr lang="ru-RU" sz="20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2000" dirty="0">
                          <a:latin typeface="Times New Roman" pitchFamily="18" charset="0"/>
                          <a:cs typeface="Times New Roman" pitchFamily="18" charset="0"/>
                        </a:rPr>
                        <a:t>Предлагать кредиты </a:t>
                      </a:r>
                      <a:r>
                        <a:rPr lang="ru-RU" sz="2000" dirty="0" err="1">
                          <a:latin typeface="Times New Roman" pitchFamily="18" charset="0"/>
                          <a:cs typeface="Times New Roman" pitchFamily="18" charset="0"/>
                        </a:rPr>
                        <a:t>селлерам</a:t>
                      </a:r>
                      <a:r>
                        <a:rPr lang="ru-RU" sz="2000" dirty="0">
                          <a:latin typeface="Times New Roman" pitchFamily="18" charset="0"/>
                          <a:cs typeface="Times New Roman" pitchFamily="18" charset="0"/>
                        </a:rPr>
                        <a:t> на наиболее известных </a:t>
                      </a:r>
                      <a:r>
                        <a:rPr lang="ru-RU" sz="2000" dirty="0" err="1">
                          <a:latin typeface="Times New Roman" pitchFamily="18" charset="0"/>
                          <a:cs typeface="Times New Roman" pitchFamily="18" charset="0"/>
                        </a:rPr>
                        <a:t>маркетплейсах</a:t>
                      </a:r>
                      <a:r>
                        <a:rPr lang="ru-RU" sz="2000" dirty="0">
                          <a:latin typeface="Times New Roman" pitchFamily="18" charset="0"/>
                          <a:cs typeface="Times New Roman" pitchFamily="18" charset="0"/>
                        </a:rPr>
                        <a:t>: Озон, </a:t>
                      </a:r>
                      <a:r>
                        <a:rPr lang="ru-RU" sz="2000" dirty="0" err="1">
                          <a:latin typeface="Times New Roman" pitchFamily="18" charset="0"/>
                          <a:cs typeface="Times New Roman" pitchFamily="18" charset="0"/>
                        </a:rPr>
                        <a:t>Валберизз</a:t>
                      </a:r>
                      <a:r>
                        <a:rPr lang="ru-RU" sz="2000" dirty="0">
                          <a:latin typeface="Times New Roman" pitchFamily="18" charset="0"/>
                          <a:cs typeface="Times New Roman" pitchFamily="18" charset="0"/>
                        </a:rPr>
                        <a:t>. Ставка кредита 1,5% в месяц. Условия: для ИП или ООО, компания уже должна продавать свои товары на площадке не менее трех месяцев. Выручка от 300 млн. руб. в год. Сумма кредита  до 10 млн. руб.</a:t>
                      </a:r>
                      <a:endParaRPr lang="ru-RU" sz="2000" dirty="0">
                        <a:latin typeface="Times New Roman" pitchFamily="18" charset="0"/>
                        <a:ea typeface="Calibri"/>
                        <a:cs typeface="Times New Roman" pitchFamily="18" charset="0"/>
                      </a:endParaRPr>
                    </a:p>
                  </a:txBody>
                  <a:tcPr marL="68580" marR="68580" marT="0" marB="0"/>
                </a:tc>
              </a:tr>
              <a:tr h="370840">
                <a:tc>
                  <a:txBody>
                    <a:bodyPr/>
                    <a:lstStyle/>
                    <a:p>
                      <a:pPr>
                        <a:lnSpc>
                          <a:spcPct val="100000"/>
                        </a:lnSpc>
                        <a:spcAft>
                          <a:spcPts val="0"/>
                        </a:spcAft>
                      </a:pPr>
                      <a:r>
                        <a:rPr lang="ru-RU" sz="2000">
                          <a:latin typeface="Times New Roman" pitchFamily="18" charset="0"/>
                          <a:cs typeface="Times New Roman" pitchFamily="18" charset="0"/>
                        </a:rPr>
                        <a:t>2</a:t>
                      </a:r>
                      <a:endParaRPr lang="ru-RU" sz="20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2000" dirty="0">
                          <a:latin typeface="Times New Roman" pitchFamily="18" charset="0"/>
                          <a:cs typeface="Times New Roman" pitchFamily="18" charset="0"/>
                        </a:rPr>
                        <a:t>Улучшение стратегии продвижения кредитных продуктов</a:t>
                      </a:r>
                      <a:endParaRPr lang="ru-RU" sz="2000" b="1"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2000" dirty="0">
                          <a:latin typeface="Times New Roman" pitchFamily="18" charset="0"/>
                          <a:cs typeface="Times New Roman" pitchFamily="18" charset="0"/>
                        </a:rPr>
                        <a:t>Размещение информации о кредитовании  на известных финансовых </a:t>
                      </a:r>
                      <a:r>
                        <a:rPr lang="ru-RU" sz="2000" dirty="0" err="1">
                          <a:latin typeface="Times New Roman" pitchFamily="18" charset="0"/>
                          <a:cs typeface="Times New Roman" pitchFamily="18" charset="0"/>
                        </a:rPr>
                        <a:t>маркетплейсах</a:t>
                      </a:r>
                      <a:r>
                        <a:rPr lang="ru-RU" sz="2000" dirty="0">
                          <a:latin typeface="Times New Roman" pitchFamily="18" charset="0"/>
                          <a:cs typeface="Times New Roman" pitchFamily="18" charset="0"/>
                        </a:rPr>
                        <a:t> </a:t>
                      </a:r>
                      <a:endParaRPr lang="ru-RU" sz="20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2000" dirty="0">
                          <a:latin typeface="Times New Roman" pitchFamily="18" charset="0"/>
                          <a:cs typeface="Times New Roman" pitchFamily="18" charset="0"/>
                        </a:rPr>
                        <a:t>Наиболее популярными финансовыми </a:t>
                      </a:r>
                      <a:r>
                        <a:rPr lang="ru-RU" sz="2000" dirty="0" err="1">
                          <a:latin typeface="Times New Roman" pitchFamily="18" charset="0"/>
                          <a:cs typeface="Times New Roman" pitchFamily="18" charset="0"/>
                        </a:rPr>
                        <a:t>маркетплейсами</a:t>
                      </a:r>
                      <a:r>
                        <a:rPr lang="ru-RU" sz="2000" dirty="0">
                          <a:latin typeface="Times New Roman" pitchFamily="18" charset="0"/>
                          <a:cs typeface="Times New Roman" pitchFamily="18" charset="0"/>
                        </a:rPr>
                        <a:t> для малого и среднего бизнеса являются: </a:t>
                      </a:r>
                      <a:r>
                        <a:rPr lang="ru-RU" sz="2000" dirty="0" err="1">
                          <a:latin typeface="Times New Roman" pitchFamily="18" charset="0"/>
                          <a:cs typeface="Times New Roman" pitchFamily="18" charset="0"/>
                        </a:rPr>
                        <a:t>FinUp</a:t>
                      </a:r>
                      <a:r>
                        <a:rPr lang="ru-RU" sz="2000" dirty="0">
                          <a:latin typeface="Times New Roman" pitchFamily="18" charset="0"/>
                          <a:cs typeface="Times New Roman" pitchFamily="18" charset="0"/>
                        </a:rPr>
                        <a:t> [https://fiinup.ru/], </a:t>
                      </a:r>
                      <a:r>
                        <a:rPr lang="ru-RU" sz="2000" dirty="0" err="1">
                          <a:latin typeface="Times New Roman" pitchFamily="18" charset="0"/>
                          <a:cs typeface="Times New Roman" pitchFamily="18" charset="0"/>
                        </a:rPr>
                        <a:t>Развивай.рф</a:t>
                      </a:r>
                      <a:r>
                        <a:rPr lang="ru-RU" sz="2000" dirty="0">
                          <a:latin typeface="Times New Roman" pitchFamily="18" charset="0"/>
                          <a:cs typeface="Times New Roman" pitchFamily="18" charset="0"/>
                        </a:rPr>
                        <a:t>. [https://развивай.рф]</a:t>
                      </a:r>
                      <a:endParaRPr lang="ru-RU" sz="2000" dirty="0">
                        <a:latin typeface="Times New Roman" pitchFamily="18" charset="0"/>
                        <a:ea typeface="Calibri"/>
                        <a:cs typeface="Times New Roman" pitchFamily="18" charset="0"/>
                      </a:endParaRPr>
                    </a:p>
                  </a:txBody>
                  <a:tcPr marL="68580" marR="68580" marT="0" marB="0"/>
                </a:tc>
              </a:tr>
              <a:tr h="370840">
                <a:tc>
                  <a:txBody>
                    <a:bodyPr/>
                    <a:lstStyle/>
                    <a:p>
                      <a:pPr>
                        <a:lnSpc>
                          <a:spcPct val="100000"/>
                        </a:lnSpc>
                        <a:spcAft>
                          <a:spcPts val="0"/>
                        </a:spcAft>
                      </a:pPr>
                      <a:r>
                        <a:rPr lang="ru-RU" sz="2000" dirty="0">
                          <a:latin typeface="Times New Roman" pitchFamily="18" charset="0"/>
                          <a:cs typeface="Times New Roman" pitchFamily="18" charset="0"/>
                        </a:rPr>
                        <a:t>3</a:t>
                      </a:r>
                      <a:endParaRPr lang="ru-RU" sz="20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2000" dirty="0">
                          <a:latin typeface="Times New Roman" pitchFamily="18" charset="0"/>
                          <a:cs typeface="Times New Roman" pitchFamily="18" charset="0"/>
                        </a:rPr>
                        <a:t>Внедрение искусственного интеллекта в процесс кредитования (кредитный </a:t>
                      </a:r>
                      <a:r>
                        <a:rPr lang="ru-RU" sz="2000" dirty="0" err="1">
                          <a:latin typeface="Times New Roman" pitchFamily="18" charset="0"/>
                          <a:cs typeface="Times New Roman" pitchFamily="18" charset="0"/>
                        </a:rPr>
                        <a:t>скоринг</a:t>
                      </a:r>
                      <a:r>
                        <a:rPr lang="ru-RU" sz="2000" dirty="0">
                          <a:latin typeface="Times New Roman" pitchFamily="18" charset="0"/>
                          <a:cs typeface="Times New Roman" pitchFamily="18" charset="0"/>
                        </a:rPr>
                        <a:t>)</a:t>
                      </a:r>
                      <a:endParaRPr lang="ru-RU" sz="2000" b="1"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2000" dirty="0">
                          <a:latin typeface="Times New Roman" pitchFamily="18" charset="0"/>
                          <a:cs typeface="Times New Roman" pitchFamily="18" charset="0"/>
                        </a:rPr>
                        <a:t>Разработка нейронных сетей для кредитного </a:t>
                      </a:r>
                      <a:r>
                        <a:rPr lang="ru-RU" sz="2000" dirty="0" err="1">
                          <a:latin typeface="Times New Roman" pitchFamily="18" charset="0"/>
                          <a:cs typeface="Times New Roman" pitchFamily="18" charset="0"/>
                        </a:rPr>
                        <a:t>скоринга</a:t>
                      </a:r>
                      <a:r>
                        <a:rPr lang="ru-RU" sz="2000" dirty="0">
                          <a:latin typeface="Times New Roman" pitchFamily="18" charset="0"/>
                          <a:cs typeface="Times New Roman" pitchFamily="18" charset="0"/>
                        </a:rPr>
                        <a:t> и внедрение в работу банка</a:t>
                      </a:r>
                      <a:endParaRPr lang="ru-RU" sz="20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2000" dirty="0">
                          <a:latin typeface="Times New Roman" pitchFamily="18" charset="0"/>
                          <a:cs typeface="Times New Roman" pitchFamily="18" charset="0"/>
                        </a:rPr>
                        <a:t>Разработкой </a:t>
                      </a:r>
                      <a:r>
                        <a:rPr lang="ru-RU" sz="2000" dirty="0" err="1">
                          <a:latin typeface="Times New Roman" pitchFamily="18" charset="0"/>
                          <a:cs typeface="Times New Roman" pitchFamily="18" charset="0"/>
                        </a:rPr>
                        <a:t>нейросетей</a:t>
                      </a:r>
                      <a:r>
                        <a:rPr lang="ru-RU" sz="2000" dirty="0">
                          <a:latin typeface="Times New Roman" pitchFamily="18" charset="0"/>
                          <a:cs typeface="Times New Roman" pitchFamily="18" charset="0"/>
                        </a:rPr>
                        <a:t> и искусственного интеллекта для банков занимаются множество компаний, наиболее популярные из них: Центр искусственного интеллекта СКБ «Контур», Институт искусственного интеллекта AIRI, ООО «</a:t>
                      </a:r>
                      <a:r>
                        <a:rPr lang="ru-RU" sz="2000" dirty="0" err="1">
                          <a:latin typeface="Times New Roman" pitchFamily="18" charset="0"/>
                          <a:cs typeface="Times New Roman" pitchFamily="18" charset="0"/>
                        </a:rPr>
                        <a:t>Арт</a:t>
                      </a:r>
                      <a:r>
                        <a:rPr lang="ru-RU" sz="2000" dirty="0">
                          <a:latin typeface="Times New Roman" pitchFamily="18" charset="0"/>
                          <a:cs typeface="Times New Roman" pitchFamily="18" charset="0"/>
                        </a:rPr>
                        <a:t> Проект»</a:t>
                      </a:r>
                      <a:endParaRPr lang="ru-RU" sz="2000" dirty="0">
                        <a:latin typeface="Times New Roman" pitchFamily="18" charset="0"/>
                        <a:ea typeface="Calibri"/>
                        <a:cs typeface="Times New Roman" pitchFamily="18" charset="0"/>
                      </a:endParaRPr>
                    </a:p>
                  </a:txBody>
                  <a:tcPr marL="68580" marR="68580" marT="0" marB="0"/>
                </a:tc>
              </a:tr>
            </a:tbl>
          </a:graphicData>
        </a:graphic>
      </p:graphicFrame>
      <p:pic>
        <p:nvPicPr>
          <p:cNvPr id="7" name="Рисунок 6"/>
          <p:cNvPicPr/>
          <p:nvPr/>
        </p:nvPicPr>
        <p:blipFill>
          <a:blip r:embed="rId2" cstate="print"/>
          <a:srcRect t="3189" r="4175" b="4046"/>
          <a:stretch>
            <a:fillRect/>
          </a:stretch>
        </p:blipFill>
        <p:spPr bwMode="auto">
          <a:xfrm>
            <a:off x="1571572" y="6215070"/>
            <a:ext cx="5000660" cy="3429024"/>
          </a:xfrm>
          <a:prstGeom prst="rect">
            <a:avLst/>
          </a:prstGeom>
          <a:noFill/>
          <a:ln w="9525">
            <a:noFill/>
            <a:miter lim="800000"/>
            <a:headEnd/>
            <a:tailEnd/>
          </a:ln>
        </p:spPr>
      </p:pic>
      <p:pic>
        <p:nvPicPr>
          <p:cNvPr id="8" name="Рисунок 7"/>
          <p:cNvPicPr/>
          <p:nvPr/>
        </p:nvPicPr>
        <p:blipFill>
          <a:blip r:embed="rId3" cstate="print"/>
          <a:srcRect t="3645" r="3587" b="5011"/>
          <a:stretch>
            <a:fillRect/>
          </a:stretch>
        </p:blipFill>
        <p:spPr bwMode="auto">
          <a:xfrm>
            <a:off x="6715108" y="6143632"/>
            <a:ext cx="5429288" cy="3571900"/>
          </a:xfrm>
          <a:prstGeom prst="rect">
            <a:avLst/>
          </a:prstGeom>
          <a:noFill/>
          <a:ln w="9525">
            <a:noFill/>
            <a:miter lim="800000"/>
            <a:headEnd/>
            <a:tailEnd/>
          </a:ln>
        </p:spPr>
      </p:pic>
      <p:pic>
        <p:nvPicPr>
          <p:cNvPr id="9" name="Рисунок 8"/>
          <p:cNvPicPr/>
          <p:nvPr/>
        </p:nvPicPr>
        <p:blipFill>
          <a:blip r:embed="rId4" cstate="print"/>
          <a:srcRect t="3417" r="2819" b="3872"/>
          <a:stretch>
            <a:fillRect/>
          </a:stretch>
        </p:blipFill>
        <p:spPr bwMode="auto">
          <a:xfrm>
            <a:off x="12287272" y="6215070"/>
            <a:ext cx="5429288" cy="3500462"/>
          </a:xfrm>
          <a:prstGeom prst="rect">
            <a:avLst/>
          </a:prstGeom>
          <a:noFill/>
          <a:ln w="9525">
            <a:noFill/>
            <a:miter lim="800000"/>
            <a:headEnd/>
            <a:tailEnd/>
          </a:ln>
        </p:spPr>
      </p:pic>
      <p:cxnSp>
        <p:nvCxnSpPr>
          <p:cNvPr id="10" name="Прямая соединительная линия 9"/>
          <p:cNvCxnSpPr/>
          <p:nvPr/>
        </p:nvCxnSpPr>
        <p:spPr>
          <a:xfrm rot="5400000">
            <a:off x="-4283285" y="5140476"/>
            <a:ext cx="10287000" cy="604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5" cstate="print"/>
          <a:srcRect/>
          <a:stretch>
            <a:fillRect/>
          </a:stretch>
        </p:blipFill>
        <p:spPr bwMode="auto">
          <a:xfrm>
            <a:off x="15859172" y="785782"/>
            <a:ext cx="1643074" cy="874818"/>
          </a:xfrm>
          <a:prstGeom prst="rect">
            <a:avLst/>
          </a:prstGeom>
          <a:noFill/>
          <a:ln w="9525">
            <a:noFill/>
            <a:miter lim="800000"/>
            <a:headEnd/>
            <a:tailEnd/>
          </a:ln>
          <a:effectLst/>
        </p:spPr>
      </p:pic>
      <p:sp>
        <p:nvSpPr>
          <p:cNvPr id="17" name="Овал 16"/>
          <p:cNvSpPr/>
          <p:nvPr/>
        </p:nvSpPr>
        <p:spPr>
          <a:xfrm>
            <a:off x="357126" y="1785914"/>
            <a:ext cx="1000068" cy="1000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357126" y="3500426"/>
            <a:ext cx="1000068" cy="1000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357126" y="5214938"/>
            <a:ext cx="1000068" cy="1000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357126" y="6929450"/>
            <a:ext cx="1000068" cy="1000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357126" y="8501086"/>
            <a:ext cx="1000068" cy="1000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Google Shape;753;p48"/>
          <p:cNvGrpSpPr/>
          <p:nvPr/>
        </p:nvGrpSpPr>
        <p:grpSpPr>
          <a:xfrm>
            <a:off x="571440" y="2000228"/>
            <a:ext cx="495444" cy="484912"/>
            <a:chOff x="584925" y="238125"/>
            <a:chExt cx="415200" cy="525100"/>
          </a:xfrm>
          <a:solidFill>
            <a:schemeClr val="bg1"/>
          </a:solidFill>
        </p:grpSpPr>
        <p:sp>
          <p:nvSpPr>
            <p:cNvPr id="23" name="Google Shape;754;p48"/>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55;p48"/>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56;p48"/>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7;p48"/>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58;p48"/>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59;p48"/>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924;p48"/>
          <p:cNvGrpSpPr/>
          <p:nvPr/>
        </p:nvGrpSpPr>
        <p:grpSpPr>
          <a:xfrm>
            <a:off x="571440" y="3786178"/>
            <a:ext cx="509378" cy="500066"/>
            <a:chOff x="1921475" y="3695200"/>
            <a:chExt cx="438400" cy="349875"/>
          </a:xfrm>
          <a:solidFill>
            <a:schemeClr val="bg1"/>
          </a:solidFill>
        </p:grpSpPr>
        <p:sp>
          <p:nvSpPr>
            <p:cNvPr id="30" name="Google Shape;925;p48"/>
            <p:cNvSpPr/>
            <p:nvPr/>
          </p:nvSpPr>
          <p:spPr>
            <a:xfrm>
              <a:off x="2246900" y="3992550"/>
              <a:ext cx="52525" cy="52525"/>
            </a:xfrm>
            <a:custGeom>
              <a:avLst/>
              <a:gdLst/>
              <a:ahLst/>
              <a:cxnLst/>
              <a:rect l="l" t="t" r="r" b="b"/>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6;p48"/>
            <p:cNvSpPr/>
            <p:nvPr/>
          </p:nvSpPr>
          <p:spPr>
            <a:xfrm>
              <a:off x="2033800" y="3992550"/>
              <a:ext cx="52550" cy="52525"/>
            </a:xfrm>
            <a:custGeom>
              <a:avLst/>
              <a:gdLst/>
              <a:ahLst/>
              <a:cxnLst/>
              <a:rect l="l" t="t" r="r" b="b"/>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7;p48"/>
            <p:cNvSpPr/>
            <p:nvPr/>
          </p:nvSpPr>
          <p:spPr>
            <a:xfrm>
              <a:off x="1921475" y="3695200"/>
              <a:ext cx="438400" cy="297975"/>
            </a:xfrm>
            <a:custGeom>
              <a:avLst/>
              <a:gdLst/>
              <a:ahLst/>
              <a:cxnLst/>
              <a:rect l="l" t="t" r="r" b="b"/>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928;p48"/>
          <p:cNvGrpSpPr/>
          <p:nvPr/>
        </p:nvGrpSpPr>
        <p:grpSpPr>
          <a:xfrm>
            <a:off x="571440" y="5500690"/>
            <a:ext cx="573669" cy="500066"/>
            <a:chOff x="2599825" y="3689700"/>
            <a:chExt cx="429850" cy="360275"/>
          </a:xfrm>
          <a:solidFill>
            <a:schemeClr val="bg1"/>
          </a:solidFill>
        </p:grpSpPr>
        <p:sp>
          <p:nvSpPr>
            <p:cNvPr id="34" name="Google Shape;929;p48"/>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30;p48"/>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914;p48"/>
          <p:cNvSpPr/>
          <p:nvPr/>
        </p:nvSpPr>
        <p:spPr>
          <a:xfrm>
            <a:off x="571440" y="7143764"/>
            <a:ext cx="571504" cy="571504"/>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944;p48"/>
          <p:cNvGrpSpPr/>
          <p:nvPr/>
        </p:nvGrpSpPr>
        <p:grpSpPr>
          <a:xfrm>
            <a:off x="571440" y="8786838"/>
            <a:ext cx="495083" cy="500066"/>
            <a:chOff x="5300400" y="3670175"/>
            <a:chExt cx="421300" cy="399325"/>
          </a:xfrm>
          <a:solidFill>
            <a:schemeClr val="bg1"/>
          </a:solidFill>
        </p:grpSpPr>
        <p:sp>
          <p:nvSpPr>
            <p:cNvPr id="38" name="Google Shape;945;p48"/>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46;p48"/>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47;p48"/>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48;p48"/>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49;p48"/>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921100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1415</Words>
  <Application>Microsoft Office PowerPoint</Application>
  <PresentationFormat>Произвольный</PresentationFormat>
  <Paragraphs>221</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Times New Roman</vt:lpstr>
      <vt:lpstr>Tahoma</vt:lpstr>
      <vt:lpstr>Calibri</vt:lpstr>
      <vt:lpstr>宋体</vt:lpstr>
      <vt:lpstr>微软雅黑</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Фиолетовая и Белая Современная Ресурсы для Новых Сотрудников Компания Презентация</dc:title>
  <dc:creator>Gavrilova</dc:creator>
  <cp:lastModifiedBy>Ольга</cp:lastModifiedBy>
  <cp:revision>72</cp:revision>
  <dcterms:created xsi:type="dcterms:W3CDTF">2006-08-16T00:00:00Z</dcterms:created>
  <dcterms:modified xsi:type="dcterms:W3CDTF">2023-06-15T21:29:56Z</dcterms:modified>
  <dc:identifier>DAEfv12uCH0</dc:identifier>
</cp:coreProperties>
</file>