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6" r:id="rId3"/>
    <p:sldId id="327" r:id="rId4"/>
    <p:sldId id="329" r:id="rId5"/>
    <p:sldId id="325" r:id="rId6"/>
    <p:sldId id="333" r:id="rId7"/>
    <p:sldId id="308" r:id="rId8"/>
    <p:sldId id="334" r:id="rId9"/>
    <p:sldId id="311" r:id="rId10"/>
    <p:sldId id="335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34B"/>
    <a:srgbClr val="F053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38" autoAdjust="0"/>
    <p:restoredTop sz="94660"/>
  </p:normalViewPr>
  <p:slideViewPr>
    <p:cSldViewPr>
      <p:cViewPr varScale="1">
        <p:scale>
          <a:sx n="86" d="100"/>
          <a:sy n="86" d="100"/>
        </p:scale>
        <p:origin x="-571" y="-82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Лист2!$F$88</c:f>
              <c:strCache>
                <c:ptCount val="1"/>
                <c:pt idx="0">
                  <c:v>Прибыль (убыток) до налогообложения, тыс. руб.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Лист2!$G$87:$I$87</c:f>
              <c:strCache>
                <c:ptCount val="3"/>
                <c:pt idx="0">
                  <c:v>9 мес. 2019г.</c:v>
                </c:pt>
                <c:pt idx="1">
                  <c:v>9 мес.2020г.</c:v>
                </c:pt>
                <c:pt idx="2">
                  <c:v>9 мес. 2021г.</c:v>
                </c:pt>
              </c:strCache>
            </c:strRef>
          </c:cat>
          <c:val>
            <c:numRef>
              <c:f>Лист2!$G$88:$I$88</c:f>
              <c:numCache>
                <c:formatCode>#,##0</c:formatCode>
                <c:ptCount val="3"/>
                <c:pt idx="0" formatCode="General">
                  <c:v>22428892</c:v>
                </c:pt>
                <c:pt idx="1">
                  <c:v>20790907</c:v>
                </c:pt>
                <c:pt idx="2">
                  <c:v>34978857</c:v>
                </c:pt>
              </c:numCache>
            </c:numRef>
          </c:val>
        </c:ser>
        <c:ser>
          <c:idx val="1"/>
          <c:order val="1"/>
          <c:tx>
            <c:strRef>
              <c:f>Лист2!$F$89</c:f>
              <c:strCache>
                <c:ptCount val="1"/>
                <c:pt idx="0">
                  <c:v>Прибыль (убыток) за отчетный период, тыс. руб.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Лист2!$G$87:$I$87</c:f>
              <c:strCache>
                <c:ptCount val="3"/>
                <c:pt idx="0">
                  <c:v>9 мес. 2019г.</c:v>
                </c:pt>
                <c:pt idx="1">
                  <c:v>9 мес.2020г.</c:v>
                </c:pt>
                <c:pt idx="2">
                  <c:v>9 мес. 2021г.</c:v>
                </c:pt>
              </c:strCache>
            </c:strRef>
          </c:cat>
          <c:val>
            <c:numRef>
              <c:f>Лист2!$G$89:$I$89</c:f>
              <c:numCache>
                <c:formatCode>#,##0</c:formatCode>
                <c:ptCount val="3"/>
                <c:pt idx="0" formatCode="General">
                  <c:v>19112363</c:v>
                </c:pt>
                <c:pt idx="1">
                  <c:v>16859319</c:v>
                </c:pt>
                <c:pt idx="2">
                  <c:v>30362517</c:v>
                </c:pt>
              </c:numCache>
            </c:numRef>
          </c:val>
        </c:ser>
        <c:dLbls>
          <c:showVal val="1"/>
        </c:dLbls>
        <c:shape val="cylinder"/>
        <c:axId val="60840960"/>
        <c:axId val="60907904"/>
        <c:axId val="0"/>
      </c:bar3DChart>
      <c:catAx>
        <c:axId val="60840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907904"/>
        <c:crosses val="autoZero"/>
        <c:auto val="1"/>
        <c:lblAlgn val="ctr"/>
        <c:lblOffset val="100"/>
      </c:catAx>
      <c:valAx>
        <c:axId val="60907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8409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Лист2!$G$167</c:f>
              <c:strCache>
                <c:ptCount val="1"/>
                <c:pt idx="0">
                  <c:v>Доходы от участия в капитале других юридических лиц, тыс. руб.</c:v>
                </c:pt>
              </c:strCache>
            </c:strRef>
          </c:tx>
          <c:spPr>
            <a:solidFill>
              <a:schemeClr val="accent1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Лист2!$H$166:$J$166</c:f>
              <c:strCache>
                <c:ptCount val="3"/>
                <c:pt idx="0">
                  <c:v>9 мес. 2019г.</c:v>
                </c:pt>
                <c:pt idx="1">
                  <c:v>9 мес.2020г.</c:v>
                </c:pt>
                <c:pt idx="2">
                  <c:v>9 мес. 2021г.</c:v>
                </c:pt>
              </c:strCache>
            </c:strRef>
          </c:cat>
          <c:val>
            <c:numRef>
              <c:f>Лист2!$H$167:$J$167</c:f>
              <c:numCache>
                <c:formatCode>#,##0</c:formatCode>
                <c:ptCount val="3"/>
                <c:pt idx="0" formatCode="General">
                  <c:v>90</c:v>
                </c:pt>
                <c:pt idx="1">
                  <c:v>5013</c:v>
                </c:pt>
                <c:pt idx="2">
                  <c:v>32214</c:v>
                </c:pt>
              </c:numCache>
            </c:numRef>
          </c:val>
        </c:ser>
        <c:ser>
          <c:idx val="1"/>
          <c:order val="1"/>
          <c:tx>
            <c:strRef>
              <c:f>Лист2!$G$168</c:f>
              <c:strCache>
                <c:ptCount val="1"/>
                <c:pt idx="0">
                  <c:v>Чистые доходы от операций с ценными бумагами, оцениваемым по амортизированной стоимости, тыс. руб.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Лист2!$H$166:$J$166</c:f>
              <c:strCache>
                <c:ptCount val="3"/>
                <c:pt idx="0">
                  <c:v>9 мес. 2019г.</c:v>
                </c:pt>
                <c:pt idx="1">
                  <c:v>9 мес.2020г.</c:v>
                </c:pt>
                <c:pt idx="2">
                  <c:v>9 мес. 2021г.</c:v>
                </c:pt>
              </c:strCache>
            </c:strRef>
          </c:cat>
          <c:val>
            <c:numRef>
              <c:f>Лист2!$H$168:$J$168</c:f>
              <c:numCache>
                <c:formatCode>#,##0</c:formatCode>
                <c:ptCount val="3"/>
                <c:pt idx="0" formatCode="General">
                  <c:v>-12</c:v>
                </c:pt>
                <c:pt idx="1">
                  <c:v>6909</c:v>
                </c:pt>
                <c:pt idx="2">
                  <c:v>58908</c:v>
                </c:pt>
              </c:numCache>
            </c:numRef>
          </c:val>
        </c:ser>
        <c:dLbls>
          <c:showVal val="1"/>
        </c:dLbls>
        <c:shape val="cylinder"/>
        <c:axId val="67532288"/>
        <c:axId val="67752320"/>
        <c:axId val="0"/>
      </c:bar3DChart>
      <c:catAx>
        <c:axId val="6753228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752320"/>
        <c:crosses val="autoZero"/>
        <c:auto val="1"/>
        <c:lblAlgn val="ctr"/>
        <c:lblOffset val="100"/>
      </c:catAx>
      <c:valAx>
        <c:axId val="677523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532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542765339385966E-2"/>
          <c:y val="0.76020554248900873"/>
          <c:w val="0.8869142358094918"/>
          <c:h val="0.18784640556294172"/>
        </c:manualLayout>
      </c:layout>
      <c:txPr>
        <a:bodyPr/>
        <a:lstStyle/>
        <a:p>
          <a:pPr>
            <a:defRPr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Лист2!$G$153</c:f>
              <c:strCache>
                <c:ptCount val="1"/>
                <c:pt idx="0">
                  <c:v>Чистые доходы от операций с иностранной валютой, тыс. руб.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Лист2!$H$152:$J$152</c:f>
              <c:strCache>
                <c:ptCount val="3"/>
                <c:pt idx="0">
                  <c:v>9 мес. 2019г.</c:v>
                </c:pt>
                <c:pt idx="1">
                  <c:v>9 мес.2020г.</c:v>
                </c:pt>
                <c:pt idx="2">
                  <c:v>9 мес. 2021г.</c:v>
                </c:pt>
              </c:strCache>
            </c:strRef>
          </c:cat>
          <c:val>
            <c:numRef>
              <c:f>Лист2!$H$153:$J$153</c:f>
              <c:numCache>
                <c:formatCode>#,##0</c:formatCode>
                <c:ptCount val="3"/>
                <c:pt idx="0" formatCode="General">
                  <c:v>1387826</c:v>
                </c:pt>
                <c:pt idx="1">
                  <c:v>1398667</c:v>
                </c:pt>
                <c:pt idx="2">
                  <c:v>2175234</c:v>
                </c:pt>
              </c:numCache>
            </c:numRef>
          </c:val>
        </c:ser>
        <c:dLbls>
          <c:showVal val="1"/>
        </c:dLbls>
        <c:marker val="1"/>
        <c:axId val="65112320"/>
        <c:axId val="65126784"/>
      </c:lineChart>
      <c:catAx>
        <c:axId val="65112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126784"/>
        <c:crosses val="autoZero"/>
        <c:auto val="1"/>
        <c:lblAlgn val="ctr"/>
        <c:lblOffset val="100"/>
      </c:catAx>
      <c:valAx>
        <c:axId val="6512678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51123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Лист2!$F$122</c:f>
              <c:strCache>
                <c:ptCount val="1"/>
                <c:pt idx="0">
                  <c:v>Чистые процентные доходы (отрицательная процентная маржа), тыс.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05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Лист2!$G$121:$I$121</c:f>
              <c:strCache>
                <c:ptCount val="3"/>
                <c:pt idx="0">
                  <c:v>9 мес. 2019г.</c:v>
                </c:pt>
                <c:pt idx="1">
                  <c:v>9 мес.2020г.</c:v>
                </c:pt>
                <c:pt idx="2">
                  <c:v>9 мес. 2021г.</c:v>
                </c:pt>
              </c:strCache>
            </c:strRef>
          </c:cat>
          <c:val>
            <c:numRef>
              <c:f>Лист2!$G$122:$I$122</c:f>
              <c:numCache>
                <c:formatCode>#,##0</c:formatCode>
                <c:ptCount val="3"/>
                <c:pt idx="0" formatCode="General">
                  <c:v>39724781</c:v>
                </c:pt>
                <c:pt idx="1">
                  <c:v>49469600</c:v>
                </c:pt>
                <c:pt idx="2">
                  <c:v>65326355</c:v>
                </c:pt>
              </c:numCache>
            </c:numRef>
          </c:val>
        </c:ser>
        <c:shape val="box"/>
        <c:axId val="63648512"/>
        <c:axId val="63772544"/>
        <c:axId val="0"/>
      </c:bar3DChart>
      <c:catAx>
        <c:axId val="63648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772544"/>
        <c:crosses val="autoZero"/>
        <c:auto val="1"/>
        <c:lblAlgn val="ctr"/>
        <c:lblOffset val="100"/>
      </c:catAx>
      <c:valAx>
        <c:axId val="637725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636485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Лист2!$G$61</c:f>
              <c:strCache>
                <c:ptCount val="1"/>
                <c:pt idx="0">
                  <c:v>9 мес. 2021г.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Лист2!$F$62:$F$63</c:f>
              <c:strCache>
                <c:ptCount val="2"/>
                <c:pt idx="0">
                  <c:v>Собственные средства, %</c:v>
                </c:pt>
                <c:pt idx="1">
                  <c:v>Заемные средства, %</c:v>
                </c:pt>
              </c:strCache>
            </c:strRef>
          </c:cat>
          <c:val>
            <c:numRef>
              <c:f>Лист2!$G$62:$G$63</c:f>
              <c:numCache>
                <c:formatCode>General</c:formatCode>
                <c:ptCount val="2"/>
                <c:pt idx="0">
                  <c:v>7.99</c:v>
                </c:pt>
                <c:pt idx="1">
                  <c:v>92.01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Лист2!$F$35</c:f>
              <c:strCache>
                <c:ptCount val="1"/>
                <c:pt idx="0">
                  <c:v>Собственные средства,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Лист2!$G$34:$I$34</c:f>
              <c:strCache>
                <c:ptCount val="3"/>
                <c:pt idx="0">
                  <c:v>9 мес. 2019г.</c:v>
                </c:pt>
                <c:pt idx="1">
                  <c:v>9 мес.2020г.</c:v>
                </c:pt>
                <c:pt idx="2">
                  <c:v>9 мес. 2021г.</c:v>
                </c:pt>
              </c:strCache>
            </c:strRef>
          </c:cat>
          <c:val>
            <c:numRef>
              <c:f>Лист2!$G$35:$I$35</c:f>
              <c:numCache>
                <c:formatCode>#,##0</c:formatCode>
                <c:ptCount val="3"/>
                <c:pt idx="0" formatCode="General">
                  <c:v>175824352</c:v>
                </c:pt>
                <c:pt idx="1">
                  <c:v>260686448</c:v>
                </c:pt>
                <c:pt idx="2">
                  <c:v>297554901</c:v>
                </c:pt>
              </c:numCache>
            </c:numRef>
          </c:val>
        </c:ser>
        <c:ser>
          <c:idx val="1"/>
          <c:order val="1"/>
          <c:tx>
            <c:strRef>
              <c:f>Лист2!$F$36</c:f>
              <c:strCache>
                <c:ptCount val="1"/>
                <c:pt idx="0">
                  <c:v>Заемные средства, тыс.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Лист2!$G$34:$I$34</c:f>
              <c:strCache>
                <c:ptCount val="3"/>
                <c:pt idx="0">
                  <c:v>9 мес. 2019г.</c:v>
                </c:pt>
                <c:pt idx="1">
                  <c:v>9 мес.2020г.</c:v>
                </c:pt>
                <c:pt idx="2">
                  <c:v>9 мес. 2021г.</c:v>
                </c:pt>
              </c:strCache>
            </c:strRef>
          </c:cat>
          <c:val>
            <c:numRef>
              <c:f>Лист2!$G$36:$I$36</c:f>
              <c:numCache>
                <c:formatCode>#,##0</c:formatCode>
                <c:ptCount val="3"/>
                <c:pt idx="0" formatCode="General">
                  <c:v>1577412553</c:v>
                </c:pt>
                <c:pt idx="1">
                  <c:v>2466842420</c:v>
                </c:pt>
                <c:pt idx="2">
                  <c:v>3423244502</c:v>
                </c:pt>
              </c:numCache>
            </c:numRef>
          </c:val>
        </c:ser>
        <c:dLbls>
          <c:showVal val="1"/>
        </c:dLbls>
        <c:shape val="cylinder"/>
        <c:axId val="44605440"/>
        <c:axId val="61272832"/>
        <c:axId val="0"/>
      </c:bar3DChart>
      <c:catAx>
        <c:axId val="44605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272832"/>
        <c:crosses val="autoZero"/>
        <c:auto val="1"/>
        <c:lblAlgn val="ctr"/>
        <c:lblOffset val="100"/>
      </c:catAx>
      <c:valAx>
        <c:axId val="6127283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44605440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Лист1!$I$13</c:f>
              <c:strCache>
                <c:ptCount val="1"/>
                <c:pt idx="0">
                  <c:v>Чат -бот может решить максимум задач(% от опрошенных)</c:v>
                </c:pt>
              </c:strCache>
            </c:strRef>
          </c:tx>
          <c:spPr>
            <a:solidFill>
              <a:schemeClr val="accent5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Лист1!$H$14:$H$17</c:f>
              <c:strCache>
                <c:ptCount val="4"/>
                <c:pt idx="0">
                  <c:v>Промсвязьбанк</c:v>
                </c:pt>
                <c:pt idx="1">
                  <c:v>Сбербанк</c:v>
                </c:pt>
                <c:pt idx="2">
                  <c:v>Альфа-Банк</c:v>
                </c:pt>
                <c:pt idx="3">
                  <c:v>МТС-банк</c:v>
                </c:pt>
              </c:strCache>
            </c:strRef>
          </c:cat>
          <c:val>
            <c:numRef>
              <c:f>Лист1!$I$14:$I$17</c:f>
              <c:numCache>
                <c:formatCode>General</c:formatCode>
                <c:ptCount val="4"/>
                <c:pt idx="0">
                  <c:v>73</c:v>
                </c:pt>
                <c:pt idx="1">
                  <c:v>63</c:v>
                </c:pt>
                <c:pt idx="2">
                  <c:v>53</c:v>
                </c:pt>
                <c:pt idx="3">
                  <c:v>50</c:v>
                </c:pt>
              </c:numCache>
            </c:numRef>
          </c:val>
        </c:ser>
        <c:dLbls>
          <c:showVal val="1"/>
        </c:dLbls>
        <c:shape val="cylinder"/>
        <c:axId val="118588544"/>
        <c:axId val="118590080"/>
        <c:axId val="0"/>
      </c:bar3DChart>
      <c:catAx>
        <c:axId val="118588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590080"/>
        <c:crosses val="autoZero"/>
        <c:auto val="1"/>
        <c:lblAlgn val="ctr"/>
        <c:lblOffset val="100"/>
      </c:catAx>
      <c:valAx>
        <c:axId val="118590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5885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BD40-CCE3-4DA4-A361-4C6F4400014C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AF8A-CBC2-4E55-9AC1-2C765502C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C9C29-5411-4547-B907-D7F11DB26E2D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A31A4-FF96-4FD1-8792-BBDA730C1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B1EC-E54A-4F79-9613-545A6BF24ED3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3BBE-8F4B-4BC2-A452-63F83B4FA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extLst>
              <a:ext uri="{FF2B5EF4-FFF2-40B4-BE49-F238E27FC236}"/>
            </a:extLst>
          </p:cNvPr>
          <p:cNvSpPr/>
          <p:nvPr userDrawn="1"/>
        </p:nvSpPr>
        <p:spPr>
          <a:xfrm>
            <a:off x="8210550" y="1809750"/>
            <a:ext cx="404813" cy="3492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: фигура 17">
            <a:extLst>
              <a:ext uri="{FF2B5EF4-FFF2-40B4-BE49-F238E27FC236}"/>
            </a:extLst>
          </p:cNvPr>
          <p:cNvSpPr/>
          <p:nvPr userDrawn="1"/>
        </p:nvSpPr>
        <p:spPr>
          <a:xfrm>
            <a:off x="6875463" y="4686300"/>
            <a:ext cx="577850" cy="468313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: фигура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9525"/>
            <a:ext cx="9245600" cy="6867525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: фигура 13">
            <a:extLst>
              <a:ext uri="{FF2B5EF4-FFF2-40B4-BE49-F238E27FC236}"/>
            </a:extLst>
          </p:cNvPr>
          <p:cNvSpPr/>
          <p:nvPr userDrawn="1"/>
        </p:nvSpPr>
        <p:spPr>
          <a:xfrm>
            <a:off x="835025" y="2159000"/>
            <a:ext cx="7780338" cy="2530475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21" name="Текст 2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30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4149725"/>
            <a:ext cx="8975725" cy="2709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6861175" y="0"/>
            <a:ext cx="532606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5184775"/>
            <a:ext cx="3530600" cy="1674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562451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1588"/>
            <a:ext cx="532606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6861175" y="0"/>
            <a:ext cx="532606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469900" y="4149725"/>
            <a:ext cx="8505825" cy="1798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34B4-45DB-44EA-9FA6-916009AE78E9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DF84-93AF-4BB3-89F2-EE9051953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1588"/>
            <a:ext cx="6096000" cy="6859588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9605963" y="0"/>
            <a:ext cx="28067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DB59-6DE2-48CD-8935-71E4B5995D18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8B69-EED4-4E5A-B47B-F9E2525D0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69E50-96B2-498E-8A12-9DD3DFBC54DF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514D-E416-4301-8807-B9DC76C95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3AC0-B5C1-40A5-AEA3-D7DE872BE979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67F4-49A1-45FA-AE92-B3E64BB8D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B01F-6D75-42C7-8739-53F249005C3B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B59F-D647-4093-89B0-749B1DE16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6E42-4F7B-416E-855F-37D54D94A3CA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BE75F-541D-45F4-B346-125E05B3F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CE46-F641-4031-8890-130BD9AC35EC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04B0-B024-45E7-BD1A-33DC818C3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1C41-C3D9-42EC-885F-AFFC84E884F2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46F7-E0BD-4A12-8B2C-CED9ACC95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106A0D-8783-48CB-9C3F-1CBAB0429FD5}" type="datetimeFigureOut">
              <a:rPr lang="ru-RU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44D2A4-A25E-40F8-958B-D86008B4D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hlinkClick r:id="rId23"/>
          </p:cNvPr>
          <p:cNvPicPr>
            <a:picLocks noChangeAspect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-1193800" y="366713"/>
            <a:ext cx="7572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04" y="0"/>
            <a:ext cx="9096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任意多边形 21"/>
          <p:cNvSpPr>
            <a:spLocks noChangeArrowheads="1"/>
          </p:cNvSpPr>
          <p:nvPr/>
        </p:nvSpPr>
        <p:spPr bwMode="auto">
          <a:xfrm>
            <a:off x="3063240" y="0"/>
            <a:ext cx="3995928" cy="6858000"/>
          </a:xfrm>
          <a:custGeom>
            <a:avLst/>
            <a:gdLst>
              <a:gd name="connsiteX0" fmla="*/ 0 w 5660136"/>
              <a:gd name="connsiteY0" fmla="*/ 6858000 h 6858000"/>
              <a:gd name="connsiteX1" fmla="*/ 0 w 5660136"/>
              <a:gd name="connsiteY1" fmla="*/ 0 h 6858000"/>
              <a:gd name="connsiteX2" fmla="*/ 5660136 w 5660136"/>
              <a:gd name="connsiteY2" fmla="*/ 6858000 h 6858000"/>
              <a:gd name="connsiteX3" fmla="*/ 0 w 56601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136" h="6858000">
                <a:moveTo>
                  <a:pt x="0" y="6858000"/>
                </a:moveTo>
                <a:lnTo>
                  <a:pt x="0" y="0"/>
                </a:lnTo>
                <a:lnTo>
                  <a:pt x="56601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任意多边形 21"/>
          <p:cNvSpPr>
            <a:spLocks noChangeArrowheads="1"/>
          </p:cNvSpPr>
          <p:nvPr/>
        </p:nvSpPr>
        <p:spPr bwMode="auto">
          <a:xfrm rot="-1800000">
            <a:off x="4527299" y="-947194"/>
            <a:ext cx="2051774" cy="6399213"/>
          </a:xfrm>
          <a:custGeom>
            <a:avLst/>
            <a:gdLst>
              <a:gd name="T0" fmla="*/ 0 w 2026880"/>
              <a:gd name="T1" fmla="*/ 0 h 6399694"/>
              <a:gd name="T2" fmla="*/ 2027951 w 2026880"/>
              <a:gd name="T3" fmla="*/ 1169957 h 6399694"/>
              <a:gd name="T4" fmla="*/ 2027951 w 2026880"/>
              <a:gd name="T5" fmla="*/ 5228297 h 6399694"/>
              <a:gd name="T6" fmla="*/ 0 w 2026880"/>
              <a:gd name="T7" fmla="*/ 6398253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任意多边形 23"/>
          <p:cNvSpPr>
            <a:spLocks noChangeArrowheads="1"/>
          </p:cNvSpPr>
          <p:nvPr/>
        </p:nvSpPr>
        <p:spPr bwMode="auto">
          <a:xfrm rot="1800000" flipV="1">
            <a:off x="3830134" y="3525921"/>
            <a:ext cx="2025287" cy="4115567"/>
          </a:xfrm>
          <a:custGeom>
            <a:avLst/>
            <a:gdLst>
              <a:gd name="T0" fmla="*/ 0 w 2026880"/>
              <a:gd name="T1" fmla="*/ 4133590 h 4133980"/>
              <a:gd name="T2" fmla="*/ 2027951 w 2026880"/>
              <a:gd name="T3" fmla="*/ 2963481 h 4133980"/>
              <a:gd name="T4" fmla="*/ 2027951 w 2026880"/>
              <a:gd name="T5" fmla="*/ 1170109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文本框 1"/>
          <p:cNvSpPr txBox="1"/>
          <p:nvPr/>
        </p:nvSpPr>
        <p:spPr>
          <a:xfrm>
            <a:off x="5892086" y="6541163"/>
            <a:ext cx="767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2023 г.</a:t>
            </a:r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文本框 24"/>
          <p:cNvSpPr>
            <a:spLocks noChangeArrowheads="1"/>
          </p:cNvSpPr>
          <p:nvPr/>
        </p:nvSpPr>
        <p:spPr bwMode="auto">
          <a:xfrm>
            <a:off x="166646" y="1500174"/>
            <a:ext cx="404747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rgbClr val="202731"/>
                </a:solidFill>
                <a:latin typeface="Times New Roman" pitchFamily="18" charset="0"/>
                <a:ea typeface="方正姚体简体" pitchFamily="65" charset="-122"/>
                <a:cs typeface="Times New Roman" pitchFamily="18" charset="0"/>
                <a:sym typeface="方正姚体" pitchFamily="2" charset="-122"/>
              </a:rPr>
              <a:t>Тема диплома: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«Актуальные проблемы организации долгосрочного кредитования юридических лиц на примере деятельности банка ПАО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Промсвязьбанк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zh-CN" sz="2400" b="1" dirty="0" smtClean="0">
                <a:solidFill>
                  <a:srgbClr val="202731"/>
                </a:solidFill>
                <a:latin typeface="Times New Roman" pitchFamily="18" charset="0"/>
                <a:ea typeface="方正姚体简体" pitchFamily="65" charset="-122"/>
                <a:cs typeface="Times New Roman" pitchFamily="18" charset="0"/>
                <a:sym typeface="方正姚体" pitchFamily="2" charset="-122"/>
              </a:rPr>
              <a:t>   </a:t>
            </a:r>
            <a:endParaRPr lang="zh-CN" altLang="en-US" sz="2400" b="1" dirty="0">
              <a:solidFill>
                <a:srgbClr val="202731"/>
              </a:solidFill>
              <a:latin typeface="Times New Roman" pitchFamily="18" charset="0"/>
              <a:ea typeface="方正姚体简体" pitchFamily="65" charset="-122"/>
              <a:cs typeface="Times New Roman" pitchFamily="18" charset="0"/>
              <a:sym typeface="方正姚体" pitchFamily="2" charset="-122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0" y="71414"/>
            <a:ext cx="3309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города Москвы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«Финансовый колледж № 35»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(ГБПОУ ФК № 35)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0" y="4857760"/>
            <a:ext cx="3952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Выполнил: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Студентка группы ДБД-25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специальности 38.02.07. Банковское дело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Р.В. Михеева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Проверил: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Р.М. Данилевич</a:t>
            </a:r>
          </a:p>
          <a:p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04" y="0"/>
            <a:ext cx="9096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任意多边形 21"/>
          <p:cNvSpPr>
            <a:spLocks noChangeArrowheads="1"/>
          </p:cNvSpPr>
          <p:nvPr/>
        </p:nvSpPr>
        <p:spPr bwMode="auto">
          <a:xfrm>
            <a:off x="3063240" y="0"/>
            <a:ext cx="3995928" cy="6858000"/>
          </a:xfrm>
          <a:custGeom>
            <a:avLst/>
            <a:gdLst>
              <a:gd name="connsiteX0" fmla="*/ 0 w 5660136"/>
              <a:gd name="connsiteY0" fmla="*/ 6858000 h 6858000"/>
              <a:gd name="connsiteX1" fmla="*/ 0 w 5660136"/>
              <a:gd name="connsiteY1" fmla="*/ 0 h 6858000"/>
              <a:gd name="connsiteX2" fmla="*/ 5660136 w 5660136"/>
              <a:gd name="connsiteY2" fmla="*/ 6858000 h 6858000"/>
              <a:gd name="connsiteX3" fmla="*/ 0 w 56601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136" h="6858000">
                <a:moveTo>
                  <a:pt x="0" y="6858000"/>
                </a:moveTo>
                <a:lnTo>
                  <a:pt x="0" y="0"/>
                </a:lnTo>
                <a:lnTo>
                  <a:pt x="56601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任意多边形 21"/>
          <p:cNvSpPr>
            <a:spLocks noChangeArrowheads="1"/>
          </p:cNvSpPr>
          <p:nvPr/>
        </p:nvSpPr>
        <p:spPr bwMode="auto">
          <a:xfrm rot="-1800000">
            <a:off x="4527299" y="-947194"/>
            <a:ext cx="2051774" cy="6399213"/>
          </a:xfrm>
          <a:custGeom>
            <a:avLst/>
            <a:gdLst>
              <a:gd name="T0" fmla="*/ 0 w 2026880"/>
              <a:gd name="T1" fmla="*/ 0 h 6399694"/>
              <a:gd name="T2" fmla="*/ 2027951 w 2026880"/>
              <a:gd name="T3" fmla="*/ 1169957 h 6399694"/>
              <a:gd name="T4" fmla="*/ 2027951 w 2026880"/>
              <a:gd name="T5" fmla="*/ 5228297 h 6399694"/>
              <a:gd name="T6" fmla="*/ 0 w 2026880"/>
              <a:gd name="T7" fmla="*/ 6398253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任意多边形 23"/>
          <p:cNvSpPr>
            <a:spLocks noChangeArrowheads="1"/>
          </p:cNvSpPr>
          <p:nvPr/>
        </p:nvSpPr>
        <p:spPr bwMode="auto">
          <a:xfrm rot="1800000" flipV="1">
            <a:off x="3830134" y="3525921"/>
            <a:ext cx="2025287" cy="4115567"/>
          </a:xfrm>
          <a:custGeom>
            <a:avLst/>
            <a:gdLst>
              <a:gd name="T0" fmla="*/ 0 w 2026880"/>
              <a:gd name="T1" fmla="*/ 4133590 h 4133980"/>
              <a:gd name="T2" fmla="*/ 2027951 w 2026880"/>
              <a:gd name="T3" fmla="*/ 2963481 h 4133980"/>
              <a:gd name="T4" fmla="*/ 2027951 w 2026880"/>
              <a:gd name="T5" fmla="*/ 1170109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文本框 1"/>
          <p:cNvSpPr txBox="1"/>
          <p:nvPr/>
        </p:nvSpPr>
        <p:spPr>
          <a:xfrm>
            <a:off x="5892086" y="6541163"/>
            <a:ext cx="767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2023 г.</a:t>
            </a:r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文本框 24"/>
          <p:cNvSpPr>
            <a:spLocks noChangeArrowheads="1"/>
          </p:cNvSpPr>
          <p:nvPr/>
        </p:nvSpPr>
        <p:spPr bwMode="auto">
          <a:xfrm>
            <a:off x="166646" y="1500174"/>
            <a:ext cx="404747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rgbClr val="202731"/>
                </a:solidFill>
                <a:latin typeface="Times New Roman" pitchFamily="18" charset="0"/>
                <a:ea typeface="方正姚体简体" pitchFamily="65" charset="-122"/>
                <a:cs typeface="Times New Roman" pitchFamily="18" charset="0"/>
                <a:sym typeface="方正姚体" pitchFamily="2" charset="-122"/>
              </a:rPr>
              <a:t>Тема диплома: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«Актуальные проблемы организации долгосрочного кредитования юридических лиц на примере деятельности банка ПАО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Промсвязьбанк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zh-CN" sz="2400" b="1" dirty="0" smtClean="0">
                <a:solidFill>
                  <a:srgbClr val="202731"/>
                </a:solidFill>
                <a:latin typeface="Times New Roman" pitchFamily="18" charset="0"/>
                <a:ea typeface="方正姚体简体" pitchFamily="65" charset="-122"/>
                <a:cs typeface="Times New Roman" pitchFamily="18" charset="0"/>
                <a:sym typeface="方正姚体" pitchFamily="2" charset="-122"/>
              </a:rPr>
              <a:t>   </a:t>
            </a:r>
            <a:endParaRPr lang="zh-CN" altLang="en-US" sz="2400" b="1" dirty="0">
              <a:solidFill>
                <a:srgbClr val="202731"/>
              </a:solidFill>
              <a:latin typeface="Times New Roman" pitchFamily="18" charset="0"/>
              <a:ea typeface="方正姚体简体" pitchFamily="65" charset="-122"/>
              <a:cs typeface="Times New Roman" pitchFamily="18" charset="0"/>
              <a:sym typeface="方正姚体" pitchFamily="2" charset="-122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0" y="71414"/>
            <a:ext cx="3309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города Москвы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«Финансовый колледж № 35»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(ГБПОУ ФК № 35)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0" y="4857760"/>
            <a:ext cx="3952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Выполнил: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Студентка группы ДБД-25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специальности 38.02.07. Банковское дело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Р.В. Михеева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Проверил: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Р.М. Данилевич</a:t>
            </a:r>
          </a:p>
          <a:p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142853"/>
            <a:ext cx="5625000" cy="35719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881686" y="642918"/>
            <a:ext cx="6072230" cy="785818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разработка практических рекомендаций, направленных на совершенствование системы кредитования юридических лиц коммерческим банкам.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0"/>
            <a:ext cx="566737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Актуальность темы исследования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 bwMode="auto">
          <a:xfrm>
            <a:off x="95208" y="571480"/>
            <a:ext cx="54292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Кредитование юридических лиц – является одной из востребованных услуг в сфере банковского кредитования. Привлечение заемных средств помогает бизнесу развиваться в несколько раз быстрее. На них можно открыть новую точку продаж, закупить оборудование, увеличить капитал, выплатить заработную плату. Взяв кредит в банке, юридическое лицо может стабилизировать финансовую ситуацию в компании, компенсировать кассовые разрывы.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Кредит для бизнеса – это эффективный инструмент, который поможет быстрее раскрутить компанию, масштабироваться или заткнуть образовавшийся кассовый разрыв. Но чтобы заем был на пользу, необходимо учитывать цель кредитования и всегда соотносить потенциальную прибыль с процентной ставкой. Это позволит исключить попадание юридической компании в долговую зависимость.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оценке благонадежности заемщика банк оценивает не только размеры и обороты компании, но и финансовые показатели деятельности. Важной проблемой выдачи долгосрочных кредитов является их невозвратность и рост суммы просроченной кредиторской задолженности. В связи с этим, коммерческим банкам необходимо применение новейших технологий в выдаче кредитов юридическим лицам. Сегодня банки упрощают процедуру выдачи кредитов: предварительное одобрение можно получить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онлайн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отправив заявку с сайта кредитной организации. Более того, эффективная ассортиментная политика в отношении предоставления кредитов юридических лиц, приемлемые условия кредитования и невысокие процентные ставки, позволяют увеличивать долю банка на рынке кредитования, тем самым снижая вероятность не возврата кредитов.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167438" y="3643314"/>
            <a:ext cx="5625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Объект и предмет исследования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024562" y="1428736"/>
            <a:ext cx="5625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Google Shape;968;p48"/>
          <p:cNvSpPr/>
          <p:nvPr/>
        </p:nvSpPr>
        <p:spPr>
          <a:xfrm>
            <a:off x="6024562" y="1928802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68;p48"/>
          <p:cNvSpPr/>
          <p:nvPr/>
        </p:nvSpPr>
        <p:spPr>
          <a:xfrm>
            <a:off x="6024562" y="250030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68;p48"/>
          <p:cNvSpPr/>
          <p:nvPr/>
        </p:nvSpPr>
        <p:spPr>
          <a:xfrm>
            <a:off x="6024562" y="307181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6381752" y="1928802"/>
            <a:ext cx="53392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Описать теоретические аспекты  долгосрочного кредитования юридических лиц;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381752" y="2500306"/>
            <a:ext cx="55535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Дать оценку системы кредитования юридических лиц на примере коммерческого банка;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381752" y="3071810"/>
            <a:ext cx="54821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Предложить пути совершенствования системы кредитования юридических лиц.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25262" r="21500" b="23013"/>
          <a:stretch>
            <a:fillRect/>
          </a:stretch>
        </p:blipFill>
        <p:spPr bwMode="auto">
          <a:xfrm>
            <a:off x="7810512" y="5786430"/>
            <a:ext cx="22255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6238876" y="4429132"/>
            <a:ext cx="54821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Объект исследования-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осуществление деятельности банка ПАО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Промсвязьбанк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6238876" y="5286388"/>
            <a:ext cx="55535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процесс кредитования юридических лиц на примере банка ПАО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Промсвязьбанк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eaLnBrk="0" hangingPunct="0">
              <a:lnSpc>
                <a:spcPct val="90000"/>
              </a:lnSpc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47439" cy="668887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Теоретические аспекты исследования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52398" y="642918"/>
            <a:ext cx="6858048" cy="15716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Кредит – это временный перевод денежных средств от кредитора к заемщику на условиях возмещения этой суммы заемщиком в будущем, обычно с дополнительной платой (процентами) за использование денег. Долгосрочное кредитование юридических лиц предусматривает кредиты компаниям и организациям сроком более 1 года.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4443ffa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446" r="28446"/>
          <a:stretch>
            <a:fillRect/>
          </a:stretch>
        </p:blipFill>
        <p:spPr/>
      </p:pic>
      <p:sp>
        <p:nvSpPr>
          <p:cNvPr id="10" name="Текст 2"/>
          <p:cNvSpPr txBox="1">
            <a:spLocks/>
          </p:cNvSpPr>
          <p:nvPr/>
        </p:nvSpPr>
        <p:spPr bwMode="auto">
          <a:xfrm>
            <a:off x="309522" y="2428868"/>
            <a:ext cx="70723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Наиболее популярные долгосрочные кредиты для ЮЛ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 bwMode="auto">
          <a:xfrm>
            <a:off x="452398" y="2857496"/>
            <a:ext cx="692948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Кредитные линии, которые открывают на основании подтверждений оборотов на расчетном счете;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 bwMode="auto">
          <a:xfrm>
            <a:off x="452398" y="3500438"/>
            <a:ext cx="700092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Залоговые кредиты для приобретения недвижимости и оборудования;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 bwMode="auto">
          <a:xfrm>
            <a:off x="452398" y="4214818"/>
            <a:ext cx="671517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Целевые кредиты, которые можно использовать для инвестиций в проекты государства или других предприятий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 bwMode="auto">
          <a:xfrm>
            <a:off x="452398" y="4929198"/>
            <a:ext cx="70723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Лизинг и другие;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 bwMode="auto">
          <a:xfrm>
            <a:off x="452398" y="5357826"/>
            <a:ext cx="707236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кредитования юридических лиц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eaLnBrk="0" hangingPunct="0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Целевое кредитование ;  </a:t>
            </a:r>
          </a:p>
          <a:p>
            <a:pPr lvl="0" eaLnBrk="0" hangingPunct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Нецелевое кредитование.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46" y="0"/>
            <a:ext cx="7286676" cy="668887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Общая характеристика коммерческого банка ПАО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Промсвязьбанк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9810776" y="285728"/>
            <a:ext cx="2381224" cy="571504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ПАО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Промсвязьбанк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это универсальный, системно значимый банк. Занимает 4 место среди российских банков по величине кредитного портфеля МСБ, имеет более 150  Наград и  премий по результатам форумов. В настоящее время в банке  обслуживаются: 200 000 юридических лиц, 2,5 млн. физических лиц, 10 000 корпоративных клиентов. Всего в банке насчитывается 200000 филиалов по всей стране и  на  Байконуре; 8000 банкоматов и 200 терминалов самообслуживания.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44deaa0b0b58cb8c1c0b69b982d6241f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751" r="25751"/>
          <a:stretch>
            <a:fillRect/>
          </a:stretch>
        </p:blipFill>
        <p:spPr>
          <a:xfrm>
            <a:off x="9882214" y="4286256"/>
            <a:ext cx="2309786" cy="2357454"/>
          </a:xfrm>
        </p:spPr>
      </p:pic>
      <p:graphicFrame>
        <p:nvGraphicFramePr>
          <p:cNvPr id="9" name="Рисунок 4"/>
          <p:cNvGraphicFramePr>
            <a:graphicFrameLocks/>
          </p:cNvGraphicFramePr>
          <p:nvPr/>
        </p:nvGraphicFramePr>
        <p:xfrm>
          <a:off x="380960" y="714356"/>
          <a:ext cx="9144064" cy="369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20"/>
                <a:gridCol w="1743928"/>
                <a:gridCol w="681491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Услуги по направлениям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Виды банковских продуктов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Частным лицам</a:t>
                      </a:r>
                      <a:endParaRPr lang="ru-RU" sz="1400" b="1" i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Дебетовые и кредитные карты; кредиты и ипотеки; прием депозитов; расчетно-кассовое обслуживание; валютные операции; денежные переводы;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онлайн-управление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финансами; премиальные услуги и консультирование.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Малый и средний бизнес</a:t>
                      </a:r>
                      <a:endParaRPr lang="ru-RU" sz="1400" b="1" i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Кредиты для ИП и ЮЛ; расчетно-кассовое обслуживание; выдача векселей; денежные переводы; предоставление гарантий;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онлайн-управление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финансами; брокерские услуги на валютных рынках и на рынке ценных бумаг.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Корпоративные клиенты</a:t>
                      </a:r>
                      <a:endParaRPr lang="ru-RU" sz="1400" b="1" i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Кредиты;  расчетные операции; факторинг; финансирование с участием ЭКА; проектное финансирование; управление денежными потоками и платежами; брокерские услуги на валютных рынках и на рынке ценных бумаг; прием депозитов.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</a:t>
                      </a:r>
                      <a:endParaRPr lang="ru-RU" sz="1400" b="1" i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Сделки на рынках заемного капитала;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андеррайтинг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муниципальных и корпоративных облигаций, включая Евробонды, кредитные ноты и векселя, а также местные рублевые облигации; торговля акциями и инструментами с фиксированной доходностью; услуги по корпоративному финансовому консультированию; финансирование с участием ЭКА; брокерские услуги; сделки РЕПО; операции с драгоценными металлами; управление активами и частное банковское обслуживание состоятельных клиентов.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2398" y="4572008"/>
          <a:ext cx="9001188" cy="1953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239"/>
                <a:gridCol w="2531602"/>
                <a:gridCol w="559934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Услуги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интернет-банка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Описание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БЕСПЛАТНЫЕ ПЛАТЕЖИ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Бесплатные платежи за мобильную связь и интернет, оплата ЖКУ, штрафов ГИБДД, налогов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ПОЛУЧЕНИЕ КРЕДИТОВ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Получение кредитов по сниженной на 0,5% ставке, без документов и посещения офисов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ВКЛАДЫ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Возможность открытия и пополнения вкладов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ПЛАНИРОВАНИЕ БЮДЖЕТА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Сервис «Умные деньги» для планирования личного бюджета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4" y="0"/>
            <a:ext cx="2071702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38942" cy="1142984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финансовых показателей ПАО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Промсвязьбанк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с 2019-2021гг.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 bwMode="auto">
          <a:xfrm>
            <a:off x="6238876" y="5929330"/>
            <a:ext cx="5715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ts val="0"/>
              </a:spcBef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024694" y="3686172"/>
          <a:ext cx="5000660" cy="317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953256" y="71414"/>
          <a:ext cx="514353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381356" y="3357562"/>
          <a:ext cx="3489964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38084" y="642918"/>
          <a:ext cx="4000528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595670" y="857232"/>
          <a:ext cx="3173730" cy="24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3214686"/>
          <a:ext cx="3643338" cy="344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46" y="142852"/>
            <a:ext cx="6715172" cy="668887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системы кредитования юридических лиц ПАО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Промсвязьбанк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57232"/>
          <a:ext cx="6786610" cy="564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"/>
                <a:gridCol w="1259648"/>
                <a:gridCol w="511976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kern="18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kern="18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kern="18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latin typeface="Times New Roman"/>
                          <a:ea typeface="Calibri"/>
                          <a:cs typeface="Times New Roman"/>
                        </a:rPr>
                        <a:t>Виды кредитов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latin typeface="Times New Roman"/>
                          <a:ea typeface="Calibri"/>
                          <a:cs typeface="Times New Roman"/>
                        </a:rPr>
                        <a:t>Условия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latin typeface="Times New Roman"/>
                          <a:ea typeface="Calibri"/>
                          <a:cs typeface="Times New Roman"/>
                        </a:rPr>
                        <a:t>«Без бумаг / Оборотный»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latin typeface="Times New Roman"/>
                          <a:ea typeface="Calibri"/>
                          <a:cs typeface="Times New Roman"/>
                        </a:rPr>
                        <a:t>Деньги на любые </a:t>
                      </a:r>
                      <a:r>
                        <a:rPr lang="ru-RU" sz="1400" spc="10" dirty="0" err="1">
                          <a:latin typeface="Times New Roman"/>
                          <a:ea typeface="Calibri"/>
                          <a:cs typeface="Times New Roman"/>
                        </a:rPr>
                        <a:t>бизнес-цели</a:t>
                      </a:r>
                      <a:r>
                        <a:rPr lang="ru-RU" sz="1400" spc="10" dirty="0">
                          <a:latin typeface="Times New Roman"/>
                          <a:ea typeface="Calibri"/>
                          <a:cs typeface="Times New Roman"/>
                        </a:rPr>
                        <a:t> 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 11,35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% .Сумма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 5 млн. руб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 Срок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 36 мес.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latin typeface="Times New Roman"/>
                          <a:ea typeface="Calibri"/>
                          <a:cs typeface="Times New Roman"/>
                        </a:rPr>
                        <a:t>Кредит-бизнес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latin typeface="Times New Roman"/>
                          <a:ea typeface="Calibri"/>
                          <a:cs typeface="Times New Roman"/>
                        </a:rPr>
                        <a:t>На любые цели по </a:t>
                      </a:r>
                      <a:r>
                        <a:rPr lang="ru-RU" sz="1400" spc="10" dirty="0" err="1" smtClean="0">
                          <a:latin typeface="Times New Roman"/>
                          <a:ea typeface="Calibri"/>
                          <a:cs typeface="Times New Roman"/>
                        </a:rPr>
                        <a:t>онлайн-заявке</a:t>
                      </a:r>
                      <a:r>
                        <a:rPr lang="ru-RU" sz="1400" spc="1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Сумма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 10 млн. руб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 Срок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 15 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лет. Индивидуальная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ставка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latin typeface="Times New Roman"/>
                          <a:ea typeface="Calibri"/>
                          <a:cs typeface="Times New Roman"/>
                        </a:rPr>
                        <a:t>Овердрафт для бизнеса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latin typeface="Times New Roman"/>
                          <a:ea typeface="Calibri"/>
                          <a:cs typeface="Times New Roman"/>
                        </a:rPr>
                        <a:t>Позволяет пользоваться расчетным счетом даже при нулевом балансе.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 70% лимит от оборота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Срок до 5 лет, индивидуальные ставки.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latin typeface="Times New Roman"/>
                          <a:ea typeface="Calibri"/>
                          <a:cs typeface="Times New Roman"/>
                        </a:rPr>
                        <a:t>Кредит на кредит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 err="1">
                          <a:latin typeface="Times New Roman"/>
                          <a:ea typeface="Calibri"/>
                          <a:cs typeface="Times New Roman"/>
                        </a:rPr>
                        <a:t>Онлайн-рефинансирование</a:t>
                      </a:r>
                      <a:r>
                        <a:rPr lang="ru-RU" sz="1400" spc="1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spc="10" dirty="0" err="1" smtClean="0">
                          <a:latin typeface="Times New Roman"/>
                          <a:ea typeface="Calibri"/>
                          <a:cs typeface="Times New Roman"/>
                        </a:rPr>
                        <a:t>бизнес-кредитов</a:t>
                      </a:r>
                      <a:r>
                        <a:rPr lang="ru-RU" sz="1400" spc="1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Сумма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 10 млн. руб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 Срок до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 10 лет. Индивидуальная ставка.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latin typeface="Times New Roman"/>
                          <a:ea typeface="Calibri"/>
                          <a:cs typeface="Times New Roman"/>
                        </a:rPr>
                        <a:t>Льготное кредитование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 12 месяцев на пополнение оборотных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средств. До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 10 лет на инвестиционные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цели. До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 500 млн. руб. на пополнение оборотных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средств. До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 2 млрд. руб. на инвестиционные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цели.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800" dirty="0">
                          <a:latin typeface="Times New Roman"/>
                          <a:ea typeface="Calibri"/>
                          <a:cs typeface="Times New Roman"/>
                        </a:rPr>
                        <a:t>Проектное финансирование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Объем финансирования до 90% от бюджета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проекта. Опыт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строительства: есть уже готовые и реализованные аналогичные проекты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 Срок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 5 лет. Для комплексной застройки - до 7 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лет. Документы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: наличие правоустанавливающей и исходно-разрешительной документации по проекту.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800" dirty="0">
                          <a:latin typeface="Times New Roman"/>
                          <a:ea typeface="Calibri"/>
                          <a:cs typeface="Times New Roman"/>
                        </a:rPr>
                        <a:t>Торговое финансирование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 использованием различных документарных инструментов осуществляется финансирование внешнеторговых операций юридического лица  (импортно-экспортных проектов) по привлекательной стоимости.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239008" y="571480"/>
            <a:ext cx="4786346" cy="61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все рассмотренные виды кредитов можно подать заявку на сайте банка ПАО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Промсвязьбанк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167570" y="1928802"/>
            <a:ext cx="4857784" cy="61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выдачи кредитов -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юридическим лицам также применяется биометрическая идентификация. В мобильном банке ПАО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Промсвязьбанк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можно решить практически любые вопросы: от получения справок по счёту до оплаты налогов и оформления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онлайн-кредита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167570" y="3286124"/>
            <a:ext cx="4857784" cy="61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работы с юридическими лицами в ПСБ предусмотрен чат-бот. Банк в 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 ПСБ запустился в начале 2021 года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вTelegram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" name="Google Shape;900;p48"/>
          <p:cNvGrpSpPr/>
          <p:nvPr/>
        </p:nvGrpSpPr>
        <p:grpSpPr>
          <a:xfrm>
            <a:off x="9310710" y="214290"/>
            <a:ext cx="386943" cy="372647"/>
            <a:chOff x="2583325" y="2972875"/>
            <a:chExt cx="462850" cy="445750"/>
          </a:xfrm>
        </p:grpSpPr>
        <p:sp>
          <p:nvSpPr>
            <p:cNvPr id="12" name="Google Shape;901;p4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2;p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898;p48"/>
          <p:cNvSpPr/>
          <p:nvPr/>
        </p:nvSpPr>
        <p:spPr>
          <a:xfrm>
            <a:off x="9453586" y="2786058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885;p48"/>
          <p:cNvSpPr/>
          <p:nvPr/>
        </p:nvSpPr>
        <p:spPr>
          <a:xfrm>
            <a:off x="9382148" y="1214422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7024694" y="3929066"/>
          <a:ext cx="4950136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04" y="1571612"/>
            <a:ext cx="6572296" cy="100013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долгосрочного кредитования юридических лиц на примере деятельности банка ПАО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Промсвязьбанк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caff59604da72868c17ac3995c24d1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4857" b="24857"/>
          <a:stretch>
            <a:fillRect/>
          </a:stretch>
        </p:blipFill>
        <p:spPr>
          <a:xfrm>
            <a:off x="5453058" y="142852"/>
            <a:ext cx="6545818" cy="1428760"/>
          </a:xfr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381619" y="2500306"/>
          <a:ext cx="6627803" cy="4213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9"/>
                <a:gridCol w="1285884"/>
                <a:gridCol w="1571636"/>
                <a:gridCol w="2984464"/>
              </a:tblGrid>
              <a:tr h="799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Слабые места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Пути совершенствования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Лизинг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предоставляется лизинг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Развивать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кредитные продукты: лизинг. В лизинг банк может предоставлять  различное оборудование, технику. Для реализации данного мероприятия необходимо сотрудничество с компанией, которая предлагает оборудование в лизинг.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Льготное кредитование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Льготные кредиты предоставляются только субъектам МСП.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Необходимо расширить линейку льготных кредитов: льготный для импортеров (по сниженной ставке до 5,0%), льготный для сельскохозяйственных организаций (по ставке до 3%), льготное кредитование для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ИТ-компаний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(по ставке 3-5%)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881026" y="1785926"/>
            <a:ext cx="421484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Льготный для импортеров </a:t>
            </a:r>
          </a:p>
          <a:p>
            <a:pPr lvl="0" algn="ctr" eaLnBrk="0" hangingPunct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 сниженной ставке до 5,0%)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881026" y="3071810"/>
            <a:ext cx="42862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Льготный для сельскохозяйственных организаций </a:t>
            </a:r>
          </a:p>
          <a:p>
            <a:pPr lvl="0" algn="ctr" eaLnBrk="0" hangingPunct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 ставке до 3,0%)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095340" y="4572008"/>
            <a:ext cx="35719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Льготное кредитование для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ИТ-компаний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eaLnBrk="0" hangingPunct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 ставке 3-5,0%).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738150" y="214290"/>
            <a:ext cx="45005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Программу льготного кредитования предлагается увеличивать за счет предоставления кредитов по отраслям и видам деятельности: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46C55AF7-4EE2-40E0-9A11-AAFC42BFA583}"/>
              </a:ext>
            </a:extLst>
          </p:cNvPr>
          <p:cNvCxnSpPr>
            <a:cxnSpLocks/>
          </p:cNvCxnSpPr>
          <p:nvPr/>
        </p:nvCxnSpPr>
        <p:spPr>
          <a:xfrm rot="16200000" flipH="1">
            <a:off x="-2760597" y="3427307"/>
            <a:ext cx="6858000" cy="338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309522" y="1857364"/>
            <a:ext cx="675000" cy="675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309522" y="3214686"/>
            <a:ext cx="675000" cy="675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309522" y="4643446"/>
            <a:ext cx="675000" cy="675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Google Shape;960;p48"/>
          <p:cNvGrpSpPr/>
          <p:nvPr/>
        </p:nvGrpSpPr>
        <p:grpSpPr>
          <a:xfrm>
            <a:off x="523836" y="3357562"/>
            <a:ext cx="269526" cy="425712"/>
            <a:chOff x="1979475" y="4289300"/>
            <a:chExt cx="322400" cy="509225"/>
          </a:xfrm>
          <a:solidFill>
            <a:srgbClr val="0070C0"/>
          </a:solidFill>
        </p:grpSpPr>
        <p:sp>
          <p:nvSpPr>
            <p:cNvPr id="28" name="Google Shape;961;p4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62;p4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63;p4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900;p48"/>
          <p:cNvGrpSpPr/>
          <p:nvPr/>
        </p:nvGrpSpPr>
        <p:grpSpPr>
          <a:xfrm>
            <a:off x="452398" y="4786322"/>
            <a:ext cx="386943" cy="372647"/>
            <a:chOff x="2583325" y="2972875"/>
            <a:chExt cx="462850" cy="445750"/>
          </a:xfrm>
          <a:solidFill>
            <a:srgbClr val="0070C0"/>
          </a:solidFill>
        </p:grpSpPr>
        <p:sp>
          <p:nvSpPr>
            <p:cNvPr id="32" name="Google Shape;901;p4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02;p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950;p48"/>
          <p:cNvSpPr/>
          <p:nvPr/>
        </p:nvSpPr>
        <p:spPr>
          <a:xfrm>
            <a:off x="452398" y="2000240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971;p48"/>
          <p:cNvGrpSpPr/>
          <p:nvPr/>
        </p:nvGrpSpPr>
        <p:grpSpPr>
          <a:xfrm>
            <a:off x="6667504" y="4357694"/>
            <a:ext cx="393045" cy="332833"/>
            <a:chOff x="5275975" y="4344850"/>
            <a:chExt cx="470150" cy="398125"/>
          </a:xfrm>
          <a:solidFill>
            <a:srgbClr val="0070C0"/>
          </a:solidFill>
        </p:grpSpPr>
        <p:sp>
          <p:nvSpPr>
            <p:cNvPr id="36" name="Google Shape;972;p4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73;p4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74;p4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914;p48"/>
          <p:cNvSpPr/>
          <p:nvPr/>
        </p:nvSpPr>
        <p:spPr>
          <a:xfrm>
            <a:off x="6667504" y="5929330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975;p48"/>
          <p:cNvSpPr/>
          <p:nvPr/>
        </p:nvSpPr>
        <p:spPr>
          <a:xfrm>
            <a:off x="6310314" y="3643314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976;p48"/>
          <p:cNvGrpSpPr/>
          <p:nvPr/>
        </p:nvGrpSpPr>
        <p:grpSpPr>
          <a:xfrm>
            <a:off x="6881818" y="3643314"/>
            <a:ext cx="362448" cy="386922"/>
            <a:chOff x="6642425" y="4312500"/>
            <a:chExt cx="433550" cy="462825"/>
          </a:xfrm>
          <a:solidFill>
            <a:srgbClr val="0070C0"/>
          </a:solidFill>
        </p:grpSpPr>
        <p:sp>
          <p:nvSpPr>
            <p:cNvPr id="42" name="Google Shape;977;p48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78;p48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79;p4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4562" y="357166"/>
            <a:ext cx="5625000" cy="66888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hkKc2pUsIs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613" r="12613"/>
          <a:stretch>
            <a:fillRect/>
          </a:stretch>
        </p:blipFill>
        <p:spPr>
          <a:xfrm>
            <a:off x="336000" y="504000"/>
            <a:ext cx="4974182" cy="577431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024562" y="1357298"/>
            <a:ext cx="6000792" cy="211455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Предложенные рекомендации позволят коммерческому банку привлечь больше потенциальных потребителей и увеличить долю банка на рынке кредитования юридических лиц.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 bwMode="auto">
          <a:xfrm>
            <a:off x="6024562" y="3143248"/>
            <a:ext cx="600079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среднесрочной и долгосрочной перспективе банку необходимо постоянно следить за текущей ситуацией на рынке кредитования и своевременно разрабатывать стратегические направления, с целью удовлетворения спроса в долгосрочном кредитовании юридических лиц и роста бизнеса коммерческого банка ПАО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Промсвязьбанк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8">
            <a:extLst>
              <a:ext uri="{FF2B5EF4-FFF2-40B4-BE49-F238E27FC236}"/>
            </a:extLst>
          </p:cNvPr>
          <p:cNvSpPr/>
          <p:nvPr/>
        </p:nvSpPr>
        <p:spPr>
          <a:xfrm>
            <a:off x="0" y="-9525"/>
            <a:ext cx="3238480" cy="6867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66646" y="357166"/>
            <a:ext cx="28575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0"/>
            <a:ext cx="8953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816</Words>
  <Application>Microsoft Office PowerPoint</Application>
  <PresentationFormat>Произвольный</PresentationFormat>
  <Paragraphs>130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Цель и задачи</vt:lpstr>
      <vt:lpstr>Теоретические аспекты исследования</vt:lpstr>
      <vt:lpstr>Общая характеристика коммерческого банка ПАО «Промсвязьбанк»</vt:lpstr>
      <vt:lpstr>Анализ финансовых показателей ПАО «Промсвязьбанк» с 2019-2021гг. </vt:lpstr>
      <vt:lpstr>Оценка системы кредитования юридических лиц ПАО «Промсвязьбанк»</vt:lpstr>
      <vt:lpstr>Совершенствование системы долгосрочного кредитования юридических лиц на примере деятельности банка ПАО «Промсвязьбанк» </vt:lpstr>
      <vt:lpstr>Выводы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</cp:lastModifiedBy>
  <cp:revision>211</cp:revision>
  <dcterms:created xsi:type="dcterms:W3CDTF">2020-06-15T10:11:26Z</dcterms:created>
  <dcterms:modified xsi:type="dcterms:W3CDTF">2023-05-30T20:01:19Z</dcterms:modified>
</cp:coreProperties>
</file>