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5" r:id="rId2"/>
    <p:sldId id="326" r:id="rId3"/>
    <p:sldId id="332" r:id="rId4"/>
    <p:sldId id="334" r:id="rId5"/>
    <p:sldId id="335" r:id="rId6"/>
    <p:sldId id="337" r:id="rId7"/>
    <p:sldId id="336" r:id="rId8"/>
    <p:sldId id="328" r:id="rId9"/>
    <p:sldId id="340" r:id="rId10"/>
    <p:sldId id="343" r:id="rId11"/>
    <p:sldId id="331" r:id="rId12"/>
    <p:sldId id="312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微软雅黑" pitchFamily="34" charset="-122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0172700" y="2171700"/>
            <a:ext cx="8115300" cy="811530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tx2"/>
          </a:solidFill>
        </p:spPr>
      </p:sp>
      <p:sp>
        <p:nvSpPr>
          <p:cNvPr id="9" name="Freeform 4"/>
          <p:cNvSpPr/>
          <p:nvPr/>
        </p:nvSpPr>
        <p:spPr>
          <a:xfrm>
            <a:off x="0" y="5143500"/>
            <a:ext cx="10458220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1" name="TextBox 9"/>
          <p:cNvSpPr txBox="1"/>
          <p:nvPr/>
        </p:nvSpPr>
        <p:spPr>
          <a:xfrm>
            <a:off x="714316" y="285716"/>
            <a:ext cx="16716492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Министерство науки и высшего образования Российской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«УРАЛЬСКИЙ ГОСУДАРСТВЕННЫЙ ЮРИДИЧЕСКИЙ УНИВЕРСИТЕТ ИМЕНИ В.Ф. ЯКОВЛЕВА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Трудового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права</a:t>
            </a:r>
            <a:endParaRPr lang="en-US" sz="2000" u="none" dirty="0">
              <a:solidFill>
                <a:srgbClr val="FF0000"/>
              </a:solidFill>
              <a:latin typeface="Nourd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0" y="2500294"/>
            <a:ext cx="107157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Выпускная квалификационная работа на тему: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Организация работы органов социальной защиты населения субъектов РФ»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/>
              <a:t> 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7858116" y="9644094"/>
            <a:ext cx="228601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785754" y="6143632"/>
            <a:ext cx="1028707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Выполнил:_______________________________________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br>
              <a:rPr lang="ru-RU" sz="2800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446" y="2357418"/>
            <a:ext cx="7786742" cy="77153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1000068" y="214278"/>
            <a:ext cx="1478766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решения проблем в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общественных отношениях, возникающие при реализации права граждан на социальную защиту в субъектах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endParaRPr lang="en-US" sz="3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14250" y="785782"/>
            <a:ext cx="17645185" cy="9358378"/>
            <a:chOff x="0" y="-241102"/>
            <a:chExt cx="10411694" cy="4622602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924" y="214278"/>
            <a:ext cx="1514089" cy="15001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任意多边形 176"/>
          <p:cNvSpPr/>
          <p:nvPr/>
        </p:nvSpPr>
        <p:spPr>
          <a:xfrm rot="-2700000">
            <a:off x="5851152" y="5382666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grpSp>
        <p:nvGrpSpPr>
          <p:cNvPr id="44" name="组合 208"/>
          <p:cNvGrpSpPr/>
          <p:nvPr/>
        </p:nvGrpSpPr>
        <p:grpSpPr>
          <a:xfrm>
            <a:off x="6786546" y="7286640"/>
            <a:ext cx="1942698" cy="2712749"/>
            <a:chOff x="7418361" y="632964"/>
            <a:chExt cx="1841827" cy="2572825"/>
          </a:xfrm>
        </p:grpSpPr>
        <p:sp>
          <p:nvSpPr>
            <p:cNvPr id="45" name="圆角矩形 209"/>
            <p:cNvSpPr/>
            <p:nvPr/>
          </p:nvSpPr>
          <p:spPr>
            <a:xfrm rot="2760000">
              <a:off x="7178414" y="1124016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46" name="圆角矩形 210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sp>
        <p:nvSpPr>
          <p:cNvPr id="55" name="任意多边形 176"/>
          <p:cNvSpPr/>
          <p:nvPr/>
        </p:nvSpPr>
        <p:spPr>
          <a:xfrm rot="-2700000">
            <a:off x="7279912" y="3953906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grpSp>
        <p:nvGrpSpPr>
          <p:cNvPr id="56" name="组合 201"/>
          <p:cNvGrpSpPr/>
          <p:nvPr/>
        </p:nvGrpSpPr>
        <p:grpSpPr>
          <a:xfrm>
            <a:off x="8215306" y="5857880"/>
            <a:ext cx="1921532" cy="2712749"/>
            <a:chOff x="4768646" y="3286515"/>
            <a:chExt cx="1821760" cy="2572825"/>
          </a:xfrm>
        </p:grpSpPr>
        <p:sp>
          <p:nvSpPr>
            <p:cNvPr id="57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58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组合 201"/>
          <p:cNvGrpSpPr/>
          <p:nvPr/>
        </p:nvGrpSpPr>
        <p:grpSpPr>
          <a:xfrm>
            <a:off x="9644066" y="4500558"/>
            <a:ext cx="1921532" cy="2712749"/>
            <a:chOff x="4768646" y="3286515"/>
            <a:chExt cx="1821760" cy="2572825"/>
          </a:xfrm>
        </p:grpSpPr>
        <p:sp>
          <p:nvSpPr>
            <p:cNvPr id="64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65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201"/>
          <p:cNvGrpSpPr/>
          <p:nvPr/>
        </p:nvGrpSpPr>
        <p:grpSpPr>
          <a:xfrm>
            <a:off x="11072826" y="3143236"/>
            <a:ext cx="1921532" cy="2712749"/>
            <a:chOff x="4768646" y="3286515"/>
            <a:chExt cx="1821760" cy="2572825"/>
          </a:xfrm>
        </p:grpSpPr>
        <p:sp>
          <p:nvSpPr>
            <p:cNvPr id="71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73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78" name="组合 201"/>
          <p:cNvGrpSpPr/>
          <p:nvPr/>
        </p:nvGrpSpPr>
        <p:grpSpPr>
          <a:xfrm>
            <a:off x="12430148" y="1714476"/>
            <a:ext cx="1921532" cy="2712749"/>
            <a:chOff x="4768646" y="3286515"/>
            <a:chExt cx="1821760" cy="2572825"/>
          </a:xfrm>
        </p:grpSpPr>
        <p:sp>
          <p:nvSpPr>
            <p:cNvPr id="79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80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81" name="Group 62"/>
            <p:cNvGrpSpPr>
              <a:grpSpLocks noChangeAspect="1"/>
            </p:cNvGrpSpPr>
            <p:nvPr/>
          </p:nvGrpSpPr>
          <p:grpSpPr bwMode="auto">
            <a:xfrm>
              <a:off x="5047787" y="3860292"/>
              <a:ext cx="549846" cy="439024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82" name="Freeform 63"/>
              <p:cNvSpPr>
                <a:spLocks/>
              </p:cNvSpPr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64"/>
              <p:cNvSpPr>
                <a:spLocks/>
              </p:cNvSpPr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6" name="文本框 113"/>
          <p:cNvSpPr txBox="1"/>
          <p:nvPr/>
        </p:nvSpPr>
        <p:spPr>
          <a:xfrm>
            <a:off x="1000068" y="5929318"/>
            <a:ext cx="539528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Дальнейшее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усиление механизмов контроля и ответственности за нарушениями законодательства (если таковые имеются);</a:t>
            </a:r>
            <a:endParaRPr lang="en-GB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文本框 113"/>
          <p:cNvSpPr txBox="1"/>
          <p:nvPr/>
        </p:nvSpPr>
        <p:spPr>
          <a:xfrm>
            <a:off x="12858776" y="2714608"/>
            <a:ext cx="4857784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Постоянное совершенствование и расширение программ и механизмов социальной поддержки; </a:t>
            </a:r>
            <a:endParaRPr lang="en-GB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文本框 113"/>
          <p:cNvSpPr txBox="1"/>
          <p:nvPr/>
        </p:nvSpPr>
        <p:spPr>
          <a:xfrm>
            <a:off x="10215570" y="6143632"/>
            <a:ext cx="7252668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 учитывать изменяющуюся социально-экономическую ситуацию и адаптировать меры социальной поддержки к новым вызовам и потребностям граждан.</a:t>
            </a:r>
          </a:p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4" name="文本框 113"/>
          <p:cNvSpPr txBox="1"/>
          <p:nvPr/>
        </p:nvSpPr>
        <p:spPr>
          <a:xfrm>
            <a:off x="1785886" y="3571864"/>
            <a:ext cx="6538288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информированности населения о доступных мерах поддержки; </a:t>
            </a:r>
          </a:p>
          <a:p>
            <a:pPr algn="ctr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文本框 113"/>
          <p:cNvSpPr txBox="1"/>
          <p:nvPr/>
        </p:nvSpPr>
        <p:spPr>
          <a:xfrm>
            <a:off x="1500134" y="1928790"/>
            <a:ext cx="914406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полномочий по привлечению внебюджетных фондов, спонсоров и т.п.;</a:t>
            </a:r>
          </a:p>
          <a:p>
            <a:pPr algn="ctr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9" name="组合 222"/>
          <p:cNvGrpSpPr/>
          <p:nvPr/>
        </p:nvGrpSpPr>
        <p:grpSpPr>
          <a:xfrm flipH="1" flipV="1">
            <a:off x="8643934" y="2714608"/>
            <a:ext cx="2572246" cy="772312"/>
            <a:chOff x="5246304" y="4593021"/>
            <a:chExt cx="2438687" cy="732476"/>
          </a:xfrm>
        </p:grpSpPr>
        <p:sp>
          <p:nvSpPr>
            <p:cNvPr id="101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104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06" name="组合 222"/>
          <p:cNvGrpSpPr/>
          <p:nvPr/>
        </p:nvGrpSpPr>
        <p:grpSpPr>
          <a:xfrm flipH="1" flipV="1">
            <a:off x="4429092" y="6786574"/>
            <a:ext cx="2572246" cy="772312"/>
            <a:chOff x="5246304" y="4593021"/>
            <a:chExt cx="2438687" cy="732476"/>
          </a:xfrm>
        </p:grpSpPr>
        <p:sp>
          <p:nvSpPr>
            <p:cNvPr id="114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115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组合 222"/>
          <p:cNvGrpSpPr/>
          <p:nvPr/>
        </p:nvGrpSpPr>
        <p:grpSpPr>
          <a:xfrm flipH="1" flipV="1">
            <a:off x="7215174" y="4214806"/>
            <a:ext cx="2572246" cy="772312"/>
            <a:chOff x="5246304" y="4593021"/>
            <a:chExt cx="2438687" cy="732476"/>
          </a:xfrm>
        </p:grpSpPr>
        <p:sp>
          <p:nvSpPr>
            <p:cNvPr id="117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118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组合 225"/>
          <p:cNvGrpSpPr/>
          <p:nvPr/>
        </p:nvGrpSpPr>
        <p:grpSpPr>
          <a:xfrm>
            <a:off x="9501190" y="7072326"/>
            <a:ext cx="2572246" cy="772312"/>
            <a:chOff x="5246304" y="4593021"/>
            <a:chExt cx="2438687" cy="732476"/>
          </a:xfrm>
        </p:grpSpPr>
        <p:sp>
          <p:nvSpPr>
            <p:cNvPr id="120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121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组合 225"/>
          <p:cNvGrpSpPr/>
          <p:nvPr/>
        </p:nvGrpSpPr>
        <p:grpSpPr>
          <a:xfrm>
            <a:off x="13573156" y="2857484"/>
            <a:ext cx="2572246" cy="772312"/>
            <a:chOff x="5246304" y="4593021"/>
            <a:chExt cx="2438687" cy="732476"/>
          </a:xfrm>
        </p:grpSpPr>
        <p:sp>
          <p:nvSpPr>
            <p:cNvPr id="123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124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Google Shape;799;p48"/>
          <p:cNvGrpSpPr/>
          <p:nvPr/>
        </p:nvGrpSpPr>
        <p:grpSpPr>
          <a:xfrm>
            <a:off x="8358182" y="6286508"/>
            <a:ext cx="857256" cy="857256"/>
            <a:chOff x="6660750" y="298550"/>
            <a:chExt cx="396900" cy="396300"/>
          </a:xfrm>
        </p:grpSpPr>
        <p:sp>
          <p:nvSpPr>
            <p:cNvPr id="126" name="Google Shape;800;p4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01;p4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914;p48"/>
          <p:cNvSpPr/>
          <p:nvPr/>
        </p:nvSpPr>
        <p:spPr>
          <a:xfrm>
            <a:off x="11287140" y="3643302"/>
            <a:ext cx="785818" cy="642942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900;p48"/>
          <p:cNvGrpSpPr/>
          <p:nvPr/>
        </p:nvGrpSpPr>
        <p:grpSpPr>
          <a:xfrm>
            <a:off x="9858380" y="5000624"/>
            <a:ext cx="714380" cy="642942"/>
            <a:chOff x="2583325" y="2972875"/>
            <a:chExt cx="462850" cy="445750"/>
          </a:xfrm>
        </p:grpSpPr>
        <p:sp>
          <p:nvSpPr>
            <p:cNvPr id="130" name="Google Shape;901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02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969;p48"/>
          <p:cNvSpPr/>
          <p:nvPr/>
        </p:nvSpPr>
        <p:spPr>
          <a:xfrm>
            <a:off x="7000860" y="7858144"/>
            <a:ext cx="642942" cy="57150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7858144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8" name="TextBox 18"/>
          <p:cNvSpPr txBox="1"/>
          <p:nvPr/>
        </p:nvSpPr>
        <p:spPr>
          <a:xfrm>
            <a:off x="714316" y="0"/>
            <a:ext cx="1714512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которыми столкнулся автор дипломной работы</a:t>
            </a:r>
            <a:endParaRPr lang="en-US" sz="5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44" y="8001020"/>
            <a:ext cx="94298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9358314" y="2786046"/>
            <a:ext cx="7572428" cy="3375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1714448" y="2786046"/>
            <a:ext cx="7643866" cy="3375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9358314" y="2071666"/>
            <a:ext cx="6429420" cy="76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2928894" y="2071666"/>
            <a:ext cx="6429420" cy="765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2928894" y="6072194"/>
            <a:ext cx="642942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9358314" y="6072194"/>
            <a:ext cx="642942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4929158" y="2071666"/>
            <a:ext cx="24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2643142" y="3143236"/>
            <a:ext cx="61436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статистических данных, как в целом по РФ, так и по Свердловской области, в частности, по социально незащищенным слоям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населения.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10858512" y="2071666"/>
            <a:ext cx="24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9786942" y="3286112"/>
            <a:ext cx="58579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Профиль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организации, в которой я проходил практику, не совсем соответствует теме моей дипломной работы. 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Freeform 6"/>
          <p:cNvSpPr/>
          <p:nvPr/>
        </p:nvSpPr>
        <p:spPr>
          <a:xfrm>
            <a:off x="0" y="9032946"/>
            <a:ext cx="18288000" cy="1254054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TextBox 10"/>
          <p:cNvSpPr txBox="1"/>
          <p:nvPr/>
        </p:nvSpPr>
        <p:spPr>
          <a:xfrm>
            <a:off x="1500134" y="571468"/>
            <a:ext cx="160923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en-US" sz="9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58" y="4357682"/>
            <a:ext cx="15144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4910799" cy="10287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Freeform 7"/>
          <p:cNvSpPr/>
          <p:nvPr/>
        </p:nvSpPr>
        <p:spPr>
          <a:xfrm rot="16200000">
            <a:off x="2310735" y="2832737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3" name="Freeform 7"/>
          <p:cNvSpPr/>
          <p:nvPr/>
        </p:nvSpPr>
        <p:spPr>
          <a:xfrm>
            <a:off x="12501559" y="857220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4" name="TextBox 33"/>
          <p:cNvSpPr txBox="1"/>
          <p:nvPr/>
        </p:nvSpPr>
        <p:spPr>
          <a:xfrm>
            <a:off x="5714976" y="0"/>
            <a:ext cx="1164439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lang="en-US" sz="6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8143868" y="1285848"/>
            <a:ext cx="992988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Объект исследования-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общественные отношения, возникающие при реализации права граждан на социальную защиту в субъектах Российской Федерации. </a:t>
            </a:r>
          </a:p>
          <a:p>
            <a:pPr lvl="0">
              <a:spcBef>
                <a:spcPct val="0"/>
              </a:spcBef>
            </a:pPr>
            <a:endParaRPr lang="en-US" sz="4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3"/>
          <p:cNvSpPr txBox="1"/>
          <p:nvPr/>
        </p:nvSpPr>
        <p:spPr>
          <a:xfrm>
            <a:off x="8786746" y="3929054"/>
            <a:ext cx="950125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нормы, регулирующие правоотношения, связанные с деятельностью органов в сфере социальной защиты населения в субъектах Российской Федерации.</a:t>
            </a:r>
          </a:p>
          <a:p>
            <a:pPr marL="0" lvl="0" indent="0">
              <a:spcBef>
                <a:spcPct val="0"/>
              </a:spcBef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4"/>
          <p:cNvSpPr/>
          <p:nvPr/>
        </p:nvSpPr>
        <p:spPr>
          <a:xfrm>
            <a:off x="1928762" y="2000228"/>
            <a:ext cx="6715172" cy="6572296"/>
          </a:xfrm>
          <a:prstGeom prst="ellipse">
            <a:avLst/>
          </a:prstGeom>
          <a:solidFill>
            <a:schemeClr val="tx2"/>
          </a:solidFill>
        </p:spPr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26" y="7881934"/>
            <a:ext cx="10787075" cy="24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304" t="2381" r="2074" b="2381"/>
          <a:stretch>
            <a:fillRect/>
          </a:stretch>
        </p:blipFill>
        <p:spPr bwMode="auto">
          <a:xfrm>
            <a:off x="2214514" y="2214542"/>
            <a:ext cx="6215106" cy="607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8288000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Правовое регулирование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直接连接符 5"/>
          <p:cNvCxnSpPr/>
          <p:nvPr/>
        </p:nvCxnSpPr>
        <p:spPr>
          <a:xfrm>
            <a:off x="9358314" y="1643038"/>
            <a:ext cx="0" cy="145573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6"/>
          <p:cNvCxnSpPr/>
          <p:nvPr/>
        </p:nvCxnSpPr>
        <p:spPr>
          <a:xfrm rot="5400000">
            <a:off x="8263987" y="7523711"/>
            <a:ext cx="2190750" cy="209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0"/>
          <p:cNvSpPr txBox="1"/>
          <p:nvPr/>
        </p:nvSpPr>
        <p:spPr>
          <a:xfrm>
            <a:off x="1785886" y="1500162"/>
            <a:ext cx="54691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едеральные законы: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10572760" y="1500162"/>
            <a:ext cx="67866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u="sng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Законы Свердловской области: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500002" y="2214542"/>
            <a:ext cx="814393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414-ФЗ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«Об общих принципах организации публичной власти в субъектах российской федерации»;  </a:t>
            </a: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10"/>
          <p:cNvSpPr txBox="1"/>
          <p:nvPr/>
        </p:nvSpPr>
        <p:spPr>
          <a:xfrm>
            <a:off x="785754" y="3714740"/>
            <a:ext cx="771530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442-ФЗ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РФ «Об основах социального обслуживания граждан в Российской Федерации»; </a:t>
            </a: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928630" y="5357814"/>
            <a:ext cx="728667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 178-ФЗ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(ред. от 28.04.2023) «О государственной социальной помощи»; </a:t>
            </a: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1785886" y="6643698"/>
            <a:ext cx="54691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5-ФЗ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 ветеранах»;  </a:t>
            </a: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15570" y="2143104"/>
            <a:ext cx="750099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190-ОЗ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 социальной поддержке ветеранов в Свердловской области»;</a:t>
            </a: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10358446" y="3214674"/>
            <a:ext cx="73581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191-ОЗ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 социальной поддержке реабилитированных лиц и лиц, признанных пострадавшими от политических репрессий, в Свердловской области»; 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857192" y="7500954"/>
            <a:ext cx="76438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1244-1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 социальной защите граждан, подвергшихся воздействию радиации вследствие катастрофы на Чернобыльской АЭС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0"/>
          <p:cNvSpPr txBox="1"/>
          <p:nvPr/>
        </p:nvSpPr>
        <p:spPr>
          <a:xfrm>
            <a:off x="10501322" y="5072062"/>
            <a:ext cx="72152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100-ОЗ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 социальной поддержке многодетных семей в Свердловской области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10"/>
          <p:cNvSpPr txBox="1"/>
          <p:nvPr/>
        </p:nvSpPr>
        <p:spPr>
          <a:xfrm>
            <a:off x="10144132" y="6143632"/>
            <a:ext cx="78581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Правительства Свердловской области от 28.12.2004 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1178-ПП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 реализации мер социальной поддержки в соответствии с Областными законами «О социальной поддержке ветеранов в Свердловской области», «О социальной поддержке реабилитированных лиц и лиц, признанных пострадавшими от политических репрессий, в Свердловской области» и другие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oogle Shape;810;p48"/>
          <p:cNvGrpSpPr/>
          <p:nvPr/>
        </p:nvGrpSpPr>
        <p:grpSpPr>
          <a:xfrm>
            <a:off x="8286744" y="3929054"/>
            <a:ext cx="2071702" cy="171451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19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4990" y="214279"/>
            <a:ext cx="1014023" cy="10047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2428856"/>
            <a:ext cx="18288000" cy="7858144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184" y="214278"/>
            <a:ext cx="94298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18"/>
          <p:cNvSpPr txBox="1"/>
          <p:nvPr/>
        </p:nvSpPr>
        <p:spPr>
          <a:xfrm>
            <a:off x="500002" y="285716"/>
            <a:ext cx="821537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Теоретические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en-US" sz="6600" b="1" u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4130721" y="5131583"/>
            <a:ext cx="10286206" cy="246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0002" y="3071798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33"/>
          <p:cNvSpPr txBox="1"/>
          <p:nvPr/>
        </p:nvSpPr>
        <p:spPr>
          <a:xfrm>
            <a:off x="1500134" y="2643170"/>
            <a:ext cx="1628786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dirty="0" smtClean="0"/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Шайхатдинов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В.Ш.«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работы органов и учреждений социальной защиты населения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»(учебник);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3"/>
          <p:cNvSpPr txBox="1"/>
          <p:nvPr/>
        </p:nvSpPr>
        <p:spPr>
          <a:xfrm>
            <a:off x="1571572" y="3857616"/>
            <a:ext cx="1535917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Галаганов В.П.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«Организация работы органов социального обеспечения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(учебник);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1500134" y="5214938"/>
            <a:ext cx="160021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Долженкова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Г.Д.«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социального обеспечения: конспект лекций»;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3"/>
          <p:cNvSpPr txBox="1"/>
          <p:nvPr/>
        </p:nvSpPr>
        <p:spPr>
          <a:xfrm>
            <a:off x="1571572" y="5929318"/>
            <a:ext cx="1593067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Афанасьев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М.А.,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Голубева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Т.Ю. Право социального обеспечения России. Учебное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пособие;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33"/>
          <p:cNvSpPr txBox="1"/>
          <p:nvPr/>
        </p:nvSpPr>
        <p:spPr>
          <a:xfrm>
            <a:off x="1500134" y="7215202"/>
            <a:ext cx="1564492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Косаренко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Н.Н. Право социального обеспечения.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Учебник;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33"/>
          <p:cNvSpPr txBox="1"/>
          <p:nvPr/>
        </p:nvSpPr>
        <p:spPr>
          <a:xfrm>
            <a:off x="1571572" y="7824787"/>
            <a:ext cx="1635930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Егорова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С.В. Понятие «социальная поддержка»: теоретические и прикладные аспекты // Юбилейный сборник научных трудов преподавателей, аспирантов и магистрантов социологического факультета Самарского государственного университета.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oogle Shape;810;p48"/>
          <p:cNvGrpSpPr/>
          <p:nvPr/>
        </p:nvGrpSpPr>
        <p:grpSpPr>
          <a:xfrm>
            <a:off x="642878" y="3286112"/>
            <a:ext cx="714380" cy="64294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22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Овал 25"/>
          <p:cNvSpPr/>
          <p:nvPr/>
        </p:nvSpPr>
        <p:spPr>
          <a:xfrm>
            <a:off x="500002" y="5429252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0002" y="7643830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Google Shape;753;p48"/>
          <p:cNvGrpSpPr/>
          <p:nvPr/>
        </p:nvGrpSpPr>
        <p:grpSpPr>
          <a:xfrm>
            <a:off x="714316" y="7858144"/>
            <a:ext cx="642942" cy="642942"/>
            <a:chOff x="584925" y="238125"/>
            <a:chExt cx="415200" cy="525100"/>
          </a:xfrm>
          <a:solidFill>
            <a:schemeClr val="tx2"/>
          </a:solidFill>
        </p:grpSpPr>
        <p:sp>
          <p:nvSpPr>
            <p:cNvPr id="29" name="Google Shape;754;p4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5;p4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6;p4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7;p4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8;p4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9;p4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802;p48"/>
          <p:cNvGrpSpPr/>
          <p:nvPr/>
        </p:nvGrpSpPr>
        <p:grpSpPr>
          <a:xfrm>
            <a:off x="714316" y="5643566"/>
            <a:ext cx="571504" cy="571504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36" name="Google Shape;803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4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5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2" y="0"/>
            <a:ext cx="8143868" cy="164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椭圆 9"/>
          <p:cNvSpPr/>
          <p:nvPr/>
        </p:nvSpPr>
        <p:spPr bwMode="auto">
          <a:xfrm>
            <a:off x="1357258" y="4000492"/>
            <a:ext cx="3177449" cy="3177449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空心弧 1"/>
          <p:cNvSpPr/>
          <p:nvPr/>
        </p:nvSpPr>
        <p:spPr>
          <a:xfrm rot="5400000">
            <a:off x="1203799" y="3653885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3786150" y="3286112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椭圆 11"/>
          <p:cNvSpPr/>
          <p:nvPr/>
        </p:nvSpPr>
        <p:spPr>
          <a:xfrm>
            <a:off x="4000464" y="7358078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椭圆 11"/>
          <p:cNvSpPr/>
          <p:nvPr/>
        </p:nvSpPr>
        <p:spPr>
          <a:xfrm>
            <a:off x="4786282" y="4286244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椭圆 11"/>
          <p:cNvSpPr/>
          <p:nvPr/>
        </p:nvSpPr>
        <p:spPr>
          <a:xfrm>
            <a:off x="5000596" y="6357946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直接连接符 2"/>
          <p:cNvCxnSpPr>
            <a:stCxn id="6" idx="6"/>
          </p:cNvCxnSpPr>
          <p:nvPr/>
        </p:nvCxnSpPr>
        <p:spPr bwMode="auto">
          <a:xfrm flipV="1">
            <a:off x="4311088" y="3143236"/>
            <a:ext cx="903822" cy="405345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2"/>
          <p:cNvCxnSpPr>
            <a:stCxn id="8" idx="6"/>
          </p:cNvCxnSpPr>
          <p:nvPr/>
        </p:nvCxnSpPr>
        <p:spPr bwMode="auto">
          <a:xfrm flipV="1">
            <a:off x="5311220" y="4214807"/>
            <a:ext cx="903822" cy="333906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"/>
          <p:cNvCxnSpPr/>
          <p:nvPr/>
        </p:nvCxnSpPr>
        <p:spPr bwMode="auto">
          <a:xfrm>
            <a:off x="5500662" y="6715136"/>
            <a:ext cx="714380" cy="214314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"/>
          <p:cNvCxnSpPr>
            <a:stCxn id="7" idx="5"/>
          </p:cNvCxnSpPr>
          <p:nvPr/>
        </p:nvCxnSpPr>
        <p:spPr bwMode="auto">
          <a:xfrm rot="16200000" flipH="1">
            <a:off x="4591403" y="7663265"/>
            <a:ext cx="266316" cy="552068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"/>
          <p:cNvGrpSpPr/>
          <p:nvPr/>
        </p:nvGrpSpPr>
        <p:grpSpPr>
          <a:xfrm>
            <a:off x="4786282" y="2500294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1" name="组合 16"/>
          <p:cNvGrpSpPr/>
          <p:nvPr/>
        </p:nvGrpSpPr>
        <p:grpSpPr>
          <a:xfrm>
            <a:off x="6215042" y="3357550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4" name="组合 16"/>
          <p:cNvGrpSpPr/>
          <p:nvPr/>
        </p:nvGrpSpPr>
        <p:grpSpPr>
          <a:xfrm>
            <a:off x="6143604" y="6429384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16"/>
          <p:cNvGrpSpPr/>
          <p:nvPr/>
        </p:nvGrpSpPr>
        <p:grpSpPr>
          <a:xfrm>
            <a:off x="4857720" y="7572392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TextBox 175"/>
          <p:cNvSpPr txBox="1"/>
          <p:nvPr/>
        </p:nvSpPr>
        <p:spPr>
          <a:xfrm>
            <a:off x="0" y="1571600"/>
            <a:ext cx="17788062" cy="126859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анализ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организации работы органов социальной защиты населения в субъекте РФ (на примере Свердловской области) и определении порядка организации по предоставлению мер социальной поддержки.</a:t>
            </a:r>
          </a:p>
          <a:p>
            <a:pPr lvl="0" algn="ctr"/>
            <a:endParaRPr lang="en-GB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1" name="TextBox 175"/>
          <p:cNvSpPr txBox="1"/>
          <p:nvPr/>
        </p:nvSpPr>
        <p:spPr>
          <a:xfrm>
            <a:off x="5929290" y="2571732"/>
            <a:ext cx="9572692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роль государственных органов власти в организации работы по социальной защите населения; 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2" name="TextBox 175"/>
          <p:cNvSpPr txBox="1"/>
          <p:nvPr/>
        </p:nvSpPr>
        <p:spPr>
          <a:xfrm>
            <a:off x="7072298" y="3643302"/>
            <a:ext cx="8929750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структуры и полномочий органов социальной защиты населения субъектов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РФ;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3" name="TextBox 175"/>
          <p:cNvSpPr txBox="1"/>
          <p:nvPr/>
        </p:nvSpPr>
        <p:spPr>
          <a:xfrm>
            <a:off x="7286612" y="5000624"/>
            <a:ext cx="8929750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правовое положение органов социальной защиты населения субъектов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РФ;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4" name="TextBox 175"/>
          <p:cNvSpPr txBox="1"/>
          <p:nvPr/>
        </p:nvSpPr>
        <p:spPr>
          <a:xfrm>
            <a:off x="6357918" y="7715268"/>
            <a:ext cx="10715700" cy="126859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охарактеризовать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 в Свердловской области. </a:t>
            </a:r>
          </a:p>
          <a:p>
            <a:pPr lvl="0" algn="ctr"/>
            <a:endParaRPr lang="en-GB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5" name="矩形 31"/>
          <p:cNvSpPr/>
          <p:nvPr/>
        </p:nvSpPr>
        <p:spPr>
          <a:xfrm>
            <a:off x="785754" y="214278"/>
            <a:ext cx="9144064" cy="128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 задачи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" y="9429780"/>
            <a:ext cx="18287996" cy="857220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 l="16250" r="14375"/>
          <a:stretch>
            <a:fillRect/>
          </a:stretch>
        </p:blipFill>
        <p:spPr bwMode="auto">
          <a:xfrm>
            <a:off x="1451020" y="4143368"/>
            <a:ext cx="2978071" cy="292895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Прямоугольник 67"/>
          <p:cNvSpPr/>
          <p:nvPr/>
        </p:nvSpPr>
        <p:spPr>
          <a:xfrm>
            <a:off x="7143736" y="6643698"/>
            <a:ext cx="9787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понятие, виды и федеральные меры социальной поддержки; </a:t>
            </a:r>
            <a:endParaRPr lang="ru-RU" sz="2800" dirty="0"/>
          </a:p>
        </p:txBody>
      </p:sp>
      <p:grpSp>
        <p:nvGrpSpPr>
          <p:cNvPr id="69" name="组合 16"/>
          <p:cNvGrpSpPr/>
          <p:nvPr/>
        </p:nvGrpSpPr>
        <p:grpSpPr>
          <a:xfrm>
            <a:off x="6572232" y="4857748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76" name="直接连接符 2"/>
          <p:cNvCxnSpPr>
            <a:stCxn id="80" idx="6"/>
          </p:cNvCxnSpPr>
          <p:nvPr/>
        </p:nvCxnSpPr>
        <p:spPr bwMode="auto">
          <a:xfrm>
            <a:off x="5668410" y="5548845"/>
            <a:ext cx="975260" cy="23283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椭圆 11"/>
          <p:cNvSpPr/>
          <p:nvPr/>
        </p:nvSpPr>
        <p:spPr>
          <a:xfrm>
            <a:off x="5143472" y="5286376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7" name="Google Shape;931;p48"/>
          <p:cNvGrpSpPr/>
          <p:nvPr/>
        </p:nvGrpSpPr>
        <p:grpSpPr>
          <a:xfrm>
            <a:off x="6500794" y="3571864"/>
            <a:ext cx="714380" cy="714380"/>
            <a:chOff x="3294650" y="3652450"/>
            <a:chExt cx="388350" cy="405450"/>
          </a:xfrm>
          <a:solidFill>
            <a:schemeClr val="tx2"/>
          </a:solidFill>
        </p:grpSpPr>
        <p:sp>
          <p:nvSpPr>
            <p:cNvPr id="88" name="Google Shape;932;p4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3;p4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4;p4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87;p48"/>
          <p:cNvGrpSpPr/>
          <p:nvPr/>
        </p:nvGrpSpPr>
        <p:grpSpPr>
          <a:xfrm>
            <a:off x="6500794" y="6643698"/>
            <a:ext cx="571504" cy="714380"/>
            <a:chOff x="1958100" y="4985350"/>
            <a:chExt cx="365150" cy="465275"/>
          </a:xfrm>
          <a:solidFill>
            <a:schemeClr val="tx2"/>
          </a:solidFill>
        </p:grpSpPr>
        <p:sp>
          <p:nvSpPr>
            <p:cNvPr id="92" name="Google Shape;988;p4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9;p4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90;p4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885;p48"/>
          <p:cNvSpPr/>
          <p:nvPr/>
        </p:nvSpPr>
        <p:spPr>
          <a:xfrm>
            <a:off x="5072034" y="2786046"/>
            <a:ext cx="571504" cy="6429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810;p48"/>
          <p:cNvGrpSpPr/>
          <p:nvPr/>
        </p:nvGrpSpPr>
        <p:grpSpPr>
          <a:xfrm>
            <a:off x="6857984" y="5143500"/>
            <a:ext cx="642942" cy="64294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97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879;p48"/>
          <p:cNvGrpSpPr/>
          <p:nvPr/>
        </p:nvGrpSpPr>
        <p:grpSpPr>
          <a:xfrm>
            <a:off x="5214910" y="7715268"/>
            <a:ext cx="500066" cy="928694"/>
            <a:chOff x="4753325" y="2329350"/>
            <a:chExt cx="167300" cy="379800"/>
          </a:xfrm>
          <a:solidFill>
            <a:schemeClr val="tx2"/>
          </a:solidFill>
        </p:grpSpPr>
        <p:sp>
          <p:nvSpPr>
            <p:cNvPr id="102" name="Google Shape;880;p4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81;p4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8288000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Краткий вывод по 1 главе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1857352"/>
            <a:ext cx="18288000" cy="8429648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304" y="142840"/>
            <a:ext cx="1085461" cy="107550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54" y="2071666"/>
          <a:ext cx="17073682" cy="810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706"/>
                <a:gridCol w="3178304"/>
                <a:gridCol w="5191920"/>
                <a:gridCol w="766975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280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80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8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Функции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Федеральный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Правительство Российской Федерации;</a:t>
                      </a:r>
                      <a:endParaRPr lang="ru-RU" sz="28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Министерство труда и социальной защиты РФ;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Федеральная служба по труду и занятости</a:t>
                      </a: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(</a:t>
                      </a:r>
                      <a:r>
                        <a:rPr lang="ru-RU" sz="2800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Роструд</a:t>
                      </a: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).</a:t>
                      </a:r>
                      <a:endParaRPr lang="ru-RU" sz="28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Федеральные органы власти определяют общие принципы и направления социальной политики, разрабатывают федеральные законы и программы, финансируют государственные социальные программы и контролируют их выполнение.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Региональный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Органы местного самоуправления; региональные министерства труда и социальной защиты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Региональные органы власти осуществляют реализацию федеральных программ на своей территории, разрабатывают региональные программы социальной защиты, устанавливают льготы и выплаты на местном уровне.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Местные органы СЗН, комитеты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Местные органы власти занимаются конкретными вопросами социальной защиты на муниципальном уровне, например, предоставлением жилья социально незащищенным слоям населения, организацией бесплатного питания для нуждающихся и т.д.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8288000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Краткий вывод по 2 главе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1500162"/>
            <a:ext cx="18288000" cy="8786838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13" name="Group 10"/>
          <p:cNvGrpSpPr/>
          <p:nvPr/>
        </p:nvGrpSpPr>
        <p:grpSpPr>
          <a:xfrm>
            <a:off x="214250" y="1643038"/>
            <a:ext cx="17859500" cy="3466953"/>
            <a:chOff x="0" y="-241102"/>
            <a:chExt cx="10411694" cy="4622602"/>
          </a:xfrm>
        </p:grpSpPr>
        <p:grpSp>
          <p:nvGrpSpPr>
            <p:cNvPr id="14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9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7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18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6" name="TextBox 17"/>
            <p:cNvSpPr txBox="1"/>
            <p:nvPr/>
          </p:nvSpPr>
          <p:spPr>
            <a:xfrm>
              <a:off x="285752" y="381003"/>
              <a:ext cx="10083095" cy="1969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Социальная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поддержка — это комплекс мер, направленных на оказание помощи, поддержки и защиты социально уязвимым и нуждающимся в ней группам населения, временно находящихся в неблагополучном положении,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обеспечения необходимыми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услугами и материальной помощью с целью повышения их качества жизни и улучшения социального благополучия общества в целом. </a:t>
              </a:r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00002" y="4262374"/>
          <a:ext cx="17359434" cy="5766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9717"/>
                <a:gridCol w="867971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федеральном уровне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7051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региональном уровне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денежном выражении: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Возмещение расходов на оплату ЖКУ, топлива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Ежемесячные выплаты на детей. Родители могут получать ежемесячные выплаты на детей в зависимости от количества детей и доходов семьи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Ежемесячная денежная выплата в зависимости от льготной категории (с индексацией)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Единовременные выплаты (при рождении ребенка, на свадьбу, на погребение и другие случаи)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ежемесячное материальное обеспечение ветеранов войны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0340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Возмещение расходов на оплату ЖКУ, топлива                     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0340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Возмещение расходов на оплату за пользование телефоном, радио и коллективной антенной    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0340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Помощь малоимущим, инвалидам, пенсионерам            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0340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Проезд городским транспортом, автомобильным транспортом пригородного и внутрирайонного сообщения на основании единого проездного билета либо получение денежной компенсации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0340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Льготный проезд железнодорожным   транспортом пригородного сообщения; в общественном транспорте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0340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Льготный проезд автомобильным транспортом внутриобластного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сообщения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0340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Возмещение расходов на установку квартирного телефона реабилитированным лицам, инвалидам 1 и 2 группы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017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Набор социальных услуг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(социальный пакет):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лекарства по рецептам врачей,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санаторно-курортное лечение,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бесплатный проезд на пригородном ж/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транспорте, а также на междугородном транспорте к месту лечения и обратно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Льготы на питание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Льготы на 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9017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страховому принципу: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0340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Льготное лекарственное обеспечение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0340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Бесплатное лечение; обучение в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ВУЗах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Бесплатное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зубопротезирование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2857456" y="3714740"/>
            <a:ext cx="1250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Таблица 1- Виды социальной поддержки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4990" y="214278"/>
            <a:ext cx="1014023" cy="10047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2285952" y="214278"/>
            <a:ext cx="1300171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en-US" sz="8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14250" y="785782"/>
            <a:ext cx="17645186" cy="9358378"/>
            <a:chOff x="0" y="-241102"/>
            <a:chExt cx="10411694" cy="4622602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27" name="矩形 3"/>
          <p:cNvSpPr/>
          <p:nvPr/>
        </p:nvSpPr>
        <p:spPr>
          <a:xfrm>
            <a:off x="1285820" y="5929318"/>
            <a:ext cx="1621642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071638" y="5286376"/>
            <a:ext cx="1223314" cy="1223118"/>
            <a:chOff x="1466675" y="3784103"/>
            <a:chExt cx="1301392" cy="1301862"/>
          </a:xfrm>
        </p:grpSpPr>
        <p:grpSp>
          <p:nvGrpSpPr>
            <p:cNvPr id="31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33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5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4" name="椭圆 8"/>
              <p:cNvSpPr/>
              <p:nvPr/>
            </p:nvSpPr>
            <p:spPr>
              <a:xfrm>
                <a:off x="4565570" y="2763061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2" name="TextBox 97"/>
            <p:cNvSpPr txBox="1"/>
            <p:nvPr/>
          </p:nvSpPr>
          <p:spPr>
            <a:xfrm>
              <a:off x="1747517" y="4135965"/>
              <a:ext cx="850204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7" name="组合 11"/>
          <p:cNvGrpSpPr/>
          <p:nvPr/>
        </p:nvGrpSpPr>
        <p:grpSpPr>
          <a:xfrm>
            <a:off x="4786282" y="5500690"/>
            <a:ext cx="925859" cy="925710"/>
            <a:chOff x="3117025" y="3959191"/>
            <a:chExt cx="984950" cy="985306"/>
          </a:xfrm>
        </p:grpSpPr>
        <p:grpSp>
          <p:nvGrpSpPr>
            <p:cNvPr id="38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40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3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1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9" name="TextBox 104"/>
            <p:cNvSpPr txBox="1"/>
            <p:nvPr/>
          </p:nvSpPr>
          <p:spPr>
            <a:xfrm>
              <a:off x="3191470" y="4135962"/>
              <a:ext cx="850204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4" name="组合 18"/>
          <p:cNvGrpSpPr/>
          <p:nvPr/>
        </p:nvGrpSpPr>
        <p:grpSpPr>
          <a:xfrm>
            <a:off x="7143736" y="5357814"/>
            <a:ext cx="1240154" cy="1239956"/>
            <a:chOff x="4450933" y="3791953"/>
            <a:chExt cx="1319306" cy="1319782"/>
          </a:xfrm>
        </p:grpSpPr>
        <p:grpSp>
          <p:nvGrpSpPr>
            <p:cNvPr id="45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47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9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0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8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6" name="TextBox 111"/>
            <p:cNvSpPr txBox="1"/>
            <p:nvPr/>
          </p:nvSpPr>
          <p:spPr>
            <a:xfrm>
              <a:off x="4711419" y="4135966"/>
              <a:ext cx="850203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1" name="组合 25"/>
          <p:cNvGrpSpPr/>
          <p:nvPr/>
        </p:nvGrpSpPr>
        <p:grpSpPr>
          <a:xfrm>
            <a:off x="9858380" y="5500690"/>
            <a:ext cx="957449" cy="957296"/>
            <a:chOff x="6119197" y="3942381"/>
            <a:chExt cx="1018558" cy="1018926"/>
          </a:xfrm>
        </p:grpSpPr>
        <p:grpSp>
          <p:nvGrpSpPr>
            <p:cNvPr id="52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54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6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7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5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53" name="TextBox 118"/>
            <p:cNvSpPr txBox="1"/>
            <p:nvPr/>
          </p:nvSpPr>
          <p:spPr>
            <a:xfrm>
              <a:off x="6231370" y="4135965"/>
              <a:ext cx="850205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8" name="组合 32"/>
          <p:cNvGrpSpPr/>
          <p:nvPr/>
        </p:nvGrpSpPr>
        <p:grpSpPr>
          <a:xfrm>
            <a:off x="12287272" y="5500690"/>
            <a:ext cx="966036" cy="957296"/>
            <a:chOff x="7486713" y="3942381"/>
            <a:chExt cx="1027692" cy="1018926"/>
          </a:xfrm>
        </p:grpSpPr>
        <p:grpSp>
          <p:nvGrpSpPr>
            <p:cNvPr id="59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61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3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4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2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60" name="TextBox 125"/>
            <p:cNvSpPr txBox="1"/>
            <p:nvPr/>
          </p:nvSpPr>
          <p:spPr>
            <a:xfrm>
              <a:off x="7523326" y="4135963"/>
              <a:ext cx="991079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5" name="组合 39"/>
          <p:cNvGrpSpPr/>
          <p:nvPr/>
        </p:nvGrpSpPr>
        <p:grpSpPr>
          <a:xfrm>
            <a:off x="14644726" y="5286376"/>
            <a:ext cx="1275054" cy="1274852"/>
            <a:chOff x="8854229" y="3773382"/>
            <a:chExt cx="1356434" cy="1356924"/>
          </a:xfrm>
        </p:grpSpPr>
        <p:grpSp>
          <p:nvGrpSpPr>
            <p:cNvPr id="66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68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0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1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9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67" name="TextBox 132"/>
            <p:cNvSpPr txBox="1"/>
            <p:nvPr/>
          </p:nvSpPr>
          <p:spPr>
            <a:xfrm>
              <a:off x="9043275" y="4135961"/>
              <a:ext cx="1015119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06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924" y="214278"/>
            <a:ext cx="1514089" cy="15001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TextBox 175"/>
          <p:cNvSpPr txBox="1"/>
          <p:nvPr/>
        </p:nvSpPr>
        <p:spPr>
          <a:xfrm>
            <a:off x="11858644" y="2214542"/>
            <a:ext cx="5857916" cy="336147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Обзор нормативных правовых актов федеральных органов государственной власти и органов государственной власти субъектов РФ показал, что законодательство РФ в области социальной защиты населения является достаточно развитым и охватывает все основные аспекты этой сферы.</a:t>
            </a:r>
          </a:p>
          <a:p>
            <a:pPr algn="ctr"/>
            <a:endParaRPr lang="en-GB" altLang="zh-CN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74" name="TextBox 175"/>
          <p:cNvSpPr txBox="1"/>
          <p:nvPr/>
        </p:nvSpPr>
        <p:spPr>
          <a:xfrm>
            <a:off x="12287272" y="6925525"/>
            <a:ext cx="5429288" cy="336147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в Свердловской области осуществляется на основании действующего федерального, регионального и муниципального законодательства, принимаются все необходимые меры для обеспечения социальной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защиты населения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GB" altLang="zh-CN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75" name="TextBox 175"/>
          <p:cNvSpPr txBox="1"/>
          <p:nvPr/>
        </p:nvSpPr>
        <p:spPr>
          <a:xfrm>
            <a:off x="5857852" y="7072326"/>
            <a:ext cx="6572296" cy="336147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Обеспечивают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финансирование мер социальной защиты населения, выделяя средства из бюджетов различных уровней для реализации программ и проектов по социальной защите, выделяя средства из различных бюджетов для соответствующих программ и проектов, а также следят за их эффективным использованием.  </a:t>
            </a:r>
          </a:p>
          <a:p>
            <a:pPr algn="ctr"/>
            <a:endParaRPr lang="en-GB" altLang="zh-CN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76" name="TextBox 175"/>
          <p:cNvSpPr txBox="1"/>
          <p:nvPr/>
        </p:nvSpPr>
        <p:spPr>
          <a:xfrm>
            <a:off x="714316" y="6929450"/>
            <a:ext cx="5429288" cy="299214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разрабатывают и утверждают нормативно-правовые акты, регулирующие меры государственной социальной поддержки, а также контролируют, чтобы эти меры были реализованы; </a:t>
            </a:r>
          </a:p>
          <a:p>
            <a:pPr algn="ctr"/>
            <a:endParaRPr lang="en-GB" altLang="zh-CN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77" name="TextBox 175"/>
          <p:cNvSpPr txBox="1"/>
          <p:nvPr/>
        </p:nvSpPr>
        <p:spPr>
          <a:xfrm>
            <a:off x="857192" y="2143104"/>
            <a:ext cx="5429288" cy="271514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органы власти играют ключевую роль в организации работы по социальной защите населения, обеспечивая правовую и финансовую базу для реализации социальной защиты населения и следя за ее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реализацией;</a:t>
            </a:r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78" name="TextBox 175"/>
          <p:cNvSpPr txBox="1"/>
          <p:nvPr/>
        </p:nvSpPr>
        <p:spPr>
          <a:xfrm>
            <a:off x="6786546" y="2643170"/>
            <a:ext cx="5000660" cy="1884148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Осуществляют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социальной ситуации в стране и определяют приоритетные направления социальной политики; </a:t>
            </a:r>
          </a:p>
          <a:p>
            <a:pPr algn="ctr"/>
            <a:endParaRPr lang="en-GB" altLang="zh-CN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cxnSp>
        <p:nvCxnSpPr>
          <p:cNvPr id="79" name="直接连接符 56"/>
          <p:cNvCxnSpPr/>
          <p:nvPr/>
        </p:nvCxnSpPr>
        <p:spPr>
          <a:xfrm flipV="1">
            <a:off x="2643142" y="4786310"/>
            <a:ext cx="0" cy="403638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56"/>
          <p:cNvCxnSpPr/>
          <p:nvPr/>
        </p:nvCxnSpPr>
        <p:spPr>
          <a:xfrm flipV="1">
            <a:off x="7786678" y="4857748"/>
            <a:ext cx="0" cy="403638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56"/>
          <p:cNvCxnSpPr/>
          <p:nvPr/>
        </p:nvCxnSpPr>
        <p:spPr>
          <a:xfrm flipV="1">
            <a:off x="12644462" y="5000624"/>
            <a:ext cx="0" cy="403638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56"/>
          <p:cNvCxnSpPr/>
          <p:nvPr/>
        </p:nvCxnSpPr>
        <p:spPr>
          <a:xfrm rot="5400000">
            <a:off x="4898201" y="6817531"/>
            <a:ext cx="500066" cy="9524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56"/>
          <p:cNvCxnSpPr/>
          <p:nvPr/>
        </p:nvCxnSpPr>
        <p:spPr>
          <a:xfrm rot="5400000">
            <a:off x="10041737" y="6817531"/>
            <a:ext cx="500066" cy="9524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56"/>
          <p:cNvCxnSpPr/>
          <p:nvPr/>
        </p:nvCxnSpPr>
        <p:spPr>
          <a:xfrm rot="5400000">
            <a:off x="15220992" y="6853250"/>
            <a:ext cx="428628" cy="9524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30" y="0"/>
            <a:ext cx="1021557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任意多边形: 形状 31"/>
          <p:cNvSpPr/>
          <p:nvPr/>
        </p:nvSpPr>
        <p:spPr>
          <a:xfrm flipH="1" flipV="1">
            <a:off x="8143868" y="0"/>
            <a:ext cx="10144132" cy="10287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0"/>
          <p:cNvSpPr txBox="1"/>
          <p:nvPr/>
        </p:nvSpPr>
        <p:spPr>
          <a:xfrm>
            <a:off x="357126" y="642906"/>
            <a:ext cx="735811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общественных отношениях,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возникающие при реализации права граждан на социальную защиту в субъектах Российской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8"/>
          <p:cNvSpPr/>
          <p:nvPr/>
        </p:nvSpPr>
        <p:spPr>
          <a:xfrm>
            <a:off x="857192" y="4000492"/>
            <a:ext cx="7286736" cy="6286508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14" name="Group 10"/>
          <p:cNvGrpSpPr/>
          <p:nvPr/>
        </p:nvGrpSpPr>
        <p:grpSpPr>
          <a:xfrm>
            <a:off x="1428696" y="5143500"/>
            <a:ext cx="12358774" cy="4643470"/>
            <a:chOff x="0" y="-241102"/>
            <a:chExt cx="10411694" cy="4622602"/>
          </a:xfrm>
        </p:grpSpPr>
        <p:grpSp>
          <p:nvGrpSpPr>
            <p:cNvPr id="15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0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6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8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19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300916" y="327834"/>
              <a:ext cx="8801912" cy="4289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/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Недостаточная </a:t>
              </a: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информированность о доступных </a:t>
              </a: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услугах.</a:t>
              </a:r>
              <a:endParaRPr lang="en-US" sz="28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17"/>
          <p:cNvSpPr txBox="1"/>
          <p:nvPr/>
        </p:nvSpPr>
        <p:spPr>
          <a:xfrm>
            <a:off x="1785886" y="6215070"/>
            <a:ext cx="1044794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Сложности с документами, в том числе отсутствие необходимых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документов.</a:t>
            </a:r>
            <a:endParaRPr lang="en-US" sz="28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1785886" y="7072326"/>
            <a:ext cx="1044794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Бюрократические процедуры и долгие сроки рассмотрения заявлений и запросов. </a:t>
            </a:r>
          </a:p>
          <a:p>
            <a:pPr lvl="0" algn="ctr"/>
            <a:endParaRPr lang="en-US" sz="24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1714448" y="8072458"/>
            <a:ext cx="1178727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Неполное покрытие социальных программ и услуг, что может привести к тому, что некоторые категории граждан остаются без помощи.</a:t>
            </a:r>
          </a:p>
          <a:p>
            <a:pPr lvl="0" algn="ctr"/>
            <a:endParaRPr lang="en-US" sz="24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1714448" y="9072590"/>
            <a:ext cx="1044794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Недостаточное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финансирование.</a:t>
            </a:r>
            <a:endParaRPr lang="en-US" sz="28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76" y="214278"/>
            <a:ext cx="1514089" cy="15001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1213</Words>
  <Application>Microsoft Office PowerPoint</Application>
  <PresentationFormat>Произвольный</PresentationFormat>
  <Paragraphs>128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Nourd</vt:lpstr>
      <vt:lpstr>宋体</vt:lpstr>
      <vt:lpstr>微软雅黑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Blue and White Gradient Modern Healthcare Business Professional Medical Center Presentation</dc:title>
  <dc:creator>Ольга</dc:creator>
  <cp:lastModifiedBy>Ольга</cp:lastModifiedBy>
  <cp:revision>126</cp:revision>
  <dcterms:created xsi:type="dcterms:W3CDTF">2006-08-16T00:00:00Z</dcterms:created>
  <dcterms:modified xsi:type="dcterms:W3CDTF">2023-06-16T17:18:44Z</dcterms:modified>
  <dc:identifier>DAFZgEo1l8E</dc:identifier>
</cp:coreProperties>
</file>