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304" r:id="rId3"/>
    <p:sldId id="329" r:id="rId4"/>
    <p:sldId id="310" r:id="rId5"/>
    <p:sldId id="337" r:id="rId6"/>
    <p:sldId id="331" r:id="rId7"/>
    <p:sldId id="322" r:id="rId8"/>
    <p:sldId id="325" r:id="rId9"/>
    <p:sldId id="332" r:id="rId10"/>
    <p:sldId id="338" r:id="rId11"/>
    <p:sldId id="333" r:id="rId12"/>
    <p:sldId id="314" r:id="rId13"/>
    <p:sldId id="313" r:id="rId14"/>
    <p:sldId id="334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9999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Лист1!$H$42</c:f>
              <c:strCache>
                <c:ptCount val="1"/>
                <c:pt idx="0">
                  <c:v>Сеть отделений банка, ед.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Лист1!$G$43:$G$47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Лист1!$H$43:$H$47</c:f>
              <c:numCache>
                <c:formatCode>General</c:formatCode>
                <c:ptCount val="5"/>
                <c:pt idx="0">
                  <c:v>2418</c:v>
                </c:pt>
                <c:pt idx="1">
                  <c:v>2648</c:v>
                </c:pt>
                <c:pt idx="2">
                  <c:v>2500</c:v>
                </c:pt>
                <c:pt idx="3">
                  <c:v>2334</c:v>
                </c:pt>
                <c:pt idx="4">
                  <c:v>2615</c:v>
                </c:pt>
              </c:numCache>
            </c:numRef>
          </c:val>
        </c:ser>
        <c:dLbls>
          <c:showVal val="1"/>
        </c:dLbls>
        <c:shape val="box"/>
        <c:axId val="104310272"/>
        <c:axId val="105660416"/>
        <c:axId val="0"/>
      </c:bar3DChart>
      <c:catAx>
        <c:axId val="104310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60416"/>
        <c:crosses val="autoZero"/>
        <c:auto val="1"/>
        <c:lblAlgn val="ctr"/>
        <c:lblOffset val="100"/>
      </c:catAx>
      <c:valAx>
        <c:axId val="1056604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43102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Лист1!$F$9</c:f>
              <c:strCache>
                <c:ptCount val="1"/>
                <c:pt idx="0">
                  <c:v>Сотрудники банка, тыс. чел.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Лист1!$E$10:$E$14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Лист1!$F$10:$F$14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</c:numCache>
            </c:numRef>
          </c:val>
        </c:ser>
        <c:dLbls>
          <c:showVal val="1"/>
        </c:dLbls>
        <c:shape val="cylinder"/>
        <c:axId val="105676800"/>
        <c:axId val="105678336"/>
        <c:axId val="0"/>
      </c:bar3DChart>
      <c:catAx>
        <c:axId val="105676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78336"/>
        <c:crosses val="autoZero"/>
        <c:auto val="1"/>
        <c:lblAlgn val="ctr"/>
        <c:lblOffset val="100"/>
      </c:catAx>
      <c:valAx>
        <c:axId val="105678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768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Лист1!$H$92</c:f>
              <c:strCache>
                <c:ptCount val="1"/>
                <c:pt idx="0">
                  <c:v>Населенные пункты,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Лист1!$G$93:$G$97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Лист1!$H$93:$H$97</c:f>
              <c:numCache>
                <c:formatCode>General</c:formatCode>
                <c:ptCount val="5"/>
                <c:pt idx="0">
                  <c:v>1031</c:v>
                </c:pt>
                <c:pt idx="1">
                  <c:v>1051</c:v>
                </c:pt>
                <c:pt idx="2">
                  <c:v>1043</c:v>
                </c:pt>
                <c:pt idx="3">
                  <c:v>988</c:v>
                </c:pt>
                <c:pt idx="4">
                  <c:v>1031</c:v>
                </c:pt>
              </c:numCache>
            </c:numRef>
          </c:val>
        </c:ser>
        <c:dLbls>
          <c:showVal val="1"/>
        </c:dLbls>
        <c:shape val="box"/>
        <c:axId val="105924096"/>
        <c:axId val="105925632"/>
        <c:axId val="0"/>
      </c:bar3DChart>
      <c:catAx>
        <c:axId val="105924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25632"/>
        <c:crosses val="autoZero"/>
        <c:auto val="1"/>
        <c:lblAlgn val="ctr"/>
        <c:lblOffset val="100"/>
      </c:catAx>
      <c:valAx>
        <c:axId val="105925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240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Лист1!$H$121</c:f>
              <c:strCache>
                <c:ptCount val="1"/>
                <c:pt idx="0">
                  <c:v>2021г.,%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80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Лист1!$G$122:$G$123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Лист1!$H$122:$H$123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Лист1!$H$68</c:f>
              <c:strCache>
                <c:ptCount val="1"/>
                <c:pt idx="0">
                  <c:v>Регионы присутствия,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Лист1!$G$69:$G$73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Лист1!$H$69:$H$73</c:f>
              <c:numCache>
                <c:formatCode>General</c:formatCode>
                <c:ptCount val="5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76</c:v>
                </c:pt>
                <c:pt idx="4">
                  <c:v>79</c:v>
                </c:pt>
              </c:numCache>
            </c:numRef>
          </c:val>
        </c:ser>
        <c:dLbls>
          <c:showVal val="1"/>
        </c:dLbls>
        <c:shape val="box"/>
        <c:axId val="106019840"/>
        <c:axId val="106029824"/>
        <c:axId val="0"/>
      </c:bar3DChart>
      <c:catAx>
        <c:axId val="10601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06029824"/>
        <c:crosses val="autoZero"/>
        <c:auto val="1"/>
        <c:lblAlgn val="ctr"/>
        <c:lblOffset val="100"/>
      </c:catAx>
      <c:valAx>
        <c:axId val="106029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060198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pic>
        <p:nvPicPr>
          <p:cNvPr id="7" name="Рисунок 6" descr="C:\Users\Ольга\Desktop\5f368bfbf03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46" y="2357418"/>
            <a:ext cx="7715304" cy="76438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1" name="TextBox 9"/>
          <p:cNvSpPr txBox="1"/>
          <p:nvPr/>
        </p:nvSpPr>
        <p:spPr>
          <a:xfrm>
            <a:off x="1714448" y="285716"/>
            <a:ext cx="157163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 «НАЦИОНАЛЬНЫЙ ИССЛЕДОВАТЕЛЬСКИЙ УНИВЕРСИТЕТ»  «ВЫСШАЯ ШКОЛА ЭКОНОМИКИ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57126" y="2500294"/>
            <a:ext cx="102870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на тему: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бизнес-процессов сотрудников банка  ПАО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4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8286744" y="9715532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64" y="285716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2428856"/>
            <a:ext cx="18288000" cy="7858144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3" name="TextBox 18"/>
          <p:cNvSpPr txBox="1"/>
          <p:nvPr/>
        </p:nvSpPr>
        <p:spPr>
          <a:xfrm>
            <a:off x="500002" y="285716"/>
            <a:ext cx="16359302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кадровых процессов с помощью программного продукта КЭДО 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Directum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HR 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304" y="714344"/>
            <a:ext cx="11112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40" y="2714608"/>
          <a:ext cx="17359434" cy="672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522"/>
                <a:gridCol w="5766572"/>
                <a:gridCol w="1024134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Задачи реинжиниринга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автоматизации кадрового документооборота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Ускорение кадрового документооборота; исключение потери документов; снижение стоимости документа , его хранения и логистики; упрощение подготовки к проверкам, снижение нагрузки на кадровые службы.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Автоматизация движения персонала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Снижение затрат на кадровые перемещения; обеспечение исполнительной дисциплины ответственных; повышение лояльности сотрудников к работодателю.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Автоматизация оформления отпусков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Снижение затрат  на планирование и организацию отпусков; снижение количества времени  у сотрудника на оформление или перенос отпуска.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Автоматизация оформления командировок и авансовых отчетов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Снижение трудозатрат при согласовании командировочных документов; снижение к минимуму ошибок при заполнении авансовых отчетов; снижение расходов на печать, пересылку и хранение документов; ускорение подготовки отчетных документов для налоговой и аудиторской проверок.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Дистанционный прием на работу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Ускорение процессов приёма, снижение затрат на оформление новых работников; автоматическая передача сведений о сотруднике в учетную систему.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60" y="1000096"/>
            <a:ext cx="7404100" cy="81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0" y="1000096"/>
            <a:ext cx="642942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16" y="9001152"/>
            <a:ext cx="62151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кадрового процесса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на работу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ПАО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Совкомбанк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реинжинирингав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нотации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Flowchart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929950" y="9144028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Перевод некоторых функций системы кадрового бизнес-процесса коммерческого банка ПАО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Совкомбанк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КЭДО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10001284"/>
            <a:ext cx="18288000" cy="285716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8" name="Freeform 8"/>
          <p:cNvSpPr/>
          <p:nvPr/>
        </p:nvSpPr>
        <p:spPr>
          <a:xfrm>
            <a:off x="0" y="0"/>
            <a:ext cx="4071902" cy="4714872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9" name="Freeform 8"/>
          <p:cNvSpPr/>
          <p:nvPr/>
        </p:nvSpPr>
        <p:spPr>
          <a:xfrm>
            <a:off x="0" y="4714872"/>
            <a:ext cx="4071902" cy="5286376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4143340" y="0"/>
            <a:ext cx="1357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кадрового бизнес-процесса коммерческого банка ПАО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85688" y="2214542"/>
            <a:ext cx="36433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Кадровый ЭДО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14250" y="3428988"/>
            <a:ext cx="35719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персонала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357126" y="5143500"/>
            <a:ext cx="32147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Отпуска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285688" y="6286508"/>
            <a:ext cx="321471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на работу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357126" y="8072458"/>
            <a:ext cx="342902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Командировки и авансовые отчеты</a:t>
            </a:r>
          </a:p>
        </p:txBody>
      </p:sp>
      <p:pic>
        <p:nvPicPr>
          <p:cNvPr id="19" name="Рисунок 18" descr="C:\Users\Ольга\AppData\Local\Temp\Temp1_Logo_HSE_full_rus.zip\PANTONE\01_Logo_HSE_full_rus_Panton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58" y="21427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oogle Shape;900;p48"/>
          <p:cNvGrpSpPr/>
          <p:nvPr/>
        </p:nvGrpSpPr>
        <p:grpSpPr>
          <a:xfrm>
            <a:off x="1785886" y="1785914"/>
            <a:ext cx="386943" cy="372647"/>
            <a:chOff x="2583325" y="2972875"/>
            <a:chExt cx="462850" cy="445750"/>
          </a:xfrm>
        </p:grpSpPr>
        <p:sp>
          <p:nvSpPr>
            <p:cNvPr id="21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71;p48"/>
          <p:cNvGrpSpPr/>
          <p:nvPr/>
        </p:nvGrpSpPr>
        <p:grpSpPr>
          <a:xfrm>
            <a:off x="1785886" y="3071798"/>
            <a:ext cx="393045" cy="332833"/>
            <a:chOff x="5275975" y="4344850"/>
            <a:chExt cx="470150" cy="398125"/>
          </a:xfrm>
        </p:grpSpPr>
        <p:sp>
          <p:nvSpPr>
            <p:cNvPr id="24" name="Google Shape;972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3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4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928;p48"/>
          <p:cNvGrpSpPr/>
          <p:nvPr/>
        </p:nvGrpSpPr>
        <p:grpSpPr>
          <a:xfrm>
            <a:off x="1785886" y="7715268"/>
            <a:ext cx="359355" cy="301190"/>
            <a:chOff x="2599825" y="3689700"/>
            <a:chExt cx="429850" cy="360275"/>
          </a:xfrm>
        </p:grpSpPr>
        <p:sp>
          <p:nvSpPr>
            <p:cNvPr id="28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99;p48"/>
          <p:cNvGrpSpPr/>
          <p:nvPr/>
        </p:nvGrpSpPr>
        <p:grpSpPr>
          <a:xfrm>
            <a:off x="1785886" y="6000756"/>
            <a:ext cx="331808" cy="331307"/>
            <a:chOff x="6660750" y="298550"/>
            <a:chExt cx="396900" cy="396300"/>
          </a:xfrm>
        </p:grpSpPr>
        <p:sp>
          <p:nvSpPr>
            <p:cNvPr id="31" name="Google Shape;800;p4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1;p4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975;p48"/>
          <p:cNvSpPr/>
          <p:nvPr/>
        </p:nvSpPr>
        <p:spPr>
          <a:xfrm>
            <a:off x="1857324" y="4857748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36" y="571468"/>
            <a:ext cx="12858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3" name="TextBox 10"/>
          <p:cNvSpPr txBox="1"/>
          <p:nvPr/>
        </p:nvSpPr>
        <p:spPr>
          <a:xfrm>
            <a:off x="571440" y="0"/>
            <a:ext cx="1657361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кадрового бизнес-процесса коммерческого банка ПАО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4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64" y="1500162"/>
          <a:ext cx="17502310" cy="84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77"/>
                <a:gridCol w="6122149"/>
                <a:gridCol w="1674135"/>
                <a:gridCol w="608776"/>
                <a:gridCol w="6646837"/>
                <a:gridCol w="157163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Значения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Показатели эффективности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Значения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Бизнес эффект от КЭДО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Доля отпусков соответствуют трудовому законодательству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Ускоряется кадровый документооборот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8 раз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времени занимает у сотрудника оформление или перенос отпуска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~ 3 минуты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Выстраивается удобная коммуникация с работниками по цифровым каналам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100% сотрудников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Командировки и авансовые отчеты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Исключаются потери документов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Ниже трудозатраты при согласовании командировочных документов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60%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Снижается стоимость документа, его хранения и логистики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40% и более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Сводятся к минимуму ошибки при заполнении авансовых отчетов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Упрощается подготовка к проверкам, снижается нагрузка на кадровые службы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4 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Сокращаются расходы на печать, пересылку и хранение документов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Бизнес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эффект: Движение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персонала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Ускоряется подготовка отчетных документов для налоговой и аудиторской проверок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кадровые перемещения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50-70%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Прием на работу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Прозрачно контролируется исполнительская дисциплина ответственных из разных подразделений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5.1.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Ускоряются процессы приёма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 2-3 раза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Благодаря безбумажному формату отправки заявлений растет лояльность сотрудников к работодателю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--//-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оформление новых работников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 50-70%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Отпуска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5.3.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Поддерживается полностью удаленное трудоустройство с подтверждением личности через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Госуслуги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Снижаются затраты на планирование и организацию отпусков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 10 раз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5.4.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Cведения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о сотруднике передаются в учетную систему автоматически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-//-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304" y="142840"/>
            <a:ext cx="12144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5257" r="14154"/>
          <a:stretch>
            <a:fillRect/>
          </a:stretch>
        </p:blipFill>
        <p:spPr bwMode="auto">
          <a:xfrm>
            <a:off x="9144000" y="0"/>
            <a:ext cx="914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8"/>
          <p:cNvSpPr/>
          <p:nvPr/>
        </p:nvSpPr>
        <p:spPr>
          <a:xfrm>
            <a:off x="1142945" y="4000492"/>
            <a:ext cx="8001052" cy="6286508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6" name="TextBox 10"/>
          <p:cNvSpPr txBox="1"/>
          <p:nvPr/>
        </p:nvSpPr>
        <p:spPr>
          <a:xfrm>
            <a:off x="1857324" y="500030"/>
            <a:ext cx="71999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en-US" sz="8000" b="1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任意多边形: 形状 31"/>
          <p:cNvSpPr/>
          <p:nvPr/>
        </p:nvSpPr>
        <p:spPr>
          <a:xfrm flipH="1" flipV="1">
            <a:off x="9144000" y="0"/>
            <a:ext cx="9144000" cy="10287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78" y="64290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"/>
          <p:cNvGrpSpPr/>
          <p:nvPr/>
        </p:nvGrpSpPr>
        <p:grpSpPr>
          <a:xfrm>
            <a:off x="1785886" y="4571996"/>
            <a:ext cx="12358774" cy="5072098"/>
            <a:chOff x="0" y="-241102"/>
            <a:chExt cx="10411694" cy="4622602"/>
          </a:xfrm>
        </p:grpSpPr>
        <p:grpSp>
          <p:nvGrpSpPr>
            <p:cNvPr id="10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5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3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60183" y="344862"/>
              <a:ext cx="8801912" cy="10098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Конкурентоспособный программный продукт КЭДО «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Directum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HR 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 и понятные показатели эффективности стимулируют к скорейшей реализации предложенных мероприятий в коммерческом банке ПАО «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Совкомбанк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». </a:t>
              </a:r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929026" y="6572260"/>
            <a:ext cx="100013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противном случае, не своевременное внедрение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работу банка будет снижать его экономические показатели и конкурентоспособность на занимаемой нише. </a:t>
            </a:r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076" y="7858144"/>
            <a:ext cx="116443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сегодняшний день цифровая экономика диктует свои условия и от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бизнеса зависит многое, если не всё. В связи с этим,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бизнес-процессов и его постоянное улучшение создадут благоприятные условия для развития любой компании, не исключением является и финансовый сектор.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0" y="9715532"/>
            <a:ext cx="18288000" cy="571468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85820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48" y="142840"/>
            <a:ext cx="1897073" cy="18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t="11538" b="15384"/>
          <a:stretch>
            <a:fillRect/>
          </a:stretch>
        </p:blipFill>
        <p:spPr bwMode="auto">
          <a:xfrm>
            <a:off x="3214646" y="2000228"/>
            <a:ext cx="12573088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6286480" y="0"/>
            <a:ext cx="110728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000860" y="2714608"/>
            <a:ext cx="108585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дать характеристику деятельности предприятия финансовой сферы, коммерческого банка ПАО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00992" y="4500558"/>
            <a:ext cx="914406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задачи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бизнес-процессов;</a:t>
            </a: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8000992" y="6143632"/>
            <a:ext cx="985844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предложить проект совершенствования бизнес-процесса кадрового электронного документооборота коммерческого банка;</a:t>
            </a: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5714976" y="1214410"/>
            <a:ext cx="1235877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бизнес-процесса сотрудника банка. </a:t>
            </a:r>
            <a:endParaRPr lang="en-US" sz="32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10715636" y="1857352"/>
            <a:ext cx="37024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412" y="8572524"/>
            <a:ext cx="3573442" cy="14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4"/>
          <p:cNvSpPr/>
          <p:nvPr/>
        </p:nvSpPr>
        <p:spPr>
          <a:xfrm>
            <a:off x="0" y="2143104"/>
            <a:ext cx="7929618" cy="77153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21" name="Овал 20"/>
          <p:cNvSpPr/>
          <p:nvPr/>
        </p:nvSpPr>
        <p:spPr>
          <a:xfrm>
            <a:off x="5286348" y="2928922"/>
            <a:ext cx="1000132" cy="1000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500794" y="4571996"/>
            <a:ext cx="1000132" cy="1000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429224" y="7715268"/>
            <a:ext cx="1000132" cy="1000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5429224" y="2643170"/>
            <a:ext cx="857256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3200" b="1" u="none" spc="47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6643670" y="4357682"/>
            <a:ext cx="785818" cy="97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u="none" spc="47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5572100" y="7572392"/>
            <a:ext cx="714379" cy="97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u="none" spc="47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429356" y="6215070"/>
            <a:ext cx="1000132" cy="1000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19"/>
          <p:cNvSpPr txBox="1"/>
          <p:nvPr/>
        </p:nvSpPr>
        <p:spPr>
          <a:xfrm>
            <a:off x="6572232" y="6072194"/>
            <a:ext cx="785818" cy="97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19"/>
              </a:lnSpc>
              <a:spcBef>
                <a:spcPct val="0"/>
              </a:spcBef>
            </a:pPr>
            <a:r>
              <a:rPr lang="en-US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u="none" spc="47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u="none" spc="47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7215174" y="8215334"/>
            <a:ext cx="1007275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оценить экономическую эффективность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анализируемой финансовой организации</a:t>
            </a:r>
            <a:r>
              <a:rPr lang="ru-RU" sz="3200" dirty="0" smtClean="0"/>
              <a:t>.</a:t>
            </a:r>
            <a:endParaRPr lang="en-US" sz="3200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62" y="4143368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15716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8" name="TextBox 18"/>
          <p:cNvSpPr txBox="1"/>
          <p:nvPr/>
        </p:nvSpPr>
        <p:spPr>
          <a:xfrm>
            <a:off x="1000068" y="214278"/>
            <a:ext cx="163593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72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0" y="7786706"/>
            <a:ext cx="18288000" cy="78581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37" name="Рисунок 36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800" y="0"/>
            <a:ext cx="1611321" cy="15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任意多边形: 形状 31"/>
          <p:cNvSpPr/>
          <p:nvPr/>
        </p:nvSpPr>
        <p:spPr>
          <a:xfrm flipH="1" flipV="1">
            <a:off x="0" y="1571600"/>
            <a:ext cx="18288000" cy="621510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2071638" y="2571732"/>
            <a:ext cx="7000923" cy="8364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9001124" y="2571732"/>
            <a:ext cx="7000924" cy="85725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857192" y="3428988"/>
            <a:ext cx="8215370" cy="3786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9001124" y="3428988"/>
            <a:ext cx="8572560" cy="3786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1928762" y="7215202"/>
            <a:ext cx="7072362" cy="21431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9001124" y="7215202"/>
            <a:ext cx="7000923" cy="214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3571836" y="2571732"/>
            <a:ext cx="364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11144264" y="2571732"/>
            <a:ext cx="2876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1357258" y="4286244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коммерческий банк ПАО «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9501190" y="378617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бизнес-процессы в коммерческом банке ПАО «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8643962"/>
            <a:ext cx="3573442" cy="147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357390" y="285716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endParaRPr lang="en-US" sz="60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99" y="142840"/>
            <a:ext cx="15716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/>
          <p:nvPr/>
        </p:nvGrpSpPr>
        <p:grpSpPr>
          <a:xfrm>
            <a:off x="214250" y="785782"/>
            <a:ext cx="17645186" cy="8429684"/>
            <a:chOff x="0" y="-241102"/>
            <a:chExt cx="10411694" cy="462260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6" name="TextBox 10"/>
          <p:cNvSpPr txBox="1"/>
          <p:nvPr/>
        </p:nvSpPr>
        <p:spPr>
          <a:xfrm>
            <a:off x="785754" y="1928790"/>
            <a:ext cx="16859368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бизнес-процессов является важнейшим элементом повестки дня для крупных и небольших компаний во многих отраслях промышленности, среди которых ведущими являются производственный и банковский, финансовый, секторы. Это позволяет организациям взглянуть на свои бизнес-процессы с новой точки зрения, чтобы понять, как их перепроектировать для улучшения работы. В ходе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происходят преобразования деловых процессов.</a:t>
            </a:r>
          </a:p>
          <a:p>
            <a:pPr algn="just">
              <a:spcBef>
                <a:spcPct val="0"/>
              </a:spcBef>
            </a:pPr>
            <a:endParaRPr lang="en-US" sz="28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714316" y="4429120"/>
            <a:ext cx="1685936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бизнес-процессов необходим компаниям, которые находятся в шаге от банкротства; в данный момент проблем не испытывают, но прогнозируют неизбежные трудности; являются лидерами рынка, ведущими агрессивную маркетинговую политику, не имеющими трудностей в данный момент и, по прогнозам, в обозримом будущем. Иными словами,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нужен как успешным компаниям, так и тем, которые уже завтра могут уйти с рынка.</a:t>
            </a:r>
          </a:p>
          <a:p>
            <a:pPr algn="just">
              <a:spcBef>
                <a:spcPct val="0"/>
              </a:spcBef>
            </a:pPr>
            <a:endParaRPr lang="en-US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714316" y="7500954"/>
            <a:ext cx="1693080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Реинжиниринг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бизнес-процессов позволяет повышать конкурентоспособность и финансовую устойчивость любой коммерческой организации, в том числе и компании финансового сектора.</a:t>
            </a:r>
          </a:p>
          <a:p>
            <a:pPr algn="just">
              <a:spcBef>
                <a:spcPct val="0"/>
              </a:spcBef>
            </a:pP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44066" y="3357550"/>
            <a:ext cx="8429684" cy="65722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85" t="2612" r="1342" b="1624"/>
          <a:stretch>
            <a:fillRect/>
          </a:stretch>
        </p:blipFill>
        <p:spPr bwMode="auto">
          <a:xfrm>
            <a:off x="9786942" y="3428988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任意多边形: 形状 31"/>
          <p:cNvSpPr/>
          <p:nvPr/>
        </p:nvSpPr>
        <p:spPr>
          <a:xfrm flipH="1" flipV="1">
            <a:off x="0" y="0"/>
            <a:ext cx="18288000" cy="135728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8"/>
          <p:cNvSpPr txBox="1"/>
          <p:nvPr/>
        </p:nvSpPr>
        <p:spPr>
          <a:xfrm>
            <a:off x="214250" y="0"/>
            <a:ext cx="87868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Характеристика деятельности коммерческого банка ПАО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50" y="6072194"/>
          <a:ext cx="914406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3144528" y="0"/>
          <a:ext cx="5143472" cy="32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7126" y="1785914"/>
          <a:ext cx="557216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714976" y="1785914"/>
          <a:ext cx="385765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8929686" y="0"/>
          <a:ext cx="4572032" cy="328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7074" y="0"/>
            <a:ext cx="7289800" cy="99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8"/>
          <p:cNvSpPr txBox="1"/>
          <p:nvPr/>
        </p:nvSpPr>
        <p:spPr>
          <a:xfrm>
            <a:off x="214250" y="0"/>
            <a:ext cx="1050138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Бизнес-процессы коммерческого банка ПАО 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50" y="2714608"/>
          <a:ext cx="10429949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41"/>
                <a:gridCol w="2100477"/>
                <a:gridCol w="775003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Сегменты банка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Ключевые продукты и операции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залоговое кредитование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автокредиты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ипотека, кредиты под залог недвижимости и автомобилей); обслуживание текущих счетов и срочных вкладов розничных клиентов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банкострахование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(комиссионные продукты - включение в программу финансовой защиты и пр.);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страхование (жизни, авто, пенсионное и т. п.).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Корпоративный бизнес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кредитование и размещение средств корпораций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субъектов РФ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МСП (кредиты, текущие счета, расчетно-кассовое обслуживание); организация выпусков долговых инструментов;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цифровая платформа для государственных и коммерческих закупок (28% - доля рынка государственных закупок);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услуги лизинга, факторинга;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торговое финансирование (аккредитивы, банковские гарантии);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операции с драгоценными металлами.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Казначейство и управление капиталом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портфелем ценных бумаг (большая часть портфеля - облигации государственных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корпоративных эмитентов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капиталом Группы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2000" dirty="0" smtClean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 оптового фондирования (средства Банка России, межбанковские кредиты, выпуск собственных облигаций, операции РЕПО);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перераспределение внутреннего фондирования; </a:t>
                      </a:r>
                      <a:r>
                        <a:rPr lang="ru-RU" sz="2000" dirty="0">
                          <a:solidFill>
                            <a:srgbClr val="1C2D5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ликвидностью и рисками; сделки M&amp;A.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Небанковский бизнес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страхование, лизинг, факторинг и др.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0" y="9929846"/>
            <a:ext cx="18288001" cy="357154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8" name="Прямоугольник 7"/>
          <p:cNvSpPr/>
          <p:nvPr/>
        </p:nvSpPr>
        <p:spPr>
          <a:xfrm>
            <a:off x="1928762" y="2143104"/>
            <a:ext cx="734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Таблица 1- Бизнес-модель ПАО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8" y="1000096"/>
            <a:ext cx="2500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Ольга\AppData\Local\Temp\Temp1_Logo_HSE_full_rus.zip\PANTONE\01_Logo_HSE_full_rus_Panton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78" y="85722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Freeform 6"/>
          <p:cNvSpPr/>
          <p:nvPr/>
        </p:nvSpPr>
        <p:spPr>
          <a:xfrm>
            <a:off x="9215438" y="6858012"/>
            <a:ext cx="8732289" cy="30861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</p:sp>
      <p:pic>
        <p:nvPicPr>
          <p:cNvPr id="29" name="Рисунок 28" descr="C:\Users\Ольга\AppData\Local\Temp\Temp1_Logo_HSE_full_rus.zip\PANTONE\01_Logo_HSE_full_rus_Panto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7734" y="142840"/>
            <a:ext cx="857256" cy="78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/>
          <p:nvPr/>
        </p:nvSpPr>
        <p:spPr>
          <a:xfrm>
            <a:off x="214250" y="0"/>
            <a:ext cx="1307315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Автоматизация бизнес-процессов в ПАО 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85688" y="1000096"/>
          <a:ext cx="17430873" cy="881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54"/>
                <a:gridCol w="5356497"/>
                <a:gridCol w="5796309"/>
                <a:gridCol w="4533098"/>
                <a:gridCol w="93251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Интегратор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 </a:t>
                      </a:r>
                    </a:p>
                  </a:txBody>
                  <a:tcPr marL="0" marR="0" marT="0" marB="0" anchor="ctr"/>
                </a:tc>
              </a:tr>
              <a:tr h="264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Собственная разработка банка ПАО 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Совкомбанк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МКС,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Pyrus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Управление и контроль лимитов в МКС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Диасофт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Digital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Q.FinancialMarkets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ранее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Diasoft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FA Treasury)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 - Автоматизированные банковские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Практика Успеха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SmartDeal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Средства шифрования, Информатизация госфункций, СЭД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КартСтандарт Процессинговый центр ГК ЦФТ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РТ Лабс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РТ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Лабс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Комплексная платформа доступа к СМЭВ (КПД)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Информатизация госфункций, СОА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Avaya Россия и СНГ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Avaya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one-X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Видеоконференцсвязь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СКБ Контур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Контур.Экстерн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 - Программное обеспечение как услуга, СЭД, СЭД - Системы потокового распознавания, Учетные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Финансовых Технологий (ЦФТ)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ЦФТ Платформа банковского самообслуживания, </a:t>
                      </a:r>
                      <a:r>
                        <a:rPr lang="ru-RU" sz="1400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Быстрых Платежей (СБП)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 - Программное обеспечение как услуга, Системы дистанционного банковского обслуживания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Национальное бюро кредитных историй (НБКИ)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НБКИ База залоговых автомобилей и другого движимого имущества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Инверсия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Фонд Система автоматизации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бэк-офиса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казначейства банка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АБС - Автоматизированные банковские системы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Ростелеком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Ростелеком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Биометрическая идентификация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Финансовые Информационные Системы (ФИС, FIS, Финсофт)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Platform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BPM, СОА, Средства разработки приложений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 Engines (Смарт Энджинс)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Smart ID Engine 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ранее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Smart </a:t>
                      </a:r>
                      <a:r>
                        <a:rPr lang="en-US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IDReader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СЭД - Системы потокового распознавания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 Россия (САС Институт)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 Marketing Automation (SAS MA) SAS Campaign Management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BI, CRM, CRM - Системы лояльности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Финансовые Информационные Системы (ФИС, FIS, Финсофт)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Кредиты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ИБ - Система обнаружения мошенничества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фрод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 Софт Системс (БСС, BSS)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ДБО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BS-Client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дистанционного банковского обслуживания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Maykor (Мэйкор)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ИТ-аутсорсинга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ИТ-аутсорсинг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Террасофт (Terrasoft, ТС-Консалтинг)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Bpm`online bank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BPM, CRM, 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SaaS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Программное обеспечение как услуга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Неофлекс (Neoflex)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Проекты IP-телефонии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IP-телефония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привлечения консультанта или нет данных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FIS Collection System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38100" marR="38100" marT="38100" marB="381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привлечения консультанта или нет данных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Алиса Голосовой помощник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Речевые технологии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7470" y="214278"/>
            <a:ext cx="1571636" cy="5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50" y="214278"/>
            <a:ext cx="7207250" cy="95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0" y="214278"/>
            <a:ext cx="7308850" cy="95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"/>
          <p:cNvSpPr/>
          <p:nvPr/>
        </p:nvSpPr>
        <p:spPr>
          <a:xfrm>
            <a:off x="0" y="0"/>
            <a:ext cx="3714712" cy="10287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7" name="TextBox 18"/>
          <p:cNvSpPr txBox="1"/>
          <p:nvPr/>
        </p:nvSpPr>
        <p:spPr>
          <a:xfrm>
            <a:off x="214250" y="1428724"/>
            <a:ext cx="3323987" cy="8215370"/>
          </a:xfrm>
          <a:prstGeom prst="rect">
            <a:avLst/>
          </a:prstGeom>
        </p:spPr>
        <p:txBody>
          <a:bodyPr vert="vert270" wrap="square" lIns="0" tIns="0" rIns="0" bIns="0" rtlCol="0" anchor="t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кадровых бизнес-процессов ПАО «</a:t>
            </a:r>
            <a:r>
              <a:rPr lang="ru-RU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72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20" y="21427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4143340" y="96406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«Кадровый бизнес-процесс «Приём на работу» в нотации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Flowchart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реинжиниринга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11287140" y="9715532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«Система кадрового бизнес-процесса в ПАО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06" y="0"/>
            <a:ext cx="7929618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Temp\Temp1_Logo_HSE_full_rus.zip\PANTONE\01_Logo_HSE_full_rus_Panton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80" y="214278"/>
            <a:ext cx="11112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" y="0"/>
            <a:ext cx="1071505" cy="102870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tx2"/>
          </a:solidFill>
        </p:spPr>
      </p:sp>
      <p:cxnSp>
        <p:nvCxnSpPr>
          <p:cNvPr id="10" name="直接连接符 5"/>
          <p:cNvCxnSpPr/>
          <p:nvPr/>
        </p:nvCxnSpPr>
        <p:spPr>
          <a:xfrm>
            <a:off x="13644594" y="2500294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5"/>
          <p:cNvCxnSpPr/>
          <p:nvPr/>
        </p:nvCxnSpPr>
        <p:spPr>
          <a:xfrm>
            <a:off x="13716032" y="6500822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/>
          <p:nvPr/>
        </p:nvSpPr>
        <p:spPr>
          <a:xfrm>
            <a:off x="8929686" y="214278"/>
            <a:ext cx="850112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пути улучшения кадровых бизнес-процессов</a:t>
            </a:r>
          </a:p>
          <a:p>
            <a:r>
              <a:rPr lang="ru-RU" sz="3600" dirty="0" smtClean="0"/>
              <a:t> 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9286876" y="6143632"/>
            <a:ext cx="385765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Программный продукт КЭДО «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Directum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HR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3600" dirty="0" smtClean="0"/>
              <a:t> 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4073222" y="5715004"/>
            <a:ext cx="400052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Блокчейн-технология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 кадровый электронный документооборот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/>
              <a:t> 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429752" y="2500294"/>
            <a:ext cx="3786214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краткосрочной перспективе</a:t>
            </a:r>
            <a:r>
              <a:rPr lang="ru-RU" sz="3600" dirty="0" smtClean="0"/>
              <a:t> 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4430412" y="2500294"/>
            <a:ext cx="321471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долгосрочной перспективе</a:t>
            </a:r>
            <a:r>
              <a:rPr lang="ru-RU" sz="3600" dirty="0" smtClean="0"/>
              <a:t> </a:t>
            </a:r>
          </a:p>
        </p:txBody>
      </p:sp>
      <p:grpSp>
        <p:nvGrpSpPr>
          <p:cNvPr id="17" name="Google Shape;810;p48"/>
          <p:cNvGrpSpPr/>
          <p:nvPr/>
        </p:nvGrpSpPr>
        <p:grpSpPr>
          <a:xfrm>
            <a:off x="12715900" y="4214806"/>
            <a:ext cx="2071702" cy="171451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8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900;p48"/>
          <p:cNvGrpSpPr/>
          <p:nvPr/>
        </p:nvGrpSpPr>
        <p:grpSpPr>
          <a:xfrm>
            <a:off x="10429884" y="4214806"/>
            <a:ext cx="1428760" cy="1143008"/>
            <a:chOff x="2583325" y="2972875"/>
            <a:chExt cx="462850" cy="445750"/>
          </a:xfrm>
          <a:solidFill>
            <a:schemeClr val="tx2"/>
          </a:solidFill>
        </p:grpSpPr>
        <p:sp>
          <p:nvSpPr>
            <p:cNvPr id="23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10;p48"/>
          <p:cNvGrpSpPr/>
          <p:nvPr/>
        </p:nvGrpSpPr>
        <p:grpSpPr>
          <a:xfrm>
            <a:off x="15573420" y="4214806"/>
            <a:ext cx="1428760" cy="1218678"/>
            <a:chOff x="5241175" y="4959100"/>
            <a:chExt cx="539775" cy="517775"/>
          </a:xfrm>
          <a:solidFill>
            <a:schemeClr val="tx2"/>
          </a:solidFill>
        </p:grpSpPr>
        <p:sp>
          <p:nvSpPr>
            <p:cNvPr id="26" name="Google Shape;1011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2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3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4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5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6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876;p48"/>
          <p:cNvGrpSpPr/>
          <p:nvPr/>
        </p:nvGrpSpPr>
        <p:grpSpPr>
          <a:xfrm>
            <a:off x="14144660" y="8858276"/>
            <a:ext cx="384816" cy="854361"/>
            <a:chOff x="3386850" y="2264625"/>
            <a:chExt cx="203950" cy="509250"/>
          </a:xfrm>
          <a:solidFill>
            <a:schemeClr val="tx2"/>
          </a:solidFill>
        </p:grpSpPr>
        <p:sp>
          <p:nvSpPr>
            <p:cNvPr id="33" name="Google Shape;877;p4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8;p4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79;p48"/>
          <p:cNvGrpSpPr/>
          <p:nvPr/>
        </p:nvGrpSpPr>
        <p:grpSpPr>
          <a:xfrm>
            <a:off x="13501718" y="9001152"/>
            <a:ext cx="354177" cy="674703"/>
            <a:chOff x="4753325" y="2329350"/>
            <a:chExt cx="167300" cy="379800"/>
          </a:xfrm>
          <a:solidFill>
            <a:schemeClr val="tx2"/>
          </a:solidFill>
        </p:grpSpPr>
        <p:sp>
          <p:nvSpPr>
            <p:cNvPr id="36" name="Google Shape;880;p4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1;p4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82;p48"/>
          <p:cNvGrpSpPr/>
          <p:nvPr/>
        </p:nvGrpSpPr>
        <p:grpSpPr>
          <a:xfrm>
            <a:off x="12787338" y="8929714"/>
            <a:ext cx="502194" cy="778848"/>
            <a:chOff x="4076175" y="2267050"/>
            <a:chExt cx="173450" cy="504375"/>
          </a:xfrm>
          <a:solidFill>
            <a:schemeClr val="tx2"/>
          </a:solidFill>
        </p:grpSpPr>
        <p:sp>
          <p:nvSpPr>
            <p:cNvPr id="39" name="Google Shape;883;p4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4;p4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1274</Words>
  <Application>Microsoft Office PowerPoint</Application>
  <PresentationFormat>Произвольный</PresentationFormat>
  <Paragraphs>278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Nourd</vt:lpstr>
      <vt:lpstr>Calibri</vt:lpstr>
      <vt:lpstr>宋体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102</cp:revision>
  <dcterms:created xsi:type="dcterms:W3CDTF">2006-08-16T00:00:00Z</dcterms:created>
  <dcterms:modified xsi:type="dcterms:W3CDTF">2023-08-23T18:03:41Z</dcterms:modified>
  <dc:identifier>DAFZgEo1l8E</dc:identifier>
</cp:coreProperties>
</file>