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8" r:id="rId2"/>
    <p:sldId id="330" r:id="rId3"/>
    <p:sldId id="333" r:id="rId4"/>
    <p:sldId id="335" r:id="rId5"/>
    <p:sldId id="327" r:id="rId6"/>
    <p:sldId id="336" r:id="rId7"/>
    <p:sldId id="337" r:id="rId8"/>
    <p:sldId id="339" r:id="rId9"/>
    <p:sldId id="341" r:id="rId10"/>
    <p:sldId id="342" r:id="rId11"/>
    <p:sldId id="344" r:id="rId12"/>
    <p:sldId id="312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微软雅黑" pitchFamily="34" charset="-122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54678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solidFill>
                  <a:schemeClr val="bg1"/>
                </a:solidFill>
              </a:rPr>
              <a:t>Познавательная активность,%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Лист1!$G$23</c:f>
              <c:strCache>
                <c:ptCount val="1"/>
                <c:pt idx="0">
                  <c:v>доля,%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Лист1!$F$24:$F$26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Лист1!$G$24:$G$26</c:f>
              <c:numCache>
                <c:formatCode>General</c:formatCode>
                <c:ptCount val="3"/>
                <c:pt idx="0">
                  <c:v>46.87</c:v>
                </c:pt>
                <c:pt idx="1">
                  <c:v>37.5</c:v>
                </c:pt>
                <c:pt idx="2">
                  <c:v>15.629999999999999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8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Лист1!$D$69</c:f>
              <c:strCache>
                <c:ptCount val="1"/>
                <c:pt idx="0">
                  <c:v>Уровень мотивации после проекта, 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Лист1!$C$70:$C$74</c:f>
              <c:strCache>
                <c:ptCount val="5"/>
                <c:pt idx="0">
                  <c:v>Высокий уровень школьной мотивации</c:v>
                </c:pt>
                <c:pt idx="1">
                  <c:v>Хорошая школьная мотивация</c:v>
                </c:pt>
                <c:pt idx="2">
                  <c:v>Положительное отношение к школе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Лист1!$D$70:$D$74</c:f>
              <c:numCache>
                <c:formatCode>General</c:formatCode>
                <c:ptCount val="5"/>
                <c:pt idx="0">
                  <c:v>37.5</c:v>
                </c:pt>
                <c:pt idx="1">
                  <c:v>28.12</c:v>
                </c:pt>
                <c:pt idx="2">
                  <c:v>28.12</c:v>
                </c:pt>
                <c:pt idx="3">
                  <c:v>6.25</c:v>
                </c:pt>
                <c:pt idx="4">
                  <c:v>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Лист1!$H$72</c:f>
              <c:strCache>
                <c:ptCount val="1"/>
                <c:pt idx="0">
                  <c:v>До проекта, 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Лист1!$G$73:$G$77</c:f>
              <c:strCache>
                <c:ptCount val="5"/>
                <c:pt idx="0">
                  <c:v>Высокий уровень школьной мотивации</c:v>
                </c:pt>
                <c:pt idx="1">
                  <c:v>Хорошая школьная мотивация</c:v>
                </c:pt>
                <c:pt idx="2">
                  <c:v>Положительное отношение к школе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Лист1!$H$73:$H$77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Лист1!$I$72</c:f>
              <c:strCache>
                <c:ptCount val="1"/>
                <c:pt idx="0">
                  <c:v>После проекта, человек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Лист1!$G$73:$G$77</c:f>
              <c:strCache>
                <c:ptCount val="5"/>
                <c:pt idx="0">
                  <c:v>Высокий уровень школьной мотивации</c:v>
                </c:pt>
                <c:pt idx="1">
                  <c:v>Хорошая школьная мотивация</c:v>
                </c:pt>
                <c:pt idx="2">
                  <c:v>Положительное отношение к школе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Лист1!$I$73:$I$77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9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shape val="cylinder"/>
        <c:axId val="109137280"/>
        <c:axId val="109143168"/>
        <c:axId val="0"/>
      </c:bar3DChart>
      <c:catAx>
        <c:axId val="109137280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43168"/>
        <c:crosses val="autoZero"/>
        <c:auto val="1"/>
        <c:lblAlgn val="ctr"/>
        <c:lblOffset val="100"/>
      </c:catAx>
      <c:valAx>
        <c:axId val="10914316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372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b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1800" b="0" baseline="0">
                <a:latin typeface="Times New Roman" pitchFamily="18" charset="0"/>
                <a:cs typeface="Times New Roman" pitchFamily="18" charset="0"/>
              </a:rPr>
              <a:t> опроса по познавательной активности</a:t>
            </a:r>
            <a:endParaRPr lang="ru-RU" sz="1800" b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Лист1!$G$12</c:f>
              <c:strCache>
                <c:ptCount val="1"/>
                <c:pt idx="0">
                  <c:v>До проекта, чел.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Лист1!$F$13:$F$15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Лист1!$G$13:$G$15</c:f>
              <c:numCache>
                <c:formatCode>General</c:formatCode>
                <c:ptCount val="3"/>
                <c:pt idx="0">
                  <c:v>15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Лист1!$H$12</c:f>
              <c:strCache>
                <c:ptCount val="1"/>
                <c:pt idx="0">
                  <c:v>После проекта, чел.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Лист1!$F$13:$F$15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Лист1!$H$13:$H$15</c:f>
              <c:numCache>
                <c:formatCode>General</c:formatCode>
                <c:ptCount val="3"/>
                <c:pt idx="0">
                  <c:v>3</c:v>
                </c:pt>
                <c:pt idx="1">
                  <c:v>18</c:v>
                </c:pt>
                <c:pt idx="2">
                  <c:v>11</c:v>
                </c:pt>
              </c:numCache>
            </c:numRef>
          </c:val>
        </c:ser>
        <c:dLbls>
          <c:showVal val="1"/>
        </c:dLbls>
        <c:shape val="cylinder"/>
        <c:axId val="109168896"/>
        <c:axId val="109174784"/>
        <c:axId val="0"/>
      </c:bar3DChart>
      <c:catAx>
        <c:axId val="109168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74784"/>
        <c:crosses val="autoZero"/>
        <c:auto val="1"/>
        <c:lblAlgn val="ctr"/>
        <c:lblOffset val="100"/>
      </c:catAx>
      <c:valAx>
        <c:axId val="109174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688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solidFill>
                  <a:schemeClr val="bg1"/>
                </a:solidFill>
              </a:rPr>
              <a:t>Школьная</a:t>
            </a:r>
            <a:r>
              <a:rPr lang="ru-RU" sz="2400" baseline="0">
                <a:solidFill>
                  <a:schemeClr val="bg1"/>
                </a:solidFill>
              </a:rPr>
              <a:t> мотивация,</a:t>
            </a:r>
            <a:r>
              <a:rPr lang="ru-RU" sz="2400">
                <a:solidFill>
                  <a:schemeClr val="bg1"/>
                </a:solidFill>
              </a:rPr>
              <a:t> 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Лист1!$H$52</c:f>
              <c:strCache>
                <c:ptCount val="1"/>
                <c:pt idx="0">
                  <c:v>Доля, 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Лист1!$G$53:$G$57</c:f>
              <c:strCache>
                <c:ptCount val="5"/>
                <c:pt idx="0">
                  <c:v>Высокий уровень школьной мотивации</c:v>
                </c:pt>
                <c:pt idx="1">
                  <c:v>Хорошая школьная мотивация</c:v>
                </c:pt>
                <c:pt idx="2">
                  <c:v>Положительное отношение к школе</c:v>
                </c:pt>
                <c:pt idx="3">
                  <c:v>Низкая школьная мотивация</c:v>
                </c:pt>
                <c:pt idx="4">
                  <c:v>Негативное отношение к школе</c:v>
                </c:pt>
              </c:strCache>
            </c:strRef>
          </c:cat>
          <c:val>
            <c:numRef>
              <c:f>Лист1!$H$53:$H$57</c:f>
              <c:numCache>
                <c:formatCode>General</c:formatCode>
                <c:ptCount val="5"/>
                <c:pt idx="0">
                  <c:v>9.3700000000000028</c:v>
                </c:pt>
                <c:pt idx="1">
                  <c:v>18.75</c:v>
                </c:pt>
                <c:pt idx="2">
                  <c:v>28.12</c:v>
                </c:pt>
                <c:pt idx="3">
                  <c:v>31.25</c:v>
                </c:pt>
                <c:pt idx="4">
                  <c:v>12.5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Лист1!$H$94</c:f>
              <c:strCache>
                <c:ptCount val="1"/>
                <c:pt idx="0">
                  <c:v>Направленность на отметку, чел.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Лист1!$G$95:$G$98</c:f>
              <c:strCache>
                <c:ptCount val="4"/>
                <c:pt idx="0">
                  <c:v>10-12 баллов</c:v>
                </c:pt>
                <c:pt idx="1">
                  <c:v>7-9 баллов</c:v>
                </c:pt>
                <c:pt idx="2">
                  <c:v>4-6 баллов</c:v>
                </c:pt>
                <c:pt idx="3">
                  <c:v>0-3 баллов</c:v>
                </c:pt>
              </c:strCache>
            </c:strRef>
          </c:cat>
          <c:val>
            <c:numRef>
              <c:f>Лист1!$H$95:$H$98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Val val="1"/>
        </c:dLbls>
        <c:shape val="box"/>
        <c:axId val="105969920"/>
        <c:axId val="106307584"/>
        <c:axId val="0"/>
      </c:bar3DChart>
      <c:catAx>
        <c:axId val="10596992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307584"/>
        <c:crosses val="autoZero"/>
        <c:auto val="1"/>
        <c:lblAlgn val="ctr"/>
        <c:lblOffset val="100"/>
      </c:catAx>
      <c:valAx>
        <c:axId val="106307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9699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Лист1!$H$112</c:f>
              <c:strCache>
                <c:ptCount val="1"/>
                <c:pt idx="0">
                  <c:v>Направленность на приобретение знаний, чел.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Лист1!$G$113:$G$116</c:f>
              <c:strCache>
                <c:ptCount val="4"/>
                <c:pt idx="0">
                  <c:v>10-12 баллов</c:v>
                </c:pt>
                <c:pt idx="1">
                  <c:v>7-9 баллов</c:v>
                </c:pt>
                <c:pt idx="2">
                  <c:v>4-6 баллов</c:v>
                </c:pt>
                <c:pt idx="3">
                  <c:v>0-3 баллов</c:v>
                </c:pt>
              </c:strCache>
            </c:strRef>
          </c:cat>
          <c:val>
            <c:numRef>
              <c:f>Лист1!$H$113:$H$116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18</c:v>
                </c:pt>
              </c:numCache>
            </c:numRef>
          </c:val>
        </c:ser>
        <c:dLbls>
          <c:showVal val="1"/>
        </c:dLbls>
        <c:shape val="box"/>
        <c:axId val="106348544"/>
        <c:axId val="106350080"/>
        <c:axId val="0"/>
      </c:bar3DChart>
      <c:catAx>
        <c:axId val="106348544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350080"/>
        <c:crosses val="autoZero"/>
        <c:auto val="1"/>
        <c:lblAlgn val="ctr"/>
        <c:lblOffset val="100"/>
      </c:catAx>
      <c:valAx>
        <c:axId val="106350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3485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Лист1!$G$272</c:f>
              <c:strCache>
                <c:ptCount val="1"/>
                <c:pt idx="0">
                  <c:v>нашли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Лист1!$H$271:$J$271</c:f>
              <c:strCache>
                <c:ptCount val="3"/>
                <c:pt idx="0">
                  <c:v>Фразеологизм и его значение</c:v>
                </c:pt>
                <c:pt idx="1">
                  <c:v>Фразеологизм-синоним</c:v>
                </c:pt>
                <c:pt idx="2">
                  <c:v>Фразеологизм-антоним</c:v>
                </c:pt>
              </c:strCache>
            </c:strRef>
          </c:cat>
          <c:val>
            <c:numRef>
              <c:f>Лист1!$H$272:$J$272</c:f>
              <c:numCache>
                <c:formatCode>General</c:formatCode>
                <c:ptCount val="3"/>
                <c:pt idx="0">
                  <c:v>27</c:v>
                </c:pt>
                <c:pt idx="1">
                  <c:v>29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Лист1!$G$273</c:f>
              <c:strCache>
                <c:ptCount val="1"/>
                <c:pt idx="0">
                  <c:v>не нашли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Лист1!$H$271:$J$271</c:f>
              <c:strCache>
                <c:ptCount val="3"/>
                <c:pt idx="0">
                  <c:v>Фразеологизм и его значение</c:v>
                </c:pt>
                <c:pt idx="1">
                  <c:v>Фразеологизм-синоним</c:v>
                </c:pt>
                <c:pt idx="2">
                  <c:v>Фразеологизм-антоним</c:v>
                </c:pt>
              </c:strCache>
            </c:strRef>
          </c:cat>
          <c:val>
            <c:numRef>
              <c:f>Лист1!$H$273:$J$273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shape val="box"/>
        <c:axId val="108733184"/>
        <c:axId val="108734720"/>
        <c:axId val="0"/>
      </c:bar3DChart>
      <c:catAx>
        <c:axId val="10873318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734720"/>
        <c:crosses val="autoZero"/>
        <c:auto val="1"/>
        <c:lblAlgn val="ctr"/>
        <c:lblOffset val="100"/>
      </c:catAx>
      <c:valAx>
        <c:axId val="10873472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733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b="0">
                <a:latin typeface="Times New Roman" pitchFamily="18" charset="0"/>
                <a:cs typeface="Times New Roman" pitchFamily="18" charset="0"/>
              </a:rPr>
              <a:t>Игра -разминка: Закончи фразу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Лист1!$I$238</c:f>
              <c:strCache>
                <c:ptCount val="1"/>
                <c:pt idx="0">
                  <c:v>Игра -разминка: Закончи фразу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Лист1!$H$239:$H$240</c:f>
              <c:strCache>
                <c:ptCount val="2"/>
                <c:pt idx="0">
                  <c:v>Активное участие,%</c:v>
                </c:pt>
                <c:pt idx="1">
                  <c:v>Пассивное участие,%</c:v>
                </c:pt>
              </c:strCache>
            </c:strRef>
          </c:cat>
          <c:val>
            <c:numRef>
              <c:f>Лист1!$I$239:$I$240</c:f>
              <c:numCache>
                <c:formatCode>General</c:formatCode>
                <c:ptCount val="2"/>
                <c:pt idx="0">
                  <c:v>84.36999999999999</c:v>
                </c:pt>
                <c:pt idx="1">
                  <c:v>15.629999999999999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600" b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Лист1!$H$300</c:f>
              <c:strCache>
                <c:ptCount val="1"/>
                <c:pt idx="0">
                  <c:v>Игра на внимательность «Поймай птицу»,%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Лист1!$G$301:$G$304</c:f>
              <c:strCache>
                <c:ptCount val="4"/>
                <c:pt idx="0">
                  <c:v>0 ошибок</c:v>
                </c:pt>
                <c:pt idx="1">
                  <c:v>5 ошибок</c:v>
                </c:pt>
                <c:pt idx="2">
                  <c:v>10 ошибок</c:v>
                </c:pt>
                <c:pt idx="3">
                  <c:v>11 и более ошибок</c:v>
                </c:pt>
              </c:strCache>
            </c:strRef>
          </c:cat>
          <c:val>
            <c:numRef>
              <c:f>Лист1!$H$301:$H$304</c:f>
              <c:numCache>
                <c:formatCode>General</c:formatCode>
                <c:ptCount val="4"/>
                <c:pt idx="0">
                  <c:v>56.25</c:v>
                </c:pt>
                <c:pt idx="1">
                  <c:v>15.629999999999999</c:v>
                </c:pt>
                <c:pt idx="2">
                  <c:v>18.75</c:v>
                </c:pt>
                <c:pt idx="3">
                  <c:v>9.3700000000000028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Лист1!$I$100:$I$101</c:f>
              <c:strCache>
                <c:ptCount val="1"/>
                <c:pt idx="0">
                  <c:v>Направленность на отметку, чел. до проекта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Лист1!$H$102:$H$105</c:f>
              <c:strCache>
                <c:ptCount val="4"/>
                <c:pt idx="0">
                  <c:v>10-12 баллов</c:v>
                </c:pt>
                <c:pt idx="1">
                  <c:v>7-9 баллов</c:v>
                </c:pt>
                <c:pt idx="2">
                  <c:v>4-6 баллов</c:v>
                </c:pt>
                <c:pt idx="3">
                  <c:v>0-3 баллов</c:v>
                </c:pt>
              </c:strCache>
            </c:strRef>
          </c:cat>
          <c:val>
            <c:numRef>
              <c:f>Лист1!$I$102:$I$105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Лист1!$J$100:$J$101</c:f>
              <c:strCache>
                <c:ptCount val="1"/>
                <c:pt idx="0">
                  <c:v>Направленность на отметку, чел. после проекта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Лист1!$H$102:$H$105</c:f>
              <c:strCache>
                <c:ptCount val="4"/>
                <c:pt idx="0">
                  <c:v>10-12 баллов</c:v>
                </c:pt>
                <c:pt idx="1">
                  <c:v>7-9 баллов</c:v>
                </c:pt>
                <c:pt idx="2">
                  <c:v>4-6 баллов</c:v>
                </c:pt>
                <c:pt idx="3">
                  <c:v>0-3 баллов</c:v>
                </c:pt>
              </c:strCache>
            </c:strRef>
          </c:cat>
          <c:val>
            <c:numRef>
              <c:f>Лист1!$J$102:$J$105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</c:ser>
        <c:dLbls>
          <c:showVal val="1"/>
        </c:dLbls>
        <c:shape val="box"/>
        <c:axId val="108802048"/>
        <c:axId val="108803584"/>
        <c:axId val="0"/>
      </c:bar3DChart>
      <c:catAx>
        <c:axId val="108802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803584"/>
        <c:crosses val="autoZero"/>
        <c:auto val="1"/>
        <c:lblAlgn val="ctr"/>
        <c:lblOffset val="100"/>
      </c:catAx>
      <c:valAx>
        <c:axId val="108803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8020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0070C0"/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Лист1!$I$119:$I$120</c:f>
              <c:strCache>
                <c:ptCount val="1"/>
                <c:pt idx="0">
                  <c:v>Направленность на приобретение знаний, чел. до проекта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Лист1!$H$121:$H$124</c:f>
              <c:strCache>
                <c:ptCount val="4"/>
                <c:pt idx="0">
                  <c:v>10-12 баллов</c:v>
                </c:pt>
                <c:pt idx="1">
                  <c:v>7-9 баллов</c:v>
                </c:pt>
                <c:pt idx="2">
                  <c:v>4-6 баллов</c:v>
                </c:pt>
                <c:pt idx="3">
                  <c:v>0-3 баллов</c:v>
                </c:pt>
              </c:strCache>
            </c:strRef>
          </c:cat>
          <c:val>
            <c:numRef>
              <c:f>Лист1!$I$121:$I$124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Лист1!$J$119:$J$120</c:f>
              <c:strCache>
                <c:ptCount val="1"/>
                <c:pt idx="0">
                  <c:v>Направленность на приобретение знаний, чел. после проекта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Лист1!$H$121:$H$124</c:f>
              <c:strCache>
                <c:ptCount val="4"/>
                <c:pt idx="0">
                  <c:v>10-12 баллов</c:v>
                </c:pt>
                <c:pt idx="1">
                  <c:v>7-9 баллов</c:v>
                </c:pt>
                <c:pt idx="2">
                  <c:v>4-6 баллов</c:v>
                </c:pt>
                <c:pt idx="3">
                  <c:v>0-3 баллов</c:v>
                </c:pt>
              </c:strCache>
            </c:strRef>
          </c:cat>
          <c:val>
            <c:numRef>
              <c:f>Лист1!$J$121:$J$124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Val val="1"/>
        </c:dLbls>
        <c:shape val="box"/>
        <c:axId val="109062784"/>
        <c:axId val="109068672"/>
        <c:axId val="0"/>
      </c:bar3DChart>
      <c:catAx>
        <c:axId val="109062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068672"/>
        <c:crosses val="autoZero"/>
        <c:auto val="1"/>
        <c:lblAlgn val="ctr"/>
        <c:lblOffset val="100"/>
      </c:catAx>
      <c:valAx>
        <c:axId val="109068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0627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0070C0"/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0172700" y="2171700"/>
            <a:ext cx="8115300" cy="811530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0070C0"/>
          </a:solidFill>
        </p:spPr>
      </p:sp>
      <p:sp>
        <p:nvSpPr>
          <p:cNvPr id="9" name="Freeform 4"/>
          <p:cNvSpPr/>
          <p:nvPr/>
        </p:nvSpPr>
        <p:spPr>
          <a:xfrm>
            <a:off x="0" y="5143500"/>
            <a:ext cx="10458220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11" name="TextBox 9"/>
          <p:cNvSpPr txBox="1"/>
          <p:nvPr/>
        </p:nvSpPr>
        <p:spPr>
          <a:xfrm>
            <a:off x="1428696" y="214278"/>
            <a:ext cx="1571636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НАЗВАНИЕ УЧЕБНОГО ЗАВЕДЕНИЯ</a:t>
            </a:r>
            <a:endParaRPr lang="en-US" sz="2800" u="none" dirty="0">
              <a:solidFill>
                <a:srgbClr val="FF0000"/>
              </a:solidFill>
              <a:latin typeface="Nourd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14250" y="1428724"/>
            <a:ext cx="1028707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Выпускная квалификационная работа на тему: «Учебный проект как средство развития познавательной деятельности обучающихся при изучении фразеологии в 6 классе» </a:t>
            </a:r>
            <a:endParaRPr lang="en-US" sz="40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7786678" y="9644094"/>
            <a:ext cx="228601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785754" y="6143632"/>
            <a:ext cx="10287072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Выполнил:_______________________________________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br>
              <a:rPr lang="ru-RU" sz="2800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800" u="none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  <a:endParaRPr lang="en-US" sz="2800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446" y="2285980"/>
            <a:ext cx="7786742" cy="77867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6864454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C00000"/>
          </a:solidFill>
        </p:spPr>
      </p:sp>
      <p:sp>
        <p:nvSpPr>
          <p:cNvPr id="3" name="Freeform 6"/>
          <p:cNvSpPr/>
          <p:nvPr/>
        </p:nvSpPr>
        <p:spPr>
          <a:xfrm>
            <a:off x="0" y="0"/>
            <a:ext cx="18288000" cy="1254054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7" name="TextBox 10"/>
          <p:cNvSpPr txBox="1"/>
          <p:nvPr/>
        </p:nvSpPr>
        <p:spPr>
          <a:xfrm>
            <a:off x="500002" y="0"/>
            <a:ext cx="1750231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Интерпретация результатов экспериментального исследования возможности использования учебного проекта как средства формирования познавательной деятельности обучающихся при изучении фразеологии в 6 классе</a:t>
            </a:r>
            <a:endParaRPr lang="en-US" sz="28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9358314" y="6858012"/>
          <a:ext cx="8929686" cy="342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0" y="6858012"/>
          <a:ext cx="9501190" cy="342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12573024" y="1142972"/>
          <a:ext cx="571497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214250" y="1000096"/>
          <a:ext cx="664373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6929422" y="1357286"/>
          <a:ext cx="607223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2285952" y="214278"/>
            <a:ext cx="13001716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 </a:t>
            </a:r>
            <a:endParaRPr lang="en-US" sz="66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14250" y="785782"/>
            <a:ext cx="17645186" cy="9358378"/>
            <a:chOff x="0" y="-241102"/>
            <a:chExt cx="10411694" cy="4622602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8" name="矩形 3"/>
          <p:cNvSpPr/>
          <p:nvPr/>
        </p:nvSpPr>
        <p:spPr>
          <a:xfrm>
            <a:off x="1285820" y="5929318"/>
            <a:ext cx="1621642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19" name="组合 4"/>
          <p:cNvGrpSpPr/>
          <p:nvPr/>
        </p:nvGrpSpPr>
        <p:grpSpPr>
          <a:xfrm>
            <a:off x="2071638" y="5286376"/>
            <a:ext cx="1223314" cy="1223118"/>
            <a:chOff x="1466675" y="3784103"/>
            <a:chExt cx="1301392" cy="1301862"/>
          </a:xfrm>
        </p:grpSpPr>
        <p:grpSp>
          <p:nvGrpSpPr>
            <p:cNvPr id="20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30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2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3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1" name="椭圆 8"/>
              <p:cNvSpPr/>
              <p:nvPr/>
            </p:nvSpPr>
            <p:spPr>
              <a:xfrm>
                <a:off x="4565570" y="2763061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97"/>
            <p:cNvSpPr txBox="1"/>
            <p:nvPr/>
          </p:nvSpPr>
          <p:spPr>
            <a:xfrm>
              <a:off x="1747517" y="4135965"/>
              <a:ext cx="850204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组合 18"/>
          <p:cNvGrpSpPr/>
          <p:nvPr/>
        </p:nvGrpSpPr>
        <p:grpSpPr>
          <a:xfrm>
            <a:off x="8786810" y="5357814"/>
            <a:ext cx="1240154" cy="1239956"/>
            <a:chOff x="4450933" y="3791953"/>
            <a:chExt cx="1319306" cy="1319782"/>
          </a:xfrm>
        </p:grpSpPr>
        <p:grpSp>
          <p:nvGrpSpPr>
            <p:cNvPr id="35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37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9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8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6" name="TextBox 111"/>
            <p:cNvSpPr txBox="1"/>
            <p:nvPr/>
          </p:nvSpPr>
          <p:spPr>
            <a:xfrm>
              <a:off x="4711419" y="4135966"/>
              <a:ext cx="850203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组合 39"/>
          <p:cNvGrpSpPr/>
          <p:nvPr/>
        </p:nvGrpSpPr>
        <p:grpSpPr>
          <a:xfrm>
            <a:off x="14644726" y="5286376"/>
            <a:ext cx="1275054" cy="1274852"/>
            <a:chOff x="8854229" y="3773382"/>
            <a:chExt cx="1356434" cy="1356924"/>
          </a:xfrm>
        </p:grpSpPr>
        <p:grpSp>
          <p:nvGrpSpPr>
            <p:cNvPr id="42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4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6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7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5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3" name="TextBox 132"/>
            <p:cNvSpPr txBox="1"/>
            <p:nvPr/>
          </p:nvSpPr>
          <p:spPr>
            <a:xfrm>
              <a:off x="9043275" y="4135961"/>
              <a:ext cx="1015119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48" name="TextBox 175"/>
          <p:cNvSpPr txBox="1"/>
          <p:nvPr/>
        </p:nvSpPr>
        <p:spPr>
          <a:xfrm>
            <a:off x="928630" y="2071666"/>
            <a:ext cx="8501122" cy="3453808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выше изложенное свидетельствует о целесообразности проектного подхода, так как данный подход доказал свою эффективность и требует постоянной реализации на практике в работе учителя со школьниками среднего возраста.</a:t>
            </a:r>
          </a:p>
          <a:p>
            <a:pPr algn="ctr"/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49" name="TextBox 175"/>
          <p:cNvSpPr txBox="1"/>
          <p:nvPr/>
        </p:nvSpPr>
        <p:spPr>
          <a:xfrm>
            <a:off x="1928762" y="7072326"/>
            <a:ext cx="14644790" cy="296136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Формированию и развитию познавательной активности школьников способствуют: разнообразие, эмоциональность, наглядность, применимость и актуальность учебного материала, связь с ранее усвоенными знаниями, частый контроль и оценка работы учащихся, участие в процессе самостоятельного поиска, решения проблем и т.д. </a:t>
            </a:r>
          </a:p>
          <a:p>
            <a:pPr algn="ctr"/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50" name="TextBox 175"/>
          <p:cNvSpPr txBox="1"/>
          <p:nvPr/>
        </p:nvSpPr>
        <p:spPr>
          <a:xfrm>
            <a:off x="9144000" y="2071666"/>
            <a:ext cx="8643998" cy="351536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Проектный подход дал возможность развить в учениках навыки, которые было бы трудно развить во время обычного урока. С помощью этого метода удалось активно развивать мотивацию учеников и стимулировать их познавательную деятельность, которая в данном случае является прямым продуктом самого метода проектов. </a:t>
            </a:r>
          </a:p>
          <a:p>
            <a:pPr algn="ctr"/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cxnSp>
        <p:nvCxnSpPr>
          <p:cNvPr id="51" name="直接连接符 56"/>
          <p:cNvCxnSpPr/>
          <p:nvPr/>
        </p:nvCxnSpPr>
        <p:spPr>
          <a:xfrm rot="5400000">
            <a:off x="9184481" y="6960407"/>
            <a:ext cx="500066" cy="9524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6"/>
          <p:cNvCxnSpPr/>
          <p:nvPr/>
        </p:nvCxnSpPr>
        <p:spPr>
          <a:xfrm flipV="1">
            <a:off x="2643142" y="4786310"/>
            <a:ext cx="0" cy="403638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6"/>
          <p:cNvCxnSpPr/>
          <p:nvPr/>
        </p:nvCxnSpPr>
        <p:spPr>
          <a:xfrm flipV="1">
            <a:off x="14501850" y="5143500"/>
            <a:ext cx="0" cy="403638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6" name="Freeform 6"/>
          <p:cNvSpPr/>
          <p:nvPr/>
        </p:nvSpPr>
        <p:spPr>
          <a:xfrm>
            <a:off x="0" y="9032946"/>
            <a:ext cx="18288000" cy="1254054"/>
          </a:xfrm>
          <a:custGeom>
            <a:avLst/>
            <a:gdLst/>
            <a:ahLst/>
            <a:cxnLst/>
            <a:rect l="l" t="t" r="r" b="b"/>
            <a:pathLst>
              <a:path w="4416947" h="344580">
                <a:moveTo>
                  <a:pt x="0" y="0"/>
                </a:moveTo>
                <a:lnTo>
                  <a:pt x="4416947" y="0"/>
                </a:lnTo>
                <a:lnTo>
                  <a:pt x="4416947" y="344580"/>
                </a:lnTo>
                <a:lnTo>
                  <a:pt x="0" y="34458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10" name="TextBox 10"/>
          <p:cNvSpPr txBox="1"/>
          <p:nvPr/>
        </p:nvSpPr>
        <p:spPr>
          <a:xfrm>
            <a:off x="1285820" y="571468"/>
            <a:ext cx="1609234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ru-RU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en-US" sz="9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32399"/>
          <a:stretch>
            <a:fillRect/>
          </a:stretch>
        </p:blipFill>
        <p:spPr bwMode="auto">
          <a:xfrm>
            <a:off x="4267200" y="3857616"/>
            <a:ext cx="9753600" cy="49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4910799" cy="10287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10" name="Freeform 7"/>
          <p:cNvSpPr/>
          <p:nvPr/>
        </p:nvSpPr>
        <p:spPr>
          <a:xfrm rot="16200000">
            <a:off x="2310735" y="2832737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</p:sp>
      <p:sp>
        <p:nvSpPr>
          <p:cNvPr id="13" name="Freeform 7"/>
          <p:cNvSpPr/>
          <p:nvPr/>
        </p:nvSpPr>
        <p:spPr>
          <a:xfrm>
            <a:off x="12501559" y="857220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</p:sp>
      <p:sp>
        <p:nvSpPr>
          <p:cNvPr id="14" name="TextBox 33"/>
          <p:cNvSpPr txBox="1"/>
          <p:nvPr/>
        </p:nvSpPr>
        <p:spPr>
          <a:xfrm>
            <a:off x="6286480" y="0"/>
            <a:ext cx="110728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lang="en-US" sz="6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9501190" y="4929186"/>
            <a:ext cx="8222086" cy="2041208"/>
            <a:chOff x="0" y="-76200"/>
            <a:chExt cx="9469356" cy="2721611"/>
          </a:xfrm>
        </p:grpSpPr>
        <p:sp>
          <p:nvSpPr>
            <p:cNvPr id="16" name="TextBox 19"/>
            <p:cNvSpPr txBox="1"/>
            <p:nvPr/>
          </p:nvSpPr>
          <p:spPr>
            <a:xfrm>
              <a:off x="0" y="-76200"/>
              <a:ext cx="2053862" cy="161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119"/>
                </a:lnSpc>
                <a:spcBef>
                  <a:spcPct val="0"/>
                </a:spcBef>
              </a:pPr>
              <a:r>
                <a:rPr lang="en-US" sz="7599" b="1" u="none" spc="47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2139149" y="19051"/>
              <a:ext cx="7330207" cy="2626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Представить обоснование учебного проекта как средства обучения в рамках преподавания фразеологии в школе;</a:t>
              </a:r>
              <a:endParaRPr lang="en-US" sz="320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9644066" y="7215202"/>
            <a:ext cx="7572428" cy="2533651"/>
            <a:chOff x="0" y="-76200"/>
            <a:chExt cx="9616223" cy="337819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76200"/>
              <a:ext cx="2053862" cy="161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119"/>
                </a:lnSpc>
                <a:spcBef>
                  <a:spcPct val="0"/>
                </a:spcBef>
              </a:pPr>
              <a:r>
                <a:rPr lang="en-US" sz="7599" b="1" u="none" spc="47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7599" b="1" u="none" spc="47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7599" b="1" u="none" spc="47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286016" y="19051"/>
              <a:ext cx="7330207" cy="3282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Экспериментально доказать эффективность и возможности использования учебного проекта при обучении фразеологии.</a:t>
              </a:r>
            </a:p>
            <a:p>
              <a:pPr lvl="0">
                <a:spcBef>
                  <a:spcPct val="0"/>
                </a:spcBef>
              </a:pPr>
              <a:endParaRPr lang="en-US" sz="320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33"/>
          <p:cNvSpPr txBox="1"/>
          <p:nvPr/>
        </p:nvSpPr>
        <p:spPr>
          <a:xfrm>
            <a:off x="8429620" y="1285848"/>
            <a:ext cx="985838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обосновать эффективность учебного проекта как средства развития познавательной деятельности обучающихся в рамках преподавания фразеологии в 6 классе.</a:t>
            </a:r>
            <a:endParaRPr lang="en-US" sz="36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3"/>
          <p:cNvSpPr txBox="1"/>
          <p:nvPr/>
        </p:nvSpPr>
        <p:spPr>
          <a:xfrm>
            <a:off x="12501586" y="4000492"/>
            <a:ext cx="3702411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4"/>
          <p:cNvSpPr/>
          <p:nvPr/>
        </p:nvSpPr>
        <p:spPr>
          <a:xfrm>
            <a:off x="1142944" y="1928790"/>
            <a:ext cx="7929618" cy="7715304"/>
          </a:xfrm>
          <a:prstGeom prst="ellipse">
            <a:avLst/>
          </a:prstGeom>
          <a:solidFill>
            <a:srgbClr val="0070C0"/>
          </a:solidFill>
        </p:spPr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382" y="2000228"/>
            <a:ext cx="7786742" cy="75724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3501717" cy="5831107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6" name="Freeform 6"/>
          <p:cNvSpPr/>
          <p:nvPr/>
        </p:nvSpPr>
        <p:spPr>
          <a:xfrm>
            <a:off x="2214513" y="7358078"/>
            <a:ext cx="15652251" cy="2612700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0070C0"/>
          </a:solidFill>
        </p:spPr>
      </p:sp>
      <p:grpSp>
        <p:nvGrpSpPr>
          <p:cNvPr id="2" name="Group 10"/>
          <p:cNvGrpSpPr/>
          <p:nvPr/>
        </p:nvGrpSpPr>
        <p:grpSpPr>
          <a:xfrm>
            <a:off x="285688" y="1285848"/>
            <a:ext cx="6786610" cy="3667455"/>
            <a:chOff x="0" y="-241102"/>
            <a:chExt cx="10411694" cy="4889939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-241102"/>
              <a:ext cx="8958682" cy="4355907"/>
              <a:chOff x="0" y="-47625"/>
              <a:chExt cx="1769616" cy="86042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85752" y="381003"/>
              <a:ext cx="9205737" cy="4267834"/>
            </a:xfrm>
            <a:prstGeom prst="rect">
              <a:avLst/>
            </a:prstGeom>
            <a:solidFill>
              <a:srgbClr val="0070C0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Объект исследования -</a:t>
              </a:r>
              <a:r>
                <a:rPr lang="ru-RU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развитие познавательной деятельности обучающихся в 6 классе. </a:t>
              </a:r>
            </a:p>
            <a:p>
              <a:pPr lvl="0" algn="ctr"/>
              <a:endParaRPr lang="en-US" sz="48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14250" y="0"/>
            <a:ext cx="130017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6429356" y="1214410"/>
            <a:ext cx="7072362" cy="3845700"/>
            <a:chOff x="0" y="-241102"/>
            <a:chExt cx="10411694" cy="4657804"/>
          </a:xfrm>
        </p:grpSpPr>
        <p:grpSp>
          <p:nvGrpSpPr>
            <p:cNvPr id="8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36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9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3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35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33" name="TextBox 17"/>
            <p:cNvSpPr txBox="1"/>
            <p:nvPr/>
          </p:nvSpPr>
          <p:spPr>
            <a:xfrm>
              <a:off x="416468" y="403212"/>
              <a:ext cx="9205737" cy="4013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Предмет исследования</a:t>
              </a:r>
              <a:r>
                <a:rPr lang="ru-RU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учебный проект как средство обучения фразеологии в 6 классе.</a:t>
              </a:r>
            </a:p>
            <a:p>
              <a:pPr algn="ctr"/>
              <a:endPara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lvl="0" indent="0" algn="ctr">
                <a:lnSpc>
                  <a:spcPts val="2751"/>
                </a:lnSpc>
              </a:pPr>
              <a:endParaRPr lang="en-US" sz="2100" u="none" dirty="0">
                <a:solidFill>
                  <a:srgbClr val="FFFFFF"/>
                </a:solidFill>
                <a:latin typeface="Nourd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64808" t="29167" b="38919"/>
          <a:stretch>
            <a:fillRect/>
          </a:stretch>
        </p:blipFill>
        <p:spPr bwMode="auto">
          <a:xfrm>
            <a:off x="15501982" y="2000228"/>
            <a:ext cx="2786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/>
          <a:srcRect l="67530" t="64194" b="5729"/>
          <a:stretch>
            <a:fillRect/>
          </a:stretch>
        </p:blipFill>
        <p:spPr bwMode="auto">
          <a:xfrm>
            <a:off x="0" y="6072194"/>
            <a:ext cx="25002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/>
          <a:srcRect t="62637" r="67968" b="1557"/>
          <a:stretch>
            <a:fillRect/>
          </a:stretch>
        </p:blipFill>
        <p:spPr bwMode="auto">
          <a:xfrm>
            <a:off x="15644858" y="214278"/>
            <a:ext cx="24261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/>
          <a:srcRect l="5491" t="29807" r="65225" b="42033"/>
          <a:stretch>
            <a:fillRect/>
          </a:stretch>
        </p:blipFill>
        <p:spPr bwMode="auto">
          <a:xfrm>
            <a:off x="0" y="8143896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 l="30689" t="61604" r="42394" b="11994"/>
          <a:stretch>
            <a:fillRect/>
          </a:stretch>
        </p:blipFill>
        <p:spPr bwMode="auto">
          <a:xfrm>
            <a:off x="13644594" y="285716"/>
            <a:ext cx="2143140" cy="192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 r="46093" b="62500"/>
          <a:stretch>
            <a:fillRect/>
          </a:stretch>
        </p:blipFill>
        <p:spPr bwMode="auto">
          <a:xfrm>
            <a:off x="8215306" y="6572260"/>
            <a:ext cx="542928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 l="53125" b="16666"/>
          <a:stretch>
            <a:fillRect/>
          </a:stretch>
        </p:blipFill>
        <p:spPr bwMode="auto">
          <a:xfrm>
            <a:off x="13644594" y="4071930"/>
            <a:ext cx="428621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/>
          <a:srcRect l="4687" t="47917" r="50000" b="11458"/>
          <a:stretch>
            <a:fillRect/>
          </a:stretch>
        </p:blipFill>
        <p:spPr bwMode="auto">
          <a:xfrm>
            <a:off x="5143472" y="7000888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 l="39062" t="23958" r="34375" b="43750"/>
          <a:stretch>
            <a:fillRect/>
          </a:stretch>
        </p:blipFill>
        <p:spPr bwMode="auto">
          <a:xfrm>
            <a:off x="13716032" y="2357418"/>
            <a:ext cx="1500198" cy="162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 r="52344"/>
          <a:stretch>
            <a:fillRect/>
          </a:stretch>
        </p:blipFill>
        <p:spPr bwMode="auto">
          <a:xfrm>
            <a:off x="2071638" y="6000756"/>
            <a:ext cx="30718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/>
        </p:nvSpPr>
        <p:spPr>
          <a:xfrm>
            <a:off x="0" y="8286772"/>
            <a:ext cx="18287996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TextBox 10"/>
          <p:cNvSpPr txBox="1"/>
          <p:nvPr/>
        </p:nvSpPr>
        <p:spPr>
          <a:xfrm>
            <a:off x="2500266" y="214278"/>
            <a:ext cx="130017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 исследования 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14250" y="785782"/>
            <a:ext cx="17645186" cy="9358378"/>
            <a:chOff x="0" y="-241102"/>
            <a:chExt cx="10411694" cy="4622602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4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23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26" name="TextBox 10"/>
          <p:cNvSpPr txBox="1"/>
          <p:nvPr/>
        </p:nvSpPr>
        <p:spPr>
          <a:xfrm>
            <a:off x="785754" y="1928790"/>
            <a:ext cx="1685936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Фразеология является важной областью языка, которую рассматривали большое количество исследователей, педагогов, а также психологов и других ученых. При этом с каждым годом появляется все больше разнообразных нововведений, связанных с методикой преподавания. </a:t>
            </a:r>
          </a:p>
          <a:p>
            <a:pPr algn="just">
              <a:spcBef>
                <a:spcPct val="0"/>
              </a:spcBef>
            </a:pPr>
            <a:endParaRPr lang="en-US" sz="2400" u="none" dirty="0">
              <a:solidFill>
                <a:srgbClr val="18BBCB"/>
              </a:solidFill>
              <a:latin typeface="Nourd"/>
            </a:endParaRPr>
          </a:p>
        </p:txBody>
      </p:sp>
      <p:sp>
        <p:nvSpPr>
          <p:cNvPr id="27" name="TextBox 10"/>
          <p:cNvSpPr txBox="1"/>
          <p:nvPr/>
        </p:nvSpPr>
        <p:spPr>
          <a:xfrm>
            <a:off x="714316" y="3571864"/>
            <a:ext cx="16859368" cy="2246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Первое знакомство с фразеологией происходит в школе. Разработано большое количество методик преподавания, в том числе и основанных на современных тенденциях. Сейчас большое внимание уделяется личностно-ориентированному и проектному обучению, подчеркивается, что оно имеет наиболее значимые результаты. </a:t>
            </a:r>
          </a:p>
          <a:p>
            <a:pPr algn="just">
              <a:spcBef>
                <a:spcPct val="0"/>
              </a:spcBef>
            </a:pPr>
            <a:endParaRPr lang="en-US" u="none" dirty="0">
              <a:solidFill>
                <a:srgbClr val="18BB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714316" y="5715004"/>
            <a:ext cx="16930806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Исходя из этого, большое внимание стоит уделять учебному проекту, а также особенностям его реализации в условиях школы при изучении фразеологии. Итогом становится зарождение интереса у детей к языку в комплексе, в том числе к его истории, культуре и особенностям образных аспектов. </a:t>
            </a:r>
          </a:p>
          <a:p>
            <a:pPr algn="just">
              <a:spcBef>
                <a:spcPct val="0"/>
              </a:spcBef>
            </a:pPr>
            <a:endParaRPr lang="en-US" sz="2400" u="none" dirty="0">
              <a:solidFill>
                <a:srgbClr val="18BBCB"/>
              </a:solidFill>
              <a:latin typeface="Nourd"/>
            </a:endParaRPr>
          </a:p>
        </p:txBody>
      </p:sp>
      <p:sp>
        <p:nvSpPr>
          <p:cNvPr id="29" name="TextBox 10"/>
          <p:cNvSpPr txBox="1"/>
          <p:nvPr/>
        </p:nvSpPr>
        <p:spPr>
          <a:xfrm>
            <a:off x="642878" y="7786706"/>
            <a:ext cx="16930806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 исследовать, что в современном мире активно происходит трансформация языковых средств. С помощью изучения фразеологии можно не только исследовать основы, но и осознавать динамику современного языка. Кроме того, подобное обучение обеспечивает комплексное развитие речи, мышления и личности каждого ребенка.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endParaRPr lang="en-US" sz="2400" u="none" dirty="0">
              <a:solidFill>
                <a:srgbClr val="18BBCB"/>
              </a:solidFill>
              <a:latin typeface="Nou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4029" y="3857616"/>
            <a:ext cx="874397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26" y="6357946"/>
          <a:ext cx="8858312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5838"/>
                <a:gridCol w="2611206"/>
                <a:gridCol w="5451268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Компоненты проектной деятельности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Мотивационный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интерес к обучению, увлеченность самостоятельной деятельностью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Когнитивный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знания и умения анализировать, обобщать, защищать, планировать, критически мыслить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Практико-деятельностный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творческая активность, проявление способности к новой деятельности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Аффективный и поведенческий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отношение к проектной деятельности, изучение окружающего мира, навыки взаимодействия, самоорганизация и самоанализ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reeform 6"/>
          <p:cNvSpPr/>
          <p:nvPr/>
        </p:nvSpPr>
        <p:spPr>
          <a:xfrm>
            <a:off x="0" y="0"/>
            <a:ext cx="18288000" cy="1428724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5" name="TextBox 10"/>
          <p:cNvSpPr txBox="1"/>
          <p:nvPr/>
        </p:nvSpPr>
        <p:spPr>
          <a:xfrm>
            <a:off x="642878" y="0"/>
            <a:ext cx="1678793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Проектный подход в познавательной деятельности учащегося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285688" y="1714476"/>
            <a:ext cx="9001188" cy="435771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7" name="TextBox 10"/>
          <p:cNvSpPr txBox="1"/>
          <p:nvPr/>
        </p:nvSpPr>
        <p:spPr>
          <a:xfrm>
            <a:off x="1928762" y="3428988"/>
            <a:ext cx="56436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Комплекс проекта</a:t>
            </a:r>
            <a:endParaRPr lang="en-US" sz="6000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000200" y="4357682"/>
            <a:ext cx="56436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286348" y="5143500"/>
            <a:ext cx="364333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2878" y="1785914"/>
            <a:ext cx="56436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Проблематизация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12" y="2571732"/>
            <a:ext cx="56436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214250" y="5143500"/>
            <a:ext cx="442915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</a:t>
            </a:r>
            <a:endParaRPr lang="en-US" sz="60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oogle Shape;935;p48"/>
          <p:cNvGrpSpPr/>
          <p:nvPr/>
        </p:nvGrpSpPr>
        <p:grpSpPr>
          <a:xfrm>
            <a:off x="2357390" y="4571996"/>
            <a:ext cx="378750" cy="277698"/>
            <a:chOff x="3936375" y="3703750"/>
            <a:chExt cx="453050" cy="332175"/>
          </a:xfrm>
        </p:grpSpPr>
        <p:sp>
          <p:nvSpPr>
            <p:cNvPr id="14" name="Google Shape;936;p4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37;p4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38;p4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9;p4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40;p4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885;p48"/>
          <p:cNvSpPr/>
          <p:nvPr/>
        </p:nvSpPr>
        <p:spPr>
          <a:xfrm>
            <a:off x="5000596" y="5357814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944;p48"/>
          <p:cNvGrpSpPr/>
          <p:nvPr/>
        </p:nvGrpSpPr>
        <p:grpSpPr>
          <a:xfrm>
            <a:off x="428564" y="5357814"/>
            <a:ext cx="352207" cy="333836"/>
            <a:chOff x="5300400" y="3670175"/>
            <a:chExt cx="421300" cy="399325"/>
          </a:xfrm>
        </p:grpSpPr>
        <p:sp>
          <p:nvSpPr>
            <p:cNvPr id="21" name="Google Shape;945;p4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6;p4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47;p4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48;p4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49;p4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856;p48"/>
          <p:cNvGrpSpPr/>
          <p:nvPr/>
        </p:nvGrpSpPr>
        <p:grpSpPr>
          <a:xfrm>
            <a:off x="3929026" y="2786046"/>
            <a:ext cx="358351" cy="381822"/>
            <a:chOff x="5970800" y="1619250"/>
            <a:chExt cx="428650" cy="456725"/>
          </a:xfrm>
        </p:grpSpPr>
        <p:sp>
          <p:nvSpPr>
            <p:cNvPr id="27" name="Google Shape;857;p4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58;p4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59;p4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60;p4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61;p4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778;p48"/>
          <p:cNvGrpSpPr/>
          <p:nvPr/>
        </p:nvGrpSpPr>
        <p:grpSpPr>
          <a:xfrm>
            <a:off x="500002" y="2000228"/>
            <a:ext cx="336908" cy="330262"/>
            <a:chOff x="5983625" y="301625"/>
            <a:chExt cx="403000" cy="395050"/>
          </a:xfrm>
        </p:grpSpPr>
        <p:sp>
          <p:nvSpPr>
            <p:cNvPr id="33" name="Google Shape;779;p4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0;p4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1;p4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2;p4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83;p4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4;p4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85;p4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86;p4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87;p4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88;p4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9;p4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0;p4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91;p4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92;p4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3;p4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4;p4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95;p4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96;p4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97;p4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98;p4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480" y="1428724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 l="22500" r="22500"/>
          <a:stretch>
            <a:fillRect/>
          </a:stretch>
        </p:blipFill>
        <p:spPr bwMode="auto">
          <a:xfrm>
            <a:off x="10072694" y="150016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5900" y="1500162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1"/>
            <a:ext cx="18288000" cy="1357286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6" name="Freeform 6"/>
          <p:cNvSpPr/>
          <p:nvPr/>
        </p:nvSpPr>
        <p:spPr>
          <a:xfrm>
            <a:off x="0" y="9858408"/>
            <a:ext cx="18288000" cy="428592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30" name="TextBox 10"/>
          <p:cNvSpPr txBox="1"/>
          <p:nvPr/>
        </p:nvSpPr>
        <p:spPr>
          <a:xfrm>
            <a:off x="500002" y="0"/>
            <a:ext cx="1721655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познавательного интереса учащихся</a:t>
            </a:r>
            <a:endParaRPr lang="en-US" sz="4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接连接符 5"/>
          <p:cNvCxnSpPr/>
          <p:nvPr/>
        </p:nvCxnSpPr>
        <p:spPr>
          <a:xfrm>
            <a:off x="9358314" y="1643038"/>
            <a:ext cx="0" cy="1455737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6"/>
          <p:cNvCxnSpPr/>
          <p:nvPr/>
        </p:nvCxnSpPr>
        <p:spPr>
          <a:xfrm rot="5400000">
            <a:off x="8263987" y="7523711"/>
            <a:ext cx="2190750" cy="2097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oogle Shape;810;p48"/>
          <p:cNvGrpSpPr/>
          <p:nvPr/>
        </p:nvGrpSpPr>
        <p:grpSpPr>
          <a:xfrm>
            <a:off x="8286744" y="3929054"/>
            <a:ext cx="2071702" cy="1714512"/>
            <a:chOff x="1926350" y="995225"/>
            <a:chExt cx="428650" cy="356600"/>
          </a:xfrm>
          <a:solidFill>
            <a:srgbClr val="0070C0"/>
          </a:solidFill>
        </p:grpSpPr>
        <p:sp>
          <p:nvSpPr>
            <p:cNvPr id="12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文本框 10"/>
          <p:cNvSpPr txBox="1"/>
          <p:nvPr/>
        </p:nvSpPr>
        <p:spPr>
          <a:xfrm>
            <a:off x="928630" y="1428724"/>
            <a:ext cx="77153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Направления педагогической деятельности 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本框 10"/>
          <p:cNvSpPr txBox="1"/>
          <p:nvPr/>
        </p:nvSpPr>
        <p:spPr>
          <a:xfrm>
            <a:off x="10287008" y="1643038"/>
            <a:ext cx="75009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928630" y="2786046"/>
            <a:ext cx="7429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учебно-познавательного мотива для активизации образовательного процесса; 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文本框 10"/>
          <p:cNvSpPr txBox="1"/>
          <p:nvPr/>
        </p:nvSpPr>
        <p:spPr>
          <a:xfrm>
            <a:off x="1000068" y="4571996"/>
            <a:ext cx="73581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Внедрение в образовательный процесс современных подходов и технологий; 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本框 10"/>
          <p:cNvSpPr txBox="1"/>
          <p:nvPr/>
        </p:nvSpPr>
        <p:spPr>
          <a:xfrm>
            <a:off x="428564" y="6143632"/>
            <a:ext cx="85725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Совершенствование педагогического мастерства на основе изучения литературы, посвященной важности познавательного интереса в образовательном процессе и современным педагогическим технологиям как средства   формирования основных компетенций обучающихся.</a:t>
            </a:r>
            <a:r>
              <a:rPr lang="ru-RU" sz="3200" dirty="0" smtClean="0"/>
              <a:t> 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10787074" y="3143236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本框 10"/>
          <p:cNvSpPr txBox="1"/>
          <p:nvPr/>
        </p:nvSpPr>
        <p:spPr>
          <a:xfrm>
            <a:off x="10787074" y="4071930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本框 10"/>
          <p:cNvSpPr txBox="1"/>
          <p:nvPr/>
        </p:nvSpPr>
        <p:spPr>
          <a:xfrm>
            <a:off x="10929950" y="5000624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технология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11144200" y="5857880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обучение в сотрудничестве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本框 10"/>
          <p:cNvSpPr txBox="1"/>
          <p:nvPr/>
        </p:nvSpPr>
        <p:spPr>
          <a:xfrm>
            <a:off x="9929818" y="6786574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本框 10"/>
          <p:cNvSpPr txBox="1"/>
          <p:nvPr/>
        </p:nvSpPr>
        <p:spPr>
          <a:xfrm>
            <a:off x="11144200" y="7572392"/>
            <a:ext cx="71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文本框 10"/>
          <p:cNvSpPr txBox="1"/>
          <p:nvPr/>
        </p:nvSpPr>
        <p:spPr>
          <a:xfrm>
            <a:off x="10787074" y="8572524"/>
            <a:ext cx="7143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проектная деятельность учащихся. </a:t>
            </a:r>
          </a:p>
          <a:p>
            <a:pPr algn="ctr">
              <a:defRPr/>
            </a:pP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Google Shape;968;p48"/>
          <p:cNvSpPr/>
          <p:nvPr/>
        </p:nvSpPr>
        <p:spPr>
          <a:xfrm>
            <a:off x="4500530" y="250029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968;p48"/>
          <p:cNvSpPr/>
          <p:nvPr/>
        </p:nvSpPr>
        <p:spPr>
          <a:xfrm>
            <a:off x="4500530" y="428624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968;p48"/>
          <p:cNvSpPr/>
          <p:nvPr/>
        </p:nvSpPr>
        <p:spPr>
          <a:xfrm>
            <a:off x="4500530" y="585788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968;p48"/>
          <p:cNvSpPr/>
          <p:nvPr/>
        </p:nvSpPr>
        <p:spPr>
          <a:xfrm>
            <a:off x="10715636" y="335755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968;p48"/>
          <p:cNvSpPr/>
          <p:nvPr/>
        </p:nvSpPr>
        <p:spPr>
          <a:xfrm>
            <a:off x="11572892" y="421480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968;p48"/>
          <p:cNvSpPr/>
          <p:nvPr/>
        </p:nvSpPr>
        <p:spPr>
          <a:xfrm>
            <a:off x="10787074" y="514350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968;p48"/>
          <p:cNvSpPr/>
          <p:nvPr/>
        </p:nvSpPr>
        <p:spPr>
          <a:xfrm>
            <a:off x="11787206" y="600075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968;p48"/>
          <p:cNvSpPr/>
          <p:nvPr/>
        </p:nvSpPr>
        <p:spPr>
          <a:xfrm>
            <a:off x="10787074" y="692945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968;p48"/>
          <p:cNvSpPr/>
          <p:nvPr/>
        </p:nvSpPr>
        <p:spPr>
          <a:xfrm>
            <a:off x="11644330" y="771526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968;p48"/>
          <p:cNvSpPr/>
          <p:nvPr/>
        </p:nvSpPr>
        <p:spPr>
          <a:xfrm>
            <a:off x="10858512" y="871540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0"/>
            <a:ext cx="18288000" cy="8286772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8715400"/>
            <a:ext cx="18288000" cy="157160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4" name="TextBox 10"/>
          <p:cNvSpPr txBox="1"/>
          <p:nvPr/>
        </p:nvSpPr>
        <p:spPr>
          <a:xfrm>
            <a:off x="500002" y="0"/>
            <a:ext cx="1721655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организации учебно-познавательной деятельности и средства обучения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878" y="6215070"/>
          <a:ext cx="17192660" cy="3870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5818"/>
                <a:gridCol w="4071966"/>
                <a:gridCol w="1233487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Печатные средства обучения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книги, учебные пособия, хрестоматии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рабочие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тетради, атласы, учебники и другие учебные материалы, которые напечатаны на бумаге и которые можно потрогать руками.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Электронные средства обучения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электронные учебники,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мультимедийные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энциклопедии, сетевые ресурсы и всё, что связано с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гаджетами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и  интернетом.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Демонстрационные средства обучения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демонстрационные модели, муляжи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макеты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, стенды, гербарии и другое, что можно потрогать.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Наглядные средства обучения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карты, плакаты, настенные иллюстрации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магнитные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или меловые доски и прочее.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Аудиовизуальные средства обучения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образовательные, документальные (или даже художественные) фильмы, слайды, аудиозаписи и всё остальное, что можно увидеть и услышать с электронного носителя.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Учебные приборы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термометр, барометр, компас, колбы, микроскоп, вольтметр, остальные приборы, которые в школе обычно нужны на химии и физике.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Тренажёры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автотренажёры, космические симуляторы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спортивные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тренажёры, гири,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мячи и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прочее.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Учебная техника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учебные тракторы, автомобили, автобусы.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文本框 10"/>
          <p:cNvSpPr txBox="1"/>
          <p:nvPr/>
        </p:nvSpPr>
        <p:spPr>
          <a:xfrm>
            <a:off x="2714580" y="5643566"/>
            <a:ext cx="125730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Таблица 2- Классификация средств обучения </a:t>
            </a:r>
          </a:p>
          <a:p>
            <a:pPr algn="ctr">
              <a:defRPr/>
            </a:pP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10"/>
          <p:cNvSpPr txBox="1"/>
          <p:nvPr/>
        </p:nvSpPr>
        <p:spPr>
          <a:xfrm>
            <a:off x="285688" y="1142973"/>
            <a:ext cx="16144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Таблица 1-Плюсы и минусы различных форм учебно-познавательной деятельности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40" y="1714476"/>
          <a:ext cx="17216557" cy="392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8694"/>
                <a:gridCol w="7786742"/>
                <a:gridCol w="1500198"/>
                <a:gridCol w="7000923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Плюсы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Минусы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Фронтальная форма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способствует установлению доверительных отношений и общения между учителем и учащимися; воспитывает чувство коллективизма, позволяет учить школьников рассуждать и находить ошибки в рассуждениях своих товарищей по классу, формировать устойчивые познавательные интересы, активизировать их деятельность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она по своей природе нацелена на некоего абстрактного ученика, побуждает ученика к единому темпу работы, к чему ученики в силу своей разно уровневой работоспособности, подготовленности, реального фонда знаний, умений и навыков не готовы.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Индивидуальная форма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учитывает особенности каждого ученика; учит индивидуальному труду; способствует воспитанию самостоятельности, настойчивости в достижении цели, ответственность за выполнение порученного дела и т. д.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требует больших расходов времени и усилий учителя; не способствует развитию коллективизма в обучении, а, наоборот, создает условия для формирования эгоистических черт характера у учащихся.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Групповая форма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порождает взаимную ответственность, внимательность, формирует интерес к работе товарища. В групповой работе получают возможность реализовать свои способности самые робкие ученики, которые не могут отвечать при всем классе.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1) учитель должен иметь высокий уровень педагогического мастерства, чтобы организовать групповое обучение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; 2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) существуют трудности в комплектовании групп, так как в классе не всегда есть достаточное количество сильных учеников, которые могут быть лидерами группы.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/>
          <p:nvPr/>
        </p:nvSpPr>
        <p:spPr>
          <a:xfrm>
            <a:off x="0" y="0"/>
            <a:ext cx="18288000" cy="3143236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5" name="TextBox 10"/>
          <p:cNvSpPr txBox="1"/>
          <p:nvPr/>
        </p:nvSpPr>
        <p:spPr>
          <a:xfrm>
            <a:off x="285688" y="0"/>
            <a:ext cx="1778806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Формирующий эксперимент возможности использования учебного проекта как средства формирования познавательной деятельности обучающихся при изучении фразеологии в 6 классе</a:t>
            </a:r>
            <a:endParaRPr lang="en-US" sz="32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0" y="6864454"/>
            <a:ext cx="18287996" cy="342254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23" name="任意多边形: 形状 31"/>
          <p:cNvSpPr/>
          <p:nvPr/>
        </p:nvSpPr>
        <p:spPr>
          <a:xfrm flipH="1" flipV="1">
            <a:off x="0" y="3000360"/>
            <a:ext cx="18288000" cy="4000528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3" name="Диаграмма 42"/>
          <p:cNvGraphicFramePr/>
          <p:nvPr/>
        </p:nvGraphicFramePr>
        <p:xfrm>
          <a:off x="214250" y="6072194"/>
          <a:ext cx="728667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4" name="Диаграмма 43"/>
          <p:cNvGraphicFramePr/>
          <p:nvPr/>
        </p:nvGraphicFramePr>
        <p:xfrm>
          <a:off x="7143736" y="1142972"/>
          <a:ext cx="10644262" cy="564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Диаграмма 44"/>
          <p:cNvGraphicFramePr/>
          <p:nvPr/>
        </p:nvGraphicFramePr>
        <p:xfrm>
          <a:off x="6643670" y="5572092"/>
          <a:ext cx="535785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Диаграмма 45"/>
          <p:cNvGraphicFramePr/>
          <p:nvPr/>
        </p:nvGraphicFramePr>
        <p:xfrm>
          <a:off x="500002" y="1071534"/>
          <a:ext cx="607223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7" name="Group 10"/>
          <p:cNvGrpSpPr/>
          <p:nvPr/>
        </p:nvGrpSpPr>
        <p:grpSpPr>
          <a:xfrm>
            <a:off x="12072958" y="6143632"/>
            <a:ext cx="6000793" cy="4169572"/>
            <a:chOff x="0" y="-241102"/>
            <a:chExt cx="10411696" cy="5188543"/>
          </a:xfrm>
        </p:grpSpPr>
        <p:grpSp>
          <p:nvGrpSpPr>
            <p:cNvPr id="48" name="Group 11"/>
            <p:cNvGrpSpPr/>
            <p:nvPr/>
          </p:nvGrpSpPr>
          <p:grpSpPr>
            <a:xfrm>
              <a:off x="0" y="-241102"/>
              <a:ext cx="10411696" cy="4355906"/>
              <a:chOff x="0" y="-47625"/>
              <a:chExt cx="2056631" cy="860425"/>
            </a:xfrm>
          </p:grpSpPr>
          <p:sp>
            <p:nvSpPr>
              <p:cNvPr id="53" name="Freeform 12"/>
              <p:cNvSpPr/>
              <p:nvPr/>
            </p:nvSpPr>
            <p:spPr>
              <a:xfrm>
                <a:off x="0" y="0"/>
                <a:ext cx="2056631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4" name="TextBox 5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9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51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52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64217" y="351539"/>
              <a:ext cx="9575631" cy="4595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Опрос изучения познавательной активности обучающихся (по методике Пашнева Б.К); 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Опрос на оценку школьной мотивации (по методике 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Лускановой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Н. Г.); </a:t>
              </a: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Опрос «Направленность на отметку» и «Направленность на приобретение знаний» (по методике Ильина Е.П., 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Курдюковой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Н.А.).</a:t>
              </a:r>
            </a:p>
            <a:p>
              <a:pPr lvl="0" algn="ctr"/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3500619" cy="5831107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6" name="Freeform 6"/>
          <p:cNvSpPr/>
          <p:nvPr/>
        </p:nvSpPr>
        <p:spPr>
          <a:xfrm>
            <a:off x="9134475" y="6884678"/>
            <a:ext cx="8732289" cy="3086100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18" name="TextBox 18"/>
          <p:cNvSpPr txBox="1"/>
          <p:nvPr/>
        </p:nvSpPr>
        <p:spPr>
          <a:xfrm>
            <a:off x="214250" y="0"/>
            <a:ext cx="13001716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Контрольный эксперимент возможности использования учебного проекта как средства формирования познавательной деятельности обучающихся при изучении фразеологии в 6 классе </a:t>
            </a:r>
            <a:endParaRPr lang="en-US" sz="28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688" y="4071930"/>
          <a:ext cx="17716624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9507"/>
                <a:gridCol w="5388805"/>
                <a:gridCol w="4429156"/>
                <a:gridCol w="4429156"/>
              </a:tblGrid>
              <a:tr h="0"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Внеурочное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занятие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внеурочной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Формируемые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умения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Лексика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речи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Беседа- размышление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 тему – «Слово – это одно из самых необыкновенных чудес, какие мы можем наблюдать в мире  К.Ушинский».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Уточнить представления детей о цитате Ушинского; создать положительный эмоциональный настрой на процесс обучения.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Развитие любознательности, инициативы в учении и познавательной активности,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умения ставить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вопросы и находить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ответы.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Лексический терминологический разбор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мини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Подготовить интересный материал о лексических терминах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Планирование своих действий под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руководством учителя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Продолжаем разговор о лексических терминах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Игры Загадки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 с - толку –сбивалки  о лексических терминах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Познакомить учащихся учить читать термины; учить восстанавливать загадки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Приобщение к исследовательской и проектной работе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Умение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делать выводы и обобщения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Фразеология в 6 классе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Фразиологические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игры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 Игровые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задания с фразеологизмами; Игра-разминка «Закончи фразу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»; Игра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 внимательность «Поймай   птицу»; Игра на эрудицию 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Догони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животное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Познакомить учащихся с основными темами по фразеологии в 6 классе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Развитие любознательности инициативы в учении и познавательной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активности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Кот в мешке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Ролевые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Познакомить учащихся со значением фразеологизма «бить баклуши»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Развитие любознательности, инициативы в учении и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познавательной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активности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Упражнения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Задание 1: картинки с зашифрованными в них фразеологизмами.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Задание 2: чтение рассказа и поиск фразеологизмов.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Познакомить учащихся со значением фразеологизмов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Развитие любознательности, инициативы в учении и познавательной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активности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85688" y="1285848"/>
          <a:ext cx="6177918" cy="266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3644594" y="142840"/>
          <a:ext cx="439196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715108" y="1214410"/>
          <a:ext cx="628654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1321</Words>
  <Application>Microsoft Office PowerPoint</Application>
  <PresentationFormat>Произвольный</PresentationFormat>
  <Paragraphs>156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Nourd</vt:lpstr>
      <vt:lpstr>Calibri</vt:lpstr>
      <vt:lpstr>宋体</vt:lpstr>
      <vt:lpstr>微软雅黑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Blue and White Gradient Modern Healthcare Business Professional Medical Center Presentation</dc:title>
  <dc:creator>Ольга</dc:creator>
  <cp:lastModifiedBy>Ольга</cp:lastModifiedBy>
  <cp:revision>124</cp:revision>
  <dcterms:created xsi:type="dcterms:W3CDTF">2006-08-16T00:00:00Z</dcterms:created>
  <dcterms:modified xsi:type="dcterms:W3CDTF">2023-06-24T13:04:27Z</dcterms:modified>
  <dc:identifier>DAFZgEo1l8E</dc:identifier>
</cp:coreProperties>
</file>