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8" r:id="rId4"/>
    <p:sldId id="309" r:id="rId5"/>
    <p:sldId id="312" r:id="rId6"/>
    <p:sldId id="313" r:id="rId7"/>
    <p:sldId id="314" r:id="rId8"/>
    <p:sldId id="315" r:id="rId9"/>
    <p:sldId id="317" r:id="rId10"/>
    <p:sldId id="319" r:id="rId11"/>
    <p:sldId id="323" r:id="rId12"/>
    <p:sldId id="311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34B"/>
    <a:srgbClr val="F053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8" autoAdjust="0"/>
    <p:restoredTop sz="94660"/>
  </p:normalViewPr>
  <p:slideViewPr>
    <p:cSldViewPr>
      <p:cViewPr varScale="1">
        <p:scale>
          <a:sx n="86" d="100"/>
          <a:sy n="86" d="100"/>
        </p:scale>
        <p:origin x="-571" y="-82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555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999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9999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999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555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72;&#1088;&#1080;%20&#1076;&#1077;&#1083;&#1072;&#1090;&#1100;%20&#1076;&#1080;&#1089;&#1089;&#1077;&#1088;&#1090;&#1072;&#1094;&#1080;&#1102;\&#1050;&#1085;&#1080;&#1075;&#1072;1444555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555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555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555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555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4555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999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Лист1!$I$40</c:f>
              <c:strCache>
                <c:ptCount val="1"/>
                <c:pt idx="0">
                  <c:v>январь 2022 г,%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Лист1!$H$41:$H$43</c:f>
              <c:strCache>
                <c:ptCount val="3"/>
                <c:pt idx="0">
                  <c:v>Wildberries+Ozon</c:v>
                </c:pt>
                <c:pt idx="1">
                  <c:v>eGrocery</c:v>
                </c:pt>
                <c:pt idx="2">
                  <c:v>остальной рынок</c:v>
                </c:pt>
              </c:strCache>
            </c:strRef>
          </c:cat>
          <c:val>
            <c:numRef>
              <c:f>Лист1!$I$41:$I$43</c:f>
              <c:numCache>
                <c:formatCode>General</c:formatCode>
                <c:ptCount val="3"/>
                <c:pt idx="0">
                  <c:v>145</c:v>
                </c:pt>
                <c:pt idx="1">
                  <c:v>135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Лист1!$J$40</c:f>
              <c:strCache>
                <c:ptCount val="1"/>
                <c:pt idx="0">
                  <c:v>декабрь 2022 г.%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Лист1!$H$41:$H$43</c:f>
              <c:strCache>
                <c:ptCount val="3"/>
                <c:pt idx="0">
                  <c:v>Wildberries+Ozon</c:v>
                </c:pt>
                <c:pt idx="1">
                  <c:v>eGrocery</c:v>
                </c:pt>
                <c:pt idx="2">
                  <c:v>остальной рынок</c:v>
                </c:pt>
              </c:strCache>
            </c:strRef>
          </c:cat>
          <c:val>
            <c:numRef>
              <c:f>Лист1!$J$41:$J$43</c:f>
              <c:numCache>
                <c:formatCode>General</c:formatCode>
                <c:ptCount val="3"/>
                <c:pt idx="0">
                  <c:v>84</c:v>
                </c:pt>
                <c:pt idx="1">
                  <c:v>54</c:v>
                </c:pt>
                <c:pt idx="2">
                  <c:v>14</c:v>
                </c:pt>
              </c:numCache>
            </c:numRef>
          </c:val>
        </c:ser>
        <c:dLbls>
          <c:showVal val="1"/>
        </c:dLbls>
        <c:shape val="box"/>
        <c:axId val="109180032"/>
        <c:axId val="109181568"/>
        <c:axId val="0"/>
      </c:bar3DChart>
      <c:catAx>
        <c:axId val="10918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81568"/>
        <c:crosses val="autoZero"/>
        <c:auto val="1"/>
        <c:lblAlgn val="ctr"/>
        <c:lblOffset val="100"/>
      </c:catAx>
      <c:valAx>
        <c:axId val="109181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91800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Лист1!$E$68</c:f>
              <c:strCache>
                <c:ptCount val="1"/>
                <c:pt idx="0">
                  <c:v>Коммерческие расходы, тыс.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Лист1!$F$67:$G$67</c:f>
              <c:strCache>
                <c:ptCount val="2"/>
                <c:pt idx="0">
                  <c:v>До мероприятий</c:v>
                </c:pt>
                <c:pt idx="1">
                  <c:v>После мероприятий</c:v>
                </c:pt>
              </c:strCache>
            </c:strRef>
          </c:cat>
          <c:val>
            <c:numRef>
              <c:f>Лист1!$F$68:$G$68</c:f>
              <c:numCache>
                <c:formatCode>General</c:formatCode>
                <c:ptCount val="2"/>
                <c:pt idx="0" formatCode="_(#0_);_(\(#0\);_(&quot;-&quot;??_);_(@_)">
                  <c:v>24729557</c:v>
                </c:pt>
                <c:pt idx="1">
                  <c:v>24729707</c:v>
                </c:pt>
              </c:numCache>
            </c:numRef>
          </c:val>
        </c:ser>
        <c:dLbls>
          <c:showVal val="1"/>
        </c:dLbls>
        <c:shape val="cylinder"/>
        <c:axId val="37270656"/>
        <c:axId val="37290368"/>
        <c:axId val="0"/>
      </c:bar3DChart>
      <c:catAx>
        <c:axId val="37270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290368"/>
        <c:crosses val="autoZero"/>
        <c:auto val="1"/>
        <c:lblAlgn val="ctr"/>
        <c:lblOffset val="100"/>
      </c:catAx>
      <c:valAx>
        <c:axId val="37290368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2706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Лист1!$F$28</c:f>
              <c:strCache>
                <c:ptCount val="1"/>
                <c:pt idx="0">
                  <c:v>До мероприятий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Лист1!$E$29:$E$30</c:f>
              <c:strCache>
                <c:ptCount val="2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</c:strCache>
            </c:strRef>
          </c:cat>
          <c:val>
            <c:numRef>
              <c:f>Лист1!$F$29:$F$30</c:f>
              <c:numCache>
                <c:formatCode>_(#0_);_(\(#0\);_("-"??_);_(@_)</c:formatCode>
                <c:ptCount val="2"/>
                <c:pt idx="0">
                  <c:v>38677210</c:v>
                </c:pt>
                <c:pt idx="1">
                  <c:v>13947653</c:v>
                </c:pt>
              </c:numCache>
            </c:numRef>
          </c:val>
        </c:ser>
        <c:ser>
          <c:idx val="1"/>
          <c:order val="1"/>
          <c:tx>
            <c:strRef>
              <c:f>Лист1!$G$28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Лист1!$E$29:$E$30</c:f>
              <c:strCache>
                <c:ptCount val="2"/>
                <c:pt idx="0">
                  <c:v>Валовая прибыль, тыс. руб.</c:v>
                </c:pt>
                <c:pt idx="1">
                  <c:v>Прибыль от продаж, тыс. руб.</c:v>
                </c:pt>
              </c:strCache>
            </c:strRef>
          </c:cat>
          <c:val>
            <c:numRef>
              <c:f>Лист1!$G$29:$G$30</c:f>
              <c:numCache>
                <c:formatCode>General</c:formatCode>
                <c:ptCount val="2"/>
                <c:pt idx="0">
                  <c:v>54148198</c:v>
                </c:pt>
                <c:pt idx="1">
                  <c:v>29418491</c:v>
                </c:pt>
              </c:numCache>
            </c:numRef>
          </c:val>
        </c:ser>
        <c:dLbls>
          <c:showVal val="1"/>
        </c:dLbls>
        <c:shape val="box"/>
        <c:axId val="133024384"/>
        <c:axId val="133034752"/>
        <c:axId val="0"/>
      </c:bar3DChart>
      <c:catAx>
        <c:axId val="133024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034752"/>
        <c:crosses val="autoZero"/>
        <c:auto val="1"/>
        <c:lblAlgn val="ctr"/>
        <c:lblOffset val="100"/>
      </c:catAx>
      <c:valAx>
        <c:axId val="133034752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0243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Лист1!$D$7</c:f>
              <c:strCache>
                <c:ptCount val="1"/>
                <c:pt idx="0">
                  <c:v>До мероприятий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Лист1!$C$8:$C$9</c:f>
              <c:strCache>
                <c:ptCount val="2"/>
                <c:pt idx="0">
                  <c:v>Валовая рентабельность,%</c:v>
                </c:pt>
                <c:pt idx="1">
                  <c:v>Рентабельность продаж, %</c:v>
                </c:pt>
              </c:strCache>
            </c:strRef>
          </c:cat>
          <c:val>
            <c:numRef>
              <c:f>Лист1!$D$8:$D$9</c:f>
              <c:numCache>
                <c:formatCode>General</c:formatCode>
                <c:ptCount val="2"/>
                <c:pt idx="0">
                  <c:v>49</c:v>
                </c:pt>
                <c:pt idx="1">
                  <c:v>17.670000000000005</c:v>
                </c:pt>
              </c:numCache>
            </c:numRef>
          </c:val>
        </c:ser>
        <c:ser>
          <c:idx val="1"/>
          <c:order val="1"/>
          <c:tx>
            <c:strRef>
              <c:f>Лист1!$E$7</c:f>
              <c:strCache>
                <c:ptCount val="1"/>
                <c:pt idx="0">
                  <c:v>После мероприятий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Лист1!$C$8:$C$9</c:f>
              <c:strCache>
                <c:ptCount val="2"/>
                <c:pt idx="0">
                  <c:v>Валовая рентабельность,%</c:v>
                </c:pt>
                <c:pt idx="1">
                  <c:v>Рентабельность продаж, %</c:v>
                </c:pt>
              </c:strCache>
            </c:strRef>
          </c:cat>
          <c:val>
            <c:numRef>
              <c:f>Лист1!$E$8:$E$9</c:f>
              <c:numCache>
                <c:formatCode>General</c:formatCode>
                <c:ptCount val="2"/>
                <c:pt idx="0">
                  <c:v>49</c:v>
                </c:pt>
                <c:pt idx="1">
                  <c:v>26.62</c:v>
                </c:pt>
              </c:numCache>
            </c:numRef>
          </c:val>
        </c:ser>
        <c:dLbls>
          <c:showVal val="1"/>
        </c:dLbls>
        <c:shape val="cylinder"/>
        <c:axId val="131204992"/>
        <c:axId val="131237376"/>
        <c:axId val="0"/>
      </c:bar3DChart>
      <c:catAx>
        <c:axId val="131204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237376"/>
        <c:crosses val="autoZero"/>
        <c:auto val="1"/>
        <c:lblAlgn val="ctr"/>
        <c:lblOffset val="100"/>
      </c:catAx>
      <c:valAx>
        <c:axId val="131237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2049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Лист1!$J$10</c:f>
              <c:strCache>
                <c:ptCount val="1"/>
                <c:pt idx="0">
                  <c:v>Доля рынка 2021г.,%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Лист1!$I$11:$I$16</c:f>
              <c:strCache>
                <c:ptCount val="6"/>
                <c:pt idx="0">
                  <c:v>Wildberries</c:v>
                </c:pt>
                <c:pt idx="1">
                  <c:v>Ozon</c:v>
                </c:pt>
                <c:pt idx="2">
                  <c:v>AliExpress Россия</c:v>
                </c:pt>
                <c:pt idx="3">
                  <c:v>Яндекс.Маркет</c:v>
                </c:pt>
                <c:pt idx="4">
                  <c:v>Сбермегамаркет</c:v>
                </c:pt>
                <c:pt idx="5">
                  <c:v>Другие </c:v>
                </c:pt>
              </c:strCache>
            </c:strRef>
          </c:cat>
          <c:val>
            <c:numRef>
              <c:f>Лист1!$J$11:$J$16</c:f>
              <c:numCache>
                <c:formatCode>General</c:formatCode>
                <c:ptCount val="6"/>
                <c:pt idx="0">
                  <c:v>20</c:v>
                </c:pt>
                <c:pt idx="1">
                  <c:v>11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62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Лист2!$I$50</c:f>
              <c:strCache>
                <c:ptCount val="1"/>
                <c:pt idx="0">
                  <c:v>Фирменные магазины всего, ед.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Лист2!$H$51:$H$55</c:f>
              <c:strCache>
                <c:ptCount val="5"/>
                <c:pt idx="0">
                  <c:v>Kari</c:v>
                </c:pt>
                <c:pt idx="1">
                  <c:v>Обувь России</c:v>
                </c:pt>
                <c:pt idx="2">
                  <c:v>Юничел</c:v>
                </c:pt>
                <c:pt idx="3">
                  <c:v>Belwest</c:v>
                </c:pt>
                <c:pt idx="4">
                  <c:v>Zenden</c:v>
                </c:pt>
              </c:strCache>
            </c:strRef>
          </c:cat>
          <c:val>
            <c:numRef>
              <c:f>Лист2!$I$51:$I$55</c:f>
              <c:numCache>
                <c:formatCode>General</c:formatCode>
                <c:ptCount val="5"/>
                <c:pt idx="0">
                  <c:v>1270</c:v>
                </c:pt>
                <c:pt idx="1">
                  <c:v>908</c:v>
                </c:pt>
                <c:pt idx="2">
                  <c:v>635</c:v>
                </c:pt>
                <c:pt idx="3">
                  <c:v>320</c:v>
                </c:pt>
                <c:pt idx="4">
                  <c:v>298</c:v>
                </c:pt>
              </c:numCache>
            </c:numRef>
          </c:val>
        </c:ser>
        <c:ser>
          <c:idx val="1"/>
          <c:order val="1"/>
          <c:tx>
            <c:strRef>
              <c:f>Лист2!$J$50</c:f>
              <c:strCache>
                <c:ptCount val="1"/>
                <c:pt idx="0">
                  <c:v>Фирменныемагазины в России, ед.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Лист2!$H$51:$H$55</c:f>
              <c:strCache>
                <c:ptCount val="5"/>
                <c:pt idx="0">
                  <c:v>Kari</c:v>
                </c:pt>
                <c:pt idx="1">
                  <c:v>Обувь России</c:v>
                </c:pt>
                <c:pt idx="2">
                  <c:v>Юничел</c:v>
                </c:pt>
                <c:pt idx="3">
                  <c:v>Belwest</c:v>
                </c:pt>
                <c:pt idx="4">
                  <c:v>Zenden</c:v>
                </c:pt>
              </c:strCache>
            </c:strRef>
          </c:cat>
          <c:val>
            <c:numRef>
              <c:f>Лист2!$J$51:$J$55</c:f>
              <c:numCache>
                <c:formatCode>General</c:formatCode>
                <c:ptCount val="5"/>
                <c:pt idx="0">
                  <c:v>1171</c:v>
                </c:pt>
                <c:pt idx="1">
                  <c:v>908</c:v>
                </c:pt>
                <c:pt idx="2">
                  <c:v>560</c:v>
                </c:pt>
              </c:numCache>
            </c:numRef>
          </c:val>
        </c:ser>
        <c:dLbls>
          <c:showVal val="1"/>
        </c:dLbls>
        <c:shape val="box"/>
        <c:axId val="110241664"/>
        <c:axId val="110243200"/>
        <c:axId val="0"/>
      </c:bar3DChart>
      <c:catAx>
        <c:axId val="11024166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243200"/>
        <c:crosses val="autoZero"/>
        <c:auto val="1"/>
        <c:lblAlgn val="ctr"/>
        <c:lblOffset val="100"/>
      </c:catAx>
      <c:valAx>
        <c:axId val="1102432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2416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Лист3!$E$9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Лист3!$F$8:$H$8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Лист3!$F$9:$H$9</c:f>
              <c:numCache>
                <c:formatCode>_(#0_);_(\(#0\);_("-"??_);_(@_)</c:formatCode>
                <c:ptCount val="3"/>
                <c:pt idx="0">
                  <c:v>54701048</c:v>
                </c:pt>
                <c:pt idx="1">
                  <c:v>70182481</c:v>
                </c:pt>
                <c:pt idx="2">
                  <c:v>78933233</c:v>
                </c:pt>
              </c:numCache>
            </c:numRef>
          </c:val>
        </c:ser>
        <c:ser>
          <c:idx val="1"/>
          <c:order val="1"/>
          <c:tx>
            <c:strRef>
              <c:f>Лист3!$E$10</c:f>
              <c:strCache>
                <c:ptCount val="1"/>
                <c:pt idx="0">
                  <c:v>Себестоимость продаж,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Лист3!$F$8:$H$8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Лист3!$F$10:$H$10</c:f>
              <c:numCache>
                <c:formatCode>_(#0_);_(\(#0\);_("-"??_);_(@_)</c:formatCode>
                <c:ptCount val="3"/>
                <c:pt idx="0" formatCode="General">
                  <c:v>32242598</c:v>
                </c:pt>
                <c:pt idx="1">
                  <c:v>41319612</c:v>
                </c:pt>
                <c:pt idx="2">
                  <c:v>40256023</c:v>
                </c:pt>
              </c:numCache>
            </c:numRef>
          </c:val>
        </c:ser>
        <c:dLbls>
          <c:showVal val="1"/>
        </c:dLbls>
        <c:shape val="box"/>
        <c:axId val="110282624"/>
        <c:axId val="110284160"/>
        <c:axId val="0"/>
      </c:bar3DChart>
      <c:catAx>
        <c:axId val="110282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284160"/>
        <c:crosses val="autoZero"/>
        <c:auto val="1"/>
        <c:lblAlgn val="ctr"/>
        <c:lblOffset val="100"/>
      </c:catAx>
      <c:valAx>
        <c:axId val="110284160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282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Лист3!$E$63</c:f>
              <c:strCache>
                <c:ptCount val="1"/>
                <c:pt idx="0">
                  <c:v>Валовая прибыль (убыток),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Лист3!$F$62:$H$62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Лист3!$F$63:$H$63</c:f>
              <c:numCache>
                <c:formatCode>_(#0_);_(\(#0\);_("-"??_);_(@_)</c:formatCode>
                <c:ptCount val="3"/>
                <c:pt idx="0">
                  <c:v>22458450</c:v>
                </c:pt>
                <c:pt idx="1">
                  <c:v>28862869</c:v>
                </c:pt>
                <c:pt idx="2">
                  <c:v>38677210</c:v>
                </c:pt>
              </c:numCache>
            </c:numRef>
          </c:val>
        </c:ser>
        <c:ser>
          <c:idx val="1"/>
          <c:order val="1"/>
          <c:tx>
            <c:strRef>
              <c:f>Лист3!$E$64</c:f>
              <c:strCache>
                <c:ptCount val="1"/>
                <c:pt idx="0">
                  <c:v>Прибыль (убыток) от продаж,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Лист3!$F$62:$H$62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Лист3!$F$64:$H$64</c:f>
              <c:numCache>
                <c:formatCode>_(#0_);_(\(#0\);_("-"??_);_(@_)</c:formatCode>
                <c:ptCount val="3"/>
                <c:pt idx="0">
                  <c:v>5528660</c:v>
                </c:pt>
                <c:pt idx="1">
                  <c:v>6202091</c:v>
                </c:pt>
                <c:pt idx="2">
                  <c:v>13947653</c:v>
                </c:pt>
              </c:numCache>
            </c:numRef>
          </c:val>
        </c:ser>
        <c:ser>
          <c:idx val="2"/>
          <c:order val="2"/>
          <c:tx>
            <c:strRef>
              <c:f>Лист3!$E$65</c:f>
              <c:strCache>
                <c:ptCount val="1"/>
                <c:pt idx="0">
                  <c:v>Чистая прибыль (убыток),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1"/>
              <c:layout>
                <c:manualLayout>
                  <c:x val="1.2486746351117083E-2"/>
                  <c:y val="1.9047619047619053E-2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Лист3!$F$62:$H$62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Лист3!$F$65:$H$65</c:f>
              <c:numCache>
                <c:formatCode>_(#0_);_(\(#0\);_("-"??_);_(@_)</c:formatCode>
                <c:ptCount val="3"/>
                <c:pt idx="0">
                  <c:v>-440700</c:v>
                </c:pt>
                <c:pt idx="1">
                  <c:v>4203198</c:v>
                </c:pt>
                <c:pt idx="2">
                  <c:v>10443627</c:v>
                </c:pt>
              </c:numCache>
            </c:numRef>
          </c:val>
        </c:ser>
        <c:dLbls>
          <c:showVal val="1"/>
        </c:dLbls>
        <c:shape val="cylinder"/>
        <c:axId val="110471040"/>
        <c:axId val="110472576"/>
        <c:axId val="0"/>
      </c:bar3DChart>
      <c:catAx>
        <c:axId val="110471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472576"/>
        <c:crosses val="autoZero"/>
        <c:auto val="1"/>
        <c:lblAlgn val="ctr"/>
        <c:lblOffset val="100"/>
      </c:catAx>
      <c:valAx>
        <c:axId val="110472576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4710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Лист3!$E$165</c:f>
              <c:strCache>
                <c:ptCount val="1"/>
                <c:pt idx="0">
                  <c:v>Рентабельность продаж, 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Лист3!$F$164:$H$164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Лист3!$F$165:$H$165</c:f>
              <c:numCache>
                <c:formatCode>General</c:formatCode>
                <c:ptCount val="3"/>
                <c:pt idx="0">
                  <c:v>10.11</c:v>
                </c:pt>
                <c:pt idx="1">
                  <c:v>8.84</c:v>
                </c:pt>
                <c:pt idx="2">
                  <c:v>17.670000000000005</c:v>
                </c:pt>
              </c:numCache>
            </c:numRef>
          </c:val>
        </c:ser>
        <c:ser>
          <c:idx val="1"/>
          <c:order val="1"/>
          <c:tx>
            <c:strRef>
              <c:f>Лист3!$E$166</c:f>
              <c:strCache>
                <c:ptCount val="1"/>
                <c:pt idx="0">
                  <c:v>Валовая рентабельность, %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Лист3!$F$164:$H$164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Лист3!$F$166:$H$166</c:f>
              <c:numCache>
                <c:formatCode>General</c:formatCode>
                <c:ptCount val="3"/>
                <c:pt idx="0">
                  <c:v>41.05</c:v>
                </c:pt>
                <c:pt idx="1">
                  <c:v>41.120000000000012</c:v>
                </c:pt>
                <c:pt idx="2">
                  <c:v>48.99</c:v>
                </c:pt>
              </c:numCache>
            </c:numRef>
          </c:val>
        </c:ser>
        <c:ser>
          <c:idx val="2"/>
          <c:order val="2"/>
          <c:tx>
            <c:strRef>
              <c:f>Лист3!$E$167</c:f>
              <c:strCache>
                <c:ptCount val="1"/>
                <c:pt idx="0">
                  <c:v>Чистая рентабельность, 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Лист3!$F$164:$H$164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Лист3!$F$167:$H$167</c:f>
              <c:numCache>
                <c:formatCode>General</c:formatCode>
                <c:ptCount val="3"/>
                <c:pt idx="0">
                  <c:v>-0.81</c:v>
                </c:pt>
                <c:pt idx="1">
                  <c:v>5.98</c:v>
                </c:pt>
                <c:pt idx="2">
                  <c:v>13.229999999999999</c:v>
                </c:pt>
              </c:numCache>
            </c:numRef>
          </c:val>
        </c:ser>
        <c:dLbls>
          <c:showVal val="1"/>
        </c:dLbls>
        <c:shape val="cylinder"/>
        <c:axId val="111036288"/>
        <c:axId val="111037824"/>
        <c:axId val="0"/>
      </c:bar3DChart>
      <c:catAx>
        <c:axId val="1110362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037824"/>
        <c:crosses val="autoZero"/>
        <c:auto val="1"/>
        <c:lblAlgn val="ctr"/>
        <c:lblOffset val="100"/>
      </c:catAx>
      <c:valAx>
        <c:axId val="111037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036288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Лист3!$F$144</c:f>
              <c:strCache>
                <c:ptCount val="1"/>
                <c:pt idx="0">
                  <c:v>2022г.,%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Лист3!$E$145:$E$146</c:f>
              <c:strCache>
                <c:ptCount val="2"/>
                <c:pt idx="0">
                  <c:v>Заемный капитал</c:v>
                </c:pt>
                <c:pt idx="1">
                  <c:v>Собственный капитал</c:v>
                </c:pt>
              </c:strCache>
            </c:strRef>
          </c:cat>
          <c:val>
            <c:numRef>
              <c:f>Лист3!$F$145:$F$146</c:f>
              <c:numCache>
                <c:formatCode>General</c:formatCode>
                <c:ptCount val="2"/>
                <c:pt idx="0">
                  <c:v>72.23</c:v>
                </c:pt>
                <c:pt idx="1">
                  <c:v>27.77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Лист3!$E$122</c:f>
              <c:strCache>
                <c:ptCount val="1"/>
                <c:pt idx="0">
                  <c:v>Заемный капитал, тыс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Лист3!$F$121:$H$121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Лист3!$F$122:$H$122</c:f>
              <c:numCache>
                <c:formatCode>General</c:formatCode>
                <c:ptCount val="3"/>
                <c:pt idx="0">
                  <c:v>4131332</c:v>
                </c:pt>
                <c:pt idx="1">
                  <c:v>64591409</c:v>
                </c:pt>
                <c:pt idx="2">
                  <c:v>60884862</c:v>
                </c:pt>
              </c:numCache>
            </c:numRef>
          </c:val>
        </c:ser>
        <c:ser>
          <c:idx val="1"/>
          <c:order val="1"/>
          <c:tx>
            <c:strRef>
              <c:f>Лист3!$E$123</c:f>
              <c:strCache>
                <c:ptCount val="1"/>
                <c:pt idx="0">
                  <c:v>Собственный капитал, тыс.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Лист3!$F$121:$H$121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Лист3!$F$123:$H$123</c:f>
              <c:numCache>
                <c:formatCode>_(#0_);_(\(#0\);_("-"??_);_(@_)</c:formatCode>
                <c:ptCount val="3"/>
                <c:pt idx="0" formatCode="General">
                  <c:v>45629400</c:v>
                </c:pt>
                <c:pt idx="1">
                  <c:v>12963883</c:v>
                </c:pt>
                <c:pt idx="2">
                  <c:v>23407510</c:v>
                </c:pt>
              </c:numCache>
            </c:numRef>
          </c:val>
        </c:ser>
        <c:dLbls>
          <c:showVal val="1"/>
        </c:dLbls>
        <c:shape val="box"/>
        <c:axId val="111095168"/>
        <c:axId val="111133824"/>
        <c:axId val="0"/>
      </c:bar3DChart>
      <c:catAx>
        <c:axId val="111095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133824"/>
        <c:crosses val="autoZero"/>
        <c:auto val="1"/>
        <c:lblAlgn val="ctr"/>
        <c:lblOffset val="100"/>
      </c:catAx>
      <c:valAx>
        <c:axId val="111133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095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Лист1!$F$50</c:f>
              <c:strCache>
                <c:ptCount val="1"/>
                <c:pt idx="0">
                  <c:v>До мероприятий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Лист1!$E$51:$E$52</c:f>
              <c:strCache>
                <c:ptCount val="2"/>
                <c:pt idx="0">
                  <c:v>Выручка, тыс. руб.</c:v>
                </c:pt>
                <c:pt idx="1">
                  <c:v>Себестоимость продаж, тыс. руб.</c:v>
                </c:pt>
              </c:strCache>
            </c:strRef>
          </c:cat>
          <c:val>
            <c:numRef>
              <c:f>Лист1!$F$51:$F$52</c:f>
              <c:numCache>
                <c:formatCode>_(#0_);_(\(#0\);_("-"??_);_(@_)</c:formatCode>
                <c:ptCount val="2"/>
                <c:pt idx="0">
                  <c:v>78933233</c:v>
                </c:pt>
                <c:pt idx="1">
                  <c:v>40256023</c:v>
                </c:pt>
              </c:numCache>
            </c:numRef>
          </c:val>
        </c:ser>
        <c:ser>
          <c:idx val="1"/>
          <c:order val="1"/>
          <c:tx>
            <c:strRef>
              <c:f>Лист1!$G$50</c:f>
              <c:strCache>
                <c:ptCount val="1"/>
                <c:pt idx="0">
                  <c:v>После мероприятий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Лист1!$E$51:$E$52</c:f>
              <c:strCache>
                <c:ptCount val="2"/>
                <c:pt idx="0">
                  <c:v>Выручка, тыс. руб.</c:v>
                </c:pt>
                <c:pt idx="1">
                  <c:v>Себестоимость продаж, тыс. руб.</c:v>
                </c:pt>
              </c:strCache>
            </c:strRef>
          </c:cat>
          <c:val>
            <c:numRef>
              <c:f>Лист1!$G$51:$G$52</c:f>
              <c:numCache>
                <c:formatCode>General</c:formatCode>
                <c:ptCount val="2"/>
                <c:pt idx="0">
                  <c:v>110506526</c:v>
                </c:pt>
                <c:pt idx="1">
                  <c:v>56358328</c:v>
                </c:pt>
              </c:numCache>
            </c:numRef>
          </c:val>
        </c:ser>
        <c:dLbls>
          <c:showVal val="1"/>
        </c:dLbls>
        <c:shape val="cylinder"/>
        <c:axId val="130256896"/>
        <c:axId val="130259584"/>
        <c:axId val="0"/>
      </c:bar3DChart>
      <c:catAx>
        <c:axId val="130256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259584"/>
        <c:crosses val="autoZero"/>
        <c:auto val="1"/>
        <c:lblAlgn val="ctr"/>
        <c:lblOffset val="100"/>
      </c:catAx>
      <c:valAx>
        <c:axId val="130259584"/>
        <c:scaling>
          <c:orientation val="minMax"/>
        </c:scaling>
        <c:axPos val="l"/>
        <c:majorGridlines/>
        <c:numFmt formatCode="_(#0_);_(\(#0\);_(&quot;-&quot;??_);_(@_)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2568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BD40-CCE3-4DA4-A361-4C6F4400014C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AF8A-CBC2-4E55-9AC1-2C765502C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9C29-5411-4547-B907-D7F11DB26E2D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31A4-FF96-4FD1-8792-BBDA730C1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B1EC-E54A-4F79-9613-545A6BF24ED3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3BBE-8F4B-4BC2-A452-63F83B4FA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/>
            </a:extLst>
          </p:cNvPr>
          <p:cNvSpPr/>
          <p:nvPr userDrawn="1"/>
        </p:nvSpPr>
        <p:spPr>
          <a:xfrm>
            <a:off x="8210550" y="1809750"/>
            <a:ext cx="404813" cy="3492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: фигура 17">
            <a:extLst>
              <a:ext uri="{FF2B5EF4-FFF2-40B4-BE49-F238E27FC236}"/>
            </a:extLst>
          </p:cNvPr>
          <p:cNvSpPr/>
          <p:nvPr userDrawn="1"/>
        </p:nvSpPr>
        <p:spPr>
          <a:xfrm>
            <a:off x="6875463" y="4686300"/>
            <a:ext cx="577850" cy="468313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: фигура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9525"/>
            <a:ext cx="9245600" cy="6867525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: фигура 13">
            <a:extLst>
              <a:ext uri="{FF2B5EF4-FFF2-40B4-BE49-F238E27FC236}"/>
            </a:extLst>
          </p:cNvPr>
          <p:cNvSpPr/>
          <p:nvPr userDrawn="1"/>
        </p:nvSpPr>
        <p:spPr>
          <a:xfrm>
            <a:off x="835025" y="2159000"/>
            <a:ext cx="7780338" cy="2530475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21" name="Текст 2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30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4149725"/>
            <a:ext cx="8975725" cy="2709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6861175" y="0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5184775"/>
            <a:ext cx="3530600" cy="1674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56245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588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6861175" y="0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469900" y="4149725"/>
            <a:ext cx="8505825" cy="1798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34B4-45DB-44EA-9FA6-916009AE78E9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DF84-93AF-4BB3-89F2-EE9051953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588"/>
            <a:ext cx="6096000" cy="6859588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9605963" y="0"/>
            <a:ext cx="28067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534150"/>
            <a:ext cx="3395663" cy="32385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DB59-6DE2-48CD-8935-71E4B5995D18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8B69-EED4-4E5A-B47B-F9E2525D0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9E50-96B2-498E-8A12-9DD3DFBC54DF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514D-E416-4301-8807-B9DC76C95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3AC0-B5C1-40A5-AEA3-D7DE872BE979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67F4-49A1-45FA-AE92-B3E64BB8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B01F-6D75-42C7-8739-53F249005C3B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B59F-D647-4093-89B0-749B1DE16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6E42-4F7B-416E-855F-37D54D94A3CA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E75F-541D-45F4-B346-125E05B3F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CE46-F641-4031-8890-130BD9AC35EC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04B0-B024-45E7-BD1A-33DC818C3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1C41-C3D9-42EC-885F-AFFC84E884F2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46F7-E0BD-4A12-8B2C-CED9ACC95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presentation-creation.ru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106A0D-8783-48CB-9C3F-1CBAB0429FD5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4D2A4-A25E-40F8-958B-D86008B4D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24"/>
          </p:cNvPr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-1193800" y="366713"/>
            <a:ext cx="7572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1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4583" r="27111"/>
          <a:stretch>
            <a:fillRect/>
          </a:stretch>
        </p:blipFill>
        <p:spPr bwMode="auto">
          <a:xfrm>
            <a:off x="3095604" y="0"/>
            <a:ext cx="9096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本框 1"/>
          <p:cNvSpPr txBox="1"/>
          <p:nvPr/>
        </p:nvSpPr>
        <p:spPr>
          <a:xfrm>
            <a:off x="595274" y="214290"/>
            <a:ext cx="2445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Название учебного заведения</a:t>
            </a:r>
            <a:endParaRPr lang="zh-CN" altLang="en-US" sz="1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5739686" y="6388763"/>
            <a:ext cx="767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2023 г.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任意多边形 21"/>
          <p:cNvSpPr>
            <a:spLocks noChangeArrowheads="1"/>
          </p:cNvSpPr>
          <p:nvPr/>
        </p:nvSpPr>
        <p:spPr bwMode="auto">
          <a:xfrm>
            <a:off x="3063240" y="0"/>
            <a:ext cx="3995928" cy="6858000"/>
          </a:xfrm>
          <a:custGeom>
            <a:avLst/>
            <a:gdLst>
              <a:gd name="connsiteX0" fmla="*/ 0 w 5660136"/>
              <a:gd name="connsiteY0" fmla="*/ 6858000 h 6858000"/>
              <a:gd name="connsiteX1" fmla="*/ 0 w 5660136"/>
              <a:gd name="connsiteY1" fmla="*/ 0 h 6858000"/>
              <a:gd name="connsiteX2" fmla="*/ 5660136 w 5660136"/>
              <a:gd name="connsiteY2" fmla="*/ 6858000 h 6858000"/>
              <a:gd name="connsiteX3" fmla="*/ 0 w 56601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136" h="6858000">
                <a:moveTo>
                  <a:pt x="0" y="6858000"/>
                </a:moveTo>
                <a:lnTo>
                  <a:pt x="0" y="0"/>
                </a:lnTo>
                <a:lnTo>
                  <a:pt x="56601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任意多边形 21"/>
          <p:cNvSpPr>
            <a:spLocks noChangeArrowheads="1"/>
          </p:cNvSpPr>
          <p:nvPr/>
        </p:nvSpPr>
        <p:spPr bwMode="auto">
          <a:xfrm rot="-1800000">
            <a:off x="4527299" y="-947194"/>
            <a:ext cx="2051774" cy="6399213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任意多边形 23"/>
          <p:cNvSpPr>
            <a:spLocks noChangeArrowheads="1"/>
          </p:cNvSpPr>
          <p:nvPr/>
        </p:nvSpPr>
        <p:spPr bwMode="auto">
          <a:xfrm rot="1800000" flipV="1">
            <a:off x="3830134" y="3525921"/>
            <a:ext cx="2025287" cy="4115567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文本框 24"/>
          <p:cNvSpPr>
            <a:spLocks noChangeArrowheads="1"/>
          </p:cNvSpPr>
          <p:nvPr/>
        </p:nvSpPr>
        <p:spPr bwMode="auto">
          <a:xfrm>
            <a:off x="0" y="785794"/>
            <a:ext cx="404747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rgbClr val="202731"/>
                </a:solidFill>
                <a:latin typeface="Times New Roman" pitchFamily="18" charset="0"/>
                <a:ea typeface="方正姚体简体" pitchFamily="65" charset="-122"/>
                <a:cs typeface="Times New Roman" pitchFamily="18" charset="0"/>
                <a:sym typeface="方正姚体" pitchFamily="2" charset="-122"/>
              </a:rPr>
              <a:t>Тема диссертации: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«Повышение эффективности продаж через электронные торговые площадки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на примере ООО «Кари»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b="1" dirty="0" smtClean="0">
                <a:solidFill>
                  <a:srgbClr val="202731"/>
                </a:solidFill>
                <a:latin typeface="Times New Roman" pitchFamily="18" charset="0"/>
                <a:ea typeface="方正姚体简体" pitchFamily="65" charset="-122"/>
                <a:cs typeface="Times New Roman" pitchFamily="18" charset="0"/>
                <a:sym typeface="方正姚体" pitchFamily="2" charset="-122"/>
              </a:rPr>
              <a:t>   </a:t>
            </a:r>
            <a:endParaRPr lang="zh-CN" altLang="en-US" sz="2400" b="1" dirty="0">
              <a:solidFill>
                <a:srgbClr val="202731"/>
              </a:solidFill>
              <a:latin typeface="Times New Roman" pitchFamily="18" charset="0"/>
              <a:ea typeface="方正姚体简体" pitchFamily="65" charset="-122"/>
              <a:cs typeface="Times New Roman" pitchFamily="18" charset="0"/>
              <a:sym typeface="方正姚体" pitchFamily="2" charset="-122"/>
            </a:endParaRPr>
          </a:p>
        </p:txBody>
      </p:sp>
      <p:sp>
        <p:nvSpPr>
          <p:cNvPr id="18" name="文本框 1"/>
          <p:cNvSpPr txBox="1"/>
          <p:nvPr/>
        </p:nvSpPr>
        <p:spPr>
          <a:xfrm>
            <a:off x="166646" y="3571876"/>
            <a:ext cx="4417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Выполнил:_______________________________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Проверил:_______________________________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_________________________________________</a:t>
            </a:r>
          </a:p>
          <a:p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5892086" y="6541163"/>
            <a:ext cx="767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2023 г.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398" y="4921248"/>
            <a:ext cx="1936752" cy="193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024958" cy="66888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Слабые места в продвижении компании ООО «Кари» и пути их решения на рынке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8085" y="894080"/>
          <a:ext cx="11715832" cy="57543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9017"/>
                <a:gridCol w="2269942"/>
                <a:gridCol w="3683656"/>
                <a:gridCol w="510321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Слабые места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Пути решения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52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Формат сотрудничества на рынке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отсутствует схема взаимодействия Бизнес - бизнесу(В2В)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 осуществляется продвижение товаров на рынке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сферы В2В (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бизнес-бизнесу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Осуществлять реализацию товаров(обуви и аксессуаров)на торговых площадках сферы В2В: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TraderB2B 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Supl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6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автоматизации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 рынке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Отсутствие автоматизации при продвижении на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сферы В2С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Продвижение на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В2С осуществляется более трудоемким и устаревшим способом, на каждом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маркетплейсе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менеджер отдельно формирует карточки товаров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Необходимо автоматизировать процесс продвижения на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В2С путем внедрения в процесс новой платформы</a:t>
                      </a:r>
                      <a:r>
                        <a:rPr lang="ru-RU" sz="14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25" dirty="0" err="1">
                          <a:latin typeface="Times New Roman" pitchFamily="18" charset="0"/>
                          <a:cs typeface="Times New Roman" pitchFamily="18" charset="0"/>
                        </a:rPr>
                        <a:t>inSales</a:t>
                      </a:r>
                      <a:r>
                        <a:rPr lang="ru-RU" sz="1400" spc="-25" dirty="0">
                          <a:latin typeface="Times New Roman" pitchFamily="18" charset="0"/>
                          <a:cs typeface="Times New Roman" pitchFamily="18" charset="0"/>
                        </a:rPr>
                        <a:t> [https://www.insales.ru/], которая позволяет масштабировать бизнес на </a:t>
                      </a:r>
                      <a:r>
                        <a:rPr lang="ru-RU" sz="1400" spc="-25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маркетплейсах</a:t>
                      </a:r>
                      <a:r>
                        <a:rPr lang="ru-RU" sz="1400" spc="-25" dirty="0">
                          <a:latin typeface="Times New Roman" pitchFamily="18" charset="0"/>
                          <a:cs typeface="Times New Roman" pitchFamily="18" charset="0"/>
                        </a:rPr>
                        <a:t> и получать максимум от продаж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Отсутствие автоматизации при продвижении собственного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Слабое развитие собственного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для работы с поставщиками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Необходимо автоматизировать процесс продвижения собственного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путем внедрения в процесс новой платформы</a:t>
                      </a:r>
                      <a:r>
                        <a:rPr lang="ru-RU" sz="14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spc="-25" dirty="0" err="1">
                          <a:latin typeface="Times New Roman" pitchFamily="18" charset="0"/>
                          <a:cs typeface="Times New Roman" pitchFamily="18" charset="0"/>
                        </a:rPr>
                        <a:t>inSales</a:t>
                      </a:r>
                      <a:r>
                        <a:rPr lang="ru-RU" sz="1400" spc="-25" dirty="0">
                          <a:latin typeface="Times New Roman" pitchFamily="18" charset="0"/>
                          <a:cs typeface="Times New Roman" pitchFamily="18" charset="0"/>
                        </a:rPr>
                        <a:t> [https://www.insales.ru/]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</a:t>
                      </a: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цифровизации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 рынке 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Отсутствие умной аналитики при работе с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маркетплейсами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 работе на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не применяется умная аналитика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Внедрение умной аналитики с помощью программ: «Точка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Яндекс.Маркет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Аналитика».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Умная аналитика- это дополнительный сервис, который позволяет анализировать продажи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искать выгодные ниши, формировать цены и т.д.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Отсутствие искусственного интеллекта при работе с маркетплейсами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Для привлечения большего числа компаний производителей на собственный маркетплейс, не осуществляется обзвон с помощью бота.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Необходимо создание и внедрение в работу голосового бота для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обзвона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потенциальных потребителей (В2В) для развития собственного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; а также для проведения опросов о качестве товаров компании (В2С) и т.д.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C:\Users\Ольга\Desktop\kari-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72" y="142852"/>
            <a:ext cx="2524100" cy="64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12025354" cy="92869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Экономическая эффективность мероприятий по повышению продаж через электронные торговые площадки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торговой компании ООО «Кари»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0960" y="4572008"/>
          <a:ext cx="5786478" cy="180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28"/>
                <a:gridCol w="2602678"/>
                <a:gridCol w="1501270"/>
                <a:gridCol w="1311602"/>
              </a:tblGrid>
              <a:tr h="334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Виды мероприятий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Цена в месяц,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Итого за год, 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8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Разработка и внедрение чат –бота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3650,00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43800,00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Сервис умной аналитики «Точка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Маркетплейсы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1000,00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12000,00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Сервис 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Яндекс.Маркет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Аналитика»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бесплатно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бесплатно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Платформа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inSales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7830,00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93960,00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149760,00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52926" y="1000108"/>
          <a:ext cx="378621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38084" y="928670"/>
          <a:ext cx="416717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8096264" y="1071546"/>
          <a:ext cx="3819531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167438" y="4686304"/>
          <a:ext cx="5715040" cy="217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0"/>
            <a:ext cx="895352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лилиния: фигура 8">
            <a:extLst>
              <a:ext uri="{FF2B5EF4-FFF2-40B4-BE49-F238E27FC236}"/>
            </a:extLst>
          </p:cNvPr>
          <p:cNvSpPr/>
          <p:nvPr/>
        </p:nvSpPr>
        <p:spPr>
          <a:xfrm>
            <a:off x="0" y="-9525"/>
            <a:ext cx="3238480" cy="6867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3238480" y="0"/>
            <a:ext cx="895352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66646" y="357166"/>
            <a:ext cx="28575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36" y="0"/>
            <a:ext cx="6706065" cy="668887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и задачи исследования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66712" y="714356"/>
            <a:ext cx="6858048" cy="21145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разработка и обоснование мероприятий по повышению эффективности продаж широкого ассортимента обуви и аксессуаров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теоретические основы функционирования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провести анализ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эффективности продаж торгового предприятия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разработать мероприятия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совершенствованию системы продаж анализируемой компании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 descr="karid0bed0b1d183d0b2d18cd0bed184d0b8d181-2616874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834" r="33834"/>
          <a:stretch>
            <a:fillRect/>
          </a:stretch>
        </p:blipFill>
        <p:spPr/>
      </p:pic>
      <p:sp>
        <p:nvSpPr>
          <p:cNvPr id="5" name="Овал 4"/>
          <p:cNvSpPr/>
          <p:nvPr/>
        </p:nvSpPr>
        <p:spPr>
          <a:xfrm>
            <a:off x="166646" y="3429000"/>
            <a:ext cx="500066" cy="50006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6646" y="4286256"/>
            <a:ext cx="500066" cy="50006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6646" y="5143512"/>
            <a:ext cx="500066" cy="50006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Google Shape;968;p48"/>
          <p:cNvSpPr/>
          <p:nvPr/>
        </p:nvSpPr>
        <p:spPr>
          <a:xfrm>
            <a:off x="238084" y="350043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68;p48"/>
          <p:cNvSpPr/>
          <p:nvPr/>
        </p:nvSpPr>
        <p:spPr>
          <a:xfrm>
            <a:off x="238084" y="435769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68;p48"/>
          <p:cNvSpPr/>
          <p:nvPr/>
        </p:nvSpPr>
        <p:spPr>
          <a:xfrm>
            <a:off x="238084" y="521495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686" y="2143116"/>
            <a:ext cx="6072230" cy="100013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953124" y="3357562"/>
            <a:ext cx="6000792" cy="134667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-торговая компания ООО «Кари», интернет-магазин по реализации обуви и аксессуаров на рынке электронной коммерции. </a:t>
            </a:r>
          </a:p>
          <a:p>
            <a:endParaRPr lang="ru-RU" dirty="0"/>
          </a:p>
        </p:txBody>
      </p:sp>
      <p:pic>
        <p:nvPicPr>
          <p:cNvPr id="7" name="Рисунок 6" descr="1362048168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5288" b="5288"/>
          <a:stretch>
            <a:fillRect/>
          </a:stretch>
        </p:blipFill>
        <p:spPr>
          <a:xfrm>
            <a:off x="5810248" y="142853"/>
            <a:ext cx="6215106" cy="1928826"/>
          </a:xfrm>
        </p:spPr>
      </p:pic>
      <p:pic>
        <p:nvPicPr>
          <p:cNvPr id="10" name="Рисунок 9" descr="111-1-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332" r="18332"/>
          <a:stretch>
            <a:fillRect/>
          </a:stretch>
        </p:blipFill>
        <p:spPr/>
      </p:pic>
      <p:sp>
        <p:nvSpPr>
          <p:cNvPr id="11" name="Текст 3"/>
          <p:cNvSpPr txBox="1">
            <a:spLocks/>
          </p:cNvSpPr>
          <p:nvPr/>
        </p:nvSpPr>
        <p:spPr bwMode="auto">
          <a:xfrm>
            <a:off x="5953124" y="4929198"/>
            <a:ext cx="6000792" cy="134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система продвижения товаров торговой компании ООО «Кари» в сети Интернет через торговые площадки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38942" cy="85723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ostavka-do-market-plejsov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3522" b="3522"/>
          <a:stretch>
            <a:fillRect/>
          </a:stretch>
        </p:blipFill>
        <p:spPr>
          <a:xfrm>
            <a:off x="336550" y="2714624"/>
            <a:ext cx="3044825" cy="385764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66646" y="928670"/>
            <a:ext cx="6643734" cy="185738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последнее время торговля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как в странах СНГ, так и во всем мире достаточно актуальна. Это связано с тем, что они стали самым быстрорастущим каналом продаж. На этот рост повлияло огромное количество факторов, в том числе и пандемия COVID-19.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наступают, и аналитики уже бьют тревогу, предупреждая, что через некоторое время в цифровом пространстве перестанут существовать отдельные розничные бренды.</a:t>
            </a:r>
            <a:endParaRPr lang="ru-RU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7024694" y="0"/>
            <a:ext cx="516730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/>
              <a:t>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-это неизбежный формат глобализации,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стремления к бесшовному клиентскому опыту. Для любой коммерческой организации, торгующей на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маркетплесйах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–это возможность увеличения объема продаж, географии рынка, повышения конкурентоспособности компании на занимаемой нише. Эффективное продвижение товаров на рынке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безусловно, положительно скажется на показателях выручки, прибыли и рентабельности. Однако, для того, чтобы обеспечить успех продвижения на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маркетплейсах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необходимо определиться с эффективными методами продвижения и выбрать наиболее перспективные торговые площадки.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являются самыми перспективными каналами сбыта на рынке электронной коммерции, а рынок электронной коммерции имеет большой потенциал роста, как в России, так и в мире, следовательно, развиваться на данном рынке является выгодным мероприятием. Но высокая конкуренция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интернет-магазинов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рынке в сети Интернет, создает не простые условия для продавцов, которые вынуждены искать более эффективные и лояльные условия для потребителя, с целью завоевания наибольшей доли на занимаемой нише.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3524232" y="2786058"/>
            <a:ext cx="3214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потребительской точки зрения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имеют значимое преимущество, позволяя совершить покупку всего необходимого в одном месте, сэкономив время на процессе выбора и оплаты покупок, а также в случае проверенного ранее или имеющего многочисленные положительные отзывы покупателей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определенные гарантии того, что товары будут доставлены в указанные сроки и деньги не пропадут.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0"/>
            <a:ext cx="10501386" cy="492107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38084" y="428604"/>
            <a:ext cx="4786346" cy="54609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Маркетплейс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 возможность купить все, что нужно, в одном месте, экономя время.  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Проводя параллель с традиционной розницей,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маркетплейсы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можно определить как гипермаркеты с огромным ассортиментом продовольственных и непродовольственных товаров.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8084" y="3357562"/>
          <a:ext cx="4714906" cy="30551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8338"/>
                <a:gridCol w="1164938"/>
                <a:gridCol w="109798"/>
                <a:gridCol w="30718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 схеме их взаимодействия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Бизнес - 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потребителю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В2С) 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Компании предлагают сделки частным лицам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Amazon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Booking.com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HeadHunter.ru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Бизнес - бизнесу(В2В)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Компании торгуют друг с другом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Alibaba.com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Capterra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 основным видам предложений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Товарные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 площадке торгуют разными благами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eBay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Google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Play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App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Store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Маркетплейсы услуг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Продавцы на площадке предлагают тот или иной сервис (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Uber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Яндекс.Такси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Profi.ru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95868" y="500042"/>
          <a:ext cx="6913553" cy="62097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0865"/>
                <a:gridCol w="1756589"/>
                <a:gridCol w="4556099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Преимущества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недостатки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Преимущества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 требуется раскручивать площадку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посещают большое количество потребителей. Соответственно, продавцу не нужно заниматься продвижением: площадка сама предоставит потенциальных клиентов. Остается только выбрать платформу с подходящей целевой аудиторией, проанализировать конкуренцию и разместить товары, которые будут пользоваться спросом.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Не требуются онлайн-кассы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Самостоятельно настраивать кассу не нужно - все денежные переводы проходят на стороне посредника.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Возможность работать без склада и помещений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Продавец  может вместе с товаром передать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заботы о хранении и доставке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Наличие  инструментов для аналитики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личных кабинетах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предусмотрен раздел для просмотра статистики заказов, отказов, возвратов и т. д. Их можно анализировать и выставлять более актуальные товары, расширять ассортиментную матрицу, если линейка какого-то продукта пользуется спросом, убирать некоторые позиции, если по ним низкие продажи.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Недостатки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маркетплейсов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Высокая конкуренция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заинтересованы привлекать как можно больше продавцов. Это формирует жесткую конкуренцию, которая усиливается из-за того, что покупатели сравнивают товары разных брендов на одной странице.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Дополнительные выплаты и скидки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 работе с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маркетплейсами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могут быть дополнительные условия (плата за хранение товара, который медленно продается, обязательное участие в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скидочных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акциях, минимальный процент скидки и т. д.).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84" y="2000240"/>
            <a:ext cx="4643470" cy="129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810" y="214290"/>
            <a:ext cx="6286544" cy="668887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Тенденции развития российского рынка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881686" y="4071942"/>
            <a:ext cx="6125066" cy="71438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Драйверы роста доли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онлайна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Сила брендов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маркетплейсов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Краудсорсинг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управления ассортиментом, Частичная деградация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офлайновой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розницы, Доступность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офлайне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qqGrz-CAedY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9215" r="9215"/>
          <a:stretch>
            <a:fillRect/>
          </a:stretch>
        </p:blipFill>
        <p:spPr>
          <a:xfrm>
            <a:off x="8882063" y="1071563"/>
            <a:ext cx="3143250" cy="2921000"/>
          </a:xfrm>
        </p:spPr>
      </p:pic>
      <p:pic>
        <p:nvPicPr>
          <p:cNvPr id="11" name="Рисунок 10" descr="ocr.jfif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735" r="19735"/>
          <a:stretch>
            <a:fillRect/>
          </a:stretch>
        </p:blipFill>
        <p:spPr>
          <a:xfrm>
            <a:off x="5667375" y="1071563"/>
            <a:ext cx="3143250" cy="2921000"/>
          </a:xfrm>
        </p:spPr>
      </p:pic>
      <p:graphicFrame>
        <p:nvGraphicFramePr>
          <p:cNvPr id="7" name="Диаграмма 6"/>
          <p:cNvGraphicFramePr/>
          <p:nvPr/>
        </p:nvGraphicFramePr>
        <p:xfrm>
          <a:off x="166646" y="3000372"/>
          <a:ext cx="5500725" cy="343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66646" y="214290"/>
          <a:ext cx="53578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667900" cy="78581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Краткая характеристика торговой компании ООО «Кари»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810776" y="1142984"/>
            <a:ext cx="2381224" cy="75722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Торговая компания ООО «Кари», работает под брендом –KARI. Это интернет-магазин, который  предлагает широкий ассортимент детской, женской и мужской обуви и аксессуары.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Рисунок 7"/>
          <p:cNvGraphicFramePr>
            <a:graphicFrameLocks noGrp="1"/>
          </p:cNvGraphicFramePr>
          <p:nvPr>
            <p:ph type="pic" sz="quarter" idx="10"/>
          </p:nvPr>
        </p:nvGraphicFramePr>
        <p:xfrm>
          <a:off x="380960" y="3714752"/>
          <a:ext cx="11811041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419289"/>
                <a:gridCol w="882024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стратегии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Товарная стратегия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Ассортимент компании включает в себя различную обувь, одежду, аксессуары средства ухода за обувью, косметику, ювелирные изделия, детские товары, товары для </a:t>
                      </a: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дома.В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 настоящее время ассортимент насчитывает более 1500 наименований товаров. 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Стратегия ценообразования и стимулирования сбыта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Компания ориентируется на среднюю ценовую политику, при этом применяется хорошая система скидок. Скидки могут составлять 10,0%,30,0%, 50,0% и 70,0%. Кроме этого предусмотрены различные акции, например: - 30% на все, -50% на вторую ледянку, скидка 30% на всю косметику и косметички, 2=3 на все книги и раскраски, 2=3 на игрушки и другие. Предусмотрена бонусная программа лояльности.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Стратегия качества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Для оценки качества обуви, были изучены данные опросов сети Интернет. Согласно данных сети Интернет- первого независимого сайта отзывов России, обувь компании ООО «Кари» большинство оценивают как низкого качества.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Calibri"/>
                          <a:cs typeface="Times New Roman"/>
                        </a:rPr>
                        <a:t>Стратегия продвижения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Осуществляется продвижение через собственный сайт компании, через </a:t>
                      </a: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лиирующие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маркетплейсы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  и магазины (</a:t>
                      </a:r>
                      <a:r>
                        <a:rPr lang="ru-RU" sz="1400" b="0" dirty="0" err="1">
                          <a:latin typeface="Times New Roman"/>
                          <a:ea typeface="Calibri"/>
                          <a:cs typeface="Times New Roman"/>
                        </a:rPr>
                        <a:t>оффлайн-продажи</a:t>
                      </a:r>
                      <a:r>
                        <a:rPr lang="ru-RU" sz="1400" b="0" dirty="0"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9302"/>
          <a:stretch>
            <a:fillRect/>
          </a:stretch>
        </p:blipFill>
        <p:spPr bwMode="auto">
          <a:xfrm>
            <a:off x="238084" y="500042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Users\Ольга\Desktop\kari-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900" y="142852"/>
            <a:ext cx="25241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/>
        </p:nvGraphicFramePr>
        <p:xfrm>
          <a:off x="4667240" y="285728"/>
          <a:ext cx="500066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79525"/>
            <a:ext cx="10668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8150" y="142852"/>
            <a:ext cx="7929618" cy="78581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продвижения торговой компании ООО «Кари» на рынке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маркетплесов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2398" y="1000109"/>
          <a:ext cx="11501517" cy="55098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2942"/>
                <a:gridCol w="1571636"/>
                <a:gridCol w="9286939"/>
              </a:tblGrid>
              <a:tr h="60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Акции, реклама,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промоинструменты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применяемые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Kari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Wildberries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Баннерная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реклама.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Акция распродажа «11.11»(скидка 15%).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 установлении больших скидок,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маркетплейс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способствует продвижению товаров с помощью следующих инструментов: выдача товаров под баннером, выделение товаров плашкой в каталоге, реклама акции в 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рассылках,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пуш-уведомлениях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Ozon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Flash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Sale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- страница с товарами, скидка на которые действует 24 часа.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«Товар в подарок» - продавец предлагает  покупателям в подарок каждый второй, третий, четвёртый или пятый товар, участвующий в акции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Подписки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например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Ozon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Premium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Подписка даёт пользователям дополнительные скидки и бонусы, а продавцу - рекламу от площадки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Баннерная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реклама.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Акция « 1 + 1 = 3 ». Покупатель получает скидку, равную стоимости самого дешёвого из трёх товаров.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Яндекс.Маркет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Продвижение витрины магазина на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Маркете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Яндекс.Директе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и компания получает бонусами до 100,0% от расходов на рекламу.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AliExpress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Купоны со скидкой на заказ.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Акция «Почти даром», компания предлагает заказать свой товар за 1 рубль и оплачивает доставку. В обмен на это покупатель обязан написать развернутый отзыв о товаре.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СберМегаМаркет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Акция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Суперцена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»- цена по акции в рублях. Максимальная допустимая цена для участия в акции. «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Суперцена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 рассчитывается на основе минимальной или медианной цены за период 30-60-90 дней в зависимости от вида акции.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Акция «Повышенный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кэшбэк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» - это процент от стоимости товара, который покупатель получит бонусами от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СберСпасибо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 после заказа.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C:\Users\Ольга\Desktop\kari-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72" y="142852"/>
            <a:ext cx="25241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142852"/>
            <a:ext cx="11644394" cy="668887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эффективности продаж торговой компании ООО «Кари» с 2020-2022гг.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714356"/>
          <a:ext cx="4024298" cy="272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881818" y="2643182"/>
          <a:ext cx="5143536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09522" y="3571876"/>
          <a:ext cx="621510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881422" y="928670"/>
          <a:ext cx="3143272" cy="240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810380" y="285728"/>
          <a:ext cx="5175880" cy="245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2794" y="2571744"/>
            <a:ext cx="100010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1548</Words>
  <Application>Microsoft Office PowerPoint</Application>
  <PresentationFormat>Произвольный</PresentationFormat>
  <Paragraphs>180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Цель и задачи исследования</vt:lpstr>
      <vt:lpstr>Объект и предмет исследования </vt:lpstr>
      <vt:lpstr>Актуальность темы исследования</vt:lpstr>
      <vt:lpstr>Теоретические аспекты исследования</vt:lpstr>
      <vt:lpstr>Тенденции развития российского рынка маркетплейсов</vt:lpstr>
      <vt:lpstr>Краткая характеристика торговой компании ООО «Кари» </vt:lpstr>
      <vt:lpstr>Слайд 8</vt:lpstr>
      <vt:lpstr>Показатели эффективности продаж торговой компании ООО «Кари» с 2020-2022гг. </vt:lpstr>
      <vt:lpstr>Слабые места в продвижении компании ООО «Кари» и пути их решения на рынке маркетплейсов</vt:lpstr>
      <vt:lpstr>Экономическая эффективность мероприятий по повышению продаж через электронные торговые площадки (маркетплейсы) торговой компании ООО «Кари»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162</cp:revision>
  <dcterms:created xsi:type="dcterms:W3CDTF">2020-06-15T10:11:26Z</dcterms:created>
  <dcterms:modified xsi:type="dcterms:W3CDTF">2023-06-05T12:35:03Z</dcterms:modified>
</cp:coreProperties>
</file>