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9" r:id="rId2"/>
    <p:sldId id="346" r:id="rId3"/>
    <p:sldId id="348" r:id="rId4"/>
    <p:sldId id="350" r:id="rId5"/>
    <p:sldId id="351" r:id="rId6"/>
    <p:sldId id="353" r:id="rId7"/>
    <p:sldId id="334" r:id="rId8"/>
    <p:sldId id="354" r:id="rId9"/>
    <p:sldId id="355" r:id="rId10"/>
    <p:sldId id="312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微软雅黑" pitchFamily="34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plomstudent.n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0458220" cy="642942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1071506" y="5143500"/>
            <a:ext cx="91440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solidFill>
                <a:schemeClr val="bg1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0" y="142840"/>
            <a:ext cx="1828800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6600" b="1" i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 помощь студентам и магистрантам вузов и колледжей! </a:t>
            </a:r>
          </a:p>
          <a:p>
            <a:r>
              <a:rPr lang="ru-RU" sz="7200" dirty="0" smtClean="0"/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500002" y="3214674"/>
            <a:ext cx="53578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посредников!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286216" y="5929318"/>
            <a:ext cx="2071702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786414" y="3214674"/>
            <a:ext cx="535785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предоплаты!</a:t>
            </a:r>
          </a:p>
          <a:p>
            <a:pPr marL="0" lvl="0" indent="0" algn="ctr">
              <a:spcBef>
                <a:spcPct val="0"/>
              </a:spcBef>
            </a:pPr>
            <a:endParaRPr lang="en-US" sz="44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214646" y="4357682"/>
            <a:ext cx="53578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более 20 лет!</a:t>
            </a:r>
          </a:p>
          <a:p>
            <a:pPr marL="0" lvl="0" indent="0" algn="ctr">
              <a:spcBef>
                <a:spcPct val="0"/>
              </a:spcBef>
            </a:pP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857456" y="7715268"/>
            <a:ext cx="535785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Беларусь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6643670" y="7715268"/>
            <a:ext cx="450059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5072034" y="6858012"/>
            <a:ext cx="450059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Кыргызстан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215174" y="8929714"/>
            <a:ext cx="450059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Узбекистан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500398" y="8929714"/>
            <a:ext cx="450059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аджикистан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7286612" y="5929318"/>
            <a:ext cx="257170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Армения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8" y="2285979"/>
            <a:ext cx="7858180" cy="78575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Google Shape;968;p48"/>
          <p:cNvSpPr/>
          <p:nvPr/>
        </p:nvSpPr>
        <p:spPr>
          <a:xfrm>
            <a:off x="357126" y="3214674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68;p48"/>
          <p:cNvSpPr/>
          <p:nvPr/>
        </p:nvSpPr>
        <p:spPr>
          <a:xfrm>
            <a:off x="2786018" y="435768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5643538" y="328611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0950" r="20070"/>
          <a:stretch>
            <a:fillRect/>
          </a:stretch>
        </p:blipFill>
        <p:spPr bwMode="auto">
          <a:xfrm>
            <a:off x="0" y="6072194"/>
            <a:ext cx="4000464" cy="36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214382" y="500030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857192" y="3714740"/>
            <a:ext cx="95012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Помощь студентам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Без посредников! 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Без предоплаты!</a:t>
            </a:r>
            <a:r>
              <a:rPr lang="ru-RU" sz="6000" dirty="0" smtClean="0">
                <a:hlinkClick r:id="rId2"/>
              </a:rPr>
              <a:t> </a:t>
            </a:r>
            <a:endParaRPr lang="ru-RU" sz="6000" dirty="0" smtClean="0">
              <a:hlinkClick r:id="rId2"/>
            </a:endParaRP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://diplomstudent.net/</a:t>
            </a:r>
            <a:endParaRPr lang="ru-RU" sz="60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6" y="3428988"/>
            <a:ext cx="7858180" cy="54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5714976" y="0"/>
            <a:ext cx="1164439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 авторе научных работ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5714976" y="1285848"/>
            <a:ext cx="123587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Меня зовут Ольга. В 1999году получила высшее экономическое образование. Практически сразу начала работать со студентами. Тогда еще ни в каждом доме был компьютер и интернет.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7715240" y="4071930"/>
            <a:ext cx="1021563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Занимаюсь написанием научных работ по экономическим, юридическим и гуманитарным дисциплинам. Имеется собственный сайт.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3571836" y="3143236"/>
            <a:ext cx="4143404" cy="3929090"/>
          </a:xfrm>
          <a:prstGeom prst="ellipse">
            <a:avLst/>
          </a:pr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9001060" y="9671447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latin typeface="Nour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96" y="6429384"/>
            <a:ext cx="2357454" cy="3286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33"/>
          <p:cNvSpPr txBox="1"/>
          <p:nvPr/>
        </p:nvSpPr>
        <p:spPr>
          <a:xfrm>
            <a:off x="5286348" y="6715136"/>
            <a:ext cx="10429948" cy="3836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Выполняю от самых простых до самых сложных работ: контрольные, рефераты, курсовые, отчеты по практике, ВКР, диссертации, статьи, доклады, презентации и другое.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oogle Shape;810;p48"/>
          <p:cNvGrpSpPr/>
          <p:nvPr/>
        </p:nvGrpSpPr>
        <p:grpSpPr>
          <a:xfrm>
            <a:off x="4214778" y="3857616"/>
            <a:ext cx="2928958" cy="2428892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1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357126" y="214278"/>
            <a:ext cx="1543060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схема работы студент-автор, магистрант-автор </a:t>
            </a:r>
            <a:endParaRPr lang="en-US" sz="4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5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43" name="任意多边形 176"/>
          <p:cNvSpPr/>
          <p:nvPr/>
        </p:nvSpPr>
        <p:spPr>
          <a:xfrm rot="-2700000">
            <a:off x="5851152" y="5382666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5" name="组合 208"/>
          <p:cNvGrpSpPr/>
          <p:nvPr/>
        </p:nvGrpSpPr>
        <p:grpSpPr>
          <a:xfrm>
            <a:off x="6786546" y="7286640"/>
            <a:ext cx="1942698" cy="2712749"/>
            <a:chOff x="7418361" y="632964"/>
            <a:chExt cx="1841827" cy="2572825"/>
          </a:xfrm>
        </p:grpSpPr>
        <p:sp>
          <p:nvSpPr>
            <p:cNvPr id="45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46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sp>
        <p:nvSpPr>
          <p:cNvPr id="55" name="任意多边形 176"/>
          <p:cNvSpPr/>
          <p:nvPr/>
        </p:nvSpPr>
        <p:spPr>
          <a:xfrm rot="-2700000">
            <a:off x="7279912" y="3953906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6" name="组合 201"/>
          <p:cNvGrpSpPr/>
          <p:nvPr/>
        </p:nvGrpSpPr>
        <p:grpSpPr>
          <a:xfrm>
            <a:off x="8215306" y="5857880"/>
            <a:ext cx="1921532" cy="2712749"/>
            <a:chOff x="4768646" y="3286515"/>
            <a:chExt cx="1821760" cy="2572825"/>
          </a:xfrm>
        </p:grpSpPr>
        <p:sp>
          <p:nvSpPr>
            <p:cNvPr id="57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58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201"/>
          <p:cNvGrpSpPr/>
          <p:nvPr/>
        </p:nvGrpSpPr>
        <p:grpSpPr>
          <a:xfrm>
            <a:off x="9644066" y="4500558"/>
            <a:ext cx="1921532" cy="2712749"/>
            <a:chOff x="4768646" y="3286515"/>
            <a:chExt cx="1821760" cy="2572825"/>
          </a:xfrm>
        </p:grpSpPr>
        <p:sp>
          <p:nvSpPr>
            <p:cNvPr id="64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65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201"/>
          <p:cNvGrpSpPr/>
          <p:nvPr/>
        </p:nvGrpSpPr>
        <p:grpSpPr>
          <a:xfrm>
            <a:off x="11072826" y="3143236"/>
            <a:ext cx="1921532" cy="2712749"/>
            <a:chOff x="4768646" y="3286515"/>
            <a:chExt cx="1821760" cy="2572825"/>
          </a:xfrm>
        </p:grpSpPr>
        <p:sp>
          <p:nvSpPr>
            <p:cNvPr id="71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3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201"/>
          <p:cNvGrpSpPr/>
          <p:nvPr/>
        </p:nvGrpSpPr>
        <p:grpSpPr>
          <a:xfrm>
            <a:off x="12430148" y="1714476"/>
            <a:ext cx="1921532" cy="2712749"/>
            <a:chOff x="4768646" y="3286515"/>
            <a:chExt cx="1821760" cy="2572825"/>
          </a:xfrm>
        </p:grpSpPr>
        <p:sp>
          <p:nvSpPr>
            <p:cNvPr id="79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80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sp>
        <p:nvSpPr>
          <p:cNvPr id="86" name="文本框 113"/>
          <p:cNvSpPr txBox="1"/>
          <p:nvPr/>
        </p:nvSpPr>
        <p:spPr>
          <a:xfrm>
            <a:off x="714316" y="6858012"/>
            <a:ext cx="628654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Студент, магистрант- высылают задание на электронную почту автору. Также могут отправить задание на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ватцап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телеграмм.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113"/>
          <p:cNvSpPr txBox="1"/>
          <p:nvPr/>
        </p:nvSpPr>
        <p:spPr>
          <a:xfrm>
            <a:off x="1000068" y="2000228"/>
            <a:ext cx="1007275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оплаты, автор высылает полностью первую главу (или вторую, третью и т. д.).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113"/>
          <p:cNvSpPr txBox="1"/>
          <p:nvPr/>
        </p:nvSpPr>
        <p:spPr>
          <a:xfrm>
            <a:off x="8000992" y="7786706"/>
            <a:ext cx="9538684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нет плана к ВКР или диссертации(или курсовой если необходимо), автор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пишит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 и высылает на электронную почту студенту, магистранту для согласования с научным руководителем.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文本框 113"/>
          <p:cNvSpPr txBox="1"/>
          <p:nvPr/>
        </p:nvSpPr>
        <p:spPr>
          <a:xfrm>
            <a:off x="785754" y="4071930"/>
            <a:ext cx="835824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согласования плана автор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пишит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научную работу по главам(введение+1 глава; 2 глава, 3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глава+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заключение).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文本框 113"/>
          <p:cNvSpPr txBox="1"/>
          <p:nvPr/>
        </p:nvSpPr>
        <p:spPr>
          <a:xfrm>
            <a:off x="12215834" y="3286112"/>
            <a:ext cx="5643602" cy="45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написания первой главы, автор высылает выдержки из работы (схемы, выводы и т.д. студенту, магистранту для просмотра и оплаты за главу). Аналогично происходит и с последующими главами работы.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222"/>
          <p:cNvGrpSpPr/>
          <p:nvPr/>
        </p:nvGrpSpPr>
        <p:grpSpPr>
          <a:xfrm flipH="1" flipV="1">
            <a:off x="9929818" y="1928790"/>
            <a:ext cx="2500808" cy="772312"/>
            <a:chOff x="5246304" y="4593021"/>
            <a:chExt cx="2438687" cy="732476"/>
          </a:xfrm>
        </p:grpSpPr>
        <p:sp>
          <p:nvSpPr>
            <p:cNvPr id="101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04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22"/>
          <p:cNvGrpSpPr/>
          <p:nvPr/>
        </p:nvGrpSpPr>
        <p:grpSpPr>
          <a:xfrm flipH="1" flipV="1">
            <a:off x="4429092" y="6786574"/>
            <a:ext cx="2572246" cy="772312"/>
            <a:chOff x="5246304" y="4593021"/>
            <a:chExt cx="2438687" cy="732476"/>
          </a:xfrm>
        </p:grpSpPr>
        <p:sp>
          <p:nvSpPr>
            <p:cNvPr id="11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1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222"/>
          <p:cNvGrpSpPr/>
          <p:nvPr/>
        </p:nvGrpSpPr>
        <p:grpSpPr>
          <a:xfrm flipH="1" flipV="1">
            <a:off x="7215174" y="4214806"/>
            <a:ext cx="2572246" cy="772312"/>
            <a:chOff x="5246304" y="4593021"/>
            <a:chExt cx="2438687" cy="732476"/>
          </a:xfrm>
        </p:grpSpPr>
        <p:sp>
          <p:nvSpPr>
            <p:cNvPr id="117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18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25"/>
          <p:cNvGrpSpPr/>
          <p:nvPr/>
        </p:nvGrpSpPr>
        <p:grpSpPr>
          <a:xfrm>
            <a:off x="9501190" y="7072326"/>
            <a:ext cx="2572246" cy="772312"/>
            <a:chOff x="5246304" y="4593021"/>
            <a:chExt cx="2438687" cy="732476"/>
          </a:xfrm>
        </p:grpSpPr>
        <p:sp>
          <p:nvSpPr>
            <p:cNvPr id="120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21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225"/>
          <p:cNvGrpSpPr/>
          <p:nvPr/>
        </p:nvGrpSpPr>
        <p:grpSpPr>
          <a:xfrm>
            <a:off x="12072958" y="4429120"/>
            <a:ext cx="2572246" cy="772312"/>
            <a:chOff x="5246304" y="4593021"/>
            <a:chExt cx="2438687" cy="732476"/>
          </a:xfrm>
        </p:grpSpPr>
        <p:sp>
          <p:nvSpPr>
            <p:cNvPr id="123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oogle Shape;900;p48"/>
          <p:cNvGrpSpPr/>
          <p:nvPr/>
        </p:nvGrpSpPr>
        <p:grpSpPr>
          <a:xfrm>
            <a:off x="9858380" y="5000624"/>
            <a:ext cx="714380" cy="642942"/>
            <a:chOff x="2583325" y="2972875"/>
            <a:chExt cx="462850" cy="445750"/>
          </a:xfrm>
        </p:grpSpPr>
        <p:sp>
          <p:nvSpPr>
            <p:cNvPr id="130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6362" y="142840"/>
            <a:ext cx="1643074" cy="15145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Google Shape;831;p48"/>
          <p:cNvGrpSpPr/>
          <p:nvPr/>
        </p:nvGrpSpPr>
        <p:grpSpPr>
          <a:xfrm>
            <a:off x="6929422" y="7715268"/>
            <a:ext cx="928694" cy="785818"/>
            <a:chOff x="1233350" y="1619250"/>
            <a:chExt cx="466500" cy="456725"/>
          </a:xfrm>
        </p:grpSpPr>
        <p:sp>
          <p:nvSpPr>
            <p:cNvPr id="66" name="Google Shape;832;p4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33;p4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34;p4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35;p4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78;p48"/>
          <p:cNvGrpSpPr/>
          <p:nvPr/>
        </p:nvGrpSpPr>
        <p:grpSpPr>
          <a:xfrm>
            <a:off x="8429620" y="6357946"/>
            <a:ext cx="642942" cy="714380"/>
            <a:chOff x="5983625" y="301625"/>
            <a:chExt cx="403000" cy="395050"/>
          </a:xfrm>
        </p:grpSpPr>
        <p:sp>
          <p:nvSpPr>
            <p:cNvPr id="72" name="Google Shape;779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0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1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2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3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4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85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6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7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8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9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0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1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2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3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4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5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6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7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8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753;p48"/>
          <p:cNvGrpSpPr/>
          <p:nvPr/>
        </p:nvGrpSpPr>
        <p:grpSpPr>
          <a:xfrm>
            <a:off x="11430016" y="3571864"/>
            <a:ext cx="500066" cy="653298"/>
            <a:chOff x="584925" y="238125"/>
            <a:chExt cx="415200" cy="525100"/>
          </a:xfrm>
        </p:grpSpPr>
        <p:sp>
          <p:nvSpPr>
            <p:cNvPr id="106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928;p48"/>
          <p:cNvGrpSpPr/>
          <p:nvPr/>
        </p:nvGrpSpPr>
        <p:grpSpPr>
          <a:xfrm>
            <a:off x="12715900" y="2285980"/>
            <a:ext cx="573669" cy="500066"/>
            <a:chOff x="2599825" y="3689700"/>
            <a:chExt cx="429850" cy="360275"/>
          </a:xfrm>
        </p:grpSpPr>
        <p:sp>
          <p:nvSpPr>
            <p:cNvPr id="113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TextBox 9"/>
          <p:cNvSpPr txBox="1"/>
          <p:nvPr/>
        </p:nvSpPr>
        <p:spPr>
          <a:xfrm>
            <a:off x="1285820" y="1214410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latin typeface="Nou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9600" b="1" dirty="0" smtClean="0">
                <a:latin typeface="Times New Roman" pitchFamily="18" charset="0"/>
                <a:cs typeface="Times New Roman" pitchFamily="18" charset="0"/>
              </a:rPr>
              <a:t>Дисциплины</a:t>
            </a:r>
            <a:endParaRPr lang="zh-CN" alt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>
            <a:off x="9358314" y="1643038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0"/>
          <p:cNvSpPr txBox="1"/>
          <p:nvPr/>
        </p:nvSpPr>
        <p:spPr>
          <a:xfrm>
            <a:off x="214250" y="1428724"/>
            <a:ext cx="90725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Анализ финансово-хозяйственной деятельности;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9429752" y="1500162"/>
            <a:ext cx="8358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Туризм и гостиничный бизнес;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214250" y="2857484"/>
            <a:ext cx="86439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Маркетинг и маркетинговые исследования;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285688" y="4286244"/>
            <a:ext cx="7715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Экономика; 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714316" y="6429384"/>
            <a:ext cx="7286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Менеджмент;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1643010" y="7215202"/>
            <a:ext cx="54691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Финансы;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87008" y="3071798"/>
            <a:ext cx="75009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Государственное и муниципальное управление;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10215570" y="2285980"/>
            <a:ext cx="73581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Юриспруденция;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714316" y="7929582"/>
            <a:ext cx="76438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Налоги и налогообложение;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10644198" y="4643434"/>
            <a:ext cx="72152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Социальная работа;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357126" y="5072062"/>
            <a:ext cx="7858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Планирование и бизнес-планирование;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oogle Shape;810;p48"/>
          <p:cNvGrpSpPr/>
          <p:nvPr/>
        </p:nvGrpSpPr>
        <p:grpSpPr>
          <a:xfrm>
            <a:off x="8286744" y="3929054"/>
            <a:ext cx="2071702" cy="171451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9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9"/>
          <p:cNvSpPr txBox="1"/>
          <p:nvPr/>
        </p:nvSpPr>
        <p:spPr>
          <a:xfrm>
            <a:off x="4714844" y="9358342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latin typeface="Nourd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9715440" y="6286508"/>
            <a:ext cx="85725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Инвестиции и инвестиционное проектирование;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10501322" y="7858144"/>
            <a:ext cx="68979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Цены и ценообразование;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11430016" y="5429252"/>
            <a:ext cx="5469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zh-CN" sz="4400" b="1" dirty="0" smtClean="0">
                <a:latin typeface="Times New Roman" pitchFamily="18" charset="0"/>
                <a:cs typeface="Times New Roman" pitchFamily="18" charset="0"/>
              </a:rPr>
              <a:t>Логистика;</a:t>
            </a:r>
            <a:endParaRPr lang="zh-CN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文本框 10"/>
          <p:cNvSpPr txBox="1"/>
          <p:nvPr/>
        </p:nvSpPr>
        <p:spPr>
          <a:xfrm>
            <a:off x="11287140" y="8715400"/>
            <a:ext cx="5469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/>
          <p:cNvSpPr/>
          <p:nvPr/>
        </p:nvSpPr>
        <p:spPr bwMode="auto">
          <a:xfrm>
            <a:off x="1142944" y="3857616"/>
            <a:ext cx="3500462" cy="34290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203799" y="365388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786150" y="3286112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000464" y="735807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4786282" y="4286244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5000596" y="635794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直接连接符 2"/>
          <p:cNvCxnSpPr>
            <a:stCxn id="6" idx="7"/>
            <a:endCxn id="20" idx="3"/>
          </p:cNvCxnSpPr>
          <p:nvPr/>
        </p:nvCxnSpPr>
        <p:spPr bwMode="auto">
          <a:xfrm rot="5400000" flipH="1" flipV="1">
            <a:off x="4254193" y="2921127"/>
            <a:ext cx="421881" cy="461841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/>
          <p:cNvCxnSpPr>
            <a:stCxn id="8" idx="6"/>
          </p:cNvCxnSpPr>
          <p:nvPr/>
        </p:nvCxnSpPr>
        <p:spPr bwMode="auto">
          <a:xfrm flipV="1">
            <a:off x="5311220" y="4000492"/>
            <a:ext cx="903822" cy="548221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"/>
          <p:cNvCxnSpPr/>
          <p:nvPr/>
        </p:nvCxnSpPr>
        <p:spPr bwMode="auto">
          <a:xfrm>
            <a:off x="5500662" y="6715136"/>
            <a:ext cx="714380" cy="21431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>
            <a:stCxn id="7" idx="5"/>
          </p:cNvCxnSpPr>
          <p:nvPr/>
        </p:nvCxnSpPr>
        <p:spPr bwMode="auto">
          <a:xfrm rot="16200000" flipH="1">
            <a:off x="4591403" y="7663265"/>
            <a:ext cx="266316" cy="55206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6"/>
          <p:cNvGrpSpPr/>
          <p:nvPr/>
        </p:nvGrpSpPr>
        <p:grpSpPr>
          <a:xfrm>
            <a:off x="4500530" y="192879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6143604" y="3143236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6"/>
          <p:cNvGrpSpPr/>
          <p:nvPr/>
        </p:nvGrpSpPr>
        <p:grpSpPr>
          <a:xfrm>
            <a:off x="6143604" y="642938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6"/>
          <p:cNvGrpSpPr/>
          <p:nvPr/>
        </p:nvGrpSpPr>
        <p:grpSpPr>
          <a:xfrm>
            <a:off x="4857720" y="757239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TextBox 175"/>
          <p:cNvSpPr txBox="1"/>
          <p:nvPr/>
        </p:nvSpPr>
        <p:spPr>
          <a:xfrm>
            <a:off x="5357786" y="1214410"/>
            <a:ext cx="12573088" cy="160714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Высокое качество написания научных работ!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более, чем 20 -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летнему опыту, автор способен написать работу быстро, качественно, в срок.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7286612" y="2643170"/>
            <a:ext cx="10715700" cy="160714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 посредников! 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Прямой контакт с автором! Всегда на связи! </a:t>
            </a:r>
            <a:r>
              <a:rPr lang="ru-RU" altLang="zh-CN" sz="2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Любые вопросы можно выяснить по телефону, </a:t>
            </a:r>
            <a:r>
              <a:rPr lang="ru-RU" altLang="zh-CN" sz="2800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ватцап</a:t>
            </a:r>
            <a:r>
              <a:rPr lang="ru-RU" altLang="zh-CN" sz="2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, телеграмм и электронной почте.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7786678" y="4143368"/>
            <a:ext cx="10144196" cy="160714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 предоплаты!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Оплачивать заранее ничего не нужно! Оплата осуществляется по мере готовности работы (глав).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7215174" y="7929582"/>
            <a:ext cx="10715700" cy="188414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Бесплатные услуги!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Некоторые виды услуг осуществляются бесплатно: при заказе ВКР, диссертации, доклад бесплатно в случае заказа презентации!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1928762" y="0"/>
            <a:ext cx="15144856" cy="1071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сотрудничества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8" name="Прямоугольник 67"/>
          <p:cNvSpPr/>
          <p:nvPr/>
        </p:nvSpPr>
        <p:spPr>
          <a:xfrm>
            <a:off x="7072298" y="5572128"/>
            <a:ext cx="109300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Гарантии!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Большой опыт автора, наличие собственного сайта, а также положительных отзывов,  своевременные доработки (в случае необходимости), свидетельствуют о высоких гарантиях, что научная работа будет сдана в срок с положительной оценкой.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715108" y="464343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6" name="直接连接符 2"/>
          <p:cNvCxnSpPr/>
          <p:nvPr/>
        </p:nvCxnSpPr>
        <p:spPr bwMode="auto">
          <a:xfrm flipV="1">
            <a:off x="5714976" y="5357815"/>
            <a:ext cx="928694" cy="71437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11"/>
          <p:cNvSpPr/>
          <p:nvPr/>
        </p:nvSpPr>
        <p:spPr>
          <a:xfrm>
            <a:off x="5143472" y="528637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" name="Google Shape;987;p48"/>
          <p:cNvGrpSpPr/>
          <p:nvPr/>
        </p:nvGrpSpPr>
        <p:grpSpPr>
          <a:xfrm>
            <a:off x="6500794" y="6643698"/>
            <a:ext cx="571504" cy="714380"/>
            <a:chOff x="1958100" y="4985350"/>
            <a:chExt cx="365150" cy="465275"/>
          </a:xfrm>
          <a:solidFill>
            <a:schemeClr val="tx2"/>
          </a:solidFill>
        </p:grpSpPr>
        <p:sp>
          <p:nvSpPr>
            <p:cNvPr id="92" name="Google Shape;988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9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90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885;p48"/>
          <p:cNvSpPr/>
          <p:nvPr/>
        </p:nvSpPr>
        <p:spPr>
          <a:xfrm>
            <a:off x="6429356" y="3428988"/>
            <a:ext cx="571504" cy="6429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810;p48"/>
          <p:cNvGrpSpPr/>
          <p:nvPr/>
        </p:nvGrpSpPr>
        <p:grpSpPr>
          <a:xfrm>
            <a:off x="5143472" y="7858144"/>
            <a:ext cx="642942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9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extBox 9"/>
          <p:cNvSpPr txBox="1"/>
          <p:nvPr/>
        </p:nvSpPr>
        <p:spPr>
          <a:xfrm>
            <a:off x="5072034" y="9501218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solidFill>
                <a:schemeClr val="bg1"/>
              </a:solidFill>
              <a:latin typeface="Nourd"/>
            </a:endParaRPr>
          </a:p>
        </p:txBody>
      </p:sp>
      <p:grpSp>
        <p:nvGrpSpPr>
          <p:cNvPr id="62" name="Google Shape;799;p48"/>
          <p:cNvGrpSpPr/>
          <p:nvPr/>
        </p:nvGrpSpPr>
        <p:grpSpPr>
          <a:xfrm>
            <a:off x="4786282" y="2143104"/>
            <a:ext cx="714380" cy="714380"/>
            <a:chOff x="6660750" y="298550"/>
            <a:chExt cx="396900" cy="396300"/>
          </a:xfrm>
          <a:solidFill>
            <a:schemeClr val="tx2"/>
          </a:solidFill>
        </p:grpSpPr>
        <p:sp>
          <p:nvSpPr>
            <p:cNvPr id="63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914;p48"/>
          <p:cNvSpPr/>
          <p:nvPr/>
        </p:nvSpPr>
        <p:spPr>
          <a:xfrm>
            <a:off x="7000860" y="4857748"/>
            <a:ext cx="714380" cy="714380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82" y="3929054"/>
            <a:ext cx="3357586" cy="3286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Секреты высокого качества написания научных работ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857352"/>
            <a:ext cx="18288000" cy="842964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26" y="2285980"/>
          <a:ext cx="17788062" cy="746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234"/>
                <a:gridCol w="3134781"/>
                <a:gridCol w="1334104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Начинать писать научную работу нужно заранее.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написанием ВКР, диссертации и иных видов работ должен быть согласованный план или индивидуальное </a:t>
                      </a:r>
                      <a:r>
                        <a:rPr lang="ru-RU" sz="3200" b="0" kern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научной работы должно быть согласно методическим </a:t>
                      </a:r>
                      <a:r>
                        <a:rPr lang="ru-RU" sz="3200" b="0" kern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рекомендациям.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Изложение материала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научной работе текст должен быть последовательным, плавно переходящим от одной мысли к </a:t>
                      </a:r>
                      <a:r>
                        <a:rPr lang="ru-RU" sz="3200" b="0" kern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другой. 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Также работа должна сопровождаться графическим материалом: схемы, диаграммы, таблицы и т.д</a:t>
                      </a:r>
                      <a:r>
                        <a:rPr lang="ru-RU" sz="3200" b="0" kern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Необходимым и обязательным является наличие выводов, предложений, рекомендаций. Тема должная быть раскрыта.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Уникальность</a:t>
                      </a:r>
                      <a:endParaRPr lang="ru-RU" sz="32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Научная работа должная быть уникальной. Для этого необходимо проверять работу на сайтах 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антиплагиат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или вузовский 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антиплагиат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У каждого Вуза своя система </a:t>
                      </a:r>
                      <a:r>
                        <a:rPr lang="ru-RU" sz="3200" b="0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антиплагиат</a:t>
                      </a:r>
                      <a:r>
                        <a:rPr lang="ru-RU" sz="3200" b="0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поэтому узнавать об этом нужно заранее.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4357654" y="1285848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latin typeface="Nou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285688" y="285716"/>
            <a:ext cx="1778806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Цены на написание научных работ (2023г.)</a:t>
            </a:r>
            <a:endParaRPr lang="en-US" sz="72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4130721" y="5131583"/>
            <a:ext cx="10286206" cy="24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3071798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428696" y="2500294"/>
            <a:ext cx="1628786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Диссертация, ВКР, курсовая, отчет по практике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зависимости от объема и сложности, средняя цена одного листа формата А 4 составляет 200 руб.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стоимость работы не входят: приложения,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список литературы, содержание-эта информация бесплатная.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1500134" y="5286376"/>
            <a:ext cx="1600211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и доклад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Презентация объемом до 15 слайдов стоит 1500 руб. Далее каждый слайд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100 руб. Доклад в среднем 1500 руб. (один лист формата А 4= 200 руб.)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1571572" y="7824787"/>
            <a:ext cx="163593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зависимости от сложности, стоимость одной задачи может составлять от 50 руб. до 500 руб.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3286112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542925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753;p48"/>
          <p:cNvGrpSpPr/>
          <p:nvPr/>
        </p:nvGrpSpPr>
        <p:grpSpPr>
          <a:xfrm>
            <a:off x="714316" y="7858144"/>
            <a:ext cx="642942" cy="642942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29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02;p48"/>
          <p:cNvGrpSpPr/>
          <p:nvPr/>
        </p:nvGrpSpPr>
        <p:grpSpPr>
          <a:xfrm>
            <a:off x="714316" y="564356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9"/>
          <p:cNvSpPr txBox="1"/>
          <p:nvPr/>
        </p:nvSpPr>
        <p:spPr>
          <a:xfrm>
            <a:off x="5072034" y="9501218"/>
            <a:ext cx="92869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4000" b="1" u="none" dirty="0">
              <a:solidFill>
                <a:schemeClr val="bg1"/>
              </a:solidFill>
              <a:latin typeface="Nou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Отзывы студентов о 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6600" b="1" dirty="0" smtClean="0">
              <a:solidFill>
                <a:schemeClr val="bg1"/>
              </a:solidFill>
              <a:latin typeface="Nourd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3" name="Group 10"/>
          <p:cNvGrpSpPr/>
          <p:nvPr/>
        </p:nvGrpSpPr>
        <p:grpSpPr>
          <a:xfrm>
            <a:off x="214250" y="1643038"/>
            <a:ext cx="17859500" cy="8358244"/>
            <a:chOff x="0" y="-241102"/>
            <a:chExt cx="10411694" cy="5302395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95704" cy="4355906"/>
              <a:chOff x="0" y="-47625"/>
              <a:chExt cx="1776929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76929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5035695"/>
              <a:chOff x="0" y="-47625"/>
              <a:chExt cx="2006458" cy="99470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94708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2" y="2571732"/>
            <a:ext cx="4071966" cy="73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2571732"/>
            <a:ext cx="3857652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2500294"/>
            <a:ext cx="4214842" cy="735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1718" y="2500294"/>
            <a:ext cx="4357682" cy="73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Отзывы студентов о 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://diplomstudent.net/</a:t>
            </a:r>
            <a:endParaRPr lang="en-US" sz="6600" b="1" dirty="0" smtClean="0">
              <a:solidFill>
                <a:schemeClr val="bg1"/>
              </a:solidFill>
              <a:latin typeface="Nourd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3" name="Group 10"/>
          <p:cNvGrpSpPr/>
          <p:nvPr/>
        </p:nvGrpSpPr>
        <p:grpSpPr>
          <a:xfrm>
            <a:off x="214250" y="1643038"/>
            <a:ext cx="17859500" cy="8358244"/>
            <a:chOff x="0" y="-241102"/>
            <a:chExt cx="10411694" cy="5302395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95704" cy="4355906"/>
              <a:chOff x="0" y="-47625"/>
              <a:chExt cx="1776929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76929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5035695"/>
              <a:chOff x="0" y="-47625"/>
              <a:chExt cx="2006458" cy="99470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94708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2" y="2500294"/>
            <a:ext cx="4357718" cy="75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86" y="2500294"/>
            <a:ext cx="4214842" cy="72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66" y="2500294"/>
            <a:ext cx="428628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01784" y="2500294"/>
            <a:ext cx="4000510" cy="72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737</Words>
  <Application>Microsoft Office PowerPoint</Application>
  <PresentationFormat>Произвольный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Nourd</vt:lpstr>
      <vt:lpstr>Calibri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181</cp:revision>
  <dcterms:created xsi:type="dcterms:W3CDTF">2006-08-16T00:00:00Z</dcterms:created>
  <dcterms:modified xsi:type="dcterms:W3CDTF">2023-10-03T20:09:07Z</dcterms:modified>
  <dc:identifier>DAFZgEo1l8E</dc:identifier>
</cp:coreProperties>
</file>