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83" r:id="rId4"/>
    <p:sldId id="284" r:id="rId5"/>
    <p:sldId id="274" r:id="rId6"/>
    <p:sldId id="295" r:id="rId7"/>
    <p:sldId id="301" r:id="rId8"/>
    <p:sldId id="285" r:id="rId9"/>
    <p:sldId id="290" r:id="rId10"/>
    <p:sldId id="292" r:id="rId11"/>
    <p:sldId id="291" r:id="rId12"/>
    <p:sldId id="293" r:id="rId13"/>
    <p:sldId id="299" r:id="rId14"/>
    <p:sldId id="288" r:id="rId15"/>
    <p:sldId id="300" r:id="rId16"/>
    <p:sldId id="294" r:id="rId17"/>
    <p:sldId id="296" r:id="rId18"/>
    <p:sldId id="29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6005" autoAdjust="0"/>
  </p:normalViewPr>
  <p:slideViewPr>
    <p:cSldViewPr snapToGrid="0">
      <p:cViewPr varScale="1">
        <p:scale>
          <a:sx n="85" d="100"/>
          <a:sy n="85" d="100"/>
        </p:scale>
        <p:origin x="-59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eapad Lenovo" userId="c589f60fec2084d2" providerId="LiveId" clId="{FDB2A39B-2993-4E8C-ABD3-59E7A6777ADD}"/>
    <pc:docChg chg="modSld">
      <pc:chgData name="Ideapad Lenovo" userId="c589f60fec2084d2" providerId="LiveId" clId="{FDB2A39B-2993-4E8C-ABD3-59E7A6777ADD}" dt="2023-05-02T08:35:24.298" v="31" actId="20577"/>
      <pc:docMkLst>
        <pc:docMk/>
      </pc:docMkLst>
      <pc:sldChg chg="modSp mod">
        <pc:chgData name="Ideapad Lenovo" userId="c589f60fec2084d2" providerId="LiveId" clId="{FDB2A39B-2993-4E8C-ABD3-59E7A6777ADD}" dt="2023-05-02T08:35:24.298" v="31" actId="20577"/>
        <pc:sldMkLst>
          <pc:docMk/>
          <pc:sldMk cId="51949982" sldId="271"/>
        </pc:sldMkLst>
        <pc:spChg chg="mod">
          <ac:chgData name="Ideapad Lenovo" userId="c589f60fec2084d2" providerId="LiveId" clId="{FDB2A39B-2993-4E8C-ABD3-59E7A6777ADD}" dt="2023-05-02T08:35:24.298" v="31" actId="20577"/>
          <ac:spMkLst>
            <pc:docMk/>
            <pc:sldMk cId="51949982" sldId="271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A5FB-6784-4F99-A0EC-E28014C1FDD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6FE-DD58-448E-8DA4-4C027ADAD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25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A5FB-6784-4F99-A0EC-E28014C1FDD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6FE-DD58-448E-8DA4-4C027ADAD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26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A5FB-6784-4F99-A0EC-E28014C1FDD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6FE-DD58-448E-8DA4-4C027ADAD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580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80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24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9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60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748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89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38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A5FB-6784-4F99-A0EC-E28014C1FDD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6FE-DD58-448E-8DA4-4C027ADAD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302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3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491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95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A5FB-6784-4F99-A0EC-E28014C1FDD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6FE-DD58-448E-8DA4-4C027ADAD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5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A5FB-6784-4F99-A0EC-E28014C1FDD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6FE-DD58-448E-8DA4-4C027ADAD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4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A5FB-6784-4F99-A0EC-E28014C1FDD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6FE-DD58-448E-8DA4-4C027ADAD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37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A5FB-6784-4F99-A0EC-E28014C1FDD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6FE-DD58-448E-8DA4-4C027ADAD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86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A5FB-6784-4F99-A0EC-E28014C1FDD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6FE-DD58-448E-8DA4-4C027ADAD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51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A5FB-6784-4F99-A0EC-E28014C1FDD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6FE-DD58-448E-8DA4-4C027ADAD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9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A5FB-6784-4F99-A0EC-E28014C1FDD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6FE-DD58-448E-8DA4-4C027ADAD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26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A5FB-6784-4F99-A0EC-E28014C1FDD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96FE-DD58-448E-8DA4-4C027ADAD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87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6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427445" y="240893"/>
            <a:ext cx="1129418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НАЗВАНИЕ УЧЕБНОГО ЗАВЕДЕНИЯ</a:t>
            </a:r>
          </a:p>
        </p:txBody>
      </p:sp>
      <p:sp>
        <p:nvSpPr>
          <p:cNvPr id="3" name="Freeform 7"/>
          <p:cNvSpPr/>
          <p:nvPr/>
        </p:nvSpPr>
        <p:spPr>
          <a:xfrm>
            <a:off x="6445625" y="1332265"/>
            <a:ext cx="5746376" cy="552573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00B050"/>
          </a:solidFill>
        </p:spPr>
      </p:sp>
      <p:sp>
        <p:nvSpPr>
          <p:cNvPr id="4" name="Freeform 4"/>
          <p:cNvSpPr/>
          <p:nvPr/>
        </p:nvSpPr>
        <p:spPr>
          <a:xfrm>
            <a:off x="0" y="3655359"/>
            <a:ext cx="10458220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rgbClr val="00B050"/>
          </a:solidFill>
        </p:spPr>
      </p:sp>
      <p:sp>
        <p:nvSpPr>
          <p:cNvPr id="5" name="TextBox 9"/>
          <p:cNvSpPr txBox="1"/>
          <p:nvPr/>
        </p:nvSpPr>
        <p:spPr>
          <a:xfrm>
            <a:off x="0" y="1316952"/>
            <a:ext cx="689385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Тема: «Государственное регулирование транспорта в Республике Мали»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/>
              <a:t> 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265800" y="4272677"/>
            <a:ext cx="1028707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Выполнил:_______________________________________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0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br>
              <a:rPr lang="ru-RU" sz="2000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0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endParaRPr lang="en-US" sz="20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4711504" y="6470588"/>
            <a:ext cx="2286016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en-US" sz="16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1130" y="1452283"/>
            <a:ext cx="5495364" cy="52827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67" y="152400"/>
            <a:ext cx="975658" cy="8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1340" y="132213"/>
            <a:ext cx="10587319" cy="72180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цели восстановления железной дороги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Дакар-Бамако в Республике Мали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9976" y="3913632"/>
          <a:ext cx="11743764" cy="26499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2482"/>
                <a:gridCol w="2723424"/>
                <a:gridCol w="8417858"/>
              </a:tblGrid>
              <a:tr h="400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Движущие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силы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937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спроса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связи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экономическим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ростом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Африке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конкурентоспособности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глобальных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цепочек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поставок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1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числа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размеров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крупных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мегаполисов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Африки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4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Существование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стран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имеющих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выхода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к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морю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4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Новые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горнодобывающей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промышленности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производящие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большие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4118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возможности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развития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железных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дорог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Африке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Сокращение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внешних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транспортных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Африке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2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межрегиональной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торговли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Африке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железнодорожной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отрасли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9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Улучшение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контроля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городским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развитием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Улучшение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правоприменения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соблюдения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правил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дорожного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транспорта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безопасности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дорожного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движения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03178" y="3639671"/>
            <a:ext cx="67683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Таблица 1-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Движущие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потенциала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железных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Африке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0" y="860612"/>
            <a:ext cx="12192000" cy="2088777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 rot="13500000">
            <a:off x="3697116" y="1380818"/>
            <a:ext cx="1293756" cy="1448421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 rot="166206">
            <a:off x="8116714" y="1181854"/>
            <a:ext cx="2558179" cy="594441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9" name="组合 195"/>
          <p:cNvGrpSpPr/>
          <p:nvPr/>
        </p:nvGrpSpPr>
        <p:grpSpPr>
          <a:xfrm>
            <a:off x="7953436" y="1060344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1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2" name="组合 195"/>
          <p:cNvGrpSpPr/>
          <p:nvPr/>
        </p:nvGrpSpPr>
        <p:grpSpPr>
          <a:xfrm>
            <a:off x="4672354" y="1687873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5" name="组合 195"/>
          <p:cNvGrpSpPr/>
          <p:nvPr/>
        </p:nvGrpSpPr>
        <p:grpSpPr>
          <a:xfrm>
            <a:off x="10373906" y="1678909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8" name="组合 195"/>
          <p:cNvGrpSpPr/>
          <p:nvPr/>
        </p:nvGrpSpPr>
        <p:grpSpPr>
          <a:xfrm>
            <a:off x="3255930" y="1903026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0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1" name="组合 195"/>
          <p:cNvGrpSpPr/>
          <p:nvPr/>
        </p:nvGrpSpPr>
        <p:grpSpPr>
          <a:xfrm>
            <a:off x="638235" y="97966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24" name="Rectangle 26"/>
          <p:cNvSpPr>
            <a:spLocks/>
          </p:cNvSpPr>
          <p:nvPr/>
        </p:nvSpPr>
        <p:spPr bwMode="auto">
          <a:xfrm>
            <a:off x="233082" y="1873623"/>
            <a:ext cx="2483224" cy="4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пропускной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способности линии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ее эксплуатационного свойства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7015995" y="1968234"/>
            <a:ext cx="3286148" cy="8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зависимости системы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снабжения Мали от автомобильного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транспорта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6" name="Rectangle 26"/>
          <p:cNvSpPr>
            <a:spLocks/>
          </p:cNvSpPr>
          <p:nvPr/>
        </p:nvSpPr>
        <p:spPr bwMode="auto">
          <a:xfrm>
            <a:off x="2572869" y="820752"/>
            <a:ext cx="5029201" cy="8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эффективной и эффективной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операционной системы, включающей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насколько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возможно 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частную инициативу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экономической, экологической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так и с финансовой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точки зрения 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 bwMode="auto">
          <a:xfrm>
            <a:off x="9430871" y="2604729"/>
            <a:ext cx="2761129" cy="8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Уменьшить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нагрузку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транспортный сектор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счет сокращения заторов 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выбросов парниковых газов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1404090" y="2873668"/>
            <a:ext cx="3311344" cy="8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железнодорожного транспорта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удовлетворении спроса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 пассажирские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грузовые перевозки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3573734" y="2154424"/>
            <a:ext cx="287408" cy="423070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30" name="组合 202"/>
          <p:cNvGrpSpPr/>
          <p:nvPr/>
        </p:nvGrpSpPr>
        <p:grpSpPr>
          <a:xfrm>
            <a:off x="4844093" y="1914211"/>
            <a:ext cx="516253" cy="439327"/>
            <a:chOff x="5933005" y="2830391"/>
            <a:chExt cx="500408" cy="425843"/>
          </a:xfrm>
          <a:solidFill>
            <a:srgbClr val="00B050"/>
          </a:solidFill>
        </p:grpSpPr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" name="组合 28"/>
          <p:cNvGrpSpPr/>
          <p:nvPr/>
        </p:nvGrpSpPr>
        <p:grpSpPr>
          <a:xfrm>
            <a:off x="740702" y="1084083"/>
            <a:ext cx="677227" cy="638986"/>
            <a:chOff x="3098700" y="5569159"/>
            <a:chExt cx="642147" cy="605886"/>
          </a:xfrm>
          <a:solidFill>
            <a:srgbClr val="00B050"/>
          </a:solidFill>
        </p:grpSpPr>
        <p:sp>
          <p:nvSpPr>
            <p:cNvPr id="34" name="Freeform 349"/>
            <p:cNvSpPr>
              <a:spLocks/>
            </p:cNvSpPr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Freeform 350"/>
            <p:cNvSpPr>
              <a:spLocks/>
            </p:cNvSpPr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9" name="Freeform 12"/>
          <p:cNvSpPr>
            <a:spLocks noEditPoints="1"/>
          </p:cNvSpPr>
          <p:nvPr/>
        </p:nvSpPr>
        <p:spPr bwMode="auto">
          <a:xfrm>
            <a:off x="8025199" y="1217253"/>
            <a:ext cx="740209" cy="534667"/>
          </a:xfrm>
          <a:custGeom>
            <a:avLst/>
            <a:gdLst>
              <a:gd name="T0" fmla="*/ 57823 w 467"/>
              <a:gd name="T1" fmla="*/ 248018 h 337"/>
              <a:gd name="T2" fmla="*/ 77648 w 467"/>
              <a:gd name="T3" fmla="*/ 315809 h 337"/>
              <a:gd name="T4" fmla="*/ 120602 w 467"/>
              <a:gd name="T5" fmla="*/ 307542 h 337"/>
              <a:gd name="T6" fmla="*/ 185034 w 467"/>
              <a:gd name="T7" fmla="*/ 314156 h 337"/>
              <a:gd name="T8" fmla="*/ 247813 w 467"/>
              <a:gd name="T9" fmla="*/ 314156 h 337"/>
              <a:gd name="T10" fmla="*/ 272594 w 467"/>
              <a:gd name="T11" fmla="*/ 248018 h 337"/>
              <a:gd name="T12" fmla="*/ 330418 w 467"/>
              <a:gd name="T13" fmla="*/ 208335 h 337"/>
              <a:gd name="T14" fmla="*/ 297376 w 467"/>
              <a:gd name="T15" fmla="*/ 170305 h 337"/>
              <a:gd name="T16" fmla="*/ 315549 w 467"/>
              <a:gd name="T17" fmla="*/ 102514 h 337"/>
              <a:gd name="T18" fmla="*/ 264334 w 467"/>
              <a:gd name="T19" fmla="*/ 66138 h 337"/>
              <a:gd name="T20" fmla="*/ 209815 w 467"/>
              <a:gd name="T21" fmla="*/ 33069 h 337"/>
              <a:gd name="T22" fmla="*/ 180078 w 467"/>
              <a:gd name="T23" fmla="*/ 1653 h 337"/>
              <a:gd name="T24" fmla="*/ 123907 w 467"/>
              <a:gd name="T25" fmla="*/ 44643 h 337"/>
              <a:gd name="T26" fmla="*/ 52867 w 467"/>
              <a:gd name="T27" fmla="*/ 47950 h 337"/>
              <a:gd name="T28" fmla="*/ 34694 w 467"/>
              <a:gd name="T29" fmla="*/ 107474 h 337"/>
              <a:gd name="T30" fmla="*/ 21477 w 467"/>
              <a:gd name="T31" fmla="*/ 170305 h 337"/>
              <a:gd name="T32" fmla="*/ 3304 w 467"/>
              <a:gd name="T33" fmla="*/ 203374 h 337"/>
              <a:gd name="T34" fmla="*/ 69388 w 467"/>
              <a:gd name="T35" fmla="*/ 170305 h 337"/>
              <a:gd name="T36" fmla="*/ 297376 w 467"/>
              <a:gd name="T37" fmla="*/ 286047 h 337"/>
              <a:gd name="T38" fmla="*/ 328765 w 467"/>
              <a:gd name="T39" fmla="*/ 317463 h 337"/>
              <a:gd name="T40" fmla="*/ 297376 w 467"/>
              <a:gd name="T41" fmla="*/ 348878 h 337"/>
              <a:gd name="T42" fmla="*/ 327113 w 467"/>
              <a:gd name="T43" fmla="*/ 380294 h 337"/>
              <a:gd name="T44" fmla="*/ 335374 w 467"/>
              <a:gd name="T45" fmla="*/ 405096 h 337"/>
              <a:gd name="T46" fmla="*/ 328765 w 467"/>
              <a:gd name="T47" fmla="*/ 444778 h 337"/>
              <a:gd name="T48" fmla="*/ 388241 w 467"/>
              <a:gd name="T49" fmla="*/ 476194 h 337"/>
              <a:gd name="T50" fmla="*/ 388241 w 467"/>
              <a:gd name="T51" fmla="*/ 476194 h 337"/>
              <a:gd name="T52" fmla="*/ 399805 w 467"/>
              <a:gd name="T53" fmla="*/ 517530 h 337"/>
              <a:gd name="T54" fmla="*/ 464237 w 467"/>
              <a:gd name="T55" fmla="*/ 520837 h 337"/>
              <a:gd name="T56" fmla="*/ 465889 w 467"/>
              <a:gd name="T57" fmla="*/ 520837 h 337"/>
              <a:gd name="T58" fmla="*/ 520408 w 467"/>
              <a:gd name="T59" fmla="*/ 557213 h 337"/>
              <a:gd name="T60" fmla="*/ 553449 w 467"/>
              <a:gd name="T61" fmla="*/ 530758 h 337"/>
              <a:gd name="T62" fmla="*/ 553449 w 467"/>
              <a:gd name="T63" fmla="*/ 530758 h 337"/>
              <a:gd name="T64" fmla="*/ 621185 w 467"/>
              <a:gd name="T65" fmla="*/ 539025 h 337"/>
              <a:gd name="T66" fmla="*/ 637706 w 467"/>
              <a:gd name="T67" fmla="*/ 502649 h 337"/>
              <a:gd name="T68" fmla="*/ 660835 w 467"/>
              <a:gd name="T69" fmla="*/ 489422 h 337"/>
              <a:gd name="T70" fmla="*/ 703789 w 467"/>
              <a:gd name="T71" fmla="*/ 482808 h 337"/>
              <a:gd name="T72" fmla="*/ 705441 w 467"/>
              <a:gd name="T73" fmla="*/ 443125 h 337"/>
              <a:gd name="T74" fmla="*/ 718658 w 467"/>
              <a:gd name="T75" fmla="*/ 421630 h 337"/>
              <a:gd name="T76" fmla="*/ 756656 w 467"/>
              <a:gd name="T77" fmla="*/ 398482 h 337"/>
              <a:gd name="T78" fmla="*/ 730223 w 467"/>
              <a:gd name="T79" fmla="*/ 358799 h 337"/>
              <a:gd name="T80" fmla="*/ 766569 w 467"/>
              <a:gd name="T81" fmla="*/ 335651 h 337"/>
              <a:gd name="T82" fmla="*/ 766569 w 467"/>
              <a:gd name="T83" fmla="*/ 299275 h 337"/>
              <a:gd name="T84" fmla="*/ 730223 w 467"/>
              <a:gd name="T85" fmla="*/ 274473 h 337"/>
              <a:gd name="T86" fmla="*/ 753352 w 467"/>
              <a:gd name="T87" fmla="*/ 238097 h 337"/>
              <a:gd name="T88" fmla="*/ 738483 w 467"/>
              <a:gd name="T89" fmla="*/ 205028 h 337"/>
              <a:gd name="T90" fmla="*/ 695529 w 467"/>
              <a:gd name="T91" fmla="*/ 198414 h 337"/>
              <a:gd name="T92" fmla="*/ 702137 w 467"/>
              <a:gd name="T93" fmla="*/ 153771 h 337"/>
              <a:gd name="T94" fmla="*/ 675704 w 467"/>
              <a:gd name="T95" fmla="*/ 130623 h 337"/>
              <a:gd name="T96" fmla="*/ 637706 w 467"/>
              <a:gd name="T97" fmla="*/ 132276 h 337"/>
              <a:gd name="T98" fmla="*/ 621185 w 467"/>
              <a:gd name="T99" fmla="*/ 95900 h 337"/>
              <a:gd name="T100" fmla="*/ 579883 w 467"/>
              <a:gd name="T101" fmla="*/ 107474 h 337"/>
              <a:gd name="T102" fmla="*/ 553449 w 467"/>
              <a:gd name="T103" fmla="*/ 104167 h 337"/>
              <a:gd name="T104" fmla="*/ 523712 w 467"/>
              <a:gd name="T105" fmla="*/ 79366 h 337"/>
              <a:gd name="T106" fmla="*/ 490670 w 467"/>
              <a:gd name="T107" fmla="*/ 107474 h 337"/>
              <a:gd name="T108" fmla="*/ 465889 w 467"/>
              <a:gd name="T109" fmla="*/ 114088 h 337"/>
              <a:gd name="T110" fmla="*/ 424587 w 467"/>
              <a:gd name="T111" fmla="*/ 102514 h 337"/>
              <a:gd name="T112" fmla="*/ 388241 w 467"/>
              <a:gd name="T113" fmla="*/ 158731 h 337"/>
              <a:gd name="T114" fmla="*/ 388241 w 467"/>
              <a:gd name="T115" fmla="*/ 158731 h 337"/>
              <a:gd name="T116" fmla="*/ 328765 w 467"/>
              <a:gd name="T117" fmla="*/ 190147 h 337"/>
              <a:gd name="T118" fmla="*/ 335374 w 467"/>
              <a:gd name="T119" fmla="*/ 229830 h 337"/>
              <a:gd name="T120" fmla="*/ 303984 w 467"/>
              <a:gd name="T121" fmla="*/ 251325 h 337"/>
              <a:gd name="T122" fmla="*/ 531972 w 467"/>
              <a:gd name="T123" fmla="*/ 162038 h 3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67" h="337">
                <a:moveTo>
                  <a:pt x="0" y="126"/>
                </a:moveTo>
                <a:cubicBezTo>
                  <a:pt x="1" y="132"/>
                  <a:pt x="3" y="138"/>
                  <a:pt x="6" y="143"/>
                </a:cubicBezTo>
                <a:cubicBezTo>
                  <a:pt x="6" y="145"/>
                  <a:pt x="8" y="145"/>
                  <a:pt x="9" y="145"/>
                </a:cubicBezTo>
                <a:cubicBezTo>
                  <a:pt x="13" y="143"/>
                  <a:pt x="17" y="142"/>
                  <a:pt x="21" y="141"/>
                </a:cubicBezTo>
                <a:cubicBezTo>
                  <a:pt x="24" y="146"/>
                  <a:pt x="26" y="150"/>
                  <a:pt x="30" y="154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3" y="159"/>
                  <a:pt x="36" y="163"/>
                  <a:pt x="40" y="166"/>
                </a:cubicBezTo>
                <a:cubicBezTo>
                  <a:pt x="37" y="170"/>
                  <a:pt x="35" y="173"/>
                  <a:pt x="32" y="177"/>
                </a:cubicBezTo>
                <a:cubicBezTo>
                  <a:pt x="32" y="178"/>
                  <a:pt x="32" y="180"/>
                  <a:pt x="33" y="180"/>
                </a:cubicBezTo>
                <a:cubicBezTo>
                  <a:pt x="37" y="184"/>
                  <a:pt x="42" y="188"/>
                  <a:pt x="47" y="191"/>
                </a:cubicBezTo>
                <a:cubicBezTo>
                  <a:pt x="49" y="192"/>
                  <a:pt x="50" y="191"/>
                  <a:pt x="51" y="190"/>
                </a:cubicBezTo>
                <a:cubicBezTo>
                  <a:pt x="53" y="187"/>
                  <a:pt x="56" y="183"/>
                  <a:pt x="59" y="180"/>
                </a:cubicBezTo>
                <a:cubicBezTo>
                  <a:pt x="63" y="182"/>
                  <a:pt x="68" y="184"/>
                  <a:pt x="73" y="186"/>
                </a:cubicBezTo>
                <a:cubicBezTo>
                  <a:pt x="75" y="179"/>
                  <a:pt x="75" y="179"/>
                  <a:pt x="75" y="179"/>
                </a:cubicBezTo>
                <a:cubicBezTo>
                  <a:pt x="75" y="179"/>
                  <a:pt x="75" y="179"/>
                  <a:pt x="75" y="179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78" y="188"/>
                  <a:pt x="83" y="189"/>
                  <a:pt x="89" y="190"/>
                </a:cubicBezTo>
                <a:cubicBezTo>
                  <a:pt x="89" y="194"/>
                  <a:pt x="89" y="198"/>
                  <a:pt x="89" y="203"/>
                </a:cubicBezTo>
                <a:cubicBezTo>
                  <a:pt x="89" y="204"/>
                  <a:pt x="90" y="205"/>
                  <a:pt x="91" y="205"/>
                </a:cubicBezTo>
                <a:cubicBezTo>
                  <a:pt x="97" y="206"/>
                  <a:pt x="103" y="206"/>
                  <a:pt x="109" y="205"/>
                </a:cubicBezTo>
                <a:cubicBezTo>
                  <a:pt x="110" y="205"/>
                  <a:pt x="111" y="204"/>
                  <a:pt x="111" y="203"/>
                </a:cubicBezTo>
                <a:cubicBezTo>
                  <a:pt x="111" y="198"/>
                  <a:pt x="112" y="194"/>
                  <a:pt x="112" y="190"/>
                </a:cubicBezTo>
                <a:cubicBezTo>
                  <a:pt x="117" y="189"/>
                  <a:pt x="122" y="188"/>
                  <a:pt x="127" y="186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32" y="184"/>
                  <a:pt x="137" y="182"/>
                  <a:pt x="142" y="180"/>
                </a:cubicBezTo>
                <a:cubicBezTo>
                  <a:pt x="144" y="183"/>
                  <a:pt x="147" y="187"/>
                  <a:pt x="150" y="190"/>
                </a:cubicBezTo>
                <a:cubicBezTo>
                  <a:pt x="150" y="191"/>
                  <a:pt x="152" y="192"/>
                  <a:pt x="153" y="191"/>
                </a:cubicBezTo>
                <a:cubicBezTo>
                  <a:pt x="158" y="188"/>
                  <a:pt x="163" y="184"/>
                  <a:pt x="168" y="180"/>
                </a:cubicBezTo>
                <a:cubicBezTo>
                  <a:pt x="168" y="180"/>
                  <a:pt x="169" y="178"/>
                  <a:pt x="168" y="177"/>
                </a:cubicBezTo>
                <a:cubicBezTo>
                  <a:pt x="165" y="173"/>
                  <a:pt x="163" y="170"/>
                  <a:pt x="160" y="166"/>
                </a:cubicBezTo>
                <a:cubicBezTo>
                  <a:pt x="164" y="163"/>
                  <a:pt x="167" y="159"/>
                  <a:pt x="171" y="154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71" y="154"/>
                  <a:pt x="171" y="154"/>
                  <a:pt x="171" y="154"/>
                </a:cubicBezTo>
                <a:cubicBezTo>
                  <a:pt x="174" y="150"/>
                  <a:pt x="176" y="146"/>
                  <a:pt x="179" y="141"/>
                </a:cubicBezTo>
                <a:cubicBezTo>
                  <a:pt x="183" y="142"/>
                  <a:pt x="187" y="143"/>
                  <a:pt x="191" y="145"/>
                </a:cubicBezTo>
                <a:cubicBezTo>
                  <a:pt x="193" y="145"/>
                  <a:pt x="194" y="145"/>
                  <a:pt x="194" y="143"/>
                </a:cubicBezTo>
                <a:cubicBezTo>
                  <a:pt x="197" y="138"/>
                  <a:pt x="199" y="132"/>
                  <a:pt x="200" y="126"/>
                </a:cubicBezTo>
                <a:cubicBezTo>
                  <a:pt x="200" y="125"/>
                  <a:pt x="200" y="124"/>
                  <a:pt x="198" y="123"/>
                </a:cubicBezTo>
                <a:cubicBezTo>
                  <a:pt x="194" y="122"/>
                  <a:pt x="190" y="120"/>
                  <a:pt x="186" y="119"/>
                </a:cubicBezTo>
                <a:cubicBezTo>
                  <a:pt x="187" y="114"/>
                  <a:pt x="187" y="108"/>
                  <a:pt x="187" y="103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87" y="98"/>
                  <a:pt x="187" y="93"/>
                  <a:pt x="186" y="87"/>
                </a:cubicBezTo>
                <a:cubicBezTo>
                  <a:pt x="190" y="86"/>
                  <a:pt x="194" y="85"/>
                  <a:pt x="198" y="83"/>
                </a:cubicBezTo>
                <a:cubicBezTo>
                  <a:pt x="200" y="83"/>
                  <a:pt x="200" y="82"/>
                  <a:pt x="200" y="80"/>
                </a:cubicBezTo>
                <a:cubicBezTo>
                  <a:pt x="199" y="74"/>
                  <a:pt x="197" y="68"/>
                  <a:pt x="194" y="63"/>
                </a:cubicBezTo>
                <a:cubicBezTo>
                  <a:pt x="194" y="62"/>
                  <a:pt x="193" y="61"/>
                  <a:pt x="191" y="62"/>
                </a:cubicBezTo>
                <a:cubicBezTo>
                  <a:pt x="187" y="63"/>
                  <a:pt x="183" y="64"/>
                  <a:pt x="179" y="65"/>
                </a:cubicBezTo>
                <a:cubicBezTo>
                  <a:pt x="176" y="61"/>
                  <a:pt x="174" y="56"/>
                  <a:pt x="171" y="52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7" y="48"/>
                  <a:pt x="164" y="44"/>
                  <a:pt x="160" y="40"/>
                </a:cubicBezTo>
                <a:cubicBezTo>
                  <a:pt x="163" y="36"/>
                  <a:pt x="165" y="33"/>
                  <a:pt x="168" y="29"/>
                </a:cubicBezTo>
                <a:cubicBezTo>
                  <a:pt x="169" y="28"/>
                  <a:pt x="168" y="27"/>
                  <a:pt x="168" y="26"/>
                </a:cubicBezTo>
                <a:cubicBezTo>
                  <a:pt x="163" y="22"/>
                  <a:pt x="158" y="18"/>
                  <a:pt x="153" y="15"/>
                </a:cubicBezTo>
                <a:cubicBezTo>
                  <a:pt x="152" y="14"/>
                  <a:pt x="150" y="15"/>
                  <a:pt x="150" y="16"/>
                </a:cubicBezTo>
                <a:cubicBezTo>
                  <a:pt x="147" y="19"/>
                  <a:pt x="144" y="23"/>
                  <a:pt x="142" y="26"/>
                </a:cubicBezTo>
                <a:cubicBezTo>
                  <a:pt x="137" y="24"/>
                  <a:pt x="132" y="22"/>
                  <a:pt x="127" y="20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22" y="19"/>
                  <a:pt x="117" y="17"/>
                  <a:pt x="112" y="17"/>
                </a:cubicBezTo>
                <a:cubicBezTo>
                  <a:pt x="112" y="12"/>
                  <a:pt x="111" y="8"/>
                  <a:pt x="111" y="3"/>
                </a:cubicBezTo>
                <a:cubicBezTo>
                  <a:pt x="111" y="2"/>
                  <a:pt x="110" y="1"/>
                  <a:pt x="109" y="1"/>
                </a:cubicBezTo>
                <a:cubicBezTo>
                  <a:pt x="103" y="0"/>
                  <a:pt x="97" y="0"/>
                  <a:pt x="91" y="1"/>
                </a:cubicBezTo>
                <a:cubicBezTo>
                  <a:pt x="90" y="1"/>
                  <a:pt x="89" y="2"/>
                  <a:pt x="89" y="3"/>
                </a:cubicBezTo>
                <a:cubicBezTo>
                  <a:pt x="89" y="8"/>
                  <a:pt x="89" y="12"/>
                  <a:pt x="89" y="17"/>
                </a:cubicBezTo>
                <a:cubicBezTo>
                  <a:pt x="83" y="17"/>
                  <a:pt x="78" y="19"/>
                  <a:pt x="73" y="20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3" y="20"/>
                  <a:pt x="73" y="20"/>
                  <a:pt x="73" y="20"/>
                </a:cubicBezTo>
                <a:cubicBezTo>
                  <a:pt x="68" y="22"/>
                  <a:pt x="63" y="24"/>
                  <a:pt x="59" y="26"/>
                </a:cubicBezTo>
                <a:cubicBezTo>
                  <a:pt x="56" y="23"/>
                  <a:pt x="53" y="19"/>
                  <a:pt x="51" y="16"/>
                </a:cubicBezTo>
                <a:cubicBezTo>
                  <a:pt x="50" y="15"/>
                  <a:pt x="49" y="14"/>
                  <a:pt x="47" y="15"/>
                </a:cubicBezTo>
                <a:cubicBezTo>
                  <a:pt x="42" y="18"/>
                  <a:pt x="37" y="22"/>
                  <a:pt x="33" y="26"/>
                </a:cubicBezTo>
                <a:cubicBezTo>
                  <a:pt x="32" y="27"/>
                  <a:pt x="32" y="28"/>
                  <a:pt x="32" y="29"/>
                </a:cubicBezTo>
                <a:cubicBezTo>
                  <a:pt x="35" y="33"/>
                  <a:pt x="37" y="36"/>
                  <a:pt x="40" y="40"/>
                </a:cubicBezTo>
                <a:cubicBezTo>
                  <a:pt x="36" y="44"/>
                  <a:pt x="33" y="48"/>
                  <a:pt x="30" y="52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6"/>
                  <a:pt x="35" y="56"/>
                  <a:pt x="35" y="56"/>
                </a:cubicBezTo>
                <a:cubicBezTo>
                  <a:pt x="30" y="52"/>
                  <a:pt x="30" y="52"/>
                  <a:pt x="30" y="52"/>
                </a:cubicBezTo>
                <a:cubicBezTo>
                  <a:pt x="26" y="56"/>
                  <a:pt x="24" y="61"/>
                  <a:pt x="21" y="65"/>
                </a:cubicBezTo>
                <a:cubicBezTo>
                  <a:pt x="17" y="64"/>
                  <a:pt x="13" y="63"/>
                  <a:pt x="9" y="62"/>
                </a:cubicBezTo>
                <a:cubicBezTo>
                  <a:pt x="8" y="61"/>
                  <a:pt x="6" y="62"/>
                  <a:pt x="6" y="63"/>
                </a:cubicBezTo>
                <a:cubicBezTo>
                  <a:pt x="3" y="68"/>
                  <a:pt x="1" y="74"/>
                  <a:pt x="0" y="80"/>
                </a:cubicBezTo>
                <a:cubicBezTo>
                  <a:pt x="0" y="82"/>
                  <a:pt x="0" y="83"/>
                  <a:pt x="2" y="83"/>
                </a:cubicBezTo>
                <a:cubicBezTo>
                  <a:pt x="6" y="85"/>
                  <a:pt x="10" y="86"/>
                  <a:pt x="14" y="87"/>
                </a:cubicBezTo>
                <a:cubicBezTo>
                  <a:pt x="13" y="93"/>
                  <a:pt x="13" y="98"/>
                  <a:pt x="13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3" y="108"/>
                  <a:pt x="13" y="114"/>
                  <a:pt x="14" y="119"/>
                </a:cubicBezTo>
                <a:cubicBezTo>
                  <a:pt x="10" y="120"/>
                  <a:pt x="6" y="122"/>
                  <a:pt x="2" y="123"/>
                </a:cubicBezTo>
                <a:cubicBezTo>
                  <a:pt x="0" y="124"/>
                  <a:pt x="0" y="125"/>
                  <a:pt x="0" y="126"/>
                </a:cubicBezTo>
                <a:close/>
                <a:moveTo>
                  <a:pt x="42" y="103"/>
                </a:moveTo>
                <a:cubicBezTo>
                  <a:pt x="42" y="71"/>
                  <a:pt x="68" y="45"/>
                  <a:pt x="100" y="45"/>
                </a:cubicBezTo>
                <a:cubicBezTo>
                  <a:pt x="132" y="45"/>
                  <a:pt x="159" y="71"/>
                  <a:pt x="159" y="103"/>
                </a:cubicBezTo>
                <a:cubicBezTo>
                  <a:pt x="159" y="135"/>
                  <a:pt x="132" y="162"/>
                  <a:pt x="100" y="162"/>
                </a:cubicBezTo>
                <a:cubicBezTo>
                  <a:pt x="68" y="162"/>
                  <a:pt x="42" y="135"/>
                  <a:pt x="42" y="103"/>
                </a:cubicBezTo>
                <a:close/>
                <a:moveTo>
                  <a:pt x="213" y="284"/>
                </a:moveTo>
                <a:cubicBezTo>
                  <a:pt x="213" y="284"/>
                  <a:pt x="213" y="284"/>
                  <a:pt x="213" y="284"/>
                </a:cubicBezTo>
                <a:cubicBezTo>
                  <a:pt x="213" y="284"/>
                  <a:pt x="213" y="284"/>
                  <a:pt x="213" y="284"/>
                </a:cubicBezTo>
                <a:close/>
                <a:moveTo>
                  <a:pt x="180" y="173"/>
                </a:moveTo>
                <a:cubicBezTo>
                  <a:pt x="180" y="173"/>
                  <a:pt x="180" y="173"/>
                  <a:pt x="180" y="173"/>
                </a:cubicBezTo>
                <a:close/>
                <a:moveTo>
                  <a:pt x="180" y="173"/>
                </a:moveTo>
                <a:cubicBezTo>
                  <a:pt x="184" y="174"/>
                  <a:pt x="189" y="175"/>
                  <a:pt x="193" y="176"/>
                </a:cubicBezTo>
                <a:cubicBezTo>
                  <a:pt x="192" y="181"/>
                  <a:pt x="192" y="186"/>
                  <a:pt x="192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9" y="192"/>
                  <a:pt x="199" y="192"/>
                  <a:pt x="199" y="192"/>
                </a:cubicBezTo>
                <a:cubicBezTo>
                  <a:pt x="199" y="192"/>
                  <a:pt x="199" y="192"/>
                  <a:pt x="199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2" y="198"/>
                  <a:pt x="192" y="203"/>
                  <a:pt x="193" y="208"/>
                </a:cubicBezTo>
                <a:cubicBezTo>
                  <a:pt x="188" y="209"/>
                  <a:pt x="184" y="210"/>
                  <a:pt x="180" y="211"/>
                </a:cubicBezTo>
                <a:cubicBezTo>
                  <a:pt x="180" y="211"/>
                  <a:pt x="180" y="211"/>
                  <a:pt x="180" y="211"/>
                </a:cubicBezTo>
                <a:cubicBezTo>
                  <a:pt x="179" y="211"/>
                  <a:pt x="178" y="212"/>
                  <a:pt x="178" y="214"/>
                </a:cubicBezTo>
                <a:cubicBezTo>
                  <a:pt x="179" y="220"/>
                  <a:pt x="180" y="226"/>
                  <a:pt x="182" y="231"/>
                </a:cubicBezTo>
                <a:cubicBezTo>
                  <a:pt x="182" y="231"/>
                  <a:pt x="182" y="232"/>
                  <a:pt x="183" y="232"/>
                </a:cubicBezTo>
                <a:cubicBezTo>
                  <a:pt x="183" y="232"/>
                  <a:pt x="184" y="232"/>
                  <a:pt x="184" y="232"/>
                </a:cubicBezTo>
                <a:cubicBezTo>
                  <a:pt x="184" y="232"/>
                  <a:pt x="184" y="232"/>
                  <a:pt x="184" y="232"/>
                </a:cubicBezTo>
                <a:cubicBezTo>
                  <a:pt x="189" y="232"/>
                  <a:pt x="193" y="231"/>
                  <a:pt x="198" y="230"/>
                </a:cubicBezTo>
                <a:cubicBezTo>
                  <a:pt x="199" y="236"/>
                  <a:pt x="201" y="240"/>
                  <a:pt x="203" y="245"/>
                </a:cubicBezTo>
                <a:cubicBezTo>
                  <a:pt x="203" y="245"/>
                  <a:pt x="203" y="245"/>
                  <a:pt x="203" y="245"/>
                </a:cubicBezTo>
                <a:cubicBezTo>
                  <a:pt x="203" y="245"/>
                  <a:pt x="203" y="245"/>
                  <a:pt x="203" y="245"/>
                </a:cubicBezTo>
                <a:cubicBezTo>
                  <a:pt x="210" y="242"/>
                  <a:pt x="210" y="242"/>
                  <a:pt x="210" y="242"/>
                </a:cubicBezTo>
                <a:cubicBezTo>
                  <a:pt x="210" y="242"/>
                  <a:pt x="210" y="242"/>
                  <a:pt x="210" y="242"/>
                </a:cubicBezTo>
                <a:cubicBezTo>
                  <a:pt x="203" y="245"/>
                  <a:pt x="203" y="245"/>
                  <a:pt x="203" y="245"/>
                </a:cubicBezTo>
                <a:cubicBezTo>
                  <a:pt x="203" y="245"/>
                  <a:pt x="203" y="245"/>
                  <a:pt x="203" y="245"/>
                </a:cubicBezTo>
                <a:cubicBezTo>
                  <a:pt x="203" y="245"/>
                  <a:pt x="203" y="245"/>
                  <a:pt x="203" y="245"/>
                </a:cubicBezTo>
                <a:cubicBezTo>
                  <a:pt x="205" y="250"/>
                  <a:pt x="208" y="255"/>
                  <a:pt x="210" y="259"/>
                </a:cubicBezTo>
                <a:cubicBezTo>
                  <a:pt x="207" y="261"/>
                  <a:pt x="203" y="264"/>
                  <a:pt x="200" y="267"/>
                </a:cubicBezTo>
                <a:cubicBezTo>
                  <a:pt x="200" y="267"/>
                  <a:pt x="200" y="267"/>
                  <a:pt x="200" y="267"/>
                </a:cubicBezTo>
                <a:cubicBezTo>
                  <a:pt x="199" y="267"/>
                  <a:pt x="199" y="268"/>
                  <a:pt x="199" y="269"/>
                </a:cubicBezTo>
                <a:cubicBezTo>
                  <a:pt x="199" y="269"/>
                  <a:pt x="199" y="270"/>
                  <a:pt x="199" y="270"/>
                </a:cubicBezTo>
                <a:cubicBezTo>
                  <a:pt x="203" y="276"/>
                  <a:pt x="206" y="280"/>
                  <a:pt x="209" y="284"/>
                </a:cubicBezTo>
                <a:cubicBezTo>
                  <a:pt x="210" y="285"/>
                  <a:pt x="210" y="285"/>
                  <a:pt x="211" y="285"/>
                </a:cubicBezTo>
                <a:cubicBezTo>
                  <a:pt x="212" y="285"/>
                  <a:pt x="212" y="285"/>
                  <a:pt x="213" y="284"/>
                </a:cubicBezTo>
                <a:cubicBezTo>
                  <a:pt x="216" y="282"/>
                  <a:pt x="220" y="280"/>
                  <a:pt x="224" y="277"/>
                </a:cubicBezTo>
                <a:cubicBezTo>
                  <a:pt x="227" y="281"/>
                  <a:pt x="230" y="284"/>
                  <a:pt x="235" y="288"/>
                </a:cubicBezTo>
                <a:cubicBezTo>
                  <a:pt x="235" y="288"/>
                  <a:pt x="235" y="288"/>
                  <a:pt x="235" y="288"/>
                </a:cubicBezTo>
                <a:cubicBezTo>
                  <a:pt x="235" y="288"/>
                  <a:pt x="235" y="288"/>
                  <a:pt x="235" y="288"/>
                </a:cubicBezTo>
                <a:cubicBezTo>
                  <a:pt x="240" y="283"/>
                  <a:pt x="240" y="283"/>
                  <a:pt x="240" y="283"/>
                </a:cubicBezTo>
                <a:cubicBezTo>
                  <a:pt x="240" y="283"/>
                  <a:pt x="240" y="283"/>
                  <a:pt x="240" y="283"/>
                </a:cubicBezTo>
                <a:cubicBezTo>
                  <a:pt x="235" y="288"/>
                  <a:pt x="235" y="288"/>
                  <a:pt x="235" y="288"/>
                </a:cubicBezTo>
                <a:cubicBezTo>
                  <a:pt x="235" y="288"/>
                  <a:pt x="235" y="288"/>
                  <a:pt x="235" y="288"/>
                </a:cubicBezTo>
                <a:cubicBezTo>
                  <a:pt x="235" y="289"/>
                  <a:pt x="235" y="289"/>
                  <a:pt x="235" y="289"/>
                </a:cubicBezTo>
                <a:cubicBezTo>
                  <a:pt x="238" y="292"/>
                  <a:pt x="242" y="295"/>
                  <a:pt x="247" y="298"/>
                </a:cubicBezTo>
                <a:cubicBezTo>
                  <a:pt x="245" y="302"/>
                  <a:pt x="243" y="306"/>
                  <a:pt x="241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41" y="311"/>
                  <a:pt x="241" y="311"/>
                  <a:pt x="241" y="312"/>
                </a:cubicBezTo>
                <a:cubicBezTo>
                  <a:pt x="241" y="312"/>
                  <a:pt x="241" y="313"/>
                  <a:pt x="242" y="313"/>
                </a:cubicBezTo>
                <a:cubicBezTo>
                  <a:pt x="247" y="317"/>
                  <a:pt x="252" y="319"/>
                  <a:pt x="257" y="322"/>
                </a:cubicBezTo>
                <a:cubicBezTo>
                  <a:pt x="257" y="322"/>
                  <a:pt x="258" y="322"/>
                  <a:pt x="258" y="322"/>
                </a:cubicBezTo>
                <a:cubicBezTo>
                  <a:pt x="259" y="322"/>
                  <a:pt x="259" y="321"/>
                  <a:pt x="260" y="321"/>
                </a:cubicBezTo>
                <a:cubicBezTo>
                  <a:pt x="260" y="321"/>
                  <a:pt x="260" y="321"/>
                  <a:pt x="260" y="321"/>
                </a:cubicBezTo>
                <a:cubicBezTo>
                  <a:pt x="262" y="317"/>
                  <a:pt x="265" y="313"/>
                  <a:pt x="267" y="310"/>
                </a:cubicBezTo>
                <a:cubicBezTo>
                  <a:pt x="272" y="312"/>
                  <a:pt x="276" y="314"/>
                  <a:pt x="281" y="315"/>
                </a:cubicBezTo>
                <a:cubicBezTo>
                  <a:pt x="281" y="315"/>
                  <a:pt x="281" y="315"/>
                  <a:pt x="281" y="315"/>
                </a:cubicBezTo>
                <a:cubicBezTo>
                  <a:pt x="282" y="315"/>
                  <a:pt x="282" y="315"/>
                  <a:pt x="282" y="315"/>
                </a:cubicBezTo>
                <a:cubicBezTo>
                  <a:pt x="284" y="309"/>
                  <a:pt x="284" y="309"/>
                  <a:pt x="284" y="309"/>
                </a:cubicBezTo>
                <a:cubicBezTo>
                  <a:pt x="282" y="315"/>
                  <a:pt x="282" y="315"/>
                  <a:pt x="282" y="315"/>
                </a:cubicBezTo>
                <a:cubicBezTo>
                  <a:pt x="282" y="315"/>
                  <a:pt x="282" y="315"/>
                  <a:pt x="282" y="315"/>
                </a:cubicBezTo>
                <a:cubicBezTo>
                  <a:pt x="282" y="315"/>
                  <a:pt x="282" y="315"/>
                  <a:pt x="282" y="315"/>
                </a:cubicBezTo>
                <a:cubicBezTo>
                  <a:pt x="286" y="317"/>
                  <a:pt x="291" y="318"/>
                  <a:pt x="297" y="319"/>
                </a:cubicBezTo>
                <a:cubicBezTo>
                  <a:pt x="296" y="324"/>
                  <a:pt x="296" y="328"/>
                  <a:pt x="296" y="333"/>
                </a:cubicBezTo>
                <a:cubicBezTo>
                  <a:pt x="296" y="333"/>
                  <a:pt x="296" y="333"/>
                  <a:pt x="296" y="333"/>
                </a:cubicBezTo>
                <a:cubicBezTo>
                  <a:pt x="296" y="333"/>
                  <a:pt x="296" y="334"/>
                  <a:pt x="296" y="334"/>
                </a:cubicBezTo>
                <a:cubicBezTo>
                  <a:pt x="297" y="335"/>
                  <a:pt x="297" y="335"/>
                  <a:pt x="298" y="335"/>
                </a:cubicBezTo>
                <a:cubicBezTo>
                  <a:pt x="303" y="336"/>
                  <a:pt x="309" y="337"/>
                  <a:pt x="315" y="337"/>
                </a:cubicBezTo>
                <a:cubicBezTo>
                  <a:pt x="316" y="337"/>
                  <a:pt x="316" y="337"/>
                  <a:pt x="317" y="336"/>
                </a:cubicBezTo>
                <a:cubicBezTo>
                  <a:pt x="317" y="336"/>
                  <a:pt x="317" y="335"/>
                  <a:pt x="317" y="335"/>
                </a:cubicBezTo>
                <a:cubicBezTo>
                  <a:pt x="317" y="335"/>
                  <a:pt x="317" y="335"/>
                  <a:pt x="317" y="335"/>
                </a:cubicBezTo>
                <a:cubicBezTo>
                  <a:pt x="318" y="330"/>
                  <a:pt x="319" y="326"/>
                  <a:pt x="320" y="322"/>
                </a:cubicBezTo>
                <a:cubicBezTo>
                  <a:pt x="324" y="322"/>
                  <a:pt x="329" y="322"/>
                  <a:pt x="335" y="321"/>
                </a:cubicBezTo>
                <a:cubicBezTo>
                  <a:pt x="335" y="321"/>
                  <a:pt x="335" y="321"/>
                  <a:pt x="335" y="321"/>
                </a:cubicBezTo>
                <a:cubicBezTo>
                  <a:pt x="335" y="321"/>
                  <a:pt x="335" y="321"/>
                  <a:pt x="335" y="321"/>
                </a:cubicBezTo>
                <a:cubicBezTo>
                  <a:pt x="334" y="314"/>
                  <a:pt x="334" y="314"/>
                  <a:pt x="334" y="314"/>
                </a:cubicBezTo>
                <a:cubicBezTo>
                  <a:pt x="334" y="314"/>
                  <a:pt x="334" y="314"/>
                  <a:pt x="334" y="314"/>
                </a:cubicBezTo>
                <a:cubicBezTo>
                  <a:pt x="335" y="321"/>
                  <a:pt x="335" y="321"/>
                  <a:pt x="335" y="321"/>
                </a:cubicBezTo>
                <a:cubicBezTo>
                  <a:pt x="335" y="321"/>
                  <a:pt x="335" y="321"/>
                  <a:pt x="335" y="321"/>
                </a:cubicBezTo>
                <a:cubicBezTo>
                  <a:pt x="335" y="321"/>
                  <a:pt x="335" y="321"/>
                  <a:pt x="335" y="321"/>
                </a:cubicBezTo>
                <a:cubicBezTo>
                  <a:pt x="340" y="321"/>
                  <a:pt x="345" y="320"/>
                  <a:pt x="351" y="319"/>
                </a:cubicBezTo>
                <a:cubicBezTo>
                  <a:pt x="352" y="323"/>
                  <a:pt x="354" y="327"/>
                  <a:pt x="355" y="331"/>
                </a:cubicBezTo>
                <a:cubicBezTo>
                  <a:pt x="356" y="331"/>
                  <a:pt x="356" y="332"/>
                  <a:pt x="357" y="332"/>
                </a:cubicBezTo>
                <a:cubicBezTo>
                  <a:pt x="357" y="333"/>
                  <a:pt x="358" y="333"/>
                  <a:pt x="358" y="333"/>
                </a:cubicBezTo>
                <a:cubicBezTo>
                  <a:pt x="365" y="331"/>
                  <a:pt x="370" y="329"/>
                  <a:pt x="375" y="327"/>
                </a:cubicBezTo>
                <a:cubicBezTo>
                  <a:pt x="375" y="327"/>
                  <a:pt x="376" y="327"/>
                  <a:pt x="376" y="326"/>
                </a:cubicBezTo>
                <a:cubicBezTo>
                  <a:pt x="376" y="325"/>
                  <a:pt x="376" y="325"/>
                  <a:pt x="376" y="324"/>
                </a:cubicBezTo>
                <a:cubicBezTo>
                  <a:pt x="376" y="324"/>
                  <a:pt x="376" y="324"/>
                  <a:pt x="376" y="324"/>
                </a:cubicBezTo>
                <a:cubicBezTo>
                  <a:pt x="375" y="320"/>
                  <a:pt x="374" y="316"/>
                  <a:pt x="373" y="311"/>
                </a:cubicBezTo>
                <a:cubicBezTo>
                  <a:pt x="377" y="310"/>
                  <a:pt x="382" y="307"/>
                  <a:pt x="386" y="304"/>
                </a:cubicBezTo>
                <a:cubicBezTo>
                  <a:pt x="387" y="304"/>
                  <a:pt x="387" y="304"/>
                  <a:pt x="387" y="304"/>
                </a:cubicBezTo>
                <a:cubicBezTo>
                  <a:pt x="386" y="304"/>
                  <a:pt x="386" y="304"/>
                  <a:pt x="386" y="304"/>
                </a:cubicBezTo>
                <a:cubicBezTo>
                  <a:pt x="383" y="298"/>
                  <a:pt x="383" y="298"/>
                  <a:pt x="383" y="298"/>
                </a:cubicBezTo>
                <a:cubicBezTo>
                  <a:pt x="383" y="298"/>
                  <a:pt x="383" y="298"/>
                  <a:pt x="383" y="298"/>
                </a:cubicBezTo>
                <a:cubicBezTo>
                  <a:pt x="386" y="304"/>
                  <a:pt x="386" y="304"/>
                  <a:pt x="386" y="304"/>
                </a:cubicBezTo>
                <a:cubicBezTo>
                  <a:pt x="387" y="304"/>
                  <a:pt x="387" y="304"/>
                  <a:pt x="387" y="304"/>
                </a:cubicBezTo>
                <a:cubicBezTo>
                  <a:pt x="387" y="304"/>
                  <a:pt x="387" y="304"/>
                  <a:pt x="387" y="304"/>
                </a:cubicBezTo>
                <a:cubicBezTo>
                  <a:pt x="391" y="302"/>
                  <a:pt x="395" y="299"/>
                  <a:pt x="400" y="296"/>
                </a:cubicBezTo>
                <a:cubicBezTo>
                  <a:pt x="403" y="299"/>
                  <a:pt x="406" y="302"/>
                  <a:pt x="409" y="305"/>
                </a:cubicBezTo>
                <a:cubicBezTo>
                  <a:pt x="409" y="305"/>
                  <a:pt x="409" y="305"/>
                  <a:pt x="409" y="305"/>
                </a:cubicBezTo>
                <a:cubicBezTo>
                  <a:pt x="409" y="306"/>
                  <a:pt x="410" y="306"/>
                  <a:pt x="411" y="306"/>
                </a:cubicBezTo>
                <a:cubicBezTo>
                  <a:pt x="411" y="306"/>
                  <a:pt x="412" y="306"/>
                  <a:pt x="412" y="305"/>
                </a:cubicBezTo>
                <a:cubicBezTo>
                  <a:pt x="416" y="302"/>
                  <a:pt x="421" y="298"/>
                  <a:pt x="425" y="294"/>
                </a:cubicBezTo>
                <a:cubicBezTo>
                  <a:pt x="425" y="293"/>
                  <a:pt x="426" y="293"/>
                  <a:pt x="426" y="292"/>
                </a:cubicBezTo>
                <a:cubicBezTo>
                  <a:pt x="426" y="292"/>
                  <a:pt x="425" y="291"/>
                  <a:pt x="425" y="291"/>
                </a:cubicBezTo>
                <a:cubicBezTo>
                  <a:pt x="425" y="291"/>
                  <a:pt x="425" y="291"/>
                  <a:pt x="425" y="291"/>
                </a:cubicBezTo>
                <a:cubicBezTo>
                  <a:pt x="422" y="287"/>
                  <a:pt x="419" y="284"/>
                  <a:pt x="417" y="280"/>
                </a:cubicBezTo>
                <a:cubicBezTo>
                  <a:pt x="420" y="277"/>
                  <a:pt x="424" y="273"/>
                  <a:pt x="427" y="268"/>
                </a:cubicBezTo>
                <a:cubicBezTo>
                  <a:pt x="427" y="268"/>
                  <a:pt x="427" y="268"/>
                  <a:pt x="427" y="268"/>
                </a:cubicBezTo>
                <a:cubicBezTo>
                  <a:pt x="427" y="268"/>
                  <a:pt x="427" y="268"/>
                  <a:pt x="427" y="268"/>
                </a:cubicBezTo>
                <a:cubicBezTo>
                  <a:pt x="421" y="264"/>
                  <a:pt x="421" y="264"/>
                  <a:pt x="421" y="264"/>
                </a:cubicBezTo>
                <a:cubicBezTo>
                  <a:pt x="421" y="264"/>
                  <a:pt x="421" y="264"/>
                  <a:pt x="421" y="264"/>
                </a:cubicBezTo>
                <a:cubicBezTo>
                  <a:pt x="427" y="268"/>
                  <a:pt x="427" y="268"/>
                  <a:pt x="427" y="268"/>
                </a:cubicBezTo>
                <a:cubicBezTo>
                  <a:pt x="427" y="268"/>
                  <a:pt x="427" y="268"/>
                  <a:pt x="427" y="268"/>
                </a:cubicBezTo>
                <a:cubicBezTo>
                  <a:pt x="427" y="268"/>
                  <a:pt x="427" y="268"/>
                  <a:pt x="427" y="268"/>
                </a:cubicBezTo>
                <a:cubicBezTo>
                  <a:pt x="430" y="264"/>
                  <a:pt x="432" y="260"/>
                  <a:pt x="435" y="255"/>
                </a:cubicBezTo>
                <a:cubicBezTo>
                  <a:pt x="439" y="257"/>
                  <a:pt x="444" y="258"/>
                  <a:pt x="447" y="260"/>
                </a:cubicBezTo>
                <a:cubicBezTo>
                  <a:pt x="447" y="260"/>
                  <a:pt x="447" y="260"/>
                  <a:pt x="447" y="260"/>
                </a:cubicBezTo>
                <a:cubicBezTo>
                  <a:pt x="448" y="260"/>
                  <a:pt x="449" y="260"/>
                  <a:pt x="449" y="260"/>
                </a:cubicBezTo>
                <a:cubicBezTo>
                  <a:pt x="450" y="260"/>
                  <a:pt x="450" y="259"/>
                  <a:pt x="451" y="259"/>
                </a:cubicBezTo>
                <a:cubicBezTo>
                  <a:pt x="453" y="254"/>
                  <a:pt x="455" y="249"/>
                  <a:pt x="458" y="243"/>
                </a:cubicBezTo>
                <a:cubicBezTo>
                  <a:pt x="458" y="243"/>
                  <a:pt x="458" y="242"/>
                  <a:pt x="458" y="241"/>
                </a:cubicBezTo>
                <a:cubicBezTo>
                  <a:pt x="457" y="241"/>
                  <a:pt x="457" y="240"/>
                  <a:pt x="456" y="240"/>
                </a:cubicBezTo>
                <a:cubicBezTo>
                  <a:pt x="452" y="238"/>
                  <a:pt x="448" y="236"/>
                  <a:pt x="444" y="234"/>
                </a:cubicBezTo>
                <a:cubicBezTo>
                  <a:pt x="446" y="229"/>
                  <a:pt x="448" y="223"/>
                  <a:pt x="449" y="219"/>
                </a:cubicBezTo>
                <a:cubicBezTo>
                  <a:pt x="449" y="219"/>
                  <a:pt x="449" y="219"/>
                  <a:pt x="449" y="219"/>
                </a:cubicBezTo>
                <a:cubicBezTo>
                  <a:pt x="449" y="219"/>
                  <a:pt x="449" y="219"/>
                  <a:pt x="449" y="219"/>
                </a:cubicBezTo>
                <a:cubicBezTo>
                  <a:pt x="442" y="217"/>
                  <a:pt x="442" y="217"/>
                  <a:pt x="442" y="217"/>
                </a:cubicBezTo>
                <a:cubicBezTo>
                  <a:pt x="442" y="217"/>
                  <a:pt x="442" y="217"/>
                  <a:pt x="442" y="217"/>
                </a:cubicBezTo>
                <a:cubicBezTo>
                  <a:pt x="449" y="219"/>
                  <a:pt x="449" y="219"/>
                  <a:pt x="449" y="219"/>
                </a:cubicBezTo>
                <a:cubicBezTo>
                  <a:pt x="449" y="219"/>
                  <a:pt x="449" y="219"/>
                  <a:pt x="449" y="219"/>
                </a:cubicBezTo>
                <a:cubicBezTo>
                  <a:pt x="449" y="219"/>
                  <a:pt x="449" y="219"/>
                  <a:pt x="449" y="219"/>
                </a:cubicBezTo>
                <a:cubicBezTo>
                  <a:pt x="450" y="213"/>
                  <a:pt x="451" y="208"/>
                  <a:pt x="451" y="204"/>
                </a:cubicBezTo>
                <a:cubicBezTo>
                  <a:pt x="455" y="203"/>
                  <a:pt x="460" y="203"/>
                  <a:pt x="464" y="203"/>
                </a:cubicBezTo>
                <a:cubicBezTo>
                  <a:pt x="464" y="203"/>
                  <a:pt x="464" y="203"/>
                  <a:pt x="464" y="203"/>
                </a:cubicBezTo>
                <a:cubicBezTo>
                  <a:pt x="465" y="203"/>
                  <a:pt x="465" y="203"/>
                  <a:pt x="466" y="202"/>
                </a:cubicBezTo>
                <a:cubicBezTo>
                  <a:pt x="466" y="202"/>
                  <a:pt x="467" y="201"/>
                  <a:pt x="467" y="201"/>
                </a:cubicBezTo>
                <a:cubicBezTo>
                  <a:pt x="467" y="195"/>
                  <a:pt x="467" y="189"/>
                  <a:pt x="467" y="183"/>
                </a:cubicBezTo>
                <a:cubicBezTo>
                  <a:pt x="467" y="183"/>
                  <a:pt x="466" y="182"/>
                  <a:pt x="466" y="182"/>
                </a:cubicBezTo>
                <a:cubicBezTo>
                  <a:pt x="465" y="181"/>
                  <a:pt x="465" y="181"/>
                  <a:pt x="464" y="181"/>
                </a:cubicBezTo>
                <a:cubicBezTo>
                  <a:pt x="464" y="181"/>
                  <a:pt x="464" y="181"/>
                  <a:pt x="464" y="181"/>
                </a:cubicBezTo>
                <a:cubicBezTo>
                  <a:pt x="460" y="181"/>
                  <a:pt x="455" y="181"/>
                  <a:pt x="451" y="180"/>
                </a:cubicBezTo>
                <a:cubicBezTo>
                  <a:pt x="451" y="176"/>
                  <a:pt x="450" y="171"/>
                  <a:pt x="449" y="165"/>
                </a:cubicBezTo>
                <a:cubicBezTo>
                  <a:pt x="449" y="165"/>
                  <a:pt x="449" y="165"/>
                  <a:pt x="449" y="165"/>
                </a:cubicBezTo>
                <a:cubicBezTo>
                  <a:pt x="449" y="165"/>
                  <a:pt x="449" y="165"/>
                  <a:pt x="449" y="165"/>
                </a:cubicBezTo>
                <a:cubicBezTo>
                  <a:pt x="442" y="166"/>
                  <a:pt x="442" y="166"/>
                  <a:pt x="442" y="166"/>
                </a:cubicBezTo>
                <a:cubicBezTo>
                  <a:pt x="442" y="166"/>
                  <a:pt x="442" y="166"/>
                  <a:pt x="442" y="166"/>
                </a:cubicBezTo>
                <a:cubicBezTo>
                  <a:pt x="449" y="165"/>
                  <a:pt x="449" y="165"/>
                  <a:pt x="449" y="165"/>
                </a:cubicBezTo>
                <a:cubicBezTo>
                  <a:pt x="449" y="165"/>
                  <a:pt x="449" y="165"/>
                  <a:pt x="449" y="165"/>
                </a:cubicBezTo>
                <a:cubicBezTo>
                  <a:pt x="449" y="165"/>
                  <a:pt x="449" y="165"/>
                  <a:pt x="449" y="165"/>
                </a:cubicBezTo>
                <a:cubicBezTo>
                  <a:pt x="448" y="161"/>
                  <a:pt x="446" y="155"/>
                  <a:pt x="444" y="150"/>
                </a:cubicBezTo>
                <a:cubicBezTo>
                  <a:pt x="448" y="148"/>
                  <a:pt x="452" y="146"/>
                  <a:pt x="456" y="144"/>
                </a:cubicBezTo>
                <a:cubicBezTo>
                  <a:pt x="457" y="144"/>
                  <a:pt x="457" y="143"/>
                  <a:pt x="458" y="143"/>
                </a:cubicBezTo>
                <a:cubicBezTo>
                  <a:pt x="458" y="142"/>
                  <a:pt x="458" y="141"/>
                  <a:pt x="458" y="141"/>
                </a:cubicBezTo>
                <a:cubicBezTo>
                  <a:pt x="455" y="135"/>
                  <a:pt x="453" y="130"/>
                  <a:pt x="451" y="125"/>
                </a:cubicBezTo>
                <a:cubicBezTo>
                  <a:pt x="450" y="125"/>
                  <a:pt x="450" y="124"/>
                  <a:pt x="449" y="124"/>
                </a:cubicBezTo>
                <a:cubicBezTo>
                  <a:pt x="449" y="124"/>
                  <a:pt x="448" y="124"/>
                  <a:pt x="447" y="124"/>
                </a:cubicBezTo>
                <a:cubicBezTo>
                  <a:pt x="447" y="124"/>
                  <a:pt x="447" y="124"/>
                  <a:pt x="447" y="124"/>
                </a:cubicBezTo>
                <a:cubicBezTo>
                  <a:pt x="443" y="126"/>
                  <a:pt x="439" y="127"/>
                  <a:pt x="435" y="129"/>
                </a:cubicBezTo>
                <a:cubicBezTo>
                  <a:pt x="432" y="124"/>
                  <a:pt x="430" y="120"/>
                  <a:pt x="427" y="116"/>
                </a:cubicBezTo>
                <a:cubicBezTo>
                  <a:pt x="427" y="116"/>
                  <a:pt x="427" y="116"/>
                  <a:pt x="427" y="116"/>
                </a:cubicBezTo>
                <a:cubicBezTo>
                  <a:pt x="427" y="116"/>
                  <a:pt x="427" y="116"/>
                  <a:pt x="427" y="116"/>
                </a:cubicBezTo>
                <a:cubicBezTo>
                  <a:pt x="421" y="120"/>
                  <a:pt x="421" y="120"/>
                  <a:pt x="421" y="120"/>
                </a:cubicBezTo>
                <a:cubicBezTo>
                  <a:pt x="421" y="120"/>
                  <a:pt x="421" y="120"/>
                  <a:pt x="421" y="120"/>
                </a:cubicBezTo>
                <a:cubicBezTo>
                  <a:pt x="427" y="116"/>
                  <a:pt x="427" y="116"/>
                  <a:pt x="427" y="116"/>
                </a:cubicBezTo>
                <a:cubicBezTo>
                  <a:pt x="427" y="116"/>
                  <a:pt x="427" y="116"/>
                  <a:pt x="427" y="116"/>
                </a:cubicBezTo>
                <a:cubicBezTo>
                  <a:pt x="427" y="116"/>
                  <a:pt x="427" y="116"/>
                  <a:pt x="427" y="116"/>
                </a:cubicBezTo>
                <a:cubicBezTo>
                  <a:pt x="424" y="111"/>
                  <a:pt x="420" y="107"/>
                  <a:pt x="417" y="104"/>
                </a:cubicBezTo>
                <a:cubicBezTo>
                  <a:pt x="419" y="100"/>
                  <a:pt x="422" y="97"/>
                  <a:pt x="425" y="93"/>
                </a:cubicBezTo>
                <a:cubicBezTo>
                  <a:pt x="425" y="93"/>
                  <a:pt x="425" y="93"/>
                  <a:pt x="425" y="93"/>
                </a:cubicBezTo>
                <a:cubicBezTo>
                  <a:pt x="425" y="93"/>
                  <a:pt x="426" y="92"/>
                  <a:pt x="426" y="92"/>
                </a:cubicBezTo>
                <a:cubicBezTo>
                  <a:pt x="426" y="91"/>
                  <a:pt x="425" y="90"/>
                  <a:pt x="425" y="90"/>
                </a:cubicBezTo>
                <a:cubicBezTo>
                  <a:pt x="421" y="86"/>
                  <a:pt x="416" y="82"/>
                  <a:pt x="412" y="78"/>
                </a:cubicBezTo>
                <a:cubicBezTo>
                  <a:pt x="412" y="78"/>
                  <a:pt x="411" y="78"/>
                  <a:pt x="411" y="78"/>
                </a:cubicBezTo>
                <a:cubicBezTo>
                  <a:pt x="410" y="78"/>
                  <a:pt x="409" y="78"/>
                  <a:pt x="409" y="79"/>
                </a:cubicBezTo>
                <a:cubicBezTo>
                  <a:pt x="409" y="79"/>
                  <a:pt x="409" y="79"/>
                  <a:pt x="409" y="79"/>
                </a:cubicBezTo>
                <a:cubicBezTo>
                  <a:pt x="406" y="82"/>
                  <a:pt x="403" y="85"/>
                  <a:pt x="400" y="88"/>
                </a:cubicBezTo>
                <a:cubicBezTo>
                  <a:pt x="395" y="85"/>
                  <a:pt x="391" y="82"/>
                  <a:pt x="387" y="80"/>
                </a:cubicBezTo>
                <a:cubicBezTo>
                  <a:pt x="387" y="80"/>
                  <a:pt x="387" y="80"/>
                  <a:pt x="387" y="80"/>
                </a:cubicBezTo>
                <a:cubicBezTo>
                  <a:pt x="386" y="80"/>
                  <a:pt x="386" y="80"/>
                  <a:pt x="386" y="80"/>
                </a:cubicBezTo>
                <a:cubicBezTo>
                  <a:pt x="383" y="86"/>
                  <a:pt x="383" y="86"/>
                  <a:pt x="383" y="86"/>
                </a:cubicBezTo>
                <a:cubicBezTo>
                  <a:pt x="386" y="80"/>
                  <a:pt x="386" y="80"/>
                  <a:pt x="386" y="80"/>
                </a:cubicBezTo>
                <a:cubicBezTo>
                  <a:pt x="387" y="80"/>
                  <a:pt x="387" y="80"/>
                  <a:pt x="387" y="80"/>
                </a:cubicBezTo>
                <a:cubicBezTo>
                  <a:pt x="386" y="80"/>
                  <a:pt x="386" y="80"/>
                  <a:pt x="386" y="80"/>
                </a:cubicBezTo>
                <a:cubicBezTo>
                  <a:pt x="382" y="77"/>
                  <a:pt x="377" y="74"/>
                  <a:pt x="373" y="73"/>
                </a:cubicBezTo>
                <a:cubicBezTo>
                  <a:pt x="374" y="68"/>
                  <a:pt x="375" y="64"/>
                  <a:pt x="376" y="60"/>
                </a:cubicBezTo>
                <a:cubicBezTo>
                  <a:pt x="376" y="60"/>
                  <a:pt x="376" y="60"/>
                  <a:pt x="376" y="60"/>
                </a:cubicBezTo>
                <a:cubicBezTo>
                  <a:pt x="376" y="59"/>
                  <a:pt x="376" y="59"/>
                  <a:pt x="376" y="58"/>
                </a:cubicBezTo>
                <a:cubicBezTo>
                  <a:pt x="376" y="57"/>
                  <a:pt x="375" y="57"/>
                  <a:pt x="375" y="57"/>
                </a:cubicBezTo>
                <a:cubicBezTo>
                  <a:pt x="370" y="55"/>
                  <a:pt x="365" y="53"/>
                  <a:pt x="358" y="51"/>
                </a:cubicBezTo>
                <a:cubicBezTo>
                  <a:pt x="358" y="51"/>
                  <a:pt x="357" y="51"/>
                  <a:pt x="357" y="52"/>
                </a:cubicBezTo>
                <a:cubicBezTo>
                  <a:pt x="356" y="52"/>
                  <a:pt x="356" y="53"/>
                  <a:pt x="355" y="53"/>
                </a:cubicBezTo>
                <a:cubicBezTo>
                  <a:pt x="355" y="53"/>
                  <a:pt x="355" y="53"/>
                  <a:pt x="355" y="53"/>
                </a:cubicBezTo>
                <a:cubicBezTo>
                  <a:pt x="354" y="57"/>
                  <a:pt x="352" y="61"/>
                  <a:pt x="351" y="65"/>
                </a:cubicBezTo>
                <a:cubicBezTo>
                  <a:pt x="345" y="64"/>
                  <a:pt x="340" y="63"/>
                  <a:pt x="335" y="63"/>
                </a:cubicBezTo>
                <a:cubicBezTo>
                  <a:pt x="335" y="63"/>
                  <a:pt x="335" y="63"/>
                  <a:pt x="335" y="63"/>
                </a:cubicBezTo>
                <a:cubicBezTo>
                  <a:pt x="335" y="63"/>
                  <a:pt x="335" y="63"/>
                  <a:pt x="335" y="63"/>
                </a:cubicBezTo>
                <a:cubicBezTo>
                  <a:pt x="334" y="70"/>
                  <a:pt x="334" y="70"/>
                  <a:pt x="334" y="70"/>
                </a:cubicBezTo>
                <a:cubicBezTo>
                  <a:pt x="334" y="70"/>
                  <a:pt x="334" y="70"/>
                  <a:pt x="334" y="70"/>
                </a:cubicBezTo>
                <a:cubicBezTo>
                  <a:pt x="335" y="63"/>
                  <a:pt x="335" y="63"/>
                  <a:pt x="335" y="63"/>
                </a:cubicBezTo>
                <a:cubicBezTo>
                  <a:pt x="335" y="63"/>
                  <a:pt x="335" y="63"/>
                  <a:pt x="335" y="63"/>
                </a:cubicBezTo>
                <a:cubicBezTo>
                  <a:pt x="335" y="63"/>
                  <a:pt x="335" y="63"/>
                  <a:pt x="335" y="63"/>
                </a:cubicBezTo>
                <a:cubicBezTo>
                  <a:pt x="329" y="62"/>
                  <a:pt x="324" y="62"/>
                  <a:pt x="320" y="62"/>
                </a:cubicBezTo>
                <a:cubicBezTo>
                  <a:pt x="319" y="58"/>
                  <a:pt x="318" y="53"/>
                  <a:pt x="317" y="49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7" y="49"/>
                  <a:pt x="317" y="48"/>
                  <a:pt x="317" y="48"/>
                </a:cubicBezTo>
                <a:cubicBezTo>
                  <a:pt x="316" y="47"/>
                  <a:pt x="316" y="47"/>
                  <a:pt x="315" y="47"/>
                </a:cubicBezTo>
                <a:cubicBezTo>
                  <a:pt x="309" y="47"/>
                  <a:pt x="303" y="48"/>
                  <a:pt x="298" y="49"/>
                </a:cubicBezTo>
                <a:cubicBezTo>
                  <a:pt x="297" y="49"/>
                  <a:pt x="297" y="49"/>
                  <a:pt x="296" y="50"/>
                </a:cubicBezTo>
                <a:cubicBezTo>
                  <a:pt x="296" y="50"/>
                  <a:pt x="296" y="51"/>
                  <a:pt x="296" y="51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6"/>
                  <a:pt x="296" y="60"/>
                  <a:pt x="297" y="65"/>
                </a:cubicBezTo>
                <a:cubicBezTo>
                  <a:pt x="291" y="66"/>
                  <a:pt x="286" y="67"/>
                  <a:pt x="282" y="68"/>
                </a:cubicBezTo>
                <a:cubicBezTo>
                  <a:pt x="282" y="68"/>
                  <a:pt x="282" y="68"/>
                  <a:pt x="282" y="68"/>
                </a:cubicBezTo>
                <a:cubicBezTo>
                  <a:pt x="282" y="69"/>
                  <a:pt x="282" y="69"/>
                  <a:pt x="282" y="69"/>
                </a:cubicBezTo>
                <a:cubicBezTo>
                  <a:pt x="284" y="75"/>
                  <a:pt x="284" y="75"/>
                  <a:pt x="284" y="75"/>
                </a:cubicBezTo>
                <a:cubicBezTo>
                  <a:pt x="284" y="75"/>
                  <a:pt x="284" y="75"/>
                  <a:pt x="284" y="75"/>
                </a:cubicBezTo>
                <a:cubicBezTo>
                  <a:pt x="282" y="69"/>
                  <a:pt x="282" y="69"/>
                  <a:pt x="282" y="69"/>
                </a:cubicBezTo>
                <a:cubicBezTo>
                  <a:pt x="281" y="69"/>
                  <a:pt x="281" y="69"/>
                  <a:pt x="281" y="69"/>
                </a:cubicBezTo>
                <a:cubicBezTo>
                  <a:pt x="281" y="69"/>
                  <a:pt x="281" y="69"/>
                  <a:pt x="281" y="69"/>
                </a:cubicBezTo>
                <a:cubicBezTo>
                  <a:pt x="276" y="70"/>
                  <a:pt x="272" y="72"/>
                  <a:pt x="267" y="74"/>
                </a:cubicBezTo>
                <a:cubicBezTo>
                  <a:pt x="265" y="70"/>
                  <a:pt x="262" y="67"/>
                  <a:pt x="260" y="63"/>
                </a:cubicBezTo>
                <a:cubicBezTo>
                  <a:pt x="259" y="63"/>
                  <a:pt x="259" y="62"/>
                  <a:pt x="258" y="62"/>
                </a:cubicBezTo>
                <a:cubicBezTo>
                  <a:pt x="258" y="62"/>
                  <a:pt x="257" y="62"/>
                  <a:pt x="257" y="62"/>
                </a:cubicBezTo>
                <a:cubicBezTo>
                  <a:pt x="252" y="64"/>
                  <a:pt x="247" y="67"/>
                  <a:pt x="242" y="71"/>
                </a:cubicBezTo>
                <a:cubicBezTo>
                  <a:pt x="241" y="71"/>
                  <a:pt x="241" y="72"/>
                  <a:pt x="241" y="72"/>
                </a:cubicBezTo>
                <a:cubicBezTo>
                  <a:pt x="241" y="73"/>
                  <a:pt x="241" y="73"/>
                  <a:pt x="241" y="74"/>
                </a:cubicBezTo>
                <a:cubicBezTo>
                  <a:pt x="243" y="78"/>
                  <a:pt x="245" y="82"/>
                  <a:pt x="247" y="86"/>
                </a:cubicBezTo>
                <a:cubicBezTo>
                  <a:pt x="242" y="89"/>
                  <a:pt x="238" y="92"/>
                  <a:pt x="235" y="95"/>
                </a:cubicBezTo>
                <a:cubicBezTo>
                  <a:pt x="235" y="96"/>
                  <a:pt x="235" y="96"/>
                  <a:pt x="235" y="96"/>
                </a:cubicBezTo>
                <a:cubicBezTo>
                  <a:pt x="235" y="96"/>
                  <a:pt x="235" y="96"/>
                  <a:pt x="235" y="96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35" y="96"/>
                  <a:pt x="235" y="96"/>
                  <a:pt x="235" y="96"/>
                </a:cubicBezTo>
                <a:cubicBezTo>
                  <a:pt x="235" y="96"/>
                  <a:pt x="235" y="96"/>
                  <a:pt x="235" y="96"/>
                </a:cubicBezTo>
                <a:cubicBezTo>
                  <a:pt x="235" y="96"/>
                  <a:pt x="235" y="96"/>
                  <a:pt x="235" y="96"/>
                </a:cubicBezTo>
                <a:cubicBezTo>
                  <a:pt x="230" y="100"/>
                  <a:pt x="227" y="103"/>
                  <a:pt x="224" y="107"/>
                </a:cubicBezTo>
                <a:cubicBezTo>
                  <a:pt x="220" y="104"/>
                  <a:pt x="216" y="102"/>
                  <a:pt x="213" y="100"/>
                </a:cubicBezTo>
                <a:cubicBezTo>
                  <a:pt x="212" y="99"/>
                  <a:pt x="212" y="99"/>
                  <a:pt x="211" y="99"/>
                </a:cubicBezTo>
                <a:cubicBezTo>
                  <a:pt x="210" y="99"/>
                  <a:pt x="210" y="99"/>
                  <a:pt x="209" y="100"/>
                </a:cubicBezTo>
                <a:cubicBezTo>
                  <a:pt x="206" y="103"/>
                  <a:pt x="203" y="108"/>
                  <a:pt x="199" y="114"/>
                </a:cubicBezTo>
                <a:cubicBezTo>
                  <a:pt x="199" y="114"/>
                  <a:pt x="199" y="115"/>
                  <a:pt x="199" y="115"/>
                </a:cubicBezTo>
                <a:cubicBezTo>
                  <a:pt x="199" y="116"/>
                  <a:pt x="199" y="117"/>
                  <a:pt x="200" y="117"/>
                </a:cubicBezTo>
                <a:cubicBezTo>
                  <a:pt x="200" y="117"/>
                  <a:pt x="200" y="117"/>
                  <a:pt x="200" y="117"/>
                </a:cubicBezTo>
                <a:cubicBezTo>
                  <a:pt x="203" y="120"/>
                  <a:pt x="207" y="123"/>
                  <a:pt x="210" y="125"/>
                </a:cubicBezTo>
                <a:cubicBezTo>
                  <a:pt x="208" y="129"/>
                  <a:pt x="205" y="134"/>
                  <a:pt x="203" y="139"/>
                </a:cubicBezTo>
                <a:cubicBezTo>
                  <a:pt x="203" y="139"/>
                  <a:pt x="203" y="139"/>
                  <a:pt x="203" y="139"/>
                </a:cubicBezTo>
                <a:cubicBezTo>
                  <a:pt x="203" y="139"/>
                  <a:pt x="203" y="139"/>
                  <a:pt x="203" y="139"/>
                </a:cubicBezTo>
                <a:cubicBezTo>
                  <a:pt x="210" y="142"/>
                  <a:pt x="210" y="142"/>
                  <a:pt x="210" y="142"/>
                </a:cubicBezTo>
                <a:cubicBezTo>
                  <a:pt x="203" y="139"/>
                  <a:pt x="203" y="139"/>
                  <a:pt x="203" y="139"/>
                </a:cubicBezTo>
                <a:cubicBezTo>
                  <a:pt x="203" y="139"/>
                  <a:pt x="203" y="139"/>
                  <a:pt x="203" y="139"/>
                </a:cubicBezTo>
                <a:cubicBezTo>
                  <a:pt x="203" y="139"/>
                  <a:pt x="203" y="139"/>
                  <a:pt x="203" y="139"/>
                </a:cubicBezTo>
                <a:cubicBezTo>
                  <a:pt x="201" y="143"/>
                  <a:pt x="199" y="148"/>
                  <a:pt x="198" y="154"/>
                </a:cubicBezTo>
                <a:cubicBezTo>
                  <a:pt x="193" y="153"/>
                  <a:pt x="189" y="152"/>
                  <a:pt x="184" y="152"/>
                </a:cubicBezTo>
                <a:cubicBezTo>
                  <a:pt x="184" y="152"/>
                  <a:pt x="183" y="152"/>
                  <a:pt x="183" y="152"/>
                </a:cubicBezTo>
                <a:cubicBezTo>
                  <a:pt x="182" y="152"/>
                  <a:pt x="182" y="153"/>
                  <a:pt x="182" y="153"/>
                </a:cubicBezTo>
                <a:cubicBezTo>
                  <a:pt x="180" y="158"/>
                  <a:pt x="179" y="164"/>
                  <a:pt x="178" y="170"/>
                </a:cubicBezTo>
                <a:cubicBezTo>
                  <a:pt x="178" y="172"/>
                  <a:pt x="179" y="173"/>
                  <a:pt x="180" y="173"/>
                </a:cubicBezTo>
                <a:close/>
                <a:moveTo>
                  <a:pt x="228" y="192"/>
                </a:moveTo>
                <a:cubicBezTo>
                  <a:pt x="228" y="140"/>
                  <a:pt x="271" y="98"/>
                  <a:pt x="322" y="98"/>
                </a:cubicBezTo>
                <a:cubicBezTo>
                  <a:pt x="374" y="98"/>
                  <a:pt x="416" y="140"/>
                  <a:pt x="416" y="192"/>
                </a:cubicBezTo>
                <a:cubicBezTo>
                  <a:pt x="416" y="244"/>
                  <a:pt x="374" y="286"/>
                  <a:pt x="322" y="286"/>
                </a:cubicBezTo>
                <a:cubicBezTo>
                  <a:pt x="271" y="286"/>
                  <a:pt x="228" y="244"/>
                  <a:pt x="228" y="1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40" name="Freeform 203"/>
          <p:cNvSpPr>
            <a:spLocks noChangeAspect="1" noEditPoints="1"/>
          </p:cNvSpPr>
          <p:nvPr/>
        </p:nvSpPr>
        <p:spPr bwMode="auto">
          <a:xfrm>
            <a:off x="10554226" y="1834027"/>
            <a:ext cx="521507" cy="501450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lIns="171441" tIns="85720" rIns="171441" bIns="85720"/>
          <a:lstStyle/>
          <a:p>
            <a:pPr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8305" y="161365"/>
            <a:ext cx="923367" cy="68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7"/>
          <p:cNvGrpSpPr/>
          <p:nvPr/>
        </p:nvGrpSpPr>
        <p:grpSpPr>
          <a:xfrm>
            <a:off x="4193389" y="1502265"/>
            <a:ext cx="4098908" cy="4097424"/>
            <a:chOff x="3949820" y="1619561"/>
            <a:chExt cx="3886079" cy="3886079"/>
          </a:xfrm>
        </p:grpSpPr>
        <p:grpSp>
          <p:nvGrpSpPr>
            <p:cNvPr id="3" name="组合 158"/>
            <p:cNvGrpSpPr/>
            <p:nvPr/>
          </p:nvGrpSpPr>
          <p:grpSpPr>
            <a:xfrm rot="2031950">
              <a:off x="3949820" y="1619561"/>
              <a:ext cx="3886079" cy="3886079"/>
              <a:chOff x="743479" y="1548106"/>
              <a:chExt cx="3941689" cy="3941690"/>
            </a:xfrm>
          </p:grpSpPr>
          <p:sp>
            <p:nvSpPr>
              <p:cNvPr id="5" name="饼形 160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5499603"/>
                  <a:gd name="adj2" fmla="val 1414256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饼形 161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20312866"/>
                  <a:gd name="adj2" fmla="val 5509031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饼形 162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14082830"/>
                  <a:gd name="adj2" fmla="val 20306643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椭圆 163"/>
              <p:cNvSpPr/>
              <p:nvPr/>
            </p:nvSpPr>
            <p:spPr>
              <a:xfrm>
                <a:off x="1151852" y="1956480"/>
                <a:ext cx="3124943" cy="3124943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635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文本框 32"/>
            <p:cNvSpPr txBox="1"/>
            <p:nvPr/>
          </p:nvSpPr>
          <p:spPr>
            <a:xfrm>
              <a:off x="4740630" y="2360917"/>
              <a:ext cx="2370505" cy="2842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Железная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дорога экономически важна для Мали (добыча полезных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ископаемых, выход к морю и др.). Железнодорожный транспорт может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извлечь выгоду из широкого рынка и сильных конкурентных преимуществ в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нынешних условиях роста цен на энергоносители.</a:t>
              </a:r>
              <a:endParaRPr lang="ru-RU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sz="3164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164"/>
          <p:cNvGrpSpPr/>
          <p:nvPr/>
        </p:nvGrpSpPr>
        <p:grpSpPr>
          <a:xfrm>
            <a:off x="3321962" y="3043702"/>
            <a:ext cx="1234784" cy="1234337"/>
            <a:chOff x="4297826" y="4749111"/>
            <a:chExt cx="1170670" cy="1170670"/>
          </a:xfrm>
        </p:grpSpPr>
        <p:grpSp>
          <p:nvGrpSpPr>
            <p:cNvPr id="10" name="组合 165"/>
            <p:cNvGrpSpPr/>
            <p:nvPr/>
          </p:nvGrpSpPr>
          <p:grpSpPr>
            <a:xfrm>
              <a:off x="4297826" y="4749111"/>
              <a:ext cx="1170670" cy="1170670"/>
              <a:chOff x="2586038" y="2761615"/>
              <a:chExt cx="1334770" cy="1334770"/>
            </a:xfrm>
          </p:grpSpPr>
          <p:sp>
            <p:nvSpPr>
              <p:cNvPr id="19" name="椭圆 17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17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52"/>
            <p:cNvGrpSpPr>
              <a:grpSpLocks noChangeAspect="1"/>
            </p:cNvGrpSpPr>
            <p:nvPr/>
          </p:nvGrpSpPr>
          <p:grpSpPr bwMode="auto">
            <a:xfrm>
              <a:off x="4664238" y="5118239"/>
              <a:ext cx="436173" cy="432413"/>
              <a:chOff x="3783" y="2102"/>
              <a:chExt cx="116" cy="115"/>
            </a:xfrm>
            <a:solidFill>
              <a:srgbClr val="E87071"/>
            </a:solidFill>
            <a:effectLst/>
          </p:grpSpPr>
          <p:sp>
            <p:nvSpPr>
              <p:cNvPr id="12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55"/>
              <p:cNvSpPr>
                <a:spLocks/>
              </p:cNvSpPr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56"/>
              <p:cNvSpPr>
                <a:spLocks/>
              </p:cNvSpPr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57"/>
              <p:cNvSpPr>
                <a:spLocks/>
              </p:cNvSpPr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58"/>
              <p:cNvSpPr>
                <a:spLocks/>
              </p:cNvSpPr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59"/>
              <p:cNvSpPr>
                <a:spLocks/>
              </p:cNvSpPr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" name="组合 177"/>
          <p:cNvGrpSpPr/>
          <p:nvPr/>
        </p:nvGrpSpPr>
        <p:grpSpPr>
          <a:xfrm>
            <a:off x="5706309" y="5069463"/>
            <a:ext cx="1234784" cy="1234337"/>
            <a:chOff x="2586038" y="2761615"/>
            <a:chExt cx="1334770" cy="1334770"/>
          </a:xfrm>
        </p:grpSpPr>
        <p:sp>
          <p:nvSpPr>
            <p:cNvPr id="22" name="椭圆 182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23" name="椭圆 183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185"/>
          <p:cNvGrpSpPr/>
          <p:nvPr/>
        </p:nvGrpSpPr>
        <p:grpSpPr>
          <a:xfrm>
            <a:off x="7920889" y="3088245"/>
            <a:ext cx="1234784" cy="1234337"/>
            <a:chOff x="2586038" y="2761615"/>
            <a:chExt cx="1334770" cy="1334770"/>
          </a:xfrm>
        </p:grpSpPr>
        <p:sp>
          <p:nvSpPr>
            <p:cNvPr id="34" name="椭圆 194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35" name="椭圆 195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sp>
        <p:nvSpPr>
          <p:cNvPr id="36" name="文本框 65"/>
          <p:cNvSpPr txBox="1"/>
          <p:nvPr/>
        </p:nvSpPr>
        <p:spPr>
          <a:xfrm>
            <a:off x="403413" y="115863"/>
            <a:ext cx="107486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Необходимые меры для совершенствования государственного управления железнодорожными перевозками в Республике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Мали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8157882" y="2674175"/>
            <a:ext cx="3863263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Техническим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 финансовым партнерам необходимо поддерживать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любое решение, позволяющее финансировать внешнюю инфраструктуру;</a:t>
            </a:r>
            <a:endPara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 Placeholder 7"/>
          <p:cNvSpPr txBox="1">
            <a:spLocks/>
          </p:cNvSpPr>
          <p:nvPr/>
        </p:nvSpPr>
        <p:spPr>
          <a:xfrm>
            <a:off x="7324167" y="5596670"/>
            <a:ext cx="471490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рамках программ железнодорожных соединений реализовывать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различные инициативы, в частности: Мали– Гвинея(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Бамако-Бугуни-Канкан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Мали-Кот-д'Ивуар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Бугуни-Сикассо-Уанголодугу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) и другие.</a:t>
            </a:r>
            <a:endPara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Text Placeholder 7"/>
          <p:cNvSpPr txBox="1">
            <a:spLocks/>
          </p:cNvSpPr>
          <p:nvPr/>
        </p:nvSpPr>
        <p:spPr>
          <a:xfrm>
            <a:off x="215153" y="3821660"/>
            <a:ext cx="471490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Государствам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Мали и Сенегала следует ускорить осуществление</a:t>
            </a:r>
          </a:p>
          <a:p>
            <a:pPr algn="l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текущих реформ, особенно на институциональном уровне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тем чтобы</a:t>
            </a:r>
          </a:p>
          <a:p>
            <a:pPr algn="l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создать основу для </a:t>
            </a: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аксимального</a:t>
            </a:r>
          </a:p>
          <a:p>
            <a:pPr algn="l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</a:p>
          <a:p>
            <a:pPr algn="l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значительных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инвестиций,</a:t>
            </a:r>
          </a:p>
          <a:p>
            <a:pPr algn="l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необходимых для </a:t>
            </a: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троительства</a:t>
            </a:r>
          </a:p>
          <a:p>
            <a:pPr algn="l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1411" y="188258"/>
            <a:ext cx="923367" cy="68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组合 202"/>
          <p:cNvGrpSpPr/>
          <p:nvPr/>
        </p:nvGrpSpPr>
        <p:grpSpPr>
          <a:xfrm>
            <a:off x="8259645" y="3492000"/>
            <a:ext cx="516253" cy="439327"/>
            <a:chOff x="5933005" y="2830391"/>
            <a:chExt cx="500408" cy="425843"/>
          </a:xfrm>
          <a:solidFill>
            <a:srgbClr val="00B050"/>
          </a:solidFill>
        </p:grpSpPr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4" name="Freeform 8"/>
          <p:cNvSpPr>
            <a:spLocks noEditPoints="1"/>
          </p:cNvSpPr>
          <p:nvPr/>
        </p:nvSpPr>
        <p:spPr bwMode="auto">
          <a:xfrm>
            <a:off x="6087035" y="5432612"/>
            <a:ext cx="475129" cy="533541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844" y="0"/>
            <a:ext cx="6275156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0"/>
            <a:ext cx="650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Google Shape;968;p48"/>
          <p:cNvSpPr/>
          <p:nvPr/>
        </p:nvSpPr>
        <p:spPr>
          <a:xfrm>
            <a:off x="261555" y="1555676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68;p48"/>
          <p:cNvSpPr/>
          <p:nvPr/>
        </p:nvSpPr>
        <p:spPr>
          <a:xfrm>
            <a:off x="243626" y="3527908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47482"/>
            <a:ext cx="11304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речного и воздушного транспорта в Республике Мали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01" y="1680446"/>
            <a:ext cx="4867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Речной транспорт в Мали также развит слабо (12553 пассажира в 2018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году) и работает с перерывами (5-7 месяцев в 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7153" y="3213411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Сеть воздушного транспорта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насчитывает 7 аэропортов (один международный и 6 местных)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небольшим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трафиком.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6117" y="4638799"/>
            <a:ext cx="46706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 не менее, внутренние услуги новой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авиакомпании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Mali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запустила свой первый рейс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Кайес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29 сентября 2020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должны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открытию страны с 12 еженедельными рейсами.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968;p48"/>
          <p:cNvSpPr/>
          <p:nvPr/>
        </p:nvSpPr>
        <p:spPr>
          <a:xfrm>
            <a:off x="261555" y="5186382"/>
            <a:ext cx="571503" cy="57150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253" y="0"/>
            <a:ext cx="7127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Республики Мали 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2226143"/>
              </p:ext>
            </p:extLst>
          </p:nvPr>
        </p:nvGraphicFramePr>
        <p:xfrm>
          <a:off x="206188" y="780097"/>
          <a:ext cx="11761694" cy="5920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80847"/>
                <a:gridCol w="588084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Strengths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-Сильные стороны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Weaknesses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-Слабые стороны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Молодое население;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Высокое сельскохозяйственное производство (первая страна-производитель хлопка в Африке, второе по величине поголовье скота в Западной Африке, продовольственная самообеспеченность зерновыми культурами);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потенциал для развития агропродовольственной промышленности;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 природных ресурсов (третья страна-производитель золота в Африке).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Слабое развитие производственно-сбытовой цепочки для поддержки местного продукта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переработка и создание рабочих мест с высокой добавленной стоимостью;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Недостаточная транспортная и энергетическая инфраструктура;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Неблагоприятная деловая среда и низкий уровень развития ГЧП(государственно-частное партнерство);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 квалификации кадров;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Социально-политическая нестабильность и ослабление социальной сплоченности;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способность адаптироваться к изменению климата;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Природа страны, не имеющей выхода к морю.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1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Opportunities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-Возможности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Тhreats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Défis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Угрозы, Вызов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потенциал для развития цепочек создания добавленной стоимости в сельском хозяйстве, животноводстве и горнодобывающей промышленности;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неиспользованный потенциал сельскохозяйственного сектора (наличие неиспользованных пахотных земель и водных ресурсов);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горнодобывающих и энергетических ресурсов;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Неиспользованный рыночный потенциал для усиления региональной (Соглашение о свободной торговле ЭКОВАС) и африканской (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AfCFTA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интеграции и содействия внешней торговле;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Культурные ценности Мали, которые могут быть использованы для развития динамичного туристического сектора в стране.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Сохраняющийся кризис в области безопасности и политическая нестабильность;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Ухудшение управления и коррупция;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Плохая диверсификация экономики;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уязвимость к изменению климата и внешним потрясениям;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концентрация внутренних долговых обязательств со сроком погашения 60,0% в период 2021-2023 годов;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мобилизация внутренних ресурсов.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reeform 8"/>
          <p:cNvSpPr/>
          <p:nvPr/>
        </p:nvSpPr>
        <p:spPr>
          <a:xfrm>
            <a:off x="0" y="6705600"/>
            <a:ext cx="12191999" cy="152400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00B050"/>
          </a:solidFill>
        </p:spPr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799" y="0"/>
            <a:ext cx="923367" cy="68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-2" y="-3"/>
            <a:ext cx="12191999" cy="6858002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12"/>
          <p:cNvSpPr/>
          <p:nvPr/>
        </p:nvSpPr>
        <p:spPr>
          <a:xfrm>
            <a:off x="125506" y="1273889"/>
            <a:ext cx="9421906" cy="2329924"/>
          </a:xfrm>
          <a:custGeom>
            <a:avLst/>
            <a:gdLst/>
            <a:ahLst/>
            <a:cxnLst/>
            <a:rect l="l" t="t" r="r" b="b"/>
            <a:pathLst>
              <a:path w="1769616" h="459081">
                <a:moveTo>
                  <a:pt x="0" y="0"/>
                </a:moveTo>
                <a:lnTo>
                  <a:pt x="1769616" y="0"/>
                </a:lnTo>
                <a:lnTo>
                  <a:pt x="1769616" y="459081"/>
                </a:lnTo>
                <a:lnTo>
                  <a:pt x="0" y="45908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1" name="Freeform 5"/>
          <p:cNvSpPr/>
          <p:nvPr/>
        </p:nvSpPr>
        <p:spPr>
          <a:xfrm>
            <a:off x="0" y="4857772"/>
            <a:ext cx="12192000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2" name="Freeform 15"/>
          <p:cNvSpPr/>
          <p:nvPr/>
        </p:nvSpPr>
        <p:spPr>
          <a:xfrm>
            <a:off x="358588" y="1721224"/>
            <a:ext cx="11394142" cy="4840941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00B050"/>
          </a:solidFill>
        </p:spPr>
      </p:sp>
      <p:sp>
        <p:nvSpPr>
          <p:cNvPr id="13" name="Прямоугольник 12"/>
          <p:cNvSpPr/>
          <p:nvPr/>
        </p:nvSpPr>
        <p:spPr>
          <a:xfrm>
            <a:off x="806823" y="165412"/>
            <a:ext cx="10632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страновой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стратегии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CSP)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Африканского банка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развития для Республики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Мали до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2025 года по транспортному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сектору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6388450"/>
              </p:ext>
            </p:extLst>
          </p:nvPr>
        </p:nvGraphicFramePr>
        <p:xfrm>
          <a:off x="1237128" y="2226400"/>
          <a:ext cx="10121153" cy="3723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6825"/>
                <a:gridCol w="6841858"/>
                <a:gridCol w="1244004"/>
                <a:gridCol w="122846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дорог с твердым покрытием (км)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9926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22463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Повысить безопасность дорожного движения и среднее время, затрачиваемое на лечение жертв дорожно-транспортных происшествий (часы)  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Время, необходимое грузовому автомобилю для пересечения границы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Кот-д'Ивуара-Мали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(часы)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в пути для легковых транспортных средств, между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Буремом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Кидалем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(часы)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2,86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в пути для тяжелых грузовиков между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Буремом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Кидалем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(часы)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3,57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/>
        </p:nvSpPr>
        <p:spPr>
          <a:xfrm>
            <a:off x="0" y="1"/>
            <a:ext cx="12192000" cy="5495364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rgbClr val="00B050"/>
          </a:solidFill>
        </p:spPr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10235" y="421342"/>
            <a:ext cx="10730753" cy="806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Выводы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-1714985" y="2740474"/>
            <a:ext cx="5485606" cy="624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73740" y="1120589"/>
            <a:ext cx="899499" cy="8875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4775" y="2501154"/>
            <a:ext cx="899499" cy="8875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73739" y="3935506"/>
            <a:ext cx="899499" cy="8875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33"/>
          <p:cNvSpPr txBox="1"/>
          <p:nvPr/>
        </p:nvSpPr>
        <p:spPr>
          <a:xfrm>
            <a:off x="1517785" y="1302675"/>
            <a:ext cx="1015426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Республике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 разработаны и действуют нормативно-правовые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акты по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регулированию международных перевозок автомобильным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железнодорожным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транспортом.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 существует система управления в этих отраслях.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33"/>
          <p:cNvSpPr txBox="1"/>
          <p:nvPr/>
        </p:nvSpPr>
        <p:spPr>
          <a:xfrm>
            <a:off x="1490892" y="2333615"/>
            <a:ext cx="1024390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Однако, транспортные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сектора Мали, как и в целом, экономика региона,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развиты очень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слабо. Требуется существенное финансирование для улучшения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железной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дороги, так и автомобильных дорог, которые находятся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разрушительном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положении. Африканский банк развития всеми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силами старается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финансировать сектора экономики Мали, однако, 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сегодняшний день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этого не достаточно.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1481925" y="3821756"/>
            <a:ext cx="1028873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Представленный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СВОТ-анализ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региону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 показал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 республика имеет не только слабые места, но сильные стороны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возможности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настоящее время,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страновая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стратегия (CSP) Республики Мали на период 2021-2025 гг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которая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направлена на улучшение всех секторов экономики страны,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транспортную отрасль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Поэтому перспективы развития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транспортного сектора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экономики радужные, регион имеет возможности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располагает сильными сторонами.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oogle Shape;810;p48"/>
          <p:cNvGrpSpPr/>
          <p:nvPr/>
        </p:nvGrpSpPr>
        <p:grpSpPr>
          <a:xfrm>
            <a:off x="660807" y="1251123"/>
            <a:ext cx="714380" cy="642942"/>
            <a:chOff x="1926350" y="995225"/>
            <a:chExt cx="428650" cy="356600"/>
          </a:xfrm>
          <a:solidFill>
            <a:srgbClr val="00B050"/>
          </a:solidFill>
        </p:grpSpPr>
        <p:sp>
          <p:nvSpPr>
            <p:cNvPr id="35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0156" y="5800165"/>
            <a:ext cx="975658" cy="80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组合 40"/>
          <p:cNvGrpSpPr/>
          <p:nvPr/>
        </p:nvGrpSpPr>
        <p:grpSpPr>
          <a:xfrm>
            <a:off x="783568" y="4126737"/>
            <a:ext cx="473292" cy="404559"/>
            <a:chOff x="1179499" y="5126995"/>
            <a:chExt cx="695313" cy="594335"/>
          </a:xfrm>
          <a:solidFill>
            <a:srgbClr val="00B050"/>
          </a:solidFill>
        </p:grpSpPr>
        <p:sp>
          <p:nvSpPr>
            <p:cNvPr id="34" name="Freeform 131"/>
            <p:cNvSpPr>
              <a:spLocks/>
            </p:cNvSpPr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28"/>
          <p:cNvGrpSpPr/>
          <p:nvPr/>
        </p:nvGrpSpPr>
        <p:grpSpPr>
          <a:xfrm>
            <a:off x="686914" y="2634977"/>
            <a:ext cx="677227" cy="638986"/>
            <a:chOff x="3098700" y="5569159"/>
            <a:chExt cx="642147" cy="605886"/>
          </a:xfrm>
          <a:solidFill>
            <a:srgbClr val="00B050"/>
          </a:solidFill>
        </p:grpSpPr>
        <p:sp>
          <p:nvSpPr>
            <p:cNvPr id="43" name="Freeform 349"/>
            <p:cNvSpPr>
              <a:spLocks/>
            </p:cNvSpPr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Freeform 350"/>
            <p:cNvSpPr>
              <a:spLocks/>
            </p:cNvSpPr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760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906" y="1356008"/>
            <a:ext cx="56925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Мали: Африканский банк развития улучшает региональную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интеграцию, местную экономику и занятость за счет финансирования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дорожного участка (дата публикации 08 сентября 2020г.) [Электронный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ресурс].Режим доступа https://www.afdb.org/en/news-and-events/mali-labanque-</a:t>
            </a:r>
          </a:p>
          <a:p>
            <a:pPr algn="just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africaine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-de-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developpement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ameliore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lintegration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regionale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leconomielocale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et-lemploi-par-le-financement-dun-troncon-routier-37775–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 экрана.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32.Мали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Страновой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стратегический документ на 2021-2025 годы(дата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публикации 04.06.2021г.) [Электронный ресурс].Режим доступа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https://www.afdb.org/en/documents/mali-country-strategy-paper-2021-2025–</a:t>
            </a:r>
          </a:p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 экрана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082" y="3406588"/>
            <a:ext cx="8292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Мали: 56 миллионов долларов от африканского банка развития на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второй этап строительства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транссахарской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дороги (дата публикации 13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декабря 2018 года) [Электронный ресурс]. Режим доступа https://www.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afdb.org/en/news-and-events/mali-56-millions-de-dollars-de-la-banque-africainede-</a:t>
            </a:r>
          </a:p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developpement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-pour-la-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deuxieme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-phase-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damenagement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-de-la-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routetranssaharienne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18855–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 экрана.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117" y="4808728"/>
            <a:ext cx="5531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Мали реализация документа Африканского банка развития по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стратегии стран на 2015-2019 годы дала удовлетворительные результаты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(отчет)(дата публикации 14 октября-2021 г.) [Электронный ресурс].Режим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доступа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https://www.afdb.org/en/news-and-events/au-mali-la-mise-en-oeuvre-dudocument-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de-strategie-pays-2015-2019-de-la-banque-africaine-de-developpementproduit-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des-resultats-satisfaisants-rapport-46161–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 экрана.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4566" y="3721279"/>
            <a:ext cx="49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Rail Infrastructure in Africa Financing Policy Options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https://www.afdb.org/fileadmin/uploads/afdb/Documents/Events/ATFforum/Rail_I</a:t>
            </a:r>
          </a:p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nfrastructure_in_Africa_-_Financing_Policy_Options_-_AfDB.pdf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05600" y="1413320"/>
            <a:ext cx="5378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Мали: сальдо торгового баланса(дата публикации 24.12.2021)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[Электронный ресурс]. Режим доступа. https://www.journaldumali.com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/2021/12/24/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mali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-balance-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commerciale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excedentaire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 экрана.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87670" y="2177132"/>
            <a:ext cx="53877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Кот-д'Ивуар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Африканский банк развития поддерживает пять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преобразующих проектов на сумму 275 миллиардов канадских франков (Дата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публикации 01 марта 2019 г.) [Электронный ресурс].Режим доступа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https://www.afdb.org/en/news-and-events/cote-divoire-la-banque-africaine-dedeveloppement-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appuie-cinq-projets-transformateurs-pour-un-montant-de-275-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milliards-cfa-19047–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 экрана.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31"/>
          <p:cNvSpPr/>
          <p:nvPr/>
        </p:nvSpPr>
        <p:spPr>
          <a:xfrm>
            <a:off x="0" y="0"/>
            <a:ext cx="12192000" cy="12858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991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Список литературы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直接连接符 5"/>
          <p:cNvCxnSpPr/>
          <p:nvPr/>
        </p:nvCxnSpPr>
        <p:spPr>
          <a:xfrm>
            <a:off x="6202738" y="1660967"/>
            <a:ext cx="0" cy="1455737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6"/>
          <p:cNvCxnSpPr/>
          <p:nvPr/>
        </p:nvCxnSpPr>
        <p:spPr>
          <a:xfrm rot="5400000">
            <a:off x="5090481" y="5336325"/>
            <a:ext cx="2190750" cy="2097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oogle Shape;810;p48"/>
          <p:cNvGrpSpPr/>
          <p:nvPr/>
        </p:nvGrpSpPr>
        <p:grpSpPr>
          <a:xfrm>
            <a:off x="5647765" y="3274630"/>
            <a:ext cx="1075764" cy="732593"/>
            <a:chOff x="1926350" y="995225"/>
            <a:chExt cx="428650" cy="356600"/>
          </a:xfrm>
          <a:solidFill>
            <a:srgbClr val="00B050"/>
          </a:solidFill>
        </p:grpSpPr>
        <p:sp>
          <p:nvSpPr>
            <p:cNvPr id="15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0156" y="5800165"/>
            <a:ext cx="975658" cy="80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6741458" y="4752216"/>
            <a:ext cx="5298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MALI – CSP 2021-2025. Directorate General, West Africa Regional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Development and Business Delivery Office (RDGW) – Mali Country Office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(COML). May 2021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0" y="5857336"/>
            <a:ext cx="12191999" cy="1000664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00B050"/>
          </a:solidFill>
        </p:spPr>
      </p:sp>
      <p:sp>
        <p:nvSpPr>
          <p:cNvPr id="9" name="Freeform 3"/>
          <p:cNvSpPr/>
          <p:nvPr/>
        </p:nvSpPr>
        <p:spPr>
          <a:xfrm>
            <a:off x="0" y="0"/>
            <a:ext cx="12192000" cy="1622612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B050"/>
          </a:solidFill>
        </p:spPr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35423" y="1410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t="21916" b="11980"/>
          <a:stretch>
            <a:fillRect/>
          </a:stretch>
        </p:blipFill>
        <p:spPr bwMode="auto">
          <a:xfrm>
            <a:off x="0" y="1604682"/>
            <a:ext cx="12192000" cy="429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80EBD-E6EE-F728-E511-CC23DC02E8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519647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 управления автомобильным транспортом в Республике Мали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929190" y="1357298"/>
            <a:ext cx="2281661" cy="2009069"/>
            <a:chOff x="5803300" y="1948400"/>
            <a:chExt cx="2164994" cy="1905223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00B050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6" name="组合 73"/>
            <p:cNvGrpSpPr>
              <a:grpSpLocks/>
            </p:cNvGrpSpPr>
            <p:nvPr/>
          </p:nvGrpSpPr>
          <p:grpSpPr bwMode="auto">
            <a:xfrm>
              <a:off x="6481655" y="2517630"/>
              <a:ext cx="1339125" cy="1206045"/>
              <a:chOff x="952501" y="6013451"/>
              <a:chExt cx="511175" cy="460375"/>
            </a:xfrm>
          </p:grpSpPr>
          <p:sp>
            <p:nvSpPr>
              <p:cNvPr id="7" name="Freeform 58"/>
              <p:cNvSpPr>
                <a:spLocks/>
              </p:cNvSpPr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9" name="组合 3"/>
          <p:cNvGrpSpPr>
            <a:grpSpLocks/>
          </p:cNvGrpSpPr>
          <p:nvPr/>
        </p:nvGrpSpPr>
        <p:grpSpPr bwMode="auto">
          <a:xfrm>
            <a:off x="3143240" y="2500306"/>
            <a:ext cx="2281661" cy="2010744"/>
            <a:chOff x="4044280" y="2999474"/>
            <a:chExt cx="2164994" cy="1905223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00B050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12" name="组合 74"/>
            <p:cNvGrpSpPr>
              <a:grpSpLocks/>
            </p:cNvGrpSpPr>
            <p:nvPr/>
          </p:nvGrpSpPr>
          <p:grpSpPr bwMode="auto">
            <a:xfrm>
              <a:off x="4742518" y="3572999"/>
              <a:ext cx="1329665" cy="1197525"/>
              <a:chOff x="5405438" y="6815138"/>
              <a:chExt cx="511175" cy="460375"/>
            </a:xfrm>
          </p:grpSpPr>
          <p:sp>
            <p:nvSpPr>
              <p:cNvPr id="13" name="Freeform 61"/>
              <p:cNvSpPr>
                <a:spLocks/>
              </p:cNvSpPr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4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" name="组合 4"/>
          <p:cNvGrpSpPr>
            <a:grpSpLocks/>
          </p:cNvGrpSpPr>
          <p:nvPr/>
        </p:nvGrpSpPr>
        <p:grpSpPr bwMode="auto">
          <a:xfrm>
            <a:off x="1285852" y="3500438"/>
            <a:ext cx="2281661" cy="2009069"/>
            <a:chOff x="2285260" y="4050548"/>
            <a:chExt cx="2164994" cy="190522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285260" y="4050548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2446237" y="4201094"/>
              <a:ext cx="1830374" cy="161075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18" name="组合 75"/>
            <p:cNvGrpSpPr>
              <a:grpSpLocks/>
            </p:cNvGrpSpPr>
            <p:nvPr/>
          </p:nvGrpSpPr>
          <p:grpSpPr bwMode="auto">
            <a:xfrm>
              <a:off x="2970142" y="4598630"/>
              <a:ext cx="1348095" cy="1199681"/>
              <a:chOff x="688976" y="7240588"/>
              <a:chExt cx="519113" cy="461963"/>
            </a:xfrm>
          </p:grpSpPr>
          <p:sp>
            <p:nvSpPr>
              <p:cNvPr id="19" name="Freeform 64"/>
              <p:cNvSpPr>
                <a:spLocks/>
              </p:cNvSpPr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0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1" name="Freeform 63"/>
          <p:cNvSpPr>
            <a:spLocks/>
          </p:cNvSpPr>
          <p:nvPr/>
        </p:nvSpPr>
        <p:spPr bwMode="auto">
          <a:xfrm>
            <a:off x="2428860" y="4071942"/>
            <a:ext cx="308988" cy="797534"/>
          </a:xfrm>
          <a:custGeom>
            <a:avLst/>
            <a:gdLst>
              <a:gd name="T0" fmla="*/ 33814 w 30"/>
              <a:gd name="T1" fmla="*/ 203736 h 77"/>
              <a:gd name="T2" fmla="*/ 33814 w 30"/>
              <a:gd name="T3" fmla="*/ 233920 h 77"/>
              <a:gd name="T4" fmla="*/ 37571 w 30"/>
              <a:gd name="T5" fmla="*/ 256557 h 77"/>
              <a:gd name="T6" fmla="*/ 60114 w 30"/>
              <a:gd name="T7" fmla="*/ 264103 h 77"/>
              <a:gd name="T8" fmla="*/ 78899 w 30"/>
              <a:gd name="T9" fmla="*/ 245238 h 77"/>
              <a:gd name="T10" fmla="*/ 78899 w 30"/>
              <a:gd name="T11" fmla="*/ 218828 h 77"/>
              <a:gd name="T12" fmla="*/ 78899 w 30"/>
              <a:gd name="T13" fmla="*/ 196191 h 77"/>
              <a:gd name="T14" fmla="*/ 75142 w 30"/>
              <a:gd name="T15" fmla="*/ 162235 h 77"/>
              <a:gd name="T16" fmla="*/ 45085 w 30"/>
              <a:gd name="T17" fmla="*/ 147143 h 77"/>
              <a:gd name="T18" fmla="*/ 37571 w 30"/>
              <a:gd name="T19" fmla="*/ 147143 h 77"/>
              <a:gd name="T20" fmla="*/ 26300 w 30"/>
              <a:gd name="T21" fmla="*/ 150916 h 77"/>
              <a:gd name="T22" fmla="*/ 26300 w 30"/>
              <a:gd name="T23" fmla="*/ 116960 h 77"/>
              <a:gd name="T24" fmla="*/ 33814 w 30"/>
              <a:gd name="T25" fmla="*/ 116960 h 77"/>
              <a:gd name="T26" fmla="*/ 71385 w 30"/>
              <a:gd name="T27" fmla="*/ 83004 h 77"/>
              <a:gd name="T28" fmla="*/ 71385 w 30"/>
              <a:gd name="T29" fmla="*/ 52821 h 77"/>
              <a:gd name="T30" fmla="*/ 52599 w 30"/>
              <a:gd name="T31" fmla="*/ 26410 h 77"/>
              <a:gd name="T32" fmla="*/ 33814 w 30"/>
              <a:gd name="T33" fmla="*/ 56593 h 77"/>
              <a:gd name="T34" fmla="*/ 33814 w 30"/>
              <a:gd name="T35" fmla="*/ 64139 h 77"/>
              <a:gd name="T36" fmla="*/ 33814 w 30"/>
              <a:gd name="T37" fmla="*/ 71685 h 77"/>
              <a:gd name="T38" fmla="*/ 0 w 30"/>
              <a:gd name="T39" fmla="*/ 71685 h 77"/>
              <a:gd name="T40" fmla="*/ 0 w 30"/>
              <a:gd name="T41" fmla="*/ 45275 h 77"/>
              <a:gd name="T42" fmla="*/ 56357 w 30"/>
              <a:gd name="T43" fmla="*/ 0 h 77"/>
              <a:gd name="T44" fmla="*/ 108956 w 30"/>
              <a:gd name="T45" fmla="*/ 49048 h 77"/>
              <a:gd name="T46" fmla="*/ 108956 w 30"/>
              <a:gd name="T47" fmla="*/ 64139 h 77"/>
              <a:gd name="T48" fmla="*/ 108956 w 30"/>
              <a:gd name="T49" fmla="*/ 75458 h 77"/>
              <a:gd name="T50" fmla="*/ 82656 w 30"/>
              <a:gd name="T51" fmla="*/ 128278 h 77"/>
              <a:gd name="T52" fmla="*/ 105199 w 30"/>
              <a:gd name="T53" fmla="*/ 147143 h 77"/>
              <a:gd name="T54" fmla="*/ 112713 w 30"/>
              <a:gd name="T55" fmla="*/ 181099 h 77"/>
              <a:gd name="T56" fmla="*/ 112713 w 30"/>
              <a:gd name="T57" fmla="*/ 241465 h 77"/>
              <a:gd name="T58" fmla="*/ 52599 w 30"/>
              <a:gd name="T59" fmla="*/ 290513 h 77"/>
              <a:gd name="T60" fmla="*/ 0 w 30"/>
              <a:gd name="T61" fmla="*/ 241465 h 77"/>
              <a:gd name="T62" fmla="*/ 0 w 30"/>
              <a:gd name="T63" fmla="*/ 203736 h 77"/>
              <a:gd name="T64" fmla="*/ 33814 w 30"/>
              <a:gd name="T65" fmla="*/ 203736 h 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0" h="77">
                <a:moveTo>
                  <a:pt x="9" y="54"/>
                </a:moveTo>
                <a:cubicBezTo>
                  <a:pt x="9" y="62"/>
                  <a:pt x="9" y="62"/>
                  <a:pt x="9" y="62"/>
                </a:cubicBezTo>
                <a:cubicBezTo>
                  <a:pt x="9" y="65"/>
                  <a:pt x="9" y="67"/>
                  <a:pt x="10" y="68"/>
                </a:cubicBezTo>
                <a:cubicBezTo>
                  <a:pt x="11" y="69"/>
                  <a:pt x="13" y="70"/>
                  <a:pt x="16" y="70"/>
                </a:cubicBezTo>
                <a:cubicBezTo>
                  <a:pt x="18" y="70"/>
                  <a:pt x="20" y="68"/>
                  <a:pt x="21" y="65"/>
                </a:cubicBezTo>
                <a:cubicBezTo>
                  <a:pt x="21" y="64"/>
                  <a:pt x="21" y="62"/>
                  <a:pt x="21" y="58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48"/>
                  <a:pt x="21" y="45"/>
                  <a:pt x="20" y="43"/>
                </a:cubicBezTo>
                <a:cubicBezTo>
                  <a:pt x="18" y="41"/>
                  <a:pt x="16" y="39"/>
                  <a:pt x="12" y="39"/>
                </a:cubicBezTo>
                <a:cubicBezTo>
                  <a:pt x="11" y="39"/>
                  <a:pt x="11" y="39"/>
                  <a:pt x="10" y="39"/>
                </a:cubicBezTo>
                <a:cubicBezTo>
                  <a:pt x="9" y="39"/>
                  <a:pt x="8" y="40"/>
                  <a:pt x="7" y="40"/>
                </a:cubicBezTo>
                <a:cubicBezTo>
                  <a:pt x="7" y="31"/>
                  <a:pt x="7" y="31"/>
                  <a:pt x="7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16" y="31"/>
                  <a:pt x="19" y="28"/>
                  <a:pt x="19" y="2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9"/>
                  <a:pt x="18" y="7"/>
                  <a:pt x="14" y="7"/>
                </a:cubicBezTo>
                <a:cubicBezTo>
                  <a:pt x="11" y="7"/>
                  <a:pt x="9" y="10"/>
                  <a:pt x="9" y="15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9"/>
                  <a:pt x="9" y="19"/>
                  <a:pt x="9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4"/>
                  <a:pt x="5" y="0"/>
                  <a:pt x="15" y="0"/>
                </a:cubicBezTo>
                <a:cubicBezTo>
                  <a:pt x="24" y="0"/>
                  <a:pt x="29" y="4"/>
                  <a:pt x="29" y="13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7"/>
                  <a:pt x="26" y="31"/>
                  <a:pt x="22" y="34"/>
                </a:cubicBezTo>
                <a:cubicBezTo>
                  <a:pt x="25" y="35"/>
                  <a:pt x="27" y="36"/>
                  <a:pt x="28" y="39"/>
                </a:cubicBezTo>
                <a:cubicBezTo>
                  <a:pt x="29" y="41"/>
                  <a:pt x="30" y="44"/>
                  <a:pt x="30" y="48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73"/>
                  <a:pt x="25" y="77"/>
                  <a:pt x="14" y="77"/>
                </a:cubicBezTo>
                <a:cubicBezTo>
                  <a:pt x="5" y="77"/>
                  <a:pt x="0" y="73"/>
                  <a:pt x="0" y="64"/>
                </a:cubicBezTo>
                <a:cubicBezTo>
                  <a:pt x="0" y="54"/>
                  <a:pt x="0" y="54"/>
                  <a:pt x="0" y="54"/>
                </a:cubicBezTo>
                <a:lnTo>
                  <a:pt x="9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22" name="Freeform 60"/>
          <p:cNvSpPr>
            <a:spLocks/>
          </p:cNvSpPr>
          <p:nvPr/>
        </p:nvSpPr>
        <p:spPr bwMode="auto">
          <a:xfrm>
            <a:off x="4286248" y="3071810"/>
            <a:ext cx="324333" cy="802540"/>
          </a:xfrm>
          <a:custGeom>
            <a:avLst/>
            <a:gdLst>
              <a:gd name="T0" fmla="*/ 0 w 31"/>
              <a:gd name="T1" fmla="*/ 60366 h 77"/>
              <a:gd name="T2" fmla="*/ 15158 w 31"/>
              <a:gd name="T3" fmla="*/ 15092 h 77"/>
              <a:gd name="T4" fmla="*/ 60632 w 31"/>
              <a:gd name="T5" fmla="*/ 0 h 77"/>
              <a:gd name="T6" fmla="*/ 109896 w 31"/>
              <a:gd name="T7" fmla="*/ 22637 h 77"/>
              <a:gd name="T8" fmla="*/ 117475 w 31"/>
              <a:gd name="T9" fmla="*/ 83004 h 77"/>
              <a:gd name="T10" fmla="*/ 113685 w 31"/>
              <a:gd name="T11" fmla="*/ 113187 h 77"/>
              <a:gd name="T12" fmla="*/ 102317 w 31"/>
              <a:gd name="T13" fmla="*/ 143370 h 77"/>
              <a:gd name="T14" fmla="*/ 68211 w 31"/>
              <a:gd name="T15" fmla="*/ 196191 h 77"/>
              <a:gd name="T16" fmla="*/ 41685 w 31"/>
              <a:gd name="T17" fmla="*/ 256557 h 77"/>
              <a:gd name="T18" fmla="*/ 117475 w 31"/>
              <a:gd name="T19" fmla="*/ 256557 h 77"/>
              <a:gd name="T20" fmla="*/ 117475 w 31"/>
              <a:gd name="T21" fmla="*/ 286740 h 77"/>
              <a:gd name="T22" fmla="*/ 30316 w 31"/>
              <a:gd name="T23" fmla="*/ 290513 h 77"/>
              <a:gd name="T24" fmla="*/ 0 w 31"/>
              <a:gd name="T25" fmla="*/ 286740 h 77"/>
              <a:gd name="T26" fmla="*/ 0 w 31"/>
              <a:gd name="T27" fmla="*/ 286740 h 77"/>
              <a:gd name="T28" fmla="*/ 18948 w 31"/>
              <a:gd name="T29" fmla="*/ 207509 h 77"/>
              <a:gd name="T30" fmla="*/ 64422 w 31"/>
              <a:gd name="T31" fmla="*/ 139597 h 77"/>
              <a:gd name="T32" fmla="*/ 79580 w 31"/>
              <a:gd name="T33" fmla="*/ 75458 h 77"/>
              <a:gd name="T34" fmla="*/ 79580 w 31"/>
              <a:gd name="T35" fmla="*/ 71685 h 77"/>
              <a:gd name="T36" fmla="*/ 79580 w 31"/>
              <a:gd name="T37" fmla="*/ 64139 h 77"/>
              <a:gd name="T38" fmla="*/ 79580 w 31"/>
              <a:gd name="T39" fmla="*/ 45275 h 77"/>
              <a:gd name="T40" fmla="*/ 56843 w 31"/>
              <a:gd name="T41" fmla="*/ 26410 h 77"/>
              <a:gd name="T42" fmla="*/ 37895 w 31"/>
              <a:gd name="T43" fmla="*/ 60366 h 77"/>
              <a:gd name="T44" fmla="*/ 37895 w 31"/>
              <a:gd name="T45" fmla="*/ 71685 h 77"/>
              <a:gd name="T46" fmla="*/ 37895 w 31"/>
              <a:gd name="T47" fmla="*/ 79231 h 77"/>
              <a:gd name="T48" fmla="*/ 37895 w 31"/>
              <a:gd name="T49" fmla="*/ 86777 h 77"/>
              <a:gd name="T50" fmla="*/ 37895 w 31"/>
              <a:gd name="T51" fmla="*/ 98095 h 77"/>
              <a:gd name="T52" fmla="*/ 0 w 31"/>
              <a:gd name="T53" fmla="*/ 98095 h 77"/>
              <a:gd name="T54" fmla="*/ 0 w 31"/>
              <a:gd name="T55" fmla="*/ 60366 h 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" h="77">
                <a:moveTo>
                  <a:pt x="0" y="16"/>
                </a:moveTo>
                <a:cubicBezTo>
                  <a:pt x="0" y="10"/>
                  <a:pt x="2" y="6"/>
                  <a:pt x="4" y="4"/>
                </a:cubicBezTo>
                <a:cubicBezTo>
                  <a:pt x="6" y="1"/>
                  <a:pt x="10" y="0"/>
                  <a:pt x="16" y="0"/>
                </a:cubicBezTo>
                <a:cubicBezTo>
                  <a:pt x="23" y="0"/>
                  <a:pt x="27" y="2"/>
                  <a:pt x="29" y="6"/>
                </a:cubicBezTo>
                <a:cubicBezTo>
                  <a:pt x="30" y="9"/>
                  <a:pt x="31" y="14"/>
                  <a:pt x="31" y="22"/>
                </a:cubicBezTo>
                <a:cubicBezTo>
                  <a:pt x="31" y="25"/>
                  <a:pt x="31" y="28"/>
                  <a:pt x="30" y="30"/>
                </a:cubicBezTo>
                <a:cubicBezTo>
                  <a:pt x="30" y="32"/>
                  <a:pt x="29" y="35"/>
                  <a:pt x="27" y="38"/>
                </a:cubicBezTo>
                <a:cubicBezTo>
                  <a:pt x="18" y="52"/>
                  <a:pt x="18" y="52"/>
                  <a:pt x="18" y="52"/>
                </a:cubicBezTo>
                <a:cubicBezTo>
                  <a:pt x="14" y="58"/>
                  <a:pt x="12" y="63"/>
                  <a:pt x="1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76"/>
                  <a:pt x="31" y="76"/>
                  <a:pt x="31" y="76"/>
                </a:cubicBezTo>
                <a:cubicBezTo>
                  <a:pt x="8" y="77"/>
                  <a:pt x="8" y="77"/>
                  <a:pt x="8" y="7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8"/>
                  <a:pt x="2" y="61"/>
                  <a:pt x="5" y="55"/>
                </a:cubicBezTo>
                <a:cubicBezTo>
                  <a:pt x="7" y="51"/>
                  <a:pt x="11" y="45"/>
                  <a:pt x="17" y="37"/>
                </a:cubicBezTo>
                <a:cubicBezTo>
                  <a:pt x="20" y="32"/>
                  <a:pt x="21" y="27"/>
                  <a:pt x="21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3"/>
                  <a:pt x="21" y="12"/>
                </a:cubicBezTo>
                <a:cubicBezTo>
                  <a:pt x="20" y="9"/>
                  <a:pt x="18" y="7"/>
                  <a:pt x="15" y="7"/>
                </a:cubicBezTo>
                <a:cubicBezTo>
                  <a:pt x="11" y="7"/>
                  <a:pt x="10" y="10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23" name="Freeform 57"/>
          <p:cNvSpPr>
            <a:spLocks/>
          </p:cNvSpPr>
          <p:nvPr/>
        </p:nvSpPr>
        <p:spPr bwMode="auto">
          <a:xfrm>
            <a:off x="6072198" y="1928802"/>
            <a:ext cx="191146" cy="805060"/>
          </a:xfrm>
          <a:custGeom>
            <a:avLst/>
            <a:gdLst>
              <a:gd name="T0" fmla="*/ 0 w 18"/>
              <a:gd name="T1" fmla="*/ 41588 h 76"/>
              <a:gd name="T2" fmla="*/ 41716 w 18"/>
              <a:gd name="T3" fmla="*/ 0 h 76"/>
              <a:gd name="T4" fmla="*/ 68263 w 18"/>
              <a:gd name="T5" fmla="*/ 0 h 76"/>
              <a:gd name="T6" fmla="*/ 68263 w 18"/>
              <a:gd name="T7" fmla="*/ 287338 h 76"/>
              <a:gd name="T8" fmla="*/ 30339 w 18"/>
              <a:gd name="T9" fmla="*/ 287338 h 76"/>
              <a:gd name="T10" fmla="*/ 30339 w 18"/>
              <a:gd name="T11" fmla="*/ 71835 h 76"/>
              <a:gd name="T12" fmla="*/ 0 w 18"/>
              <a:gd name="T13" fmla="*/ 71835 h 76"/>
              <a:gd name="T14" fmla="*/ 0 w 18"/>
              <a:gd name="T15" fmla="*/ 41588 h 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76">
                <a:moveTo>
                  <a:pt x="0" y="11"/>
                </a:moveTo>
                <a:cubicBezTo>
                  <a:pt x="7" y="10"/>
                  <a:pt x="10" y="7"/>
                  <a:pt x="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76"/>
                  <a:pt x="18" y="76"/>
                  <a:pt x="18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19"/>
                  <a:pt x="0" y="19"/>
                  <a:pt x="0" y="19"/>
                </a:cubicBez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 flipH="1" flipV="1">
            <a:off x="3835216" y="1457029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26" name="object 15"/>
          <p:cNvSpPr/>
          <p:nvPr/>
        </p:nvSpPr>
        <p:spPr>
          <a:xfrm>
            <a:off x="6786578" y="2500306"/>
            <a:ext cx="1785950" cy="1571636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5"/>
          <p:cNvSpPr/>
          <p:nvPr/>
        </p:nvSpPr>
        <p:spPr>
          <a:xfrm>
            <a:off x="6858016" y="785794"/>
            <a:ext cx="1643074" cy="142876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"/>
          <p:cNvSpPr/>
          <p:nvPr/>
        </p:nvSpPr>
        <p:spPr>
          <a:xfrm>
            <a:off x="8422366" y="2159911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33" y="0"/>
                </a:moveTo>
                <a:lnTo>
                  <a:pt x="245973" y="0"/>
                </a:lnTo>
                <a:lnTo>
                  <a:pt x="0" y="426072"/>
                </a:lnTo>
                <a:lnTo>
                  <a:pt x="245973" y="852119"/>
                </a:lnTo>
                <a:lnTo>
                  <a:pt x="737933" y="852119"/>
                </a:lnTo>
                <a:lnTo>
                  <a:pt x="983919" y="426072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/>
          <p:cNvSpPr/>
          <p:nvPr/>
        </p:nvSpPr>
        <p:spPr>
          <a:xfrm>
            <a:off x="8208874" y="3393141"/>
            <a:ext cx="1785950" cy="1500198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197224" y="2928934"/>
            <a:ext cx="1445850" cy="1293442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extBox 53"/>
          <p:cNvSpPr txBox="1">
            <a:spLocks noChangeArrowheads="1"/>
          </p:cNvSpPr>
          <p:nvPr/>
        </p:nvSpPr>
        <p:spPr bwMode="auto">
          <a:xfrm>
            <a:off x="107576" y="1717598"/>
            <a:ext cx="4536142" cy="12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Миссия заключается в разработке и реализации национальной политики в области оборудования 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транспорта в соответствии с указом № 07-387/P-RM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15 октября 2007 года, устанавливающий его полномочия.</a:t>
            </a:r>
          </a:p>
        </p:txBody>
      </p:sp>
      <p:sp>
        <p:nvSpPr>
          <p:cNvPr id="33" name="TextBox 53"/>
          <p:cNvSpPr txBox="1">
            <a:spLocks noChangeArrowheads="1"/>
          </p:cNvSpPr>
          <p:nvPr/>
        </p:nvSpPr>
        <p:spPr bwMode="auto">
          <a:xfrm>
            <a:off x="152400" y="821126"/>
            <a:ext cx="4671730" cy="9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Министерство оборудования,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транспорта и освобождения от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ответственности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METD)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53"/>
          <p:cNvSpPr txBox="1">
            <a:spLocks noChangeArrowheads="1"/>
          </p:cNvSpPr>
          <p:nvPr/>
        </p:nvSpPr>
        <p:spPr bwMode="auto">
          <a:xfrm>
            <a:off x="4536141" y="4353220"/>
            <a:ext cx="4286248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Национальное Управление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автомобильных дорог (ДНР)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1873" y="224118"/>
            <a:ext cx="975658" cy="80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Freeform 21"/>
          <p:cNvSpPr>
            <a:spLocks/>
          </p:cNvSpPr>
          <p:nvPr/>
        </p:nvSpPr>
        <p:spPr bwMode="auto">
          <a:xfrm rot="10800000" flipH="1" flipV="1">
            <a:off x="3216651" y="5132557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37" name="Freeform 21"/>
          <p:cNvSpPr>
            <a:spLocks/>
          </p:cNvSpPr>
          <p:nvPr/>
        </p:nvSpPr>
        <p:spPr bwMode="auto">
          <a:xfrm rot="10800000" flipH="1" flipV="1">
            <a:off x="5197851" y="3958181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38" name="TextBox 53"/>
          <p:cNvSpPr txBox="1">
            <a:spLocks noChangeArrowheads="1"/>
          </p:cNvSpPr>
          <p:nvPr/>
        </p:nvSpPr>
        <p:spPr bwMode="auto">
          <a:xfrm>
            <a:off x="582706" y="5563455"/>
            <a:ext cx="8328212" cy="6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Национальное управление наземного, морского и речного транспорта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(DNTTMF)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53"/>
          <p:cNvSpPr txBox="1">
            <a:spLocks noChangeArrowheads="1"/>
          </p:cNvSpPr>
          <p:nvPr/>
        </p:nvSpPr>
        <p:spPr bwMode="auto">
          <a:xfrm>
            <a:off x="4527176" y="4962818"/>
            <a:ext cx="4286248" cy="5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Отвечает за все, что связано с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дорожной инфраструктурой.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442447" y="6182380"/>
            <a:ext cx="3110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Отвечает за все, что связано 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транспортной инфраструктурой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ject 15"/>
          <p:cNvSpPr/>
          <p:nvPr/>
        </p:nvSpPr>
        <p:spPr>
          <a:xfrm>
            <a:off x="9679086" y="4235824"/>
            <a:ext cx="1785950" cy="1500198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5"/>
          <p:cNvSpPr/>
          <p:nvPr/>
        </p:nvSpPr>
        <p:spPr>
          <a:xfrm>
            <a:off x="9652192" y="2577354"/>
            <a:ext cx="1785950" cy="1500198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775" y="3343834"/>
            <a:ext cx="1810871" cy="1604683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2917" y="4222376"/>
            <a:ext cx="1846729" cy="152400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372" y="2492187"/>
            <a:ext cx="1770851" cy="1586753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37059" y="2537012"/>
            <a:ext cx="1837765" cy="1604681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1105" y="788894"/>
            <a:ext cx="1846729" cy="1465729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77672"/>
            <a:ext cx="1658471" cy="147021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355" y="4023653"/>
            <a:ext cx="12191646" cy="9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组合 11"/>
          <p:cNvGrpSpPr/>
          <p:nvPr/>
        </p:nvGrpSpPr>
        <p:grpSpPr>
          <a:xfrm>
            <a:off x="1196445" y="3607936"/>
            <a:ext cx="925859" cy="925710"/>
            <a:chOff x="3117025" y="3959191"/>
            <a:chExt cx="984950" cy="985306"/>
          </a:xfrm>
        </p:grpSpPr>
        <p:grpSp>
          <p:nvGrpSpPr>
            <p:cNvPr id="4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6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9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7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5" name="TextBox 104"/>
            <p:cNvSpPr txBox="1"/>
            <p:nvPr/>
          </p:nvSpPr>
          <p:spPr>
            <a:xfrm>
              <a:off x="3132022" y="4196695"/>
              <a:ext cx="850204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1969" dirty="0" smtClean="0"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ru-RU" altLang="zh-CN" sz="20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组合 18"/>
          <p:cNvGrpSpPr/>
          <p:nvPr/>
        </p:nvGrpSpPr>
        <p:grpSpPr>
          <a:xfrm>
            <a:off x="2546012" y="3434057"/>
            <a:ext cx="1240154" cy="1239956"/>
            <a:chOff x="4450933" y="3791953"/>
            <a:chExt cx="1319306" cy="1319782"/>
          </a:xfrm>
        </p:grpSpPr>
        <p:grpSp>
          <p:nvGrpSpPr>
            <p:cNvPr id="11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13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5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4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12" name="TextBox 111"/>
            <p:cNvSpPr txBox="1"/>
            <p:nvPr/>
          </p:nvSpPr>
          <p:spPr>
            <a:xfrm>
              <a:off x="4685484" y="4180595"/>
              <a:ext cx="850203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1969" dirty="0" smtClean="0"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ru-RU" altLang="zh-CN" sz="20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7" name="组合 25"/>
          <p:cNvGrpSpPr/>
          <p:nvPr/>
        </p:nvGrpSpPr>
        <p:grpSpPr>
          <a:xfrm>
            <a:off x="4229209" y="3594046"/>
            <a:ext cx="957449" cy="957296"/>
            <a:chOff x="6119197" y="3942381"/>
            <a:chExt cx="1018558" cy="1018926"/>
          </a:xfrm>
        </p:grpSpPr>
        <p:grpSp>
          <p:nvGrpSpPr>
            <p:cNvPr id="18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0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2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3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1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19" name="TextBox 118"/>
            <p:cNvSpPr txBox="1"/>
            <p:nvPr/>
          </p:nvSpPr>
          <p:spPr>
            <a:xfrm>
              <a:off x="6119197" y="4196696"/>
              <a:ext cx="940140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1969" dirty="0" smtClean="0"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ru-RU" altLang="zh-CN" sz="20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5646060" y="3541279"/>
            <a:ext cx="996435" cy="957296"/>
            <a:chOff x="7486713" y="3942381"/>
            <a:chExt cx="1060031" cy="1018926"/>
          </a:xfrm>
        </p:grpSpPr>
        <p:grpSp>
          <p:nvGrpSpPr>
            <p:cNvPr id="25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7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9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0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8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6" name="TextBox 125"/>
            <p:cNvSpPr txBox="1"/>
            <p:nvPr/>
          </p:nvSpPr>
          <p:spPr>
            <a:xfrm>
              <a:off x="7555666" y="4199439"/>
              <a:ext cx="991078" cy="53644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1687" dirty="0" smtClean="0"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ru-RU" altLang="zh-CN" sz="20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1" name="组合 39"/>
          <p:cNvGrpSpPr/>
          <p:nvPr/>
        </p:nvGrpSpPr>
        <p:grpSpPr>
          <a:xfrm>
            <a:off x="7043152" y="3381232"/>
            <a:ext cx="1275054" cy="1274852"/>
            <a:chOff x="8854229" y="3773382"/>
            <a:chExt cx="1356434" cy="1356924"/>
          </a:xfrm>
        </p:grpSpPr>
        <p:grpSp>
          <p:nvGrpSpPr>
            <p:cNvPr id="32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34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6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7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5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3" name="TextBox 132"/>
            <p:cNvSpPr txBox="1"/>
            <p:nvPr/>
          </p:nvSpPr>
          <p:spPr>
            <a:xfrm>
              <a:off x="9068719" y="4180595"/>
              <a:ext cx="1015119" cy="531391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1969" dirty="0" smtClean="0"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ru-RU" altLang="zh-CN" sz="20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05</a:t>
              </a: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8" name="组合 46"/>
          <p:cNvGrpSpPr/>
          <p:nvPr/>
        </p:nvGrpSpPr>
        <p:grpSpPr>
          <a:xfrm>
            <a:off x="8693310" y="3126291"/>
            <a:ext cx="1734137" cy="1733860"/>
            <a:chOff x="10559621" y="3529102"/>
            <a:chExt cx="1844818" cy="1845484"/>
          </a:xfrm>
        </p:grpSpPr>
        <p:grpSp>
          <p:nvGrpSpPr>
            <p:cNvPr id="39" name="组合 47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41" name="组合 4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3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4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2" name="椭圆 5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0" name="TextBox 139"/>
            <p:cNvSpPr txBox="1"/>
            <p:nvPr/>
          </p:nvSpPr>
          <p:spPr>
            <a:xfrm>
              <a:off x="10783914" y="4207669"/>
              <a:ext cx="1261975" cy="53644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1969" dirty="0" smtClean="0">
                  <a:solidFill>
                    <a:schemeClr val="bg1"/>
                  </a:solidFill>
                  <a:latin typeface="+mj-ea"/>
                  <a:ea typeface="+mj-ea"/>
                </a:rPr>
                <a:t>  </a:t>
              </a:r>
              <a:r>
                <a:rPr lang="ru-RU" altLang="zh-CN" sz="20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06</a:t>
              </a: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5" name="组合 11"/>
          <p:cNvGrpSpPr/>
          <p:nvPr/>
        </p:nvGrpSpPr>
        <p:grpSpPr>
          <a:xfrm>
            <a:off x="10699033" y="3581042"/>
            <a:ext cx="925859" cy="925710"/>
            <a:chOff x="3117025" y="3959191"/>
            <a:chExt cx="984950" cy="985306"/>
          </a:xfrm>
        </p:grpSpPr>
        <p:grpSp>
          <p:nvGrpSpPr>
            <p:cNvPr id="46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48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0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1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9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7" name="TextBox 104"/>
            <p:cNvSpPr txBox="1"/>
            <p:nvPr/>
          </p:nvSpPr>
          <p:spPr>
            <a:xfrm>
              <a:off x="3132022" y="4196695"/>
              <a:ext cx="850204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1969" dirty="0" smtClean="0"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ru-RU" altLang="zh-CN" sz="20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07</a:t>
              </a: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52" name="直接连接符 81"/>
          <p:cNvCxnSpPr/>
          <p:nvPr/>
        </p:nvCxnSpPr>
        <p:spPr>
          <a:xfrm>
            <a:off x="7659842" y="4756039"/>
            <a:ext cx="0" cy="30580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6"/>
          <p:cNvCxnSpPr/>
          <p:nvPr/>
        </p:nvCxnSpPr>
        <p:spPr>
          <a:xfrm flipV="1">
            <a:off x="6111731" y="2986888"/>
            <a:ext cx="0" cy="4743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04800" y="152416"/>
            <a:ext cx="10910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Функции Министерства оборудования, транспорта и освобождения от ответственности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METD)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Республике Мали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1873" y="224118"/>
            <a:ext cx="975658" cy="80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170"/>
          <p:cNvSpPr txBox="1"/>
          <p:nvPr/>
        </p:nvSpPr>
        <p:spPr>
          <a:xfrm>
            <a:off x="2026025" y="5787987"/>
            <a:ext cx="4273672" cy="95312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 и эксперименты в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 общественных работ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Box 170"/>
          <p:cNvSpPr txBox="1"/>
          <p:nvPr/>
        </p:nvSpPr>
        <p:spPr>
          <a:xfrm>
            <a:off x="8005483" y="1233914"/>
            <a:ext cx="3962400" cy="187645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и контроль за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соблюдением правил в области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топографии и картографии;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метеорологии и ее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различных применений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TextBox 170"/>
          <p:cNvSpPr txBox="1"/>
          <p:nvPr/>
        </p:nvSpPr>
        <p:spPr>
          <a:xfrm>
            <a:off x="206189" y="1323563"/>
            <a:ext cx="3845634" cy="1568677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и осуществление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мер, направленных на то, чтобы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обезвредить внутреннюю 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внешнюю политику страны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Box 170"/>
          <p:cNvSpPr txBox="1"/>
          <p:nvPr/>
        </p:nvSpPr>
        <p:spPr>
          <a:xfrm>
            <a:off x="4043084" y="1260810"/>
            <a:ext cx="4025152" cy="187645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Проектирование, строительство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техническое обслуживание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дорог, объектов искусства,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железнодорожных линий,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речных аэродромов и портов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TextBox 170"/>
          <p:cNvSpPr txBox="1"/>
          <p:nvPr/>
        </p:nvSpPr>
        <p:spPr>
          <a:xfrm>
            <a:off x="177028" y="5025986"/>
            <a:ext cx="3522905" cy="927412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метеорологии и ее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различных применений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Box 170"/>
          <p:cNvSpPr txBox="1"/>
          <p:nvPr/>
        </p:nvSpPr>
        <p:spPr>
          <a:xfrm>
            <a:off x="4643718" y="4945303"/>
            <a:ext cx="4641227" cy="1260900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наземного, морского,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речного и воздушного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транспорта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790329" y="5576048"/>
            <a:ext cx="4401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и внедрение правил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дорожного движения 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безопасности дорожного движения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直接连接符 56"/>
          <p:cNvCxnSpPr/>
          <p:nvPr/>
        </p:nvCxnSpPr>
        <p:spPr>
          <a:xfrm flipV="1">
            <a:off x="1719025" y="2977923"/>
            <a:ext cx="0" cy="4743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56"/>
          <p:cNvCxnSpPr/>
          <p:nvPr/>
        </p:nvCxnSpPr>
        <p:spPr>
          <a:xfrm flipV="1">
            <a:off x="11149895" y="2986887"/>
            <a:ext cx="0" cy="4743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81"/>
          <p:cNvCxnSpPr/>
          <p:nvPr/>
        </p:nvCxnSpPr>
        <p:spPr>
          <a:xfrm>
            <a:off x="3177489" y="4782934"/>
            <a:ext cx="0" cy="30580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81"/>
          <p:cNvCxnSpPr/>
          <p:nvPr/>
        </p:nvCxnSpPr>
        <p:spPr>
          <a:xfrm rot="5400000">
            <a:off x="4046680" y="5217843"/>
            <a:ext cx="1081516" cy="498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81"/>
          <p:cNvCxnSpPr/>
          <p:nvPr/>
        </p:nvCxnSpPr>
        <p:spPr>
          <a:xfrm rot="5400000">
            <a:off x="9314328" y="5316072"/>
            <a:ext cx="600640" cy="89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F612D-494D-3FF8-2DB9-109C7BD9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и функции органов управления транспортом и дорогами в Республике Мали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3" name="直接连接符 5"/>
          <p:cNvCxnSpPr/>
          <p:nvPr/>
        </p:nvCxnSpPr>
        <p:spPr>
          <a:xfrm>
            <a:off x="6110288" y="1592263"/>
            <a:ext cx="0" cy="1455737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6"/>
          <p:cNvCxnSpPr/>
          <p:nvPr/>
        </p:nvCxnSpPr>
        <p:spPr>
          <a:xfrm rot="5400000">
            <a:off x="5021802" y="5761577"/>
            <a:ext cx="2190750" cy="2097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29644" y="1403525"/>
            <a:ext cx="455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Национальное Управление автомобильных дорог (ДНР)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222" y="4498715"/>
            <a:ext cx="5674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Задача  Управления (ДНР) заключается в разработке элементов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национальной политики в области дорог и строительных работ, а также в обеспечении координации и контроля за деятельностью государственных и частных служб и учреждений, способствующих осуществлению этой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политики.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376" y="2407740"/>
            <a:ext cx="5217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Национальное Управление автомобильных дорог (ДНР), создано законом № 02-057 от 16 декабря 2002 года.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57366" y="4453247"/>
            <a:ext cx="58270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Управлению поручено разрабатывать элементы национальной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политики в области автомобильного, железнодорожного, морского и речного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транспорта, а также обеспечивать координацию и контроль за внешними, региональными, прикрепленными службами, а также государственными и частными учреждениями, которые способствуют осуществлению этой политики.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8376" y="2472016"/>
            <a:ext cx="5423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Национальное управление наземного, морского и речного транспорта (DNTTMF), создано законом № 02-057 от 16 декабря 2002 года.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32600" y="1337559"/>
            <a:ext cx="4802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Национальное управление наземного, морского и речного транспорта (DNTTMF)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A_任意多边形 20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755341" y="3399762"/>
            <a:ext cx="704313" cy="670214"/>
          </a:xfrm>
          <a:custGeom>
            <a:avLst/>
            <a:gdLst>
              <a:gd name="T0" fmla="*/ 205 w 762"/>
              <a:gd name="T1" fmla="*/ 651 h 821"/>
              <a:gd name="T2" fmla="*/ 205 w 762"/>
              <a:gd name="T3" fmla="*/ 331 h 821"/>
              <a:gd name="T4" fmla="*/ 232 w 762"/>
              <a:gd name="T5" fmla="*/ 331 h 821"/>
              <a:gd name="T6" fmla="*/ 232 w 762"/>
              <a:gd name="T7" fmla="*/ 272 h 821"/>
              <a:gd name="T8" fmla="*/ 78 w 762"/>
              <a:gd name="T9" fmla="*/ 272 h 821"/>
              <a:gd name="T10" fmla="*/ 78 w 762"/>
              <a:gd name="T11" fmla="*/ 331 h 821"/>
              <a:gd name="T12" fmla="*/ 109 w 762"/>
              <a:gd name="T13" fmla="*/ 331 h 821"/>
              <a:gd name="T14" fmla="*/ 109 w 762"/>
              <a:gd name="T15" fmla="*/ 651 h 821"/>
              <a:gd name="T16" fmla="*/ 78 w 762"/>
              <a:gd name="T17" fmla="*/ 651 h 821"/>
              <a:gd name="T18" fmla="*/ 78 w 762"/>
              <a:gd name="T19" fmla="*/ 696 h 821"/>
              <a:gd name="T20" fmla="*/ 46 w 762"/>
              <a:gd name="T21" fmla="*/ 696 h 821"/>
              <a:gd name="T22" fmla="*/ 46 w 762"/>
              <a:gd name="T23" fmla="*/ 738 h 821"/>
              <a:gd name="T24" fmla="*/ 20 w 762"/>
              <a:gd name="T25" fmla="*/ 738 h 821"/>
              <a:gd name="T26" fmla="*/ 20 w 762"/>
              <a:gd name="T27" fmla="*/ 778 h 821"/>
              <a:gd name="T28" fmla="*/ 0 w 762"/>
              <a:gd name="T29" fmla="*/ 778 h 821"/>
              <a:gd name="T30" fmla="*/ 0 w 762"/>
              <a:gd name="T31" fmla="*/ 821 h 821"/>
              <a:gd name="T32" fmla="*/ 762 w 762"/>
              <a:gd name="T33" fmla="*/ 821 h 821"/>
              <a:gd name="T34" fmla="*/ 762 w 762"/>
              <a:gd name="T35" fmla="*/ 778 h 821"/>
              <a:gd name="T36" fmla="*/ 742 w 762"/>
              <a:gd name="T37" fmla="*/ 778 h 821"/>
              <a:gd name="T38" fmla="*/ 742 w 762"/>
              <a:gd name="T39" fmla="*/ 738 h 821"/>
              <a:gd name="T40" fmla="*/ 717 w 762"/>
              <a:gd name="T41" fmla="*/ 738 h 821"/>
              <a:gd name="T42" fmla="*/ 717 w 762"/>
              <a:gd name="T43" fmla="*/ 696 h 821"/>
              <a:gd name="T44" fmla="*/ 695 w 762"/>
              <a:gd name="T45" fmla="*/ 696 h 821"/>
              <a:gd name="T46" fmla="*/ 695 w 762"/>
              <a:gd name="T47" fmla="*/ 651 h 821"/>
              <a:gd name="T48" fmla="*/ 667 w 762"/>
              <a:gd name="T49" fmla="*/ 651 h 821"/>
              <a:gd name="T50" fmla="*/ 667 w 762"/>
              <a:gd name="T51" fmla="*/ 331 h 821"/>
              <a:gd name="T52" fmla="*/ 695 w 762"/>
              <a:gd name="T53" fmla="*/ 331 h 821"/>
              <a:gd name="T54" fmla="*/ 695 w 762"/>
              <a:gd name="T55" fmla="*/ 272 h 821"/>
              <a:gd name="T56" fmla="*/ 540 w 762"/>
              <a:gd name="T57" fmla="*/ 272 h 821"/>
              <a:gd name="T58" fmla="*/ 540 w 762"/>
              <a:gd name="T59" fmla="*/ 331 h 821"/>
              <a:gd name="T60" fmla="*/ 572 w 762"/>
              <a:gd name="T61" fmla="*/ 331 h 821"/>
              <a:gd name="T62" fmla="*/ 572 w 762"/>
              <a:gd name="T63" fmla="*/ 651 h 821"/>
              <a:gd name="T64" fmla="*/ 540 w 762"/>
              <a:gd name="T65" fmla="*/ 651 h 821"/>
              <a:gd name="T66" fmla="*/ 540 w 762"/>
              <a:gd name="T67" fmla="*/ 696 h 821"/>
              <a:gd name="T68" fmla="*/ 465 w 762"/>
              <a:gd name="T69" fmla="*/ 696 h 821"/>
              <a:gd name="T70" fmla="*/ 465 w 762"/>
              <a:gd name="T71" fmla="*/ 474 h 821"/>
              <a:gd name="T72" fmla="*/ 397 w 762"/>
              <a:gd name="T73" fmla="*/ 474 h 821"/>
              <a:gd name="T74" fmla="*/ 397 w 762"/>
              <a:gd name="T75" fmla="*/ 696 h 821"/>
              <a:gd name="T76" fmla="*/ 377 w 762"/>
              <a:gd name="T77" fmla="*/ 696 h 821"/>
              <a:gd name="T78" fmla="*/ 377 w 762"/>
              <a:gd name="T79" fmla="*/ 474 h 821"/>
              <a:gd name="T80" fmla="*/ 308 w 762"/>
              <a:gd name="T81" fmla="*/ 474 h 821"/>
              <a:gd name="T82" fmla="*/ 308 w 762"/>
              <a:gd name="T83" fmla="*/ 696 h 821"/>
              <a:gd name="T84" fmla="*/ 232 w 762"/>
              <a:gd name="T85" fmla="*/ 696 h 821"/>
              <a:gd name="T86" fmla="*/ 232 w 762"/>
              <a:gd name="T87" fmla="*/ 651 h 821"/>
              <a:gd name="T88" fmla="*/ 205 w 762"/>
              <a:gd name="T89" fmla="*/ 651 h 821"/>
              <a:gd name="T90" fmla="*/ 205 w 762"/>
              <a:gd name="T91" fmla="*/ 651 h 821"/>
              <a:gd name="T92" fmla="*/ 379 w 762"/>
              <a:gd name="T93" fmla="*/ 0 h 821"/>
              <a:gd name="T94" fmla="*/ 608 w 762"/>
              <a:gd name="T95" fmla="*/ 123 h 821"/>
              <a:gd name="T96" fmla="*/ 750 w 762"/>
              <a:gd name="T97" fmla="*/ 202 h 821"/>
              <a:gd name="T98" fmla="*/ 750 w 762"/>
              <a:gd name="T99" fmla="*/ 248 h 821"/>
              <a:gd name="T100" fmla="*/ 379 w 762"/>
              <a:gd name="T101" fmla="*/ 248 h 821"/>
              <a:gd name="T102" fmla="*/ 10 w 762"/>
              <a:gd name="T103" fmla="*/ 248 h 821"/>
              <a:gd name="T104" fmla="*/ 10 w 762"/>
              <a:gd name="T105" fmla="*/ 202 h 821"/>
              <a:gd name="T106" fmla="*/ 153 w 762"/>
              <a:gd name="T107" fmla="*/ 123 h 821"/>
              <a:gd name="T108" fmla="*/ 379 w 762"/>
              <a:gd name="T109" fmla="*/ 0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2" h="821">
                <a:moveTo>
                  <a:pt x="205" y="651"/>
                </a:moveTo>
                <a:lnTo>
                  <a:pt x="205" y="331"/>
                </a:lnTo>
                <a:lnTo>
                  <a:pt x="232" y="331"/>
                </a:lnTo>
                <a:lnTo>
                  <a:pt x="232" y="272"/>
                </a:lnTo>
                <a:lnTo>
                  <a:pt x="78" y="272"/>
                </a:lnTo>
                <a:lnTo>
                  <a:pt x="78" y="331"/>
                </a:lnTo>
                <a:lnTo>
                  <a:pt x="109" y="331"/>
                </a:lnTo>
                <a:lnTo>
                  <a:pt x="109" y="651"/>
                </a:lnTo>
                <a:lnTo>
                  <a:pt x="78" y="651"/>
                </a:lnTo>
                <a:lnTo>
                  <a:pt x="78" y="696"/>
                </a:lnTo>
                <a:lnTo>
                  <a:pt x="46" y="696"/>
                </a:lnTo>
                <a:lnTo>
                  <a:pt x="46" y="738"/>
                </a:lnTo>
                <a:lnTo>
                  <a:pt x="20" y="738"/>
                </a:lnTo>
                <a:lnTo>
                  <a:pt x="20" y="778"/>
                </a:lnTo>
                <a:lnTo>
                  <a:pt x="0" y="778"/>
                </a:lnTo>
                <a:lnTo>
                  <a:pt x="0" y="821"/>
                </a:lnTo>
                <a:lnTo>
                  <a:pt x="762" y="821"/>
                </a:lnTo>
                <a:lnTo>
                  <a:pt x="762" y="778"/>
                </a:lnTo>
                <a:lnTo>
                  <a:pt x="742" y="778"/>
                </a:lnTo>
                <a:lnTo>
                  <a:pt x="742" y="738"/>
                </a:lnTo>
                <a:lnTo>
                  <a:pt x="717" y="738"/>
                </a:lnTo>
                <a:lnTo>
                  <a:pt x="717" y="696"/>
                </a:lnTo>
                <a:lnTo>
                  <a:pt x="695" y="696"/>
                </a:lnTo>
                <a:lnTo>
                  <a:pt x="695" y="651"/>
                </a:lnTo>
                <a:lnTo>
                  <a:pt x="667" y="651"/>
                </a:lnTo>
                <a:lnTo>
                  <a:pt x="667" y="331"/>
                </a:lnTo>
                <a:lnTo>
                  <a:pt x="695" y="331"/>
                </a:lnTo>
                <a:lnTo>
                  <a:pt x="695" y="272"/>
                </a:lnTo>
                <a:lnTo>
                  <a:pt x="540" y="272"/>
                </a:lnTo>
                <a:lnTo>
                  <a:pt x="540" y="331"/>
                </a:lnTo>
                <a:lnTo>
                  <a:pt x="572" y="331"/>
                </a:lnTo>
                <a:lnTo>
                  <a:pt x="572" y="651"/>
                </a:lnTo>
                <a:lnTo>
                  <a:pt x="540" y="651"/>
                </a:lnTo>
                <a:lnTo>
                  <a:pt x="540" y="696"/>
                </a:lnTo>
                <a:lnTo>
                  <a:pt x="465" y="696"/>
                </a:lnTo>
                <a:lnTo>
                  <a:pt x="465" y="474"/>
                </a:lnTo>
                <a:lnTo>
                  <a:pt x="397" y="474"/>
                </a:lnTo>
                <a:lnTo>
                  <a:pt x="397" y="696"/>
                </a:lnTo>
                <a:lnTo>
                  <a:pt x="377" y="696"/>
                </a:lnTo>
                <a:lnTo>
                  <a:pt x="377" y="474"/>
                </a:lnTo>
                <a:lnTo>
                  <a:pt x="308" y="474"/>
                </a:lnTo>
                <a:lnTo>
                  <a:pt x="308" y="696"/>
                </a:lnTo>
                <a:lnTo>
                  <a:pt x="232" y="696"/>
                </a:lnTo>
                <a:lnTo>
                  <a:pt x="232" y="651"/>
                </a:lnTo>
                <a:lnTo>
                  <a:pt x="205" y="651"/>
                </a:lnTo>
                <a:lnTo>
                  <a:pt x="205" y="651"/>
                </a:lnTo>
                <a:close/>
                <a:moveTo>
                  <a:pt x="379" y="0"/>
                </a:moveTo>
                <a:lnTo>
                  <a:pt x="608" y="123"/>
                </a:lnTo>
                <a:lnTo>
                  <a:pt x="750" y="202"/>
                </a:lnTo>
                <a:lnTo>
                  <a:pt x="750" y="248"/>
                </a:lnTo>
                <a:lnTo>
                  <a:pt x="379" y="248"/>
                </a:lnTo>
                <a:lnTo>
                  <a:pt x="10" y="248"/>
                </a:lnTo>
                <a:lnTo>
                  <a:pt x="10" y="202"/>
                </a:lnTo>
                <a:lnTo>
                  <a:pt x="153" y="123"/>
                </a:lnTo>
                <a:lnTo>
                  <a:pt x="379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6472518" y="3592604"/>
            <a:ext cx="5423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Управление отвечает за все, что связано с транспортной инфраструктурой, за исключением дорог.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4424" y="3536141"/>
            <a:ext cx="4652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Управление отвечает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все, что связано с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дорожной инфраструктурой. 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1873" y="224118"/>
            <a:ext cx="975658" cy="80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37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54817"/>
            <a:ext cx="11430000" cy="6059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Нормативно-правовое регулирование транспортным сектором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Республике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连接符 3"/>
          <p:cNvCxnSpPr/>
          <p:nvPr/>
        </p:nvCxnSpPr>
        <p:spPr>
          <a:xfrm>
            <a:off x="6126852" y="0"/>
            <a:ext cx="0" cy="2619375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385481" y="0"/>
            <a:ext cx="5719483" cy="605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Автомобильные перевозки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355976" y="0"/>
            <a:ext cx="5692589" cy="60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Железнодорожные перевозки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12376" y="690281"/>
            <a:ext cx="5450542" cy="60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Конвенция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2/5/82 о межгосударственном автомобильном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транспорте (TIE), подписанная 29 мая 1982 года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Котону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58587" y="1515038"/>
            <a:ext cx="5674660" cy="60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Конвенция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ЭКОВАС о межгосударственном автомобильном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транзите (TRIE) а/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4/5/82, подписанная 29 мая 1982 года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Котону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дополнена дополнительной Конвенцией А/СП/1/5/90,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предусматривающее введение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механизма гарантирования операций под контролем, принятого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 мая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1990 года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Банжуле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49624" y="2528049"/>
            <a:ext cx="5755343" cy="60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Конвенция а/СП/1/5/90, устанавливающая механизм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гарантии операций в соответствии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(TRIE), принятая 30 мая 1990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Банжуле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13767" y="3594847"/>
            <a:ext cx="5549154" cy="60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Соглашения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24 апреля 1998 г. и от 22 марта 2005 г.,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связывающие национальные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поручительства с целью обеспечения операций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сортировке товаров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ЭКОВАС, которые устанавливают сбор в размере 0,50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 стоимости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CAF импортируемых товаров для пополнения гарантийного фонда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определяют способы распределения сбора для гарантийного фонда.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338047" y="663389"/>
            <a:ext cx="5459507" cy="605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Конвенция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международных железнодорожных перевозках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(КОТИФ) от 9 мая 1980 года (с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от 3 июня 1999 года).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329082" y="1398495"/>
            <a:ext cx="5585012" cy="60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Это двустороннее соглашение о международных железно-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дорожных перевозках, известное как (TIF), в котором определяются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 функционирования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сети между заинтересованными странами, правила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транзитных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процедур на любой территории.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293224" y="2859742"/>
            <a:ext cx="5710516" cy="60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Конвенция по безопасным контейнерам (КБК). От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имени Правительства СССР Конвенция подписана в Лондоне 23 августа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1973г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Ратификационная грамота СССР сдана на хранение Генеральному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Секретарю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Межправительственной морской консультативной организации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24августа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1976. Конвенция вступила в силу 6 сентября 1977 г. Настоящая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Конвенция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распространяется на новые и существующие контейнеры,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международных перевозках, исключая контейнеры,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специально предназначенные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воздушных перевозок.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51012" y="5029201"/>
            <a:ext cx="5683624" cy="60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а/Р1 /5/82 создает коричневую карту ЭКОВАС для целей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страхования ответственности перед третьими лицами, подписанное 29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мая 1982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Котону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Транспортное средство должно получить страховку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третьих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лиц для покрытия несчастных случаев, вызванных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транспортными средствами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государствах-членах.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293225" y="4231341"/>
            <a:ext cx="5683622" cy="60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Международная конвенция об упрощении и согласовании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таможенных режимов (Киотская конвенция) была заключена в Киото 1973 г.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311153" y="5136777"/>
            <a:ext cx="5880847" cy="605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конвенция о транзитной торговле для стран, не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имеющих выхода к морю (Нью-Йорк, 1965 год). Согласно данной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Конвен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государства, не имеющие морского берега, для того чтобы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пользоваться свободой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морей на равных правах с прибрежными государствами,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должны иметь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свободный доступ к морю.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9802" y="5880847"/>
            <a:ext cx="975658" cy="80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Freeform 8"/>
          <p:cNvSpPr/>
          <p:nvPr/>
        </p:nvSpPr>
        <p:spPr>
          <a:xfrm>
            <a:off x="0" y="6705600"/>
            <a:ext cx="12191999" cy="152400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00B050"/>
          </a:solidFill>
        </p:spPr>
      </p:sp>
    </p:spTree>
    <p:extLst>
      <p:ext uri="{BB962C8B-B14F-4D97-AF65-F5344CB8AC3E}">
        <p14:creationId xmlns:p14="http://schemas.microsoft.com/office/powerpoint/2010/main" xmlns="" val="25414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743" y="201270"/>
            <a:ext cx="1093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транспортно-логистической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Республики Мали </a:t>
            </a:r>
            <a:endParaRPr lang="ru-RU" sz="2400" b="1" dirty="0"/>
          </a:p>
        </p:txBody>
      </p:sp>
      <p:pic>
        <p:nvPicPr>
          <p:cNvPr id="3" name="Рисунок 58" descr="C:\Users\Пользователь\Desktop\для 2 главы МАли с рабочего  стола\Carte_géographique_de_la_Chemin_de_fer_Dakar-Nig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735106"/>
            <a:ext cx="6064690" cy="5663707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6706" y="6293224"/>
            <a:ext cx="605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2-Схема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железной дороги Бамако-Дакар (страны Мали и Сенегал)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3" descr="C:\Users\Пользователь\Desktop\img26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6" y="726141"/>
            <a:ext cx="5611270" cy="570155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8725" y="6364052"/>
            <a:ext cx="595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Рисунок1-Схема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трансафриканских автомобильных дорог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4494" y="152400"/>
            <a:ext cx="717178" cy="49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0"/>
            <a:ext cx="74575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Общее состояние транспортной инфраструктуры Республики Мали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" y="0"/>
            <a:ext cx="3191774" cy="6858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0B050"/>
          </a:solidFill>
        </p:spPr>
      </p:sp>
      <p:sp>
        <p:nvSpPr>
          <p:cNvPr id="6" name="Freeform 7"/>
          <p:cNvSpPr/>
          <p:nvPr/>
        </p:nvSpPr>
        <p:spPr>
          <a:xfrm rot="16200000">
            <a:off x="1243366" y="2448738"/>
            <a:ext cx="5011947" cy="114469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00B050"/>
          </a:solidFill>
          <a:ln w="38100">
            <a:noFill/>
          </a:ln>
        </p:spPr>
      </p:sp>
      <p:sp>
        <p:nvSpPr>
          <p:cNvPr id="7" name="Freeform 4"/>
          <p:cNvSpPr/>
          <p:nvPr/>
        </p:nvSpPr>
        <p:spPr>
          <a:xfrm>
            <a:off x="2178928" y="2043361"/>
            <a:ext cx="3143569" cy="2985840"/>
          </a:xfrm>
          <a:prstGeom prst="ellipse">
            <a:avLst/>
          </a:prstGeom>
          <a:solidFill>
            <a:srgbClr val="00B050"/>
          </a:solidFill>
        </p:spPr>
      </p:sp>
      <p:sp>
        <p:nvSpPr>
          <p:cNvPr id="8" name="Freeform 7"/>
          <p:cNvSpPr/>
          <p:nvPr/>
        </p:nvSpPr>
        <p:spPr>
          <a:xfrm>
            <a:off x="6405559" y="1212327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00B050"/>
          </a:solidFill>
          <a:ln w="38100">
            <a:noFill/>
          </a:ln>
        </p:spPr>
      </p:sp>
      <p:sp>
        <p:nvSpPr>
          <p:cNvPr id="9" name="TextBox 33"/>
          <p:cNvSpPr txBox="1"/>
          <p:nvPr/>
        </p:nvSpPr>
        <p:spPr>
          <a:xfrm>
            <a:off x="4016188" y="1418629"/>
            <a:ext cx="801444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Сеть транспортной инфраструктуры Мали развита слабо. По Индексу развития инфраструктуры Африки (AIDI) в 2020 году Мали заняла 36-е место из 54 стран.</a:t>
            </a:r>
            <a:endParaRPr lang="en-US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5163838" y="2193483"/>
            <a:ext cx="673232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Из-за ухудшения состояния дорог с твердым покрытием протяженность дорог хорошего качества сократилась вдвое - с 6079 км в 2015 году до 2667 км в 2018 году.</a:t>
            </a:r>
            <a:endParaRPr lang="en-US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5378824" y="3247595"/>
            <a:ext cx="656216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2,99% классифицированной дорожной сети имеет твердое покрытие и находится в хорошем состоянии.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свидетельствует о существующем огромном дефиците дорожной инфраструктуры.</a:t>
            </a:r>
            <a:endParaRPr lang="en-US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1873" y="224118"/>
            <a:ext cx="975658" cy="80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7034" y="2106703"/>
            <a:ext cx="2990610" cy="285974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33"/>
          <p:cNvSpPr txBox="1"/>
          <p:nvPr/>
        </p:nvSpPr>
        <p:spPr>
          <a:xfrm>
            <a:off x="4625789" y="4188889"/>
            <a:ext cx="743174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улучшения ситуации на дорогах Западной Африки,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 числе и в Республике Мали требуется финансирование. Одним из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крупных инвесторов по ситуациям на дорогах является- Африканский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Банк развития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продолжает финансировать данный сектор экономики.</a:t>
            </a:r>
            <a:endParaRPr lang="en-US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0376" y="5428600"/>
            <a:ext cx="8471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Результатами финансирования Африканского банка развития является: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сокращение времени нахождения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границе, сокращается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среднее время в пути, увеличиваются объемы внешней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торговли между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1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80EBD-E6EE-F728-E511-CC23DC02E884}"/>
              </a:ext>
            </a:extLst>
          </p:cNvPr>
          <p:cNvSpPr txBox="1">
            <a:spLocks/>
          </p:cNvSpPr>
          <p:nvPr/>
        </p:nvSpPr>
        <p:spPr>
          <a:xfrm>
            <a:off x="332879" y="224118"/>
            <a:ext cx="10998509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 управления железными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дорогами в Республике Мали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1228165"/>
            <a:ext cx="12192000" cy="5629835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rgbClr val="00B050"/>
          </a:solidFill>
        </p:spPr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0660" y="1133356"/>
            <a:ext cx="11789546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60-х годов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железных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дорог Западной Африки было разделено на две совершенно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разные компании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Управление железных дорог Сенегала (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Rcfs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железных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дорог Мали (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Rcfm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Раскол, который был недолгим,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поскольку через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года оба государства согласовали соглашение 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совместном использовании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железнодорожного коридора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соглашение в области управления коридором действовало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 четырех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десятилетий. И это несмотря на трудности, связанные с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высокой конкуренцией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 стороны автомобильного транспорта, а также, что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 важно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отсутствием технического обслуживания и инвестиций 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железнодорожные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и подвижной состав. Ситуация, к которой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добавилась хроническая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задолженность двух государств Мали и Сенегала,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 больше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могли получить доступ к кредитам, снизили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 сохранения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монополии на железнодорожные перевозки.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Международные финансовые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учреждения, такие как Всемирный банк и французское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агентство по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развитию, возражали против требования приватизации сектора 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отношении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кредита в размере 61,6 миллиона евро, который они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запрашивали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Идея, которую отстаивали эти два финансовых учреждения, тогда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основывалась на государственном и частном управлении этой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двухнациональной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железнодорожной линией.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Прекращение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действия концессионного соглашения,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подписанного между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государствами Мали и Сенегала, касающегося управления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эксплуатации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железнодорожной магистрали Дакар-Бамако, вступило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силу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Железнодорожная компания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Transrail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уступила место «железной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дороге Дакар-Бамако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новому предприятию, созданному обоими Штатами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управления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переходным этапом. Новой компанией управляет команда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состоящая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двух руководителей из Сенегала и столько же руководителей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Мали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Общее руководство возложено на Джозефа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Габриэля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Самбу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Сенегала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из Мали -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Джибриль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отвечает за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общее управление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оборудование, его согражданину Сори Самбу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Диаките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доверено управление транспортом, и, наконец,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Сенегальец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Амаду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Салл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назначен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ответственным за управление инфраструктурой. Задача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этой созданной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руководящей команды состоит в том, чтобы обеспечить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строгое совместное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для своевременного достижения целей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связи с тем, что железнодорожное полотно Дакар-Бамако находится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состоянии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глубокой деградации, правительства Мали и Сенегала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планируют объединить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свои усилия по восстановлению железной дороги Дакар-Бамако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8305" y="152400"/>
            <a:ext cx="923367" cy="68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2213"/>
            <a:ext cx="11026588" cy="7218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железной дороги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Дакар-Бамако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空心弧 1"/>
          <p:cNvSpPr/>
          <p:nvPr/>
        </p:nvSpPr>
        <p:spPr>
          <a:xfrm rot="5400000">
            <a:off x="194126" y="1402773"/>
            <a:ext cx="4419570" cy="419815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椭圆 9"/>
          <p:cNvSpPr/>
          <p:nvPr/>
        </p:nvSpPr>
        <p:spPr bwMode="auto">
          <a:xfrm>
            <a:off x="448235" y="1748119"/>
            <a:ext cx="3675530" cy="34424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3949520" y="800890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组合 16"/>
          <p:cNvGrpSpPr/>
          <p:nvPr/>
        </p:nvGrpSpPr>
        <p:grpSpPr>
          <a:xfrm>
            <a:off x="4794907" y="2319140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16"/>
          <p:cNvGrpSpPr/>
          <p:nvPr/>
        </p:nvGrpSpPr>
        <p:grpSpPr>
          <a:xfrm>
            <a:off x="4700187" y="3641180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16"/>
          <p:cNvGrpSpPr/>
          <p:nvPr/>
        </p:nvGrpSpPr>
        <p:grpSpPr>
          <a:xfrm>
            <a:off x="4020730" y="5027326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20" name="直接连接符 2"/>
          <p:cNvCxnSpPr>
            <a:endCxn id="12" idx="2"/>
          </p:cNvCxnSpPr>
          <p:nvPr/>
        </p:nvCxnSpPr>
        <p:spPr bwMode="auto">
          <a:xfrm flipV="1">
            <a:off x="4408098" y="2923060"/>
            <a:ext cx="413170" cy="1854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"/>
          <p:cNvCxnSpPr/>
          <p:nvPr/>
        </p:nvCxnSpPr>
        <p:spPr bwMode="auto">
          <a:xfrm>
            <a:off x="4446664" y="3956649"/>
            <a:ext cx="301924" cy="14664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"/>
          <p:cNvCxnSpPr>
            <a:endCxn id="17" idx="1"/>
          </p:cNvCxnSpPr>
          <p:nvPr/>
        </p:nvCxnSpPr>
        <p:spPr bwMode="auto">
          <a:xfrm>
            <a:off x="3911825" y="4951392"/>
            <a:ext cx="285789" cy="25281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"/>
          <p:cNvCxnSpPr/>
          <p:nvPr/>
        </p:nvCxnSpPr>
        <p:spPr bwMode="auto">
          <a:xfrm flipV="1">
            <a:off x="3758242" y="1647645"/>
            <a:ext cx="278920" cy="1869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75"/>
          <p:cNvSpPr txBox="1"/>
          <p:nvPr/>
        </p:nvSpPr>
        <p:spPr>
          <a:xfrm>
            <a:off x="5265155" y="979191"/>
            <a:ext cx="6926845" cy="1237817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Существующая инфраструктура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находится в очень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плохом состоянии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 позволяет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елезнодорожному транспорту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по-настоящему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конкурировать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дорогой.</a:t>
            </a:r>
            <a:endParaRPr lang="en-GB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1" name="TextBox 175"/>
          <p:cNvSpPr txBox="1"/>
          <p:nvPr/>
        </p:nvSpPr>
        <p:spPr>
          <a:xfrm>
            <a:off x="5907065" y="2647981"/>
            <a:ext cx="5736566" cy="68381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 менее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км / ч,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скорость схода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рельсов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велика.</a:t>
            </a:r>
            <a:endParaRPr lang="en-GB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2" name="TextBox 175"/>
          <p:cNvSpPr txBox="1"/>
          <p:nvPr/>
        </p:nvSpPr>
        <p:spPr>
          <a:xfrm>
            <a:off x="5765488" y="3971204"/>
            <a:ext cx="5940558" cy="68381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Сенегала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имеют опыта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ведения переговоров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управления.</a:t>
            </a:r>
            <a:endParaRPr lang="en-GB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3" name="TextBox 175"/>
          <p:cNvSpPr txBox="1"/>
          <p:nvPr/>
        </p:nvSpPr>
        <p:spPr>
          <a:xfrm>
            <a:off x="5244352" y="5236920"/>
            <a:ext cx="6642847" cy="68381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Сенегала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взяли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себя финансовые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 выполнить.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9" name="Freeform 168"/>
          <p:cNvSpPr>
            <a:spLocks noChangeAspect="1" noEditPoints="1"/>
          </p:cNvSpPr>
          <p:nvPr/>
        </p:nvSpPr>
        <p:spPr bwMode="auto">
          <a:xfrm>
            <a:off x="4974591" y="3964551"/>
            <a:ext cx="598373" cy="512305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lIns="171441" tIns="85720" rIns="171441" bIns="85720"/>
          <a:lstStyle/>
          <a:p>
            <a:pPr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0" name="Freeform 8"/>
          <p:cNvSpPr>
            <a:spLocks noEditPoints="1"/>
          </p:cNvSpPr>
          <p:nvPr/>
        </p:nvSpPr>
        <p:spPr bwMode="auto">
          <a:xfrm>
            <a:off x="4401671" y="1093694"/>
            <a:ext cx="430306" cy="609600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51" name="Freeform 10"/>
          <p:cNvSpPr>
            <a:spLocks noEditPoints="1"/>
          </p:cNvSpPr>
          <p:nvPr/>
        </p:nvSpPr>
        <p:spPr bwMode="auto">
          <a:xfrm>
            <a:off x="4312024" y="5423647"/>
            <a:ext cx="564776" cy="430305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52" name="Freeform 110"/>
          <p:cNvSpPr>
            <a:spLocks noChangeAspect="1" noEditPoints="1"/>
          </p:cNvSpPr>
          <p:nvPr/>
        </p:nvSpPr>
        <p:spPr bwMode="auto">
          <a:xfrm>
            <a:off x="5137075" y="2567159"/>
            <a:ext cx="596943" cy="529205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lIns="171441" tIns="85720" rIns="171441" bIns="85720"/>
          <a:lstStyle/>
          <a:p>
            <a:pPr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8305" y="152400"/>
            <a:ext cx="923367" cy="68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988" y="1819835"/>
            <a:ext cx="3550024" cy="33259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Freeform 8"/>
          <p:cNvSpPr/>
          <p:nvPr/>
        </p:nvSpPr>
        <p:spPr>
          <a:xfrm>
            <a:off x="0" y="6705600"/>
            <a:ext cx="12191999" cy="152400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00B050"/>
          </a:solidFill>
        </p:spPr>
      </p:sp>
    </p:spTree>
    <p:extLst>
      <p:ext uri="{BB962C8B-B14F-4D97-AF65-F5344CB8AC3E}">
        <p14:creationId xmlns:p14="http://schemas.microsoft.com/office/powerpoint/2010/main" xmlns="" val="16616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2410</Words>
  <Application>Microsoft Office PowerPoint</Application>
  <PresentationFormat>Произвольный</PresentationFormat>
  <Paragraphs>276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Слайд 1</vt:lpstr>
      <vt:lpstr>Слайд 2</vt:lpstr>
      <vt:lpstr>Слайд 3</vt:lpstr>
      <vt:lpstr>Задачи и функции органов управления транспортом и дорогами в Республике Мали  </vt:lpstr>
      <vt:lpstr>Нормативно-правовое регулирование транспортным сектором  в Республике Мали</vt:lpstr>
      <vt:lpstr>Слайд 6</vt:lpstr>
      <vt:lpstr>Общее состояние транспортной инфраструктуры Республики Мали</vt:lpstr>
      <vt:lpstr>Слайд 8</vt:lpstr>
      <vt:lpstr>Основные проблемы железной дороги Дакар-Бамако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Название работы (в строгом соответствии с приказом)</dc:title>
  <dc:creator>Анастасия Лагутина</dc:creator>
  <cp:lastModifiedBy>Ольга</cp:lastModifiedBy>
  <cp:revision>199</cp:revision>
  <dcterms:created xsi:type="dcterms:W3CDTF">2020-03-24T11:59:37Z</dcterms:created>
  <dcterms:modified xsi:type="dcterms:W3CDTF">2023-12-08T14:07:50Z</dcterms:modified>
</cp:coreProperties>
</file>