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92" r:id="rId3"/>
    <p:sldId id="294" r:id="rId4"/>
    <p:sldId id="258" r:id="rId5"/>
    <p:sldId id="312" r:id="rId6"/>
    <p:sldId id="296" r:id="rId7"/>
    <p:sldId id="313" r:id="rId8"/>
    <p:sldId id="298" r:id="rId9"/>
    <p:sldId id="311" r:id="rId10"/>
    <p:sldId id="309" r:id="rId11"/>
    <p:sldId id="299" r:id="rId12"/>
    <p:sldId id="300" r:id="rId13"/>
    <p:sldId id="301" r:id="rId14"/>
    <p:sldId id="302" r:id="rId15"/>
    <p:sldId id="315"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EEA413BC-9A94-4D75-94DE-B908EF0F9663}">
          <p14:sldIdLst>
            <p14:sldId id="256"/>
            <p14:sldId id="258"/>
          </p14:sldIdLst>
        </p14:section>
        <p14:section name="Раздел без заголовка" id="{D3A0FC2F-E6FE-4594-B8FE-615B978187A5}">
          <p14:sldIdLst>
            <p14:sldId id="289"/>
          </p14:sldIdLst>
        </p14:section>
      </p14:sectionLst>
    </p:ext>
    <p:ext uri="{EFAFB233-063F-42B5-8137-9DF3F51BA10A}">
      <p15:sldGuideLst xmlns=""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594"/>
    <a:srgbClr val="1C51A3"/>
    <a:srgbClr val="1B4E9D"/>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04" autoAdjust="0"/>
    <p:restoredTop sz="94660"/>
  </p:normalViewPr>
  <p:slideViewPr>
    <p:cSldViewPr snapToGrid="0">
      <p:cViewPr varScale="1">
        <p:scale>
          <a:sx n="83" d="100"/>
          <a:sy n="83" d="100"/>
        </p:scale>
        <p:origin x="-1282" y="-77"/>
      </p:cViewPr>
      <p:guideLst>
        <p:guide orient="horz" pos="2137"/>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55A14-F809-4454-9CF4-701D8DAEE7A3}" type="datetimeFigureOut">
              <a:rPr lang="ru-RU" smtClean="0"/>
              <a:pPr/>
              <a:t>21.11.2023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7B21-9502-4E1B-A349-68BC294950A0}" type="slidenum">
              <a:rPr lang="ru-RU" smtClean="0"/>
              <a:pPr/>
              <a:t>‹#›</a:t>
            </a:fld>
            <a:endParaRPr lang="ru-RU"/>
          </a:p>
        </p:txBody>
      </p:sp>
    </p:spTree>
    <p:extLst>
      <p:ext uri="{BB962C8B-B14F-4D97-AF65-F5344CB8AC3E}">
        <p14:creationId xmlns="" xmlns:p14="http://schemas.microsoft.com/office/powerpoint/2010/main" val="75534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424948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6996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8442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4109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79007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42131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0972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2240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198201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86735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50D48B-0A65-41A2-B6CF-8176A40A1013}" type="datetimeFigureOut">
              <a:rPr lang="ru-RU" smtClean="0"/>
              <a:pPr/>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0726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0D48B-0A65-41A2-B6CF-8176A40A1013}" type="datetimeFigureOut">
              <a:rPr lang="ru-RU" smtClean="0"/>
              <a:pPr/>
              <a:t>21.11.2023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666B1-004E-4D6F-B896-4B70F0EC9006}" type="slidenum">
              <a:rPr lang="ru-RU" smtClean="0"/>
              <a:pPr/>
              <a:t>‹#›</a:t>
            </a:fld>
            <a:endParaRPr lang="ru-RU"/>
          </a:p>
        </p:txBody>
      </p:sp>
    </p:spTree>
    <p:extLst>
      <p:ext uri="{BB962C8B-B14F-4D97-AF65-F5344CB8AC3E}">
        <p14:creationId xmlns="" xmlns:p14="http://schemas.microsoft.com/office/powerpoint/2010/main" val="3949965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outerShdw blurRad="520700" dist="50800" dir="5400000" algn="ctr" rotWithShape="0">
              <a:srgbClr val="000000">
                <a:alpha val="43137"/>
              </a:srgbClr>
            </a:outerShdw>
          </a:effectLst>
        </p:spPr>
      </p:pic>
      <p:sp>
        <p:nvSpPr>
          <p:cNvPr id="5" name="Прямоугольник 4"/>
          <p:cNvSpPr/>
          <p:nvPr/>
        </p:nvSpPr>
        <p:spPr>
          <a:xfrm>
            <a:off x="146304" y="118265"/>
            <a:ext cx="8878824" cy="1177245"/>
          </a:xfrm>
          <a:prstGeom prst="rect">
            <a:avLst/>
          </a:prstGeom>
          <a:noFill/>
        </p:spPr>
        <p:txBody>
          <a:bodyPr wrap="square" lIns="68580" tIns="34290" rIns="68580" bIns="34290">
            <a:spAutoFit/>
          </a:bodyPr>
          <a:lstStyle/>
          <a:p>
            <a:pPr algn="ctr"/>
            <a:r>
              <a:rPr lang="ru-RU" sz="3600" b="1" dirty="0">
                <a:solidFill>
                  <a:srgbClr val="0D4594"/>
                </a:solidFill>
                <a:latin typeface="Times New Roman" pitchFamily="18" charset="0"/>
                <a:cs typeface="Times New Roman" pitchFamily="18" charset="0"/>
              </a:rPr>
              <a:t>«Российский университет </a:t>
            </a:r>
            <a:r>
              <a:rPr lang="ru-RU" sz="3600" b="1" dirty="0" smtClean="0">
                <a:solidFill>
                  <a:srgbClr val="0D4594"/>
                </a:solidFill>
                <a:latin typeface="Times New Roman" pitchFamily="18" charset="0"/>
                <a:cs typeface="Times New Roman" pitchFamily="18" charset="0"/>
              </a:rPr>
              <a:t>спорта</a:t>
            </a:r>
          </a:p>
          <a:p>
            <a:pPr algn="ctr"/>
            <a:r>
              <a:rPr lang="ru-RU" sz="3600" b="1" dirty="0" smtClean="0">
                <a:solidFill>
                  <a:srgbClr val="0D4594"/>
                </a:solidFill>
                <a:latin typeface="Times New Roman" pitchFamily="18" charset="0"/>
                <a:cs typeface="Times New Roman" pitchFamily="18" charset="0"/>
              </a:rPr>
              <a:t>«ГЦОЛИФК»</a:t>
            </a:r>
            <a:endParaRPr lang="ru-RU" sz="3600" b="1" dirty="0">
              <a:solidFill>
                <a:srgbClr val="0D4594"/>
              </a:solidFill>
              <a:latin typeface="Times New Roman" pitchFamily="18" charset="0"/>
              <a:cs typeface="Times New Roman" pitchFamily="18" charset="0"/>
            </a:endParaRPr>
          </a:p>
        </p:txBody>
      </p:sp>
      <p:sp>
        <p:nvSpPr>
          <p:cNvPr id="8" name="Прямоугольник 7"/>
          <p:cNvSpPr/>
          <p:nvPr/>
        </p:nvSpPr>
        <p:spPr>
          <a:xfrm>
            <a:off x="1161089" y="3451495"/>
            <a:ext cx="7432869" cy="512448"/>
          </a:xfrm>
          <a:prstGeom prst="rect">
            <a:avLst/>
          </a:prstGeom>
          <a:noFill/>
        </p:spPr>
        <p:txBody>
          <a:bodyPr wrap="none" lIns="68580" tIns="34290" rIns="68580" bIns="34290">
            <a:spAutoFit/>
          </a:bodyPr>
          <a:lstStyle/>
          <a:p>
            <a:pPr algn="ctr">
              <a:lnSpc>
                <a:spcPct val="80000"/>
              </a:lnSpc>
            </a:pPr>
            <a:r>
              <a:rPr lang="ru-RU" sz="3600" b="1" dirty="0" smtClean="0">
                <a:solidFill>
                  <a:srgbClr val="1B4E9D"/>
                </a:solidFill>
                <a:latin typeface="Times New Roman" pitchFamily="18" charset="0"/>
                <a:cs typeface="Times New Roman" pitchFamily="18" charset="0"/>
              </a:rPr>
              <a:t>Тема:«Биоэнергетика в плавании»</a:t>
            </a:r>
            <a:endParaRPr lang="ru-RU" sz="3600" b="1" dirty="0">
              <a:solidFill>
                <a:srgbClr val="1B4E9D"/>
              </a:solidFill>
              <a:latin typeface="Times New Roman" pitchFamily="18" charset="0"/>
              <a:cs typeface="Times New Roman" pitchFamily="18" charset="0"/>
            </a:endParaRP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83154" y="681553"/>
            <a:ext cx="3360572" cy="3360572"/>
          </a:xfrm>
          <a:prstGeom prst="rect">
            <a:avLst/>
          </a:prstGeom>
        </p:spPr>
      </p:pic>
      <p:sp>
        <p:nvSpPr>
          <p:cNvPr id="6" name="Прямоугольник 5"/>
          <p:cNvSpPr/>
          <p:nvPr/>
        </p:nvSpPr>
        <p:spPr>
          <a:xfrm>
            <a:off x="4422449" y="4134247"/>
            <a:ext cx="4640501" cy="660181"/>
          </a:xfrm>
          <a:prstGeom prst="rect">
            <a:avLst/>
          </a:prstGeom>
          <a:noFill/>
        </p:spPr>
        <p:txBody>
          <a:bodyPr wrap="none" lIns="68580" tIns="34290" rIns="68580" bIns="34290">
            <a:spAutoFit/>
          </a:bodyPr>
          <a:lstStyle/>
          <a:p>
            <a:pPr algn="ctr">
              <a:lnSpc>
                <a:spcPct val="80000"/>
              </a:lnSpc>
            </a:pPr>
            <a:r>
              <a:rPr lang="ru-RU" sz="2400" b="1" dirty="0" err="1" smtClean="0">
                <a:solidFill>
                  <a:srgbClr val="1B4E9D"/>
                </a:solidFill>
                <a:latin typeface="Times New Roman" pitchFamily="18" charset="0"/>
                <a:cs typeface="Times New Roman" pitchFamily="18" charset="0"/>
              </a:rPr>
              <a:t>Выполнил:___________________</a:t>
            </a:r>
            <a:endParaRPr lang="ru-RU" sz="2400" b="1" dirty="0" smtClean="0">
              <a:solidFill>
                <a:srgbClr val="1B4E9D"/>
              </a:solidFill>
              <a:latin typeface="Times New Roman" pitchFamily="18" charset="0"/>
              <a:cs typeface="Times New Roman" pitchFamily="18" charset="0"/>
            </a:endParaRPr>
          </a:p>
          <a:p>
            <a:pPr algn="ctr">
              <a:lnSpc>
                <a:spcPct val="80000"/>
              </a:lnSpc>
            </a:pPr>
            <a:r>
              <a:rPr lang="ru-RU" sz="2400" b="1" dirty="0" smtClean="0">
                <a:solidFill>
                  <a:srgbClr val="1B4E9D"/>
                </a:solidFill>
                <a:latin typeface="Times New Roman" pitchFamily="18" charset="0"/>
                <a:cs typeface="Times New Roman" pitchFamily="18" charset="0"/>
              </a:rPr>
              <a:t>_____________________________</a:t>
            </a:r>
            <a:endParaRPr lang="ru-RU" sz="2400" b="1" dirty="0">
              <a:solidFill>
                <a:srgbClr val="1B4E9D"/>
              </a:solidFill>
              <a:latin typeface="Times New Roman" pitchFamily="18" charset="0"/>
              <a:cs typeface="Times New Roman" pitchFamily="18" charset="0"/>
            </a:endParaRPr>
          </a:p>
        </p:txBody>
      </p:sp>
      <p:sp>
        <p:nvSpPr>
          <p:cNvPr id="7" name="Прямоугольник 6"/>
          <p:cNvSpPr/>
          <p:nvPr/>
        </p:nvSpPr>
        <p:spPr>
          <a:xfrm>
            <a:off x="4483409" y="4798711"/>
            <a:ext cx="4547078" cy="660181"/>
          </a:xfrm>
          <a:prstGeom prst="rect">
            <a:avLst/>
          </a:prstGeom>
          <a:noFill/>
        </p:spPr>
        <p:txBody>
          <a:bodyPr wrap="none" lIns="68580" tIns="34290" rIns="68580" bIns="34290">
            <a:spAutoFit/>
          </a:bodyPr>
          <a:lstStyle/>
          <a:p>
            <a:pPr algn="ctr">
              <a:lnSpc>
                <a:spcPct val="80000"/>
              </a:lnSpc>
            </a:pPr>
            <a:r>
              <a:rPr lang="ru-RU" sz="2400" b="1" dirty="0" err="1" smtClean="0">
                <a:solidFill>
                  <a:srgbClr val="1B4E9D"/>
                </a:solidFill>
                <a:latin typeface="Times New Roman" pitchFamily="18" charset="0"/>
                <a:cs typeface="Times New Roman" pitchFamily="18" charset="0"/>
              </a:rPr>
              <a:t>Проверил:___________________</a:t>
            </a:r>
            <a:endParaRPr lang="ru-RU" sz="2400" b="1" dirty="0" smtClean="0">
              <a:solidFill>
                <a:srgbClr val="1B4E9D"/>
              </a:solidFill>
              <a:latin typeface="Times New Roman" pitchFamily="18" charset="0"/>
              <a:cs typeface="Times New Roman" pitchFamily="18" charset="0"/>
            </a:endParaRPr>
          </a:p>
          <a:p>
            <a:pPr algn="ctr">
              <a:lnSpc>
                <a:spcPct val="80000"/>
              </a:lnSpc>
            </a:pPr>
            <a:r>
              <a:rPr lang="ru-RU" sz="2400" b="1" dirty="0" smtClean="0">
                <a:solidFill>
                  <a:srgbClr val="1B4E9D"/>
                </a:solidFill>
                <a:latin typeface="Times New Roman" pitchFamily="18" charset="0"/>
                <a:cs typeface="Times New Roman" pitchFamily="18" charset="0"/>
              </a:rPr>
              <a:t>____________________________</a:t>
            </a:r>
            <a:endParaRPr lang="ru-RU" sz="2400" b="1" dirty="0">
              <a:solidFill>
                <a:srgbClr val="1B4E9D"/>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4257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55448" y="1143000"/>
            <a:ext cx="8778240" cy="5522976"/>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552944" cy="807913"/>
          </a:xfrm>
          <a:prstGeom prst="rect">
            <a:avLst/>
          </a:prstGeom>
          <a:noFill/>
        </p:spPr>
        <p:txBody>
          <a:bodyPr wrap="square" lIns="68580" tIns="34290" rIns="68580" bIns="34290">
            <a:spAutoFit/>
          </a:bodyPr>
          <a:lstStyle/>
          <a:p>
            <a:pPr algn="ctr"/>
            <a:r>
              <a:rPr lang="ru-RU" sz="2400" b="1" dirty="0" smtClean="0">
                <a:solidFill>
                  <a:schemeClr val="bg1"/>
                </a:solidFill>
                <a:latin typeface="Times New Roman" pitchFamily="18" charset="0"/>
                <a:cs typeface="Times New Roman" pitchFamily="18" charset="0"/>
              </a:rPr>
              <a:t>Тренировочные нагрузки в плавании в зависимости от интенсивности и продолжительности </a:t>
            </a:r>
            <a:endParaRPr lang="ru-RU" sz="24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10</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graphicFrame>
        <p:nvGraphicFramePr>
          <p:cNvPr id="21" name="Таблица 20"/>
          <p:cNvGraphicFramePr>
            <a:graphicFrameLocks noGrp="1"/>
          </p:cNvGraphicFramePr>
          <p:nvPr/>
        </p:nvGraphicFramePr>
        <p:xfrm>
          <a:off x="128016" y="1005840"/>
          <a:ext cx="8878824" cy="5669280"/>
        </p:xfrm>
        <a:graphic>
          <a:graphicData uri="http://schemas.openxmlformats.org/drawingml/2006/table">
            <a:tbl>
              <a:tblPr firstRow="1" bandRow="1">
                <a:tableStyleId>{5C22544A-7EE6-4342-B048-85BDC9FD1C3A}</a:tableStyleId>
              </a:tblPr>
              <a:tblGrid>
                <a:gridCol w="704971"/>
                <a:gridCol w="8173853"/>
              </a:tblGrid>
              <a:tr h="370840">
                <a:tc>
                  <a:txBody>
                    <a:bodyPr/>
                    <a:lstStyle/>
                    <a:p>
                      <a:r>
                        <a:rPr lang="ru-RU" sz="1200" b="0" dirty="0" smtClean="0">
                          <a:solidFill>
                            <a:schemeClr val="tx1"/>
                          </a:solidFill>
                          <a:latin typeface="Times New Roman" pitchFamily="18" charset="0"/>
                          <a:cs typeface="Times New Roman" pitchFamily="18" charset="0"/>
                        </a:rPr>
                        <a:t>1 зона</a:t>
                      </a:r>
                      <a:endParaRPr lang="ru-RU" sz="1200" b="0" dirty="0">
                        <a:solidFill>
                          <a:schemeClr val="tx1"/>
                        </a:solidFill>
                      </a:endParaRPr>
                    </a:p>
                  </a:txBody>
                  <a:tcPr/>
                </a:tc>
                <a:tc>
                  <a:txBody>
                    <a:bodyPr/>
                    <a:lstStyle/>
                    <a:p>
                      <a:r>
                        <a:rPr lang="ru-RU" sz="1200" b="0" dirty="0" smtClean="0">
                          <a:solidFill>
                            <a:schemeClr val="tx1"/>
                          </a:solidFill>
                          <a:latin typeface="Times New Roman" pitchFamily="18" charset="0"/>
                          <a:cs typeface="Times New Roman" pitchFamily="18" charset="0"/>
                        </a:rPr>
                        <a:t>Нагрузки имеют чисто аэробную направленность, преобладающее значение в энергетике имеет липидный обмен. Работа в этой зоне может выполняться длительное время, так как интенсивность ее не велика. Содержание </a:t>
                      </a:r>
                      <a:r>
                        <a:rPr lang="ru-RU" sz="1200" b="0" dirty="0" err="1" smtClean="0">
                          <a:solidFill>
                            <a:schemeClr val="tx1"/>
                          </a:solidFill>
                          <a:latin typeface="Times New Roman" pitchFamily="18" charset="0"/>
                          <a:cs typeface="Times New Roman" pitchFamily="18" charset="0"/>
                        </a:rPr>
                        <a:t>лактата</a:t>
                      </a:r>
                      <a:r>
                        <a:rPr lang="ru-RU" sz="1200" b="0" dirty="0" smtClean="0">
                          <a:solidFill>
                            <a:schemeClr val="tx1"/>
                          </a:solidFill>
                          <a:latin typeface="Times New Roman" pitchFamily="18" charset="0"/>
                          <a:cs typeface="Times New Roman" pitchFamily="18" charset="0"/>
                        </a:rPr>
                        <a:t> не превышает 2.0 - 2.5 </a:t>
                      </a:r>
                      <a:r>
                        <a:rPr lang="ru-RU" sz="1200" b="0" dirty="0" err="1" smtClean="0">
                          <a:solidFill>
                            <a:schemeClr val="tx1"/>
                          </a:solidFill>
                          <a:latin typeface="Times New Roman" pitchFamily="18" charset="0"/>
                          <a:cs typeface="Times New Roman" pitchFamily="18" charset="0"/>
                        </a:rPr>
                        <a:t>мМоль</a:t>
                      </a:r>
                      <a:r>
                        <a:rPr lang="ru-RU" sz="1200" b="0" dirty="0" smtClean="0">
                          <a:solidFill>
                            <a:schemeClr val="tx1"/>
                          </a:solidFill>
                          <a:latin typeface="Times New Roman" pitchFamily="18" charset="0"/>
                          <a:cs typeface="Times New Roman" pitchFamily="18" charset="0"/>
                        </a:rPr>
                        <a:t>/л (уровень аэробного порога), показатель </a:t>
                      </a:r>
                      <a:r>
                        <a:rPr lang="ru-RU" sz="1200" b="0" dirty="0" err="1" smtClean="0">
                          <a:solidFill>
                            <a:schemeClr val="tx1"/>
                          </a:solidFill>
                          <a:latin typeface="Times New Roman" pitchFamily="18" charset="0"/>
                          <a:cs typeface="Times New Roman" pitchFamily="18" charset="0"/>
                        </a:rPr>
                        <a:t>рН</a:t>
                      </a:r>
                      <a:r>
                        <a:rPr lang="ru-RU" sz="1200" b="0" dirty="0" smtClean="0">
                          <a:solidFill>
                            <a:schemeClr val="tx1"/>
                          </a:solidFill>
                          <a:latin typeface="Times New Roman" pitchFamily="18" charset="0"/>
                          <a:cs typeface="Times New Roman" pitchFamily="18" charset="0"/>
                        </a:rPr>
                        <a:t> остается в пределах нормы, потребление кислорода может возрастать до 50% от максимума, ЧСС находится в пределах 110-130 уд/мин. Нагрузки этой зоны применяются на начальных этапах тренировки с целью создания базы выносливости, в остальное время - в качестве компенсаторного, восстановительного средства тренировки (компенсаторное плавание). </a:t>
                      </a:r>
                      <a:endParaRPr lang="ru-RU" sz="1200" b="0" dirty="0">
                        <a:solidFill>
                          <a:schemeClr val="tx1"/>
                        </a:solidFill>
                      </a:endParaRPr>
                    </a:p>
                  </a:txBody>
                  <a:tcPr/>
                </a:tc>
              </a:tr>
              <a:tr h="861568">
                <a:tc>
                  <a:txBody>
                    <a:bodyPr/>
                    <a:lstStyle/>
                    <a:p>
                      <a:r>
                        <a:rPr lang="ru-RU" sz="1200" b="0" dirty="0" smtClean="0">
                          <a:solidFill>
                            <a:schemeClr val="tx1"/>
                          </a:solidFill>
                          <a:latin typeface="Times New Roman" pitchFamily="18" charset="0"/>
                          <a:cs typeface="Times New Roman" pitchFamily="18" charset="0"/>
                        </a:rPr>
                        <a:t>2 зона</a:t>
                      </a:r>
                      <a:endParaRPr lang="ru-RU" sz="1200" b="0" dirty="0">
                        <a:solidFill>
                          <a:schemeClr val="tx1"/>
                        </a:solidFill>
                      </a:endParaRPr>
                    </a:p>
                  </a:txBody>
                  <a:tcPr/>
                </a:tc>
                <a:tc>
                  <a:txBody>
                    <a:bodyPr/>
                    <a:lstStyle/>
                    <a:p>
                      <a:pPr algn="l"/>
                      <a:r>
                        <a:rPr lang="ru-RU" sz="1200" dirty="0" smtClean="0">
                          <a:solidFill>
                            <a:schemeClr val="tx1"/>
                          </a:solidFill>
                          <a:latin typeface="Times New Roman" pitchFamily="18" charset="0"/>
                          <a:cs typeface="Times New Roman" pitchFamily="18" charset="0"/>
                        </a:rPr>
                        <a:t>Нагрузки второй зоны носят также аэробную направленность, но выполняются на уровне анаэробного порога. Концентрация </a:t>
                      </a:r>
                      <a:r>
                        <a:rPr lang="ru-RU" sz="1200" dirty="0" err="1" smtClean="0">
                          <a:solidFill>
                            <a:schemeClr val="tx1"/>
                          </a:solidFill>
                          <a:latin typeface="Times New Roman" pitchFamily="18" charset="0"/>
                          <a:cs typeface="Times New Roman" pitchFamily="18" charset="0"/>
                        </a:rPr>
                        <a:t>лактата</a:t>
                      </a:r>
                      <a:r>
                        <a:rPr lang="ru-RU" sz="1200" dirty="0" smtClean="0">
                          <a:solidFill>
                            <a:schemeClr val="tx1"/>
                          </a:solidFill>
                          <a:latin typeface="Times New Roman" pitchFamily="18" charset="0"/>
                          <a:cs typeface="Times New Roman" pitchFamily="18" charset="0"/>
                        </a:rPr>
                        <a:t> в крови может достигать 3.5 - 4.0 </a:t>
                      </a:r>
                      <a:r>
                        <a:rPr lang="ru-RU" sz="1200" dirty="0" err="1" smtClean="0">
                          <a:solidFill>
                            <a:schemeClr val="tx1"/>
                          </a:solidFill>
                          <a:latin typeface="Times New Roman" pitchFamily="18" charset="0"/>
                          <a:cs typeface="Times New Roman" pitchFamily="18" charset="0"/>
                        </a:rPr>
                        <a:t>мМоль</a:t>
                      </a:r>
                      <a:r>
                        <a:rPr lang="ru-RU" sz="1200" dirty="0" smtClean="0">
                          <a:solidFill>
                            <a:schemeClr val="tx1"/>
                          </a:solidFill>
                          <a:latin typeface="Times New Roman" pitchFamily="18" charset="0"/>
                          <a:cs typeface="Times New Roman" pitchFamily="18" charset="0"/>
                        </a:rPr>
                        <a:t>/л и сопровождаться сдвигом </a:t>
                      </a:r>
                      <a:r>
                        <a:rPr lang="ru-RU" sz="1200" dirty="0" err="1" smtClean="0">
                          <a:solidFill>
                            <a:schemeClr val="tx1"/>
                          </a:solidFill>
                          <a:latin typeface="Times New Roman" pitchFamily="18" charset="0"/>
                          <a:cs typeface="Times New Roman" pitchFamily="18" charset="0"/>
                        </a:rPr>
                        <a:t>рН</a:t>
                      </a:r>
                      <a:r>
                        <a:rPr lang="ru-RU" sz="1200" dirty="0" smtClean="0">
                          <a:solidFill>
                            <a:schemeClr val="tx1"/>
                          </a:solidFill>
                          <a:latin typeface="Times New Roman" pitchFamily="18" charset="0"/>
                          <a:cs typeface="Times New Roman" pitchFamily="18" charset="0"/>
                        </a:rPr>
                        <a:t> в кислую сторону до отметки 7.35. Это приводит к угнетению липидного обмена и активации окисления углеводов, потребление кислорода возрастает до 50-80% от максимума. Средняя продолжительность однократной непрерывной работы составляет 10-30 минут при ЧСС 130-150 уд/мин. В этих условиях в наибольшей мере совершенствуются эффективность и емкость аэробных процессов, способствуя развитию выносливости.</a:t>
                      </a:r>
                      <a:endParaRPr lang="ru-RU" sz="1200" dirty="0"/>
                    </a:p>
                  </a:txBody>
                  <a:tcPr/>
                </a:tc>
              </a:tr>
              <a:tr h="370840">
                <a:tc>
                  <a:txBody>
                    <a:bodyPr/>
                    <a:lstStyle/>
                    <a:p>
                      <a:r>
                        <a:rPr lang="ru-RU" sz="1200" b="0" dirty="0" smtClean="0">
                          <a:solidFill>
                            <a:schemeClr val="tx1"/>
                          </a:solidFill>
                          <a:latin typeface="Times New Roman" pitchFamily="18" charset="0"/>
                          <a:cs typeface="Times New Roman" pitchFamily="18" charset="0"/>
                        </a:rPr>
                        <a:t>3 зона</a:t>
                      </a:r>
                      <a:endParaRPr lang="ru-RU" sz="1200" b="0" dirty="0">
                        <a:solidFill>
                          <a:schemeClr val="tx1"/>
                        </a:solidFill>
                      </a:endParaRPr>
                    </a:p>
                  </a:txBody>
                  <a:tcPr/>
                </a:tc>
                <a:tc>
                  <a:txBody>
                    <a:bodyPr/>
                    <a:lstStyle/>
                    <a:p>
                      <a:r>
                        <a:rPr lang="ru-RU" sz="1200" b="0" kern="1200" dirty="0" smtClean="0">
                          <a:solidFill>
                            <a:schemeClr val="dk1"/>
                          </a:solidFill>
                          <a:latin typeface="Times New Roman" pitchFamily="18" charset="0"/>
                          <a:ea typeface="+mn-ea"/>
                          <a:cs typeface="Times New Roman" pitchFamily="18" charset="0"/>
                        </a:rPr>
                        <a:t>Нагрузки имеют смешанный аэробно-анаэробный характер </a:t>
                      </a:r>
                      <a:r>
                        <a:rPr lang="ru-RU" sz="1200" kern="1200" dirty="0" smtClean="0">
                          <a:solidFill>
                            <a:schemeClr val="dk1"/>
                          </a:solidFill>
                          <a:latin typeface="Times New Roman" pitchFamily="18" charset="0"/>
                          <a:ea typeface="+mn-ea"/>
                          <a:cs typeface="Times New Roman" pitchFamily="18" charset="0"/>
                        </a:rPr>
                        <a:t>энергообеспечения. Потребление кислорода приближается к максимуму или достигает его, вместе с тем существенно возрастает роль анаэробных процессов, поскольку интенсивность работы превышает уровень анаэробного порога. Продолжительность однократно выполняемых упражнений составляет 5-15 минут. В практических целях в данной зоне выделяют 2 </a:t>
                      </a:r>
                      <a:r>
                        <a:rPr lang="ru-RU" sz="1200" kern="1200" dirty="0" err="1" smtClean="0">
                          <a:solidFill>
                            <a:schemeClr val="dk1"/>
                          </a:solidFill>
                          <a:latin typeface="Times New Roman" pitchFamily="18" charset="0"/>
                          <a:ea typeface="+mn-ea"/>
                          <a:cs typeface="Times New Roman" pitchFamily="18" charset="0"/>
                        </a:rPr>
                        <a:t>подзоны</a:t>
                      </a:r>
                      <a:r>
                        <a:rPr lang="ru-RU" sz="1200" kern="1200" dirty="0" smtClean="0">
                          <a:solidFill>
                            <a:schemeClr val="dk1"/>
                          </a:solidFill>
                          <a:latin typeface="Times New Roman" pitchFamily="18" charset="0"/>
                          <a:ea typeface="+mn-ea"/>
                          <a:cs typeface="Times New Roman" pitchFamily="18" charset="0"/>
                        </a:rPr>
                        <a:t> А и В с уровнем </a:t>
                      </a:r>
                      <a:r>
                        <a:rPr lang="ru-RU" sz="1200" kern="1200" dirty="0" err="1" smtClean="0">
                          <a:solidFill>
                            <a:schemeClr val="dk1"/>
                          </a:solidFill>
                          <a:latin typeface="Times New Roman" pitchFamily="18" charset="0"/>
                          <a:ea typeface="+mn-ea"/>
                          <a:cs typeface="Times New Roman" pitchFamily="18" charset="0"/>
                        </a:rPr>
                        <a:t>лактата</a:t>
                      </a:r>
                      <a:r>
                        <a:rPr lang="ru-RU" sz="1200" kern="1200" dirty="0" smtClean="0">
                          <a:solidFill>
                            <a:schemeClr val="dk1"/>
                          </a:solidFill>
                          <a:latin typeface="Times New Roman" pitchFamily="18" charset="0"/>
                          <a:ea typeface="+mn-ea"/>
                          <a:cs typeface="Times New Roman" pitchFamily="18" charset="0"/>
                        </a:rPr>
                        <a:t> в крови 4.0 - 6.0 и 6.0 - 9.0 соответственно. Работа в данной зоне используется для развития мощности аэробных процессов (за счет прироста </a:t>
                      </a:r>
                      <a:r>
                        <a:rPr lang="ru-RU" sz="1200" kern="1200" dirty="0" err="1" smtClean="0">
                          <a:solidFill>
                            <a:schemeClr val="dk1"/>
                          </a:solidFill>
                          <a:latin typeface="Times New Roman" pitchFamily="18" charset="0"/>
                          <a:ea typeface="+mn-ea"/>
                          <a:cs typeface="Times New Roman" pitchFamily="18" charset="0"/>
                        </a:rPr>
                        <a:t>кардиореспираторной</a:t>
                      </a:r>
                      <a:r>
                        <a:rPr lang="ru-RU" sz="1200" kern="1200" dirty="0" smtClean="0">
                          <a:solidFill>
                            <a:schemeClr val="dk1"/>
                          </a:solidFill>
                          <a:latin typeface="Times New Roman" pitchFamily="18" charset="0"/>
                          <a:ea typeface="+mn-ea"/>
                          <a:cs typeface="Times New Roman" pitchFamily="18" charset="0"/>
                        </a:rPr>
                        <a:t> производительности).</a:t>
                      </a:r>
                      <a:endParaRPr lang="ru-RU" sz="1200" dirty="0"/>
                    </a:p>
                  </a:txBody>
                  <a:tcPr/>
                </a:tc>
              </a:tr>
              <a:tr h="370840">
                <a:tc>
                  <a:txBody>
                    <a:bodyPr/>
                    <a:lstStyle/>
                    <a:p>
                      <a:r>
                        <a:rPr lang="ru-RU" sz="1200" b="0" dirty="0" smtClean="0">
                          <a:solidFill>
                            <a:schemeClr val="tx1"/>
                          </a:solidFill>
                          <a:latin typeface="Times New Roman" pitchFamily="18" charset="0"/>
                          <a:cs typeface="Times New Roman" pitchFamily="18" charset="0"/>
                        </a:rPr>
                        <a:t>4 зона</a:t>
                      </a:r>
                      <a:endParaRPr lang="ru-RU" sz="1200" b="0" dirty="0">
                        <a:solidFill>
                          <a:schemeClr val="tx1"/>
                        </a:solidFill>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Нагрузки имеют анаэробную </a:t>
                      </a:r>
                      <a:r>
                        <a:rPr lang="ru-RU" sz="1200" kern="1200" dirty="0" err="1" smtClean="0">
                          <a:solidFill>
                            <a:schemeClr val="dk1"/>
                          </a:solidFill>
                          <a:latin typeface="Times New Roman" pitchFamily="18" charset="0"/>
                          <a:ea typeface="+mn-ea"/>
                          <a:cs typeface="Times New Roman" pitchFamily="18" charset="0"/>
                        </a:rPr>
                        <a:t>гликолитическую</a:t>
                      </a:r>
                      <a:r>
                        <a:rPr lang="ru-RU" sz="1200" kern="1200" dirty="0" smtClean="0">
                          <a:solidFill>
                            <a:schemeClr val="dk1"/>
                          </a:solidFill>
                          <a:latin typeface="Times New Roman" pitchFamily="18" charset="0"/>
                          <a:ea typeface="+mn-ea"/>
                          <a:cs typeface="Times New Roman" pitchFamily="18" charset="0"/>
                        </a:rPr>
                        <a:t> направленность и применяются для развития специальной выносливости (</a:t>
                      </a:r>
                      <a:r>
                        <a:rPr lang="ru-RU" sz="1200" kern="1200" dirty="0" err="1" smtClean="0">
                          <a:solidFill>
                            <a:schemeClr val="dk1"/>
                          </a:solidFill>
                          <a:latin typeface="Times New Roman" pitchFamily="18" charset="0"/>
                          <a:ea typeface="+mn-ea"/>
                          <a:cs typeface="Times New Roman" pitchFamily="18" charset="0"/>
                        </a:rPr>
                        <a:t>анаэробно-лактатный</a:t>
                      </a:r>
                      <a:r>
                        <a:rPr lang="ru-RU" sz="1200" kern="1200" dirty="0" smtClean="0">
                          <a:solidFill>
                            <a:schemeClr val="dk1"/>
                          </a:solidFill>
                          <a:latin typeface="Times New Roman" pitchFamily="18" charset="0"/>
                          <a:ea typeface="+mn-ea"/>
                          <a:cs typeface="Times New Roman" pitchFamily="18" charset="0"/>
                        </a:rPr>
                        <a:t> режим). Основной источник энергообеспечения - окисление углеводов, приводящее к значительному повышению уровня </a:t>
                      </a:r>
                      <a:r>
                        <a:rPr lang="ru-RU" sz="1200" kern="1200" dirty="0" err="1" smtClean="0">
                          <a:solidFill>
                            <a:schemeClr val="dk1"/>
                          </a:solidFill>
                          <a:latin typeface="Times New Roman" pitchFamily="18" charset="0"/>
                          <a:ea typeface="+mn-ea"/>
                          <a:cs typeface="Times New Roman" pitchFamily="18" charset="0"/>
                        </a:rPr>
                        <a:t>лактата</a:t>
                      </a:r>
                      <a:r>
                        <a:rPr lang="ru-RU" sz="1200" kern="1200" dirty="0" smtClean="0">
                          <a:solidFill>
                            <a:schemeClr val="dk1"/>
                          </a:solidFill>
                          <a:latin typeface="Times New Roman" pitchFamily="18" charset="0"/>
                          <a:ea typeface="+mn-ea"/>
                          <a:cs typeface="Times New Roman" pitchFamily="18" charset="0"/>
                        </a:rPr>
                        <a:t> в крови. Здесь принято выделять три </a:t>
                      </a:r>
                      <a:r>
                        <a:rPr lang="ru-RU" sz="1200" kern="1200" dirty="0" err="1" smtClean="0">
                          <a:solidFill>
                            <a:schemeClr val="dk1"/>
                          </a:solidFill>
                          <a:latin typeface="Times New Roman" pitchFamily="18" charset="0"/>
                          <a:ea typeface="+mn-ea"/>
                          <a:cs typeface="Times New Roman" pitchFamily="18" charset="0"/>
                        </a:rPr>
                        <a:t>подзоны</a:t>
                      </a:r>
                      <a:r>
                        <a:rPr lang="ru-RU" sz="1200" kern="1200" dirty="0" smtClean="0">
                          <a:solidFill>
                            <a:schemeClr val="dk1"/>
                          </a:solidFill>
                          <a:latin typeface="Times New Roman" pitchFamily="18" charset="0"/>
                          <a:ea typeface="+mn-ea"/>
                          <a:cs typeface="Times New Roman" pitchFamily="18" charset="0"/>
                        </a:rPr>
                        <a:t> А, В, С </a:t>
                      </a:r>
                      <a:r>
                        <a:rPr lang="ru-RU" sz="1200" kern="1200" dirty="0" err="1" smtClean="0">
                          <a:solidFill>
                            <a:schemeClr val="dk1"/>
                          </a:solidFill>
                          <a:latin typeface="Times New Roman" pitchFamily="18" charset="0"/>
                          <a:ea typeface="+mn-ea"/>
                          <a:cs typeface="Times New Roman" pitchFamily="18" charset="0"/>
                        </a:rPr>
                        <a:t>с</a:t>
                      </a:r>
                      <a:r>
                        <a:rPr lang="ru-RU" sz="1200" kern="1200" dirty="0" smtClean="0">
                          <a:solidFill>
                            <a:schemeClr val="dk1"/>
                          </a:solidFill>
                          <a:latin typeface="Times New Roman" pitchFamily="18" charset="0"/>
                          <a:ea typeface="+mn-ea"/>
                          <a:cs typeface="Times New Roman" pitchFamily="18" charset="0"/>
                        </a:rPr>
                        <a:t> уровнем </a:t>
                      </a:r>
                      <a:r>
                        <a:rPr lang="ru-RU" sz="1200" kern="1200" dirty="0" err="1" smtClean="0">
                          <a:solidFill>
                            <a:schemeClr val="dk1"/>
                          </a:solidFill>
                          <a:latin typeface="Times New Roman" pitchFamily="18" charset="0"/>
                          <a:ea typeface="+mn-ea"/>
                          <a:cs typeface="Times New Roman" pitchFamily="18" charset="0"/>
                        </a:rPr>
                        <a:t>лактата</a:t>
                      </a:r>
                      <a:r>
                        <a:rPr lang="ru-RU" sz="1200" kern="1200" dirty="0" smtClean="0">
                          <a:solidFill>
                            <a:schemeClr val="dk1"/>
                          </a:solidFill>
                          <a:latin typeface="Times New Roman" pitchFamily="18" charset="0"/>
                          <a:ea typeface="+mn-ea"/>
                          <a:cs typeface="Times New Roman" pitchFamily="18" charset="0"/>
                        </a:rPr>
                        <a:t> соответственно 9 - 12; 12 - 15; 15 </a:t>
                      </a:r>
                      <a:r>
                        <a:rPr lang="ru-RU" sz="1200" kern="1200" dirty="0" err="1" smtClean="0">
                          <a:solidFill>
                            <a:schemeClr val="dk1"/>
                          </a:solidFill>
                          <a:latin typeface="Times New Roman" pitchFamily="18" charset="0"/>
                          <a:ea typeface="+mn-ea"/>
                          <a:cs typeface="Times New Roman" pitchFamily="18" charset="0"/>
                        </a:rPr>
                        <a:t>мМоль</a:t>
                      </a:r>
                      <a:r>
                        <a:rPr lang="ru-RU" sz="1200" kern="1200" dirty="0" smtClean="0">
                          <a:solidFill>
                            <a:schemeClr val="dk1"/>
                          </a:solidFill>
                          <a:latin typeface="Times New Roman" pitchFamily="18" charset="0"/>
                          <a:ea typeface="+mn-ea"/>
                          <a:cs typeface="Times New Roman" pitchFamily="18" charset="0"/>
                        </a:rPr>
                        <a:t>/л и выше.</a:t>
                      </a:r>
                      <a:endParaRPr lang="ru-RU" sz="1200" dirty="0">
                        <a:latin typeface="Times New Roman" pitchFamily="18" charset="0"/>
                        <a:cs typeface="Times New Roman" pitchFamily="18" charset="0"/>
                      </a:endParaRPr>
                    </a:p>
                  </a:txBody>
                  <a:tcPr/>
                </a:tc>
              </a:tr>
              <a:tr h="370840">
                <a:tc>
                  <a:txBody>
                    <a:bodyPr/>
                    <a:lstStyle/>
                    <a:p>
                      <a:r>
                        <a:rPr lang="ru-RU" sz="1200" b="0" dirty="0" smtClean="0">
                          <a:solidFill>
                            <a:schemeClr val="tx1"/>
                          </a:solidFill>
                          <a:latin typeface="Times New Roman" pitchFamily="18" charset="0"/>
                          <a:cs typeface="Times New Roman" pitchFamily="18" charset="0"/>
                        </a:rPr>
                        <a:t>5 зона</a:t>
                      </a:r>
                      <a:endParaRPr lang="ru-RU" sz="1200" b="0" dirty="0">
                        <a:solidFill>
                          <a:schemeClr val="tx1"/>
                        </a:solidFill>
                      </a:endParaRPr>
                    </a:p>
                  </a:txBody>
                  <a:tcPr/>
                </a:tc>
                <a:tc>
                  <a:txBody>
                    <a:bodyPr/>
                    <a:lstStyle/>
                    <a:p>
                      <a:r>
                        <a:rPr lang="ru-RU" sz="1200" kern="1200" dirty="0" smtClean="0">
                          <a:solidFill>
                            <a:schemeClr val="dk1"/>
                          </a:solidFill>
                          <a:latin typeface="Times New Roman" pitchFamily="18" charset="0"/>
                          <a:ea typeface="+mn-ea"/>
                          <a:cs typeface="Times New Roman" pitchFamily="18" charset="0"/>
                        </a:rPr>
                        <a:t>Нагрузки включают упражнения спринтерской направленности. Основным источником энергообеспечения служат </a:t>
                      </a:r>
                      <a:r>
                        <a:rPr lang="ru-RU" sz="1200" kern="1200" dirty="0" err="1" smtClean="0">
                          <a:solidFill>
                            <a:schemeClr val="dk1"/>
                          </a:solidFill>
                          <a:latin typeface="Times New Roman" pitchFamily="18" charset="0"/>
                          <a:ea typeface="+mn-ea"/>
                          <a:cs typeface="Times New Roman" pitchFamily="18" charset="0"/>
                        </a:rPr>
                        <a:t>фосфогены</a:t>
                      </a:r>
                      <a:r>
                        <a:rPr lang="ru-RU" sz="1200" kern="1200" dirty="0" smtClean="0">
                          <a:solidFill>
                            <a:schemeClr val="dk1"/>
                          </a:solidFill>
                          <a:latin typeface="Times New Roman" pitchFamily="18" charset="0"/>
                          <a:ea typeface="+mn-ea"/>
                          <a:cs typeface="Times New Roman" pitchFamily="18" charset="0"/>
                        </a:rPr>
                        <a:t> (АТФ и </a:t>
                      </a:r>
                      <a:r>
                        <a:rPr lang="ru-RU" sz="1200" kern="1200" dirty="0" err="1" smtClean="0">
                          <a:solidFill>
                            <a:schemeClr val="dk1"/>
                          </a:solidFill>
                          <a:latin typeface="Times New Roman" pitchFamily="18" charset="0"/>
                          <a:ea typeface="+mn-ea"/>
                          <a:cs typeface="Times New Roman" pitchFamily="18" charset="0"/>
                        </a:rPr>
                        <a:t>КрФ</a:t>
                      </a:r>
                      <a:r>
                        <a:rPr lang="ru-RU" sz="1200" kern="1200" dirty="0" smtClean="0">
                          <a:solidFill>
                            <a:schemeClr val="dk1"/>
                          </a:solidFill>
                          <a:latin typeface="Times New Roman" pitchFamily="18" charset="0"/>
                          <a:ea typeface="+mn-ea"/>
                          <a:cs typeface="Times New Roman" pitchFamily="18" charset="0"/>
                        </a:rPr>
                        <a:t>). Интенсивность упражнений максимальная, продолжительность однократной работы не превышает 15-20 секунд (</a:t>
                      </a:r>
                      <a:r>
                        <a:rPr lang="ru-RU" sz="1200" kern="1200" dirty="0" err="1" smtClean="0">
                          <a:solidFill>
                            <a:schemeClr val="dk1"/>
                          </a:solidFill>
                          <a:latin typeface="Times New Roman" pitchFamily="18" charset="0"/>
                          <a:ea typeface="+mn-ea"/>
                          <a:cs typeface="Times New Roman" pitchFamily="18" charset="0"/>
                        </a:rPr>
                        <a:t>анаэробно-алактатный</a:t>
                      </a:r>
                      <a:r>
                        <a:rPr lang="ru-RU" sz="1200" kern="1200" dirty="0" smtClean="0">
                          <a:solidFill>
                            <a:schemeClr val="dk1"/>
                          </a:solidFill>
                          <a:latin typeface="Times New Roman" pitchFamily="18" charset="0"/>
                          <a:ea typeface="+mn-ea"/>
                          <a:cs typeface="Times New Roman" pitchFamily="18" charset="0"/>
                        </a:rPr>
                        <a:t> режим).</a:t>
                      </a:r>
                      <a:endParaRPr lang="ru-RU" sz="1200" dirty="0">
                        <a:latin typeface="Times New Roman" pitchFamily="18" charset="0"/>
                        <a:cs typeface="Times New Roman" pitchFamily="18" charset="0"/>
                      </a:endParaRPr>
                    </a:p>
                  </a:txBody>
                  <a:tcPr/>
                </a:tc>
              </a:tr>
              <a:tr h="370840">
                <a:tc>
                  <a:txBody>
                    <a:bodyPr/>
                    <a:lstStyle/>
                    <a:p>
                      <a:r>
                        <a:rPr lang="ru-RU" sz="1200" b="0" dirty="0" smtClean="0">
                          <a:solidFill>
                            <a:schemeClr val="tx1"/>
                          </a:solidFill>
                          <a:latin typeface="Times New Roman" pitchFamily="18" charset="0"/>
                          <a:cs typeface="Times New Roman" pitchFamily="18" charset="0"/>
                        </a:rPr>
                        <a:t>6 зона</a:t>
                      </a:r>
                      <a:endParaRPr lang="ru-RU" sz="1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Times New Roman" pitchFamily="18" charset="0"/>
                          <a:ea typeface="+mn-ea"/>
                          <a:cs typeface="Times New Roman" pitchFamily="18" charset="0"/>
                        </a:rPr>
                        <a:t>Нагрузки имеют анаболическую направленность - усиливают синтез сократительных белков в мышцах и </a:t>
                      </a:r>
                      <a:r>
                        <a:rPr lang="ru-RU" sz="1200" kern="1200" dirty="0" err="1" smtClean="0">
                          <a:solidFill>
                            <a:schemeClr val="dk1"/>
                          </a:solidFill>
                          <a:latin typeface="Times New Roman" pitchFamily="18" charset="0"/>
                          <a:ea typeface="+mn-ea"/>
                          <a:cs typeface="Times New Roman" pitchFamily="18" charset="0"/>
                        </a:rPr>
                        <a:t>АТФ-азную</a:t>
                      </a:r>
                      <a:r>
                        <a:rPr lang="ru-RU" sz="1200" kern="1200" dirty="0" smtClean="0">
                          <a:solidFill>
                            <a:schemeClr val="dk1"/>
                          </a:solidFill>
                          <a:latin typeface="Times New Roman" pitchFamily="18" charset="0"/>
                          <a:ea typeface="+mn-ea"/>
                          <a:cs typeface="Times New Roman" pitchFamily="18" charset="0"/>
                        </a:rPr>
                        <a:t> активность миозина в мышечных нитях. Сюда относят в основном упражнения пловца с около предельными и большими отягощениями, направленные на увеличение максимальной силы мышц.</a:t>
                      </a:r>
                      <a:endParaRPr lang="ru-RU" sz="12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55448" y="1143000"/>
            <a:ext cx="8860536" cy="5715000"/>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0" y="0"/>
            <a:ext cx="7132320" cy="1177245"/>
          </a:xfrm>
          <a:prstGeom prst="rect">
            <a:avLst/>
          </a:prstGeom>
          <a:noFill/>
        </p:spPr>
        <p:txBody>
          <a:bodyPr wrap="square" lIns="68580" tIns="34290" rIns="68580" bIns="34290">
            <a:spAutoFit/>
          </a:bodyPr>
          <a:lstStyle/>
          <a:p>
            <a:pPr algn="ctr"/>
            <a:r>
              <a:rPr lang="ru-RU" sz="3600" b="1" dirty="0" smtClean="0">
                <a:solidFill>
                  <a:schemeClr val="bg1"/>
                </a:solidFill>
                <a:latin typeface="Times New Roman" pitchFamily="18" charset="0"/>
                <a:cs typeface="Times New Roman" pitchFamily="18" charset="0"/>
              </a:rPr>
              <a:t>Понятия метаболических процессов в плавании </a:t>
            </a:r>
            <a:endParaRPr lang="ru-RU" sz="3600" b="1" dirty="0">
              <a:solidFill>
                <a:schemeClr val="bg1"/>
              </a:solidFill>
              <a:latin typeface="Times New Roman" pitchFamily="18" charset="0"/>
              <a:cs typeface="Times New Roman" pitchFamily="18" charset="0"/>
            </a:endParaRPr>
          </a:p>
        </p:txBody>
      </p:sp>
      <p:sp>
        <p:nvSpPr>
          <p:cNvPr id="17" name="TextBox 16"/>
          <p:cNvSpPr txBox="1"/>
          <p:nvPr/>
        </p:nvSpPr>
        <p:spPr>
          <a:xfrm>
            <a:off x="192024" y="1109986"/>
            <a:ext cx="4261103" cy="2523768"/>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Аэробная нагрузка</a:t>
            </a:r>
            <a:r>
              <a:rPr lang="ru-RU" sz="1600" dirty="0" smtClean="0">
                <a:latin typeface="Times New Roman" pitchFamily="18" charset="0"/>
                <a:cs typeface="Times New Roman" pitchFamily="18" charset="0"/>
              </a:rPr>
              <a:t>- это </a:t>
            </a:r>
            <a:r>
              <a:rPr lang="ru-RU" sz="1600" dirty="0" err="1" smtClean="0">
                <a:latin typeface="Times New Roman" pitchFamily="18" charset="0"/>
                <a:cs typeface="Times New Roman" pitchFamily="18" charset="0"/>
              </a:rPr>
              <a:t>малоинтенсивное</a:t>
            </a:r>
            <a:r>
              <a:rPr lang="ru-RU" sz="1600" dirty="0" smtClean="0">
                <a:latin typeface="Times New Roman" pitchFamily="18" charset="0"/>
                <a:cs typeface="Times New Roman" pitchFamily="18" charset="0"/>
              </a:rPr>
              <a:t> плавание, где источник поддержания физической активности является кислород. Мышцы и организм потребляют энергию, которая образуется с помощью окисления жиров и глюкозы. </a:t>
            </a:r>
            <a:r>
              <a:rPr lang="ru-RU" sz="1600" b="1" dirty="0" smtClean="0">
                <a:latin typeface="Times New Roman" pitchFamily="18" charset="0"/>
                <a:cs typeface="Times New Roman" pitchFamily="18" charset="0"/>
              </a:rPr>
              <a:t>Анаэробная нагрузка</a:t>
            </a:r>
            <a:r>
              <a:rPr lang="ru-RU" sz="1600" dirty="0" smtClean="0">
                <a:latin typeface="Times New Roman" pitchFamily="18" charset="0"/>
                <a:cs typeface="Times New Roman" pitchFamily="18" charset="0"/>
              </a:rPr>
              <a:t>- интенсивное плавание короткими отрезками. Здесь энергия берётся из запасов АТФ и КФ в мышцах. </a:t>
            </a:r>
          </a:p>
          <a:p>
            <a:pPr algn="ctr"/>
            <a:r>
              <a:rPr lang="ru-RU" sz="1400" dirty="0" smtClean="0">
                <a:latin typeface="Times New Roman" pitchFamily="18" charset="0"/>
                <a:cs typeface="Times New Roman" pitchFamily="18" charset="0"/>
              </a:rPr>
              <a:t> </a:t>
            </a:r>
            <a:endParaRPr lang="ru-RU" sz="14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511735" y="313694"/>
            <a:ext cx="360740"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11</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cxnSp>
        <p:nvCxnSpPr>
          <p:cNvPr id="11" name="直接连接符 5"/>
          <p:cNvCxnSpPr/>
          <p:nvPr/>
        </p:nvCxnSpPr>
        <p:spPr>
          <a:xfrm>
            <a:off x="4594290" y="1396150"/>
            <a:ext cx="0" cy="1455737"/>
          </a:xfrm>
          <a:prstGeom prst="line">
            <a:avLst/>
          </a:prstGeom>
          <a:ln w="38100">
            <a:solidFill>
              <a:srgbClr val="3D648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6"/>
          <p:cNvCxnSpPr/>
          <p:nvPr/>
        </p:nvCxnSpPr>
        <p:spPr>
          <a:xfrm rot="5400000">
            <a:off x="3509107" y="5073119"/>
            <a:ext cx="2190750" cy="2097"/>
          </a:xfrm>
          <a:prstGeom prst="line">
            <a:avLst/>
          </a:prstGeom>
          <a:ln w="38100">
            <a:solidFill>
              <a:srgbClr val="3D648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0312" y="3356362"/>
            <a:ext cx="4251959" cy="255454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Аэробная производительность </a:t>
            </a:r>
            <a:r>
              <a:rPr lang="ru-RU" sz="1600" dirty="0" smtClean="0">
                <a:latin typeface="Times New Roman" pitchFamily="18" charset="0"/>
                <a:cs typeface="Times New Roman" pitchFamily="18" charset="0"/>
              </a:rPr>
              <a:t>- это способность организма выполнять работу, обеспечивая энергетические расходы за счет кислорода, поглощаемого непосредственно во время работы. </a:t>
            </a:r>
            <a:r>
              <a:rPr lang="ru-RU" sz="1600" b="1" dirty="0" smtClean="0">
                <a:latin typeface="Times New Roman" pitchFamily="18" charset="0"/>
                <a:cs typeface="Times New Roman" pitchFamily="18" charset="0"/>
              </a:rPr>
              <a:t>Аэробная производительность</a:t>
            </a:r>
            <a:r>
              <a:rPr lang="ru-RU" sz="1600" dirty="0" smtClean="0">
                <a:latin typeface="Times New Roman" pitchFamily="18" charset="0"/>
                <a:cs typeface="Times New Roman" pitchFamily="18" charset="0"/>
              </a:rPr>
              <a:t>(эффективность) – это функциональные свойства организма, которые обеспечивают поступление в организм, транспорт и утилизацию кислорода при мышечной деятельности.</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4" name="TextBox 13"/>
          <p:cNvSpPr txBox="1"/>
          <p:nvPr/>
        </p:nvSpPr>
        <p:spPr>
          <a:xfrm>
            <a:off x="4797975" y="1125226"/>
            <a:ext cx="4218009" cy="2800767"/>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Анаэробный порог</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АнП</a:t>
            </a:r>
            <a:r>
              <a:rPr lang="ru-RU" sz="1600" dirty="0" smtClean="0">
                <a:latin typeface="Times New Roman" pitchFamily="18" charset="0"/>
                <a:cs typeface="Times New Roman" pitchFamily="18" charset="0"/>
              </a:rPr>
              <a:t>, Порог анаэробного обмена - ПАНО) - уровень потребления кислорода, выше которого анаэробная продукция высокоэнергетических фосфатов (АТФ) дополняет аэробный синтез АТФ с последующим снижением окислительно-восстановительного состояния цитоплазмы, увеличением отношения </a:t>
            </a:r>
            <a:r>
              <a:rPr lang="ru-RU" sz="1600" dirty="0" err="1" smtClean="0">
                <a:latin typeface="Times New Roman" pitchFamily="18" charset="0"/>
                <a:cs typeface="Times New Roman" pitchFamily="18" charset="0"/>
              </a:rPr>
              <a:t>Лактат</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Пируват</a:t>
            </a:r>
            <a:r>
              <a:rPr lang="ru-RU" sz="1600" dirty="0" smtClean="0">
                <a:latin typeface="Times New Roman" pitchFamily="18" charset="0"/>
                <a:cs typeface="Times New Roman" pitchFamily="18" charset="0"/>
              </a:rPr>
              <a:t>, и продукцией </a:t>
            </a:r>
            <a:r>
              <a:rPr lang="ru-RU" sz="1600" dirty="0" err="1" smtClean="0">
                <a:latin typeface="Times New Roman" pitchFamily="18" charset="0"/>
                <a:cs typeface="Times New Roman" pitchFamily="18" charset="0"/>
              </a:rPr>
              <a:t>лактата</a:t>
            </a:r>
            <a:r>
              <a:rPr lang="ru-RU" sz="1600" dirty="0" smtClean="0">
                <a:latin typeface="Times New Roman" pitchFamily="18" charset="0"/>
                <a:cs typeface="Times New Roman" pitchFamily="18" charset="0"/>
              </a:rPr>
              <a:t> клетками, находящимися в состоянии анаэробиоза.</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5" name="TextBox 14"/>
          <p:cNvSpPr txBox="1"/>
          <p:nvPr/>
        </p:nvSpPr>
        <p:spPr>
          <a:xfrm>
            <a:off x="4839462" y="6027003"/>
            <a:ext cx="4158234"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Мощность </a:t>
            </a:r>
            <a:r>
              <a:rPr lang="ru-RU" sz="1600" dirty="0" err="1" smtClean="0">
                <a:latin typeface="Times New Roman" pitchFamily="18" charset="0"/>
                <a:cs typeface="Times New Roman" pitchFamily="18" charset="0"/>
              </a:rPr>
              <a:t>липолиза</a:t>
            </a:r>
            <a:r>
              <a:rPr lang="ru-RU" sz="1600" dirty="0" smtClean="0">
                <a:latin typeface="Times New Roman" pitchFamily="18" charset="0"/>
                <a:cs typeface="Times New Roman" pitchFamily="18" charset="0"/>
              </a:rPr>
              <a:t> зависит от массы митохондрий в окислительных мышечных волокнах.</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9" name="TextBox 18"/>
          <p:cNvSpPr txBox="1"/>
          <p:nvPr/>
        </p:nvSpPr>
        <p:spPr>
          <a:xfrm>
            <a:off x="4843272" y="3925217"/>
            <a:ext cx="4158234" cy="132343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Анаэробная </a:t>
            </a:r>
            <a:r>
              <a:rPr lang="ru-RU" sz="1600" b="1" dirty="0" err="1" smtClean="0">
                <a:latin typeface="Times New Roman" pitchFamily="18" charset="0"/>
                <a:cs typeface="Times New Roman" pitchFamily="18" charset="0"/>
              </a:rPr>
              <a:t>гликолитическая</a:t>
            </a:r>
            <a:r>
              <a:rPr lang="ru-RU" sz="1600" b="1" dirty="0" smtClean="0">
                <a:latin typeface="Times New Roman" pitchFamily="18" charset="0"/>
                <a:cs typeface="Times New Roman" pitchFamily="18" charset="0"/>
              </a:rPr>
              <a:t> мощность </a:t>
            </a:r>
            <a:r>
              <a:rPr lang="ru-RU" sz="1600" dirty="0" smtClean="0">
                <a:latin typeface="Times New Roman" pitchFamily="18" charset="0"/>
                <a:cs typeface="Times New Roman" pitchFamily="18" charset="0"/>
              </a:rPr>
              <a:t>зависит от массы </a:t>
            </a:r>
            <a:r>
              <a:rPr lang="ru-RU" sz="1600" dirty="0" err="1" smtClean="0">
                <a:latin typeface="Times New Roman" pitchFamily="18" charset="0"/>
                <a:cs typeface="Times New Roman" pitchFamily="18" charset="0"/>
              </a:rPr>
              <a:t>гликолитических</a:t>
            </a:r>
            <a:r>
              <a:rPr lang="ru-RU" sz="1600" dirty="0" smtClean="0">
                <a:latin typeface="Times New Roman" pitchFamily="18" charset="0"/>
                <a:cs typeface="Times New Roman" pitchFamily="18" charset="0"/>
              </a:rPr>
              <a:t> мышечных волокон, окислительных мышечных волокон и крови.</a:t>
            </a: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20" name="TextBox 19"/>
          <p:cNvSpPr txBox="1"/>
          <p:nvPr/>
        </p:nvSpPr>
        <p:spPr>
          <a:xfrm>
            <a:off x="230886" y="5780782"/>
            <a:ext cx="4222242" cy="1077218"/>
          </a:xfrm>
          <a:prstGeom prst="rect">
            <a:avLst/>
          </a:prstGeom>
          <a:noFill/>
        </p:spPr>
        <p:txBody>
          <a:bodyPr wrap="square" rtlCol="0">
            <a:spAutoFit/>
          </a:bodyPr>
          <a:lstStyle/>
          <a:p>
            <a:r>
              <a:rPr lang="ru-RU" sz="1600" b="1" dirty="0" err="1" smtClean="0">
                <a:latin typeface="Times New Roman" pitchFamily="18" charset="0"/>
                <a:cs typeface="Times New Roman" pitchFamily="18" charset="0"/>
              </a:rPr>
              <a:t>Алактатная</a:t>
            </a:r>
            <a:r>
              <a:rPr lang="ru-RU" sz="1600" b="1" dirty="0" smtClean="0">
                <a:latin typeface="Times New Roman" pitchFamily="18" charset="0"/>
                <a:cs typeface="Times New Roman" pitchFamily="18" charset="0"/>
              </a:rPr>
              <a:t> мощность </a:t>
            </a:r>
            <a:r>
              <a:rPr lang="ru-RU" sz="1600" dirty="0" smtClean="0">
                <a:latin typeface="Times New Roman" pitchFamily="18" charset="0"/>
                <a:cs typeface="Times New Roman" pitchFamily="18" charset="0"/>
              </a:rPr>
              <a:t>зависит от мышечной массы, которая предопределяет запасы АТФ и </a:t>
            </a:r>
            <a:r>
              <a:rPr lang="ru-RU" sz="1600" dirty="0" err="1" smtClean="0">
                <a:latin typeface="Times New Roman" pitchFamily="18" charset="0"/>
                <a:cs typeface="Times New Roman" pitchFamily="18" charset="0"/>
              </a:rPr>
              <a:t>КрФ</a:t>
            </a:r>
            <a:r>
              <a:rPr lang="ru-RU" sz="1600" dirty="0" smtClean="0">
                <a:latin typeface="Times New Roman" pitchFamily="18" charset="0"/>
                <a:cs typeface="Times New Roman" pitchFamily="18" charset="0"/>
              </a:rPr>
              <a:t>, т. е. скоростную и силовую выносливость.</a:t>
            </a:r>
            <a:r>
              <a:rPr lang="ru-RU" sz="1400" dirty="0" smtClean="0">
                <a:solidFill>
                  <a:srgbClr val="1C51A3"/>
                </a:solidFill>
                <a:latin typeface="Times New Roman" pitchFamily="18" charset="0"/>
                <a:cs typeface="Times New Roman" pitchFamily="18" charset="0"/>
              </a:rPr>
              <a:t> </a:t>
            </a:r>
            <a:endParaRPr lang="ru-RU" sz="1400" dirty="0">
              <a:solidFill>
                <a:srgbClr val="1C51A3"/>
              </a:solidFill>
              <a:latin typeface="Times New Roman" pitchFamily="18" charset="0"/>
              <a:cs typeface="Times New Roman" pitchFamily="18" charset="0"/>
            </a:endParaRPr>
          </a:p>
        </p:txBody>
      </p:sp>
      <p:sp>
        <p:nvSpPr>
          <p:cNvPr id="21" name="TextBox 20"/>
          <p:cNvSpPr txBox="1"/>
          <p:nvPr/>
        </p:nvSpPr>
        <p:spPr>
          <a:xfrm>
            <a:off x="4808982" y="4926082"/>
            <a:ext cx="4158234" cy="132343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Аэробная </a:t>
            </a:r>
            <a:r>
              <a:rPr lang="ru-RU" sz="1600" b="1" dirty="0" err="1" smtClean="0">
                <a:latin typeface="Times New Roman" pitchFamily="18" charset="0"/>
                <a:cs typeface="Times New Roman" pitchFamily="18" charset="0"/>
              </a:rPr>
              <a:t>гликолитическая</a:t>
            </a:r>
            <a:r>
              <a:rPr lang="ru-RU" sz="1600" b="1" dirty="0" smtClean="0">
                <a:latin typeface="Times New Roman" pitchFamily="18" charset="0"/>
                <a:cs typeface="Times New Roman" pitchFamily="18" charset="0"/>
              </a:rPr>
              <a:t> мощность </a:t>
            </a:r>
            <a:r>
              <a:rPr lang="ru-RU" sz="1600" dirty="0" smtClean="0">
                <a:latin typeface="Times New Roman" pitchFamily="18" charset="0"/>
                <a:cs typeface="Times New Roman" pitchFamily="18" charset="0"/>
              </a:rPr>
              <a:t>зависит от массы митохондрий в окислительных и промежуточных мышечных волокнах, а также от запасов гликогена.</a:t>
            </a: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pic>
        <p:nvPicPr>
          <p:cNvPr id="22" name="Picture 30"/>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rcRect/>
          <a:stretch>
            <a:fillRect/>
          </a:stretch>
        </p:blipFill>
        <p:spPr>
          <a:xfrm>
            <a:off x="4297681" y="3197924"/>
            <a:ext cx="576072" cy="614030"/>
          </a:xfrm>
          <a:prstGeom prst="rect">
            <a:avLst/>
          </a:prstGeom>
          <a:ln>
            <a:noFill/>
          </a:ln>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431227" y="1202565"/>
            <a:ext cx="8279593" cy="2354220"/>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07970" y="130815"/>
            <a:ext cx="6843222" cy="1084912"/>
          </a:xfrm>
          <a:prstGeom prst="rect">
            <a:avLst/>
          </a:prstGeom>
          <a:noFill/>
        </p:spPr>
        <p:txBody>
          <a:bodyPr wrap="square" lIns="68580" tIns="34290" rIns="68580" bIns="34290">
            <a:spAutoFit/>
          </a:bodyPr>
          <a:lstStyle/>
          <a:p>
            <a:r>
              <a:rPr lang="ru-RU" sz="2400" b="1" dirty="0" smtClean="0">
                <a:solidFill>
                  <a:schemeClr val="bg1"/>
                </a:solidFill>
                <a:latin typeface="Times New Roman" pitchFamily="18" charset="0"/>
                <a:cs typeface="Times New Roman" pitchFamily="18" charset="0"/>
              </a:rPr>
              <a:t>Соотношение биоэнергетических процессов при плавании на различных дистанциях (%)</a:t>
            </a:r>
          </a:p>
          <a:p>
            <a:endParaRPr lang="ru-RU" dirty="0">
              <a:solidFill>
                <a:schemeClr val="bg1"/>
              </a:solidFill>
              <a:latin typeface="Gotham Pro Black" panose="02000903040000020004" pitchFamily="50" charset="0"/>
              <a:cs typeface="Gotham Pro Black" panose="02000903040000020004" pitchFamily="50" charset="0"/>
            </a:endParaRPr>
          </a:p>
        </p:txBody>
      </p:sp>
      <p:sp>
        <p:nvSpPr>
          <p:cNvPr id="18" name="Прямоугольник 17"/>
          <p:cNvSpPr/>
          <p:nvPr/>
        </p:nvSpPr>
        <p:spPr>
          <a:xfrm>
            <a:off x="8503142"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12</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6317410" y="4069080"/>
            <a:ext cx="2436884" cy="1773936"/>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4"/>
          <a:stretch>
            <a:fillRect/>
          </a:stretch>
        </p:blipFill>
        <p:spPr>
          <a:xfrm>
            <a:off x="3383280" y="4096512"/>
            <a:ext cx="2679192" cy="1773936"/>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5"/>
          <a:stretch>
            <a:fillRect/>
          </a:stretch>
        </p:blipFill>
        <p:spPr>
          <a:xfrm>
            <a:off x="420625" y="4114548"/>
            <a:ext cx="2688336" cy="1774188"/>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graphicFrame>
        <p:nvGraphicFramePr>
          <p:cNvPr id="11" name="Таблица 10"/>
          <p:cNvGraphicFramePr>
            <a:graphicFrameLocks noGrp="1"/>
          </p:cNvGraphicFramePr>
          <p:nvPr/>
        </p:nvGraphicFramePr>
        <p:xfrm>
          <a:off x="265176" y="1147064"/>
          <a:ext cx="8567928" cy="2757424"/>
        </p:xfrm>
        <a:graphic>
          <a:graphicData uri="http://schemas.openxmlformats.org/drawingml/2006/table">
            <a:tbl>
              <a:tblPr firstRow="1" bandRow="1">
                <a:tableStyleId>{5C22544A-7EE6-4342-B048-85BDC9FD1C3A}</a:tableStyleId>
              </a:tblPr>
              <a:tblGrid>
                <a:gridCol w="3255264"/>
                <a:gridCol w="1627632"/>
                <a:gridCol w="1947672"/>
                <a:gridCol w="1737360"/>
              </a:tblGrid>
              <a:tr h="370840">
                <a:tc rowSpan="3">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Метаболические процессы</a:t>
                      </a:r>
                      <a:endParaRPr lang="ru-RU" sz="1400" b="0" dirty="0">
                        <a:latin typeface="Times New Roman" pitchFamily="18" charset="0"/>
                        <a:ea typeface="Calibri"/>
                        <a:cs typeface="Times New Roman" pitchFamily="18" charset="0"/>
                      </a:endParaRPr>
                    </a:p>
                  </a:txBody>
                  <a:tcPr marL="13970" marR="13970" marT="13970" marB="13970" anchor="b"/>
                </a:tc>
                <a:tc gridSpan="3">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Уровень работоспособности спортсменов различной специализации</a:t>
                      </a:r>
                      <a:endParaRPr lang="ru-RU" sz="1400" b="0" dirty="0">
                        <a:latin typeface="Times New Roman" pitchFamily="18" charset="0"/>
                        <a:ea typeface="Calibri"/>
                        <a:cs typeface="Times New Roman" pitchFamily="18" charset="0"/>
                      </a:endParaRPr>
                    </a:p>
                  </a:txBody>
                  <a:tcPr marL="13970" marR="13970" marT="13970" marB="13970" anchor="b"/>
                </a:tc>
                <a:tc hMerge="1">
                  <a:txBody>
                    <a:bodyPr/>
                    <a:lstStyle/>
                    <a:p>
                      <a:endParaRPr lang="ru-RU"/>
                    </a:p>
                  </a:txBody>
                  <a:tcPr/>
                </a:tc>
                <a:tc hMerge="1">
                  <a:txBody>
                    <a:bodyPr/>
                    <a:lstStyle/>
                    <a:p>
                      <a:endParaRPr lang="ru-RU"/>
                    </a:p>
                  </a:txBody>
                  <a:tcPr/>
                </a:tc>
              </a:tr>
              <a:tr h="161544">
                <a:tc vMerge="1">
                  <a:txBody>
                    <a:bodyPr/>
                    <a:lstStyle/>
                    <a:p>
                      <a:endParaRPr lang="ru-RU"/>
                    </a:p>
                  </a:txBody>
                  <a:tcPr/>
                </a:tc>
                <a:tc gridSpan="3">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Плавание</a:t>
                      </a:r>
                      <a:endParaRPr lang="ru-RU" sz="1400" b="0" dirty="0">
                        <a:latin typeface="Times New Roman" pitchFamily="18" charset="0"/>
                        <a:ea typeface="Calibri"/>
                        <a:cs typeface="Times New Roman" pitchFamily="18" charset="0"/>
                      </a:endParaRPr>
                    </a:p>
                  </a:txBody>
                  <a:tcPr marL="13970" marR="13970" marT="13970" marB="13970" anchor="b"/>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на короткие дистанции, </a:t>
                      </a:r>
                      <a:r>
                        <a:rPr lang="ru-RU" sz="1400" b="0" i="1" dirty="0" err="1">
                          <a:latin typeface="Times New Roman" pitchFamily="18" charset="0"/>
                          <a:ea typeface="Times New Roman"/>
                          <a:cs typeface="Times New Roman" pitchFamily="18" charset="0"/>
                        </a:rPr>
                        <a:t>n</a:t>
                      </a:r>
                      <a:r>
                        <a:rPr lang="ru-RU" sz="1400" b="0" i="1" dirty="0">
                          <a:latin typeface="Times New Roman" pitchFamily="18" charset="0"/>
                          <a:ea typeface="Times New Roman"/>
                          <a:cs typeface="Times New Roman" pitchFamily="18" charset="0"/>
                        </a:rPr>
                        <a:t> </a:t>
                      </a:r>
                      <a:r>
                        <a:rPr lang="ru-RU" sz="1400" b="0" dirty="0">
                          <a:latin typeface="Times New Roman" pitchFamily="18" charset="0"/>
                          <a:ea typeface="Times New Roman"/>
                          <a:cs typeface="Times New Roman" pitchFamily="18" charset="0"/>
                        </a:rPr>
                        <a:t>= 28</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на средние дистанции, </a:t>
                      </a:r>
                      <a:r>
                        <a:rPr lang="ru-RU" sz="1400" b="0" i="1">
                          <a:latin typeface="Times New Roman" pitchFamily="18" charset="0"/>
                          <a:ea typeface="Times New Roman"/>
                          <a:cs typeface="Times New Roman" pitchFamily="18" charset="0"/>
                        </a:rPr>
                        <a:t>n </a:t>
                      </a:r>
                      <a:r>
                        <a:rPr lang="ru-RU" sz="1400" b="0">
                          <a:latin typeface="Times New Roman" pitchFamily="18" charset="0"/>
                          <a:ea typeface="Times New Roman"/>
                          <a:cs typeface="Times New Roman" pitchFamily="18" charset="0"/>
                        </a:rPr>
                        <a:t>= 26</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на длинные дистанции, </a:t>
                      </a:r>
                      <a:r>
                        <a:rPr lang="ru-RU" sz="1400" b="0" i="1">
                          <a:latin typeface="Times New Roman" pitchFamily="18" charset="0"/>
                          <a:ea typeface="Times New Roman"/>
                          <a:cs typeface="Times New Roman" pitchFamily="18" charset="0"/>
                        </a:rPr>
                        <a:t>n </a:t>
                      </a:r>
                      <a:r>
                        <a:rPr lang="ru-RU" sz="1400" b="0">
                          <a:latin typeface="Times New Roman" pitchFamily="18" charset="0"/>
                          <a:ea typeface="Times New Roman"/>
                          <a:cs typeface="Times New Roman" pitchFamily="18" charset="0"/>
                        </a:rPr>
                        <a:t>= 38</a:t>
                      </a:r>
                      <a:endParaRPr lang="ru-RU" sz="1400" b="0">
                        <a:latin typeface="Times New Roman" pitchFamily="18" charset="0"/>
                        <a:ea typeface="Calibri"/>
                        <a:cs typeface="Times New Roman" pitchFamily="18" charset="0"/>
                      </a:endParaRPr>
                    </a:p>
                  </a:txBody>
                  <a:tcPr marL="13970" marR="13970" marT="13970" marB="13970" anchor="b"/>
                </a:tc>
              </a:tr>
              <a:tr h="242824">
                <a:tc>
                  <a:txBody>
                    <a:bodyPr/>
                    <a:lstStyle/>
                    <a:p>
                      <a:pPr fontAlgn="base">
                        <a:lnSpc>
                          <a:spcPct val="100000"/>
                        </a:lnSpc>
                        <a:spcAft>
                          <a:spcPts val="0"/>
                        </a:spcAft>
                      </a:pPr>
                      <a:r>
                        <a:rPr lang="ru-RU" sz="1400" b="0">
                          <a:latin typeface="Times New Roman" pitchFamily="18" charset="0"/>
                          <a:ea typeface="Times New Roman"/>
                          <a:cs typeface="Times New Roman" pitchFamily="18" charset="0"/>
                        </a:rPr>
                        <a:t>Аэробная мощность</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38,0</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44</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28</a:t>
                      </a:r>
                      <a:endParaRPr lang="ru-RU" sz="1400" b="0">
                        <a:latin typeface="Times New Roman" pitchFamily="18" charset="0"/>
                        <a:ea typeface="Calibri"/>
                        <a:cs typeface="Times New Roman" pitchFamily="18" charset="0"/>
                      </a:endParaRPr>
                    </a:p>
                  </a:txBody>
                  <a:tcPr marL="13970" marR="13970" marT="13970" marB="13970" anchor="b"/>
                </a:tc>
              </a:tr>
              <a:tr h="210312">
                <a:tc>
                  <a:txBody>
                    <a:bodyPr/>
                    <a:lstStyle/>
                    <a:p>
                      <a:pPr fontAlgn="base">
                        <a:lnSpc>
                          <a:spcPct val="100000"/>
                        </a:lnSpc>
                        <a:spcAft>
                          <a:spcPts val="0"/>
                        </a:spcAft>
                      </a:pPr>
                      <a:r>
                        <a:rPr lang="ru-RU" sz="1400" b="0">
                          <a:latin typeface="Times New Roman" pitchFamily="18" charset="0"/>
                          <a:ea typeface="Times New Roman"/>
                          <a:cs typeface="Times New Roman" pitchFamily="18" charset="0"/>
                        </a:rPr>
                        <a:t>Аэробная емкость</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7</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22</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34</a:t>
                      </a:r>
                      <a:endParaRPr lang="ru-RU" sz="1400" b="0" dirty="0">
                        <a:latin typeface="Times New Roman" pitchFamily="18" charset="0"/>
                        <a:ea typeface="Calibri"/>
                        <a:cs typeface="Times New Roman" pitchFamily="18" charset="0"/>
                      </a:endParaRPr>
                    </a:p>
                  </a:txBody>
                  <a:tcPr marL="13970" marR="13970" marT="13970" marB="13970" anchor="b"/>
                </a:tc>
              </a:tr>
              <a:tr h="179324">
                <a:tc>
                  <a:txBody>
                    <a:bodyPr/>
                    <a:lstStyle/>
                    <a:p>
                      <a:pPr fontAlgn="base">
                        <a:lnSpc>
                          <a:spcPct val="100000"/>
                        </a:lnSpc>
                        <a:spcAft>
                          <a:spcPts val="0"/>
                        </a:spcAft>
                      </a:pPr>
                      <a:r>
                        <a:rPr lang="ru-RU" sz="1400" b="0" dirty="0">
                          <a:latin typeface="Times New Roman" pitchFamily="18" charset="0"/>
                          <a:ea typeface="Times New Roman"/>
                          <a:cs typeface="Times New Roman" pitchFamily="18" charset="0"/>
                        </a:rPr>
                        <a:t>Аэробная эффективность</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5</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9</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10</a:t>
                      </a:r>
                      <a:endParaRPr lang="ru-RU" sz="1400" b="0">
                        <a:latin typeface="Times New Roman" pitchFamily="18" charset="0"/>
                        <a:ea typeface="Calibri"/>
                        <a:cs typeface="Times New Roman" pitchFamily="18" charset="0"/>
                      </a:endParaRPr>
                    </a:p>
                  </a:txBody>
                  <a:tcPr marL="13970" marR="13970" marT="13970" marB="13970" anchor="b"/>
                </a:tc>
              </a:tr>
              <a:tr h="175768">
                <a:tc>
                  <a:txBody>
                    <a:bodyPr/>
                    <a:lstStyle/>
                    <a:p>
                      <a:pPr fontAlgn="base">
                        <a:lnSpc>
                          <a:spcPct val="100000"/>
                        </a:lnSpc>
                        <a:spcAft>
                          <a:spcPts val="0"/>
                        </a:spcAft>
                      </a:pPr>
                      <a:r>
                        <a:rPr lang="ru-RU" sz="1400" b="0">
                          <a:latin typeface="Times New Roman" pitchFamily="18" charset="0"/>
                          <a:ea typeface="Times New Roman"/>
                          <a:cs typeface="Times New Roman" pitchFamily="18" charset="0"/>
                        </a:rPr>
                        <a:t>Гликолитическая анаэробная мощность</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13</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13</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10</a:t>
                      </a:r>
                      <a:endParaRPr lang="ru-RU" sz="1400" b="0">
                        <a:latin typeface="Times New Roman" pitchFamily="18" charset="0"/>
                        <a:ea typeface="Calibri"/>
                        <a:cs typeface="Times New Roman" pitchFamily="18" charset="0"/>
                      </a:endParaRPr>
                    </a:p>
                  </a:txBody>
                  <a:tcPr marL="13970" marR="13970" marT="13970" marB="13970" anchor="b"/>
                </a:tc>
              </a:tr>
              <a:tr h="199644">
                <a:tc>
                  <a:txBody>
                    <a:bodyPr/>
                    <a:lstStyle/>
                    <a:p>
                      <a:pPr fontAlgn="base">
                        <a:lnSpc>
                          <a:spcPct val="100000"/>
                        </a:lnSpc>
                        <a:spcAft>
                          <a:spcPts val="0"/>
                        </a:spcAft>
                      </a:pPr>
                      <a:r>
                        <a:rPr lang="ru-RU" sz="1400" b="0">
                          <a:latin typeface="Times New Roman" pitchFamily="18" charset="0"/>
                          <a:ea typeface="Times New Roman"/>
                          <a:cs typeface="Times New Roman" pitchFamily="18" charset="0"/>
                        </a:rPr>
                        <a:t>Гликолитическая анаэробная емкость</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12</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8</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15</a:t>
                      </a:r>
                      <a:endParaRPr lang="ru-RU" sz="1400" b="0">
                        <a:latin typeface="Times New Roman" pitchFamily="18" charset="0"/>
                        <a:ea typeface="Calibri"/>
                        <a:cs typeface="Times New Roman" pitchFamily="18" charset="0"/>
                      </a:endParaRPr>
                    </a:p>
                  </a:txBody>
                  <a:tcPr marL="13970" marR="13970" marT="13970" marB="13970" anchor="b"/>
                </a:tc>
              </a:tr>
              <a:tr h="177800">
                <a:tc>
                  <a:txBody>
                    <a:bodyPr/>
                    <a:lstStyle/>
                    <a:p>
                      <a:pPr fontAlgn="base">
                        <a:lnSpc>
                          <a:spcPct val="100000"/>
                        </a:lnSpc>
                        <a:spcAft>
                          <a:spcPts val="0"/>
                        </a:spcAft>
                      </a:pPr>
                      <a:r>
                        <a:rPr lang="ru-RU" sz="1400" b="0">
                          <a:latin typeface="Times New Roman" pitchFamily="18" charset="0"/>
                          <a:ea typeface="Times New Roman"/>
                          <a:cs typeface="Times New Roman" pitchFamily="18" charset="0"/>
                        </a:rPr>
                        <a:t>Алактатная анаэробная мощность</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a:latin typeface="Times New Roman" pitchFamily="18" charset="0"/>
                          <a:ea typeface="Times New Roman"/>
                          <a:cs typeface="Times New Roman" pitchFamily="18" charset="0"/>
                        </a:rPr>
                        <a:t>16</a:t>
                      </a:r>
                      <a:endParaRPr lang="ru-RU" sz="1400" b="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4</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3</a:t>
                      </a:r>
                      <a:endParaRPr lang="ru-RU" sz="1400" b="0" dirty="0">
                        <a:latin typeface="Times New Roman" pitchFamily="18" charset="0"/>
                        <a:ea typeface="Calibri"/>
                        <a:cs typeface="Times New Roman" pitchFamily="18" charset="0"/>
                      </a:endParaRPr>
                    </a:p>
                  </a:txBody>
                  <a:tcPr marL="13970" marR="13970" marT="13970" marB="13970" anchor="b"/>
                </a:tc>
              </a:tr>
              <a:tr h="155956">
                <a:tc>
                  <a:txBody>
                    <a:bodyPr/>
                    <a:lstStyle/>
                    <a:p>
                      <a:pPr fontAlgn="base">
                        <a:lnSpc>
                          <a:spcPct val="100000"/>
                        </a:lnSpc>
                        <a:spcAft>
                          <a:spcPts val="0"/>
                        </a:spcAft>
                      </a:pPr>
                      <a:r>
                        <a:rPr lang="ru-RU" sz="1400" b="0" dirty="0" err="1">
                          <a:latin typeface="Times New Roman" pitchFamily="18" charset="0"/>
                          <a:ea typeface="Times New Roman"/>
                          <a:cs typeface="Times New Roman" pitchFamily="18" charset="0"/>
                        </a:rPr>
                        <a:t>Алактатная</a:t>
                      </a:r>
                      <a:r>
                        <a:rPr lang="ru-RU" sz="1400" b="0" dirty="0">
                          <a:latin typeface="Times New Roman" pitchFamily="18" charset="0"/>
                          <a:ea typeface="Times New Roman"/>
                          <a:cs typeface="Times New Roman" pitchFamily="18" charset="0"/>
                        </a:rPr>
                        <a:t> анаэробная емкость</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0" dirty="0">
                          <a:latin typeface="Times New Roman" pitchFamily="18" charset="0"/>
                          <a:ea typeface="Times New Roman"/>
                          <a:cs typeface="Times New Roman" pitchFamily="18" charset="0"/>
                        </a:rPr>
                        <a:t>9</a:t>
                      </a:r>
                      <a:endParaRPr lang="ru-RU" sz="1400" b="0" dirty="0">
                        <a:latin typeface="Times New Roman" pitchFamily="18" charset="0"/>
                        <a:ea typeface="Calibri"/>
                        <a:cs typeface="Times New Roman" pitchFamily="18" charset="0"/>
                      </a:endParaRPr>
                    </a:p>
                  </a:txBody>
                  <a:tcPr marL="13970" marR="13970" marT="13970" marB="13970" anchor="b"/>
                </a:tc>
                <a:tc>
                  <a:txBody>
                    <a:bodyPr/>
                    <a:lstStyle/>
                    <a:p>
                      <a:pPr>
                        <a:lnSpc>
                          <a:spcPct val="100000"/>
                        </a:lnSpc>
                        <a:spcAft>
                          <a:spcPts val="0"/>
                        </a:spcAft>
                      </a:pPr>
                      <a:endParaRPr lang="ru-RU" sz="1400" b="0">
                        <a:latin typeface="Times New Roman" pitchFamily="18" charset="0"/>
                        <a:cs typeface="Times New Roman" pitchFamily="18" charset="0"/>
                      </a:endParaRPr>
                    </a:p>
                  </a:txBody>
                  <a:tcPr marL="13970" marR="13970" marT="13970" marB="13970" anchor="b"/>
                </a:tc>
                <a:tc>
                  <a:txBody>
                    <a:bodyPr/>
                    <a:lstStyle/>
                    <a:p>
                      <a:pPr>
                        <a:lnSpc>
                          <a:spcPct val="100000"/>
                        </a:lnSpc>
                        <a:spcAft>
                          <a:spcPts val="0"/>
                        </a:spcAft>
                      </a:pPr>
                      <a:endParaRPr lang="ru-RU" sz="1400" b="0" dirty="0">
                        <a:latin typeface="Times New Roman" pitchFamily="18" charset="0"/>
                        <a:cs typeface="Times New Roman" pitchFamily="18" charset="0"/>
                      </a:endParaRPr>
                    </a:p>
                  </a:txBody>
                  <a:tcPr marL="13970" marR="13970" marT="13970" marB="13970" anchor="b"/>
                </a:tc>
              </a:tr>
            </a:tbl>
          </a:graphicData>
        </a:graphic>
      </p:graphicFrame>
      <p:sp>
        <p:nvSpPr>
          <p:cNvPr id="12" name="TextBox 11"/>
          <p:cNvSpPr txBox="1"/>
          <p:nvPr/>
        </p:nvSpPr>
        <p:spPr>
          <a:xfrm>
            <a:off x="421047" y="5956306"/>
            <a:ext cx="8466921" cy="707886"/>
          </a:xfrm>
          <a:prstGeom prst="rect">
            <a:avLst/>
          </a:prstGeom>
          <a:noFill/>
        </p:spPr>
        <p:txBody>
          <a:bodyPr wrap="square" rtlCol="0">
            <a:spAutoFit/>
          </a:bodyPr>
          <a:lstStyle/>
          <a:p>
            <a:r>
              <a:rPr lang="ru-RU" sz="1000" dirty="0" smtClean="0">
                <a:latin typeface="Times New Roman" pitchFamily="18" charset="0"/>
                <a:cs typeface="Times New Roman" pitchFamily="18" charset="0"/>
              </a:rPr>
              <a:t>Источник: Соломатин В. Р.Биоэнергетические критерии нормирования тренировочных нагрузок и специальной работоспособности пловцов высокого класса Журнал «Вестник спортивной науки». Август 2018 г.[Ресурс: http://sportfiction.ru/articles/bioenergeticheskie-kriterii-normirovaniya-trenirovochnykh-nagruzok-i-spetsialnoy-rabotosposobnosti-p/?sphrase_id=21188&amp;ysclid=lp85kmo6sx44712730]</a:t>
            </a:r>
          </a:p>
          <a:p>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38619" y="4928616"/>
            <a:ext cx="8740205" cy="1462808"/>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15362" y="0"/>
            <a:ext cx="6879798" cy="1823576"/>
          </a:xfrm>
          <a:prstGeom prst="rect">
            <a:avLst/>
          </a:prstGeom>
          <a:noFill/>
        </p:spPr>
        <p:txBody>
          <a:bodyPr wrap="square" lIns="68580" tIns="34290" rIns="68580" bIns="34290">
            <a:spAutoFit/>
          </a:bodyPr>
          <a:lstStyle/>
          <a:p>
            <a:pPr algn="ctr"/>
            <a:r>
              <a:rPr lang="ru-RU" sz="3200" b="1" dirty="0" smtClean="0">
                <a:solidFill>
                  <a:schemeClr val="bg1"/>
                </a:solidFill>
                <a:latin typeface="Times New Roman" pitchFamily="18" charset="0"/>
                <a:cs typeface="Times New Roman" pitchFamily="18" charset="0"/>
              </a:rPr>
              <a:t>Уровень развития анаэробных и аэробных процессов у пловцов различной квалификации </a:t>
            </a:r>
            <a:r>
              <a:rPr lang="ru-RU" sz="3200" b="1" i="1" dirty="0" smtClean="0">
                <a:solidFill>
                  <a:schemeClr val="bg1"/>
                </a:solidFill>
                <a:latin typeface="Times New Roman" pitchFamily="18" charset="0"/>
                <a:cs typeface="Times New Roman" pitchFamily="18" charset="0"/>
              </a:rPr>
              <a:t>(</a:t>
            </a:r>
            <a:r>
              <a:rPr lang="ru-RU" sz="3200" b="1" i="1" dirty="0" err="1" smtClean="0">
                <a:solidFill>
                  <a:schemeClr val="bg1"/>
                </a:solidFill>
                <a:latin typeface="Times New Roman" pitchFamily="18" charset="0"/>
                <a:cs typeface="Times New Roman" pitchFamily="18" charset="0"/>
              </a:rPr>
              <a:t>n</a:t>
            </a:r>
            <a:r>
              <a:rPr lang="ru-RU" sz="3200" b="1" i="1" dirty="0" smtClean="0">
                <a:solidFill>
                  <a:schemeClr val="bg1"/>
                </a:solidFill>
                <a:latin typeface="Times New Roman" pitchFamily="18" charset="0"/>
                <a:cs typeface="Times New Roman" pitchFamily="18" charset="0"/>
              </a:rPr>
              <a:t> </a:t>
            </a:r>
            <a:r>
              <a:rPr lang="ru-RU" sz="3200" b="1" dirty="0" smtClean="0">
                <a:solidFill>
                  <a:schemeClr val="bg1"/>
                </a:solidFill>
                <a:latin typeface="Times New Roman" pitchFamily="18" charset="0"/>
                <a:cs typeface="Times New Roman" pitchFamily="18" charset="0"/>
              </a:rPr>
              <a:t>= 92)</a:t>
            </a:r>
            <a:endParaRPr lang="ru-RU" sz="3200" dirty="0" smtClean="0">
              <a:solidFill>
                <a:schemeClr val="bg1"/>
              </a:solidFill>
              <a:latin typeface="Times New Roman" pitchFamily="18" charset="0"/>
              <a:cs typeface="Times New Roman" pitchFamily="18" charset="0"/>
            </a:endParaRPr>
          </a:p>
          <a:p>
            <a:endParaRPr lang="ru-RU" dirty="0">
              <a:solidFill>
                <a:schemeClr val="bg1"/>
              </a:solidFill>
              <a:latin typeface="Gotham Pro Black" panose="02000903040000020004" pitchFamily="50" charset="0"/>
              <a:cs typeface="Gotham Pro Black" panose="02000903040000020004" pitchFamily="50"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13</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237744" y="3035808"/>
            <a:ext cx="2843784" cy="1764792"/>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graphicFrame>
        <p:nvGraphicFramePr>
          <p:cNvPr id="11" name="Таблица 10"/>
          <p:cNvGraphicFramePr>
            <a:graphicFrameLocks noGrp="1"/>
          </p:cNvGraphicFramePr>
          <p:nvPr/>
        </p:nvGraphicFramePr>
        <p:xfrm>
          <a:off x="146302" y="1112013"/>
          <a:ext cx="8778244" cy="1676907"/>
        </p:xfrm>
        <a:graphic>
          <a:graphicData uri="http://schemas.openxmlformats.org/drawingml/2006/table">
            <a:tbl>
              <a:tblPr firstRow="1" bandRow="1">
                <a:tableStyleId>{5C22544A-7EE6-4342-B048-85BDC9FD1C3A}</a:tableStyleId>
              </a:tblPr>
              <a:tblGrid>
                <a:gridCol w="1351218"/>
                <a:gridCol w="1156851"/>
                <a:gridCol w="1254035"/>
                <a:gridCol w="1254035"/>
                <a:gridCol w="1402951"/>
                <a:gridCol w="1225296"/>
                <a:gridCol w="1133858"/>
              </a:tblGrid>
              <a:tr h="499262">
                <a:tc>
                  <a:txBody>
                    <a:bodyPr/>
                    <a:lstStyle/>
                    <a:p>
                      <a:pPr algn="ctr" fontAlgn="base">
                        <a:lnSpc>
                          <a:spcPct val="100000"/>
                        </a:lnSpc>
                        <a:spcAft>
                          <a:spcPts val="0"/>
                        </a:spcAft>
                      </a:pPr>
                      <a:r>
                        <a:rPr lang="ru-RU" sz="1400" b="1" i="0" dirty="0">
                          <a:latin typeface="Times New Roman" pitchFamily="18" charset="0"/>
                          <a:ea typeface="Times New Roman"/>
                          <a:cs typeface="Times New Roman" pitchFamily="18" charset="0"/>
                        </a:rPr>
                        <a:t>Квалификация</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a:latin typeface="Times New Roman" pitchFamily="18" charset="0"/>
                          <a:ea typeface="Times New Roman"/>
                          <a:cs typeface="Times New Roman" pitchFamily="18" charset="0"/>
                        </a:rPr>
                        <a:t>VO </a:t>
                      </a:r>
                      <a:r>
                        <a:rPr lang="ru-RU" sz="1400" b="1" i="0" baseline="-25000">
                          <a:latin typeface="Times New Roman" pitchFamily="18" charset="0"/>
                          <a:ea typeface="Times New Roman"/>
                          <a:cs typeface="Times New Roman" pitchFamily="18" charset="0"/>
                        </a:rPr>
                        <a:t>2 max</a:t>
                      </a:r>
                      <a:r>
                        <a:rPr lang="ru-RU" sz="1400" b="1" i="0">
                          <a:latin typeface="Times New Roman" pitchFamily="18" charset="0"/>
                          <a:ea typeface="Times New Roman"/>
                          <a:cs typeface="Times New Roman" pitchFamily="18" charset="0"/>
                        </a:rPr>
                        <a:t> (МПК) (мл/кг</a:t>
                      </a:r>
                      <a:r>
                        <a:rPr lang="ru-RU" sz="1400" b="1" i="0" baseline="30000">
                          <a:latin typeface="Times New Roman" pitchFamily="18" charset="0"/>
                          <a:ea typeface="Times New Roman"/>
                          <a:cs typeface="Times New Roman" pitchFamily="18" charset="0"/>
                        </a:rPr>
                        <a:t>-1</a:t>
                      </a:r>
                      <a:r>
                        <a:rPr lang="ru-RU" sz="1400" b="1" i="0">
                          <a:latin typeface="Times New Roman" pitchFamily="18" charset="0"/>
                          <a:ea typeface="Times New Roman"/>
                          <a:cs typeface="Times New Roman" pitchFamily="18" charset="0"/>
                        </a:rPr>
                        <a:t>/мин)</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dirty="0" err="1">
                          <a:latin typeface="Times New Roman" pitchFamily="18" charset="0"/>
                          <a:ea typeface="Times New Roman"/>
                          <a:cs typeface="Times New Roman" pitchFamily="18" charset="0"/>
                        </a:rPr>
                        <a:t>t</a:t>
                      </a:r>
                      <a:r>
                        <a:rPr lang="ru-RU" sz="1400" b="1" i="0" baseline="-25000" dirty="0" err="1">
                          <a:latin typeface="Times New Roman" pitchFamily="18" charset="0"/>
                          <a:ea typeface="Times New Roman"/>
                          <a:cs typeface="Times New Roman" pitchFamily="18" charset="0"/>
                        </a:rPr>
                        <a:t>удерж</a:t>
                      </a:r>
                      <a:r>
                        <a:rPr lang="ru-RU" sz="1400" b="1" i="0" baseline="-25000" dirty="0">
                          <a:latin typeface="Times New Roman" pitchFamily="18" charset="0"/>
                          <a:ea typeface="Times New Roman"/>
                          <a:cs typeface="Times New Roman" pitchFamily="18" charset="0"/>
                        </a:rPr>
                        <a:t>.</a:t>
                      </a:r>
                      <a:r>
                        <a:rPr lang="ru-RU" sz="1400" b="1" i="0" dirty="0">
                          <a:latin typeface="Times New Roman" pitchFamily="18" charset="0"/>
                          <a:ea typeface="Times New Roman"/>
                          <a:cs typeface="Times New Roman" pitchFamily="18" charset="0"/>
                        </a:rPr>
                        <a:t> (с)</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a:latin typeface="Times New Roman" pitchFamily="18" charset="0"/>
                          <a:ea typeface="Times New Roman"/>
                          <a:cs typeface="Times New Roman" pitchFamily="18" charset="0"/>
                        </a:rPr>
                        <a:t>ПАНО, (% от МПК)</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a:latin typeface="Times New Roman" pitchFamily="18" charset="0"/>
                          <a:ea typeface="Times New Roman"/>
                          <a:cs typeface="Times New Roman" pitchFamily="18" charset="0"/>
                        </a:rPr>
                        <a:t>ЕхсСО</a:t>
                      </a:r>
                      <a:r>
                        <a:rPr lang="ru-RU" sz="1400" b="1" i="0" baseline="-25000">
                          <a:latin typeface="Times New Roman" pitchFamily="18" charset="0"/>
                          <a:ea typeface="Times New Roman"/>
                          <a:cs typeface="Times New Roman" pitchFamily="18" charset="0"/>
                        </a:rPr>
                        <a:t>2 </a:t>
                      </a:r>
                      <a:r>
                        <a:rPr lang="ru-RU" sz="1400" b="1" i="0">
                          <a:latin typeface="Times New Roman" pitchFamily="18" charset="0"/>
                          <a:ea typeface="Times New Roman"/>
                          <a:cs typeface="Times New Roman" pitchFamily="18" charset="0"/>
                        </a:rPr>
                        <a:t>(л/мин)</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a:latin typeface="Times New Roman" pitchFamily="18" charset="0"/>
                          <a:ea typeface="Times New Roman"/>
                          <a:cs typeface="Times New Roman" pitchFamily="18" charset="0"/>
                        </a:rPr>
                        <a:t>О</a:t>
                      </a:r>
                      <a:r>
                        <a:rPr lang="ru-RU" sz="1400" b="1" i="0" baseline="-25000">
                          <a:latin typeface="Times New Roman" pitchFamily="18" charset="0"/>
                          <a:ea typeface="Times New Roman"/>
                          <a:cs typeface="Times New Roman" pitchFamily="18" charset="0"/>
                        </a:rPr>
                        <a:t>2</a:t>
                      </a:r>
                      <a:r>
                        <a:rPr lang="ru-RU" sz="1400" b="1" i="0">
                          <a:latin typeface="Times New Roman" pitchFamily="18" charset="0"/>
                          <a:ea typeface="Times New Roman"/>
                          <a:cs typeface="Times New Roman" pitchFamily="18" charset="0"/>
                        </a:rPr>
                        <a:t>-D (мл/кг)</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b="1" i="0" dirty="0">
                          <a:latin typeface="Times New Roman" pitchFamily="18" charset="0"/>
                          <a:ea typeface="Times New Roman"/>
                          <a:cs typeface="Times New Roman" pitchFamily="18" charset="0"/>
                        </a:rPr>
                        <a:t>AlO</a:t>
                      </a:r>
                      <a:r>
                        <a:rPr lang="ru-RU" sz="1400" b="1" i="0" baseline="-25000" dirty="0">
                          <a:latin typeface="Times New Roman" pitchFamily="18" charset="0"/>
                          <a:ea typeface="Times New Roman"/>
                          <a:cs typeface="Times New Roman" pitchFamily="18" charset="0"/>
                        </a:rPr>
                        <a:t>2</a:t>
                      </a:r>
                      <a:r>
                        <a:rPr lang="ru-RU" sz="1400" b="1" i="0" dirty="0">
                          <a:latin typeface="Times New Roman" pitchFamily="18" charset="0"/>
                          <a:ea typeface="Times New Roman"/>
                          <a:cs typeface="Times New Roman" pitchFamily="18" charset="0"/>
                        </a:rPr>
                        <a:t>-D (мл/кг)</a:t>
                      </a:r>
                      <a:endParaRPr lang="ru-RU" sz="1400" i="0" dirty="0">
                        <a:latin typeface="Times New Roman" pitchFamily="18" charset="0"/>
                        <a:ea typeface="Calibri"/>
                        <a:cs typeface="Times New Roman" pitchFamily="18" charset="0"/>
                      </a:endParaRPr>
                    </a:p>
                  </a:txBody>
                  <a:tcPr marL="13970" marR="13970" marT="13970" marB="13970" anchor="b"/>
                </a:tc>
              </a:tr>
              <a:tr h="255523">
                <a:tc>
                  <a:txBody>
                    <a:bodyPr/>
                    <a:lstStyle/>
                    <a:p>
                      <a:pPr fontAlgn="base">
                        <a:lnSpc>
                          <a:spcPct val="100000"/>
                        </a:lnSpc>
                        <a:spcAft>
                          <a:spcPts val="0"/>
                        </a:spcAft>
                      </a:pPr>
                      <a:r>
                        <a:rPr lang="ru-RU" sz="1400" i="0" dirty="0">
                          <a:latin typeface="Times New Roman" pitchFamily="18" charset="0"/>
                          <a:ea typeface="Times New Roman"/>
                          <a:cs typeface="Times New Roman" pitchFamily="18" charset="0"/>
                        </a:rPr>
                        <a:t>III—II разряд</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48</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140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50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1,25</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90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20</a:t>
                      </a:r>
                      <a:endParaRPr lang="ru-RU" sz="1400" i="0">
                        <a:latin typeface="Times New Roman" pitchFamily="18" charset="0"/>
                        <a:ea typeface="Calibri"/>
                        <a:cs typeface="Times New Roman" pitchFamily="18" charset="0"/>
                      </a:endParaRPr>
                    </a:p>
                  </a:txBody>
                  <a:tcPr marL="13970" marR="13970" marT="13970" marB="13970" anchor="b"/>
                </a:tc>
              </a:tr>
              <a:tr h="246888">
                <a:tc>
                  <a:txBody>
                    <a:bodyPr/>
                    <a:lstStyle/>
                    <a:p>
                      <a:pPr fontAlgn="base">
                        <a:lnSpc>
                          <a:spcPct val="100000"/>
                        </a:lnSpc>
                        <a:spcAft>
                          <a:spcPts val="0"/>
                        </a:spcAft>
                      </a:pPr>
                      <a:r>
                        <a:rPr lang="ru-RU" sz="1400" i="0" dirty="0">
                          <a:latin typeface="Times New Roman" pitchFamily="18" charset="0"/>
                          <a:ea typeface="Times New Roman"/>
                          <a:cs typeface="Times New Roman" pitchFamily="18" charset="0"/>
                        </a:rPr>
                        <a:t>I разряд - КМС</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65</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210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60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1,60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110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30</a:t>
                      </a:r>
                      <a:endParaRPr lang="ru-RU" sz="1400" i="0">
                        <a:latin typeface="Times New Roman" pitchFamily="18" charset="0"/>
                        <a:ea typeface="Calibri"/>
                        <a:cs typeface="Times New Roman" pitchFamily="18" charset="0"/>
                      </a:endParaRPr>
                    </a:p>
                  </a:txBody>
                  <a:tcPr marL="13970" marR="13970" marT="13970" marB="13970" anchor="b"/>
                </a:tc>
              </a:tr>
              <a:tr h="265176">
                <a:tc>
                  <a:txBody>
                    <a:bodyPr/>
                    <a:lstStyle/>
                    <a:p>
                      <a:pPr fontAlgn="base">
                        <a:lnSpc>
                          <a:spcPct val="100000"/>
                        </a:lnSpc>
                        <a:spcAft>
                          <a:spcPts val="0"/>
                        </a:spcAft>
                      </a:pPr>
                      <a:r>
                        <a:rPr lang="ru-RU" sz="1400" i="0" dirty="0">
                          <a:latin typeface="Times New Roman" pitchFamily="18" charset="0"/>
                          <a:ea typeface="Times New Roman"/>
                          <a:cs typeface="Times New Roman" pitchFamily="18" charset="0"/>
                        </a:rPr>
                        <a:t>МС</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70</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260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75</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2,00</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125</a:t>
                      </a:r>
                      <a:endParaRPr lang="ru-RU" sz="1400" i="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a:latin typeface="Times New Roman" pitchFamily="18" charset="0"/>
                          <a:ea typeface="Times New Roman"/>
                          <a:cs typeface="Times New Roman" pitchFamily="18" charset="0"/>
                        </a:rPr>
                        <a:t>34</a:t>
                      </a:r>
                      <a:endParaRPr lang="ru-RU" sz="1400" i="0">
                        <a:latin typeface="Times New Roman" pitchFamily="18" charset="0"/>
                        <a:ea typeface="Calibri"/>
                        <a:cs typeface="Times New Roman" pitchFamily="18" charset="0"/>
                      </a:endParaRPr>
                    </a:p>
                  </a:txBody>
                  <a:tcPr marL="13970" marR="13970" marT="13970" marB="13970" anchor="b"/>
                </a:tc>
              </a:tr>
              <a:tr h="201168">
                <a:tc>
                  <a:txBody>
                    <a:bodyPr/>
                    <a:lstStyle/>
                    <a:p>
                      <a:pPr fontAlgn="base">
                        <a:lnSpc>
                          <a:spcPct val="100000"/>
                        </a:lnSpc>
                        <a:spcAft>
                          <a:spcPts val="0"/>
                        </a:spcAft>
                      </a:pPr>
                      <a:r>
                        <a:rPr lang="ru-RU" sz="1400" i="0" dirty="0">
                          <a:latin typeface="Times New Roman" pitchFamily="18" charset="0"/>
                          <a:ea typeface="Times New Roman"/>
                          <a:cs typeface="Times New Roman" pitchFamily="18" charset="0"/>
                        </a:rPr>
                        <a:t>МСМК</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75</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320</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80</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2,50</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140</a:t>
                      </a:r>
                      <a:endParaRPr lang="ru-RU" sz="1400" i="0" dirty="0">
                        <a:latin typeface="Times New Roman" pitchFamily="18" charset="0"/>
                        <a:ea typeface="Calibri"/>
                        <a:cs typeface="Times New Roman" pitchFamily="18" charset="0"/>
                      </a:endParaRPr>
                    </a:p>
                  </a:txBody>
                  <a:tcPr marL="13970" marR="13970" marT="13970" marB="13970" anchor="b"/>
                </a:tc>
                <a:tc>
                  <a:txBody>
                    <a:bodyPr/>
                    <a:lstStyle/>
                    <a:p>
                      <a:pPr algn="ctr" fontAlgn="base">
                        <a:lnSpc>
                          <a:spcPct val="100000"/>
                        </a:lnSpc>
                        <a:spcAft>
                          <a:spcPts val="0"/>
                        </a:spcAft>
                      </a:pPr>
                      <a:r>
                        <a:rPr lang="ru-RU" sz="1400" i="0" dirty="0">
                          <a:latin typeface="Times New Roman" pitchFamily="18" charset="0"/>
                          <a:ea typeface="Times New Roman"/>
                          <a:cs typeface="Times New Roman" pitchFamily="18" charset="0"/>
                        </a:rPr>
                        <a:t>38</a:t>
                      </a:r>
                      <a:endParaRPr lang="ru-RU" sz="1400" i="0" dirty="0">
                        <a:latin typeface="Times New Roman" pitchFamily="18" charset="0"/>
                        <a:ea typeface="Calibri"/>
                        <a:cs typeface="Times New Roman" pitchFamily="18" charset="0"/>
                      </a:endParaRPr>
                    </a:p>
                  </a:txBody>
                  <a:tcPr marL="13970" marR="13970" marT="13970" marB="13970" anchor="b"/>
                </a:tc>
              </a:tr>
            </a:tbl>
          </a:graphicData>
        </a:graphic>
      </p:graphicFrame>
      <p:sp>
        <p:nvSpPr>
          <p:cNvPr id="12" name="TextBox 11"/>
          <p:cNvSpPr txBox="1"/>
          <p:nvPr/>
        </p:nvSpPr>
        <p:spPr>
          <a:xfrm>
            <a:off x="216831" y="4937759"/>
            <a:ext cx="8625417" cy="1631216"/>
          </a:xfrm>
          <a:prstGeom prst="rect">
            <a:avLst/>
          </a:prstGeom>
          <a:noFill/>
        </p:spPr>
        <p:txBody>
          <a:bodyPr wrap="square" rtlCol="0">
            <a:spAutoFit/>
          </a:bodyPr>
          <a:lstStyle/>
          <a:p>
            <a:pPr fontAlgn="base"/>
            <a:r>
              <a:rPr lang="ru-RU" sz="1400" i="1" dirty="0" smtClean="0">
                <a:latin typeface="Times New Roman" pitchFamily="18" charset="0"/>
                <a:cs typeface="Times New Roman" pitchFamily="18" charset="0"/>
              </a:rPr>
              <a:t>VO</a:t>
            </a:r>
            <a:r>
              <a:rPr lang="ru-RU" sz="1400" i="1" baseline="-25000" dirty="0" smtClean="0">
                <a:latin typeface="Times New Roman" pitchFamily="18" charset="0"/>
                <a:cs typeface="Times New Roman" pitchFamily="18" charset="0"/>
              </a:rPr>
              <a:t>2</a:t>
            </a:r>
            <a:r>
              <a:rPr lang="ru-RU" sz="1400" i="1" dirty="0" smtClean="0">
                <a:latin typeface="Times New Roman" pitchFamily="18" charset="0"/>
                <a:cs typeface="Times New Roman" pitchFamily="18" charset="0"/>
              </a:rPr>
              <a:t> </a:t>
            </a:r>
            <a:r>
              <a:rPr lang="ru-RU" sz="1400" i="1" baseline="-25000" dirty="0" err="1" smtClean="0">
                <a:latin typeface="Times New Roman" pitchFamily="18" charset="0"/>
                <a:cs typeface="Times New Roman" pitchFamily="18" charset="0"/>
              </a:rPr>
              <a:t>max</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максимальное потребление кислорода (МПК);</a:t>
            </a:r>
          </a:p>
          <a:p>
            <a:pPr fontAlgn="base"/>
            <a:r>
              <a:rPr lang="ru-RU" sz="1400" i="1" dirty="0" err="1" smtClean="0">
                <a:latin typeface="Times New Roman" pitchFamily="18" charset="0"/>
                <a:cs typeface="Times New Roman" pitchFamily="18" charset="0"/>
              </a:rPr>
              <a:t>t</a:t>
            </a:r>
            <a:r>
              <a:rPr lang="ru-RU" sz="1400" i="1" baseline="-25000" dirty="0" err="1" smtClean="0">
                <a:latin typeface="Times New Roman" pitchFamily="18" charset="0"/>
                <a:cs typeface="Times New Roman" pitchFamily="18" charset="0"/>
              </a:rPr>
              <a:t>удерж</a:t>
            </a:r>
            <a:r>
              <a:rPr lang="ru-RU" sz="1400" b="1"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 время удержания критической мощности (длительность работы на уровне данного показателя);</a:t>
            </a:r>
          </a:p>
          <a:p>
            <a:pPr fontAlgn="base"/>
            <a:r>
              <a:rPr lang="ru-RU" sz="1400" dirty="0" smtClean="0">
                <a:latin typeface="Times New Roman" pitchFamily="18" charset="0"/>
                <a:cs typeface="Times New Roman" pitchFamily="18" charset="0"/>
              </a:rPr>
              <a:t>ПАНО - порог анаэробного обмена;</a:t>
            </a:r>
          </a:p>
          <a:p>
            <a:pPr fontAlgn="base"/>
            <a:r>
              <a:rPr lang="ru-RU" sz="1400" i="1" dirty="0" smtClean="0">
                <a:latin typeface="Times New Roman" pitchFamily="18" charset="0"/>
                <a:cs typeface="Times New Roman" pitchFamily="18" charset="0"/>
              </a:rPr>
              <a:t>ЕхсСО</a:t>
            </a:r>
            <a:r>
              <a:rPr lang="ru-RU" sz="1400" i="1" baseline="-25000" dirty="0" smtClean="0">
                <a:latin typeface="Times New Roman" pitchFamily="18" charset="0"/>
                <a:cs typeface="Times New Roman" pitchFamily="18" charset="0"/>
              </a:rPr>
              <a:t>2</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избыток углекислоты;</a:t>
            </a:r>
          </a:p>
          <a:p>
            <a:pPr fontAlgn="base"/>
            <a:r>
              <a:rPr lang="ru-RU" sz="1400" i="1" dirty="0" smtClean="0">
                <a:latin typeface="Times New Roman" pitchFamily="18" charset="0"/>
                <a:cs typeface="Times New Roman" pitchFamily="18" charset="0"/>
              </a:rPr>
              <a:t>О</a:t>
            </a:r>
            <a:r>
              <a:rPr lang="ru-RU" sz="1400" i="1" baseline="-25000" dirty="0" smtClean="0">
                <a:latin typeface="Times New Roman" pitchFamily="18" charset="0"/>
                <a:cs typeface="Times New Roman" pitchFamily="18" charset="0"/>
              </a:rPr>
              <a:t>2</a:t>
            </a:r>
            <a:r>
              <a:rPr lang="ru-RU" sz="1400" i="1" dirty="0" smtClean="0">
                <a:latin typeface="Times New Roman" pitchFamily="18" charset="0"/>
                <a:cs typeface="Times New Roman" pitchFamily="18" charset="0"/>
              </a:rPr>
              <a:t>-D </a:t>
            </a:r>
            <a:r>
              <a:rPr lang="ru-RU" sz="1400" dirty="0" smtClean="0">
                <a:latin typeface="Times New Roman" pitchFamily="18" charset="0"/>
                <a:cs typeface="Times New Roman" pitchFamily="18" charset="0"/>
              </a:rPr>
              <a:t>- кислородный долг;</a:t>
            </a:r>
          </a:p>
          <a:p>
            <a:pPr fontAlgn="base"/>
            <a:r>
              <a:rPr lang="ru-RU" sz="1400" i="1" dirty="0" smtClean="0">
                <a:latin typeface="Times New Roman" pitchFamily="18" charset="0"/>
                <a:cs typeface="Times New Roman" pitchFamily="18" charset="0"/>
              </a:rPr>
              <a:t>AlО</a:t>
            </a:r>
            <a:r>
              <a:rPr lang="ru-RU" sz="1400" i="1" baseline="-25000" dirty="0" smtClean="0">
                <a:latin typeface="Times New Roman" pitchFamily="18" charset="0"/>
                <a:cs typeface="Times New Roman" pitchFamily="18" charset="0"/>
              </a:rPr>
              <a:t>2</a:t>
            </a:r>
            <a:r>
              <a:rPr lang="ru-RU" sz="1400" i="1" dirty="0" smtClean="0">
                <a:latin typeface="Times New Roman" pitchFamily="18" charset="0"/>
                <a:cs typeface="Times New Roman" pitchFamily="18" charset="0"/>
              </a:rPr>
              <a:t>-D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алактатный</a:t>
            </a:r>
            <a:r>
              <a:rPr lang="ru-RU" sz="1400" dirty="0" smtClean="0">
                <a:latin typeface="Times New Roman" pitchFamily="18" charset="0"/>
                <a:cs typeface="Times New Roman" pitchFamily="18" charset="0"/>
              </a:rPr>
              <a:t> кислородный долг.</a:t>
            </a: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pic>
        <p:nvPicPr>
          <p:cNvPr id="14" name="Рисунок 13"/>
          <p:cNvPicPr>
            <a:picLocks noChangeAspect="1"/>
          </p:cNvPicPr>
          <p:nvPr/>
        </p:nvPicPr>
        <p:blipFill>
          <a:blip r:embed="rId5" cstate="print"/>
          <a:stretch>
            <a:fillRect/>
          </a:stretch>
        </p:blipFill>
        <p:spPr>
          <a:xfrm>
            <a:off x="3264408" y="2971800"/>
            <a:ext cx="2807208" cy="1820027"/>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Рисунок 14"/>
          <p:cNvPicPr>
            <a:picLocks noChangeAspect="1"/>
          </p:cNvPicPr>
          <p:nvPr/>
        </p:nvPicPr>
        <p:blipFill>
          <a:blip r:embed="rId6" cstate="print"/>
          <a:stretch>
            <a:fillRect/>
          </a:stretch>
        </p:blipFill>
        <p:spPr>
          <a:xfrm>
            <a:off x="6227064" y="2971800"/>
            <a:ext cx="2688336" cy="1819656"/>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TextBox 18"/>
          <p:cNvSpPr txBox="1"/>
          <p:nvPr/>
        </p:nvSpPr>
        <p:spPr>
          <a:xfrm>
            <a:off x="210735" y="6291072"/>
            <a:ext cx="8622369" cy="707886"/>
          </a:xfrm>
          <a:prstGeom prst="rect">
            <a:avLst/>
          </a:prstGeom>
          <a:noFill/>
        </p:spPr>
        <p:txBody>
          <a:bodyPr wrap="square" rtlCol="0">
            <a:spAutoFit/>
          </a:bodyPr>
          <a:lstStyle/>
          <a:p>
            <a:r>
              <a:rPr lang="ru-RU" sz="1000" dirty="0" smtClean="0">
                <a:latin typeface="Times New Roman" pitchFamily="18" charset="0"/>
                <a:cs typeface="Times New Roman" pitchFamily="18" charset="0"/>
              </a:rPr>
              <a:t>Источник: Соломатин В. Р.Биоэнергетические критерии нормирования тренировочных нагрузок и специальной работоспособности пловцов высокого класса Журнал «Вестник спортивной науки». Август 2018 г.[Ресурс: http://sportfiction.ru/articles/bioenergeticheskie-kriterii-normirovaniya-trenirovochnykh-nagruzok-i-spetsialnoy-rabotosposobnosti-p/?sphrase_id=21188&amp;ysclid=lp85kmo6sx44712730]</a:t>
            </a:r>
          </a:p>
          <a:p>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55449" y="1271016"/>
            <a:ext cx="6080760" cy="3776472"/>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26258" y="158247"/>
            <a:ext cx="6742638" cy="807913"/>
          </a:xfrm>
          <a:prstGeom prst="rect">
            <a:avLst/>
          </a:prstGeom>
          <a:noFill/>
        </p:spPr>
        <p:txBody>
          <a:bodyPr wrap="square" lIns="68580" tIns="34290" rIns="68580" bIns="34290">
            <a:spAutoFit/>
          </a:bodyPr>
          <a:lstStyle/>
          <a:p>
            <a:r>
              <a:rPr lang="ru-RU" sz="4800" b="1" dirty="0" smtClean="0">
                <a:solidFill>
                  <a:schemeClr val="bg1"/>
                </a:solidFill>
                <a:latin typeface="Times New Roman" pitchFamily="18" charset="0"/>
                <a:cs typeface="Times New Roman" pitchFamily="18" charset="0"/>
              </a:rPr>
              <a:t>Результаты анализа</a:t>
            </a:r>
            <a:endParaRPr lang="ru-RU" sz="4800" b="1" dirty="0">
              <a:solidFill>
                <a:schemeClr val="bg1"/>
              </a:solidFill>
              <a:latin typeface="Times New Roman" pitchFamily="18" charset="0"/>
              <a:cs typeface="Times New Roman" pitchFamily="18" charset="0"/>
            </a:endParaRPr>
          </a:p>
        </p:txBody>
      </p:sp>
      <p:sp>
        <p:nvSpPr>
          <p:cNvPr id="17" name="TextBox 16"/>
          <p:cNvSpPr txBox="1"/>
          <p:nvPr/>
        </p:nvSpPr>
        <p:spPr>
          <a:xfrm>
            <a:off x="877824" y="1344168"/>
            <a:ext cx="5294376" cy="3785652"/>
          </a:xfrm>
          <a:prstGeom prst="rect">
            <a:avLst/>
          </a:prstGeom>
          <a:noFill/>
        </p:spPr>
        <p:txBody>
          <a:bodyPr wrap="square" rtlCol="0">
            <a:spAutoFit/>
          </a:bodyPr>
          <a:lstStyle/>
          <a:p>
            <a:pPr fontAlgn="base"/>
            <a:r>
              <a:rPr lang="ru-RU" sz="1600" dirty="0" smtClean="0">
                <a:latin typeface="Times New Roman" pitchFamily="18" charset="0"/>
                <a:cs typeface="Times New Roman" pitchFamily="18" charset="0"/>
              </a:rPr>
              <a:t>В </a:t>
            </a:r>
            <a:r>
              <a:rPr lang="ru-RU" sz="1600" dirty="0" smtClean="0">
                <a:latin typeface="Times New Roman" pitchFamily="18" charset="0"/>
                <a:cs typeface="Times New Roman" pitchFamily="18" charset="0"/>
              </a:rPr>
              <a:t>процессе тренировки выявлены наибольшие темпы прироста и развития основных показателей, определяющих различные виды выносливости. </a:t>
            </a:r>
            <a:r>
              <a:rPr lang="ru-RU" sz="1600" dirty="0" smtClean="0">
                <a:latin typeface="Times New Roman" pitchFamily="18" charset="0"/>
                <a:cs typeface="Times New Roman" pitchFamily="18" charset="0"/>
              </a:rPr>
              <a:t>Показатели </a:t>
            </a:r>
            <a:r>
              <a:rPr lang="ru-RU" sz="1600" dirty="0" smtClean="0">
                <a:latin typeface="Times New Roman" pitchFamily="18" charset="0"/>
                <a:cs typeface="Times New Roman" pitchFamily="18" charset="0"/>
              </a:rPr>
              <a:t>мощности: </a:t>
            </a:r>
            <a:r>
              <a:rPr lang="ru-RU" sz="1600" i="1" dirty="0" smtClean="0">
                <a:latin typeface="Times New Roman" pitchFamily="18" charset="0"/>
                <a:cs typeface="Times New Roman" pitchFamily="18" charset="0"/>
              </a:rPr>
              <a:t>VО</a:t>
            </a:r>
            <a:r>
              <a:rPr lang="ru-RU" sz="1600" i="1" baseline="-25000" dirty="0" smtClean="0">
                <a:latin typeface="Times New Roman" pitchFamily="18" charset="0"/>
                <a:cs typeface="Times New Roman" pitchFamily="18" charset="0"/>
              </a:rPr>
              <a:t>2max</a:t>
            </a:r>
            <a:r>
              <a:rPr lang="ru-RU" sz="1600" i="1"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КрФ</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t</a:t>
            </a:r>
            <a:r>
              <a:rPr lang="ru-RU" sz="1600" dirty="0" smtClean="0">
                <a:latin typeface="Times New Roman" pitchFamily="18" charset="0"/>
                <a:cs typeface="Times New Roman" pitchFamily="18" charset="0"/>
              </a:rPr>
              <a:t> (изменение уровня </a:t>
            </a:r>
            <a:r>
              <a:rPr lang="ru-RU" sz="1600" dirty="0" err="1" smtClean="0">
                <a:latin typeface="Times New Roman" pitchFamily="18" charset="0"/>
                <a:cs typeface="Times New Roman" pitchFamily="18" charset="0"/>
              </a:rPr>
              <a:t>креатинфосфата</a:t>
            </a:r>
            <a:r>
              <a:rPr lang="ru-RU" sz="1600" dirty="0" smtClean="0">
                <a:latin typeface="Times New Roman" pitchFamily="18" charset="0"/>
                <a:cs typeface="Times New Roman" pitchFamily="18" charset="0"/>
              </a:rPr>
              <a:t> во времени); </a:t>
            </a:r>
            <a:r>
              <a:rPr lang="ru-RU" sz="1600" i="1" dirty="0" err="1" smtClean="0">
                <a:latin typeface="Times New Roman" pitchFamily="18" charset="0"/>
                <a:cs typeface="Times New Roman" pitchFamily="18" charset="0"/>
              </a:rPr>
              <a:t>НLа</a:t>
            </a:r>
            <a:r>
              <a:rPr lang="ru-RU" sz="1600" dirty="0" smtClean="0">
                <a:latin typeface="Times New Roman" pitchFamily="18" charset="0"/>
                <a:cs typeface="Times New Roman" pitchFamily="18" charset="0"/>
              </a:rPr>
              <a:t>/</a:t>
            </a:r>
            <a:r>
              <a:rPr lang="ru-RU" sz="1600" i="1" dirty="0" err="1" smtClean="0">
                <a:latin typeface="Times New Roman" pitchFamily="18" charset="0"/>
                <a:cs typeface="Times New Roman" pitchFamily="18" charset="0"/>
              </a:rPr>
              <a:t>t</a:t>
            </a:r>
            <a:r>
              <a:rPr lang="ru-RU" sz="1600" dirty="0" smtClean="0">
                <a:latin typeface="Times New Roman" pitchFamily="18" charset="0"/>
                <a:cs typeface="Times New Roman" pitchFamily="18" charset="0"/>
              </a:rPr>
              <a:t> изменение уровня </a:t>
            </a:r>
            <a:r>
              <a:rPr lang="ru-RU" sz="1600" dirty="0" err="1" smtClean="0">
                <a:latin typeface="Times New Roman" pitchFamily="18" charset="0"/>
                <a:cs typeface="Times New Roman" pitchFamily="18" charset="0"/>
              </a:rPr>
              <a:t>лактата</a:t>
            </a:r>
            <a:r>
              <a:rPr lang="ru-RU" sz="1600" dirty="0" smtClean="0">
                <a:latin typeface="Times New Roman" pitchFamily="18" charset="0"/>
                <a:cs typeface="Times New Roman" pitchFamily="18" charset="0"/>
              </a:rPr>
              <a:t> во времени</a:t>
            </a:r>
            <a:r>
              <a:rPr lang="ru-RU" sz="1600" baseline="300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показатели емкости: </a:t>
            </a:r>
            <a:r>
              <a:rPr lang="ru-RU" sz="1600" i="1" dirty="0" err="1" smtClean="0">
                <a:latin typeface="Times New Roman" pitchFamily="18" charset="0"/>
                <a:cs typeface="Times New Roman" pitchFamily="18" charset="0"/>
              </a:rPr>
              <a:t>t</a:t>
            </a:r>
            <a:r>
              <a:rPr lang="ru-RU" sz="1600" i="1" baseline="-25000" dirty="0" err="1" smtClean="0">
                <a:latin typeface="Times New Roman" pitchFamily="18" charset="0"/>
                <a:cs typeface="Times New Roman" pitchFamily="18" charset="0"/>
              </a:rPr>
              <a:t>удерж</a:t>
            </a:r>
            <a:r>
              <a:rPr lang="ru-RU" sz="1600"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VO</a:t>
            </a:r>
            <a:r>
              <a:rPr lang="ru-RU" sz="1600" i="1" baseline="-25000" dirty="0" smtClean="0">
                <a:latin typeface="Times New Roman" pitchFamily="18" charset="0"/>
                <a:cs typeface="Times New Roman" pitchFamily="18" charset="0"/>
              </a:rPr>
              <a:t>2</a:t>
            </a:r>
            <a:r>
              <a:rPr lang="ru-RU" sz="1600" i="1" dirty="0" smtClean="0">
                <a:latin typeface="Times New Roman" pitchFamily="18" charset="0"/>
                <a:cs typeface="Times New Roman" pitchFamily="18" charset="0"/>
              </a:rPr>
              <a:t> </a:t>
            </a:r>
            <a:r>
              <a:rPr lang="ru-RU" sz="1600" i="1" baseline="-25000" dirty="0" err="1" smtClean="0">
                <a:latin typeface="Times New Roman" pitchFamily="18" charset="0"/>
                <a:cs typeface="Times New Roman" pitchFamily="18" charset="0"/>
              </a:rPr>
              <a:t>max</a:t>
            </a:r>
            <a:r>
              <a:rPr lang="ru-RU" sz="1600" i="1" dirty="0" smtClean="0">
                <a:latin typeface="Times New Roman" pitchFamily="18" charset="0"/>
                <a:cs typeface="Times New Roman" pitchFamily="18" charset="0"/>
              </a:rPr>
              <a:t>; AlО</a:t>
            </a:r>
            <a:r>
              <a:rPr lang="ru-RU" sz="1600" i="1" baseline="-25000" dirty="0" smtClean="0">
                <a:latin typeface="Times New Roman" pitchFamily="18" charset="0"/>
                <a:cs typeface="Times New Roman" pitchFamily="18" charset="0"/>
              </a:rPr>
              <a:t>2</a:t>
            </a:r>
            <a:r>
              <a:rPr lang="ru-RU" sz="1600" i="1" dirty="0" smtClean="0">
                <a:latin typeface="Times New Roman" pitchFamily="18" charset="0"/>
                <a:cs typeface="Times New Roman" pitchFamily="18" charset="0"/>
              </a:rPr>
              <a:t>-D; </a:t>
            </a:r>
            <a:r>
              <a:rPr lang="ru-RU" sz="1600" i="1" dirty="0" err="1" smtClean="0">
                <a:latin typeface="Times New Roman" pitchFamily="18" charset="0"/>
                <a:cs typeface="Times New Roman" pitchFamily="18" charset="0"/>
              </a:rPr>
              <a:t>Нlа</a:t>
            </a:r>
            <a:r>
              <a:rPr lang="ru-RU" sz="1600" i="1" baseline="-25000" dirty="0" err="1" smtClean="0">
                <a:latin typeface="Times New Roman" pitchFamily="18" charset="0"/>
                <a:cs typeface="Times New Roman" pitchFamily="18" charset="0"/>
              </a:rPr>
              <a:t>max</a:t>
            </a:r>
            <a:r>
              <a:rPr lang="ru-RU" sz="1600" dirty="0" smtClean="0">
                <a:latin typeface="Times New Roman" pitchFamily="18" charset="0"/>
                <a:cs typeface="Times New Roman" pitchFamily="18" charset="0"/>
              </a:rPr>
              <a:t> (максимальный уровень </a:t>
            </a:r>
            <a:r>
              <a:rPr lang="ru-RU" sz="1600" dirty="0" err="1" smtClean="0">
                <a:latin typeface="Times New Roman" pitchFamily="18" charset="0"/>
                <a:cs typeface="Times New Roman" pitchFamily="18" charset="0"/>
              </a:rPr>
              <a:t>лактата</a:t>
            </a:r>
            <a:r>
              <a:rPr lang="ru-RU" sz="1600" dirty="0" smtClean="0">
                <a:latin typeface="Times New Roman" pitchFamily="18" charset="0"/>
                <a:cs typeface="Times New Roman" pitchFamily="18" charset="0"/>
              </a:rPr>
              <a:t>); показатели эффективности: ПАНО. </a:t>
            </a:r>
          </a:p>
          <a:p>
            <a:pPr fontAlgn="base"/>
            <a:r>
              <a:rPr lang="ru-RU" sz="1600" dirty="0" smtClean="0">
                <a:latin typeface="Times New Roman" pitchFamily="18" charset="0"/>
                <a:cs typeface="Times New Roman" pitchFamily="18" charset="0"/>
              </a:rPr>
              <a:t>Наибольшие </a:t>
            </a:r>
            <a:r>
              <a:rPr lang="ru-RU" sz="1600" dirty="0" smtClean="0">
                <a:latin typeface="Times New Roman" pitchFamily="18" charset="0"/>
                <a:cs typeface="Times New Roman" pitchFamily="18" charset="0"/>
              </a:rPr>
              <a:t>темпы отмечаются в показателях, характеризующих аэробную производительность. </a:t>
            </a:r>
          </a:p>
          <a:p>
            <a:pPr fontAlgn="base"/>
            <a:r>
              <a:rPr lang="ru-RU" sz="1600" dirty="0" smtClean="0">
                <a:latin typeface="Times New Roman" pitchFamily="18" charset="0"/>
                <a:cs typeface="Times New Roman" pitchFamily="18" charset="0"/>
              </a:rPr>
              <a:t>Значительно медленнее поддаются воздействию тренировки показатели, составляющие основу скоростной и анаэробной выносливости. </a:t>
            </a:r>
            <a:endParaRPr lang="ru-RU" sz="1600" dirty="0" smtClean="0"/>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14</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2" name="Рисунок 1"/>
          <p:cNvPicPr>
            <a:picLocks noChangeAspect="1"/>
          </p:cNvPicPr>
          <p:nvPr/>
        </p:nvPicPr>
        <p:blipFill>
          <a:blip r:embed="rId4" cstate="print"/>
          <a:stretch>
            <a:fillRect/>
          </a:stretch>
        </p:blipFill>
        <p:spPr>
          <a:xfrm>
            <a:off x="6345936" y="3977640"/>
            <a:ext cx="2563806" cy="2587751"/>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5" cstate="print"/>
          <a:stretch>
            <a:fillRect/>
          </a:stretch>
        </p:blipFill>
        <p:spPr>
          <a:xfrm>
            <a:off x="531485" y="5193792"/>
            <a:ext cx="2440384" cy="1499616"/>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6" cstate="print"/>
          <a:stretch>
            <a:fillRect/>
          </a:stretch>
        </p:blipFill>
        <p:spPr>
          <a:xfrm>
            <a:off x="6391657" y="1280160"/>
            <a:ext cx="2526042" cy="2423160"/>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cxnSp>
        <p:nvCxnSpPr>
          <p:cNvPr id="12" name="Прямая соединительная линия 11"/>
          <p:cNvCxnSpPr/>
          <p:nvPr/>
        </p:nvCxnSpPr>
        <p:spPr>
          <a:xfrm rot="5400000">
            <a:off x="-1316736" y="3136392"/>
            <a:ext cx="3712464" cy="36576"/>
          </a:xfrm>
          <a:prstGeom prst="line">
            <a:avLst/>
          </a:prstGeom>
          <a:ln w="76200">
            <a:solidFill>
              <a:srgbClr val="1C51A3"/>
            </a:solidFill>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179962" y="1847088"/>
            <a:ext cx="697862" cy="696080"/>
          </a:xfrm>
          <a:prstGeom prst="ellipse">
            <a:avLst/>
          </a:prstGeom>
          <a:solidFill>
            <a:srgbClr val="1B4E9D"/>
          </a:solidFill>
          <a:ln>
            <a:solidFill>
              <a:srgbClr val="1C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49482" y="3883152"/>
            <a:ext cx="697862" cy="696080"/>
          </a:xfrm>
          <a:prstGeom prst="ellipse">
            <a:avLst/>
          </a:prstGeom>
          <a:solidFill>
            <a:srgbClr val="1B4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p:cNvPicPr>
            <a:picLocks noChangeAspect="1"/>
          </p:cNvPicPr>
          <p:nvPr/>
        </p:nvPicPr>
        <p:blipFill>
          <a:blip r:embed="rId8"/>
          <a:stretch>
            <a:fillRect/>
          </a:stretch>
        </p:blipFill>
        <p:spPr>
          <a:xfrm>
            <a:off x="3410712" y="5181600"/>
            <a:ext cx="2587751" cy="1499616"/>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sp>
        <p:nvSpPr>
          <p:cNvPr id="33" name="Freeform 8"/>
          <p:cNvSpPr>
            <a:spLocks noEditPoints="1"/>
          </p:cNvSpPr>
          <p:nvPr/>
        </p:nvSpPr>
        <p:spPr bwMode="auto">
          <a:xfrm>
            <a:off x="283915" y="1984248"/>
            <a:ext cx="438461" cy="368084"/>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4" name="PA_任意多边形 9"/>
          <p:cNvSpPr>
            <a:spLocks noEditPoints="1"/>
          </p:cNvSpPr>
          <p:nvPr>
            <p:custDataLst>
              <p:tags r:id="rId1"/>
            </p:custDataLst>
          </p:nvPr>
        </p:nvSpPr>
        <p:spPr bwMode="auto">
          <a:xfrm>
            <a:off x="338328" y="4076813"/>
            <a:ext cx="354183" cy="339739"/>
          </a:xfrm>
          <a:custGeom>
            <a:avLst/>
            <a:gdLst>
              <a:gd name="T0" fmla="*/ 76 w 851"/>
              <a:gd name="T1" fmla="*/ 73 h 902"/>
              <a:gd name="T2" fmla="*/ 851 w 851"/>
              <a:gd name="T3" fmla="*/ 818 h 902"/>
              <a:gd name="T4" fmla="*/ 76 w 851"/>
              <a:gd name="T5" fmla="*/ 902 h 902"/>
              <a:gd name="T6" fmla="*/ 0 w 851"/>
              <a:gd name="T7" fmla="*/ 818 h 902"/>
              <a:gd name="T8" fmla="*/ 0 w 851"/>
              <a:gd name="T9" fmla="*/ 73 h 902"/>
              <a:gd name="T10" fmla="*/ 161 w 851"/>
              <a:gd name="T11" fmla="*/ 478 h 902"/>
              <a:gd name="T12" fmla="*/ 165 w 851"/>
              <a:gd name="T13" fmla="*/ 476 h 902"/>
              <a:gd name="T14" fmla="*/ 171 w 851"/>
              <a:gd name="T15" fmla="*/ 471 h 902"/>
              <a:gd name="T16" fmla="*/ 191 w 851"/>
              <a:gd name="T17" fmla="*/ 463 h 902"/>
              <a:gd name="T18" fmla="*/ 230 w 851"/>
              <a:gd name="T19" fmla="*/ 452 h 902"/>
              <a:gd name="T20" fmla="*/ 288 w 851"/>
              <a:gd name="T21" fmla="*/ 445 h 902"/>
              <a:gd name="T22" fmla="*/ 327 w 851"/>
              <a:gd name="T23" fmla="*/ 445 h 902"/>
              <a:gd name="T24" fmla="*/ 396 w 851"/>
              <a:gd name="T25" fmla="*/ 445 h 902"/>
              <a:gd name="T26" fmla="*/ 442 w 851"/>
              <a:gd name="T27" fmla="*/ 439 h 902"/>
              <a:gd name="T28" fmla="*/ 485 w 851"/>
              <a:gd name="T29" fmla="*/ 426 h 902"/>
              <a:gd name="T30" fmla="*/ 526 w 851"/>
              <a:gd name="T31" fmla="*/ 400 h 902"/>
              <a:gd name="T32" fmla="*/ 563 w 851"/>
              <a:gd name="T33" fmla="*/ 361 h 902"/>
              <a:gd name="T34" fmla="*/ 600 w 851"/>
              <a:gd name="T35" fmla="*/ 305 h 902"/>
              <a:gd name="T36" fmla="*/ 632 w 851"/>
              <a:gd name="T37" fmla="*/ 227 h 902"/>
              <a:gd name="T38" fmla="*/ 708 w 851"/>
              <a:gd name="T39" fmla="*/ 197 h 902"/>
              <a:gd name="T40" fmla="*/ 660 w 851"/>
              <a:gd name="T41" fmla="*/ 0 h 902"/>
              <a:gd name="T42" fmla="*/ 513 w 851"/>
              <a:gd name="T43" fmla="*/ 140 h 902"/>
              <a:gd name="T44" fmla="*/ 567 w 851"/>
              <a:gd name="T45" fmla="*/ 156 h 902"/>
              <a:gd name="T46" fmla="*/ 541 w 851"/>
              <a:gd name="T47" fmla="*/ 225 h 902"/>
              <a:gd name="T48" fmla="*/ 515 w 851"/>
              <a:gd name="T49" fmla="*/ 275 h 902"/>
              <a:gd name="T50" fmla="*/ 487 w 851"/>
              <a:gd name="T51" fmla="*/ 311 h 902"/>
              <a:gd name="T52" fmla="*/ 459 w 851"/>
              <a:gd name="T53" fmla="*/ 335 h 902"/>
              <a:gd name="T54" fmla="*/ 427 w 851"/>
              <a:gd name="T55" fmla="*/ 350 h 902"/>
              <a:gd name="T56" fmla="*/ 396 w 851"/>
              <a:gd name="T57" fmla="*/ 359 h 902"/>
              <a:gd name="T58" fmla="*/ 327 w 851"/>
              <a:gd name="T59" fmla="*/ 361 h 902"/>
              <a:gd name="T60" fmla="*/ 282 w 851"/>
              <a:gd name="T61" fmla="*/ 361 h 902"/>
              <a:gd name="T62" fmla="*/ 232 w 851"/>
              <a:gd name="T63" fmla="*/ 365 h 902"/>
              <a:gd name="T64" fmla="*/ 182 w 851"/>
              <a:gd name="T65" fmla="*/ 376 h 902"/>
              <a:gd name="T66" fmla="*/ 130 w 851"/>
              <a:gd name="T67" fmla="*/ 398 h 902"/>
              <a:gd name="T68" fmla="*/ 124 w 851"/>
              <a:gd name="T69" fmla="*/ 400 h 902"/>
              <a:gd name="T70" fmla="*/ 117 w 851"/>
              <a:gd name="T71" fmla="*/ 404 h 902"/>
              <a:gd name="T72" fmla="*/ 604 w 851"/>
              <a:gd name="T73" fmla="*/ 792 h 902"/>
              <a:gd name="T74" fmla="*/ 747 w 851"/>
              <a:gd name="T75" fmla="*/ 275 h 902"/>
              <a:gd name="T76" fmla="*/ 604 w 851"/>
              <a:gd name="T77" fmla="*/ 792 h 902"/>
              <a:gd name="T78" fmla="*/ 394 w 851"/>
              <a:gd name="T79" fmla="*/ 792 h 902"/>
              <a:gd name="T80" fmla="*/ 537 w 851"/>
              <a:gd name="T81" fmla="*/ 603 h 902"/>
              <a:gd name="T82" fmla="*/ 394 w 851"/>
              <a:gd name="T83" fmla="*/ 792 h 902"/>
              <a:gd name="T84" fmla="*/ 191 w 851"/>
              <a:gd name="T85" fmla="*/ 792 h 902"/>
              <a:gd name="T86" fmla="*/ 334 w 851"/>
              <a:gd name="T87" fmla="*/ 521 h 902"/>
              <a:gd name="T88" fmla="*/ 191 w 851"/>
              <a:gd name="T89" fmla="*/ 79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1" h="902">
                <a:moveTo>
                  <a:pt x="0" y="73"/>
                </a:moveTo>
                <a:lnTo>
                  <a:pt x="76" y="73"/>
                </a:lnTo>
                <a:lnTo>
                  <a:pt x="76" y="818"/>
                </a:lnTo>
                <a:lnTo>
                  <a:pt x="851" y="818"/>
                </a:lnTo>
                <a:lnTo>
                  <a:pt x="851" y="902"/>
                </a:lnTo>
                <a:lnTo>
                  <a:pt x="76" y="902"/>
                </a:lnTo>
                <a:lnTo>
                  <a:pt x="0" y="902"/>
                </a:lnTo>
                <a:lnTo>
                  <a:pt x="0" y="818"/>
                </a:lnTo>
                <a:lnTo>
                  <a:pt x="0" y="73"/>
                </a:lnTo>
                <a:lnTo>
                  <a:pt x="0" y="73"/>
                </a:lnTo>
                <a:close/>
                <a:moveTo>
                  <a:pt x="117" y="404"/>
                </a:moveTo>
                <a:lnTo>
                  <a:pt x="161" y="478"/>
                </a:lnTo>
                <a:lnTo>
                  <a:pt x="161" y="478"/>
                </a:lnTo>
                <a:lnTo>
                  <a:pt x="165" y="476"/>
                </a:lnTo>
                <a:lnTo>
                  <a:pt x="165" y="476"/>
                </a:lnTo>
                <a:lnTo>
                  <a:pt x="171" y="471"/>
                </a:lnTo>
                <a:lnTo>
                  <a:pt x="171" y="471"/>
                </a:lnTo>
                <a:lnTo>
                  <a:pt x="191" y="463"/>
                </a:lnTo>
                <a:lnTo>
                  <a:pt x="210" y="456"/>
                </a:lnTo>
                <a:lnTo>
                  <a:pt x="230" y="452"/>
                </a:lnTo>
                <a:lnTo>
                  <a:pt x="249" y="450"/>
                </a:lnTo>
                <a:lnTo>
                  <a:pt x="288" y="445"/>
                </a:lnTo>
                <a:lnTo>
                  <a:pt x="327" y="445"/>
                </a:lnTo>
                <a:lnTo>
                  <a:pt x="327" y="445"/>
                </a:lnTo>
                <a:lnTo>
                  <a:pt x="375" y="445"/>
                </a:lnTo>
                <a:lnTo>
                  <a:pt x="396" y="445"/>
                </a:lnTo>
                <a:lnTo>
                  <a:pt x="420" y="443"/>
                </a:lnTo>
                <a:lnTo>
                  <a:pt x="442" y="439"/>
                </a:lnTo>
                <a:lnTo>
                  <a:pt x="463" y="432"/>
                </a:lnTo>
                <a:lnTo>
                  <a:pt x="485" y="426"/>
                </a:lnTo>
                <a:lnTo>
                  <a:pt x="505" y="413"/>
                </a:lnTo>
                <a:lnTo>
                  <a:pt x="526" y="400"/>
                </a:lnTo>
                <a:lnTo>
                  <a:pt x="546" y="383"/>
                </a:lnTo>
                <a:lnTo>
                  <a:pt x="563" y="361"/>
                </a:lnTo>
                <a:lnTo>
                  <a:pt x="582" y="335"/>
                </a:lnTo>
                <a:lnTo>
                  <a:pt x="600" y="305"/>
                </a:lnTo>
                <a:lnTo>
                  <a:pt x="617" y="268"/>
                </a:lnTo>
                <a:lnTo>
                  <a:pt x="632" y="227"/>
                </a:lnTo>
                <a:lnTo>
                  <a:pt x="649" y="179"/>
                </a:lnTo>
                <a:lnTo>
                  <a:pt x="708" y="197"/>
                </a:lnTo>
                <a:lnTo>
                  <a:pt x="684" y="99"/>
                </a:lnTo>
                <a:lnTo>
                  <a:pt x="660" y="0"/>
                </a:lnTo>
                <a:lnTo>
                  <a:pt x="587" y="69"/>
                </a:lnTo>
                <a:lnTo>
                  <a:pt x="513" y="140"/>
                </a:lnTo>
                <a:lnTo>
                  <a:pt x="567" y="156"/>
                </a:lnTo>
                <a:lnTo>
                  <a:pt x="567" y="156"/>
                </a:lnTo>
                <a:lnTo>
                  <a:pt x="554" y="192"/>
                </a:lnTo>
                <a:lnTo>
                  <a:pt x="541" y="225"/>
                </a:lnTo>
                <a:lnTo>
                  <a:pt x="528" y="251"/>
                </a:lnTo>
                <a:lnTo>
                  <a:pt x="515" y="275"/>
                </a:lnTo>
                <a:lnTo>
                  <a:pt x="502" y="294"/>
                </a:lnTo>
                <a:lnTo>
                  <a:pt x="487" y="311"/>
                </a:lnTo>
                <a:lnTo>
                  <a:pt x="474" y="324"/>
                </a:lnTo>
                <a:lnTo>
                  <a:pt x="459" y="335"/>
                </a:lnTo>
                <a:lnTo>
                  <a:pt x="444" y="344"/>
                </a:lnTo>
                <a:lnTo>
                  <a:pt x="427" y="350"/>
                </a:lnTo>
                <a:lnTo>
                  <a:pt x="411" y="355"/>
                </a:lnTo>
                <a:lnTo>
                  <a:pt x="396" y="359"/>
                </a:lnTo>
                <a:lnTo>
                  <a:pt x="362" y="361"/>
                </a:lnTo>
                <a:lnTo>
                  <a:pt x="327" y="361"/>
                </a:lnTo>
                <a:lnTo>
                  <a:pt x="327" y="361"/>
                </a:lnTo>
                <a:lnTo>
                  <a:pt x="282" y="361"/>
                </a:lnTo>
                <a:lnTo>
                  <a:pt x="258" y="363"/>
                </a:lnTo>
                <a:lnTo>
                  <a:pt x="232" y="365"/>
                </a:lnTo>
                <a:lnTo>
                  <a:pt x="208" y="370"/>
                </a:lnTo>
                <a:lnTo>
                  <a:pt x="182" y="376"/>
                </a:lnTo>
                <a:lnTo>
                  <a:pt x="156" y="385"/>
                </a:lnTo>
                <a:lnTo>
                  <a:pt x="130" y="398"/>
                </a:lnTo>
                <a:lnTo>
                  <a:pt x="130" y="398"/>
                </a:lnTo>
                <a:lnTo>
                  <a:pt x="124" y="400"/>
                </a:lnTo>
                <a:lnTo>
                  <a:pt x="124" y="400"/>
                </a:lnTo>
                <a:lnTo>
                  <a:pt x="117" y="404"/>
                </a:lnTo>
                <a:lnTo>
                  <a:pt x="117" y="404"/>
                </a:lnTo>
                <a:close/>
                <a:moveTo>
                  <a:pt x="604" y="792"/>
                </a:moveTo>
                <a:lnTo>
                  <a:pt x="747" y="792"/>
                </a:lnTo>
                <a:lnTo>
                  <a:pt x="747" y="275"/>
                </a:lnTo>
                <a:lnTo>
                  <a:pt x="604" y="435"/>
                </a:lnTo>
                <a:lnTo>
                  <a:pt x="604" y="792"/>
                </a:lnTo>
                <a:lnTo>
                  <a:pt x="604" y="792"/>
                </a:lnTo>
                <a:close/>
                <a:moveTo>
                  <a:pt x="394" y="792"/>
                </a:moveTo>
                <a:lnTo>
                  <a:pt x="537" y="792"/>
                </a:lnTo>
                <a:lnTo>
                  <a:pt x="537" y="603"/>
                </a:lnTo>
                <a:lnTo>
                  <a:pt x="394" y="603"/>
                </a:lnTo>
                <a:lnTo>
                  <a:pt x="394" y="792"/>
                </a:lnTo>
                <a:lnTo>
                  <a:pt x="394" y="792"/>
                </a:lnTo>
                <a:close/>
                <a:moveTo>
                  <a:pt x="191" y="792"/>
                </a:moveTo>
                <a:lnTo>
                  <a:pt x="334" y="792"/>
                </a:lnTo>
                <a:lnTo>
                  <a:pt x="334" y="521"/>
                </a:lnTo>
                <a:lnTo>
                  <a:pt x="191" y="521"/>
                </a:lnTo>
                <a:lnTo>
                  <a:pt x="191" y="79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033272"/>
            <a:ext cx="3602736" cy="5824728"/>
          </a:xfrm>
          <a:prstGeom prst="rect">
            <a:avLst/>
          </a:prstGeom>
          <a:solidFill>
            <a:srgbClr val="0D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020618" y="0"/>
            <a:ext cx="4983943" cy="992579"/>
          </a:xfrm>
          <a:prstGeom prst="rect">
            <a:avLst/>
          </a:prstGeom>
          <a:noFill/>
        </p:spPr>
        <p:txBody>
          <a:bodyPr wrap="square" lIns="68580" tIns="34290" rIns="68580" bIns="34290">
            <a:spAutoFit/>
          </a:bodyPr>
          <a:lstStyle/>
          <a:p>
            <a:pPr algn="ctr"/>
            <a:r>
              <a:rPr lang="ru-RU" sz="6000" b="1" dirty="0" smtClean="0">
                <a:solidFill>
                  <a:schemeClr val="bg1"/>
                </a:solidFill>
                <a:latin typeface="Times New Roman" pitchFamily="18" charset="0"/>
                <a:cs typeface="Times New Roman" pitchFamily="18" charset="0"/>
              </a:rPr>
              <a:t>Вывод</a:t>
            </a:r>
            <a:endParaRPr lang="ru-RU" sz="6000" b="1" dirty="0">
              <a:solidFill>
                <a:schemeClr val="bg1"/>
              </a:solidFill>
              <a:latin typeface="Times New Roman" pitchFamily="18" charset="0"/>
              <a:cs typeface="Times New Roman" pitchFamily="18" charset="0"/>
            </a:endParaRPr>
          </a:p>
        </p:txBody>
      </p:sp>
      <p:sp>
        <p:nvSpPr>
          <p:cNvPr id="17" name="TextBox 16"/>
          <p:cNvSpPr txBox="1"/>
          <p:nvPr/>
        </p:nvSpPr>
        <p:spPr>
          <a:xfrm>
            <a:off x="5038344" y="923544"/>
            <a:ext cx="3858769" cy="5509200"/>
          </a:xfrm>
          <a:prstGeom prst="rect">
            <a:avLst/>
          </a:prstGeom>
          <a:noFill/>
        </p:spPr>
        <p:txBody>
          <a:bodyPr wrap="square" rtlCol="0">
            <a:spAutoFit/>
          </a:bodyPr>
          <a:lstStyle/>
          <a:p>
            <a:pPr lvl="0"/>
            <a:endParaRPr lang="ru-RU" sz="1600" dirty="0" smtClean="0"/>
          </a:p>
          <a:p>
            <a:pPr lvl="0"/>
            <a:endParaRPr lang="ru-RU" sz="1600" dirty="0" smtClean="0"/>
          </a:p>
          <a:p>
            <a:pPr lvl="0"/>
            <a:endParaRPr lang="ru-RU" sz="1600" dirty="0" smtClean="0"/>
          </a:p>
          <a:p>
            <a:pPr lvl="0"/>
            <a:r>
              <a:rPr lang="ru-RU" sz="1600" dirty="0" smtClean="0">
                <a:latin typeface="Times New Roman" pitchFamily="18" charset="0"/>
                <a:cs typeface="Times New Roman" pitchFamily="18" charset="0"/>
              </a:rPr>
              <a:t>С повышением спортивной квалификации значительно улучшаются параметры аэробной и анаэробной (</a:t>
            </a:r>
            <a:r>
              <a:rPr lang="ru-RU" sz="1600" dirty="0" err="1" smtClean="0">
                <a:latin typeface="Times New Roman" pitchFamily="18" charset="0"/>
                <a:cs typeface="Times New Roman" pitchFamily="18" charset="0"/>
              </a:rPr>
              <a:t>алактатной</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гликолитической</a:t>
            </a:r>
            <a:r>
              <a:rPr lang="ru-RU" sz="1600" dirty="0" smtClean="0">
                <a:latin typeface="Times New Roman" pitchFamily="18" charset="0"/>
                <a:cs typeface="Times New Roman" pitchFamily="18" charset="0"/>
              </a:rPr>
              <a:t> производительности) пловцов. </a:t>
            </a:r>
          </a:p>
          <a:p>
            <a:pPr lvl="0"/>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Для эффективного управления подготовкой пловцов различной квалификации необходим систематический мониторинг аэробной и анаэробной производительности по их интегральным показателям мощности, емкости и эффективности.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Спортсмены, специализирующиеся на различных дистанциях плавания, заметно отличаются по уровню развития отдельных сторон их аэробной и анаэробной производительности.</a:t>
            </a:r>
            <a:endParaRPr lang="ru-RU" sz="16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503143" y="313694"/>
            <a:ext cx="369332" cy="346249"/>
          </a:xfrm>
          <a:prstGeom prst="rect">
            <a:avLst/>
          </a:prstGeom>
          <a:noFill/>
        </p:spPr>
        <p:txBody>
          <a:bodyPr wrap="none" lIns="68580" tIns="34290" rIns="68580" bIns="34290">
            <a:spAutoFit/>
          </a:bodyPr>
          <a:lstStyle/>
          <a:p>
            <a:pPr algn="r"/>
            <a:r>
              <a:rPr lang="ru-RU" dirty="0" smtClean="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15</a:t>
            </a:r>
            <a:endPar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Freeform 7"/>
          <p:cNvSpPr/>
          <p:nvPr/>
        </p:nvSpPr>
        <p:spPr>
          <a:xfrm rot="16200000">
            <a:off x="2317607" y="2448127"/>
            <a:ext cx="2933514" cy="180375"/>
          </a:xfrm>
          <a:custGeom>
            <a:avLst/>
            <a:gdLst/>
            <a:ahLst/>
            <a:cxnLst/>
            <a:rect l="l" t="t" r="r" b="b"/>
            <a:pathLst>
              <a:path w="1247730" h="14187">
                <a:moveTo>
                  <a:pt x="0" y="0"/>
                </a:moveTo>
                <a:lnTo>
                  <a:pt x="1247730" y="0"/>
                </a:lnTo>
                <a:lnTo>
                  <a:pt x="1247730" y="14187"/>
                </a:lnTo>
                <a:lnTo>
                  <a:pt x="0" y="14187"/>
                </a:lnTo>
                <a:close/>
              </a:path>
            </a:pathLst>
          </a:custGeom>
          <a:solidFill>
            <a:srgbClr val="0D4594"/>
          </a:solidFill>
          <a:ln w="38100">
            <a:noFill/>
          </a:ln>
        </p:spPr>
      </p:sp>
      <p:pic>
        <p:nvPicPr>
          <p:cNvPr id="13" name="Рисунок 12"/>
          <p:cNvPicPr>
            <a:picLocks noChangeAspect="1"/>
          </p:cNvPicPr>
          <p:nvPr/>
        </p:nvPicPr>
        <p:blipFill>
          <a:blip r:embed="rId4" cstate="print"/>
          <a:stretch>
            <a:fillRect/>
          </a:stretch>
        </p:blipFill>
        <p:spPr>
          <a:xfrm>
            <a:off x="2286000" y="2487168"/>
            <a:ext cx="2706624" cy="2670047"/>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a:outerShdw blurRad="520700" dist="50800" dir="5400000" algn="ctr" rotWithShape="0">
              <a:srgbClr val="000000">
                <a:alpha val="43137"/>
              </a:srgbClr>
            </a:outerShdw>
          </a:effectLst>
        </p:spPr>
      </p:pic>
      <p:sp>
        <p:nvSpPr>
          <p:cNvPr id="5" name="Прямоугольник 4"/>
          <p:cNvSpPr/>
          <p:nvPr/>
        </p:nvSpPr>
        <p:spPr>
          <a:xfrm>
            <a:off x="1602917" y="3938542"/>
            <a:ext cx="5595891" cy="463204"/>
          </a:xfrm>
          <a:prstGeom prst="rect">
            <a:avLst/>
          </a:prstGeom>
          <a:noFill/>
        </p:spPr>
        <p:txBody>
          <a:bodyPr wrap="none" lIns="68580" tIns="34290" rIns="68580" bIns="34290">
            <a:spAutoFit/>
          </a:bodyPr>
          <a:lstStyle/>
          <a:p>
            <a:pPr algn="ctr">
              <a:lnSpc>
                <a:spcPct val="80000"/>
              </a:lnSpc>
            </a:pPr>
            <a:r>
              <a:rPr lang="ru-RU" sz="3200" b="1" dirty="0">
                <a:solidFill>
                  <a:srgbClr val="1B4E9D"/>
                </a:solidFill>
                <a:latin typeface="Times New Roman" pitchFamily="18" charset="0"/>
                <a:cs typeface="Times New Roman" pitchFamily="18" charset="0"/>
              </a:rPr>
              <a:t>СПАСИБО ЗА ВНИМАНИЕ!</a:t>
            </a: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97968" y="890080"/>
            <a:ext cx="2748064" cy="2748064"/>
          </a:xfrm>
          <a:prstGeom prst="rect">
            <a:avLst/>
          </a:prstGeom>
        </p:spPr>
      </p:pic>
    </p:spTree>
    <p:extLst>
      <p:ext uri="{BB962C8B-B14F-4D97-AF65-F5344CB8AC3E}">
        <p14:creationId xmlns="" xmlns:p14="http://schemas.microsoft.com/office/powerpoint/2010/main" val="277052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56617" y="1202565"/>
            <a:ext cx="8430768" cy="982851"/>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07970" y="258831"/>
            <a:ext cx="6898086" cy="746358"/>
          </a:xfrm>
          <a:prstGeom prst="rect">
            <a:avLst/>
          </a:prstGeom>
          <a:noFill/>
        </p:spPr>
        <p:txBody>
          <a:bodyPr wrap="square" lIns="68580" tIns="34290" rIns="68580" bIns="34290">
            <a:spAutoFit/>
          </a:bodyPr>
          <a:lstStyle/>
          <a:p>
            <a:r>
              <a:rPr lang="ru-RU" sz="4400" b="1" dirty="0" smtClean="0">
                <a:solidFill>
                  <a:schemeClr val="bg1"/>
                </a:solidFill>
                <a:latin typeface="Times New Roman" pitchFamily="18" charset="0"/>
                <a:cs typeface="Times New Roman" pitchFamily="18" charset="0"/>
              </a:rPr>
              <a:t>Плавание- как вид спорта</a:t>
            </a:r>
            <a:endParaRPr lang="ru-RU" sz="4400" b="1" dirty="0">
              <a:solidFill>
                <a:schemeClr val="bg1"/>
              </a:solidFill>
              <a:latin typeface="Times New Roman" pitchFamily="18" charset="0"/>
              <a:cs typeface="Times New Roman" pitchFamily="18" charset="0"/>
            </a:endParaRPr>
          </a:p>
        </p:txBody>
      </p:sp>
      <p:sp>
        <p:nvSpPr>
          <p:cNvPr id="17" name="TextBox 16"/>
          <p:cNvSpPr txBox="1"/>
          <p:nvPr/>
        </p:nvSpPr>
        <p:spPr>
          <a:xfrm>
            <a:off x="457623" y="1219714"/>
            <a:ext cx="8120211" cy="132343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Плавание</a:t>
            </a:r>
            <a:r>
              <a:rPr lang="ru-RU" sz="1600" dirty="0" smtClean="0">
                <a:latin typeface="Times New Roman" pitchFamily="18" charset="0"/>
                <a:cs typeface="Times New Roman" pitchFamily="18" charset="0"/>
              </a:rPr>
              <a:t> – это олимпийский водный вид спорта, который заключается в преодолении различных дистанций вплавь и за наименьшее время.</a:t>
            </a:r>
          </a:p>
          <a:p>
            <a:r>
              <a:rPr lang="ru-RU" sz="1600" b="1" dirty="0" smtClean="0">
                <a:latin typeface="Times New Roman" pitchFamily="18" charset="0"/>
                <a:cs typeface="Times New Roman" pitchFamily="18" charset="0"/>
              </a:rPr>
              <a:t>Плавание</a:t>
            </a:r>
            <a:r>
              <a:rPr lang="ru-RU" sz="1600" dirty="0" smtClean="0">
                <a:latin typeface="Times New Roman" pitchFamily="18" charset="0"/>
                <a:cs typeface="Times New Roman" pitchFamily="18" charset="0"/>
              </a:rPr>
              <a:t> является одним из самых популярных и массовых видов спорта в мире.</a:t>
            </a:r>
          </a:p>
          <a:p>
            <a:r>
              <a:rPr lang="ru-RU" sz="1600" dirty="0" smtClean="0">
                <a:latin typeface="Times New Roman" pitchFamily="18" charset="0"/>
                <a:cs typeface="Times New Roman" pitchFamily="18" charset="0"/>
              </a:rPr>
              <a:t> </a:t>
            </a:r>
          </a:p>
          <a:p>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618557" y="313694"/>
            <a:ext cx="253916"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2</a:t>
            </a:r>
          </a:p>
        </p:txBody>
      </p:sp>
      <p:pic>
        <p:nvPicPr>
          <p:cNvPr id="3" name="Рисунок 2"/>
          <p:cNvPicPr>
            <a:picLocks noChangeAspect="1"/>
          </p:cNvPicPr>
          <p:nvPr/>
        </p:nvPicPr>
        <p:blipFill>
          <a:blip r:embed="rId3"/>
          <a:stretch>
            <a:fillRect/>
          </a:stretch>
        </p:blipFill>
        <p:spPr>
          <a:xfrm>
            <a:off x="4709160" y="2313432"/>
            <a:ext cx="3995928" cy="3913631"/>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1" name="Рисунок 10"/>
          <p:cNvPicPr>
            <a:picLocks noChangeAspect="1"/>
          </p:cNvPicPr>
          <p:nvPr/>
        </p:nvPicPr>
        <p:blipFill>
          <a:blip r:embed="rId5"/>
          <a:stretch>
            <a:fillRect/>
          </a:stretch>
        </p:blipFill>
        <p:spPr>
          <a:xfrm>
            <a:off x="429768" y="2395728"/>
            <a:ext cx="3956895" cy="3855719"/>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47473" y="1202565"/>
            <a:ext cx="5632704" cy="2354220"/>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0D4594"/>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179370" y="182880"/>
            <a:ext cx="7263846" cy="684803"/>
          </a:xfrm>
          <a:prstGeom prst="rect">
            <a:avLst/>
          </a:prstGeom>
          <a:noFill/>
        </p:spPr>
        <p:txBody>
          <a:bodyPr wrap="square" lIns="68580" tIns="34290" rIns="68580" bIns="34290">
            <a:spAutoFit/>
          </a:bodyPr>
          <a:lstStyle/>
          <a:p>
            <a:r>
              <a:rPr lang="ru-RU" sz="4000" b="1" dirty="0" smtClean="0">
                <a:solidFill>
                  <a:schemeClr val="bg1"/>
                </a:solidFill>
                <a:latin typeface="Times New Roman" pitchFamily="18" charset="0"/>
                <a:cs typeface="Times New Roman" pitchFamily="18" charset="0"/>
              </a:rPr>
              <a:t>Стили спортивного плавания </a:t>
            </a:r>
            <a:endParaRPr lang="ru-RU" sz="4000" dirty="0">
              <a:solidFill>
                <a:schemeClr val="bg1"/>
              </a:solidFill>
              <a:latin typeface="Times New Roman" pitchFamily="18" charset="0"/>
              <a:cs typeface="Times New Roman" pitchFamily="18" charset="0"/>
            </a:endParaRPr>
          </a:p>
        </p:txBody>
      </p:sp>
      <p:sp>
        <p:nvSpPr>
          <p:cNvPr id="17" name="TextBox 16"/>
          <p:cNvSpPr txBox="1"/>
          <p:nvPr/>
        </p:nvSpPr>
        <p:spPr>
          <a:xfrm>
            <a:off x="539919" y="1210570"/>
            <a:ext cx="5257377" cy="707886"/>
          </a:xfrm>
          <a:prstGeom prst="rect">
            <a:avLst/>
          </a:prstGeom>
          <a:noFill/>
        </p:spPr>
        <p:txBody>
          <a:bodyPr wrap="square" rtlCol="0">
            <a:spAutoFit/>
          </a:bodyPr>
          <a:lstStyle/>
          <a:p>
            <a:r>
              <a:rPr lang="ru-RU" sz="2000" b="1" dirty="0" smtClean="0">
                <a:solidFill>
                  <a:srgbClr val="1B4E9D"/>
                </a:solidFill>
                <a:latin typeface="Times New Roman" pitchFamily="18" charset="0"/>
                <a:cs typeface="Times New Roman" pitchFamily="18" charset="0"/>
              </a:rPr>
              <a:t>Кроль (англ. </a:t>
            </a:r>
            <a:r>
              <a:rPr lang="ru-RU" sz="2000" b="1" dirty="0" err="1" smtClean="0">
                <a:solidFill>
                  <a:srgbClr val="1B4E9D"/>
                </a:solidFill>
                <a:latin typeface="Times New Roman" pitchFamily="18" charset="0"/>
                <a:cs typeface="Times New Roman" pitchFamily="18" charset="0"/>
              </a:rPr>
              <a:t>crawl</a:t>
            </a:r>
            <a:r>
              <a:rPr lang="ru-RU" sz="2000" b="1" dirty="0" smtClean="0">
                <a:solidFill>
                  <a:srgbClr val="1B4E9D"/>
                </a:solidFill>
                <a:latin typeface="Times New Roman" pitchFamily="18" charset="0"/>
                <a:cs typeface="Times New Roman" pitchFamily="18" charset="0"/>
              </a:rPr>
              <a:t> - ползание, вольный стиль)</a:t>
            </a:r>
            <a:r>
              <a:rPr lang="ru-RU" sz="2000" dirty="0" smtClean="0">
                <a:solidFill>
                  <a:srgbClr val="1B4E9D"/>
                </a:solidFill>
                <a:latin typeface="Times New Roman" pitchFamily="18" charset="0"/>
                <a:cs typeface="Times New Roman" pitchFamily="18" charset="0"/>
              </a:rPr>
              <a:t> </a:t>
            </a:r>
            <a:endParaRPr lang="ru-RU" sz="2000" dirty="0">
              <a:solidFill>
                <a:srgbClr val="1B4E9D"/>
              </a:solidFill>
              <a:latin typeface="Times New Roman" pitchFamily="18" charset="0"/>
              <a:cs typeface="Times New Roman" pitchFamily="18"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3</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TextBox 10"/>
          <p:cNvSpPr txBox="1"/>
          <p:nvPr/>
        </p:nvSpPr>
        <p:spPr>
          <a:xfrm>
            <a:off x="555159" y="1756162"/>
            <a:ext cx="8120211" cy="830997"/>
          </a:xfrm>
          <a:prstGeom prst="rect">
            <a:avLst/>
          </a:prstGeom>
          <a:noFill/>
        </p:spPr>
        <p:txBody>
          <a:bodyPr wrap="square" rtlCol="0">
            <a:spAutoFit/>
          </a:bodyPr>
          <a:lstStyle/>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b="1" dirty="0" smtClean="0"/>
          </a:p>
          <a:p>
            <a:endParaRPr lang="ru-RU" sz="1600" dirty="0" smtClean="0"/>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12" name="TextBox 11"/>
          <p:cNvSpPr txBox="1"/>
          <p:nvPr/>
        </p:nvSpPr>
        <p:spPr>
          <a:xfrm>
            <a:off x="546015" y="1911610"/>
            <a:ext cx="5754201" cy="954107"/>
          </a:xfrm>
          <a:prstGeom prst="rect">
            <a:avLst/>
          </a:prstGeom>
          <a:noFill/>
        </p:spPr>
        <p:txBody>
          <a:bodyPr wrap="square" rtlCol="0">
            <a:spAutoFit/>
          </a:bodyPr>
          <a:lstStyle/>
          <a:p>
            <a:r>
              <a:rPr lang="ru-RU" sz="2000" b="1" dirty="0" smtClean="0">
                <a:solidFill>
                  <a:srgbClr val="0D4594"/>
                </a:solidFill>
                <a:latin typeface="Times New Roman" pitchFamily="18" charset="0"/>
                <a:cs typeface="Times New Roman" pitchFamily="18" charset="0"/>
              </a:rPr>
              <a:t>Брасс (фр. </a:t>
            </a:r>
            <a:r>
              <a:rPr lang="ru-RU" sz="2000" b="1" dirty="0" err="1" smtClean="0">
                <a:solidFill>
                  <a:srgbClr val="0D4594"/>
                </a:solidFill>
                <a:latin typeface="Times New Roman" pitchFamily="18" charset="0"/>
                <a:cs typeface="Times New Roman" pitchFamily="18" charset="0"/>
              </a:rPr>
              <a:t>brasse</a:t>
            </a:r>
            <a:r>
              <a:rPr lang="ru-RU" sz="2000" b="1" dirty="0" smtClean="0">
                <a:solidFill>
                  <a:srgbClr val="0D4594"/>
                </a:solidFill>
                <a:latin typeface="Times New Roman" pitchFamily="18" charset="0"/>
                <a:cs typeface="Times New Roman" pitchFamily="18" charset="0"/>
              </a:rPr>
              <a:t> от фр. </a:t>
            </a:r>
            <a:r>
              <a:rPr lang="ru-RU" sz="2000" b="1" dirty="0" err="1" smtClean="0">
                <a:solidFill>
                  <a:srgbClr val="0D4594"/>
                </a:solidFill>
                <a:latin typeface="Times New Roman" pitchFamily="18" charset="0"/>
                <a:cs typeface="Times New Roman" pitchFamily="18" charset="0"/>
              </a:rPr>
              <a:t>brasser</a:t>
            </a:r>
            <a:r>
              <a:rPr lang="ru-RU" sz="2000" b="1" dirty="0" smtClean="0">
                <a:solidFill>
                  <a:srgbClr val="0D4594"/>
                </a:solidFill>
                <a:latin typeface="Times New Roman" pitchFamily="18" charset="0"/>
                <a:cs typeface="Times New Roman" pitchFamily="18" charset="0"/>
              </a:rPr>
              <a:t> - месить, перемешивать) </a:t>
            </a:r>
            <a:endParaRPr lang="ru-RU" sz="2000" dirty="0" smtClean="0">
              <a:solidFill>
                <a:srgbClr val="0D4594"/>
              </a:solidFill>
              <a:latin typeface="Times New Roman" pitchFamily="18" charset="0"/>
              <a:cs typeface="Times New Roman" pitchFamily="18" charset="0"/>
            </a:endParaRP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13" name="TextBox 12"/>
          <p:cNvSpPr txBox="1"/>
          <p:nvPr/>
        </p:nvSpPr>
        <p:spPr>
          <a:xfrm>
            <a:off x="542967" y="2640082"/>
            <a:ext cx="6068145" cy="892552"/>
          </a:xfrm>
          <a:prstGeom prst="rect">
            <a:avLst/>
          </a:prstGeom>
          <a:noFill/>
        </p:spPr>
        <p:txBody>
          <a:bodyPr wrap="square" rtlCol="0">
            <a:spAutoFit/>
          </a:bodyPr>
          <a:lstStyle/>
          <a:p>
            <a:r>
              <a:rPr lang="ru-RU" sz="2000" b="1" dirty="0" smtClean="0">
                <a:solidFill>
                  <a:srgbClr val="1B4E9D"/>
                </a:solidFill>
                <a:latin typeface="Times New Roman" pitchFamily="18" charset="0"/>
                <a:cs typeface="Times New Roman" pitchFamily="18" charset="0"/>
              </a:rPr>
              <a:t>Плавание на спине, кроль на спине </a:t>
            </a:r>
            <a:endParaRPr lang="ru-RU" sz="2000" dirty="0" smtClean="0">
              <a:solidFill>
                <a:srgbClr val="1B4E9D"/>
              </a:solidFill>
              <a:latin typeface="Times New Roman" pitchFamily="18" charset="0"/>
              <a:cs typeface="Times New Roman" pitchFamily="18" charset="0"/>
            </a:endParaRPr>
          </a:p>
          <a:p>
            <a:r>
              <a:rPr lang="ru-RU" sz="1600" b="1" dirty="0" smtClean="0">
                <a:solidFill>
                  <a:srgbClr val="0D4594"/>
                </a:solidFill>
              </a:rPr>
              <a:t> </a:t>
            </a:r>
            <a:endParaRPr lang="ru-RU" sz="1600" dirty="0" smtClean="0">
              <a:solidFill>
                <a:srgbClr val="0D4594"/>
              </a:solidFill>
            </a:endParaRP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14" name="TextBox 13"/>
          <p:cNvSpPr txBox="1"/>
          <p:nvPr/>
        </p:nvSpPr>
        <p:spPr>
          <a:xfrm>
            <a:off x="503343" y="3103378"/>
            <a:ext cx="8120211" cy="646331"/>
          </a:xfrm>
          <a:prstGeom prst="rect">
            <a:avLst/>
          </a:prstGeom>
          <a:noFill/>
        </p:spPr>
        <p:txBody>
          <a:bodyPr wrap="square" rtlCol="0">
            <a:spAutoFit/>
          </a:bodyPr>
          <a:lstStyle/>
          <a:p>
            <a:r>
              <a:rPr lang="ru-RU" sz="2000" b="1" dirty="0" smtClean="0">
                <a:solidFill>
                  <a:srgbClr val="1B4E9D"/>
                </a:solidFill>
                <a:latin typeface="Times New Roman" pitchFamily="18" charset="0"/>
                <a:cs typeface="Times New Roman" pitchFamily="18" charset="0"/>
              </a:rPr>
              <a:t>Баттерфляй (дельфин) (англ. </a:t>
            </a:r>
            <a:r>
              <a:rPr lang="ru-RU" sz="2000" b="1" dirty="0" err="1" smtClean="0">
                <a:solidFill>
                  <a:srgbClr val="1B4E9D"/>
                </a:solidFill>
                <a:latin typeface="Times New Roman" pitchFamily="18" charset="0"/>
                <a:cs typeface="Times New Roman" pitchFamily="18" charset="0"/>
              </a:rPr>
              <a:t>butterfly</a:t>
            </a:r>
            <a:r>
              <a:rPr lang="ru-RU" sz="2000" b="1" dirty="0" smtClean="0">
                <a:solidFill>
                  <a:srgbClr val="1B4E9D"/>
                </a:solidFill>
                <a:latin typeface="Times New Roman" pitchFamily="18" charset="0"/>
                <a:cs typeface="Times New Roman" pitchFamily="18" charset="0"/>
              </a:rPr>
              <a:t>)  </a:t>
            </a:r>
            <a:endParaRPr lang="ru-RU" sz="2000" dirty="0" smtClean="0">
              <a:solidFill>
                <a:srgbClr val="1B4E9D"/>
              </a:solidFill>
              <a:latin typeface="Times New Roman" pitchFamily="18" charset="0"/>
              <a:cs typeface="Times New Roman" pitchFamily="18" charset="0"/>
            </a:endParaRP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pic>
        <p:nvPicPr>
          <p:cNvPr id="1026" name="Picture 2"/>
          <p:cNvPicPr>
            <a:picLocks noChangeAspect="1" noChangeArrowheads="1"/>
          </p:cNvPicPr>
          <p:nvPr/>
        </p:nvPicPr>
        <p:blipFill>
          <a:blip r:embed="rId4" cstate="print"/>
          <a:srcRect/>
          <a:stretch>
            <a:fillRect/>
          </a:stretch>
        </p:blipFill>
        <p:spPr bwMode="auto">
          <a:xfrm>
            <a:off x="5980176" y="1124712"/>
            <a:ext cx="3163824" cy="5486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84048" y="3803904"/>
            <a:ext cx="2798065" cy="2633472"/>
          </a:xfrm>
          <a:prstGeom prst="roundRect">
            <a:avLst/>
          </a:prstGeom>
          <a:noFill/>
          <a:ln w="9525">
            <a:noFill/>
            <a:miter lim="800000"/>
            <a:headEnd/>
            <a:tailEnd/>
          </a:ln>
          <a:effectLst/>
        </p:spPr>
      </p:pic>
      <p:pic>
        <p:nvPicPr>
          <p:cNvPr id="1028" name="Picture 4"/>
          <p:cNvPicPr>
            <a:picLocks noChangeAspect="1" noChangeArrowheads="1"/>
          </p:cNvPicPr>
          <p:nvPr/>
        </p:nvPicPr>
        <p:blipFill>
          <a:blip r:embed="rId6"/>
          <a:srcRect l="41787" r="18923"/>
          <a:stretch>
            <a:fillRect/>
          </a:stretch>
        </p:blipFill>
        <p:spPr bwMode="auto">
          <a:xfrm>
            <a:off x="3300984" y="3785615"/>
            <a:ext cx="2688336" cy="2670049"/>
          </a:xfrm>
          <a:prstGeom prst="roundRect">
            <a:avLst/>
          </a:prstGeom>
          <a:noFill/>
          <a:ln w="9525">
            <a:noFill/>
            <a:miter lim="800000"/>
            <a:headEnd/>
            <a:tailEnd/>
          </a:ln>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01753" y="1202565"/>
            <a:ext cx="8567928" cy="1915539"/>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26258" y="313695"/>
            <a:ext cx="6651198" cy="900246"/>
          </a:xfrm>
          <a:prstGeom prst="rect">
            <a:avLst/>
          </a:prstGeom>
          <a:noFill/>
        </p:spPr>
        <p:txBody>
          <a:bodyPr wrap="square" lIns="68580" tIns="34290" rIns="68580" bIns="34290">
            <a:spAutoFit/>
          </a:bodyPr>
          <a:lstStyle/>
          <a:p>
            <a:r>
              <a:rPr lang="ru-RU" sz="3600" b="1" dirty="0" smtClean="0">
                <a:solidFill>
                  <a:schemeClr val="bg1"/>
                </a:solidFill>
                <a:latin typeface="Times New Roman" pitchFamily="18" charset="0"/>
                <a:cs typeface="Times New Roman" pitchFamily="18" charset="0"/>
              </a:rPr>
              <a:t>Кроль (англ. </a:t>
            </a:r>
            <a:r>
              <a:rPr lang="en-US" sz="3600" b="1" dirty="0" smtClean="0">
                <a:solidFill>
                  <a:schemeClr val="bg1"/>
                </a:solidFill>
                <a:latin typeface="Times New Roman" pitchFamily="18" charset="0"/>
                <a:cs typeface="Times New Roman" pitchFamily="18" charset="0"/>
              </a:rPr>
              <a:t>C</a:t>
            </a:r>
            <a:r>
              <a:rPr lang="ru-RU" sz="3600" b="1" dirty="0" err="1" smtClean="0">
                <a:solidFill>
                  <a:schemeClr val="bg1"/>
                </a:solidFill>
                <a:latin typeface="Times New Roman" pitchFamily="18" charset="0"/>
                <a:cs typeface="Times New Roman" pitchFamily="18" charset="0"/>
              </a:rPr>
              <a:t>rawl</a:t>
            </a:r>
            <a:r>
              <a:rPr lang="ru-RU" sz="3600" b="1" dirty="0" smtClean="0">
                <a:solidFill>
                  <a:schemeClr val="bg1"/>
                </a:solidFill>
                <a:latin typeface="Times New Roman" pitchFamily="18" charset="0"/>
                <a:cs typeface="Times New Roman" pitchFamily="18" charset="0"/>
              </a:rPr>
              <a:t> - ползание)</a:t>
            </a:r>
            <a:endParaRPr lang="ru-RU" sz="3600" dirty="0" smtClean="0">
              <a:solidFill>
                <a:schemeClr val="bg1"/>
              </a:solidFill>
              <a:latin typeface="Times New Roman" pitchFamily="18" charset="0"/>
              <a:cs typeface="Times New Roman" pitchFamily="18" charset="0"/>
            </a:endParaRPr>
          </a:p>
          <a:p>
            <a:endParaRPr lang="ru-RU" dirty="0">
              <a:solidFill>
                <a:schemeClr val="bg1"/>
              </a:solidFill>
              <a:latin typeface="Gotham Pro Black" panose="02000903040000020004" pitchFamily="50" charset="0"/>
              <a:cs typeface="Gotham Pro Black" panose="02000903040000020004" pitchFamily="50" charset="0"/>
            </a:endParaRPr>
          </a:p>
        </p:txBody>
      </p:sp>
      <p:sp>
        <p:nvSpPr>
          <p:cNvPr id="17" name="TextBox 16"/>
          <p:cNvSpPr txBox="1"/>
          <p:nvPr/>
        </p:nvSpPr>
        <p:spPr>
          <a:xfrm>
            <a:off x="512487" y="1247147"/>
            <a:ext cx="8256609" cy="2062103"/>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вид плавания на животе, в котором левая и правая часть тела совершают гребки попеременно. Каждая рука совершает широкий гребок вдоль оси тела пловца, во время чего ноги, в свою очередь, тоже попеременно поднимаются и опускаются. Лицо плывущего находится в воде, и лишь периодически во время гребка голова поворачивается, чтобы сделать вдох. Кроль считается наиболее быстрым способом плавания. На соревнованиях по плаванию вольным стилем большинство спортсменов отдают предпочтение именно кролю, поэтому «вольный стиль» и «кроль» стали практически синонимами.</a:t>
            </a:r>
          </a:p>
          <a:p>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4</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1" name="Рисунок 10"/>
          <p:cNvPicPr>
            <a:picLocks noChangeAspect="1"/>
          </p:cNvPicPr>
          <p:nvPr/>
        </p:nvPicPr>
        <p:blipFill>
          <a:blip r:embed="rId4" cstate="print"/>
          <a:stretch>
            <a:fillRect/>
          </a:stretch>
        </p:blipFill>
        <p:spPr>
          <a:xfrm>
            <a:off x="502921" y="3310128"/>
            <a:ext cx="4059935" cy="3035808"/>
          </a:xfrm>
          <a:prstGeom prst="round2SameRect">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a:blip r:embed="rId5" cstate="print"/>
          <a:stretch>
            <a:fillRect/>
          </a:stretch>
        </p:blipFill>
        <p:spPr>
          <a:xfrm>
            <a:off x="4803647" y="3282696"/>
            <a:ext cx="3968496" cy="3072384"/>
          </a:xfrm>
          <a:prstGeom prst="round2Same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37744" y="3913632"/>
            <a:ext cx="8686800" cy="2541801"/>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71978" y="176535"/>
            <a:ext cx="4983943" cy="746358"/>
          </a:xfrm>
          <a:prstGeom prst="rect">
            <a:avLst/>
          </a:prstGeom>
          <a:noFill/>
        </p:spPr>
        <p:txBody>
          <a:bodyPr wrap="square" lIns="68580" tIns="34290" rIns="68580" bIns="34290">
            <a:spAutoFit/>
          </a:bodyPr>
          <a:lstStyle/>
          <a:p>
            <a:r>
              <a:rPr lang="ru-RU" b="1" dirty="0" smtClean="0"/>
              <a:t> </a:t>
            </a:r>
            <a:r>
              <a:rPr lang="ru-RU" sz="4400" b="1" dirty="0" smtClean="0">
                <a:solidFill>
                  <a:schemeClr val="bg1"/>
                </a:solidFill>
                <a:latin typeface="Times New Roman" pitchFamily="18" charset="0"/>
                <a:cs typeface="Times New Roman" pitchFamily="18" charset="0"/>
              </a:rPr>
              <a:t>Брасс</a:t>
            </a:r>
            <a:r>
              <a:rPr lang="ru-RU" b="1" dirty="0" smtClean="0"/>
              <a:t> </a:t>
            </a:r>
            <a:endParaRPr lang="ru-RU" dirty="0">
              <a:solidFill>
                <a:schemeClr val="bg1"/>
              </a:solidFill>
              <a:latin typeface="Gotham Pro Black" panose="02000903040000020004" pitchFamily="50" charset="0"/>
              <a:cs typeface="Gotham Pro Black" panose="02000903040000020004" pitchFamily="50" charset="0"/>
            </a:endParaRPr>
          </a:p>
        </p:txBody>
      </p:sp>
      <p:sp>
        <p:nvSpPr>
          <p:cNvPr id="17" name="TextBox 16"/>
          <p:cNvSpPr txBox="1"/>
          <p:nvPr/>
        </p:nvSpPr>
        <p:spPr>
          <a:xfrm>
            <a:off x="475488" y="4182370"/>
            <a:ext cx="8385048" cy="1815882"/>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Брасс (фр. </a:t>
            </a:r>
            <a:r>
              <a:rPr lang="ru-RU" sz="1600" dirty="0" err="1" smtClean="0">
                <a:latin typeface="Times New Roman" pitchFamily="18" charset="0"/>
                <a:cs typeface="Times New Roman" pitchFamily="18" charset="0"/>
              </a:rPr>
              <a:t>brasse</a:t>
            </a:r>
            <a:r>
              <a:rPr lang="ru-RU" sz="1600" dirty="0" smtClean="0">
                <a:latin typeface="Times New Roman" pitchFamily="18" charset="0"/>
                <a:cs typeface="Times New Roman" pitchFamily="18" charset="0"/>
              </a:rPr>
              <a:t> от фр. </a:t>
            </a:r>
            <a:r>
              <a:rPr lang="ru-RU" sz="1600" dirty="0" err="1" smtClean="0">
                <a:latin typeface="Times New Roman" pitchFamily="18" charset="0"/>
                <a:cs typeface="Times New Roman" pitchFamily="18" charset="0"/>
              </a:rPr>
              <a:t>brasser</a:t>
            </a:r>
            <a:r>
              <a:rPr lang="ru-RU" sz="1600" dirty="0" smtClean="0">
                <a:latin typeface="Times New Roman" pitchFamily="18" charset="0"/>
                <a:cs typeface="Times New Roman" pitchFamily="18" charset="0"/>
              </a:rPr>
              <a:t> - месить, перемешивать) - стиль спортивного плавания на груди, при котором руки и ноги выполняют симметричные движения в плоскости, параллельной поверхности воды. Самый медленный способ плавания, т.к. возвратные движения руками выполняются преимущественно под водой, а движения ногами выполняются с прерыванием. При этом является самым сложным с технической точки зрения. Брасс имеет большое прикладное значение: возможность проплыть наибольшее расстояние с наименьшими </a:t>
            </a:r>
            <a:r>
              <a:rPr lang="ru-RU" sz="1600" dirty="0" err="1" smtClean="0">
                <a:latin typeface="Times New Roman" pitchFamily="18" charset="0"/>
                <a:cs typeface="Times New Roman" pitchFamily="18" charset="0"/>
              </a:rPr>
              <a:t>энергозатратами</a:t>
            </a:r>
            <a:r>
              <a:rPr lang="ru-RU" sz="1600" dirty="0" smtClean="0">
                <a:latin typeface="Times New Roman" pitchFamily="18" charset="0"/>
                <a:cs typeface="Times New Roman" pitchFamily="18" charset="0"/>
              </a:rPr>
              <a:t>; бесшумное плавание; плавание под водой.</a:t>
            </a:r>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5</a:t>
            </a:r>
          </a:p>
        </p:txBody>
      </p:sp>
      <p:pic>
        <p:nvPicPr>
          <p:cNvPr id="4" name="Рисунок 3"/>
          <p:cNvPicPr>
            <a:picLocks noChangeAspect="1"/>
          </p:cNvPicPr>
          <p:nvPr/>
        </p:nvPicPr>
        <p:blipFill>
          <a:blip r:embed="rId3" cstate="print"/>
          <a:stretch>
            <a:fillRect/>
          </a:stretch>
        </p:blipFill>
        <p:spPr>
          <a:xfrm>
            <a:off x="311319" y="1371600"/>
            <a:ext cx="2660481" cy="2322576"/>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2" name="Рисунок 11"/>
          <p:cNvPicPr>
            <a:picLocks noChangeAspect="1"/>
          </p:cNvPicPr>
          <p:nvPr/>
        </p:nvPicPr>
        <p:blipFill>
          <a:blip r:embed="rId5" cstate="print"/>
          <a:stretch>
            <a:fillRect/>
          </a:stretch>
        </p:blipFill>
        <p:spPr>
          <a:xfrm>
            <a:off x="3252639" y="1344168"/>
            <a:ext cx="2718393" cy="2377440"/>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a:blip r:embed="rId6" cstate="print"/>
          <a:stretch>
            <a:fillRect/>
          </a:stretch>
        </p:blipFill>
        <p:spPr>
          <a:xfrm>
            <a:off x="6215295" y="1289304"/>
            <a:ext cx="2660481" cy="2441448"/>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01752" y="1202565"/>
            <a:ext cx="8485631" cy="2180715"/>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71978" y="176535"/>
            <a:ext cx="4983943" cy="746358"/>
          </a:xfrm>
          <a:prstGeom prst="rect">
            <a:avLst/>
          </a:prstGeom>
          <a:noFill/>
        </p:spPr>
        <p:txBody>
          <a:bodyPr wrap="square" lIns="68580" tIns="34290" rIns="68580" bIns="34290">
            <a:spAutoFit/>
          </a:bodyPr>
          <a:lstStyle/>
          <a:p>
            <a:r>
              <a:rPr lang="ru-RU" sz="4400" b="1" dirty="0" smtClean="0">
                <a:solidFill>
                  <a:schemeClr val="bg1"/>
                </a:solidFill>
                <a:latin typeface="Times New Roman" pitchFamily="18" charset="0"/>
                <a:cs typeface="Times New Roman" pitchFamily="18" charset="0"/>
              </a:rPr>
              <a:t>Плавание на спине </a:t>
            </a:r>
            <a:endParaRPr lang="ru-RU" sz="4400" dirty="0">
              <a:solidFill>
                <a:schemeClr val="bg1"/>
              </a:solidFill>
              <a:latin typeface="Times New Roman" pitchFamily="18" charset="0"/>
              <a:cs typeface="Times New Roman" pitchFamily="18" charset="0"/>
            </a:endParaRPr>
          </a:p>
        </p:txBody>
      </p:sp>
      <p:sp>
        <p:nvSpPr>
          <p:cNvPr id="17" name="TextBox 16"/>
          <p:cNvSpPr txBox="1"/>
          <p:nvPr/>
        </p:nvSpPr>
        <p:spPr>
          <a:xfrm>
            <a:off x="430191" y="1256290"/>
            <a:ext cx="8274897" cy="230832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Плавание на спине, кроль на спине -</a:t>
            </a:r>
            <a:r>
              <a:rPr lang="ru-RU" sz="1600" dirty="0" smtClean="0">
                <a:latin typeface="Times New Roman" pitchFamily="18" charset="0"/>
                <a:cs typeface="Times New Roman" pitchFamily="18" charset="0"/>
              </a:rPr>
              <a:t>стиль плавания, который визуально похож на кроль</a:t>
            </a:r>
          </a:p>
          <a:p>
            <a:pPr algn="just"/>
            <a:r>
              <a:rPr lang="ru-RU" sz="1600" dirty="0" smtClean="0">
                <a:latin typeface="Times New Roman" pitchFamily="18" charset="0"/>
                <a:cs typeface="Times New Roman" pitchFamily="18" charset="0"/>
              </a:rPr>
              <a:t>(руки совершают гребки попеременно, а ноги совершают попеременное непрерывное поднятие/опускание), но имеет следующие отличия: человек плывет на спине, а не на животе, и пронос над водой выполняется прямой рукой, а не согнутой, как в кроле. Третий по скорости плавания стиль на дистанциях до 200 метров. Особенностью этого способа является то, что человеку не надо выдыхать в воду, так как лицо находится на поверхности. Ещё одна особенность стиля - это то, что старт совершается из воды, а не с тумбочки, как во всех остальных стилях.</a:t>
            </a:r>
          </a:p>
          <a:p>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6</a:t>
            </a:r>
          </a:p>
        </p:txBody>
      </p:sp>
      <p:pic>
        <p:nvPicPr>
          <p:cNvPr id="3" name="Рисунок 2"/>
          <p:cNvPicPr>
            <a:picLocks noChangeAspect="1"/>
          </p:cNvPicPr>
          <p:nvPr/>
        </p:nvPicPr>
        <p:blipFill>
          <a:blip r:embed="rId3"/>
          <a:stretch>
            <a:fillRect/>
          </a:stretch>
        </p:blipFill>
        <p:spPr>
          <a:xfrm>
            <a:off x="3730752" y="3611880"/>
            <a:ext cx="5010912" cy="2706624"/>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4"/>
          <a:stretch>
            <a:fillRect/>
          </a:stretch>
        </p:blipFill>
        <p:spPr>
          <a:xfrm>
            <a:off x="429768" y="3630168"/>
            <a:ext cx="3054096" cy="2715768"/>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65761" y="1111125"/>
            <a:ext cx="5422392" cy="1942971"/>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426258" y="176535"/>
            <a:ext cx="4983943" cy="807913"/>
          </a:xfrm>
          <a:prstGeom prst="rect">
            <a:avLst/>
          </a:prstGeom>
          <a:noFill/>
        </p:spPr>
        <p:txBody>
          <a:bodyPr wrap="square" lIns="68580" tIns="34290" rIns="68580" bIns="34290">
            <a:spAutoFit/>
          </a:bodyPr>
          <a:lstStyle/>
          <a:p>
            <a:r>
              <a:rPr lang="ru-RU" sz="4800" b="1" dirty="0" smtClean="0">
                <a:solidFill>
                  <a:schemeClr val="bg1"/>
                </a:solidFill>
                <a:latin typeface="Times New Roman" pitchFamily="18" charset="0"/>
                <a:cs typeface="Times New Roman" pitchFamily="18" charset="0"/>
              </a:rPr>
              <a:t>Баттерфляй </a:t>
            </a:r>
            <a:endParaRPr lang="ru-RU" sz="4800" dirty="0">
              <a:solidFill>
                <a:schemeClr val="bg1"/>
              </a:solidFill>
              <a:latin typeface="Times New Roman" pitchFamily="18" charset="0"/>
              <a:cs typeface="Times New Roman" pitchFamily="18" charset="0"/>
            </a:endParaRPr>
          </a:p>
        </p:txBody>
      </p:sp>
      <p:sp>
        <p:nvSpPr>
          <p:cNvPr id="17" name="TextBox 16"/>
          <p:cNvSpPr txBox="1"/>
          <p:nvPr/>
        </p:nvSpPr>
        <p:spPr>
          <a:xfrm>
            <a:off x="475911" y="1173994"/>
            <a:ext cx="5202513" cy="1815882"/>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Баттерфляй (дельфин) (англ. </a:t>
            </a:r>
            <a:r>
              <a:rPr lang="ru-RU" sz="1600" b="1" dirty="0" err="1" smtClean="0">
                <a:latin typeface="Times New Roman" pitchFamily="18" charset="0"/>
                <a:cs typeface="Times New Roman" pitchFamily="18" charset="0"/>
              </a:rPr>
              <a:t>butterfly</a:t>
            </a:r>
            <a:r>
              <a:rPr lang="ru-RU" sz="1600" b="1" dirty="0" smtClean="0">
                <a:latin typeface="Times New Roman" pitchFamily="18" charset="0"/>
                <a:cs typeface="Times New Roman" pitchFamily="18" charset="0"/>
              </a:rPr>
              <a:t>) - один из</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наиболее технически сложных и утомительных стилей плавания. Это стиль плавания на животе, в котором левая и правая части тела одновременно совершают симметричные движения: руки совершают широкий и мощный гребок, приподнимающий тело пловца над водой, ноги и таз совершают волнообразные движения.</a:t>
            </a: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7</a:t>
            </a:r>
          </a:p>
        </p:txBody>
      </p:sp>
      <p:pic>
        <p:nvPicPr>
          <p:cNvPr id="2" name="Рисунок 1"/>
          <p:cNvPicPr>
            <a:picLocks noChangeAspect="1"/>
          </p:cNvPicPr>
          <p:nvPr/>
        </p:nvPicPr>
        <p:blipFill>
          <a:blip r:embed="rId3" cstate="print"/>
          <a:stretch>
            <a:fillRect/>
          </a:stretch>
        </p:blipFill>
        <p:spPr>
          <a:xfrm>
            <a:off x="6089904" y="3794760"/>
            <a:ext cx="2679192" cy="2532888"/>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4" cstate="print"/>
          <a:stretch>
            <a:fillRect/>
          </a:stretch>
        </p:blipFill>
        <p:spPr>
          <a:xfrm>
            <a:off x="6089904" y="1252728"/>
            <a:ext cx="2670048" cy="2331720"/>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pic>
        <p:nvPicPr>
          <p:cNvPr id="11" name="Рисунок 10"/>
          <p:cNvPicPr>
            <a:picLocks noChangeAspect="1"/>
          </p:cNvPicPr>
          <p:nvPr/>
        </p:nvPicPr>
        <p:blipFill>
          <a:blip r:embed="rId6" cstate="print"/>
          <a:stretch>
            <a:fillRect/>
          </a:stretch>
        </p:blipFill>
        <p:spPr>
          <a:xfrm>
            <a:off x="457200" y="3145536"/>
            <a:ext cx="2596896" cy="1801368"/>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Прямоугольник 12"/>
          <p:cNvSpPr/>
          <p:nvPr/>
        </p:nvSpPr>
        <p:spPr>
          <a:xfrm>
            <a:off x="419035" y="5138928"/>
            <a:ext cx="5375213" cy="1487424"/>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sp>
        <p:nvSpPr>
          <p:cNvPr id="14" name="TextBox 13"/>
          <p:cNvSpPr txBox="1"/>
          <p:nvPr/>
        </p:nvSpPr>
        <p:spPr>
          <a:xfrm>
            <a:off x="561255" y="5136394"/>
            <a:ext cx="5202513" cy="1323439"/>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Баттерфляй - один из самых сложных способов плавания и считается вторым по скорости после кроля. Кроль на спине на дистанциях от 200 метров уже практически не уступает баттерфляю в скорости, что частично объясняется низким стартом первого.</a:t>
            </a:r>
            <a:r>
              <a:rPr lang="ru-RU" sz="1600" dirty="0" smtClean="0">
                <a:solidFill>
                  <a:srgbClr val="1C51A3"/>
                </a:solidFill>
                <a:latin typeface="Gotham Pro Medium" panose="02000603030000020004" pitchFamily="50" charset="0"/>
                <a:cs typeface="Gotham Pro Medium" panose="02000603030000020004" pitchFamily="50" charset="0"/>
              </a:rPr>
              <a:t> </a:t>
            </a:r>
            <a:endParaRPr lang="ru-RU" sz="1600" dirty="0">
              <a:solidFill>
                <a:srgbClr val="1C51A3"/>
              </a:solidFill>
              <a:latin typeface="Gotham Pro Medium" panose="02000603030000020004" pitchFamily="50" charset="0"/>
              <a:cs typeface="Gotham Pro Medium" panose="02000603030000020004" pitchFamily="50" charset="0"/>
            </a:endParaRPr>
          </a:p>
        </p:txBody>
      </p:sp>
      <p:pic>
        <p:nvPicPr>
          <p:cNvPr id="15" name="Рисунок 14"/>
          <p:cNvPicPr>
            <a:picLocks noChangeAspect="1"/>
          </p:cNvPicPr>
          <p:nvPr/>
        </p:nvPicPr>
        <p:blipFill>
          <a:blip r:embed="rId7" cstate="print"/>
          <a:stretch>
            <a:fillRect/>
          </a:stretch>
        </p:blipFill>
        <p:spPr>
          <a:xfrm>
            <a:off x="3264408" y="3099816"/>
            <a:ext cx="2441448" cy="1837943"/>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431227" y="1202565"/>
            <a:ext cx="8279593" cy="2171571"/>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234234" y="0"/>
            <a:ext cx="7218126" cy="1177245"/>
          </a:xfrm>
          <a:prstGeom prst="rect">
            <a:avLst/>
          </a:prstGeom>
          <a:noFill/>
        </p:spPr>
        <p:txBody>
          <a:bodyPr wrap="square" lIns="68580" tIns="34290" rIns="68580" bIns="34290">
            <a:spAutoFit/>
          </a:bodyPr>
          <a:lstStyle/>
          <a:p>
            <a:pPr algn="ctr"/>
            <a:r>
              <a:rPr lang="ru-RU" sz="3600" b="1" dirty="0" smtClean="0">
                <a:solidFill>
                  <a:schemeClr val="bg1"/>
                </a:solidFill>
                <a:latin typeface="Times New Roman" pitchFamily="18" charset="0"/>
                <a:cs typeface="Times New Roman" pitchFamily="18" charset="0"/>
              </a:rPr>
              <a:t>Понятие биоэнергетики спортивной деятельности</a:t>
            </a:r>
            <a:endParaRPr lang="ru-RU" sz="3600" b="1" dirty="0">
              <a:solidFill>
                <a:schemeClr val="bg1"/>
              </a:solidFill>
              <a:latin typeface="Times New Roman" pitchFamily="18" charset="0"/>
              <a:cs typeface="Times New Roman" pitchFamily="18" charset="0"/>
            </a:endParaRPr>
          </a:p>
        </p:txBody>
      </p:sp>
      <p:sp>
        <p:nvSpPr>
          <p:cNvPr id="17" name="TextBox 16"/>
          <p:cNvSpPr txBox="1"/>
          <p:nvPr/>
        </p:nvSpPr>
        <p:spPr>
          <a:xfrm>
            <a:off x="576495" y="1978666"/>
            <a:ext cx="8120211" cy="132343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Биоэнергетика спортивной деятельности </a:t>
            </a:r>
            <a:r>
              <a:rPr lang="ru-RU" sz="1600" dirty="0" smtClean="0">
                <a:latin typeface="Times New Roman" pitchFamily="18" charset="0"/>
                <a:cs typeface="Times New Roman" pitchFamily="18" charset="0"/>
              </a:rPr>
              <a:t>традиционно изучает биохимические процессы при выполнении упражнений различной мощности, длительности и модальности. На базе этого знания разрабатываются и проверяются на эффективность тренировочные средства и методы, призванные повысить мощность и емкость механизмов аэробного и анаэробного энергообеспечения.</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8</a:t>
            </a:r>
          </a:p>
        </p:txBody>
      </p:sp>
      <p:pic>
        <p:nvPicPr>
          <p:cNvPr id="2" name="Рисунок 1"/>
          <p:cNvPicPr>
            <a:picLocks noChangeAspect="1"/>
          </p:cNvPicPr>
          <p:nvPr/>
        </p:nvPicPr>
        <p:blipFill>
          <a:blip r:embed="rId3" cstate="print"/>
          <a:stretch>
            <a:fillRect/>
          </a:stretch>
        </p:blipFill>
        <p:spPr>
          <a:xfrm>
            <a:off x="6152818" y="3785616"/>
            <a:ext cx="2436884" cy="2450591"/>
          </a:xfrm>
          <a:prstGeom prst="round2DiagRect">
            <a:avLst>
              <a:gd name="adj1" fmla="val 7540"/>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69228" y="3800295"/>
            <a:ext cx="2452467" cy="2452467"/>
          </a:xfrm>
          <a:prstGeom prst="round2DiagRect">
            <a:avLst>
              <a:gd name="adj1" fmla="val 7934"/>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5639" y="3815878"/>
            <a:ext cx="2452467" cy="2452467"/>
          </a:xfrm>
          <a:prstGeom prst="round2DiagRect">
            <a:avLst>
              <a:gd name="adj1" fmla="val 659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1" name="TextBox 10"/>
          <p:cNvSpPr txBox="1"/>
          <p:nvPr/>
        </p:nvSpPr>
        <p:spPr>
          <a:xfrm>
            <a:off x="564303" y="1280674"/>
            <a:ext cx="8120211" cy="58477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Биоэнергетика </a:t>
            </a:r>
            <a:r>
              <a:rPr lang="ru-RU" sz="1600" dirty="0" smtClean="0">
                <a:latin typeface="Times New Roman" pitchFamily="18" charset="0"/>
                <a:cs typeface="Times New Roman" pitchFamily="18" charset="0"/>
              </a:rPr>
              <a:t>– это группа процессов трансформации энергии, протекающих в организме живых субъектов и отвечающих за их процессы жизнедеятельности.</a:t>
            </a:r>
            <a:r>
              <a:rPr lang="ru-RU" sz="1600" dirty="0" smtClean="0">
                <a:solidFill>
                  <a:srgbClr val="1C51A3"/>
                </a:solidFill>
                <a:latin typeface="Times New Roman" pitchFamily="18" charset="0"/>
                <a:cs typeface="Times New Roman" pitchFamily="18" charset="0"/>
              </a:rPr>
              <a:t> </a:t>
            </a:r>
            <a:endParaRPr lang="ru-RU" sz="1600" dirty="0">
              <a:solidFill>
                <a:srgbClr val="1C51A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18872" y="1161288"/>
            <a:ext cx="8869679" cy="5413248"/>
          </a:xfrm>
          <a:prstGeom prst="rect">
            <a:avLst/>
          </a:prstGeom>
          <a:gradFill>
            <a:gsLst>
              <a:gs pos="100000">
                <a:schemeClr val="accent1">
                  <a:lumMod val="5000"/>
                  <a:lumOff val="95000"/>
                </a:schemeClr>
              </a:gs>
              <a:gs pos="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CCECFF"/>
              </a:solidFill>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1171575"/>
          </a:xfrm>
          <a:prstGeom prst="rect">
            <a:avLst/>
          </a:prstGeom>
        </p:spPr>
      </p:pic>
      <p:sp>
        <p:nvSpPr>
          <p:cNvPr id="7" name="Прямоугольник 6"/>
          <p:cNvSpPr/>
          <p:nvPr/>
        </p:nvSpPr>
        <p:spPr>
          <a:xfrm>
            <a:off x="334818" y="0"/>
            <a:ext cx="7053534" cy="931024"/>
          </a:xfrm>
          <a:prstGeom prst="rect">
            <a:avLst/>
          </a:prstGeom>
          <a:noFill/>
        </p:spPr>
        <p:txBody>
          <a:bodyPr wrap="square" lIns="68580" tIns="34290" rIns="68580" bIns="34290">
            <a:spAutoFit/>
          </a:bodyPr>
          <a:lstStyle/>
          <a:p>
            <a:pPr algn="ctr"/>
            <a:r>
              <a:rPr lang="ru-RU" sz="2800" b="1" dirty="0" smtClean="0">
                <a:solidFill>
                  <a:schemeClr val="bg1"/>
                </a:solidFill>
                <a:latin typeface="Times New Roman" pitchFamily="18" charset="0"/>
                <a:cs typeface="Times New Roman" pitchFamily="18" charset="0"/>
              </a:rPr>
              <a:t>Актуальность изучения биохимических процессов в спорте</a:t>
            </a:r>
            <a:endParaRPr lang="ru-RU" sz="2800" b="1" dirty="0">
              <a:solidFill>
                <a:schemeClr val="bg1"/>
              </a:solidFill>
              <a:latin typeface="Times New Roman" pitchFamily="18" charset="0"/>
              <a:cs typeface="Times New Roman" pitchFamily="18" charset="0"/>
            </a:endParaRPr>
          </a:p>
        </p:txBody>
      </p:sp>
      <p:sp>
        <p:nvSpPr>
          <p:cNvPr id="18" name="Прямоугольник 17"/>
          <p:cNvSpPr/>
          <p:nvPr/>
        </p:nvSpPr>
        <p:spPr>
          <a:xfrm>
            <a:off x="8608939" y="313694"/>
            <a:ext cx="263534" cy="346249"/>
          </a:xfrm>
          <a:prstGeom prst="rect">
            <a:avLst/>
          </a:prstGeom>
          <a:noFill/>
        </p:spPr>
        <p:txBody>
          <a:bodyPr wrap="none" lIns="68580" tIns="34290" rIns="68580" bIns="34290">
            <a:spAutoFit/>
          </a:bodyPr>
          <a:lstStyle/>
          <a:p>
            <a:pPr algn="r"/>
            <a:r>
              <a:rPr lang="ru-RU" dirty="0">
                <a:ln w="0"/>
                <a:solidFill>
                  <a:srgbClr val="0D4594"/>
                </a:solidFill>
                <a:effectLst>
                  <a:outerShdw blurRad="38100" dist="25400" dir="5400000" algn="ctr" rotWithShape="0">
                    <a:srgbClr val="6E747A">
                      <a:alpha val="43000"/>
                    </a:srgbClr>
                  </a:outerShdw>
                </a:effectLst>
                <a:latin typeface="Times New Roman" pitchFamily="18" charset="0"/>
                <a:cs typeface="Times New Roman" pitchFamily="18" charset="0"/>
              </a:rPr>
              <a:t>9</a:t>
            </a: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5263" y="-42664"/>
            <a:ext cx="1021175" cy="1021175"/>
          </a:xfrm>
          <a:prstGeom prst="rect">
            <a:avLst/>
          </a:prstGeom>
        </p:spPr>
      </p:pic>
      <p:sp>
        <p:nvSpPr>
          <p:cNvPr id="13" name="椭圆 9"/>
          <p:cNvSpPr/>
          <p:nvPr/>
        </p:nvSpPr>
        <p:spPr bwMode="auto">
          <a:xfrm>
            <a:off x="256032" y="2624328"/>
            <a:ext cx="2432304" cy="2350008"/>
          </a:xfrm>
          <a:prstGeom prst="ellipse">
            <a:avLst/>
          </a:prstGeom>
          <a:solidFill>
            <a:srgbClr val="4673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5734"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4" name="空心弧 1"/>
          <p:cNvSpPr/>
          <p:nvPr/>
        </p:nvSpPr>
        <p:spPr>
          <a:xfrm rot="5400000">
            <a:off x="-990761" y="1669637"/>
            <a:ext cx="4419570" cy="4112653"/>
          </a:xfrm>
          <a:prstGeom prst="blockArc">
            <a:avLst>
              <a:gd name="adj1" fmla="val 10897210"/>
              <a:gd name="adj2" fmla="val 6953"/>
              <a:gd name="adj3" fmla="val 1246"/>
            </a:avLst>
          </a:prstGeom>
          <a:solidFill>
            <a:srgbClr val="0D4594"/>
          </a:solidFill>
          <a:ln>
            <a:solidFill>
              <a:srgbClr val="1C51A3"/>
            </a:solid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734" fontAlgn="auto">
              <a:spcBef>
                <a:spcPts val="0"/>
              </a:spcBef>
              <a:spcAft>
                <a:spcPts val="0"/>
              </a:spcAft>
              <a:defRPr/>
            </a:pPr>
            <a:endParaRPr lang="zh-CN" altLang="en-US" sz="3500">
              <a:solidFill>
                <a:prstClr val="black"/>
              </a:solidFill>
              <a:latin typeface="+mj-ea"/>
              <a:ea typeface="+mj-ea"/>
              <a:cs typeface="Arial" panose="020B0604020202020204" pitchFamily="34" charset="0"/>
            </a:endParaRPr>
          </a:p>
        </p:txBody>
      </p:sp>
      <p:sp>
        <p:nvSpPr>
          <p:cNvPr id="17" name="椭圆 11"/>
          <p:cNvSpPr/>
          <p:nvPr/>
        </p:nvSpPr>
        <p:spPr>
          <a:xfrm>
            <a:off x="2707158" y="2444864"/>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19" name="椭圆 11"/>
          <p:cNvSpPr/>
          <p:nvPr/>
        </p:nvSpPr>
        <p:spPr>
          <a:xfrm>
            <a:off x="2990622" y="3551288"/>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20" name="椭圆 11"/>
          <p:cNvSpPr/>
          <p:nvPr/>
        </p:nvSpPr>
        <p:spPr>
          <a:xfrm>
            <a:off x="2560854" y="4758296"/>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21" name="椭圆 11"/>
          <p:cNvSpPr/>
          <p:nvPr/>
        </p:nvSpPr>
        <p:spPr>
          <a:xfrm>
            <a:off x="1555014" y="5526392"/>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22" name="Прямоугольник 21"/>
          <p:cNvSpPr/>
          <p:nvPr/>
        </p:nvSpPr>
        <p:spPr>
          <a:xfrm>
            <a:off x="2587752" y="1170183"/>
            <a:ext cx="6309360" cy="1054135"/>
          </a:xfrm>
          <a:prstGeom prst="rect">
            <a:avLst/>
          </a:prstGeom>
          <a:noFill/>
        </p:spPr>
        <p:txBody>
          <a:bodyPr wrap="square" lIns="68580" tIns="34290" rIns="68580" bIns="34290">
            <a:spAutoFit/>
          </a:bodyPr>
          <a:lstStyle/>
          <a:p>
            <a:r>
              <a:rPr lang="ru-RU" sz="1600" dirty="0" smtClean="0">
                <a:latin typeface="Times New Roman" pitchFamily="18" charset="0"/>
                <a:cs typeface="Times New Roman" pitchFamily="18" charset="0"/>
              </a:rPr>
              <a:t>Адаптация организма спортсмена к соревновательной деятельности обеспечивается множеством биохимических реакций, изучение которых дает информацию о степени метаболического ответа на высокоинтенсивные физические нагрузки.</a:t>
            </a:r>
            <a:endParaRPr lang="ru-RU" sz="1600" dirty="0">
              <a:latin typeface="Times New Roman" pitchFamily="18" charset="0"/>
              <a:cs typeface="Times New Roman" pitchFamily="18" charset="0"/>
            </a:endParaRPr>
          </a:p>
        </p:txBody>
      </p:sp>
      <p:sp>
        <p:nvSpPr>
          <p:cNvPr id="23" name="Прямоугольник 22"/>
          <p:cNvSpPr/>
          <p:nvPr/>
        </p:nvSpPr>
        <p:spPr>
          <a:xfrm>
            <a:off x="3230418" y="2240031"/>
            <a:ext cx="5675838" cy="1300356"/>
          </a:xfrm>
          <a:prstGeom prst="rect">
            <a:avLst/>
          </a:prstGeom>
          <a:noFill/>
        </p:spPr>
        <p:txBody>
          <a:bodyPr wrap="square" lIns="68580" tIns="34290" rIns="68580" bIns="34290">
            <a:spAutoFit/>
          </a:bodyPr>
          <a:lstStyle/>
          <a:p>
            <a:r>
              <a:rPr lang="ru-RU" sz="1600" dirty="0" smtClean="0">
                <a:latin typeface="Times New Roman" pitchFamily="18" charset="0"/>
                <a:cs typeface="Times New Roman" pitchFamily="18" charset="0"/>
              </a:rPr>
              <a:t>При реализации соревновательной деятельности максимальные требования предъявляются</a:t>
            </a:r>
          </a:p>
          <a:p>
            <a:r>
              <a:rPr lang="ru-RU" sz="1600" dirty="0" smtClean="0">
                <a:latin typeface="Times New Roman" pitchFamily="18" charset="0"/>
                <a:cs typeface="Times New Roman" pitchFamily="18" charset="0"/>
              </a:rPr>
              <a:t>к работе функциональных систем организма, которые обеспечивают выполнение нагрузок на пределе физических возможностей.</a:t>
            </a:r>
            <a:endParaRPr lang="ru-RU" sz="1600" dirty="0">
              <a:latin typeface="Times New Roman" pitchFamily="18" charset="0"/>
              <a:cs typeface="Times New Roman" pitchFamily="18" charset="0"/>
            </a:endParaRPr>
          </a:p>
        </p:txBody>
      </p:sp>
      <p:sp>
        <p:nvSpPr>
          <p:cNvPr id="24" name="Прямоугольник 23"/>
          <p:cNvSpPr/>
          <p:nvPr/>
        </p:nvSpPr>
        <p:spPr>
          <a:xfrm>
            <a:off x="3559602" y="3602487"/>
            <a:ext cx="5218638" cy="807913"/>
          </a:xfrm>
          <a:prstGeom prst="rect">
            <a:avLst/>
          </a:prstGeom>
          <a:noFill/>
        </p:spPr>
        <p:txBody>
          <a:bodyPr wrap="square" lIns="68580" tIns="34290" rIns="68580" bIns="34290">
            <a:spAutoFit/>
          </a:bodyPr>
          <a:lstStyle/>
          <a:p>
            <a:r>
              <a:rPr lang="ru-RU" sz="1600" dirty="0" smtClean="0">
                <a:latin typeface="Times New Roman" pitchFamily="18" charset="0"/>
                <a:cs typeface="Times New Roman" pitchFamily="18" charset="0"/>
              </a:rPr>
              <a:t>Детальный анализ метаболических аспектов соревновательной деятельности является актуальным при рациональном построении тренировочного процесса. </a:t>
            </a:r>
            <a:endParaRPr lang="ru-RU" sz="1600" dirty="0">
              <a:latin typeface="Times New Roman" pitchFamily="18" charset="0"/>
              <a:cs typeface="Times New Roman" pitchFamily="18" charset="0"/>
            </a:endParaRPr>
          </a:p>
        </p:txBody>
      </p:sp>
      <p:sp>
        <p:nvSpPr>
          <p:cNvPr id="25" name="Прямоугольник 24"/>
          <p:cNvSpPr/>
          <p:nvPr/>
        </p:nvSpPr>
        <p:spPr>
          <a:xfrm>
            <a:off x="3166410" y="4590039"/>
            <a:ext cx="5703270" cy="807913"/>
          </a:xfrm>
          <a:prstGeom prst="rect">
            <a:avLst/>
          </a:prstGeom>
          <a:noFill/>
        </p:spPr>
        <p:txBody>
          <a:bodyPr wrap="square" lIns="68580" tIns="34290" rIns="68580" bIns="34290">
            <a:spAutoFit/>
          </a:bodyPr>
          <a:lstStyle/>
          <a:p>
            <a:r>
              <a:rPr lang="ru-RU" sz="1600" dirty="0" smtClean="0">
                <a:latin typeface="Times New Roman" pitchFamily="18" charset="0"/>
                <a:cs typeface="Times New Roman" pitchFamily="18" charset="0"/>
              </a:rPr>
              <a:t>Получаемая информация является чрезвычайно</a:t>
            </a:r>
          </a:p>
          <a:p>
            <a:r>
              <a:rPr lang="ru-RU" sz="1600" dirty="0" smtClean="0">
                <a:latin typeface="Times New Roman" pitchFamily="18" charset="0"/>
                <a:cs typeface="Times New Roman" pitchFamily="18" charset="0"/>
              </a:rPr>
              <a:t>важной в системе медико-биологического мониторинга</a:t>
            </a:r>
          </a:p>
          <a:p>
            <a:r>
              <a:rPr lang="ru-RU" sz="1600" dirty="0" smtClean="0">
                <a:latin typeface="Times New Roman" pitchFamily="18" charset="0"/>
                <a:cs typeface="Times New Roman" pitchFamily="18" charset="0"/>
              </a:rPr>
              <a:t>процесса подготовки спортсменов. </a:t>
            </a:r>
            <a:endParaRPr lang="ru-RU" sz="1600" dirty="0">
              <a:latin typeface="Times New Roman" pitchFamily="18" charset="0"/>
              <a:cs typeface="Times New Roman" pitchFamily="18" charset="0"/>
            </a:endParaRPr>
          </a:p>
        </p:txBody>
      </p:sp>
      <p:sp>
        <p:nvSpPr>
          <p:cNvPr id="26" name="Прямоугольник 25"/>
          <p:cNvSpPr/>
          <p:nvPr/>
        </p:nvSpPr>
        <p:spPr>
          <a:xfrm>
            <a:off x="2224578" y="5559303"/>
            <a:ext cx="6590238" cy="1084912"/>
          </a:xfrm>
          <a:prstGeom prst="rect">
            <a:avLst/>
          </a:prstGeom>
          <a:noFill/>
        </p:spPr>
        <p:txBody>
          <a:bodyPr wrap="square" lIns="68580" tIns="34290" rIns="68580" bIns="34290">
            <a:spAutoFit/>
          </a:bodyPr>
          <a:lstStyle/>
          <a:p>
            <a:r>
              <a:rPr lang="ru-RU" sz="1600" dirty="0" smtClean="0">
                <a:latin typeface="Times New Roman" pitchFamily="18" charset="0"/>
                <a:cs typeface="Times New Roman" pitchFamily="18" charset="0"/>
              </a:rPr>
              <a:t>Оценка индивидуальных реакций на напряженную физическую деятельность основывается на анализе метаболического ответа</a:t>
            </a:r>
          </a:p>
          <a:p>
            <a:r>
              <a:rPr lang="ru-RU" sz="1600" dirty="0" smtClean="0">
                <a:latin typeface="Times New Roman" pitchFamily="18" charset="0"/>
                <a:cs typeface="Times New Roman" pitchFamily="18" charset="0"/>
              </a:rPr>
              <a:t>на экстремальные нагрузки в условиях соревнований.</a:t>
            </a:r>
            <a:endParaRPr lang="ru-RU" sz="1600" dirty="0" smtClean="0">
              <a:solidFill>
                <a:srgbClr val="1C51A3"/>
              </a:solidFill>
              <a:latin typeface="Times New Roman" pitchFamily="18" charset="0"/>
              <a:cs typeface="Times New Roman" pitchFamily="18" charset="0"/>
            </a:endParaRPr>
          </a:p>
          <a:p>
            <a:endParaRPr lang="ru-RU" dirty="0">
              <a:latin typeface="Gotham Pro Black" panose="02000903040000020004" pitchFamily="50" charset="0"/>
              <a:cs typeface="Gotham Pro Black" panose="02000903040000020004" pitchFamily="50" charset="0"/>
            </a:endParaRPr>
          </a:p>
        </p:txBody>
      </p:sp>
      <p:sp>
        <p:nvSpPr>
          <p:cNvPr id="28" name="Google Shape;968;p48"/>
          <p:cNvSpPr/>
          <p:nvPr/>
        </p:nvSpPr>
        <p:spPr>
          <a:xfrm>
            <a:off x="2682386" y="2425250"/>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8;p48"/>
          <p:cNvSpPr/>
          <p:nvPr/>
        </p:nvSpPr>
        <p:spPr>
          <a:xfrm>
            <a:off x="2971946" y="3519482"/>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椭圆 11"/>
          <p:cNvSpPr/>
          <p:nvPr/>
        </p:nvSpPr>
        <p:spPr>
          <a:xfrm>
            <a:off x="1643406" y="1390256"/>
            <a:ext cx="524938" cy="524938"/>
          </a:xfrm>
          <a:prstGeom prst="ellipse">
            <a:avLst/>
          </a:prstGeom>
          <a:solidFill>
            <a:srgbClr val="46739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Times New Roman" pitchFamily="18" charset="0"/>
              <a:ea typeface="+mj-ea"/>
              <a:cs typeface="Times New Roman" pitchFamily="18" charset="0"/>
            </a:endParaRPr>
          </a:p>
        </p:txBody>
      </p:sp>
      <p:sp>
        <p:nvSpPr>
          <p:cNvPr id="31" name="Google Shape;968;p48"/>
          <p:cNvSpPr/>
          <p:nvPr/>
        </p:nvSpPr>
        <p:spPr>
          <a:xfrm>
            <a:off x="1597298" y="1358450"/>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8;p48"/>
          <p:cNvSpPr/>
          <p:nvPr/>
        </p:nvSpPr>
        <p:spPr>
          <a:xfrm>
            <a:off x="2533034" y="4735634"/>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8;p48"/>
          <p:cNvSpPr/>
          <p:nvPr/>
        </p:nvSpPr>
        <p:spPr>
          <a:xfrm>
            <a:off x="1536338" y="5485442"/>
            <a:ext cx="571503" cy="571504"/>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C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Рисунок 33"/>
          <p:cNvPicPr>
            <a:picLocks noChangeAspect="1"/>
          </p:cNvPicPr>
          <p:nvPr/>
        </p:nvPicPr>
        <p:blipFill>
          <a:blip r:embed="rId4" cstate="print"/>
          <a:stretch>
            <a:fillRect/>
          </a:stretch>
        </p:blipFill>
        <p:spPr>
          <a:xfrm>
            <a:off x="219456" y="2542032"/>
            <a:ext cx="2542032" cy="2423160"/>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49420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1320</TotalTime>
  <Words>1451</Words>
  <Application>Microsoft Office PowerPoint</Application>
  <PresentationFormat>Экран (4:3)</PresentationFormat>
  <Paragraphs>182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Ольга</cp:lastModifiedBy>
  <cp:revision>155</cp:revision>
  <dcterms:created xsi:type="dcterms:W3CDTF">2019-11-13T12:28:12Z</dcterms:created>
  <dcterms:modified xsi:type="dcterms:W3CDTF">2023-11-21T13:35:14Z</dcterms:modified>
</cp:coreProperties>
</file>