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22" r:id="rId3"/>
    <p:sldId id="323" r:id="rId4"/>
    <p:sldId id="324" r:id="rId5"/>
    <p:sldId id="325" r:id="rId6"/>
    <p:sldId id="317" r:id="rId7"/>
    <p:sldId id="320" r:id="rId8"/>
    <p:sldId id="321" r:id="rId9"/>
    <p:sldId id="309" r:id="rId10"/>
    <p:sldId id="328" r:id="rId11"/>
    <p:sldId id="329" r:id="rId12"/>
    <p:sldId id="331" r:id="rId13"/>
    <p:sldId id="319" r:id="rId14"/>
    <p:sldId id="311" r:id="rId15"/>
    <p:sldId id="327" r:id="rId16"/>
    <p:sldId id="332" r:id="rId17"/>
    <p:sldId id="318" r:id="rId18"/>
    <p:sldId id="336" r:id="rId19"/>
    <p:sldId id="292" r:id="rId20"/>
    <p:sldId id="333" r:id="rId21"/>
    <p:sldId id="334" r:id="rId22"/>
    <p:sldId id="326" r:id="rId23"/>
    <p:sldId id="258" r:id="rId24"/>
    <p:sldId id="294" r:id="rId25"/>
    <p:sldId id="315" r:id="rId26"/>
    <p:sldId id="335"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EEA413BC-9A94-4D75-94DE-B908EF0F9663}">
          <p14:sldIdLst>
            <p14:sldId id="256"/>
            <p14:sldId id="258"/>
          </p14:sldIdLst>
        </p14:section>
        <p14:section name="Раздел без заголовка" id="{D3A0FC2F-E6FE-4594-B8FE-615B978187A5}">
          <p14:sldIdLst>
            <p14:sldId id="289"/>
          </p14:sldIdLst>
        </p14:section>
      </p14:sectionLst>
    </p:ext>
    <p:ext uri="{EFAFB233-063F-42B5-8137-9DF3F51BA10A}">
      <p15:sldGuideLst xmlns=""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594"/>
    <a:srgbClr val="1B4E9D"/>
    <a:srgbClr val="1C51A3"/>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04" autoAdjust="0"/>
    <p:restoredTop sz="94660"/>
  </p:normalViewPr>
  <p:slideViewPr>
    <p:cSldViewPr snapToGrid="0">
      <p:cViewPr varScale="1">
        <p:scale>
          <a:sx n="83" d="100"/>
          <a:sy n="83" d="100"/>
        </p:scale>
        <p:origin x="-1286" y="-77"/>
      </p:cViewPr>
      <p:guideLst>
        <p:guide orient="horz" pos="2137"/>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100;&#1075;&#1072;\Desktop\&#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Лист1!$H$18</c:f>
              <c:strCache>
                <c:ptCount val="1"/>
                <c:pt idx="0">
                  <c:v>Объем рынка ИИ в спорте, млрд. долл. США</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Lbls>
            <c:spPr>
              <a:solidFill>
                <a:schemeClr val="lt1"/>
              </a:solidFill>
              <a:ln w="25400" cap="flat" cmpd="sng" algn="ctr">
                <a:solidFill>
                  <a:schemeClr val="accent1"/>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strRef>
              <c:f>Лист1!$I$17:$J$17</c:f>
              <c:strCache>
                <c:ptCount val="2"/>
                <c:pt idx="0">
                  <c:v>2020 год</c:v>
                </c:pt>
                <c:pt idx="1">
                  <c:v>2030 год</c:v>
                </c:pt>
              </c:strCache>
            </c:strRef>
          </c:cat>
          <c:val>
            <c:numRef>
              <c:f>Лист1!$I$18:$J$18</c:f>
              <c:numCache>
                <c:formatCode>General</c:formatCode>
                <c:ptCount val="2"/>
                <c:pt idx="0">
                  <c:v>1.4</c:v>
                </c:pt>
                <c:pt idx="1">
                  <c:v>19.2</c:v>
                </c:pt>
              </c:numCache>
            </c:numRef>
          </c:val>
        </c:ser>
        <c:dLbls>
          <c:showVal val="1"/>
        </c:dLbls>
        <c:shape val="cylinder"/>
        <c:axId val="91891968"/>
        <c:axId val="114000256"/>
        <c:axId val="0"/>
      </c:bar3DChart>
      <c:catAx>
        <c:axId val="91891968"/>
        <c:scaling>
          <c:orientation val="minMax"/>
        </c:scaling>
        <c:axPos val="b"/>
        <c:tickLblPos val="nextTo"/>
        <c:txPr>
          <a:bodyPr/>
          <a:lstStyle/>
          <a:p>
            <a:pPr>
              <a:defRPr sz="1400">
                <a:solidFill>
                  <a:schemeClr val="bg1"/>
                </a:solidFill>
                <a:latin typeface="Times New Roman" pitchFamily="18" charset="0"/>
                <a:cs typeface="Times New Roman" pitchFamily="18" charset="0"/>
              </a:defRPr>
            </a:pPr>
            <a:endParaRPr lang="ru-RU"/>
          </a:p>
        </c:txPr>
        <c:crossAx val="114000256"/>
        <c:crosses val="autoZero"/>
        <c:auto val="1"/>
        <c:lblAlgn val="ctr"/>
        <c:lblOffset val="100"/>
      </c:catAx>
      <c:valAx>
        <c:axId val="114000256"/>
        <c:scaling>
          <c:orientation val="minMax"/>
        </c:scaling>
        <c:axPos val="l"/>
        <c:majorGridlines/>
        <c:numFmt formatCode="General" sourceLinked="1"/>
        <c:tickLblPos val="nextTo"/>
        <c:txPr>
          <a:bodyPr/>
          <a:lstStyle/>
          <a:p>
            <a:pPr>
              <a:defRPr sz="1400">
                <a:solidFill>
                  <a:schemeClr val="bg1"/>
                </a:solidFill>
                <a:latin typeface="Times New Roman" pitchFamily="18" charset="0"/>
                <a:cs typeface="Times New Roman" pitchFamily="18" charset="0"/>
              </a:defRPr>
            </a:pPr>
            <a:endParaRPr lang="ru-RU"/>
          </a:p>
        </c:txPr>
        <c:crossAx val="91891968"/>
        <c:crosses val="autoZero"/>
        <c:crossBetween val="between"/>
      </c:valAx>
    </c:plotArea>
    <c:legend>
      <c:legendPos val="b"/>
      <c:layout/>
      <c:txPr>
        <a:bodyPr/>
        <a:lstStyle/>
        <a:p>
          <a:pPr>
            <a:defRPr sz="1400">
              <a:solidFill>
                <a:schemeClr val="bg1"/>
              </a:solidFill>
              <a:latin typeface="Times New Roman" pitchFamily="18" charset="0"/>
              <a:cs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55A14-F809-4454-9CF4-701D8DAEE7A3}" type="datetimeFigureOut">
              <a:rPr lang="ru-RU" smtClean="0"/>
              <a:pPr/>
              <a:t>23.11.2023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7B21-9502-4E1B-A349-68BC294950A0}" type="slidenum">
              <a:rPr lang="ru-RU" smtClean="0"/>
              <a:pPr/>
              <a:t>‹#›</a:t>
            </a:fld>
            <a:endParaRPr lang="ru-RU"/>
          </a:p>
        </p:txBody>
      </p:sp>
    </p:spTree>
    <p:extLst>
      <p:ext uri="{BB962C8B-B14F-4D97-AF65-F5344CB8AC3E}">
        <p14:creationId xmlns="" xmlns:p14="http://schemas.microsoft.com/office/powerpoint/2010/main" val="75534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424948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6996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8442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4109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79007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42131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0972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240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198201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86735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50D48B-0A65-41A2-B6CF-8176A40A1013}" type="datetimeFigureOut">
              <a:rPr lang="ru-RU" smtClean="0"/>
              <a:pPr/>
              <a:t>23.11.2023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0726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0D48B-0A65-41A2-B6CF-8176A40A1013}" type="datetimeFigureOut">
              <a:rPr lang="ru-RU" smtClean="0"/>
              <a:pPr/>
              <a:t>23.11.2023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949965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outerShdw blurRad="520700" dist="50800" dir="5400000" algn="ctr" rotWithShape="0">
              <a:srgbClr val="000000">
                <a:alpha val="43137"/>
              </a:srgbClr>
            </a:outerShdw>
          </a:effectLst>
        </p:spPr>
      </p:pic>
      <p:sp>
        <p:nvSpPr>
          <p:cNvPr id="5" name="Прямоугольник 4"/>
          <p:cNvSpPr/>
          <p:nvPr/>
        </p:nvSpPr>
        <p:spPr>
          <a:xfrm>
            <a:off x="146304" y="118265"/>
            <a:ext cx="8878824" cy="377026"/>
          </a:xfrm>
          <a:prstGeom prst="rect">
            <a:avLst/>
          </a:prstGeom>
          <a:noFill/>
        </p:spPr>
        <p:txBody>
          <a:bodyPr wrap="square" lIns="68580" tIns="34290" rIns="68580" bIns="34290">
            <a:spAutoFit/>
          </a:bodyPr>
          <a:lstStyle/>
          <a:p>
            <a:pPr algn="ctr"/>
            <a:r>
              <a:rPr lang="ru-RU" sz="2000" b="1" dirty="0">
                <a:solidFill>
                  <a:srgbClr val="0D4594"/>
                </a:solidFill>
                <a:latin typeface="Times New Roman" pitchFamily="18" charset="0"/>
                <a:cs typeface="Times New Roman" pitchFamily="18" charset="0"/>
              </a:rPr>
              <a:t>«Российский университет </a:t>
            </a:r>
            <a:r>
              <a:rPr lang="ru-RU" sz="2000" b="1" dirty="0" smtClean="0">
                <a:solidFill>
                  <a:srgbClr val="0D4594"/>
                </a:solidFill>
                <a:latin typeface="Times New Roman" pitchFamily="18" charset="0"/>
                <a:cs typeface="Times New Roman" pitchFamily="18" charset="0"/>
              </a:rPr>
              <a:t>спорта «ГЦОЛИФК»</a:t>
            </a:r>
            <a:endParaRPr lang="ru-RU" sz="2000" b="1" dirty="0">
              <a:solidFill>
                <a:srgbClr val="0D4594"/>
              </a:solidFill>
              <a:latin typeface="Times New Roman" pitchFamily="18" charset="0"/>
              <a:cs typeface="Times New Roman" pitchFamily="18" charset="0"/>
            </a:endParaRPr>
          </a:p>
        </p:txBody>
      </p:sp>
      <p:sp>
        <p:nvSpPr>
          <p:cNvPr id="8" name="Прямоугольник 7"/>
          <p:cNvSpPr/>
          <p:nvPr/>
        </p:nvSpPr>
        <p:spPr>
          <a:xfrm>
            <a:off x="818236" y="2820559"/>
            <a:ext cx="8133740" cy="1103379"/>
          </a:xfrm>
          <a:prstGeom prst="rect">
            <a:avLst/>
          </a:prstGeom>
          <a:noFill/>
        </p:spPr>
        <p:txBody>
          <a:bodyPr wrap="square" lIns="68580" tIns="34290" rIns="68580" bIns="34290">
            <a:spAutoFit/>
          </a:bodyPr>
          <a:lstStyle/>
          <a:p>
            <a:pPr algn="ctr">
              <a:lnSpc>
                <a:spcPct val="80000"/>
              </a:lnSpc>
            </a:pPr>
            <a:r>
              <a:rPr lang="ru-RU" sz="2800" b="1" dirty="0" smtClean="0">
                <a:latin typeface="Times New Roman" pitchFamily="18" charset="0"/>
                <a:cs typeface="Times New Roman" pitchFamily="18" charset="0"/>
              </a:rPr>
              <a:t>Тема:«Особенности воспитания и обучения физической культуре детей младшего школьного возраста» </a:t>
            </a:r>
            <a:endParaRPr lang="ru-RU" sz="2800" b="1" dirty="0">
              <a:latin typeface="Times New Roman" pitchFamily="18" charset="0"/>
              <a:cs typeface="Times New Roman" pitchFamily="18" charset="0"/>
            </a:endParaRP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84448" y="206065"/>
            <a:ext cx="2079935" cy="2079935"/>
          </a:xfrm>
          <a:prstGeom prst="rect">
            <a:avLst/>
          </a:prstGeom>
        </p:spPr>
      </p:pic>
      <p:sp>
        <p:nvSpPr>
          <p:cNvPr id="6" name="Прямоугольник 5"/>
          <p:cNvSpPr/>
          <p:nvPr/>
        </p:nvSpPr>
        <p:spPr>
          <a:xfrm>
            <a:off x="4422449" y="4134247"/>
            <a:ext cx="4640501" cy="660181"/>
          </a:xfrm>
          <a:prstGeom prst="rect">
            <a:avLst/>
          </a:prstGeom>
          <a:noFill/>
        </p:spPr>
        <p:txBody>
          <a:bodyPr wrap="none" lIns="68580" tIns="34290" rIns="68580" bIns="34290">
            <a:spAutoFit/>
          </a:bodyPr>
          <a:lstStyle/>
          <a:p>
            <a:pPr algn="ctr">
              <a:lnSpc>
                <a:spcPct val="80000"/>
              </a:lnSpc>
            </a:pPr>
            <a:r>
              <a:rPr lang="ru-RU" sz="2400" b="1" dirty="0" err="1" smtClean="0">
                <a:solidFill>
                  <a:srgbClr val="1B4E9D"/>
                </a:solidFill>
                <a:latin typeface="Times New Roman" pitchFamily="18" charset="0"/>
                <a:cs typeface="Times New Roman" pitchFamily="18" charset="0"/>
              </a:rPr>
              <a:t>Выполнил:___________________</a:t>
            </a:r>
            <a:endParaRPr lang="ru-RU" sz="2400" b="1" dirty="0" smtClean="0">
              <a:solidFill>
                <a:srgbClr val="1B4E9D"/>
              </a:solidFill>
              <a:latin typeface="Times New Roman" pitchFamily="18" charset="0"/>
              <a:cs typeface="Times New Roman" pitchFamily="18" charset="0"/>
            </a:endParaRPr>
          </a:p>
          <a:p>
            <a:pPr algn="ctr">
              <a:lnSpc>
                <a:spcPct val="80000"/>
              </a:lnSpc>
            </a:pPr>
            <a:r>
              <a:rPr lang="ru-RU" sz="2400" b="1" dirty="0" smtClean="0">
                <a:solidFill>
                  <a:srgbClr val="1B4E9D"/>
                </a:solidFill>
                <a:latin typeface="Times New Roman" pitchFamily="18" charset="0"/>
                <a:cs typeface="Times New Roman" pitchFamily="18" charset="0"/>
              </a:rPr>
              <a:t>_____________________________</a:t>
            </a:r>
            <a:endParaRPr lang="ru-RU" sz="2400" b="1" dirty="0">
              <a:solidFill>
                <a:srgbClr val="1B4E9D"/>
              </a:solidFill>
              <a:latin typeface="Times New Roman" pitchFamily="18" charset="0"/>
              <a:cs typeface="Times New Roman" pitchFamily="18" charset="0"/>
            </a:endParaRPr>
          </a:p>
        </p:txBody>
      </p:sp>
      <p:sp>
        <p:nvSpPr>
          <p:cNvPr id="7" name="Прямоугольник 6"/>
          <p:cNvSpPr/>
          <p:nvPr/>
        </p:nvSpPr>
        <p:spPr>
          <a:xfrm>
            <a:off x="4483409" y="4798711"/>
            <a:ext cx="4547078" cy="660181"/>
          </a:xfrm>
          <a:prstGeom prst="rect">
            <a:avLst/>
          </a:prstGeom>
          <a:noFill/>
        </p:spPr>
        <p:txBody>
          <a:bodyPr wrap="none" lIns="68580" tIns="34290" rIns="68580" bIns="34290">
            <a:spAutoFit/>
          </a:bodyPr>
          <a:lstStyle/>
          <a:p>
            <a:pPr algn="ctr">
              <a:lnSpc>
                <a:spcPct val="80000"/>
              </a:lnSpc>
            </a:pPr>
            <a:r>
              <a:rPr lang="ru-RU" sz="2400" b="1" dirty="0" err="1" smtClean="0">
                <a:solidFill>
                  <a:srgbClr val="1B4E9D"/>
                </a:solidFill>
                <a:latin typeface="Times New Roman" pitchFamily="18" charset="0"/>
                <a:cs typeface="Times New Roman" pitchFamily="18" charset="0"/>
              </a:rPr>
              <a:t>Проверил:___________________</a:t>
            </a:r>
            <a:endParaRPr lang="ru-RU" sz="2400" b="1" dirty="0" smtClean="0">
              <a:solidFill>
                <a:srgbClr val="1B4E9D"/>
              </a:solidFill>
              <a:latin typeface="Times New Roman" pitchFamily="18" charset="0"/>
              <a:cs typeface="Times New Roman" pitchFamily="18" charset="0"/>
            </a:endParaRPr>
          </a:p>
          <a:p>
            <a:pPr algn="ctr">
              <a:lnSpc>
                <a:spcPct val="80000"/>
              </a:lnSpc>
            </a:pPr>
            <a:r>
              <a:rPr lang="ru-RU" sz="2400" b="1" dirty="0" smtClean="0">
                <a:solidFill>
                  <a:srgbClr val="1B4E9D"/>
                </a:solidFill>
                <a:latin typeface="Times New Roman" pitchFamily="18" charset="0"/>
                <a:cs typeface="Times New Roman" pitchFamily="18" charset="0"/>
              </a:rPr>
              <a:t>____________________________</a:t>
            </a:r>
            <a:endParaRPr lang="ru-RU" sz="2400" b="1" dirty="0">
              <a:solidFill>
                <a:srgbClr val="1B4E9D"/>
              </a:solidFill>
              <a:latin typeface="Times New Roman" pitchFamily="18" charset="0"/>
              <a:cs typeface="Times New Roman" pitchFamily="18" charset="0"/>
            </a:endParaRPr>
          </a:p>
        </p:txBody>
      </p:sp>
      <p:sp>
        <p:nvSpPr>
          <p:cNvPr id="9" name="Прямоугольник 8"/>
          <p:cNvSpPr/>
          <p:nvPr/>
        </p:nvSpPr>
        <p:spPr>
          <a:xfrm>
            <a:off x="763372" y="1875679"/>
            <a:ext cx="8133740" cy="1177245"/>
          </a:xfrm>
          <a:prstGeom prst="rect">
            <a:avLst/>
          </a:prstGeom>
          <a:noFill/>
        </p:spPr>
        <p:txBody>
          <a:bodyPr wrap="square" lIns="68580" tIns="34290" rIns="68580" bIns="34290">
            <a:spAutoFit/>
          </a:bodyPr>
          <a:lstStyle/>
          <a:p>
            <a:pPr algn="ctr"/>
            <a:r>
              <a:rPr lang="ru-RU" sz="2400" b="1" dirty="0" smtClean="0">
                <a:solidFill>
                  <a:srgbClr val="1C51A3"/>
                </a:solidFill>
                <a:latin typeface="Times New Roman" pitchFamily="18" charset="0"/>
                <a:cs typeface="Times New Roman" pitchFamily="18" charset="0"/>
              </a:rPr>
              <a:t>Дисциплина: «Психолого-педагогические аспекты деятельности учителя физической культуры»</a:t>
            </a:r>
          </a:p>
          <a:p>
            <a:pPr algn="ctr"/>
            <a:r>
              <a:rPr lang="ru-RU" sz="2400" b="1" dirty="0" smtClean="0">
                <a:solidFill>
                  <a:srgbClr val="1C51A3"/>
                </a:solidFill>
                <a:latin typeface="Times New Roman" pitchFamily="18" charset="0"/>
                <a:cs typeface="Times New Roman" pitchFamily="18" charset="0"/>
              </a:rPr>
              <a:t> </a:t>
            </a:r>
            <a:endParaRPr lang="ru-RU" sz="2400" b="1" dirty="0">
              <a:solidFill>
                <a:srgbClr val="1C51A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4257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42416"/>
            <a:ext cx="9144000" cy="5815584"/>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552944"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Упражнения для развития внимания детей младшего школьного возраста на уроках физкультуры</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10</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graphicFrame>
        <p:nvGraphicFramePr>
          <p:cNvPr id="21" name="Таблица 20"/>
          <p:cNvGraphicFramePr>
            <a:graphicFrameLocks noGrp="1"/>
          </p:cNvGraphicFramePr>
          <p:nvPr/>
        </p:nvGraphicFramePr>
        <p:xfrm>
          <a:off x="274320" y="1296416"/>
          <a:ext cx="8613648" cy="5120640"/>
        </p:xfrm>
        <a:graphic>
          <a:graphicData uri="http://schemas.openxmlformats.org/drawingml/2006/table">
            <a:tbl>
              <a:tblPr firstRow="1" bandRow="1">
                <a:tableStyleId>{5C22544A-7EE6-4342-B048-85BDC9FD1C3A}</a:tableStyleId>
              </a:tblPr>
              <a:tblGrid>
                <a:gridCol w="466344"/>
                <a:gridCol w="1426464"/>
                <a:gridCol w="6720840"/>
              </a:tblGrid>
              <a:tr h="370840">
                <a:tc>
                  <a:txBody>
                    <a:bodyPr/>
                    <a:lstStyle/>
                    <a:p>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п</a:t>
                      </a:r>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Упражнения</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Описание</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1</a:t>
                      </a:r>
                      <a:endParaRPr lang="ru-RU" sz="1200"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«Запоминай и повторяй»</a:t>
                      </a:r>
                      <a:endParaRPr lang="ru-RU" sz="1200"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На счет 1 руки надо поднять в стороны, 2 - вверх над головой, 3 - хлопнуть в ладоши, 4 - опустить руки вниз. Учитель считает, ребенок делает упражнение. Темп постепенно увеличивается.</a:t>
                      </a:r>
                    </a:p>
                    <a:p>
                      <a:r>
                        <a:rPr lang="ru-RU" sz="1200" kern="1200" dirty="0" smtClean="0">
                          <a:solidFill>
                            <a:schemeClr val="dk1"/>
                          </a:solidFill>
                          <a:latin typeface="Times New Roman" pitchFamily="18" charset="0"/>
                          <a:ea typeface="+mn-ea"/>
                          <a:cs typeface="Times New Roman" pitchFamily="18" charset="0"/>
                        </a:rPr>
                        <a:t>Можно превратить это упражнение и в более занимательную игру. Договоритесь так: при слове «заяц»- руки в стороны, «белка»- руки вперед, «воробей» - руки вверх, «карасик»- руки вниз. </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2</a:t>
                      </a:r>
                      <a:endParaRPr lang="ru-RU" sz="1200"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«Запрещенное движение»</a:t>
                      </a:r>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Times New Roman" pitchFamily="18" charset="0"/>
                          <a:ea typeface="+mn-ea"/>
                          <a:cs typeface="Times New Roman" pitchFamily="18" charset="0"/>
                        </a:rPr>
                        <a:t>Ребенок повторяет за учителем все движения упражнения, кроме одного </a:t>
                      </a:r>
                      <a:r>
                        <a:rPr lang="ru-RU" sz="1200" kern="1200" dirty="0" smtClean="0">
                          <a:solidFill>
                            <a:schemeClr val="dk1"/>
                          </a:solidFill>
                          <a:latin typeface="Times New Roman" pitchFamily="18" charset="0"/>
                          <a:ea typeface="+mn-ea"/>
                          <a:cs typeface="Times New Roman" pitchFamily="18" charset="0"/>
                        </a:rPr>
                        <a:t>«запрещенного»(</a:t>
                      </a:r>
                      <a:r>
                        <a:rPr lang="ru-RU" sz="1200" kern="1200" dirty="0" smtClean="0">
                          <a:solidFill>
                            <a:schemeClr val="dk1"/>
                          </a:solidFill>
                          <a:latin typeface="Times New Roman" pitchFamily="18" charset="0"/>
                          <a:ea typeface="+mn-ea"/>
                          <a:cs typeface="Times New Roman" pitchFamily="18" charset="0"/>
                        </a:rPr>
                        <a:t>прыжка или, например, хлопка).</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3</a:t>
                      </a:r>
                      <a:endParaRPr lang="ru-RU" sz="1200"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«Мой любимый фрукт»</a:t>
                      </a:r>
                      <a:endParaRPr lang="ru-RU" sz="1200"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Упражнение позволяет учителю создать рабочий настрой учащихся, также происходит развитие памяти, развитие способности к длительной концентрации внимания.</a:t>
                      </a:r>
                    </a:p>
                    <a:p>
                      <a:r>
                        <a:rPr lang="ru-RU" sz="1200" kern="1200" dirty="0" smtClean="0">
                          <a:solidFill>
                            <a:schemeClr val="dk1"/>
                          </a:solidFill>
                          <a:latin typeface="Times New Roman" pitchFamily="18" charset="0"/>
                          <a:ea typeface="+mn-ea"/>
                          <a:cs typeface="Times New Roman" pitchFamily="18" charset="0"/>
                        </a:rPr>
                        <a:t>Ученики представляются по кругу. Назвав себя по имени, каждый участник называет свой любимый фрукт; второй - имя предыдущего и его любимый фрукт, свое имя и свой любимый фрукт; третий - имена двух предыдущих и названия их любимых фруктов, а затем свое имя и свой любимый фрукт и т.д. Последний, таким образом, должен назвать имена и названия любимых фруктов всех учеников.</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4</a:t>
                      </a:r>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none" kern="1200" dirty="0" smtClean="0">
                          <a:solidFill>
                            <a:schemeClr val="dk1"/>
                          </a:solidFill>
                          <a:latin typeface="Times New Roman" pitchFamily="18" charset="0"/>
                          <a:ea typeface="+mn-ea"/>
                          <a:cs typeface="Times New Roman" pitchFamily="18" charset="0"/>
                        </a:rPr>
                        <a:t>«Летает - не летает»</a:t>
                      </a:r>
                    </a:p>
                    <a:p>
                      <a:endParaRPr lang="ru-RU" sz="1200" u="none"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Упражнение на развитие переключения внимания, произвольности выполнения движений.</a:t>
                      </a:r>
                    </a:p>
                    <a:p>
                      <a:r>
                        <a:rPr lang="ru-RU" sz="1200" kern="1200" dirty="0" smtClean="0">
                          <a:solidFill>
                            <a:schemeClr val="dk1"/>
                          </a:solidFill>
                          <a:latin typeface="Times New Roman" pitchFamily="18" charset="0"/>
                          <a:ea typeface="+mn-ea"/>
                          <a:cs typeface="Times New Roman" pitchFamily="18" charset="0"/>
                        </a:rPr>
                        <a:t>Дети становятся полукругом. Учитель называет предметы. Если предмет летает - дети поднимают руки. Если не летает - руки у детей опущены. Ведущий может сознательно ошибаться, у многих ребят руки непроизвольно, в силу подражания будут подниматься. Необходимо своевременно удерживаться и не поднимать рук, когда назван нелетающий предмет.</a:t>
                      </a:r>
                      <a:endParaRPr lang="ru-RU" sz="1200" u="none"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5</a:t>
                      </a:r>
                      <a:endParaRPr lang="ru-RU" sz="1200" dirty="0">
                        <a:latin typeface="Times New Roman" pitchFamily="18" charset="0"/>
                        <a:cs typeface="Times New Roman" pitchFamily="18" charset="0"/>
                      </a:endParaRPr>
                    </a:p>
                  </a:txBody>
                  <a:tcPr/>
                </a:tc>
                <a:tc>
                  <a:txBody>
                    <a:bodyPr/>
                    <a:lstStyle/>
                    <a:p>
                      <a:r>
                        <a:rPr lang="ru-RU" sz="1200" u="none" kern="1200" dirty="0" smtClean="0">
                          <a:solidFill>
                            <a:schemeClr val="dk1"/>
                          </a:solidFill>
                          <a:latin typeface="Times New Roman" pitchFamily="18" charset="0"/>
                          <a:ea typeface="+mn-ea"/>
                          <a:cs typeface="Times New Roman" pitchFamily="18" charset="0"/>
                        </a:rPr>
                        <a:t>«Самый внимательный»</a:t>
                      </a:r>
                      <a:endParaRPr lang="ru-RU" sz="1200" u="none" dirty="0">
                        <a:latin typeface="Times New Roman" pitchFamily="18" charset="0"/>
                        <a:cs typeface="Times New Roman" pitchFamily="18" charset="0"/>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Упражнение на развитие зрительного внимания, памяти. Участники должны встать полукругом и определить водящего. Водящий в течение нескольких секунд старается запомнить порядок расположения игроков. Затем по команде он отворачивается и называет порядок, в котором стоят товарищи. На месте водящего должны побывать все игроки по очереди. Стоит наградить тех, кто не ошибется аплодисментами.</a:t>
                      </a:r>
                      <a:endParaRPr lang="ru-RU" sz="12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23"/>
          <p:cNvSpPr/>
          <p:nvPr/>
        </p:nvSpPr>
        <p:spPr>
          <a:xfrm>
            <a:off x="1" y="3096883"/>
            <a:ext cx="5503652" cy="3761116"/>
          </a:xfrm>
          <a:custGeom>
            <a:avLst/>
            <a:gdLst>
              <a:gd name="connsiteX0" fmla="*/ 0 w 6941127"/>
              <a:gd name="connsiteY0" fmla="*/ 0 h 3644900"/>
              <a:gd name="connsiteX1" fmla="*/ 6096001 w 6941127"/>
              <a:gd name="connsiteY1" fmla="*/ 964045 h 3644900"/>
              <a:gd name="connsiteX2" fmla="*/ 6359236 w 6941127"/>
              <a:gd name="connsiteY2" fmla="*/ 964045 h 3644900"/>
              <a:gd name="connsiteX3" fmla="*/ 6941127 w 6941127"/>
              <a:gd name="connsiteY3" fmla="*/ 3644900 h 3644900"/>
              <a:gd name="connsiteX4" fmla="*/ 0 w 6941127"/>
              <a:gd name="connsiteY4" fmla="*/ 3644900 h 3644900"/>
              <a:gd name="connsiteX5" fmla="*/ 0 w 6941127"/>
              <a:gd name="connsiteY5" fmla="*/ 964045 h 36449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762000 w 6941127"/>
              <a:gd name="connsiteY0" fmla="*/ 0 h 3454400"/>
              <a:gd name="connsiteX1" fmla="*/ 6096001 w 6941127"/>
              <a:gd name="connsiteY1" fmla="*/ 773545 h 3454400"/>
              <a:gd name="connsiteX2" fmla="*/ 6359236 w 6941127"/>
              <a:gd name="connsiteY2" fmla="*/ 773545 h 3454400"/>
              <a:gd name="connsiteX3" fmla="*/ 6941127 w 6941127"/>
              <a:gd name="connsiteY3" fmla="*/ 3454400 h 3454400"/>
              <a:gd name="connsiteX4" fmla="*/ 0 w 6941127"/>
              <a:gd name="connsiteY4" fmla="*/ 3454400 h 3454400"/>
              <a:gd name="connsiteX5" fmla="*/ 0 w 6941127"/>
              <a:gd name="connsiteY5" fmla="*/ 773545 h 3454400"/>
              <a:gd name="connsiteX6" fmla="*/ 762000 w 6941127"/>
              <a:gd name="connsiteY6" fmla="*/ 0 h 3454400"/>
              <a:gd name="connsiteX0" fmla="*/ 1371600 w 6941127"/>
              <a:gd name="connsiteY0" fmla="*/ 0 h 3035300"/>
              <a:gd name="connsiteX1" fmla="*/ 6096001 w 6941127"/>
              <a:gd name="connsiteY1" fmla="*/ 354445 h 3035300"/>
              <a:gd name="connsiteX2" fmla="*/ 6359236 w 6941127"/>
              <a:gd name="connsiteY2" fmla="*/ 354445 h 3035300"/>
              <a:gd name="connsiteX3" fmla="*/ 6941127 w 6941127"/>
              <a:gd name="connsiteY3" fmla="*/ 3035300 h 3035300"/>
              <a:gd name="connsiteX4" fmla="*/ 0 w 6941127"/>
              <a:gd name="connsiteY4" fmla="*/ 3035300 h 3035300"/>
              <a:gd name="connsiteX5" fmla="*/ 0 w 6941127"/>
              <a:gd name="connsiteY5" fmla="*/ 354445 h 3035300"/>
              <a:gd name="connsiteX6" fmla="*/ 1371600 w 6941127"/>
              <a:gd name="connsiteY6" fmla="*/ 0 h 3035300"/>
              <a:gd name="connsiteX0" fmla="*/ 1371600 w 6941127"/>
              <a:gd name="connsiteY0" fmla="*/ 21238 h 3056538"/>
              <a:gd name="connsiteX1" fmla="*/ 6096001 w 6941127"/>
              <a:gd name="connsiteY1" fmla="*/ 375683 h 3056538"/>
              <a:gd name="connsiteX2" fmla="*/ 6359236 w 6941127"/>
              <a:gd name="connsiteY2" fmla="*/ 375683 h 3056538"/>
              <a:gd name="connsiteX3" fmla="*/ 6941127 w 6941127"/>
              <a:gd name="connsiteY3" fmla="*/ 3056538 h 3056538"/>
              <a:gd name="connsiteX4" fmla="*/ 0 w 6941127"/>
              <a:gd name="connsiteY4" fmla="*/ 3056538 h 3056538"/>
              <a:gd name="connsiteX5" fmla="*/ 0 w 6941127"/>
              <a:gd name="connsiteY5" fmla="*/ 375683 h 3056538"/>
              <a:gd name="connsiteX6" fmla="*/ 1371600 w 6941127"/>
              <a:gd name="connsiteY6" fmla="*/ 21238 h 305653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13940 h 3074640"/>
              <a:gd name="connsiteX1" fmla="*/ 6096001 w 6941127"/>
              <a:gd name="connsiteY1" fmla="*/ 393785 h 3074640"/>
              <a:gd name="connsiteX2" fmla="*/ 6359236 w 6941127"/>
              <a:gd name="connsiteY2" fmla="*/ 393785 h 3074640"/>
              <a:gd name="connsiteX3" fmla="*/ 6941127 w 6941127"/>
              <a:gd name="connsiteY3" fmla="*/ 3074640 h 3074640"/>
              <a:gd name="connsiteX4" fmla="*/ 0 w 6941127"/>
              <a:gd name="connsiteY4" fmla="*/ 3074640 h 3074640"/>
              <a:gd name="connsiteX5" fmla="*/ 0 w 6941127"/>
              <a:gd name="connsiteY5" fmla="*/ 393785 h 3074640"/>
              <a:gd name="connsiteX6" fmla="*/ 1854200 w 6941127"/>
              <a:gd name="connsiteY6" fmla="*/ 13940 h 3074640"/>
              <a:gd name="connsiteX0" fmla="*/ 1854200 w 6941127"/>
              <a:gd name="connsiteY0" fmla="*/ 0 h 3060700"/>
              <a:gd name="connsiteX1" fmla="*/ 6096001 w 6941127"/>
              <a:gd name="connsiteY1" fmla="*/ 379845 h 3060700"/>
              <a:gd name="connsiteX2" fmla="*/ 6359236 w 6941127"/>
              <a:gd name="connsiteY2" fmla="*/ 379845 h 3060700"/>
              <a:gd name="connsiteX3" fmla="*/ 6941127 w 6941127"/>
              <a:gd name="connsiteY3" fmla="*/ 3060700 h 3060700"/>
              <a:gd name="connsiteX4" fmla="*/ 0 w 6941127"/>
              <a:gd name="connsiteY4" fmla="*/ 3060700 h 3060700"/>
              <a:gd name="connsiteX5" fmla="*/ 0 w 6941127"/>
              <a:gd name="connsiteY5" fmla="*/ 379845 h 3060700"/>
              <a:gd name="connsiteX6" fmla="*/ 1854200 w 6941127"/>
              <a:gd name="connsiteY6" fmla="*/ 0 h 3060700"/>
              <a:gd name="connsiteX0" fmla="*/ 1854200 w 6941127"/>
              <a:gd name="connsiteY0" fmla="*/ 25452 h 3086152"/>
              <a:gd name="connsiteX1" fmla="*/ 6096001 w 6941127"/>
              <a:gd name="connsiteY1" fmla="*/ 405297 h 3086152"/>
              <a:gd name="connsiteX2" fmla="*/ 6359236 w 6941127"/>
              <a:gd name="connsiteY2" fmla="*/ 405297 h 3086152"/>
              <a:gd name="connsiteX3" fmla="*/ 6941127 w 6941127"/>
              <a:gd name="connsiteY3" fmla="*/ 3086152 h 3086152"/>
              <a:gd name="connsiteX4" fmla="*/ 0 w 6941127"/>
              <a:gd name="connsiteY4" fmla="*/ 3086152 h 3086152"/>
              <a:gd name="connsiteX5" fmla="*/ 0 w 6941127"/>
              <a:gd name="connsiteY5" fmla="*/ 24297 h 3086152"/>
              <a:gd name="connsiteX6" fmla="*/ 1854200 w 6941127"/>
              <a:gd name="connsiteY6" fmla="*/ 25452 h 3086152"/>
              <a:gd name="connsiteX0" fmla="*/ 1663700 w 6941127"/>
              <a:gd name="connsiteY0" fmla="*/ 14532 h 3164132"/>
              <a:gd name="connsiteX1" fmla="*/ 6096001 w 6941127"/>
              <a:gd name="connsiteY1" fmla="*/ 483277 h 3164132"/>
              <a:gd name="connsiteX2" fmla="*/ 6359236 w 6941127"/>
              <a:gd name="connsiteY2" fmla="*/ 483277 h 3164132"/>
              <a:gd name="connsiteX3" fmla="*/ 6941127 w 6941127"/>
              <a:gd name="connsiteY3" fmla="*/ 3164132 h 3164132"/>
              <a:gd name="connsiteX4" fmla="*/ 0 w 6941127"/>
              <a:gd name="connsiteY4" fmla="*/ 3164132 h 3164132"/>
              <a:gd name="connsiteX5" fmla="*/ 0 w 6941127"/>
              <a:gd name="connsiteY5" fmla="*/ 102277 h 3164132"/>
              <a:gd name="connsiteX6" fmla="*/ 1663700 w 6941127"/>
              <a:gd name="connsiteY6" fmla="*/ 14532 h 3164132"/>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76400 w 6941127"/>
              <a:gd name="connsiteY0" fmla="*/ 2648 h 3190348"/>
              <a:gd name="connsiteX1" fmla="*/ 6096001 w 6941127"/>
              <a:gd name="connsiteY1" fmla="*/ 509493 h 3190348"/>
              <a:gd name="connsiteX2" fmla="*/ 6359236 w 6941127"/>
              <a:gd name="connsiteY2" fmla="*/ 509493 h 3190348"/>
              <a:gd name="connsiteX3" fmla="*/ 6941127 w 6941127"/>
              <a:gd name="connsiteY3" fmla="*/ 3190348 h 3190348"/>
              <a:gd name="connsiteX4" fmla="*/ 0 w 6941127"/>
              <a:gd name="connsiteY4" fmla="*/ 3190348 h 3190348"/>
              <a:gd name="connsiteX5" fmla="*/ 0 w 6941127"/>
              <a:gd name="connsiteY5" fmla="*/ 128493 h 3190348"/>
              <a:gd name="connsiteX6" fmla="*/ 1676400 w 6941127"/>
              <a:gd name="connsiteY6" fmla="*/ 2648 h 3190348"/>
              <a:gd name="connsiteX0" fmla="*/ 1676400 w 6941127"/>
              <a:gd name="connsiteY0" fmla="*/ 492 h 3188192"/>
              <a:gd name="connsiteX1" fmla="*/ 6096001 w 6941127"/>
              <a:gd name="connsiteY1" fmla="*/ 507337 h 3188192"/>
              <a:gd name="connsiteX2" fmla="*/ 6359236 w 6941127"/>
              <a:gd name="connsiteY2" fmla="*/ 507337 h 3188192"/>
              <a:gd name="connsiteX3" fmla="*/ 6941127 w 6941127"/>
              <a:gd name="connsiteY3" fmla="*/ 3188192 h 3188192"/>
              <a:gd name="connsiteX4" fmla="*/ 0 w 6941127"/>
              <a:gd name="connsiteY4" fmla="*/ 3188192 h 3188192"/>
              <a:gd name="connsiteX5" fmla="*/ 0 w 6941127"/>
              <a:gd name="connsiteY5" fmla="*/ 126337 h 3188192"/>
              <a:gd name="connsiteX6" fmla="*/ 1676400 w 6941127"/>
              <a:gd name="connsiteY6" fmla="*/ 492 h 3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127" h="3188192">
                <a:moveTo>
                  <a:pt x="1676400" y="492"/>
                </a:moveTo>
                <a:cubicBezTo>
                  <a:pt x="2681466" y="8777"/>
                  <a:pt x="6102928" y="511763"/>
                  <a:pt x="6096001" y="507337"/>
                </a:cubicBezTo>
                <a:lnTo>
                  <a:pt x="6359236" y="507337"/>
                </a:lnTo>
                <a:lnTo>
                  <a:pt x="6941127" y="3188192"/>
                </a:lnTo>
                <a:lnTo>
                  <a:pt x="0" y="3188192"/>
                </a:lnTo>
                <a:lnTo>
                  <a:pt x="0" y="126337"/>
                </a:lnTo>
                <a:cubicBezTo>
                  <a:pt x="25400" y="141154"/>
                  <a:pt x="444280" y="-9665"/>
                  <a:pt x="1676400" y="49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28"/>
          <p:cNvSpPr/>
          <p:nvPr/>
        </p:nvSpPr>
        <p:spPr>
          <a:xfrm rot="385175" flipH="1">
            <a:off x="-91617" y="2985464"/>
            <a:ext cx="5860892" cy="2084623"/>
          </a:xfrm>
          <a:custGeom>
            <a:avLst/>
            <a:gdLst>
              <a:gd name="connsiteX0" fmla="*/ 3799487 w 6282660"/>
              <a:gd name="connsiteY0" fmla="*/ 181966 h 3167251"/>
              <a:gd name="connsiteX1" fmla="*/ 1673317 w 6282660"/>
              <a:gd name="connsiteY1" fmla="*/ 7296 h 3167251"/>
              <a:gd name="connsiteX2" fmla="*/ 7842 w 6282660"/>
              <a:gd name="connsiteY2" fmla="*/ 36033 h 3167251"/>
              <a:gd name="connsiteX3" fmla="*/ 38 w 6282660"/>
              <a:gd name="connsiteY3" fmla="*/ 3167251 h 3167251"/>
              <a:gd name="connsiteX4" fmla="*/ 6016288 w 6282660"/>
              <a:gd name="connsiteY4" fmla="*/ 3167251 h 3167251"/>
              <a:gd name="connsiteX5" fmla="*/ 6016289 w 6282660"/>
              <a:gd name="connsiteY5" fmla="*/ 3167249 h 3167251"/>
              <a:gd name="connsiteX6" fmla="*/ 6282660 w 6282660"/>
              <a:gd name="connsiteY6" fmla="*/ 799799 h 3167251"/>
              <a:gd name="connsiteX7" fmla="*/ 6258730 w 6282660"/>
              <a:gd name="connsiteY7" fmla="*/ 800935 h 3167251"/>
              <a:gd name="connsiteX8" fmla="*/ 3799487 w 6282660"/>
              <a:gd name="connsiteY8" fmla="*/ 181966 h 3167251"/>
              <a:gd name="connsiteX0" fmla="*/ 3799487 w 6289428"/>
              <a:gd name="connsiteY0" fmla="*/ 181966 h 3167251"/>
              <a:gd name="connsiteX1" fmla="*/ 1673317 w 6289428"/>
              <a:gd name="connsiteY1" fmla="*/ 7296 h 3167251"/>
              <a:gd name="connsiteX2" fmla="*/ 7842 w 6289428"/>
              <a:gd name="connsiteY2" fmla="*/ 36033 h 3167251"/>
              <a:gd name="connsiteX3" fmla="*/ 38 w 6289428"/>
              <a:gd name="connsiteY3" fmla="*/ 3167251 h 3167251"/>
              <a:gd name="connsiteX4" fmla="*/ 6016288 w 6289428"/>
              <a:gd name="connsiteY4" fmla="*/ 3167251 h 3167251"/>
              <a:gd name="connsiteX5" fmla="*/ 6016289 w 6289428"/>
              <a:gd name="connsiteY5" fmla="*/ 3167249 h 3167251"/>
              <a:gd name="connsiteX6" fmla="*/ 6282660 w 6289428"/>
              <a:gd name="connsiteY6" fmla="*/ 799799 h 3167251"/>
              <a:gd name="connsiteX7" fmla="*/ 6287577 w 6289428"/>
              <a:gd name="connsiteY7" fmla="*/ 804181 h 3167251"/>
              <a:gd name="connsiteX8" fmla="*/ 3799487 w 6289428"/>
              <a:gd name="connsiteY8" fmla="*/ 181966 h 3167251"/>
              <a:gd name="connsiteX0" fmla="*/ 4345949 w 6289428"/>
              <a:gd name="connsiteY0" fmla="*/ 263237 h 3172432"/>
              <a:gd name="connsiteX1" fmla="*/ 1673317 w 6289428"/>
              <a:gd name="connsiteY1" fmla="*/ 12477 h 3172432"/>
              <a:gd name="connsiteX2" fmla="*/ 7842 w 6289428"/>
              <a:gd name="connsiteY2" fmla="*/ 41214 h 3172432"/>
              <a:gd name="connsiteX3" fmla="*/ 38 w 6289428"/>
              <a:gd name="connsiteY3" fmla="*/ 3172432 h 3172432"/>
              <a:gd name="connsiteX4" fmla="*/ 6016288 w 6289428"/>
              <a:gd name="connsiteY4" fmla="*/ 3172432 h 3172432"/>
              <a:gd name="connsiteX5" fmla="*/ 6016289 w 6289428"/>
              <a:gd name="connsiteY5" fmla="*/ 3172430 h 3172432"/>
              <a:gd name="connsiteX6" fmla="*/ 6282660 w 6289428"/>
              <a:gd name="connsiteY6" fmla="*/ 804980 h 3172432"/>
              <a:gd name="connsiteX7" fmla="*/ 6287577 w 6289428"/>
              <a:gd name="connsiteY7" fmla="*/ 809362 h 3172432"/>
              <a:gd name="connsiteX8" fmla="*/ 4345949 w 6289428"/>
              <a:gd name="connsiteY8" fmla="*/ 263237 h 3172432"/>
              <a:gd name="connsiteX0" fmla="*/ 4230562 w 6289428"/>
              <a:gd name="connsiteY0" fmla="*/ 249354 h 3171531"/>
              <a:gd name="connsiteX1" fmla="*/ 1673317 w 6289428"/>
              <a:gd name="connsiteY1" fmla="*/ 11576 h 3171531"/>
              <a:gd name="connsiteX2" fmla="*/ 7842 w 6289428"/>
              <a:gd name="connsiteY2" fmla="*/ 40313 h 3171531"/>
              <a:gd name="connsiteX3" fmla="*/ 38 w 6289428"/>
              <a:gd name="connsiteY3" fmla="*/ 3171531 h 3171531"/>
              <a:gd name="connsiteX4" fmla="*/ 6016288 w 6289428"/>
              <a:gd name="connsiteY4" fmla="*/ 3171531 h 3171531"/>
              <a:gd name="connsiteX5" fmla="*/ 6016289 w 6289428"/>
              <a:gd name="connsiteY5" fmla="*/ 3171529 h 3171531"/>
              <a:gd name="connsiteX6" fmla="*/ 6282660 w 6289428"/>
              <a:gd name="connsiteY6" fmla="*/ 804079 h 3171531"/>
              <a:gd name="connsiteX7" fmla="*/ 6287577 w 6289428"/>
              <a:gd name="connsiteY7" fmla="*/ 808461 h 3171531"/>
              <a:gd name="connsiteX8" fmla="*/ 4230562 w 6289428"/>
              <a:gd name="connsiteY8" fmla="*/ 249354 h 3171531"/>
              <a:gd name="connsiteX0" fmla="*/ 4241830 w 6300696"/>
              <a:gd name="connsiteY0" fmla="*/ 301095 h 3223272"/>
              <a:gd name="connsiteX1" fmla="*/ 1684585 w 6300696"/>
              <a:gd name="connsiteY1" fmla="*/ 63317 h 3223272"/>
              <a:gd name="connsiteX2" fmla="*/ 0 w 6300696"/>
              <a:gd name="connsiteY2" fmla="*/ 2269 h 3223272"/>
              <a:gd name="connsiteX3" fmla="*/ 11306 w 6300696"/>
              <a:gd name="connsiteY3" fmla="*/ 3223272 h 3223272"/>
              <a:gd name="connsiteX4" fmla="*/ 6027556 w 6300696"/>
              <a:gd name="connsiteY4" fmla="*/ 3223272 h 3223272"/>
              <a:gd name="connsiteX5" fmla="*/ 6027557 w 6300696"/>
              <a:gd name="connsiteY5" fmla="*/ 3223270 h 3223272"/>
              <a:gd name="connsiteX6" fmla="*/ 6293928 w 6300696"/>
              <a:gd name="connsiteY6" fmla="*/ 855820 h 3223272"/>
              <a:gd name="connsiteX7" fmla="*/ 6298845 w 6300696"/>
              <a:gd name="connsiteY7" fmla="*/ 860202 h 3223272"/>
              <a:gd name="connsiteX8" fmla="*/ 4241830 w 6300696"/>
              <a:gd name="connsiteY8" fmla="*/ 301095 h 3223272"/>
              <a:gd name="connsiteX0" fmla="*/ 4230633 w 6289499"/>
              <a:gd name="connsiteY0" fmla="*/ 286422 h 3208599"/>
              <a:gd name="connsiteX1" fmla="*/ 1673388 w 6289499"/>
              <a:gd name="connsiteY1" fmla="*/ 48644 h 3208599"/>
              <a:gd name="connsiteX2" fmla="*/ 1604 w 6289499"/>
              <a:gd name="connsiteY2" fmla="*/ 3642 h 3208599"/>
              <a:gd name="connsiteX3" fmla="*/ 109 w 6289499"/>
              <a:gd name="connsiteY3" fmla="*/ 3208599 h 3208599"/>
              <a:gd name="connsiteX4" fmla="*/ 6016359 w 6289499"/>
              <a:gd name="connsiteY4" fmla="*/ 3208599 h 3208599"/>
              <a:gd name="connsiteX5" fmla="*/ 6016360 w 6289499"/>
              <a:gd name="connsiteY5" fmla="*/ 3208597 h 3208599"/>
              <a:gd name="connsiteX6" fmla="*/ 6282731 w 6289499"/>
              <a:gd name="connsiteY6" fmla="*/ 841147 h 3208599"/>
              <a:gd name="connsiteX7" fmla="*/ 6287648 w 6289499"/>
              <a:gd name="connsiteY7" fmla="*/ 845529 h 3208599"/>
              <a:gd name="connsiteX8" fmla="*/ 4230633 w 6289499"/>
              <a:gd name="connsiteY8" fmla="*/ 286422 h 3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9499" h="3208599">
                <a:moveTo>
                  <a:pt x="4230633" y="286422"/>
                </a:moveTo>
                <a:cubicBezTo>
                  <a:pt x="3622966" y="217794"/>
                  <a:pt x="2378226" y="95774"/>
                  <a:pt x="1673388" y="48644"/>
                </a:cubicBezTo>
                <a:cubicBezTo>
                  <a:pt x="968550" y="1514"/>
                  <a:pt x="556762" y="-5937"/>
                  <a:pt x="1604" y="3642"/>
                </a:cubicBezTo>
                <a:cubicBezTo>
                  <a:pt x="2297" y="1080532"/>
                  <a:pt x="-584" y="2131709"/>
                  <a:pt x="109" y="3208599"/>
                </a:cubicBezTo>
                <a:lnTo>
                  <a:pt x="6016359" y="3208599"/>
                </a:lnTo>
                <a:cubicBezTo>
                  <a:pt x="6016359" y="3208598"/>
                  <a:pt x="6016360" y="3208598"/>
                  <a:pt x="6016360" y="3208597"/>
                </a:cubicBezTo>
                <a:lnTo>
                  <a:pt x="6282731" y="841147"/>
                </a:lnTo>
                <a:cubicBezTo>
                  <a:pt x="6274754" y="841526"/>
                  <a:pt x="6295625" y="845150"/>
                  <a:pt x="6287648" y="845529"/>
                </a:cubicBezTo>
                <a:cubicBezTo>
                  <a:pt x="6292410" y="848572"/>
                  <a:pt x="5948914" y="543535"/>
                  <a:pt x="4230633" y="286422"/>
                </a:cubicBezTo>
                <a:close/>
              </a:path>
            </a:pathLst>
          </a:custGeom>
          <a:solidFill>
            <a:srgbClr val="1C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23"/>
          <p:cNvSpPr/>
          <p:nvPr/>
        </p:nvSpPr>
        <p:spPr>
          <a:xfrm>
            <a:off x="0" y="3096884"/>
            <a:ext cx="5503652" cy="3761116"/>
          </a:xfrm>
          <a:custGeom>
            <a:avLst/>
            <a:gdLst>
              <a:gd name="connsiteX0" fmla="*/ 0 w 6941127"/>
              <a:gd name="connsiteY0" fmla="*/ 0 h 3644900"/>
              <a:gd name="connsiteX1" fmla="*/ 6096001 w 6941127"/>
              <a:gd name="connsiteY1" fmla="*/ 964045 h 3644900"/>
              <a:gd name="connsiteX2" fmla="*/ 6359236 w 6941127"/>
              <a:gd name="connsiteY2" fmla="*/ 964045 h 3644900"/>
              <a:gd name="connsiteX3" fmla="*/ 6941127 w 6941127"/>
              <a:gd name="connsiteY3" fmla="*/ 3644900 h 3644900"/>
              <a:gd name="connsiteX4" fmla="*/ 0 w 6941127"/>
              <a:gd name="connsiteY4" fmla="*/ 3644900 h 3644900"/>
              <a:gd name="connsiteX5" fmla="*/ 0 w 6941127"/>
              <a:gd name="connsiteY5" fmla="*/ 964045 h 36449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762000 w 6941127"/>
              <a:gd name="connsiteY0" fmla="*/ 0 h 3454400"/>
              <a:gd name="connsiteX1" fmla="*/ 6096001 w 6941127"/>
              <a:gd name="connsiteY1" fmla="*/ 773545 h 3454400"/>
              <a:gd name="connsiteX2" fmla="*/ 6359236 w 6941127"/>
              <a:gd name="connsiteY2" fmla="*/ 773545 h 3454400"/>
              <a:gd name="connsiteX3" fmla="*/ 6941127 w 6941127"/>
              <a:gd name="connsiteY3" fmla="*/ 3454400 h 3454400"/>
              <a:gd name="connsiteX4" fmla="*/ 0 w 6941127"/>
              <a:gd name="connsiteY4" fmla="*/ 3454400 h 3454400"/>
              <a:gd name="connsiteX5" fmla="*/ 0 w 6941127"/>
              <a:gd name="connsiteY5" fmla="*/ 773545 h 3454400"/>
              <a:gd name="connsiteX6" fmla="*/ 762000 w 6941127"/>
              <a:gd name="connsiteY6" fmla="*/ 0 h 3454400"/>
              <a:gd name="connsiteX0" fmla="*/ 1371600 w 6941127"/>
              <a:gd name="connsiteY0" fmla="*/ 0 h 3035300"/>
              <a:gd name="connsiteX1" fmla="*/ 6096001 w 6941127"/>
              <a:gd name="connsiteY1" fmla="*/ 354445 h 3035300"/>
              <a:gd name="connsiteX2" fmla="*/ 6359236 w 6941127"/>
              <a:gd name="connsiteY2" fmla="*/ 354445 h 3035300"/>
              <a:gd name="connsiteX3" fmla="*/ 6941127 w 6941127"/>
              <a:gd name="connsiteY3" fmla="*/ 3035300 h 3035300"/>
              <a:gd name="connsiteX4" fmla="*/ 0 w 6941127"/>
              <a:gd name="connsiteY4" fmla="*/ 3035300 h 3035300"/>
              <a:gd name="connsiteX5" fmla="*/ 0 w 6941127"/>
              <a:gd name="connsiteY5" fmla="*/ 354445 h 3035300"/>
              <a:gd name="connsiteX6" fmla="*/ 1371600 w 6941127"/>
              <a:gd name="connsiteY6" fmla="*/ 0 h 3035300"/>
              <a:gd name="connsiteX0" fmla="*/ 1371600 w 6941127"/>
              <a:gd name="connsiteY0" fmla="*/ 21238 h 3056538"/>
              <a:gd name="connsiteX1" fmla="*/ 6096001 w 6941127"/>
              <a:gd name="connsiteY1" fmla="*/ 375683 h 3056538"/>
              <a:gd name="connsiteX2" fmla="*/ 6359236 w 6941127"/>
              <a:gd name="connsiteY2" fmla="*/ 375683 h 3056538"/>
              <a:gd name="connsiteX3" fmla="*/ 6941127 w 6941127"/>
              <a:gd name="connsiteY3" fmla="*/ 3056538 h 3056538"/>
              <a:gd name="connsiteX4" fmla="*/ 0 w 6941127"/>
              <a:gd name="connsiteY4" fmla="*/ 3056538 h 3056538"/>
              <a:gd name="connsiteX5" fmla="*/ 0 w 6941127"/>
              <a:gd name="connsiteY5" fmla="*/ 375683 h 3056538"/>
              <a:gd name="connsiteX6" fmla="*/ 1371600 w 6941127"/>
              <a:gd name="connsiteY6" fmla="*/ 21238 h 305653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13940 h 3074640"/>
              <a:gd name="connsiteX1" fmla="*/ 6096001 w 6941127"/>
              <a:gd name="connsiteY1" fmla="*/ 393785 h 3074640"/>
              <a:gd name="connsiteX2" fmla="*/ 6359236 w 6941127"/>
              <a:gd name="connsiteY2" fmla="*/ 393785 h 3074640"/>
              <a:gd name="connsiteX3" fmla="*/ 6941127 w 6941127"/>
              <a:gd name="connsiteY3" fmla="*/ 3074640 h 3074640"/>
              <a:gd name="connsiteX4" fmla="*/ 0 w 6941127"/>
              <a:gd name="connsiteY4" fmla="*/ 3074640 h 3074640"/>
              <a:gd name="connsiteX5" fmla="*/ 0 w 6941127"/>
              <a:gd name="connsiteY5" fmla="*/ 393785 h 3074640"/>
              <a:gd name="connsiteX6" fmla="*/ 1854200 w 6941127"/>
              <a:gd name="connsiteY6" fmla="*/ 13940 h 3074640"/>
              <a:gd name="connsiteX0" fmla="*/ 1854200 w 6941127"/>
              <a:gd name="connsiteY0" fmla="*/ 0 h 3060700"/>
              <a:gd name="connsiteX1" fmla="*/ 6096001 w 6941127"/>
              <a:gd name="connsiteY1" fmla="*/ 379845 h 3060700"/>
              <a:gd name="connsiteX2" fmla="*/ 6359236 w 6941127"/>
              <a:gd name="connsiteY2" fmla="*/ 379845 h 3060700"/>
              <a:gd name="connsiteX3" fmla="*/ 6941127 w 6941127"/>
              <a:gd name="connsiteY3" fmla="*/ 3060700 h 3060700"/>
              <a:gd name="connsiteX4" fmla="*/ 0 w 6941127"/>
              <a:gd name="connsiteY4" fmla="*/ 3060700 h 3060700"/>
              <a:gd name="connsiteX5" fmla="*/ 0 w 6941127"/>
              <a:gd name="connsiteY5" fmla="*/ 379845 h 3060700"/>
              <a:gd name="connsiteX6" fmla="*/ 1854200 w 6941127"/>
              <a:gd name="connsiteY6" fmla="*/ 0 h 3060700"/>
              <a:gd name="connsiteX0" fmla="*/ 1854200 w 6941127"/>
              <a:gd name="connsiteY0" fmla="*/ 25452 h 3086152"/>
              <a:gd name="connsiteX1" fmla="*/ 6096001 w 6941127"/>
              <a:gd name="connsiteY1" fmla="*/ 405297 h 3086152"/>
              <a:gd name="connsiteX2" fmla="*/ 6359236 w 6941127"/>
              <a:gd name="connsiteY2" fmla="*/ 405297 h 3086152"/>
              <a:gd name="connsiteX3" fmla="*/ 6941127 w 6941127"/>
              <a:gd name="connsiteY3" fmla="*/ 3086152 h 3086152"/>
              <a:gd name="connsiteX4" fmla="*/ 0 w 6941127"/>
              <a:gd name="connsiteY4" fmla="*/ 3086152 h 3086152"/>
              <a:gd name="connsiteX5" fmla="*/ 0 w 6941127"/>
              <a:gd name="connsiteY5" fmla="*/ 24297 h 3086152"/>
              <a:gd name="connsiteX6" fmla="*/ 1854200 w 6941127"/>
              <a:gd name="connsiteY6" fmla="*/ 25452 h 3086152"/>
              <a:gd name="connsiteX0" fmla="*/ 1663700 w 6941127"/>
              <a:gd name="connsiteY0" fmla="*/ 14532 h 3164132"/>
              <a:gd name="connsiteX1" fmla="*/ 6096001 w 6941127"/>
              <a:gd name="connsiteY1" fmla="*/ 483277 h 3164132"/>
              <a:gd name="connsiteX2" fmla="*/ 6359236 w 6941127"/>
              <a:gd name="connsiteY2" fmla="*/ 483277 h 3164132"/>
              <a:gd name="connsiteX3" fmla="*/ 6941127 w 6941127"/>
              <a:gd name="connsiteY3" fmla="*/ 3164132 h 3164132"/>
              <a:gd name="connsiteX4" fmla="*/ 0 w 6941127"/>
              <a:gd name="connsiteY4" fmla="*/ 3164132 h 3164132"/>
              <a:gd name="connsiteX5" fmla="*/ 0 w 6941127"/>
              <a:gd name="connsiteY5" fmla="*/ 102277 h 3164132"/>
              <a:gd name="connsiteX6" fmla="*/ 1663700 w 6941127"/>
              <a:gd name="connsiteY6" fmla="*/ 14532 h 3164132"/>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76400 w 6941127"/>
              <a:gd name="connsiteY0" fmla="*/ 2648 h 3190348"/>
              <a:gd name="connsiteX1" fmla="*/ 6096001 w 6941127"/>
              <a:gd name="connsiteY1" fmla="*/ 509493 h 3190348"/>
              <a:gd name="connsiteX2" fmla="*/ 6359236 w 6941127"/>
              <a:gd name="connsiteY2" fmla="*/ 509493 h 3190348"/>
              <a:gd name="connsiteX3" fmla="*/ 6941127 w 6941127"/>
              <a:gd name="connsiteY3" fmla="*/ 3190348 h 3190348"/>
              <a:gd name="connsiteX4" fmla="*/ 0 w 6941127"/>
              <a:gd name="connsiteY4" fmla="*/ 3190348 h 3190348"/>
              <a:gd name="connsiteX5" fmla="*/ 0 w 6941127"/>
              <a:gd name="connsiteY5" fmla="*/ 128493 h 3190348"/>
              <a:gd name="connsiteX6" fmla="*/ 1676400 w 6941127"/>
              <a:gd name="connsiteY6" fmla="*/ 2648 h 3190348"/>
              <a:gd name="connsiteX0" fmla="*/ 1676400 w 6941127"/>
              <a:gd name="connsiteY0" fmla="*/ 492 h 3188192"/>
              <a:gd name="connsiteX1" fmla="*/ 6096001 w 6941127"/>
              <a:gd name="connsiteY1" fmla="*/ 507337 h 3188192"/>
              <a:gd name="connsiteX2" fmla="*/ 6359236 w 6941127"/>
              <a:gd name="connsiteY2" fmla="*/ 507337 h 3188192"/>
              <a:gd name="connsiteX3" fmla="*/ 6941127 w 6941127"/>
              <a:gd name="connsiteY3" fmla="*/ 3188192 h 3188192"/>
              <a:gd name="connsiteX4" fmla="*/ 0 w 6941127"/>
              <a:gd name="connsiteY4" fmla="*/ 3188192 h 3188192"/>
              <a:gd name="connsiteX5" fmla="*/ 0 w 6941127"/>
              <a:gd name="connsiteY5" fmla="*/ 126337 h 3188192"/>
              <a:gd name="connsiteX6" fmla="*/ 1676400 w 6941127"/>
              <a:gd name="connsiteY6" fmla="*/ 492 h 3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127" h="3188192">
                <a:moveTo>
                  <a:pt x="1676400" y="492"/>
                </a:moveTo>
                <a:cubicBezTo>
                  <a:pt x="2681466" y="8777"/>
                  <a:pt x="6102928" y="511763"/>
                  <a:pt x="6096001" y="507337"/>
                </a:cubicBezTo>
                <a:lnTo>
                  <a:pt x="6359236" y="507337"/>
                </a:lnTo>
                <a:lnTo>
                  <a:pt x="6941127" y="3188192"/>
                </a:lnTo>
                <a:lnTo>
                  <a:pt x="0" y="3188192"/>
                </a:lnTo>
                <a:lnTo>
                  <a:pt x="0" y="126337"/>
                </a:lnTo>
                <a:cubicBezTo>
                  <a:pt x="25400" y="141154"/>
                  <a:pt x="444280" y="-9665"/>
                  <a:pt x="1676400" y="49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29"/>
          <p:cNvSpPr/>
          <p:nvPr/>
        </p:nvSpPr>
        <p:spPr>
          <a:xfrm>
            <a:off x="868680" y="2157984"/>
            <a:ext cx="2340864" cy="2139696"/>
          </a:xfrm>
          <a:prstGeom prst="ellipse">
            <a:avLst/>
          </a:prstGeom>
          <a:solidFill>
            <a:srgbClr val="1C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180936" y="0"/>
            <a:ext cx="4963064" cy="6858000"/>
          </a:xfrm>
          <a:custGeom>
            <a:avLst/>
            <a:gdLst>
              <a:gd name="connsiteX0" fmla="*/ 1875252 w 6095999"/>
              <a:gd name="connsiteY0" fmla="*/ 0 h 6858000"/>
              <a:gd name="connsiteX1" fmla="*/ 6095999 w 6095999"/>
              <a:gd name="connsiteY1" fmla="*/ 0 h 6858000"/>
              <a:gd name="connsiteX2" fmla="*/ 6095999 w 6095999"/>
              <a:gd name="connsiteY2" fmla="*/ 6858000 h 6858000"/>
              <a:gd name="connsiteX3" fmla="*/ 696240 w 6095999"/>
              <a:gd name="connsiteY3" fmla="*/ 6858000 h 6858000"/>
              <a:gd name="connsiteX4" fmla="*/ 671376 w 6095999"/>
              <a:gd name="connsiteY4" fmla="*/ 6814757 h 6858000"/>
              <a:gd name="connsiteX5" fmla="*/ 0 w 6095999"/>
              <a:gd name="connsiteY5" fmla="*/ 4163291 h 6858000"/>
              <a:gd name="connsiteX6" fmla="*/ 1822433 w 6095999"/>
              <a:gd name="connsiteY6" fmla="*/ 457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58000">
                <a:moveTo>
                  <a:pt x="1875252" y="0"/>
                </a:moveTo>
                <a:lnTo>
                  <a:pt x="6095999" y="0"/>
                </a:lnTo>
                <a:lnTo>
                  <a:pt x="6095999" y="6858000"/>
                </a:lnTo>
                <a:lnTo>
                  <a:pt x="696240" y="6858000"/>
                </a:lnTo>
                <a:lnTo>
                  <a:pt x="671376" y="6814757"/>
                </a:lnTo>
                <a:cubicBezTo>
                  <a:pt x="243209" y="6026574"/>
                  <a:pt x="0" y="5123335"/>
                  <a:pt x="0" y="4163291"/>
                </a:cubicBezTo>
                <a:cubicBezTo>
                  <a:pt x="0" y="2531217"/>
                  <a:pt x="702874" y="1063308"/>
                  <a:pt x="1822433" y="45753"/>
                </a:cubicBezTo>
                <a:close/>
              </a:path>
            </a:pathLst>
          </a:custGeom>
          <a:solidFill>
            <a:srgbClr val="1C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Рисунок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pic>
        <p:nvPicPr>
          <p:cNvPr id="15" name="Рисунок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7" name="Прямоугольник 16"/>
          <p:cNvSpPr/>
          <p:nvPr/>
        </p:nvSpPr>
        <p:spPr>
          <a:xfrm>
            <a:off x="0" y="0"/>
            <a:ext cx="7552944" cy="1177245"/>
          </a:xfrm>
          <a:prstGeom prst="rect">
            <a:avLst/>
          </a:prstGeom>
          <a:noFill/>
        </p:spPr>
        <p:txBody>
          <a:bodyPr wrap="square" lIns="68580" tIns="34290" rIns="68580" bIns="34290">
            <a:spAutoFit/>
          </a:bodyPr>
          <a:lstStyle/>
          <a:p>
            <a:pPr algn="ctr"/>
            <a:r>
              <a:rPr lang="ru-RU" sz="3600" b="1" dirty="0" smtClean="0">
                <a:solidFill>
                  <a:schemeClr val="bg1"/>
                </a:solidFill>
                <a:latin typeface="Times New Roman" pitchFamily="18" charset="0"/>
                <a:cs typeface="Times New Roman" pitchFamily="18" charset="0"/>
              </a:rPr>
              <a:t>Понятие восприятия и его типы на уроках физкультуры</a:t>
            </a:r>
            <a:endParaRPr lang="ru-RU" sz="3600" b="1" dirty="0">
              <a:solidFill>
                <a:schemeClr val="bg1"/>
              </a:solidFill>
              <a:latin typeface="Times New Roman" pitchFamily="18" charset="0"/>
              <a:cs typeface="Times New Roman" pitchFamily="18" charset="0"/>
            </a:endParaRPr>
          </a:p>
        </p:txBody>
      </p:sp>
      <p:sp>
        <p:nvSpPr>
          <p:cNvPr id="19" name="矩形 21"/>
          <p:cNvSpPr/>
          <p:nvPr/>
        </p:nvSpPr>
        <p:spPr>
          <a:xfrm>
            <a:off x="4617720" y="5370374"/>
            <a:ext cx="4178808" cy="738664"/>
          </a:xfrm>
          <a:prstGeom prst="rect">
            <a:avLst/>
          </a:prstGeom>
        </p:spPr>
        <p:txBody>
          <a:bodyPr wrap="square">
            <a:spAutoFit/>
          </a:bodyPr>
          <a:lstStyle/>
          <a:p>
            <a:r>
              <a:rPr lang="ru-RU" sz="1400" dirty="0" smtClean="0">
                <a:solidFill>
                  <a:schemeClr val="bg1"/>
                </a:solidFill>
                <a:latin typeface="Times New Roman" pitchFamily="18" charset="0"/>
                <a:cs typeface="Times New Roman" pitchFamily="18" charset="0"/>
              </a:rPr>
              <a:t>Различают восприятие величины и формы предметов, их удаленность от наблюдателя, восприятие пространства, движения, времени и т.д.</a:t>
            </a:r>
            <a:r>
              <a:rPr lang="en-US" altLang="zh-CN" sz="1400" dirty="0" smtClean="0">
                <a:solidFill>
                  <a:schemeClr val="bg1"/>
                </a:solidFill>
                <a:latin typeface="Times New Roman" pitchFamily="18" charset="0"/>
                <a:cs typeface="Times New Roman" pitchFamily="18" charset="0"/>
              </a:rPr>
              <a:t> </a:t>
            </a:r>
            <a:endParaRPr lang="zh-CN" altLang="en-US" sz="1400" dirty="0">
              <a:solidFill>
                <a:schemeClr val="bg1"/>
              </a:solidFill>
              <a:latin typeface="Times New Roman" pitchFamily="18" charset="0"/>
              <a:cs typeface="Times New Roman" pitchFamily="18" charset="0"/>
            </a:endParaRPr>
          </a:p>
        </p:txBody>
      </p:sp>
      <p:sp>
        <p:nvSpPr>
          <p:cNvPr id="20" name="矩形 21"/>
          <p:cNvSpPr/>
          <p:nvPr/>
        </p:nvSpPr>
        <p:spPr>
          <a:xfrm>
            <a:off x="4745736" y="1329190"/>
            <a:ext cx="4197096" cy="954107"/>
          </a:xfrm>
          <a:prstGeom prst="rect">
            <a:avLst/>
          </a:prstGeom>
        </p:spPr>
        <p:txBody>
          <a:bodyPr wrap="square">
            <a:spAutoFit/>
          </a:bodyPr>
          <a:lstStyle/>
          <a:p>
            <a:r>
              <a:rPr lang="ru-RU" sz="1400" b="1" dirty="0" smtClean="0">
                <a:solidFill>
                  <a:schemeClr val="bg1"/>
                </a:solidFill>
                <a:latin typeface="Times New Roman" pitchFamily="18" charset="0"/>
                <a:cs typeface="Times New Roman" pitchFamily="18" charset="0"/>
              </a:rPr>
              <a:t>Восприятие</a:t>
            </a:r>
            <a:r>
              <a:rPr lang="ru-RU" sz="1400" dirty="0" smtClean="0">
                <a:solidFill>
                  <a:schemeClr val="bg1"/>
                </a:solidFill>
                <a:latin typeface="Times New Roman" pitchFamily="18" charset="0"/>
                <a:cs typeface="Times New Roman" pitchFamily="18" charset="0"/>
              </a:rPr>
              <a:t> - это отражение в сознании предметов, событий, явлений при их непосредственном воздействии на органы чувств. </a:t>
            </a:r>
          </a:p>
          <a:p>
            <a:r>
              <a:rPr lang="en-US" altLang="zh-CN" sz="1400" dirty="0" smtClean="0">
                <a:solidFill>
                  <a:schemeClr val="bg1"/>
                </a:solidFill>
                <a:latin typeface="Times New Roman" pitchFamily="18" charset="0"/>
                <a:cs typeface="Times New Roman" pitchFamily="18" charset="0"/>
              </a:rPr>
              <a:t> </a:t>
            </a:r>
            <a:endParaRPr lang="zh-CN" altLang="en-US" sz="1400" dirty="0">
              <a:solidFill>
                <a:schemeClr val="bg1"/>
              </a:solidFill>
              <a:latin typeface="Times New Roman" pitchFamily="18" charset="0"/>
              <a:cs typeface="Times New Roman" pitchFamily="18" charset="0"/>
            </a:endParaRPr>
          </a:p>
        </p:txBody>
      </p:sp>
      <p:sp>
        <p:nvSpPr>
          <p:cNvPr id="22" name="矩形 21"/>
          <p:cNvSpPr/>
          <p:nvPr/>
        </p:nvSpPr>
        <p:spPr>
          <a:xfrm>
            <a:off x="4423108" y="2271022"/>
            <a:ext cx="4720892" cy="1600438"/>
          </a:xfrm>
          <a:prstGeom prst="rect">
            <a:avLst/>
          </a:prstGeom>
        </p:spPr>
        <p:txBody>
          <a:bodyPr wrap="square">
            <a:spAutoFit/>
          </a:bodyPr>
          <a:lstStyle/>
          <a:p>
            <a:r>
              <a:rPr lang="ru-RU" sz="1400" dirty="0" smtClean="0">
                <a:solidFill>
                  <a:schemeClr val="bg1"/>
                </a:solidFill>
                <a:latin typeface="Times New Roman" pitchFamily="18" charset="0"/>
                <a:cs typeface="Times New Roman" pitchFamily="18" charset="0"/>
              </a:rPr>
              <a:t>Восприятие - это прежде всего чувственное познание. Так как, с одной стороны, оно возникает при непосредственном воздействии раздражителя, а с другой - отражает в сознании человека это воздействие, а затем идет осмысливание увиденного, услышанного, почувствованного. </a:t>
            </a: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sp>
        <p:nvSpPr>
          <p:cNvPr id="23" name="矩形 21"/>
          <p:cNvSpPr/>
          <p:nvPr/>
        </p:nvSpPr>
        <p:spPr>
          <a:xfrm>
            <a:off x="4304236" y="3834646"/>
            <a:ext cx="4986068" cy="1600438"/>
          </a:xfrm>
          <a:prstGeom prst="rect">
            <a:avLst/>
          </a:prstGeom>
        </p:spPr>
        <p:txBody>
          <a:bodyPr wrap="square">
            <a:spAutoFit/>
          </a:bodyPr>
          <a:lstStyle/>
          <a:p>
            <a:r>
              <a:rPr lang="ru-RU" sz="1400" b="1" dirty="0" smtClean="0">
                <a:solidFill>
                  <a:schemeClr val="bg1"/>
                </a:solidFill>
                <a:latin typeface="Times New Roman" pitchFamily="18" charset="0"/>
                <a:cs typeface="Times New Roman" pitchFamily="18" charset="0"/>
              </a:rPr>
              <a:t>Главная роль восприятия -</a:t>
            </a:r>
            <a:r>
              <a:rPr lang="ru-RU" sz="1400" dirty="0" smtClean="0">
                <a:solidFill>
                  <a:schemeClr val="bg1"/>
                </a:solidFill>
                <a:latin typeface="Times New Roman" pitchFamily="18" charset="0"/>
                <a:cs typeface="Times New Roman" pitchFamily="18" charset="0"/>
              </a:rPr>
              <a:t> получение информации из внешнего мира и о самом себе, воспринимая которую, человек ориентируется в пространстве, в ситуации, контролирует выполняемые действия, оценивает свои чувства и состояния окружающих, получает новые сведения.</a:t>
            </a:r>
          </a:p>
          <a:p>
            <a:endParaRPr lang="ru-RU" sz="1400" dirty="0" smtClean="0">
              <a:latin typeface="Times New Roman" pitchFamily="18" charset="0"/>
              <a:cs typeface="Times New Roman" pitchFamily="18" charset="0"/>
            </a:endParaRP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sp>
        <p:nvSpPr>
          <p:cNvPr id="24" name="矩形 21"/>
          <p:cNvSpPr/>
          <p:nvPr/>
        </p:nvSpPr>
        <p:spPr>
          <a:xfrm>
            <a:off x="146304" y="1225558"/>
            <a:ext cx="4605528" cy="1384995"/>
          </a:xfrm>
          <a:prstGeom prst="rect">
            <a:avLst/>
          </a:prstGeom>
        </p:spPr>
        <p:txBody>
          <a:bodyPr wrap="square">
            <a:spAutoFit/>
          </a:bodyPr>
          <a:lstStyle/>
          <a:p>
            <a:r>
              <a:rPr lang="ru-RU" sz="1400" dirty="0" smtClean="0">
                <a:latin typeface="Times New Roman" pitchFamily="18" charset="0"/>
                <a:cs typeface="Times New Roman" pitchFamily="18" charset="0"/>
              </a:rPr>
              <a:t>Существуют три основных типа восприятия (модальностей</a:t>
            </a:r>
            <a:r>
              <a:rPr lang="ru-RU" sz="1400"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визуальный (зрительный), </a:t>
            </a:r>
          </a:p>
          <a:p>
            <a:r>
              <a:rPr lang="ru-RU" sz="1400" dirty="0" err="1" smtClean="0">
                <a:latin typeface="Times New Roman" pitchFamily="18" charset="0"/>
                <a:cs typeface="Times New Roman" pitchFamily="18" charset="0"/>
              </a:rPr>
              <a:t>аудиальный</a:t>
            </a:r>
            <a:r>
              <a:rPr lang="ru-RU" sz="1400" dirty="0" smtClean="0">
                <a:latin typeface="Times New Roman" pitchFamily="18" charset="0"/>
                <a:cs typeface="Times New Roman" pitchFamily="18" charset="0"/>
              </a:rPr>
              <a:t> (слуховой) и кинестетический (чувствительный).</a:t>
            </a:r>
          </a:p>
          <a:p>
            <a:r>
              <a:rPr lang="ru-RU" sz="1400" dirty="0" smtClean="0">
                <a:latin typeface="Times New Roman" pitchFamily="18" charset="0"/>
                <a:cs typeface="Times New Roman" pitchFamily="18" charset="0"/>
              </a:rPr>
              <a:t> </a:t>
            </a: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sp>
        <p:nvSpPr>
          <p:cNvPr id="25" name="矩形 21"/>
          <p:cNvSpPr/>
          <p:nvPr/>
        </p:nvSpPr>
        <p:spPr>
          <a:xfrm>
            <a:off x="0" y="4240030"/>
            <a:ext cx="4197096" cy="954107"/>
          </a:xfrm>
          <a:prstGeom prst="rect">
            <a:avLst/>
          </a:prstGeom>
        </p:spPr>
        <p:txBody>
          <a:bodyPr wrap="square">
            <a:spAutoFit/>
          </a:bodyPr>
          <a:lstStyle/>
          <a:p>
            <a:r>
              <a:rPr lang="ru-RU" sz="1400" b="1" i="1" dirty="0" smtClean="0">
                <a:latin typeface="Times New Roman" pitchFamily="18" charset="0"/>
                <a:cs typeface="Times New Roman" pitchFamily="18" charset="0"/>
              </a:rPr>
              <a:t>Визуальный тип</a:t>
            </a:r>
            <a:r>
              <a:rPr lang="ru-RU" sz="1400" i="1" dirty="0" smtClean="0">
                <a:latin typeface="Times New Roman" pitchFamily="18" charset="0"/>
                <a:cs typeface="Times New Roman" pitchFamily="18" charset="0"/>
              </a:rPr>
              <a:t> воспринимает и организует свой опыт и мышление преимущественно с помощью зрительных образов. </a:t>
            </a:r>
            <a:r>
              <a:rPr lang="ru-RU" sz="1400" dirty="0" smtClean="0">
                <a:latin typeface="Times New Roman" pitchFamily="18" charset="0"/>
                <a:cs typeface="Times New Roman" pitchFamily="18" charset="0"/>
              </a:rPr>
              <a:t> </a:t>
            </a: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sp>
        <p:nvSpPr>
          <p:cNvPr id="26" name="矩形 21"/>
          <p:cNvSpPr/>
          <p:nvPr/>
        </p:nvSpPr>
        <p:spPr>
          <a:xfrm>
            <a:off x="0" y="4971550"/>
            <a:ext cx="4197096" cy="738664"/>
          </a:xfrm>
          <a:prstGeom prst="rect">
            <a:avLst/>
          </a:prstGeom>
        </p:spPr>
        <p:txBody>
          <a:bodyPr wrap="square">
            <a:spAutoFit/>
          </a:bodyPr>
          <a:lstStyle/>
          <a:p>
            <a:r>
              <a:rPr lang="ru-RU" sz="1400" i="1" dirty="0" smtClean="0"/>
              <a:t> </a:t>
            </a:r>
            <a:r>
              <a:rPr lang="ru-RU" sz="1400" b="1" i="1" dirty="0" err="1" smtClean="0">
                <a:latin typeface="Times New Roman" pitchFamily="18" charset="0"/>
                <a:cs typeface="Times New Roman" pitchFamily="18" charset="0"/>
              </a:rPr>
              <a:t>Аудиальный</a:t>
            </a:r>
            <a:r>
              <a:rPr lang="ru-RU" sz="1400" b="1" i="1" dirty="0" smtClean="0">
                <a:latin typeface="Times New Roman" pitchFamily="18" charset="0"/>
                <a:cs typeface="Times New Roman" pitchFamily="18" charset="0"/>
              </a:rPr>
              <a:t> тип </a:t>
            </a:r>
            <a:r>
              <a:rPr lang="ru-RU" sz="1400" i="1" dirty="0" smtClean="0">
                <a:latin typeface="Times New Roman" pitchFamily="18" charset="0"/>
                <a:cs typeface="Times New Roman" pitchFamily="18" charset="0"/>
              </a:rPr>
              <a:t>представляет и описывает мир в </a:t>
            </a:r>
            <a:r>
              <a:rPr lang="ru-RU" sz="1400" i="1" dirty="0" err="1" smtClean="0">
                <a:latin typeface="Times New Roman" pitchFamily="18" charset="0"/>
                <a:cs typeface="Times New Roman" pitchFamily="18" charset="0"/>
              </a:rPr>
              <a:t>аудиальных</a:t>
            </a:r>
            <a:r>
              <a:rPr lang="ru-RU" sz="1400" i="1" dirty="0" smtClean="0">
                <a:latin typeface="Times New Roman" pitchFamily="18" charset="0"/>
                <a:cs typeface="Times New Roman" pitchFamily="18" charset="0"/>
              </a:rPr>
              <a:t>, слуховых образов. </a:t>
            </a:r>
            <a:r>
              <a:rPr lang="ru-RU" sz="1400" dirty="0" smtClean="0">
                <a:latin typeface="Times New Roman" pitchFamily="18" charset="0"/>
                <a:cs typeface="Times New Roman" pitchFamily="18" charset="0"/>
              </a:rPr>
              <a:t> </a:t>
            </a: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sp>
        <p:nvSpPr>
          <p:cNvPr id="27" name="矩形 21"/>
          <p:cNvSpPr/>
          <p:nvPr/>
        </p:nvSpPr>
        <p:spPr>
          <a:xfrm>
            <a:off x="0" y="5465326"/>
            <a:ext cx="4197096" cy="738664"/>
          </a:xfrm>
          <a:prstGeom prst="rect">
            <a:avLst/>
          </a:prstGeom>
        </p:spPr>
        <p:txBody>
          <a:bodyPr wrap="square">
            <a:spAutoFit/>
          </a:bodyPr>
          <a:lstStyle/>
          <a:p>
            <a:r>
              <a:rPr lang="ru-RU" sz="1400" b="1" i="1" dirty="0" smtClean="0">
                <a:latin typeface="Times New Roman" pitchFamily="18" charset="0"/>
                <a:cs typeface="Times New Roman" pitchFamily="18" charset="0"/>
              </a:rPr>
              <a:t>Кинестетический тип- </a:t>
            </a:r>
            <a:r>
              <a:rPr lang="ru-RU" sz="1400" i="1" dirty="0" smtClean="0">
                <a:latin typeface="Times New Roman" pitchFamily="18" charset="0"/>
                <a:cs typeface="Times New Roman" pitchFamily="18" charset="0"/>
              </a:rPr>
              <a:t>воспринимает и оценивает мир с помощью ощущений и чувств.</a:t>
            </a:r>
            <a:endParaRPr lang="ru-RU" sz="1400" dirty="0" smtClean="0">
              <a:latin typeface="Times New Roman" pitchFamily="18" charset="0"/>
              <a:cs typeface="Times New Roman" pitchFamily="18" charset="0"/>
            </a:endParaRPr>
          </a:p>
          <a:p>
            <a:r>
              <a:rPr lang="en-US" altLang="zh-CN" sz="1400" dirty="0" smtClean="0">
                <a:solidFill>
                  <a:srgbClr val="46739C"/>
                </a:solidFill>
                <a:latin typeface="Times New Roman" pitchFamily="18" charset="0"/>
                <a:cs typeface="Times New Roman" pitchFamily="18" charset="0"/>
              </a:rPr>
              <a:t> </a:t>
            </a:r>
            <a:endParaRPr lang="zh-CN" altLang="en-US" sz="1400" dirty="0">
              <a:solidFill>
                <a:srgbClr val="46739C"/>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896112" y="2203704"/>
            <a:ext cx="2286000" cy="2048256"/>
          </a:xfrm>
          <a:prstGeom prst="ellipse">
            <a:avLst/>
          </a:prstGeom>
          <a:noFill/>
          <a:ln w="9525">
            <a:noFill/>
            <a:miter lim="800000"/>
            <a:headEnd/>
            <a:tailEnd/>
          </a:ln>
          <a:effectLst/>
        </p:spPr>
      </p:pic>
      <p:sp>
        <p:nvSpPr>
          <p:cNvPr id="21" name="Прямоугольник 20"/>
          <p:cNvSpPr/>
          <p:nvPr/>
        </p:nvSpPr>
        <p:spPr>
          <a:xfrm>
            <a:off x="8511739" y="313694"/>
            <a:ext cx="360740"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11</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18872" y="0"/>
            <a:ext cx="7653528"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Способы повышения восприятия у детей младшего школьного возраста на уроках физкультуры</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12</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25" name="object 18"/>
          <p:cNvSpPr/>
          <p:nvPr/>
        </p:nvSpPr>
        <p:spPr>
          <a:xfrm>
            <a:off x="3378492" y="5641788"/>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sp>
        <p:nvSpPr>
          <p:cNvPr id="52" name="TextBox 53"/>
          <p:cNvSpPr txBox="1">
            <a:spLocks noChangeArrowheads="1"/>
          </p:cNvSpPr>
          <p:nvPr/>
        </p:nvSpPr>
        <p:spPr bwMode="auto">
          <a:xfrm>
            <a:off x="6565392" y="1672001"/>
            <a:ext cx="2578607" cy="4377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b="1" dirty="0" smtClean="0">
                <a:latin typeface="Times New Roman" pitchFamily="18" charset="0"/>
                <a:cs typeface="Times New Roman" pitchFamily="18" charset="0"/>
              </a:rPr>
              <a:t>Вывод:</a:t>
            </a:r>
            <a:r>
              <a:rPr lang="ru-RU" sz="1400" dirty="0" smtClean="0">
                <a:latin typeface="Times New Roman" pitchFamily="18" charset="0"/>
                <a:cs typeface="Times New Roman" pitchFamily="18" charset="0"/>
              </a:rPr>
              <a:t> Подвижные игры, формируют именно те модальности восприятия (</a:t>
            </a:r>
            <a:r>
              <a:rPr lang="ru-RU" sz="1400" dirty="0" err="1" smtClean="0">
                <a:latin typeface="Times New Roman" pitchFamily="18" charset="0"/>
                <a:cs typeface="Times New Roman" pitchFamily="18" charset="0"/>
              </a:rPr>
              <a:t>аудиальный</a:t>
            </a:r>
            <a:r>
              <a:rPr lang="ru-RU" sz="1400" dirty="0" smtClean="0">
                <a:latin typeface="Times New Roman" pitchFamily="18" charset="0"/>
                <a:cs typeface="Times New Roman" pitchFamily="18" charset="0"/>
              </a:rPr>
              <a:t>, визуальный и кинестетический), которые играют ведущую роль в учебном процессе. Музыкальное сопровождение стимулирует у учащихся </a:t>
            </a:r>
            <a:r>
              <a:rPr lang="ru-RU" sz="1400" dirty="0" err="1" smtClean="0">
                <a:latin typeface="Times New Roman" pitchFamily="18" charset="0"/>
                <a:cs typeface="Times New Roman" pitchFamily="18" charset="0"/>
              </a:rPr>
              <a:t>аудиальный</a:t>
            </a:r>
            <a:r>
              <a:rPr lang="ru-RU" sz="1400" dirty="0" smtClean="0">
                <a:latin typeface="Times New Roman" pitchFamily="18" charset="0"/>
                <a:cs typeface="Times New Roman" pitchFamily="18" charset="0"/>
              </a:rPr>
              <a:t> канал восприятия, а дополнительные игровые (дидактические) материалы способствуют развитию визуального канала восприятия, концентрации внимания и развитию визуальной памяти. </a:t>
            </a:r>
          </a:p>
          <a:p>
            <a:pPr algn="ctr"/>
            <a:endParaRPr lang="ru-RU" sz="2400" dirty="0" smtClean="0">
              <a:latin typeface="Times New Roman" pitchFamily="18" charset="0"/>
              <a:cs typeface="Times New Roman" pitchFamily="18" charset="0"/>
            </a:endParaRPr>
          </a:p>
        </p:txBody>
      </p:sp>
      <p:grpSp>
        <p:nvGrpSpPr>
          <p:cNvPr id="36" name="组合 2"/>
          <p:cNvGrpSpPr/>
          <p:nvPr/>
        </p:nvGrpSpPr>
        <p:grpSpPr>
          <a:xfrm>
            <a:off x="0" y="1182457"/>
            <a:ext cx="6611112" cy="1291733"/>
            <a:chOff x="794420" y="1316747"/>
            <a:chExt cx="4563539" cy="918899"/>
          </a:xfrm>
        </p:grpSpPr>
        <p:grpSp>
          <p:nvGrpSpPr>
            <p:cNvPr id="39" name="组合 48"/>
            <p:cNvGrpSpPr>
              <a:grpSpLocks/>
            </p:cNvGrpSpPr>
            <p:nvPr/>
          </p:nvGrpSpPr>
          <p:grpSpPr bwMode="auto">
            <a:xfrm>
              <a:off x="794420" y="1316747"/>
              <a:ext cx="4563539" cy="918899"/>
              <a:chOff x="2678521" y="2847139"/>
              <a:chExt cx="12011025" cy="2417231"/>
            </a:xfrm>
          </p:grpSpPr>
          <p:sp>
            <p:nvSpPr>
              <p:cNvPr id="53"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1C51A3"/>
              </a:solidFill>
              <a:ln w="28575"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54" name="Freeform 20"/>
              <p:cNvSpPr>
                <a:spLocks noEditPoints="1"/>
              </p:cNvSpPr>
              <p:nvPr/>
            </p:nvSpPr>
            <p:spPr bwMode="auto">
              <a:xfrm>
                <a:off x="2678523" y="2847139"/>
                <a:ext cx="4767862"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55" name="椭圆 22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56"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1C51A3"/>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1285372" fontAlgn="auto">
                  <a:spcBef>
                    <a:spcPts val="0"/>
                  </a:spcBef>
                  <a:spcAft>
                    <a:spcPts val="0"/>
                  </a:spcAft>
                  <a:defRPr/>
                </a:pPr>
                <a:endParaRPr lang="zh-CN" altLang="en-US" sz="2530" kern="0">
                  <a:solidFill>
                    <a:prstClr val="white"/>
                  </a:solidFill>
                  <a:latin typeface="Calibri"/>
                  <a:ea typeface="微软雅黑"/>
                </a:endParaRPr>
              </a:p>
            </p:txBody>
          </p:sp>
        </p:grpSp>
        <p:sp>
          <p:nvSpPr>
            <p:cNvPr id="42" name="文本框 64"/>
            <p:cNvSpPr txBox="1">
              <a:spLocks noChangeArrowheads="1"/>
            </p:cNvSpPr>
            <p:nvPr/>
          </p:nvSpPr>
          <p:spPr bwMode="auto">
            <a:xfrm>
              <a:off x="1459264" y="1421187"/>
              <a:ext cx="1148953" cy="375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ru-RU" sz="1400" dirty="0" smtClean="0">
                  <a:latin typeface="Times New Roman" pitchFamily="18" charset="0"/>
                  <a:cs typeface="Times New Roman" pitchFamily="18" charset="0"/>
                </a:rPr>
                <a:t>Гимнастические упражнения</a:t>
              </a:r>
              <a:endParaRPr lang="zh-CN" altLang="en-US" sz="1400" dirty="0">
                <a:solidFill>
                  <a:schemeClr val="bg1"/>
                </a:solidFill>
                <a:latin typeface="Times New Roman" pitchFamily="18" charset="0"/>
                <a:cs typeface="Times New Roman" pitchFamily="18" charset="0"/>
              </a:endParaRPr>
            </a:p>
          </p:txBody>
        </p:sp>
        <p:sp>
          <p:nvSpPr>
            <p:cNvPr id="46" name="文本框 1"/>
            <p:cNvSpPr txBox="1">
              <a:spLocks noChangeArrowheads="1"/>
            </p:cNvSpPr>
            <p:nvPr/>
          </p:nvSpPr>
          <p:spPr bwMode="auto">
            <a:xfrm>
              <a:off x="1026281" y="1586565"/>
              <a:ext cx="412196" cy="392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85372" fontAlgn="auto">
                <a:spcBef>
                  <a:spcPts val="0"/>
                </a:spcBef>
                <a:spcAft>
                  <a:spcPts val="0"/>
                </a:spcAft>
                <a:defRPr/>
              </a:pPr>
              <a:r>
                <a:rPr lang="en-US" altLang="zh-CN" sz="2952" kern="0" dirty="0">
                  <a:solidFill>
                    <a:sysClr val="window" lastClr="FFFFFF"/>
                  </a:solidFill>
                  <a:latin typeface="Times New Roman" pitchFamily="18" charset="0"/>
                  <a:cs typeface="Times New Roman" pitchFamily="18" charset="0"/>
                </a:rPr>
                <a:t>01</a:t>
              </a:r>
              <a:endParaRPr lang="zh-CN" altLang="en-US" sz="2952" kern="0" dirty="0">
                <a:solidFill>
                  <a:sysClr val="window" lastClr="FFFFFF"/>
                </a:solidFill>
                <a:latin typeface="Times New Roman" pitchFamily="18" charset="0"/>
                <a:cs typeface="Times New Roman" pitchFamily="18" charset="0"/>
              </a:endParaRPr>
            </a:p>
          </p:txBody>
        </p:sp>
        <p:sp>
          <p:nvSpPr>
            <p:cNvPr id="47" name="TextBox 46"/>
            <p:cNvSpPr txBox="1"/>
            <p:nvPr/>
          </p:nvSpPr>
          <p:spPr>
            <a:xfrm>
              <a:off x="3130050" y="1341200"/>
              <a:ext cx="2179641" cy="266316"/>
            </a:xfrm>
            <a:prstGeom prst="rect">
              <a:avLst/>
            </a:prstGeom>
            <a:noFill/>
          </p:spPr>
          <p:txBody>
            <a:bodyPr wrap="square" lIns="96431" tIns="48215" rIns="96431" bIns="48215" rtlCol="0">
              <a:spAutoFit/>
            </a:bodyPr>
            <a:lstStyle/>
            <a:p>
              <a:endParaRPr lang="en-GB" altLang="zh-CN" sz="1800" dirty="0">
                <a:solidFill>
                  <a:schemeClr val="bg1"/>
                </a:solidFill>
                <a:latin typeface="Times New Roman" pitchFamily="18" charset="0"/>
                <a:ea typeface="微软雅黑" panose="020B0503020204020204" pitchFamily="34" charset="-122"/>
                <a:cs typeface="Times New Roman" pitchFamily="18" charset="0"/>
                <a:sym typeface="+mn-lt"/>
              </a:endParaRPr>
            </a:p>
          </p:txBody>
        </p:sp>
      </p:grpSp>
      <p:sp>
        <p:nvSpPr>
          <p:cNvPr id="57" name="文本框 64"/>
          <p:cNvSpPr txBox="1">
            <a:spLocks noChangeArrowheads="1"/>
          </p:cNvSpPr>
          <p:nvPr/>
        </p:nvSpPr>
        <p:spPr bwMode="auto">
          <a:xfrm>
            <a:off x="2615184" y="1262217"/>
            <a:ext cx="3465576" cy="959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ru-RU" sz="1400" dirty="0" smtClean="0">
                <a:solidFill>
                  <a:schemeClr val="bg1"/>
                </a:solidFill>
                <a:latin typeface="Times New Roman" pitchFamily="18" charset="0"/>
                <a:cs typeface="Times New Roman" pitchFamily="18" charset="0"/>
              </a:rPr>
              <a:t>Кувырок вперёд, «Свечка», ходьба и подтягивание на гимнастической скамейке, лазание по гимнастической стенке.</a:t>
            </a:r>
          </a:p>
        </p:txBody>
      </p:sp>
      <p:grpSp>
        <p:nvGrpSpPr>
          <p:cNvPr id="59" name="组合 2"/>
          <p:cNvGrpSpPr/>
          <p:nvPr/>
        </p:nvGrpSpPr>
        <p:grpSpPr>
          <a:xfrm>
            <a:off x="0" y="2651593"/>
            <a:ext cx="6611112" cy="1291733"/>
            <a:chOff x="794420" y="1316747"/>
            <a:chExt cx="4563539" cy="918899"/>
          </a:xfrm>
        </p:grpSpPr>
        <p:grpSp>
          <p:nvGrpSpPr>
            <p:cNvPr id="60" name="组合 48"/>
            <p:cNvGrpSpPr>
              <a:grpSpLocks/>
            </p:cNvGrpSpPr>
            <p:nvPr/>
          </p:nvGrpSpPr>
          <p:grpSpPr bwMode="auto">
            <a:xfrm>
              <a:off x="794420" y="1316747"/>
              <a:ext cx="4563539" cy="918899"/>
              <a:chOff x="2678521" y="2847139"/>
              <a:chExt cx="12011025" cy="2417231"/>
            </a:xfrm>
          </p:grpSpPr>
          <p:sp>
            <p:nvSpPr>
              <p:cNvPr id="6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1C51A3"/>
              </a:solidFill>
              <a:ln w="28575"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65" name="Freeform 20"/>
              <p:cNvSpPr>
                <a:spLocks noEditPoints="1"/>
              </p:cNvSpPr>
              <p:nvPr/>
            </p:nvSpPr>
            <p:spPr bwMode="auto">
              <a:xfrm>
                <a:off x="2678521" y="2847139"/>
                <a:ext cx="4699966"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66" name="椭圆 22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6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1C51A3"/>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1285372" fontAlgn="auto">
                  <a:spcBef>
                    <a:spcPts val="0"/>
                  </a:spcBef>
                  <a:spcAft>
                    <a:spcPts val="0"/>
                  </a:spcAft>
                  <a:defRPr/>
                </a:pPr>
                <a:endParaRPr lang="zh-CN" altLang="en-US" sz="2530" kern="0">
                  <a:solidFill>
                    <a:prstClr val="white"/>
                  </a:solidFill>
                  <a:latin typeface="Calibri"/>
                  <a:ea typeface="微软雅黑"/>
                </a:endParaRPr>
              </a:p>
            </p:txBody>
          </p:sp>
        </p:grpSp>
        <p:sp>
          <p:nvSpPr>
            <p:cNvPr id="61" name="文本框 64"/>
            <p:cNvSpPr txBox="1">
              <a:spLocks noChangeArrowheads="1"/>
            </p:cNvSpPr>
            <p:nvPr/>
          </p:nvSpPr>
          <p:spPr bwMode="auto">
            <a:xfrm>
              <a:off x="1438239" y="1421187"/>
              <a:ext cx="1037536" cy="375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ru-RU" sz="1400" dirty="0" smtClean="0">
                  <a:latin typeface="Times New Roman" pitchFamily="18" charset="0"/>
                  <a:cs typeface="Times New Roman" pitchFamily="18" charset="0"/>
                </a:rPr>
                <a:t>Подвижные игры</a:t>
              </a:r>
              <a:endParaRPr lang="zh-CN" altLang="en-US" sz="1400" dirty="0">
                <a:solidFill>
                  <a:schemeClr val="bg1"/>
                </a:solidFill>
                <a:latin typeface="Times New Roman" pitchFamily="18" charset="0"/>
                <a:cs typeface="Times New Roman" pitchFamily="18" charset="0"/>
              </a:endParaRPr>
            </a:p>
          </p:txBody>
        </p:sp>
        <p:sp>
          <p:nvSpPr>
            <p:cNvPr id="62" name="文本框 1"/>
            <p:cNvSpPr txBox="1">
              <a:spLocks noChangeArrowheads="1"/>
            </p:cNvSpPr>
            <p:nvPr/>
          </p:nvSpPr>
          <p:spPr bwMode="auto">
            <a:xfrm>
              <a:off x="1026281" y="1586565"/>
              <a:ext cx="395552" cy="392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85372" fontAlgn="auto">
                <a:spcBef>
                  <a:spcPts val="0"/>
                </a:spcBef>
                <a:spcAft>
                  <a:spcPts val="0"/>
                </a:spcAft>
                <a:defRPr/>
              </a:pPr>
              <a:r>
                <a:rPr lang="en-US" altLang="zh-CN" sz="2952" kern="0" dirty="0" smtClean="0">
                  <a:solidFill>
                    <a:sysClr val="window" lastClr="FFFFFF"/>
                  </a:solidFill>
                  <a:latin typeface="Times New Roman" pitchFamily="18" charset="0"/>
                  <a:cs typeface="Times New Roman" pitchFamily="18" charset="0"/>
                </a:rPr>
                <a:t>0</a:t>
              </a:r>
              <a:r>
                <a:rPr lang="ru-RU" altLang="zh-CN" sz="2952" kern="0" dirty="0" smtClean="0">
                  <a:solidFill>
                    <a:sysClr val="window" lastClr="FFFFFF"/>
                  </a:solidFill>
                  <a:latin typeface="Times New Roman" pitchFamily="18" charset="0"/>
                  <a:cs typeface="Times New Roman" pitchFamily="18" charset="0"/>
                </a:rPr>
                <a:t>2</a:t>
              </a:r>
              <a:endParaRPr lang="zh-CN" altLang="en-US" sz="2952" kern="0" dirty="0">
                <a:solidFill>
                  <a:sysClr val="window" lastClr="FFFFFF"/>
                </a:solidFill>
                <a:latin typeface="Times New Roman" pitchFamily="18" charset="0"/>
                <a:cs typeface="Times New Roman" pitchFamily="18" charset="0"/>
              </a:endParaRPr>
            </a:p>
          </p:txBody>
        </p:sp>
        <p:sp>
          <p:nvSpPr>
            <p:cNvPr id="63" name="TextBox 62"/>
            <p:cNvSpPr txBox="1"/>
            <p:nvPr/>
          </p:nvSpPr>
          <p:spPr>
            <a:xfrm>
              <a:off x="3130050" y="1341200"/>
              <a:ext cx="2179641" cy="266316"/>
            </a:xfrm>
            <a:prstGeom prst="rect">
              <a:avLst/>
            </a:prstGeom>
            <a:noFill/>
          </p:spPr>
          <p:txBody>
            <a:bodyPr wrap="square" lIns="96431" tIns="48215" rIns="96431" bIns="48215" rtlCol="0">
              <a:spAutoFit/>
            </a:bodyPr>
            <a:lstStyle/>
            <a:p>
              <a:endParaRPr lang="en-GB" altLang="zh-CN" sz="1800" dirty="0">
                <a:solidFill>
                  <a:schemeClr val="bg1"/>
                </a:solidFill>
                <a:latin typeface="Times New Roman" pitchFamily="18" charset="0"/>
                <a:ea typeface="微软雅黑" panose="020B0503020204020204" pitchFamily="34" charset="-122"/>
                <a:cs typeface="Times New Roman" pitchFamily="18" charset="0"/>
                <a:sym typeface="+mn-lt"/>
              </a:endParaRPr>
            </a:p>
          </p:txBody>
        </p:sp>
      </p:grpSp>
      <p:sp>
        <p:nvSpPr>
          <p:cNvPr id="68" name="TextBox 53"/>
          <p:cNvSpPr txBox="1">
            <a:spLocks noChangeArrowheads="1"/>
          </p:cNvSpPr>
          <p:nvPr/>
        </p:nvSpPr>
        <p:spPr bwMode="auto">
          <a:xfrm>
            <a:off x="2386584" y="2615012"/>
            <a:ext cx="4114800" cy="1576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«Третий лишний», «Собери кубики», К своим флажкам», «Запрещённое движение», «Найди свое место», «Замри в позе», «</a:t>
            </a:r>
            <a:r>
              <a:rPr lang="ru-RU" sz="1400" dirty="0" err="1" smtClean="0">
                <a:solidFill>
                  <a:schemeClr val="bg1"/>
                </a:solidFill>
                <a:latin typeface="Times New Roman" pitchFamily="18" charset="0"/>
                <a:cs typeface="Times New Roman" pitchFamily="18" charset="0"/>
              </a:rPr>
              <a:t>Передал-садись</a:t>
            </a:r>
            <a:r>
              <a:rPr lang="ru-RU" sz="1400" dirty="0" smtClean="0">
                <a:solidFill>
                  <a:schemeClr val="bg1"/>
                </a:solidFill>
                <a:latin typeface="Times New Roman" pitchFamily="18" charset="0"/>
                <a:cs typeface="Times New Roman" pitchFamily="18" charset="0"/>
              </a:rPr>
              <a:t>», «Передача мяча над головой», «Эстафета с обручами», «Встречная эстафета». </a:t>
            </a:r>
          </a:p>
          <a:p>
            <a:pPr algn="ctr"/>
            <a:endParaRPr lang="ru-RU" sz="2400" dirty="0" smtClean="0">
              <a:latin typeface="Times New Roman" pitchFamily="18" charset="0"/>
              <a:cs typeface="Times New Roman" pitchFamily="18" charset="0"/>
            </a:endParaRPr>
          </a:p>
        </p:txBody>
      </p:sp>
      <p:grpSp>
        <p:nvGrpSpPr>
          <p:cNvPr id="69" name="组合 2"/>
          <p:cNvGrpSpPr/>
          <p:nvPr/>
        </p:nvGrpSpPr>
        <p:grpSpPr>
          <a:xfrm>
            <a:off x="0" y="4148161"/>
            <a:ext cx="6565392" cy="1291733"/>
            <a:chOff x="794420" y="1316747"/>
            <a:chExt cx="4563539" cy="918899"/>
          </a:xfrm>
        </p:grpSpPr>
        <p:grpSp>
          <p:nvGrpSpPr>
            <p:cNvPr id="70" name="组合 48"/>
            <p:cNvGrpSpPr>
              <a:grpSpLocks/>
            </p:cNvGrpSpPr>
            <p:nvPr/>
          </p:nvGrpSpPr>
          <p:grpSpPr bwMode="auto">
            <a:xfrm>
              <a:off x="794420" y="1316747"/>
              <a:ext cx="4563539" cy="918899"/>
              <a:chOff x="2678521" y="2847139"/>
              <a:chExt cx="12011025" cy="2417231"/>
            </a:xfrm>
          </p:grpSpPr>
          <p:sp>
            <p:nvSpPr>
              <p:cNvPr id="7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1C51A3"/>
              </a:solidFill>
              <a:ln w="28575"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75" name="Freeform 20"/>
              <p:cNvSpPr>
                <a:spLocks noEditPoints="1"/>
              </p:cNvSpPr>
              <p:nvPr/>
            </p:nvSpPr>
            <p:spPr bwMode="auto">
              <a:xfrm>
                <a:off x="2678521" y="2847139"/>
                <a:ext cx="4650508"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76" name="椭圆 22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7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1C51A3"/>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1285372" fontAlgn="auto">
                  <a:spcBef>
                    <a:spcPts val="0"/>
                  </a:spcBef>
                  <a:spcAft>
                    <a:spcPts val="0"/>
                  </a:spcAft>
                  <a:defRPr/>
                </a:pPr>
                <a:endParaRPr lang="zh-CN" altLang="en-US" sz="2530" kern="0">
                  <a:solidFill>
                    <a:prstClr val="white"/>
                  </a:solidFill>
                  <a:latin typeface="Calibri"/>
                  <a:ea typeface="微软雅黑"/>
                </a:endParaRPr>
              </a:p>
            </p:txBody>
          </p:sp>
        </p:grpSp>
        <p:sp>
          <p:nvSpPr>
            <p:cNvPr id="71" name="文本框 64"/>
            <p:cNvSpPr txBox="1">
              <a:spLocks noChangeArrowheads="1"/>
            </p:cNvSpPr>
            <p:nvPr/>
          </p:nvSpPr>
          <p:spPr bwMode="auto">
            <a:xfrm>
              <a:off x="1423654" y="1440702"/>
              <a:ext cx="1119814" cy="375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ru-RU" sz="1400" dirty="0" smtClean="0">
                  <a:latin typeface="Times New Roman" pitchFamily="18" charset="0"/>
                  <a:cs typeface="Times New Roman" pitchFamily="18" charset="0"/>
                </a:rPr>
                <a:t>Дидактические игры</a:t>
              </a:r>
              <a:endParaRPr lang="zh-CN" altLang="en-US" sz="1400" dirty="0">
                <a:solidFill>
                  <a:schemeClr val="bg1"/>
                </a:solidFill>
                <a:latin typeface="Times New Roman" pitchFamily="18" charset="0"/>
                <a:cs typeface="Times New Roman" pitchFamily="18" charset="0"/>
              </a:endParaRPr>
            </a:p>
          </p:txBody>
        </p:sp>
        <p:sp>
          <p:nvSpPr>
            <p:cNvPr id="72" name="文本框 1"/>
            <p:cNvSpPr txBox="1">
              <a:spLocks noChangeArrowheads="1"/>
            </p:cNvSpPr>
            <p:nvPr/>
          </p:nvSpPr>
          <p:spPr bwMode="auto">
            <a:xfrm>
              <a:off x="1026281" y="1586565"/>
              <a:ext cx="385943" cy="392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85372" fontAlgn="auto">
                <a:spcBef>
                  <a:spcPts val="0"/>
                </a:spcBef>
                <a:spcAft>
                  <a:spcPts val="0"/>
                </a:spcAft>
                <a:defRPr/>
              </a:pPr>
              <a:r>
                <a:rPr lang="en-US" altLang="zh-CN" sz="2952" kern="0" dirty="0" smtClean="0">
                  <a:solidFill>
                    <a:sysClr val="window" lastClr="FFFFFF"/>
                  </a:solidFill>
                  <a:latin typeface="Times New Roman" pitchFamily="18" charset="0"/>
                  <a:cs typeface="Times New Roman" pitchFamily="18" charset="0"/>
                </a:rPr>
                <a:t>0</a:t>
              </a:r>
              <a:r>
                <a:rPr lang="ru-RU" altLang="zh-CN" sz="2952" kern="0" dirty="0" smtClean="0">
                  <a:solidFill>
                    <a:sysClr val="window" lastClr="FFFFFF"/>
                  </a:solidFill>
                  <a:latin typeface="Times New Roman" pitchFamily="18" charset="0"/>
                  <a:cs typeface="Times New Roman" pitchFamily="18" charset="0"/>
                </a:rPr>
                <a:t>3</a:t>
              </a:r>
              <a:endParaRPr lang="zh-CN" altLang="en-US" sz="2952" kern="0" dirty="0">
                <a:solidFill>
                  <a:sysClr val="window" lastClr="FFFFFF"/>
                </a:solidFill>
                <a:latin typeface="Times New Roman" pitchFamily="18" charset="0"/>
                <a:cs typeface="Times New Roman" pitchFamily="18" charset="0"/>
              </a:endParaRPr>
            </a:p>
          </p:txBody>
        </p:sp>
        <p:sp>
          <p:nvSpPr>
            <p:cNvPr id="73" name="TextBox 72"/>
            <p:cNvSpPr txBox="1"/>
            <p:nvPr/>
          </p:nvSpPr>
          <p:spPr>
            <a:xfrm>
              <a:off x="3130050" y="1341200"/>
              <a:ext cx="2179641" cy="266316"/>
            </a:xfrm>
            <a:prstGeom prst="rect">
              <a:avLst/>
            </a:prstGeom>
            <a:noFill/>
          </p:spPr>
          <p:txBody>
            <a:bodyPr wrap="square" lIns="96431" tIns="48215" rIns="96431" bIns="48215" rtlCol="0">
              <a:spAutoFit/>
            </a:bodyPr>
            <a:lstStyle/>
            <a:p>
              <a:endParaRPr lang="en-GB" altLang="zh-CN" sz="1800" dirty="0">
                <a:solidFill>
                  <a:schemeClr val="bg1"/>
                </a:solidFill>
                <a:latin typeface="Times New Roman" pitchFamily="18" charset="0"/>
                <a:ea typeface="微软雅黑" panose="020B0503020204020204" pitchFamily="34" charset="-122"/>
                <a:cs typeface="Times New Roman" pitchFamily="18" charset="0"/>
                <a:sym typeface="+mn-lt"/>
              </a:endParaRPr>
            </a:p>
          </p:txBody>
        </p:sp>
      </p:grpSp>
      <p:sp>
        <p:nvSpPr>
          <p:cNvPr id="78" name="TextBox 53"/>
          <p:cNvSpPr txBox="1">
            <a:spLocks noChangeArrowheads="1"/>
          </p:cNvSpPr>
          <p:nvPr/>
        </p:nvSpPr>
        <p:spPr bwMode="auto">
          <a:xfrm>
            <a:off x="2633472" y="4113294"/>
            <a:ext cx="3703320" cy="1576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solidFill>
                  <a:schemeClr val="bg1"/>
                </a:solidFill>
                <a:latin typeface="Times New Roman" pitchFamily="18" charset="0"/>
                <a:cs typeface="Times New Roman" pitchFamily="18" charset="0"/>
              </a:rPr>
              <a:t>«Подбери кубики по цвету», «Подбери картинки», «Какого цвета?», «Назови фигуры», «Найди образец», «Образец и правило», «Чей узор лучше?», «Соблюдай правило». </a:t>
            </a:r>
          </a:p>
          <a:p>
            <a:pPr algn="ctr"/>
            <a:endParaRPr lang="ru-RU" sz="2400" dirty="0" smtClean="0">
              <a:latin typeface="Times New Roman" pitchFamily="18" charset="0"/>
              <a:cs typeface="Times New Roman" pitchFamily="18" charset="0"/>
            </a:endParaRPr>
          </a:p>
        </p:txBody>
      </p:sp>
      <p:grpSp>
        <p:nvGrpSpPr>
          <p:cNvPr id="79" name="组合 2"/>
          <p:cNvGrpSpPr/>
          <p:nvPr/>
        </p:nvGrpSpPr>
        <p:grpSpPr>
          <a:xfrm>
            <a:off x="0" y="5566267"/>
            <a:ext cx="6556248" cy="1291733"/>
            <a:chOff x="794420" y="1316747"/>
            <a:chExt cx="4563539" cy="918899"/>
          </a:xfrm>
        </p:grpSpPr>
        <p:grpSp>
          <p:nvGrpSpPr>
            <p:cNvPr id="80" name="组合 48"/>
            <p:cNvGrpSpPr>
              <a:grpSpLocks/>
            </p:cNvGrpSpPr>
            <p:nvPr/>
          </p:nvGrpSpPr>
          <p:grpSpPr bwMode="auto">
            <a:xfrm>
              <a:off x="794420" y="1316747"/>
              <a:ext cx="4563539" cy="918899"/>
              <a:chOff x="2678521" y="2847139"/>
              <a:chExt cx="12011025" cy="2417231"/>
            </a:xfrm>
          </p:grpSpPr>
          <p:sp>
            <p:nvSpPr>
              <p:cNvPr id="8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1C51A3"/>
              </a:solidFill>
              <a:ln w="28575"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85" name="Freeform 20"/>
              <p:cNvSpPr>
                <a:spLocks noEditPoints="1"/>
              </p:cNvSpPr>
              <p:nvPr/>
            </p:nvSpPr>
            <p:spPr bwMode="auto">
              <a:xfrm>
                <a:off x="2678521" y="2847139"/>
                <a:ext cx="4573235"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86" name="椭圆 22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p:spPr>
            <p:txBody>
              <a:bodyPr/>
              <a:lstStyle/>
              <a:p>
                <a:pPr defTabSz="1285372" fontAlgn="auto">
                  <a:spcBef>
                    <a:spcPts val="0"/>
                  </a:spcBef>
                  <a:spcAft>
                    <a:spcPts val="0"/>
                  </a:spcAft>
                  <a:defRPr/>
                </a:pPr>
                <a:endParaRPr lang="zh-CN" altLang="en-US" sz="2530" kern="0">
                  <a:solidFill>
                    <a:prstClr val="black"/>
                  </a:solidFill>
                  <a:latin typeface="Calibri"/>
                  <a:ea typeface="微软雅黑"/>
                </a:endParaRPr>
              </a:p>
            </p:txBody>
          </p:sp>
          <p:sp>
            <p:nvSpPr>
              <p:cNvPr id="8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1C51A3"/>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1285372" fontAlgn="auto">
                  <a:spcBef>
                    <a:spcPts val="0"/>
                  </a:spcBef>
                  <a:spcAft>
                    <a:spcPts val="0"/>
                  </a:spcAft>
                  <a:defRPr/>
                </a:pPr>
                <a:endParaRPr lang="zh-CN" altLang="en-US" sz="2530" kern="0">
                  <a:solidFill>
                    <a:prstClr val="white"/>
                  </a:solidFill>
                  <a:latin typeface="Calibri"/>
                  <a:ea typeface="微软雅黑"/>
                </a:endParaRPr>
              </a:p>
            </p:txBody>
          </p:sp>
        </p:grpSp>
        <p:sp>
          <p:nvSpPr>
            <p:cNvPr id="81" name="文本框 64"/>
            <p:cNvSpPr txBox="1">
              <a:spLocks noChangeArrowheads="1"/>
            </p:cNvSpPr>
            <p:nvPr/>
          </p:nvSpPr>
          <p:spPr bwMode="auto">
            <a:xfrm>
              <a:off x="1414160" y="1395168"/>
              <a:ext cx="1078040" cy="375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ru-RU" sz="1400" dirty="0" smtClean="0">
                  <a:latin typeface="Times New Roman" pitchFamily="18" charset="0"/>
                  <a:cs typeface="Times New Roman" pitchFamily="18" charset="0"/>
                </a:rPr>
                <a:t>Музыкальное сопровождение</a:t>
              </a:r>
              <a:endParaRPr lang="zh-CN" altLang="en-US" sz="1400" dirty="0">
                <a:solidFill>
                  <a:schemeClr val="bg1"/>
                </a:solidFill>
                <a:latin typeface="Times New Roman" pitchFamily="18" charset="0"/>
                <a:cs typeface="Times New Roman" pitchFamily="18" charset="0"/>
              </a:endParaRPr>
            </a:p>
          </p:txBody>
        </p:sp>
        <p:sp>
          <p:nvSpPr>
            <p:cNvPr id="82" name="文本框 1"/>
            <p:cNvSpPr txBox="1">
              <a:spLocks noChangeArrowheads="1"/>
            </p:cNvSpPr>
            <p:nvPr/>
          </p:nvSpPr>
          <p:spPr bwMode="auto">
            <a:xfrm>
              <a:off x="1026281" y="1586565"/>
              <a:ext cx="377287" cy="392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85372" fontAlgn="auto">
                <a:spcBef>
                  <a:spcPts val="0"/>
                </a:spcBef>
                <a:spcAft>
                  <a:spcPts val="0"/>
                </a:spcAft>
                <a:defRPr/>
              </a:pPr>
              <a:r>
                <a:rPr lang="en-US" altLang="zh-CN" sz="2952" kern="0" dirty="0" smtClean="0">
                  <a:solidFill>
                    <a:sysClr val="window" lastClr="FFFFFF"/>
                  </a:solidFill>
                  <a:latin typeface="Times New Roman" pitchFamily="18" charset="0"/>
                  <a:cs typeface="Times New Roman" pitchFamily="18" charset="0"/>
                </a:rPr>
                <a:t>0</a:t>
              </a:r>
              <a:r>
                <a:rPr lang="ru-RU" altLang="zh-CN" sz="2952" kern="0" dirty="0" smtClean="0">
                  <a:solidFill>
                    <a:sysClr val="window" lastClr="FFFFFF"/>
                  </a:solidFill>
                  <a:latin typeface="Times New Roman" pitchFamily="18" charset="0"/>
                  <a:cs typeface="Times New Roman" pitchFamily="18" charset="0"/>
                </a:rPr>
                <a:t>4</a:t>
              </a:r>
              <a:endParaRPr lang="zh-CN" altLang="en-US" sz="2952" kern="0" dirty="0">
                <a:solidFill>
                  <a:sysClr val="window" lastClr="FFFFFF"/>
                </a:solidFill>
                <a:latin typeface="Times New Roman" pitchFamily="18" charset="0"/>
                <a:cs typeface="Times New Roman" pitchFamily="18" charset="0"/>
              </a:endParaRPr>
            </a:p>
          </p:txBody>
        </p:sp>
        <p:sp>
          <p:nvSpPr>
            <p:cNvPr id="83" name="TextBox 82"/>
            <p:cNvSpPr txBox="1"/>
            <p:nvPr/>
          </p:nvSpPr>
          <p:spPr>
            <a:xfrm>
              <a:off x="3130050" y="1341200"/>
              <a:ext cx="2179641" cy="266316"/>
            </a:xfrm>
            <a:prstGeom prst="rect">
              <a:avLst/>
            </a:prstGeom>
            <a:noFill/>
          </p:spPr>
          <p:txBody>
            <a:bodyPr wrap="square" lIns="96431" tIns="48215" rIns="96431" bIns="48215" rtlCol="0">
              <a:spAutoFit/>
            </a:bodyPr>
            <a:lstStyle/>
            <a:p>
              <a:endParaRPr lang="en-GB" altLang="zh-CN" sz="1800" dirty="0">
                <a:solidFill>
                  <a:schemeClr val="bg1"/>
                </a:solidFill>
                <a:latin typeface="Times New Roman" pitchFamily="18" charset="0"/>
                <a:ea typeface="微软雅黑" panose="020B0503020204020204" pitchFamily="34" charset="-122"/>
                <a:cs typeface="Times New Roman" pitchFamily="18" charset="0"/>
                <a:sym typeface="+mn-lt"/>
              </a:endParaRPr>
            </a:p>
          </p:txBody>
        </p:sp>
      </p:grpSp>
      <p:sp>
        <p:nvSpPr>
          <p:cNvPr id="88" name="文本框 64"/>
          <p:cNvSpPr txBox="1">
            <a:spLocks noChangeArrowheads="1"/>
          </p:cNvSpPr>
          <p:nvPr/>
        </p:nvSpPr>
        <p:spPr bwMode="auto">
          <a:xfrm>
            <a:off x="2773678" y="5524627"/>
            <a:ext cx="3532634" cy="1574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18" tIns="48210" rIns="96418" bIns="4821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ru-RU" sz="1400" dirty="0" smtClean="0">
                <a:solidFill>
                  <a:schemeClr val="bg1"/>
                </a:solidFill>
                <a:latin typeface="Times New Roman" pitchFamily="18" charset="0"/>
                <a:cs typeface="Times New Roman" pitchFamily="18" charset="0"/>
              </a:rPr>
              <a:t>Вступительную и заключительную часть уроков проводить с музыкальным сопровождением: </a:t>
            </a:r>
            <a:r>
              <a:rPr lang="ru-RU" sz="1400" dirty="0" err="1" smtClean="0">
                <a:solidFill>
                  <a:schemeClr val="bg1"/>
                </a:solidFill>
                <a:latin typeface="Times New Roman" pitchFamily="18" charset="0"/>
                <a:cs typeface="Times New Roman" pitchFamily="18" charset="0"/>
              </a:rPr>
              <a:t>Шаинский</a:t>
            </a:r>
            <a:r>
              <a:rPr lang="ru-RU" sz="1400" dirty="0" smtClean="0">
                <a:solidFill>
                  <a:schemeClr val="bg1"/>
                </a:solidFill>
                <a:latin typeface="Times New Roman" pitchFamily="18" charset="0"/>
                <a:cs typeface="Times New Roman" pitchFamily="18" charset="0"/>
              </a:rPr>
              <a:t> В. «</a:t>
            </a:r>
            <a:r>
              <a:rPr lang="ru-RU" sz="1400" dirty="0" err="1" smtClean="0">
                <a:solidFill>
                  <a:schemeClr val="bg1"/>
                </a:solidFill>
                <a:latin typeface="Times New Roman" pitchFamily="18" charset="0"/>
                <a:cs typeface="Times New Roman" pitchFamily="18" charset="0"/>
              </a:rPr>
              <a:t>Чунга-чанга</a:t>
            </a:r>
            <a:r>
              <a:rPr lang="ru-RU" sz="1400" dirty="0" smtClean="0">
                <a:solidFill>
                  <a:schemeClr val="bg1"/>
                </a:solidFill>
                <a:latin typeface="Times New Roman" pitchFamily="18" charset="0"/>
                <a:cs typeface="Times New Roman" pitchFamily="18" charset="0"/>
              </a:rPr>
              <a:t>», «Вместе весело шагать», Дунаевский И. «Песня о весёлом ветре», Глинка М. «Детская полька» и др.</a:t>
            </a:r>
          </a:p>
          <a:p>
            <a:endParaRPr lang="ru-RU" sz="1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227270"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Игры для развития внимания и наблюдательности детей младшего школьного возраста</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13</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9" name="object 6"/>
          <p:cNvSpPr/>
          <p:nvPr/>
        </p:nvSpPr>
        <p:spPr>
          <a:xfrm>
            <a:off x="7517851" y="3949420"/>
            <a:ext cx="1524635" cy="1320800"/>
          </a:xfrm>
          <a:custGeom>
            <a:avLst/>
            <a:gdLst/>
            <a:ahLst/>
            <a:cxnLst/>
            <a:rect l="l" t="t" r="r" b="b"/>
            <a:pathLst>
              <a:path w="1524634" h="1320800">
                <a:moveTo>
                  <a:pt x="1143419" y="0"/>
                </a:moveTo>
                <a:lnTo>
                  <a:pt x="381139" y="0"/>
                </a:lnTo>
                <a:lnTo>
                  <a:pt x="0" y="660171"/>
                </a:lnTo>
                <a:lnTo>
                  <a:pt x="381139" y="1320304"/>
                </a:lnTo>
                <a:lnTo>
                  <a:pt x="1143406" y="1320304"/>
                </a:lnTo>
                <a:lnTo>
                  <a:pt x="1524546" y="660171"/>
                </a:lnTo>
                <a:lnTo>
                  <a:pt x="1143419" y="0"/>
                </a:lnTo>
                <a:close/>
              </a:path>
            </a:pathLst>
          </a:custGeom>
          <a:solidFill>
            <a:schemeClr val="accent5"/>
          </a:solidFill>
        </p:spPr>
        <p:txBody>
          <a:bodyPr wrap="square" lIns="0" tIns="0" rIns="0" bIns="0" rtlCol="0"/>
          <a:lstStyle/>
          <a:p>
            <a:endParaRPr/>
          </a:p>
        </p:txBody>
      </p:sp>
      <p:sp>
        <p:nvSpPr>
          <p:cNvPr id="20" name="object 13"/>
          <p:cNvSpPr/>
          <p:nvPr/>
        </p:nvSpPr>
        <p:spPr>
          <a:xfrm>
            <a:off x="7517851" y="53416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46" y="660158"/>
                </a:lnTo>
                <a:lnTo>
                  <a:pt x="1143419" y="0"/>
                </a:lnTo>
                <a:close/>
              </a:path>
            </a:pathLst>
          </a:custGeom>
          <a:solidFill>
            <a:schemeClr val="accent5"/>
          </a:solidFill>
        </p:spPr>
        <p:txBody>
          <a:bodyPr wrap="square" lIns="0" tIns="0" rIns="0" bIns="0" rtlCol="0"/>
          <a:lstStyle/>
          <a:p>
            <a:endParaRPr/>
          </a:p>
        </p:txBody>
      </p:sp>
      <p:sp>
        <p:nvSpPr>
          <p:cNvPr id="21" name="object 16"/>
          <p:cNvSpPr/>
          <p:nvPr/>
        </p:nvSpPr>
        <p:spPr>
          <a:xfrm>
            <a:off x="6274498" y="46558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58" y="660158"/>
                </a:lnTo>
                <a:lnTo>
                  <a:pt x="1143419" y="0"/>
                </a:lnTo>
                <a:close/>
              </a:path>
            </a:pathLst>
          </a:custGeom>
          <a:solidFill>
            <a:schemeClr val="accent5"/>
          </a:solidFill>
        </p:spPr>
        <p:txBody>
          <a:bodyPr wrap="square" lIns="0" tIns="0" rIns="0" bIns="0" rtlCol="0"/>
          <a:lstStyle/>
          <a:p>
            <a:endParaRPr/>
          </a:p>
        </p:txBody>
      </p:sp>
      <p:sp>
        <p:nvSpPr>
          <p:cNvPr id="25" name="object 18"/>
          <p:cNvSpPr/>
          <p:nvPr/>
        </p:nvSpPr>
        <p:spPr>
          <a:xfrm>
            <a:off x="5838228" y="5632644"/>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sp>
        <p:nvSpPr>
          <p:cNvPr id="27" name="TextBox 26"/>
          <p:cNvSpPr txBox="1"/>
          <p:nvPr/>
        </p:nvSpPr>
        <p:spPr>
          <a:xfrm>
            <a:off x="274320" y="1173994"/>
            <a:ext cx="8604503" cy="1569660"/>
          </a:xfrm>
          <a:prstGeom prst="rect">
            <a:avLst/>
          </a:prstGeom>
          <a:noFill/>
        </p:spPr>
        <p:txBody>
          <a:bodyPr wrap="square" rtlCol="0">
            <a:spAutoFit/>
          </a:bodyPr>
          <a:lstStyle/>
          <a:p>
            <a:r>
              <a:rPr lang="ru-RU" sz="1600" b="1" cap="all" dirty="0" smtClean="0">
                <a:latin typeface="Times New Roman" pitchFamily="18" charset="0"/>
                <a:cs typeface="Times New Roman" pitchFamily="18" charset="0"/>
              </a:rPr>
              <a:t>ИГРА НА ВНИМАНИЕ «СПРАВА И СЛЕВА»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Играющие встают в круг, спиной к центру. Ведущий движется вдоль внешней стороны круга и, остановившись около одного из игроков, говорит: «Руки!» Игрок, к которому он обратился, стоит спокойно, зато сосед справа поднимает правую руку, а сосед слева - левую. Тот, кто ошибётся, выбывает из игры. К концу игры остаются лишь самые внимательные.</a:t>
            </a:r>
          </a:p>
          <a:p>
            <a:endParaRPr lang="ru-RU" sz="1600" dirty="0">
              <a:solidFill>
                <a:srgbClr val="1C51A3"/>
              </a:solidFill>
              <a:latin typeface="Times New Roman" pitchFamily="18" charset="0"/>
              <a:cs typeface="Times New Roman" pitchFamily="18" charset="0"/>
            </a:endParaRPr>
          </a:p>
        </p:txBody>
      </p:sp>
      <p:sp>
        <p:nvSpPr>
          <p:cNvPr id="30" name="TextBox 29"/>
          <p:cNvSpPr txBox="1"/>
          <p:nvPr/>
        </p:nvSpPr>
        <p:spPr>
          <a:xfrm>
            <a:off x="256032" y="4636522"/>
            <a:ext cx="8659368" cy="2062103"/>
          </a:xfrm>
          <a:prstGeom prst="rect">
            <a:avLst/>
          </a:prstGeom>
          <a:noFill/>
        </p:spPr>
        <p:txBody>
          <a:bodyPr wrap="square" rtlCol="0">
            <a:spAutoFit/>
          </a:bodyPr>
          <a:lstStyle/>
          <a:p>
            <a:r>
              <a:rPr lang="ru-RU" sz="1600" b="1" cap="all" dirty="0" smtClean="0">
                <a:latin typeface="Times New Roman" pitchFamily="18" charset="0"/>
                <a:cs typeface="Times New Roman" pitchFamily="18" charset="0"/>
              </a:rPr>
              <a:t>ИГРА НА ВНИМАНИЕ «ЗЕМЛЯ-ВОДА-ВОЗДУХ»</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Игроки образуют круг, ведущий с мячом становится в центре. Он бросает любому из игроков мяч, называя одно из слов: «земля», «вода» или «воздух». Игрок, поймав мяч, должен быстро назвать животное, рыбу или птицу, обитающих в указанной среде. После этого он возвращает мяч ведущему, а тот бросает мяч следующему ученику, снова называя одно из указанных слов. Ответы игроков не должны повторяться. В конце игры отмечаются ученики, допустившие меньше ошибок.</a:t>
            </a:r>
          </a:p>
          <a:p>
            <a:r>
              <a:rPr lang="ru-RU" sz="1600" dirty="0" smtClean="0">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32" name="TextBox 31"/>
          <p:cNvSpPr txBox="1"/>
          <p:nvPr/>
        </p:nvSpPr>
        <p:spPr>
          <a:xfrm>
            <a:off x="286935" y="2484634"/>
            <a:ext cx="8509593" cy="2308324"/>
          </a:xfrm>
          <a:prstGeom prst="rect">
            <a:avLst/>
          </a:prstGeom>
          <a:noFill/>
        </p:spPr>
        <p:txBody>
          <a:bodyPr wrap="square" rtlCol="0">
            <a:spAutoFit/>
          </a:bodyPr>
          <a:lstStyle/>
          <a:p>
            <a:r>
              <a:rPr lang="ru-RU" sz="1600" b="1" cap="all" dirty="0" smtClean="0">
                <a:latin typeface="Times New Roman" pitchFamily="18" charset="0"/>
                <a:cs typeface="Times New Roman" pitchFamily="18" charset="0"/>
              </a:rPr>
              <a:t> ИГРА НА ВНИМАНИЕ «ПРАВИЛЬНО-НЕПРАВИЛЬНО»</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Играющие строятся в шеренгу и рассчитываются на первый-второй, образуя две команды. Ведущий подает ряд команд, одни из которых правильные, а другие неправильные. Выполнять надо лишь правильные команды. Например, ведущий говорит: «Направо равняйсь!» (слово «направо» не нужно), «По порядку номеров рассчитайсь!»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(слово «номеров» лишнее), «С левой ноги шагом марш!» (надо «Шагом марш»), «На месте стой!» (нужно только «На месте» или только «Стой»). За выполнение неправильных команд игроки получают штрафные очки. Выигрывает команда, получившая меньше штрафных очков.</a:t>
            </a:r>
          </a:p>
          <a:p>
            <a:endParaRPr lang="ru-RU" sz="1600" dirty="0">
              <a:solidFill>
                <a:srgbClr val="1C51A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78992"/>
            <a:ext cx="9144000" cy="5779008"/>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1"/>
            <a:ext cx="7053534" cy="1177245"/>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Пути развития творческого мышления и творческих </a:t>
            </a:r>
            <a:r>
              <a:rPr lang="ru-RU" sz="2400" b="1" smtClean="0">
                <a:solidFill>
                  <a:schemeClr val="bg1"/>
                </a:solidFill>
                <a:latin typeface="Times New Roman" pitchFamily="18" charset="0"/>
                <a:cs typeface="Times New Roman" pitchFamily="18" charset="0"/>
              </a:rPr>
              <a:t>способностей детей младшего </a:t>
            </a:r>
            <a:r>
              <a:rPr lang="ru-RU" sz="2400" b="1" dirty="0" smtClean="0">
                <a:solidFill>
                  <a:schemeClr val="bg1"/>
                </a:solidFill>
                <a:latin typeface="Times New Roman" pitchFamily="18" charset="0"/>
                <a:cs typeface="Times New Roman" pitchFamily="18" charset="0"/>
              </a:rPr>
              <a:t>школьного возраста на уроках физкультуры</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14</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22" name="Прямоугольник 21"/>
          <p:cNvSpPr/>
          <p:nvPr/>
        </p:nvSpPr>
        <p:spPr>
          <a:xfrm>
            <a:off x="173736" y="1106175"/>
            <a:ext cx="5020056" cy="715581"/>
          </a:xfrm>
          <a:prstGeom prst="rect">
            <a:avLst/>
          </a:prstGeom>
          <a:noFill/>
        </p:spPr>
        <p:txBody>
          <a:bodyPr wrap="square" lIns="68580" tIns="34290" rIns="68580" bIns="34290">
            <a:spAutoFit/>
          </a:bodyPr>
          <a:lstStyle/>
          <a:p>
            <a:pPr lvl="0" algn="ctr"/>
            <a:r>
              <a:rPr lang="ru-RU" sz="1400" dirty="0" smtClean="0">
                <a:latin typeface="Times New Roman" pitchFamily="18" charset="0"/>
                <a:cs typeface="Times New Roman" pitchFamily="18" charset="0"/>
              </a:rPr>
              <a:t>Вооружение занимающихся специальными знаниями в связи с их знаниями по другим предметам учебного плана школы.</a:t>
            </a:r>
          </a:p>
          <a:p>
            <a:endParaRPr lang="ru-RU" sz="1400" dirty="0">
              <a:latin typeface="Times New Roman" pitchFamily="18" charset="0"/>
              <a:cs typeface="Times New Roman" pitchFamily="18" charset="0"/>
            </a:endParaRPr>
          </a:p>
        </p:txBody>
      </p:sp>
      <p:sp>
        <p:nvSpPr>
          <p:cNvPr id="23" name="Прямоугольник 22"/>
          <p:cNvSpPr/>
          <p:nvPr/>
        </p:nvSpPr>
        <p:spPr>
          <a:xfrm>
            <a:off x="5001768" y="3693927"/>
            <a:ext cx="4032504" cy="1361911"/>
          </a:xfrm>
          <a:prstGeom prst="rect">
            <a:avLst/>
          </a:prstGeom>
          <a:noFill/>
        </p:spPr>
        <p:txBody>
          <a:bodyPr wrap="square" lIns="68580" tIns="34290" rIns="68580" bIns="34290">
            <a:spAutoFit/>
          </a:bodyPr>
          <a:lstStyle/>
          <a:p>
            <a:pPr lvl="0" algn="ctr"/>
            <a:r>
              <a:rPr lang="ru-RU" sz="1400" dirty="0" smtClean="0">
                <a:latin typeface="Times New Roman" pitchFamily="18" charset="0"/>
                <a:cs typeface="Times New Roman" pitchFamily="18" charset="0"/>
              </a:rPr>
              <a:t>Использование </a:t>
            </a:r>
            <a:r>
              <a:rPr lang="ru-RU" sz="1400" dirty="0" err="1" smtClean="0">
                <a:latin typeface="Times New Roman" pitchFamily="18" charset="0"/>
                <a:cs typeface="Times New Roman" pitchFamily="18" charset="0"/>
              </a:rPr>
              <a:t>взаимообучения</a:t>
            </a:r>
            <a:r>
              <a:rPr lang="ru-RU" sz="1400" dirty="0" smtClean="0">
                <a:latin typeface="Times New Roman" pitchFamily="18" charset="0"/>
                <a:cs typeface="Times New Roman" pitchFamily="18" charset="0"/>
              </a:rPr>
              <a:t>. Оно воспитывает чувство сопереживания успехам и неудачам товарища, повышает ответственность занимающихся в процессе физического воспитания.</a:t>
            </a:r>
          </a:p>
          <a:p>
            <a:endParaRPr lang="ru-RU" sz="1400" dirty="0" smtClean="0">
              <a:latin typeface="Times New Roman" pitchFamily="18" charset="0"/>
              <a:cs typeface="Times New Roman" pitchFamily="18" charset="0"/>
            </a:endParaRPr>
          </a:p>
        </p:txBody>
      </p:sp>
      <p:sp>
        <p:nvSpPr>
          <p:cNvPr id="24" name="Прямоугольник 23"/>
          <p:cNvSpPr/>
          <p:nvPr/>
        </p:nvSpPr>
        <p:spPr>
          <a:xfrm>
            <a:off x="109728" y="1691391"/>
            <a:ext cx="5257800" cy="1361911"/>
          </a:xfrm>
          <a:prstGeom prst="rect">
            <a:avLst/>
          </a:prstGeom>
          <a:noFill/>
        </p:spPr>
        <p:txBody>
          <a:bodyPr wrap="square" lIns="68580" tIns="34290" rIns="68580" bIns="34290">
            <a:spAutoFit/>
          </a:bodyPr>
          <a:lstStyle/>
          <a:p>
            <a:pPr lvl="0" algn="ctr"/>
            <a:r>
              <a:rPr lang="ru-RU" sz="1400" dirty="0" smtClean="0">
                <a:latin typeface="Times New Roman" pitchFamily="18" charset="0"/>
                <a:cs typeface="Times New Roman" pitchFamily="18" charset="0"/>
              </a:rPr>
              <a:t>Воспитание критического отношения к себе. С этой целью следует пробуждать у занимающихся интерес к собственному развитию, научить их ставить ближайшие цели, чтобы самостоятельно и целенаправленно воздействовать на определенные стороны собственного развития.</a:t>
            </a:r>
          </a:p>
          <a:p>
            <a:r>
              <a:rPr lang="ru-RU" sz="1400" b="1"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grpSp>
        <p:nvGrpSpPr>
          <p:cNvPr id="27" name="组合 2"/>
          <p:cNvGrpSpPr>
            <a:grpSpLocks/>
          </p:cNvGrpSpPr>
          <p:nvPr/>
        </p:nvGrpSpPr>
        <p:grpSpPr bwMode="auto">
          <a:xfrm>
            <a:off x="5879592" y="1750491"/>
            <a:ext cx="1184955" cy="1065862"/>
            <a:chOff x="5803300" y="1948400"/>
            <a:chExt cx="2164994" cy="1905223"/>
          </a:xfrm>
        </p:grpSpPr>
        <p:sp>
          <p:nvSpPr>
            <p:cNvPr id="35"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36"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C51A3"/>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sp>
        <p:nvSpPr>
          <p:cNvPr id="52" name="object 15"/>
          <p:cNvSpPr/>
          <p:nvPr/>
        </p:nvSpPr>
        <p:spPr>
          <a:xfrm>
            <a:off x="7800980" y="1709928"/>
            <a:ext cx="1343020" cy="11064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rgbClr val="0D4594"/>
            </a:solidFill>
          </a:ln>
        </p:spPr>
        <p:txBody>
          <a:bodyPr wrap="square" lIns="0" tIns="0" rIns="0" bIns="0" rtlCol="0"/>
          <a:lstStyle/>
          <a:p>
            <a:endParaRPr/>
          </a:p>
        </p:txBody>
      </p:sp>
      <p:sp>
        <p:nvSpPr>
          <p:cNvPr id="55" name="object 3"/>
          <p:cNvSpPr/>
          <p:nvPr/>
        </p:nvSpPr>
        <p:spPr>
          <a:xfrm>
            <a:off x="6958608" y="1221844"/>
            <a:ext cx="984250" cy="852169"/>
          </a:xfrm>
          <a:custGeom>
            <a:avLst/>
            <a:gdLst/>
            <a:ahLst/>
            <a:cxnLst/>
            <a:rect l="l" t="t" r="r" b="b"/>
            <a:pathLst>
              <a:path w="984250" h="852169">
                <a:moveTo>
                  <a:pt x="737933" y="0"/>
                </a:moveTo>
                <a:lnTo>
                  <a:pt x="245973" y="0"/>
                </a:lnTo>
                <a:lnTo>
                  <a:pt x="0" y="426072"/>
                </a:lnTo>
                <a:lnTo>
                  <a:pt x="245973" y="852119"/>
                </a:lnTo>
                <a:lnTo>
                  <a:pt x="737933" y="852119"/>
                </a:lnTo>
                <a:lnTo>
                  <a:pt x="983919" y="426072"/>
                </a:lnTo>
                <a:lnTo>
                  <a:pt x="737933" y="0"/>
                </a:lnTo>
                <a:close/>
              </a:path>
            </a:pathLst>
          </a:custGeom>
          <a:noFill/>
          <a:ln>
            <a:solidFill>
              <a:srgbClr val="0D4594"/>
            </a:solidFill>
          </a:ln>
        </p:spPr>
        <p:txBody>
          <a:bodyPr wrap="square" lIns="0" tIns="0" rIns="0" bIns="0" rtlCol="0"/>
          <a:lstStyle/>
          <a:p>
            <a:endParaRPr/>
          </a:p>
        </p:txBody>
      </p:sp>
      <p:grpSp>
        <p:nvGrpSpPr>
          <p:cNvPr id="57" name="组合 2"/>
          <p:cNvGrpSpPr>
            <a:grpSpLocks/>
          </p:cNvGrpSpPr>
          <p:nvPr/>
        </p:nvGrpSpPr>
        <p:grpSpPr bwMode="auto">
          <a:xfrm>
            <a:off x="4925568" y="2433243"/>
            <a:ext cx="1184955" cy="1065862"/>
            <a:chOff x="5803300" y="1948400"/>
            <a:chExt cx="2164994" cy="1905223"/>
          </a:xfrm>
        </p:grpSpPr>
        <p:sp>
          <p:nvSpPr>
            <p:cNvPr id="58"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59"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B4E9D"/>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grpSp>
        <p:nvGrpSpPr>
          <p:cNvPr id="63" name="组合 2"/>
          <p:cNvGrpSpPr>
            <a:grpSpLocks/>
          </p:cNvGrpSpPr>
          <p:nvPr/>
        </p:nvGrpSpPr>
        <p:grpSpPr bwMode="auto">
          <a:xfrm>
            <a:off x="3947160" y="3100755"/>
            <a:ext cx="1184955" cy="1065862"/>
            <a:chOff x="5803300" y="1948400"/>
            <a:chExt cx="2164994" cy="1905223"/>
          </a:xfrm>
        </p:grpSpPr>
        <p:sp>
          <p:nvSpPr>
            <p:cNvPr id="64"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65"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B4E9D"/>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grpSp>
        <p:nvGrpSpPr>
          <p:cNvPr id="69" name="组合 2"/>
          <p:cNvGrpSpPr>
            <a:grpSpLocks/>
          </p:cNvGrpSpPr>
          <p:nvPr/>
        </p:nvGrpSpPr>
        <p:grpSpPr bwMode="auto">
          <a:xfrm>
            <a:off x="2932176" y="3731691"/>
            <a:ext cx="1184955" cy="1065862"/>
            <a:chOff x="5803300" y="1948400"/>
            <a:chExt cx="2164994" cy="1905223"/>
          </a:xfrm>
        </p:grpSpPr>
        <p:sp>
          <p:nvSpPr>
            <p:cNvPr id="70"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71"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B4E9D"/>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grpSp>
        <p:nvGrpSpPr>
          <p:cNvPr id="75" name="组合 2"/>
          <p:cNvGrpSpPr>
            <a:grpSpLocks/>
          </p:cNvGrpSpPr>
          <p:nvPr/>
        </p:nvGrpSpPr>
        <p:grpSpPr bwMode="auto">
          <a:xfrm>
            <a:off x="1908048" y="4399203"/>
            <a:ext cx="1184955" cy="1065862"/>
            <a:chOff x="5803300" y="1948400"/>
            <a:chExt cx="2164994" cy="1905223"/>
          </a:xfrm>
        </p:grpSpPr>
        <p:sp>
          <p:nvSpPr>
            <p:cNvPr id="76"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77"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B4E9D"/>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sp>
        <p:nvSpPr>
          <p:cNvPr id="81" name="Прямоугольник 80"/>
          <p:cNvSpPr/>
          <p:nvPr/>
        </p:nvSpPr>
        <p:spPr>
          <a:xfrm>
            <a:off x="289560" y="5926976"/>
            <a:ext cx="7318248" cy="931024"/>
          </a:xfrm>
          <a:prstGeom prst="rect">
            <a:avLst/>
          </a:prstGeom>
          <a:noFill/>
        </p:spPr>
        <p:txBody>
          <a:bodyPr wrap="square" lIns="68580" tIns="34290" rIns="68580" bIns="34290">
            <a:spAutoFit/>
          </a:bodyPr>
          <a:lstStyle/>
          <a:p>
            <a:pPr algn="ctr"/>
            <a:r>
              <a:rPr lang="ru-RU" sz="1400" dirty="0" smtClean="0">
                <a:latin typeface="Times New Roman" pitchFamily="18" charset="0"/>
                <a:cs typeface="Times New Roman" pitchFamily="18" charset="0"/>
              </a:rPr>
              <a:t>Инициативность, самостоятельность и </a:t>
            </a:r>
            <a:r>
              <a:rPr lang="ru-RU" sz="1400" dirty="0" err="1" smtClean="0">
                <a:latin typeface="Times New Roman" pitchFamily="18" charset="0"/>
                <a:cs typeface="Times New Roman" pitchFamily="18" charset="0"/>
              </a:rPr>
              <a:t>креативное</a:t>
            </a:r>
            <a:r>
              <a:rPr lang="ru-RU" sz="1400" dirty="0" smtClean="0">
                <a:latin typeface="Times New Roman" pitchFamily="18" charset="0"/>
                <a:cs typeface="Times New Roman" pitchFamily="18" charset="0"/>
              </a:rPr>
              <a:t> отношение к учебному процессу воспитываются посредством привлечения учеников к выполнению ими обязанностей капитанов команд, физоргов, дежурных, групповодов. При этом педагог должен оценивать и поощрять общественную деятельность занимающихся.</a:t>
            </a:r>
            <a:endParaRPr lang="ru-RU" sz="1400" dirty="0">
              <a:latin typeface="Times New Roman" pitchFamily="18" charset="0"/>
              <a:cs typeface="Times New Roman" pitchFamily="18" charset="0"/>
            </a:endParaRPr>
          </a:p>
        </p:txBody>
      </p:sp>
      <p:sp>
        <p:nvSpPr>
          <p:cNvPr id="82" name="Прямоугольник 81"/>
          <p:cNvSpPr/>
          <p:nvPr/>
        </p:nvSpPr>
        <p:spPr>
          <a:xfrm>
            <a:off x="3867912" y="4993169"/>
            <a:ext cx="5276088" cy="1146468"/>
          </a:xfrm>
          <a:prstGeom prst="rect">
            <a:avLst/>
          </a:prstGeom>
          <a:noFill/>
        </p:spPr>
        <p:txBody>
          <a:bodyPr wrap="square" lIns="68580" tIns="34290" rIns="68580" bIns="34290">
            <a:spAutoFit/>
          </a:bodyPr>
          <a:lstStyle/>
          <a:p>
            <a:pPr lvl="0" algn="ctr"/>
            <a:r>
              <a:rPr lang="ru-RU" sz="1400" dirty="0" err="1" smtClean="0">
                <a:latin typeface="Times New Roman" pitchFamily="18" charset="0"/>
                <a:cs typeface="Times New Roman" pitchFamily="18" charset="0"/>
              </a:rPr>
              <a:t>Креативность</a:t>
            </a:r>
            <a:r>
              <a:rPr lang="ru-RU" sz="1400" dirty="0" smtClean="0">
                <a:latin typeface="Times New Roman" pitchFamily="18" charset="0"/>
                <a:cs typeface="Times New Roman" pitchFamily="18" charset="0"/>
              </a:rPr>
              <a:t> учеников стимулируется эмоциональностью занятий. Для оптимизации уровня эмоционального состояния, а следовательно и интереса к занятиям, необходимо обеспечить каждому ученику посильную нагрузку.</a:t>
            </a:r>
          </a:p>
          <a:p>
            <a:endParaRPr lang="ru-RU" sz="1400" dirty="0">
              <a:latin typeface="Times New Roman" pitchFamily="18" charset="0"/>
              <a:cs typeface="Times New Roman" pitchFamily="18" charset="0"/>
            </a:endParaRPr>
          </a:p>
        </p:txBody>
      </p:sp>
      <p:sp>
        <p:nvSpPr>
          <p:cNvPr id="83" name="object 15"/>
          <p:cNvSpPr/>
          <p:nvPr/>
        </p:nvSpPr>
        <p:spPr>
          <a:xfrm>
            <a:off x="702188" y="3764280"/>
            <a:ext cx="1343020" cy="11064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rgbClr val="0D4594"/>
            </a:solidFill>
          </a:ln>
        </p:spPr>
        <p:txBody>
          <a:bodyPr wrap="square" lIns="0" tIns="0" rIns="0" bIns="0" rtlCol="0"/>
          <a:lstStyle/>
          <a:p>
            <a:endParaRPr/>
          </a:p>
        </p:txBody>
      </p:sp>
      <p:sp>
        <p:nvSpPr>
          <p:cNvPr id="84" name="object 15"/>
          <p:cNvSpPr/>
          <p:nvPr/>
        </p:nvSpPr>
        <p:spPr>
          <a:xfrm>
            <a:off x="738764" y="5044440"/>
            <a:ext cx="1343020" cy="11064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rgbClr val="0D4594"/>
            </a:solidFill>
          </a:ln>
        </p:spPr>
        <p:txBody>
          <a:bodyPr wrap="square" lIns="0" tIns="0" rIns="0" bIns="0" rtlCol="0"/>
          <a:lstStyle/>
          <a:p>
            <a:endParaRPr/>
          </a:p>
        </p:txBody>
      </p:sp>
      <p:sp>
        <p:nvSpPr>
          <p:cNvPr id="85" name="object 15"/>
          <p:cNvSpPr/>
          <p:nvPr/>
        </p:nvSpPr>
        <p:spPr>
          <a:xfrm>
            <a:off x="1772036" y="3051048"/>
            <a:ext cx="1343020" cy="11064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rgbClr val="0D4594"/>
            </a:solidFill>
          </a:ln>
        </p:spPr>
        <p:txBody>
          <a:bodyPr wrap="square" lIns="0" tIns="0" rIns="0" bIns="0" rtlCol="0"/>
          <a:lstStyle/>
          <a:p>
            <a:endParaRPr/>
          </a:p>
        </p:txBody>
      </p:sp>
      <p:sp>
        <p:nvSpPr>
          <p:cNvPr id="88" name="Freeform 23"/>
          <p:cNvSpPr>
            <a:spLocks/>
          </p:cNvSpPr>
          <p:nvPr/>
        </p:nvSpPr>
        <p:spPr bwMode="auto">
          <a:xfrm flipV="1">
            <a:off x="2836928" y="5336102"/>
            <a:ext cx="2736988" cy="66299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90" name="Freeform 23"/>
          <p:cNvSpPr>
            <a:spLocks/>
          </p:cNvSpPr>
          <p:nvPr/>
        </p:nvSpPr>
        <p:spPr bwMode="auto">
          <a:xfrm flipV="1">
            <a:off x="3446528" y="4830134"/>
            <a:ext cx="2736988" cy="66299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91" name="Freeform 21"/>
          <p:cNvSpPr>
            <a:spLocks/>
          </p:cNvSpPr>
          <p:nvPr/>
        </p:nvSpPr>
        <p:spPr bwMode="auto">
          <a:xfrm rot="10800000" flipH="1" flipV="1">
            <a:off x="5911980" y="3363642"/>
            <a:ext cx="1428760" cy="42862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92" name="object 15"/>
          <p:cNvSpPr/>
          <p:nvPr/>
        </p:nvSpPr>
        <p:spPr>
          <a:xfrm>
            <a:off x="6755516" y="2420112"/>
            <a:ext cx="1343020" cy="11064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rgbClr val="0D4594"/>
            </a:solidFill>
          </a:ln>
        </p:spPr>
        <p:txBody>
          <a:bodyPr wrap="square" lIns="0" tIns="0" rIns="0" bIns="0" rtlCol="0"/>
          <a:lstStyle/>
          <a:p>
            <a:endParaRPr/>
          </a:p>
        </p:txBody>
      </p:sp>
      <p:sp>
        <p:nvSpPr>
          <p:cNvPr id="54" name="Freeform 23"/>
          <p:cNvSpPr>
            <a:spLocks/>
          </p:cNvSpPr>
          <p:nvPr/>
        </p:nvSpPr>
        <p:spPr bwMode="auto">
          <a:xfrm rot="10800000" flipV="1">
            <a:off x="1340360" y="2842838"/>
            <a:ext cx="2736988" cy="66299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56" name="Freeform 23"/>
          <p:cNvSpPr>
            <a:spLocks/>
          </p:cNvSpPr>
          <p:nvPr/>
        </p:nvSpPr>
        <p:spPr bwMode="auto">
          <a:xfrm rot="10800000" flipV="1">
            <a:off x="3294128" y="1550486"/>
            <a:ext cx="2736988" cy="66299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89" name="PA_任意多边形 17"/>
          <p:cNvSpPr>
            <a:spLocks noEditPoints="1"/>
          </p:cNvSpPr>
          <p:nvPr>
            <p:custDataLst>
              <p:tags r:id="rId1"/>
            </p:custDataLst>
          </p:nvPr>
        </p:nvSpPr>
        <p:spPr bwMode="auto">
          <a:xfrm>
            <a:off x="3300984" y="4069080"/>
            <a:ext cx="466344" cy="448056"/>
          </a:xfrm>
          <a:custGeom>
            <a:avLst/>
            <a:gdLst>
              <a:gd name="T0" fmla="*/ 280 w 891"/>
              <a:gd name="T1" fmla="*/ 597 h 744"/>
              <a:gd name="T2" fmla="*/ 189 w 891"/>
              <a:gd name="T3" fmla="*/ 155 h 744"/>
              <a:gd name="T4" fmla="*/ 195 w 891"/>
              <a:gd name="T5" fmla="*/ 177 h 744"/>
              <a:gd name="T6" fmla="*/ 189 w 891"/>
              <a:gd name="T7" fmla="*/ 197 h 744"/>
              <a:gd name="T8" fmla="*/ 316 w 891"/>
              <a:gd name="T9" fmla="*/ 397 h 744"/>
              <a:gd name="T10" fmla="*/ 306 w 891"/>
              <a:gd name="T11" fmla="*/ 427 h 744"/>
              <a:gd name="T12" fmla="*/ 284 w 891"/>
              <a:gd name="T13" fmla="*/ 451 h 744"/>
              <a:gd name="T14" fmla="*/ 213 w 891"/>
              <a:gd name="T15" fmla="*/ 480 h 744"/>
              <a:gd name="T16" fmla="*/ 123 w 891"/>
              <a:gd name="T17" fmla="*/ 484 h 744"/>
              <a:gd name="T18" fmla="*/ 46 w 891"/>
              <a:gd name="T19" fmla="*/ 465 h 744"/>
              <a:gd name="T20" fmla="*/ 12 w 891"/>
              <a:gd name="T21" fmla="*/ 437 h 744"/>
              <a:gd name="T22" fmla="*/ 0 w 891"/>
              <a:gd name="T23" fmla="*/ 409 h 744"/>
              <a:gd name="T24" fmla="*/ 8 w 891"/>
              <a:gd name="T25" fmla="*/ 397 h 744"/>
              <a:gd name="T26" fmla="*/ 123 w 891"/>
              <a:gd name="T27" fmla="*/ 189 h 744"/>
              <a:gd name="T28" fmla="*/ 121 w 891"/>
              <a:gd name="T29" fmla="*/ 171 h 744"/>
              <a:gd name="T30" fmla="*/ 141 w 891"/>
              <a:gd name="T31" fmla="*/ 145 h 744"/>
              <a:gd name="T32" fmla="*/ 155 w 891"/>
              <a:gd name="T33" fmla="*/ 129 h 744"/>
              <a:gd name="T34" fmla="*/ 397 w 891"/>
              <a:gd name="T35" fmla="*/ 30 h 744"/>
              <a:gd name="T36" fmla="*/ 431 w 891"/>
              <a:gd name="T37" fmla="*/ 4 h 744"/>
              <a:gd name="T38" fmla="*/ 461 w 891"/>
              <a:gd name="T39" fmla="*/ 6 h 744"/>
              <a:gd name="T40" fmla="*/ 735 w 891"/>
              <a:gd name="T41" fmla="*/ 0 h 744"/>
              <a:gd name="T42" fmla="*/ 747 w 891"/>
              <a:gd name="T43" fmla="*/ 10 h 744"/>
              <a:gd name="T44" fmla="*/ 768 w 891"/>
              <a:gd name="T45" fmla="*/ 32 h 744"/>
              <a:gd name="T46" fmla="*/ 772 w 891"/>
              <a:gd name="T47" fmla="*/ 46 h 744"/>
              <a:gd name="T48" fmla="*/ 880 w 891"/>
              <a:gd name="T49" fmla="*/ 266 h 744"/>
              <a:gd name="T50" fmla="*/ 889 w 891"/>
              <a:gd name="T51" fmla="*/ 278 h 744"/>
              <a:gd name="T52" fmla="*/ 876 w 891"/>
              <a:gd name="T53" fmla="*/ 306 h 744"/>
              <a:gd name="T54" fmla="*/ 840 w 891"/>
              <a:gd name="T55" fmla="*/ 334 h 744"/>
              <a:gd name="T56" fmla="*/ 758 w 891"/>
              <a:gd name="T57" fmla="*/ 353 h 744"/>
              <a:gd name="T58" fmla="*/ 671 w 891"/>
              <a:gd name="T59" fmla="*/ 349 h 744"/>
              <a:gd name="T60" fmla="*/ 602 w 891"/>
              <a:gd name="T61" fmla="*/ 320 h 744"/>
              <a:gd name="T62" fmla="*/ 582 w 891"/>
              <a:gd name="T63" fmla="*/ 296 h 744"/>
              <a:gd name="T64" fmla="*/ 576 w 891"/>
              <a:gd name="T65" fmla="*/ 266 h 744"/>
              <a:gd name="T66" fmla="*/ 703 w 891"/>
              <a:gd name="T67" fmla="*/ 68 h 744"/>
              <a:gd name="T68" fmla="*/ 697 w 891"/>
              <a:gd name="T69" fmla="*/ 46 h 744"/>
              <a:gd name="T70" fmla="*/ 497 w 891"/>
              <a:gd name="T71" fmla="*/ 87 h 744"/>
              <a:gd name="T72" fmla="*/ 598 w 891"/>
              <a:gd name="T73" fmla="*/ 635 h 744"/>
              <a:gd name="T74" fmla="*/ 201 w 891"/>
              <a:gd name="T75" fmla="*/ 744 h 744"/>
              <a:gd name="T76" fmla="*/ 745 w 891"/>
              <a:gd name="T77" fmla="*/ 82 h 744"/>
              <a:gd name="T78" fmla="*/ 735 w 891"/>
              <a:gd name="T79" fmla="*/ 83 h 744"/>
              <a:gd name="T80" fmla="*/ 852 w 891"/>
              <a:gd name="T81" fmla="*/ 266 h 744"/>
              <a:gd name="T82" fmla="*/ 169 w 891"/>
              <a:gd name="T83" fmla="*/ 212 h 744"/>
              <a:gd name="T84" fmla="*/ 159 w 891"/>
              <a:gd name="T85" fmla="*/ 214 h 744"/>
              <a:gd name="T86" fmla="*/ 276 w 891"/>
              <a:gd name="T87" fmla="*/ 39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1" h="744">
                <a:moveTo>
                  <a:pt x="201" y="635"/>
                </a:moveTo>
                <a:lnTo>
                  <a:pt x="280" y="635"/>
                </a:lnTo>
                <a:lnTo>
                  <a:pt x="280" y="597"/>
                </a:lnTo>
                <a:lnTo>
                  <a:pt x="387" y="597"/>
                </a:lnTo>
                <a:lnTo>
                  <a:pt x="387" y="111"/>
                </a:lnTo>
                <a:lnTo>
                  <a:pt x="189" y="155"/>
                </a:lnTo>
                <a:lnTo>
                  <a:pt x="189" y="155"/>
                </a:lnTo>
                <a:lnTo>
                  <a:pt x="195" y="165"/>
                </a:lnTo>
                <a:lnTo>
                  <a:pt x="195" y="177"/>
                </a:lnTo>
                <a:lnTo>
                  <a:pt x="195" y="177"/>
                </a:lnTo>
                <a:lnTo>
                  <a:pt x="195" y="189"/>
                </a:lnTo>
                <a:lnTo>
                  <a:pt x="189" y="197"/>
                </a:lnTo>
                <a:lnTo>
                  <a:pt x="304" y="397"/>
                </a:lnTo>
                <a:lnTo>
                  <a:pt x="316" y="397"/>
                </a:lnTo>
                <a:lnTo>
                  <a:pt x="316" y="397"/>
                </a:lnTo>
                <a:lnTo>
                  <a:pt x="314" y="409"/>
                </a:lnTo>
                <a:lnTo>
                  <a:pt x="312" y="419"/>
                </a:lnTo>
                <a:lnTo>
                  <a:pt x="306" y="427"/>
                </a:lnTo>
                <a:lnTo>
                  <a:pt x="300" y="437"/>
                </a:lnTo>
                <a:lnTo>
                  <a:pt x="292" y="445"/>
                </a:lnTo>
                <a:lnTo>
                  <a:pt x="284" y="451"/>
                </a:lnTo>
                <a:lnTo>
                  <a:pt x="262" y="465"/>
                </a:lnTo>
                <a:lnTo>
                  <a:pt x="239" y="472"/>
                </a:lnTo>
                <a:lnTo>
                  <a:pt x="213" y="480"/>
                </a:lnTo>
                <a:lnTo>
                  <a:pt x="183" y="484"/>
                </a:lnTo>
                <a:lnTo>
                  <a:pt x="153" y="486"/>
                </a:lnTo>
                <a:lnTo>
                  <a:pt x="123" y="484"/>
                </a:lnTo>
                <a:lnTo>
                  <a:pt x="96" y="480"/>
                </a:lnTo>
                <a:lnTo>
                  <a:pt x="70" y="472"/>
                </a:lnTo>
                <a:lnTo>
                  <a:pt x="46" y="465"/>
                </a:lnTo>
                <a:lnTo>
                  <a:pt x="26" y="451"/>
                </a:lnTo>
                <a:lnTo>
                  <a:pt x="18" y="445"/>
                </a:lnTo>
                <a:lnTo>
                  <a:pt x="12" y="437"/>
                </a:lnTo>
                <a:lnTo>
                  <a:pt x="6" y="427"/>
                </a:lnTo>
                <a:lnTo>
                  <a:pt x="2" y="419"/>
                </a:lnTo>
                <a:lnTo>
                  <a:pt x="0" y="409"/>
                </a:lnTo>
                <a:lnTo>
                  <a:pt x="0" y="397"/>
                </a:lnTo>
                <a:lnTo>
                  <a:pt x="10" y="397"/>
                </a:lnTo>
                <a:lnTo>
                  <a:pt x="8" y="397"/>
                </a:lnTo>
                <a:lnTo>
                  <a:pt x="127" y="197"/>
                </a:lnTo>
                <a:lnTo>
                  <a:pt x="127" y="197"/>
                </a:lnTo>
                <a:lnTo>
                  <a:pt x="123" y="189"/>
                </a:lnTo>
                <a:lnTo>
                  <a:pt x="121" y="177"/>
                </a:lnTo>
                <a:lnTo>
                  <a:pt x="121" y="177"/>
                </a:lnTo>
                <a:lnTo>
                  <a:pt x="121" y="171"/>
                </a:lnTo>
                <a:lnTo>
                  <a:pt x="123" y="163"/>
                </a:lnTo>
                <a:lnTo>
                  <a:pt x="131" y="153"/>
                </a:lnTo>
                <a:lnTo>
                  <a:pt x="141" y="145"/>
                </a:lnTo>
                <a:lnTo>
                  <a:pt x="147" y="141"/>
                </a:lnTo>
                <a:lnTo>
                  <a:pt x="153" y="141"/>
                </a:lnTo>
                <a:lnTo>
                  <a:pt x="155" y="129"/>
                </a:lnTo>
                <a:lnTo>
                  <a:pt x="393" y="44"/>
                </a:lnTo>
                <a:lnTo>
                  <a:pt x="393" y="44"/>
                </a:lnTo>
                <a:lnTo>
                  <a:pt x="397" y="30"/>
                </a:lnTo>
                <a:lnTo>
                  <a:pt x="405" y="18"/>
                </a:lnTo>
                <a:lnTo>
                  <a:pt x="417" y="8"/>
                </a:lnTo>
                <a:lnTo>
                  <a:pt x="431" y="4"/>
                </a:lnTo>
                <a:lnTo>
                  <a:pt x="431" y="4"/>
                </a:lnTo>
                <a:lnTo>
                  <a:pt x="447" y="2"/>
                </a:lnTo>
                <a:lnTo>
                  <a:pt x="461" y="6"/>
                </a:lnTo>
                <a:lnTo>
                  <a:pt x="473" y="12"/>
                </a:lnTo>
                <a:lnTo>
                  <a:pt x="483" y="24"/>
                </a:lnTo>
                <a:lnTo>
                  <a:pt x="735" y="0"/>
                </a:lnTo>
                <a:lnTo>
                  <a:pt x="739" y="10"/>
                </a:lnTo>
                <a:lnTo>
                  <a:pt x="739" y="10"/>
                </a:lnTo>
                <a:lnTo>
                  <a:pt x="747" y="10"/>
                </a:lnTo>
                <a:lnTo>
                  <a:pt x="753" y="14"/>
                </a:lnTo>
                <a:lnTo>
                  <a:pt x="762" y="22"/>
                </a:lnTo>
                <a:lnTo>
                  <a:pt x="768" y="32"/>
                </a:lnTo>
                <a:lnTo>
                  <a:pt x="770" y="40"/>
                </a:lnTo>
                <a:lnTo>
                  <a:pt x="772" y="46"/>
                </a:lnTo>
                <a:lnTo>
                  <a:pt x="772" y="46"/>
                </a:lnTo>
                <a:lnTo>
                  <a:pt x="770" y="58"/>
                </a:lnTo>
                <a:lnTo>
                  <a:pt x="764" y="66"/>
                </a:lnTo>
                <a:lnTo>
                  <a:pt x="880" y="266"/>
                </a:lnTo>
                <a:lnTo>
                  <a:pt x="891" y="266"/>
                </a:lnTo>
                <a:lnTo>
                  <a:pt x="891" y="266"/>
                </a:lnTo>
                <a:lnTo>
                  <a:pt x="889" y="278"/>
                </a:lnTo>
                <a:lnTo>
                  <a:pt x="888" y="288"/>
                </a:lnTo>
                <a:lnTo>
                  <a:pt x="882" y="296"/>
                </a:lnTo>
                <a:lnTo>
                  <a:pt x="876" y="306"/>
                </a:lnTo>
                <a:lnTo>
                  <a:pt x="868" y="314"/>
                </a:lnTo>
                <a:lnTo>
                  <a:pt x="860" y="320"/>
                </a:lnTo>
                <a:lnTo>
                  <a:pt x="840" y="334"/>
                </a:lnTo>
                <a:lnTo>
                  <a:pt x="814" y="343"/>
                </a:lnTo>
                <a:lnTo>
                  <a:pt x="788" y="349"/>
                </a:lnTo>
                <a:lnTo>
                  <a:pt x="758" y="353"/>
                </a:lnTo>
                <a:lnTo>
                  <a:pt x="729" y="355"/>
                </a:lnTo>
                <a:lnTo>
                  <a:pt x="699" y="353"/>
                </a:lnTo>
                <a:lnTo>
                  <a:pt x="671" y="349"/>
                </a:lnTo>
                <a:lnTo>
                  <a:pt x="645" y="341"/>
                </a:lnTo>
                <a:lnTo>
                  <a:pt x="622" y="334"/>
                </a:lnTo>
                <a:lnTo>
                  <a:pt x="602" y="320"/>
                </a:lnTo>
                <a:lnTo>
                  <a:pt x="594" y="314"/>
                </a:lnTo>
                <a:lnTo>
                  <a:pt x="588" y="306"/>
                </a:lnTo>
                <a:lnTo>
                  <a:pt x="582" y="296"/>
                </a:lnTo>
                <a:lnTo>
                  <a:pt x="578" y="288"/>
                </a:lnTo>
                <a:lnTo>
                  <a:pt x="576" y="278"/>
                </a:lnTo>
                <a:lnTo>
                  <a:pt x="576" y="266"/>
                </a:lnTo>
                <a:lnTo>
                  <a:pt x="586" y="266"/>
                </a:lnTo>
                <a:lnTo>
                  <a:pt x="586" y="266"/>
                </a:lnTo>
                <a:lnTo>
                  <a:pt x="703" y="68"/>
                </a:lnTo>
                <a:lnTo>
                  <a:pt x="703" y="68"/>
                </a:lnTo>
                <a:lnTo>
                  <a:pt x="699" y="58"/>
                </a:lnTo>
                <a:lnTo>
                  <a:pt x="697" y="46"/>
                </a:lnTo>
                <a:lnTo>
                  <a:pt x="697" y="46"/>
                </a:lnTo>
                <a:lnTo>
                  <a:pt x="697" y="42"/>
                </a:lnTo>
                <a:lnTo>
                  <a:pt x="497" y="87"/>
                </a:lnTo>
                <a:lnTo>
                  <a:pt x="497" y="597"/>
                </a:lnTo>
                <a:lnTo>
                  <a:pt x="598" y="597"/>
                </a:lnTo>
                <a:lnTo>
                  <a:pt x="598" y="635"/>
                </a:lnTo>
                <a:lnTo>
                  <a:pt x="675" y="635"/>
                </a:lnTo>
                <a:lnTo>
                  <a:pt x="675" y="744"/>
                </a:lnTo>
                <a:lnTo>
                  <a:pt x="201" y="744"/>
                </a:lnTo>
                <a:lnTo>
                  <a:pt x="201" y="635"/>
                </a:lnTo>
                <a:lnTo>
                  <a:pt x="201" y="635"/>
                </a:lnTo>
                <a:close/>
                <a:moveTo>
                  <a:pt x="745" y="82"/>
                </a:moveTo>
                <a:lnTo>
                  <a:pt x="745" y="82"/>
                </a:lnTo>
                <a:lnTo>
                  <a:pt x="735" y="83"/>
                </a:lnTo>
                <a:lnTo>
                  <a:pt x="735" y="83"/>
                </a:lnTo>
                <a:lnTo>
                  <a:pt x="725" y="82"/>
                </a:lnTo>
                <a:lnTo>
                  <a:pt x="614" y="266"/>
                </a:lnTo>
                <a:lnTo>
                  <a:pt x="852" y="266"/>
                </a:lnTo>
                <a:lnTo>
                  <a:pt x="745" y="82"/>
                </a:lnTo>
                <a:lnTo>
                  <a:pt x="745" y="82"/>
                </a:lnTo>
                <a:close/>
                <a:moveTo>
                  <a:pt x="169" y="212"/>
                </a:moveTo>
                <a:lnTo>
                  <a:pt x="169" y="212"/>
                </a:lnTo>
                <a:lnTo>
                  <a:pt x="159" y="214"/>
                </a:lnTo>
                <a:lnTo>
                  <a:pt x="159" y="214"/>
                </a:lnTo>
                <a:lnTo>
                  <a:pt x="149" y="212"/>
                </a:lnTo>
                <a:lnTo>
                  <a:pt x="38" y="397"/>
                </a:lnTo>
                <a:lnTo>
                  <a:pt x="276" y="397"/>
                </a:lnTo>
                <a:lnTo>
                  <a:pt x="169" y="21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4" name="PA_任意多边形 9"/>
          <p:cNvSpPr>
            <a:spLocks noEditPoints="1"/>
          </p:cNvSpPr>
          <p:nvPr>
            <p:custDataLst>
              <p:tags r:id="rId2"/>
            </p:custDataLst>
          </p:nvPr>
        </p:nvSpPr>
        <p:spPr bwMode="auto">
          <a:xfrm>
            <a:off x="5257800" y="2752344"/>
            <a:ext cx="472491" cy="402335"/>
          </a:xfrm>
          <a:custGeom>
            <a:avLst/>
            <a:gdLst>
              <a:gd name="T0" fmla="*/ 377 w 863"/>
              <a:gd name="T1" fmla="*/ 202 h 669"/>
              <a:gd name="T2" fmla="*/ 396 w 863"/>
              <a:gd name="T3" fmla="*/ 171 h 669"/>
              <a:gd name="T4" fmla="*/ 367 w 863"/>
              <a:gd name="T5" fmla="*/ 125 h 669"/>
              <a:gd name="T6" fmla="*/ 367 w 863"/>
              <a:gd name="T7" fmla="*/ 93 h 669"/>
              <a:gd name="T8" fmla="*/ 373 w 863"/>
              <a:gd name="T9" fmla="*/ 30 h 669"/>
              <a:gd name="T10" fmla="*/ 424 w 863"/>
              <a:gd name="T11" fmla="*/ 2 h 669"/>
              <a:gd name="T12" fmla="*/ 494 w 863"/>
              <a:gd name="T13" fmla="*/ 16 h 669"/>
              <a:gd name="T14" fmla="*/ 518 w 863"/>
              <a:gd name="T15" fmla="*/ 67 h 669"/>
              <a:gd name="T16" fmla="*/ 522 w 863"/>
              <a:gd name="T17" fmla="*/ 99 h 669"/>
              <a:gd name="T18" fmla="*/ 508 w 863"/>
              <a:gd name="T19" fmla="*/ 137 h 669"/>
              <a:gd name="T20" fmla="*/ 502 w 863"/>
              <a:gd name="T21" fmla="*/ 198 h 669"/>
              <a:gd name="T22" fmla="*/ 555 w 863"/>
              <a:gd name="T23" fmla="*/ 202 h 669"/>
              <a:gd name="T24" fmla="*/ 597 w 863"/>
              <a:gd name="T25" fmla="*/ 300 h 669"/>
              <a:gd name="T26" fmla="*/ 555 w 863"/>
              <a:gd name="T27" fmla="*/ 351 h 669"/>
              <a:gd name="T28" fmla="*/ 323 w 863"/>
              <a:gd name="T29" fmla="*/ 351 h 669"/>
              <a:gd name="T30" fmla="*/ 291 w 863"/>
              <a:gd name="T31" fmla="*/ 286 h 669"/>
              <a:gd name="T32" fmla="*/ 331 w 863"/>
              <a:gd name="T33" fmla="*/ 202 h 669"/>
              <a:gd name="T34" fmla="*/ 432 w 863"/>
              <a:gd name="T35" fmla="*/ 530 h 669"/>
              <a:gd name="T36" fmla="*/ 524 w 863"/>
              <a:gd name="T37" fmla="*/ 516 h 669"/>
              <a:gd name="T38" fmla="*/ 569 w 863"/>
              <a:gd name="T39" fmla="*/ 486 h 669"/>
              <a:gd name="T40" fmla="*/ 524 w 863"/>
              <a:gd name="T41" fmla="*/ 572 h 669"/>
              <a:gd name="T42" fmla="*/ 393 w 863"/>
              <a:gd name="T43" fmla="*/ 589 h 669"/>
              <a:gd name="T44" fmla="*/ 222 w 863"/>
              <a:gd name="T45" fmla="*/ 77 h 669"/>
              <a:gd name="T46" fmla="*/ 123 w 863"/>
              <a:gd name="T47" fmla="*/ 163 h 669"/>
              <a:gd name="T48" fmla="*/ 135 w 863"/>
              <a:gd name="T49" fmla="*/ 264 h 669"/>
              <a:gd name="T50" fmla="*/ 154 w 863"/>
              <a:gd name="T51" fmla="*/ 242 h 669"/>
              <a:gd name="T52" fmla="*/ 198 w 863"/>
              <a:gd name="T53" fmla="*/ 159 h 669"/>
              <a:gd name="T54" fmla="*/ 220 w 863"/>
              <a:gd name="T55" fmla="*/ 36 h 669"/>
              <a:gd name="T56" fmla="*/ 732 w 863"/>
              <a:gd name="T57" fmla="*/ 99 h 669"/>
              <a:gd name="T58" fmla="*/ 627 w 863"/>
              <a:gd name="T59" fmla="*/ 56 h 669"/>
              <a:gd name="T60" fmla="*/ 567 w 863"/>
              <a:gd name="T61" fmla="*/ 99 h 669"/>
              <a:gd name="T62" fmla="*/ 643 w 863"/>
              <a:gd name="T63" fmla="*/ 103 h 669"/>
              <a:gd name="T64" fmla="*/ 643 w 863"/>
              <a:gd name="T65" fmla="*/ 169 h 669"/>
              <a:gd name="T66" fmla="*/ 196 w 863"/>
              <a:gd name="T67" fmla="*/ 484 h 669"/>
              <a:gd name="T68" fmla="*/ 180 w 863"/>
              <a:gd name="T69" fmla="*/ 540 h 669"/>
              <a:gd name="T70" fmla="*/ 254 w 863"/>
              <a:gd name="T71" fmla="*/ 554 h 669"/>
              <a:gd name="T72" fmla="*/ 271 w 863"/>
              <a:gd name="T73" fmla="*/ 647 h 669"/>
              <a:gd name="T74" fmla="*/ 136 w 863"/>
              <a:gd name="T75" fmla="*/ 669 h 669"/>
              <a:gd name="T76" fmla="*/ 2 w 863"/>
              <a:gd name="T77" fmla="*/ 647 h 669"/>
              <a:gd name="T78" fmla="*/ 19 w 863"/>
              <a:gd name="T79" fmla="*/ 554 h 669"/>
              <a:gd name="T80" fmla="*/ 93 w 863"/>
              <a:gd name="T81" fmla="*/ 540 h 669"/>
              <a:gd name="T82" fmla="*/ 71 w 863"/>
              <a:gd name="T83" fmla="*/ 472 h 669"/>
              <a:gd name="T84" fmla="*/ 41 w 863"/>
              <a:gd name="T85" fmla="*/ 409 h 669"/>
              <a:gd name="T86" fmla="*/ 65 w 863"/>
              <a:gd name="T87" fmla="*/ 329 h 669"/>
              <a:gd name="T88" fmla="*/ 172 w 863"/>
              <a:gd name="T89" fmla="*/ 314 h 669"/>
              <a:gd name="T90" fmla="*/ 224 w 863"/>
              <a:gd name="T91" fmla="*/ 367 h 669"/>
              <a:gd name="T92" fmla="*/ 232 w 863"/>
              <a:gd name="T93" fmla="*/ 470 h 669"/>
              <a:gd name="T94" fmla="*/ 791 w 863"/>
              <a:gd name="T95" fmla="*/ 462 h 669"/>
              <a:gd name="T96" fmla="*/ 821 w 863"/>
              <a:gd name="T97" fmla="*/ 460 h 669"/>
              <a:gd name="T98" fmla="*/ 807 w 863"/>
              <a:gd name="T99" fmla="*/ 339 h 669"/>
              <a:gd name="T100" fmla="*/ 744 w 863"/>
              <a:gd name="T101" fmla="*/ 302 h 669"/>
              <a:gd name="T102" fmla="*/ 656 w 863"/>
              <a:gd name="T103" fmla="*/ 319 h 669"/>
              <a:gd name="T104" fmla="*/ 629 w 863"/>
              <a:gd name="T105" fmla="*/ 421 h 669"/>
              <a:gd name="T106" fmla="*/ 666 w 863"/>
              <a:gd name="T107" fmla="*/ 474 h 669"/>
              <a:gd name="T108" fmla="*/ 682 w 863"/>
              <a:gd name="T109" fmla="*/ 530 h 669"/>
              <a:gd name="T110" fmla="*/ 603 w 863"/>
              <a:gd name="T111" fmla="*/ 554 h 669"/>
              <a:gd name="T112" fmla="*/ 591 w 863"/>
              <a:gd name="T113" fmla="*/ 637 h 669"/>
              <a:gd name="T114" fmla="*/ 766 w 863"/>
              <a:gd name="T115" fmla="*/ 657 h 669"/>
              <a:gd name="T116" fmla="*/ 863 w 863"/>
              <a:gd name="T117" fmla="*/ 615 h 669"/>
              <a:gd name="T118" fmla="*/ 843 w 863"/>
              <a:gd name="T119" fmla="*/ 544 h 669"/>
              <a:gd name="T120" fmla="*/ 766 w 863"/>
              <a:gd name="T121" fmla="*/ 518 h 669"/>
              <a:gd name="T122" fmla="*/ 791 w 863"/>
              <a:gd name="T123" fmla="*/ 46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3" h="669">
                <a:moveTo>
                  <a:pt x="331" y="202"/>
                </a:moveTo>
                <a:lnTo>
                  <a:pt x="331" y="202"/>
                </a:lnTo>
                <a:lnTo>
                  <a:pt x="365" y="202"/>
                </a:lnTo>
                <a:lnTo>
                  <a:pt x="365" y="202"/>
                </a:lnTo>
                <a:lnTo>
                  <a:pt x="371" y="202"/>
                </a:lnTo>
                <a:lnTo>
                  <a:pt x="377" y="202"/>
                </a:lnTo>
                <a:lnTo>
                  <a:pt x="383" y="200"/>
                </a:lnTo>
                <a:lnTo>
                  <a:pt x="387" y="194"/>
                </a:lnTo>
                <a:lnTo>
                  <a:pt x="387" y="194"/>
                </a:lnTo>
                <a:lnTo>
                  <a:pt x="393" y="185"/>
                </a:lnTo>
                <a:lnTo>
                  <a:pt x="396" y="171"/>
                </a:lnTo>
                <a:lnTo>
                  <a:pt x="396" y="171"/>
                </a:lnTo>
                <a:lnTo>
                  <a:pt x="385" y="155"/>
                </a:lnTo>
                <a:lnTo>
                  <a:pt x="377" y="137"/>
                </a:lnTo>
                <a:lnTo>
                  <a:pt x="377" y="137"/>
                </a:lnTo>
                <a:lnTo>
                  <a:pt x="371" y="131"/>
                </a:lnTo>
                <a:lnTo>
                  <a:pt x="367" y="125"/>
                </a:lnTo>
                <a:lnTo>
                  <a:pt x="367" y="125"/>
                </a:lnTo>
                <a:lnTo>
                  <a:pt x="363" y="113"/>
                </a:lnTo>
                <a:lnTo>
                  <a:pt x="363" y="99"/>
                </a:lnTo>
                <a:lnTo>
                  <a:pt x="363" y="97"/>
                </a:lnTo>
                <a:lnTo>
                  <a:pt x="365" y="95"/>
                </a:lnTo>
                <a:lnTo>
                  <a:pt x="365" y="95"/>
                </a:lnTo>
                <a:lnTo>
                  <a:pt x="367" y="93"/>
                </a:lnTo>
                <a:lnTo>
                  <a:pt x="367" y="93"/>
                </a:lnTo>
                <a:lnTo>
                  <a:pt x="365" y="65"/>
                </a:lnTo>
                <a:lnTo>
                  <a:pt x="365" y="56"/>
                </a:lnTo>
                <a:lnTo>
                  <a:pt x="367" y="46"/>
                </a:lnTo>
                <a:lnTo>
                  <a:pt x="369" y="38"/>
                </a:lnTo>
                <a:lnTo>
                  <a:pt x="373" y="30"/>
                </a:lnTo>
                <a:lnTo>
                  <a:pt x="379" y="24"/>
                </a:lnTo>
                <a:lnTo>
                  <a:pt x="385" y="18"/>
                </a:lnTo>
                <a:lnTo>
                  <a:pt x="385" y="18"/>
                </a:lnTo>
                <a:lnTo>
                  <a:pt x="396" y="10"/>
                </a:lnTo>
                <a:lnTo>
                  <a:pt x="408" y="4"/>
                </a:lnTo>
                <a:lnTo>
                  <a:pt x="424" y="2"/>
                </a:lnTo>
                <a:lnTo>
                  <a:pt x="438" y="0"/>
                </a:lnTo>
                <a:lnTo>
                  <a:pt x="454" y="0"/>
                </a:lnTo>
                <a:lnTo>
                  <a:pt x="470" y="4"/>
                </a:lnTo>
                <a:lnTo>
                  <a:pt x="482" y="8"/>
                </a:lnTo>
                <a:lnTo>
                  <a:pt x="494" y="16"/>
                </a:lnTo>
                <a:lnTo>
                  <a:pt x="494" y="16"/>
                </a:lnTo>
                <a:lnTo>
                  <a:pt x="502" y="22"/>
                </a:lnTo>
                <a:lnTo>
                  <a:pt x="508" y="28"/>
                </a:lnTo>
                <a:lnTo>
                  <a:pt x="512" y="36"/>
                </a:lnTo>
                <a:lnTo>
                  <a:pt x="514" y="46"/>
                </a:lnTo>
                <a:lnTo>
                  <a:pt x="518" y="56"/>
                </a:lnTo>
                <a:lnTo>
                  <a:pt x="518" y="67"/>
                </a:lnTo>
                <a:lnTo>
                  <a:pt x="516" y="93"/>
                </a:lnTo>
                <a:lnTo>
                  <a:pt x="516" y="93"/>
                </a:lnTo>
                <a:lnTo>
                  <a:pt x="520" y="95"/>
                </a:lnTo>
                <a:lnTo>
                  <a:pt x="522" y="97"/>
                </a:lnTo>
                <a:lnTo>
                  <a:pt x="522" y="99"/>
                </a:lnTo>
                <a:lnTo>
                  <a:pt x="522" y="99"/>
                </a:lnTo>
                <a:lnTo>
                  <a:pt x="522" y="113"/>
                </a:lnTo>
                <a:lnTo>
                  <a:pt x="518" y="123"/>
                </a:lnTo>
                <a:lnTo>
                  <a:pt x="518" y="123"/>
                </a:lnTo>
                <a:lnTo>
                  <a:pt x="514" y="131"/>
                </a:lnTo>
                <a:lnTo>
                  <a:pt x="508" y="137"/>
                </a:lnTo>
                <a:lnTo>
                  <a:pt x="508" y="137"/>
                </a:lnTo>
                <a:lnTo>
                  <a:pt x="500" y="153"/>
                </a:lnTo>
                <a:lnTo>
                  <a:pt x="490" y="169"/>
                </a:lnTo>
                <a:lnTo>
                  <a:pt x="490" y="169"/>
                </a:lnTo>
                <a:lnTo>
                  <a:pt x="494" y="187"/>
                </a:lnTo>
                <a:lnTo>
                  <a:pt x="498" y="192"/>
                </a:lnTo>
                <a:lnTo>
                  <a:pt x="502" y="198"/>
                </a:lnTo>
                <a:lnTo>
                  <a:pt x="502" y="198"/>
                </a:lnTo>
                <a:lnTo>
                  <a:pt x="512" y="202"/>
                </a:lnTo>
                <a:lnTo>
                  <a:pt x="524" y="202"/>
                </a:lnTo>
                <a:lnTo>
                  <a:pt x="524" y="202"/>
                </a:lnTo>
                <a:lnTo>
                  <a:pt x="555" y="202"/>
                </a:lnTo>
                <a:lnTo>
                  <a:pt x="555" y="202"/>
                </a:lnTo>
                <a:lnTo>
                  <a:pt x="565" y="214"/>
                </a:lnTo>
                <a:lnTo>
                  <a:pt x="575" y="228"/>
                </a:lnTo>
                <a:lnTo>
                  <a:pt x="583" y="244"/>
                </a:lnTo>
                <a:lnTo>
                  <a:pt x="589" y="262"/>
                </a:lnTo>
                <a:lnTo>
                  <a:pt x="593" y="282"/>
                </a:lnTo>
                <a:lnTo>
                  <a:pt x="597" y="300"/>
                </a:lnTo>
                <a:lnTo>
                  <a:pt x="599" y="319"/>
                </a:lnTo>
                <a:lnTo>
                  <a:pt x="597" y="335"/>
                </a:lnTo>
                <a:lnTo>
                  <a:pt x="597" y="335"/>
                </a:lnTo>
                <a:lnTo>
                  <a:pt x="587" y="341"/>
                </a:lnTo>
                <a:lnTo>
                  <a:pt x="573" y="345"/>
                </a:lnTo>
                <a:lnTo>
                  <a:pt x="555" y="351"/>
                </a:lnTo>
                <a:lnTo>
                  <a:pt x="533" y="353"/>
                </a:lnTo>
                <a:lnTo>
                  <a:pt x="488" y="359"/>
                </a:lnTo>
                <a:lnTo>
                  <a:pt x="438" y="361"/>
                </a:lnTo>
                <a:lnTo>
                  <a:pt x="389" y="359"/>
                </a:lnTo>
                <a:lnTo>
                  <a:pt x="343" y="355"/>
                </a:lnTo>
                <a:lnTo>
                  <a:pt x="323" y="351"/>
                </a:lnTo>
                <a:lnTo>
                  <a:pt x="307" y="347"/>
                </a:lnTo>
                <a:lnTo>
                  <a:pt x="295" y="341"/>
                </a:lnTo>
                <a:lnTo>
                  <a:pt x="285" y="335"/>
                </a:lnTo>
                <a:lnTo>
                  <a:pt x="285" y="335"/>
                </a:lnTo>
                <a:lnTo>
                  <a:pt x="287" y="304"/>
                </a:lnTo>
                <a:lnTo>
                  <a:pt x="291" y="286"/>
                </a:lnTo>
                <a:lnTo>
                  <a:pt x="295" y="268"/>
                </a:lnTo>
                <a:lnTo>
                  <a:pt x="299" y="250"/>
                </a:lnTo>
                <a:lnTo>
                  <a:pt x="307" y="232"/>
                </a:lnTo>
                <a:lnTo>
                  <a:pt x="317" y="216"/>
                </a:lnTo>
                <a:lnTo>
                  <a:pt x="331" y="202"/>
                </a:lnTo>
                <a:lnTo>
                  <a:pt x="331" y="202"/>
                </a:lnTo>
                <a:close/>
                <a:moveTo>
                  <a:pt x="347" y="607"/>
                </a:moveTo>
                <a:lnTo>
                  <a:pt x="315" y="484"/>
                </a:lnTo>
                <a:lnTo>
                  <a:pt x="448" y="486"/>
                </a:lnTo>
                <a:lnTo>
                  <a:pt x="416" y="524"/>
                </a:lnTo>
                <a:lnTo>
                  <a:pt x="416" y="524"/>
                </a:lnTo>
                <a:lnTo>
                  <a:pt x="432" y="530"/>
                </a:lnTo>
                <a:lnTo>
                  <a:pt x="448" y="536"/>
                </a:lnTo>
                <a:lnTo>
                  <a:pt x="464" y="538"/>
                </a:lnTo>
                <a:lnTo>
                  <a:pt x="480" y="536"/>
                </a:lnTo>
                <a:lnTo>
                  <a:pt x="496" y="532"/>
                </a:lnTo>
                <a:lnTo>
                  <a:pt x="510" y="526"/>
                </a:lnTo>
                <a:lnTo>
                  <a:pt x="524" y="516"/>
                </a:lnTo>
                <a:lnTo>
                  <a:pt x="535" y="504"/>
                </a:lnTo>
                <a:lnTo>
                  <a:pt x="535" y="504"/>
                </a:lnTo>
                <a:lnTo>
                  <a:pt x="543" y="492"/>
                </a:lnTo>
                <a:lnTo>
                  <a:pt x="549" y="480"/>
                </a:lnTo>
                <a:lnTo>
                  <a:pt x="569" y="486"/>
                </a:lnTo>
                <a:lnTo>
                  <a:pt x="569" y="486"/>
                </a:lnTo>
                <a:lnTo>
                  <a:pt x="565" y="504"/>
                </a:lnTo>
                <a:lnTo>
                  <a:pt x="559" y="522"/>
                </a:lnTo>
                <a:lnTo>
                  <a:pt x="551" y="538"/>
                </a:lnTo>
                <a:lnTo>
                  <a:pt x="539" y="554"/>
                </a:lnTo>
                <a:lnTo>
                  <a:pt x="539" y="554"/>
                </a:lnTo>
                <a:lnTo>
                  <a:pt x="524" y="572"/>
                </a:lnTo>
                <a:lnTo>
                  <a:pt x="504" y="583"/>
                </a:lnTo>
                <a:lnTo>
                  <a:pt x="482" y="593"/>
                </a:lnTo>
                <a:lnTo>
                  <a:pt x="460" y="597"/>
                </a:lnTo>
                <a:lnTo>
                  <a:pt x="438" y="599"/>
                </a:lnTo>
                <a:lnTo>
                  <a:pt x="414" y="595"/>
                </a:lnTo>
                <a:lnTo>
                  <a:pt x="393" y="589"/>
                </a:lnTo>
                <a:lnTo>
                  <a:pt x="373" y="577"/>
                </a:lnTo>
                <a:lnTo>
                  <a:pt x="347" y="607"/>
                </a:lnTo>
                <a:lnTo>
                  <a:pt x="347" y="607"/>
                </a:lnTo>
                <a:close/>
                <a:moveTo>
                  <a:pt x="220" y="36"/>
                </a:moveTo>
                <a:lnTo>
                  <a:pt x="222" y="77"/>
                </a:lnTo>
                <a:lnTo>
                  <a:pt x="222" y="77"/>
                </a:lnTo>
                <a:lnTo>
                  <a:pt x="200" y="83"/>
                </a:lnTo>
                <a:lnTo>
                  <a:pt x="178" y="93"/>
                </a:lnTo>
                <a:lnTo>
                  <a:pt x="160" y="107"/>
                </a:lnTo>
                <a:lnTo>
                  <a:pt x="144" y="123"/>
                </a:lnTo>
                <a:lnTo>
                  <a:pt x="133" y="143"/>
                </a:lnTo>
                <a:lnTo>
                  <a:pt x="123" y="163"/>
                </a:lnTo>
                <a:lnTo>
                  <a:pt x="119" y="187"/>
                </a:lnTo>
                <a:lnTo>
                  <a:pt x="117" y="210"/>
                </a:lnTo>
                <a:lnTo>
                  <a:pt x="117" y="210"/>
                </a:lnTo>
                <a:lnTo>
                  <a:pt x="121" y="228"/>
                </a:lnTo>
                <a:lnTo>
                  <a:pt x="127" y="246"/>
                </a:lnTo>
                <a:lnTo>
                  <a:pt x="135" y="264"/>
                </a:lnTo>
                <a:lnTo>
                  <a:pt x="144" y="278"/>
                </a:lnTo>
                <a:lnTo>
                  <a:pt x="162" y="270"/>
                </a:lnTo>
                <a:lnTo>
                  <a:pt x="162" y="270"/>
                </a:lnTo>
                <a:lnTo>
                  <a:pt x="158" y="256"/>
                </a:lnTo>
                <a:lnTo>
                  <a:pt x="154" y="242"/>
                </a:lnTo>
                <a:lnTo>
                  <a:pt x="154" y="242"/>
                </a:lnTo>
                <a:lnTo>
                  <a:pt x="156" y="224"/>
                </a:lnTo>
                <a:lnTo>
                  <a:pt x="158" y="208"/>
                </a:lnTo>
                <a:lnTo>
                  <a:pt x="164" y="194"/>
                </a:lnTo>
                <a:lnTo>
                  <a:pt x="174" y="181"/>
                </a:lnTo>
                <a:lnTo>
                  <a:pt x="184" y="169"/>
                </a:lnTo>
                <a:lnTo>
                  <a:pt x="198" y="159"/>
                </a:lnTo>
                <a:lnTo>
                  <a:pt x="212" y="153"/>
                </a:lnTo>
                <a:lnTo>
                  <a:pt x="228" y="147"/>
                </a:lnTo>
                <a:lnTo>
                  <a:pt x="232" y="194"/>
                </a:lnTo>
                <a:lnTo>
                  <a:pt x="327" y="103"/>
                </a:lnTo>
                <a:lnTo>
                  <a:pt x="220" y="36"/>
                </a:lnTo>
                <a:lnTo>
                  <a:pt x="220" y="36"/>
                </a:lnTo>
                <a:close/>
                <a:moveTo>
                  <a:pt x="801" y="159"/>
                </a:moveTo>
                <a:lnTo>
                  <a:pt x="760" y="161"/>
                </a:lnTo>
                <a:lnTo>
                  <a:pt x="760" y="161"/>
                </a:lnTo>
                <a:lnTo>
                  <a:pt x="754" y="139"/>
                </a:lnTo>
                <a:lnTo>
                  <a:pt x="744" y="117"/>
                </a:lnTo>
                <a:lnTo>
                  <a:pt x="732" y="99"/>
                </a:lnTo>
                <a:lnTo>
                  <a:pt x="714" y="83"/>
                </a:lnTo>
                <a:lnTo>
                  <a:pt x="696" y="69"/>
                </a:lnTo>
                <a:lnTo>
                  <a:pt x="674" y="62"/>
                </a:lnTo>
                <a:lnTo>
                  <a:pt x="653" y="56"/>
                </a:lnTo>
                <a:lnTo>
                  <a:pt x="627" y="56"/>
                </a:lnTo>
                <a:lnTo>
                  <a:pt x="627" y="56"/>
                </a:lnTo>
                <a:lnTo>
                  <a:pt x="609" y="58"/>
                </a:lnTo>
                <a:lnTo>
                  <a:pt x="591" y="63"/>
                </a:lnTo>
                <a:lnTo>
                  <a:pt x="575" y="71"/>
                </a:lnTo>
                <a:lnTo>
                  <a:pt x="559" y="81"/>
                </a:lnTo>
                <a:lnTo>
                  <a:pt x="567" y="99"/>
                </a:lnTo>
                <a:lnTo>
                  <a:pt x="567" y="99"/>
                </a:lnTo>
                <a:lnTo>
                  <a:pt x="581" y="95"/>
                </a:lnTo>
                <a:lnTo>
                  <a:pt x="595" y="93"/>
                </a:lnTo>
                <a:lnTo>
                  <a:pt x="595" y="93"/>
                </a:lnTo>
                <a:lnTo>
                  <a:pt x="613" y="93"/>
                </a:lnTo>
                <a:lnTo>
                  <a:pt x="629" y="97"/>
                </a:lnTo>
                <a:lnTo>
                  <a:pt x="643" y="103"/>
                </a:lnTo>
                <a:lnTo>
                  <a:pt x="656" y="111"/>
                </a:lnTo>
                <a:lnTo>
                  <a:pt x="668" y="123"/>
                </a:lnTo>
                <a:lnTo>
                  <a:pt x="678" y="135"/>
                </a:lnTo>
                <a:lnTo>
                  <a:pt x="686" y="151"/>
                </a:lnTo>
                <a:lnTo>
                  <a:pt x="690" y="167"/>
                </a:lnTo>
                <a:lnTo>
                  <a:pt x="643" y="169"/>
                </a:lnTo>
                <a:lnTo>
                  <a:pt x="734" y="266"/>
                </a:lnTo>
                <a:lnTo>
                  <a:pt x="801" y="159"/>
                </a:lnTo>
                <a:lnTo>
                  <a:pt x="801" y="159"/>
                </a:lnTo>
                <a:close/>
                <a:moveTo>
                  <a:pt x="202" y="472"/>
                </a:moveTo>
                <a:lnTo>
                  <a:pt x="202" y="472"/>
                </a:lnTo>
                <a:lnTo>
                  <a:pt x="196" y="484"/>
                </a:lnTo>
                <a:lnTo>
                  <a:pt x="188" y="494"/>
                </a:lnTo>
                <a:lnTo>
                  <a:pt x="180" y="502"/>
                </a:lnTo>
                <a:lnTo>
                  <a:pt x="170" y="510"/>
                </a:lnTo>
                <a:lnTo>
                  <a:pt x="170" y="510"/>
                </a:lnTo>
                <a:lnTo>
                  <a:pt x="174" y="528"/>
                </a:lnTo>
                <a:lnTo>
                  <a:pt x="180" y="540"/>
                </a:lnTo>
                <a:lnTo>
                  <a:pt x="180" y="540"/>
                </a:lnTo>
                <a:lnTo>
                  <a:pt x="218" y="542"/>
                </a:lnTo>
                <a:lnTo>
                  <a:pt x="242" y="546"/>
                </a:lnTo>
                <a:lnTo>
                  <a:pt x="250" y="550"/>
                </a:lnTo>
                <a:lnTo>
                  <a:pt x="254" y="554"/>
                </a:lnTo>
                <a:lnTo>
                  <a:pt x="254" y="554"/>
                </a:lnTo>
                <a:lnTo>
                  <a:pt x="260" y="564"/>
                </a:lnTo>
                <a:lnTo>
                  <a:pt x="266" y="576"/>
                </a:lnTo>
                <a:lnTo>
                  <a:pt x="269" y="587"/>
                </a:lnTo>
                <a:lnTo>
                  <a:pt x="271" y="601"/>
                </a:lnTo>
                <a:lnTo>
                  <a:pt x="273" y="625"/>
                </a:lnTo>
                <a:lnTo>
                  <a:pt x="271" y="647"/>
                </a:lnTo>
                <a:lnTo>
                  <a:pt x="271" y="647"/>
                </a:lnTo>
                <a:lnTo>
                  <a:pt x="260" y="653"/>
                </a:lnTo>
                <a:lnTo>
                  <a:pt x="244" y="657"/>
                </a:lnTo>
                <a:lnTo>
                  <a:pt x="212" y="663"/>
                </a:lnTo>
                <a:lnTo>
                  <a:pt x="174" y="667"/>
                </a:lnTo>
                <a:lnTo>
                  <a:pt x="136" y="669"/>
                </a:lnTo>
                <a:lnTo>
                  <a:pt x="99" y="667"/>
                </a:lnTo>
                <a:lnTo>
                  <a:pt x="61" y="663"/>
                </a:lnTo>
                <a:lnTo>
                  <a:pt x="29" y="657"/>
                </a:lnTo>
                <a:lnTo>
                  <a:pt x="13" y="653"/>
                </a:lnTo>
                <a:lnTo>
                  <a:pt x="2" y="647"/>
                </a:lnTo>
                <a:lnTo>
                  <a:pt x="2" y="647"/>
                </a:lnTo>
                <a:lnTo>
                  <a:pt x="0" y="625"/>
                </a:lnTo>
                <a:lnTo>
                  <a:pt x="2" y="601"/>
                </a:lnTo>
                <a:lnTo>
                  <a:pt x="4" y="587"/>
                </a:lnTo>
                <a:lnTo>
                  <a:pt x="7" y="576"/>
                </a:lnTo>
                <a:lnTo>
                  <a:pt x="13" y="564"/>
                </a:lnTo>
                <a:lnTo>
                  <a:pt x="19" y="554"/>
                </a:lnTo>
                <a:lnTo>
                  <a:pt x="19" y="554"/>
                </a:lnTo>
                <a:lnTo>
                  <a:pt x="23" y="550"/>
                </a:lnTo>
                <a:lnTo>
                  <a:pt x="31" y="546"/>
                </a:lnTo>
                <a:lnTo>
                  <a:pt x="55" y="542"/>
                </a:lnTo>
                <a:lnTo>
                  <a:pt x="93" y="540"/>
                </a:lnTo>
                <a:lnTo>
                  <a:pt x="93" y="540"/>
                </a:lnTo>
                <a:lnTo>
                  <a:pt x="101" y="510"/>
                </a:lnTo>
                <a:lnTo>
                  <a:pt x="101" y="510"/>
                </a:lnTo>
                <a:lnTo>
                  <a:pt x="91" y="502"/>
                </a:lnTo>
                <a:lnTo>
                  <a:pt x="83" y="494"/>
                </a:lnTo>
                <a:lnTo>
                  <a:pt x="77" y="484"/>
                </a:lnTo>
                <a:lnTo>
                  <a:pt x="71" y="472"/>
                </a:lnTo>
                <a:lnTo>
                  <a:pt x="71" y="472"/>
                </a:lnTo>
                <a:lnTo>
                  <a:pt x="41" y="472"/>
                </a:lnTo>
                <a:lnTo>
                  <a:pt x="41" y="472"/>
                </a:lnTo>
                <a:lnTo>
                  <a:pt x="39" y="452"/>
                </a:lnTo>
                <a:lnTo>
                  <a:pt x="39" y="431"/>
                </a:lnTo>
                <a:lnTo>
                  <a:pt x="41" y="409"/>
                </a:lnTo>
                <a:lnTo>
                  <a:pt x="43" y="389"/>
                </a:lnTo>
                <a:lnTo>
                  <a:pt x="47" y="369"/>
                </a:lnTo>
                <a:lnTo>
                  <a:pt x="53" y="353"/>
                </a:lnTo>
                <a:lnTo>
                  <a:pt x="59" y="339"/>
                </a:lnTo>
                <a:lnTo>
                  <a:pt x="65" y="329"/>
                </a:lnTo>
                <a:lnTo>
                  <a:pt x="65" y="329"/>
                </a:lnTo>
                <a:lnTo>
                  <a:pt x="79" y="321"/>
                </a:lnTo>
                <a:lnTo>
                  <a:pt x="95" y="316"/>
                </a:lnTo>
                <a:lnTo>
                  <a:pt x="115" y="312"/>
                </a:lnTo>
                <a:lnTo>
                  <a:pt x="135" y="312"/>
                </a:lnTo>
                <a:lnTo>
                  <a:pt x="152" y="312"/>
                </a:lnTo>
                <a:lnTo>
                  <a:pt x="172" y="314"/>
                </a:lnTo>
                <a:lnTo>
                  <a:pt x="188" y="319"/>
                </a:lnTo>
                <a:lnTo>
                  <a:pt x="202" y="327"/>
                </a:lnTo>
                <a:lnTo>
                  <a:pt x="202" y="327"/>
                </a:lnTo>
                <a:lnTo>
                  <a:pt x="210" y="335"/>
                </a:lnTo>
                <a:lnTo>
                  <a:pt x="218" y="349"/>
                </a:lnTo>
                <a:lnTo>
                  <a:pt x="224" y="367"/>
                </a:lnTo>
                <a:lnTo>
                  <a:pt x="228" y="387"/>
                </a:lnTo>
                <a:lnTo>
                  <a:pt x="232" y="409"/>
                </a:lnTo>
                <a:lnTo>
                  <a:pt x="234" y="431"/>
                </a:lnTo>
                <a:lnTo>
                  <a:pt x="234" y="450"/>
                </a:lnTo>
                <a:lnTo>
                  <a:pt x="232" y="470"/>
                </a:lnTo>
                <a:lnTo>
                  <a:pt x="232" y="470"/>
                </a:lnTo>
                <a:lnTo>
                  <a:pt x="226" y="470"/>
                </a:lnTo>
                <a:lnTo>
                  <a:pt x="216" y="472"/>
                </a:lnTo>
                <a:lnTo>
                  <a:pt x="208" y="472"/>
                </a:lnTo>
                <a:lnTo>
                  <a:pt x="202" y="472"/>
                </a:lnTo>
                <a:lnTo>
                  <a:pt x="202" y="472"/>
                </a:lnTo>
                <a:close/>
                <a:moveTo>
                  <a:pt x="791" y="462"/>
                </a:moveTo>
                <a:lnTo>
                  <a:pt x="791" y="462"/>
                </a:lnTo>
                <a:lnTo>
                  <a:pt x="797" y="462"/>
                </a:lnTo>
                <a:lnTo>
                  <a:pt x="807" y="462"/>
                </a:lnTo>
                <a:lnTo>
                  <a:pt x="815" y="460"/>
                </a:lnTo>
                <a:lnTo>
                  <a:pt x="821" y="460"/>
                </a:lnTo>
                <a:lnTo>
                  <a:pt x="821" y="460"/>
                </a:lnTo>
                <a:lnTo>
                  <a:pt x="823" y="441"/>
                </a:lnTo>
                <a:lnTo>
                  <a:pt x="823" y="421"/>
                </a:lnTo>
                <a:lnTo>
                  <a:pt x="821" y="399"/>
                </a:lnTo>
                <a:lnTo>
                  <a:pt x="817" y="377"/>
                </a:lnTo>
                <a:lnTo>
                  <a:pt x="813" y="357"/>
                </a:lnTo>
                <a:lnTo>
                  <a:pt x="807" y="339"/>
                </a:lnTo>
                <a:lnTo>
                  <a:pt x="799" y="325"/>
                </a:lnTo>
                <a:lnTo>
                  <a:pt x="791" y="318"/>
                </a:lnTo>
                <a:lnTo>
                  <a:pt x="791" y="318"/>
                </a:lnTo>
                <a:lnTo>
                  <a:pt x="778" y="310"/>
                </a:lnTo>
                <a:lnTo>
                  <a:pt x="762" y="304"/>
                </a:lnTo>
                <a:lnTo>
                  <a:pt x="744" y="302"/>
                </a:lnTo>
                <a:lnTo>
                  <a:pt x="724" y="302"/>
                </a:lnTo>
                <a:lnTo>
                  <a:pt x="704" y="302"/>
                </a:lnTo>
                <a:lnTo>
                  <a:pt x="686" y="306"/>
                </a:lnTo>
                <a:lnTo>
                  <a:pt x="668" y="312"/>
                </a:lnTo>
                <a:lnTo>
                  <a:pt x="656" y="319"/>
                </a:lnTo>
                <a:lnTo>
                  <a:pt x="656" y="319"/>
                </a:lnTo>
                <a:lnTo>
                  <a:pt x="649" y="329"/>
                </a:lnTo>
                <a:lnTo>
                  <a:pt x="643" y="343"/>
                </a:lnTo>
                <a:lnTo>
                  <a:pt x="637" y="359"/>
                </a:lnTo>
                <a:lnTo>
                  <a:pt x="633" y="379"/>
                </a:lnTo>
                <a:lnTo>
                  <a:pt x="631" y="399"/>
                </a:lnTo>
                <a:lnTo>
                  <a:pt x="629" y="421"/>
                </a:lnTo>
                <a:lnTo>
                  <a:pt x="629" y="443"/>
                </a:lnTo>
                <a:lnTo>
                  <a:pt x="631" y="462"/>
                </a:lnTo>
                <a:lnTo>
                  <a:pt x="631" y="462"/>
                </a:lnTo>
                <a:lnTo>
                  <a:pt x="660" y="462"/>
                </a:lnTo>
                <a:lnTo>
                  <a:pt x="660" y="462"/>
                </a:lnTo>
                <a:lnTo>
                  <a:pt x="666" y="474"/>
                </a:lnTo>
                <a:lnTo>
                  <a:pt x="672" y="484"/>
                </a:lnTo>
                <a:lnTo>
                  <a:pt x="680" y="492"/>
                </a:lnTo>
                <a:lnTo>
                  <a:pt x="690" y="500"/>
                </a:lnTo>
                <a:lnTo>
                  <a:pt x="690" y="500"/>
                </a:lnTo>
                <a:lnTo>
                  <a:pt x="682" y="530"/>
                </a:lnTo>
                <a:lnTo>
                  <a:pt x="682" y="530"/>
                </a:lnTo>
                <a:lnTo>
                  <a:pt x="645" y="532"/>
                </a:lnTo>
                <a:lnTo>
                  <a:pt x="621" y="536"/>
                </a:lnTo>
                <a:lnTo>
                  <a:pt x="613" y="540"/>
                </a:lnTo>
                <a:lnTo>
                  <a:pt x="609" y="544"/>
                </a:lnTo>
                <a:lnTo>
                  <a:pt x="609" y="544"/>
                </a:lnTo>
                <a:lnTo>
                  <a:pt x="603" y="554"/>
                </a:lnTo>
                <a:lnTo>
                  <a:pt x="597" y="566"/>
                </a:lnTo>
                <a:lnTo>
                  <a:pt x="593" y="577"/>
                </a:lnTo>
                <a:lnTo>
                  <a:pt x="591" y="591"/>
                </a:lnTo>
                <a:lnTo>
                  <a:pt x="589" y="615"/>
                </a:lnTo>
                <a:lnTo>
                  <a:pt x="591" y="637"/>
                </a:lnTo>
                <a:lnTo>
                  <a:pt x="591" y="637"/>
                </a:lnTo>
                <a:lnTo>
                  <a:pt x="605" y="643"/>
                </a:lnTo>
                <a:lnTo>
                  <a:pt x="619" y="647"/>
                </a:lnTo>
                <a:lnTo>
                  <a:pt x="651" y="653"/>
                </a:lnTo>
                <a:lnTo>
                  <a:pt x="688" y="657"/>
                </a:lnTo>
                <a:lnTo>
                  <a:pt x="726" y="659"/>
                </a:lnTo>
                <a:lnTo>
                  <a:pt x="766" y="657"/>
                </a:lnTo>
                <a:lnTo>
                  <a:pt x="801" y="653"/>
                </a:lnTo>
                <a:lnTo>
                  <a:pt x="833" y="647"/>
                </a:lnTo>
                <a:lnTo>
                  <a:pt x="849" y="643"/>
                </a:lnTo>
                <a:lnTo>
                  <a:pt x="861" y="637"/>
                </a:lnTo>
                <a:lnTo>
                  <a:pt x="861" y="637"/>
                </a:lnTo>
                <a:lnTo>
                  <a:pt x="863" y="615"/>
                </a:lnTo>
                <a:lnTo>
                  <a:pt x="861" y="591"/>
                </a:lnTo>
                <a:lnTo>
                  <a:pt x="859" y="577"/>
                </a:lnTo>
                <a:lnTo>
                  <a:pt x="855" y="566"/>
                </a:lnTo>
                <a:lnTo>
                  <a:pt x="851" y="554"/>
                </a:lnTo>
                <a:lnTo>
                  <a:pt x="843" y="544"/>
                </a:lnTo>
                <a:lnTo>
                  <a:pt x="843" y="544"/>
                </a:lnTo>
                <a:lnTo>
                  <a:pt x="839" y="540"/>
                </a:lnTo>
                <a:lnTo>
                  <a:pt x="831" y="536"/>
                </a:lnTo>
                <a:lnTo>
                  <a:pt x="807" y="532"/>
                </a:lnTo>
                <a:lnTo>
                  <a:pt x="770" y="530"/>
                </a:lnTo>
                <a:lnTo>
                  <a:pt x="770" y="530"/>
                </a:lnTo>
                <a:lnTo>
                  <a:pt x="766" y="518"/>
                </a:lnTo>
                <a:lnTo>
                  <a:pt x="760" y="500"/>
                </a:lnTo>
                <a:lnTo>
                  <a:pt x="760" y="500"/>
                </a:lnTo>
                <a:lnTo>
                  <a:pt x="770" y="492"/>
                </a:lnTo>
                <a:lnTo>
                  <a:pt x="778" y="484"/>
                </a:lnTo>
                <a:lnTo>
                  <a:pt x="785" y="474"/>
                </a:lnTo>
                <a:lnTo>
                  <a:pt x="791" y="462"/>
                </a:lnTo>
                <a:lnTo>
                  <a:pt x="791" y="4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PA_任意多边形 14"/>
          <p:cNvSpPr>
            <a:spLocks noEditPoints="1"/>
          </p:cNvSpPr>
          <p:nvPr>
            <p:custDataLst>
              <p:tags r:id="rId3"/>
            </p:custDataLst>
          </p:nvPr>
        </p:nvSpPr>
        <p:spPr bwMode="auto">
          <a:xfrm>
            <a:off x="6391656" y="2048257"/>
            <a:ext cx="246888" cy="448055"/>
          </a:xfrm>
          <a:custGeom>
            <a:avLst/>
            <a:gdLst>
              <a:gd name="T0" fmla="*/ 218 w 456"/>
              <a:gd name="T1" fmla="*/ 8 h 931"/>
              <a:gd name="T2" fmla="*/ 275 w 456"/>
              <a:gd name="T3" fmla="*/ 67 h 931"/>
              <a:gd name="T4" fmla="*/ 283 w 456"/>
              <a:gd name="T5" fmla="*/ 133 h 931"/>
              <a:gd name="T6" fmla="*/ 236 w 456"/>
              <a:gd name="T7" fmla="*/ 202 h 931"/>
              <a:gd name="T8" fmla="*/ 174 w 456"/>
              <a:gd name="T9" fmla="*/ 222 h 931"/>
              <a:gd name="T10" fmla="*/ 95 w 456"/>
              <a:gd name="T11" fmla="*/ 189 h 931"/>
              <a:gd name="T12" fmla="*/ 63 w 456"/>
              <a:gd name="T13" fmla="*/ 111 h 931"/>
              <a:gd name="T14" fmla="*/ 81 w 456"/>
              <a:gd name="T15" fmla="*/ 48 h 931"/>
              <a:gd name="T16" fmla="*/ 150 w 456"/>
              <a:gd name="T17" fmla="*/ 2 h 931"/>
              <a:gd name="T18" fmla="*/ 303 w 456"/>
              <a:gd name="T19" fmla="*/ 611 h 931"/>
              <a:gd name="T20" fmla="*/ 200 w 456"/>
              <a:gd name="T21" fmla="*/ 591 h 931"/>
              <a:gd name="T22" fmla="*/ 172 w 456"/>
              <a:gd name="T23" fmla="*/ 611 h 931"/>
              <a:gd name="T24" fmla="*/ 164 w 456"/>
              <a:gd name="T25" fmla="*/ 784 h 931"/>
              <a:gd name="T26" fmla="*/ 57 w 456"/>
              <a:gd name="T27" fmla="*/ 607 h 931"/>
              <a:gd name="T28" fmla="*/ 15 w 456"/>
              <a:gd name="T29" fmla="*/ 570 h 931"/>
              <a:gd name="T30" fmla="*/ 0 w 456"/>
              <a:gd name="T31" fmla="*/ 514 h 931"/>
              <a:gd name="T32" fmla="*/ 8 w 456"/>
              <a:gd name="T33" fmla="*/ 308 h 931"/>
              <a:gd name="T34" fmla="*/ 65 w 456"/>
              <a:gd name="T35" fmla="*/ 250 h 931"/>
              <a:gd name="T36" fmla="*/ 236 w 456"/>
              <a:gd name="T37" fmla="*/ 242 h 931"/>
              <a:gd name="T38" fmla="*/ 309 w 456"/>
              <a:gd name="T39" fmla="*/ 274 h 931"/>
              <a:gd name="T40" fmla="*/ 341 w 456"/>
              <a:gd name="T41" fmla="*/ 347 h 931"/>
              <a:gd name="T42" fmla="*/ 341 w 456"/>
              <a:gd name="T43" fmla="*/ 611 h 931"/>
              <a:gd name="T44" fmla="*/ 450 w 456"/>
              <a:gd name="T45" fmla="*/ 617 h 931"/>
              <a:gd name="T46" fmla="*/ 456 w 456"/>
              <a:gd name="T47" fmla="*/ 786 h 931"/>
              <a:gd name="T48" fmla="*/ 432 w 456"/>
              <a:gd name="T49" fmla="*/ 810 h 931"/>
              <a:gd name="T50" fmla="*/ 192 w 456"/>
              <a:gd name="T51" fmla="*/ 802 h 931"/>
              <a:gd name="T52" fmla="*/ 186 w 456"/>
              <a:gd name="T53" fmla="*/ 635 h 931"/>
              <a:gd name="T54" fmla="*/ 210 w 456"/>
              <a:gd name="T55" fmla="*/ 611 h 931"/>
              <a:gd name="T56" fmla="*/ 361 w 456"/>
              <a:gd name="T57" fmla="*/ 675 h 931"/>
              <a:gd name="T58" fmla="*/ 353 w 456"/>
              <a:gd name="T59" fmla="*/ 651 h 931"/>
              <a:gd name="T60" fmla="*/ 331 w 456"/>
              <a:gd name="T61" fmla="*/ 641 h 931"/>
              <a:gd name="T62" fmla="*/ 315 w 456"/>
              <a:gd name="T63" fmla="*/ 641 h 931"/>
              <a:gd name="T64" fmla="*/ 289 w 456"/>
              <a:gd name="T65" fmla="*/ 651 h 931"/>
              <a:gd name="T66" fmla="*/ 281 w 456"/>
              <a:gd name="T67" fmla="*/ 675 h 931"/>
              <a:gd name="T68" fmla="*/ 289 w 456"/>
              <a:gd name="T69" fmla="*/ 701 h 931"/>
              <a:gd name="T70" fmla="*/ 315 w 456"/>
              <a:gd name="T71" fmla="*/ 720 h 931"/>
              <a:gd name="T72" fmla="*/ 327 w 456"/>
              <a:gd name="T73" fmla="*/ 746 h 931"/>
              <a:gd name="T74" fmla="*/ 325 w 456"/>
              <a:gd name="T75" fmla="*/ 754 h 931"/>
              <a:gd name="T76" fmla="*/ 317 w 456"/>
              <a:gd name="T77" fmla="*/ 752 h 931"/>
              <a:gd name="T78" fmla="*/ 281 w 456"/>
              <a:gd name="T79" fmla="*/ 728 h 931"/>
              <a:gd name="T80" fmla="*/ 283 w 456"/>
              <a:gd name="T81" fmla="*/ 752 h 931"/>
              <a:gd name="T82" fmla="*/ 303 w 456"/>
              <a:gd name="T83" fmla="*/ 772 h 931"/>
              <a:gd name="T84" fmla="*/ 331 w 456"/>
              <a:gd name="T85" fmla="*/ 776 h 931"/>
              <a:gd name="T86" fmla="*/ 351 w 456"/>
              <a:gd name="T87" fmla="*/ 768 h 931"/>
              <a:gd name="T88" fmla="*/ 363 w 456"/>
              <a:gd name="T89" fmla="*/ 752 h 931"/>
              <a:gd name="T90" fmla="*/ 365 w 456"/>
              <a:gd name="T91" fmla="*/ 724 h 931"/>
              <a:gd name="T92" fmla="*/ 355 w 456"/>
              <a:gd name="T93" fmla="*/ 705 h 931"/>
              <a:gd name="T94" fmla="*/ 319 w 456"/>
              <a:gd name="T95" fmla="*/ 681 h 931"/>
              <a:gd name="T96" fmla="*/ 315 w 456"/>
              <a:gd name="T97" fmla="*/ 671 h 931"/>
              <a:gd name="T98" fmla="*/ 321 w 456"/>
              <a:gd name="T99" fmla="*/ 661 h 931"/>
              <a:gd name="T100" fmla="*/ 327 w 456"/>
              <a:gd name="T101" fmla="*/ 663 h 931"/>
              <a:gd name="T102" fmla="*/ 361 w 456"/>
              <a:gd name="T103" fmla="*/ 681 h 931"/>
              <a:gd name="T104" fmla="*/ 198 w 456"/>
              <a:gd name="T105" fmla="*/ 828 h 931"/>
              <a:gd name="T106" fmla="*/ 283 w 456"/>
              <a:gd name="T107" fmla="*/ 83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931">
                <a:moveTo>
                  <a:pt x="174" y="0"/>
                </a:moveTo>
                <a:lnTo>
                  <a:pt x="174" y="0"/>
                </a:lnTo>
                <a:lnTo>
                  <a:pt x="196" y="2"/>
                </a:lnTo>
                <a:lnTo>
                  <a:pt x="218" y="8"/>
                </a:lnTo>
                <a:lnTo>
                  <a:pt x="236" y="18"/>
                </a:lnTo>
                <a:lnTo>
                  <a:pt x="252" y="32"/>
                </a:lnTo>
                <a:lnTo>
                  <a:pt x="266" y="48"/>
                </a:lnTo>
                <a:lnTo>
                  <a:pt x="275" y="67"/>
                </a:lnTo>
                <a:lnTo>
                  <a:pt x="283" y="89"/>
                </a:lnTo>
                <a:lnTo>
                  <a:pt x="285" y="111"/>
                </a:lnTo>
                <a:lnTo>
                  <a:pt x="285" y="111"/>
                </a:lnTo>
                <a:lnTo>
                  <a:pt x="283" y="133"/>
                </a:lnTo>
                <a:lnTo>
                  <a:pt x="275" y="155"/>
                </a:lnTo>
                <a:lnTo>
                  <a:pt x="266" y="173"/>
                </a:lnTo>
                <a:lnTo>
                  <a:pt x="252" y="189"/>
                </a:lnTo>
                <a:lnTo>
                  <a:pt x="236" y="202"/>
                </a:lnTo>
                <a:lnTo>
                  <a:pt x="218" y="212"/>
                </a:lnTo>
                <a:lnTo>
                  <a:pt x="196" y="220"/>
                </a:lnTo>
                <a:lnTo>
                  <a:pt x="174" y="222"/>
                </a:lnTo>
                <a:lnTo>
                  <a:pt x="174" y="222"/>
                </a:lnTo>
                <a:lnTo>
                  <a:pt x="150" y="220"/>
                </a:lnTo>
                <a:lnTo>
                  <a:pt x="131" y="212"/>
                </a:lnTo>
                <a:lnTo>
                  <a:pt x="111" y="202"/>
                </a:lnTo>
                <a:lnTo>
                  <a:pt x="95" y="189"/>
                </a:lnTo>
                <a:lnTo>
                  <a:pt x="81" y="173"/>
                </a:lnTo>
                <a:lnTo>
                  <a:pt x="71" y="155"/>
                </a:lnTo>
                <a:lnTo>
                  <a:pt x="65" y="133"/>
                </a:lnTo>
                <a:lnTo>
                  <a:pt x="63" y="111"/>
                </a:lnTo>
                <a:lnTo>
                  <a:pt x="63" y="111"/>
                </a:lnTo>
                <a:lnTo>
                  <a:pt x="65" y="89"/>
                </a:lnTo>
                <a:lnTo>
                  <a:pt x="71" y="67"/>
                </a:lnTo>
                <a:lnTo>
                  <a:pt x="81" y="48"/>
                </a:lnTo>
                <a:lnTo>
                  <a:pt x="95" y="32"/>
                </a:lnTo>
                <a:lnTo>
                  <a:pt x="111" y="18"/>
                </a:lnTo>
                <a:lnTo>
                  <a:pt x="131" y="8"/>
                </a:lnTo>
                <a:lnTo>
                  <a:pt x="150" y="2"/>
                </a:lnTo>
                <a:lnTo>
                  <a:pt x="174" y="0"/>
                </a:lnTo>
                <a:lnTo>
                  <a:pt x="174" y="0"/>
                </a:lnTo>
                <a:close/>
                <a:moveTo>
                  <a:pt x="210" y="611"/>
                </a:moveTo>
                <a:lnTo>
                  <a:pt x="303" y="611"/>
                </a:lnTo>
                <a:lnTo>
                  <a:pt x="303" y="591"/>
                </a:lnTo>
                <a:lnTo>
                  <a:pt x="210" y="591"/>
                </a:lnTo>
                <a:lnTo>
                  <a:pt x="210" y="591"/>
                </a:lnTo>
                <a:lnTo>
                  <a:pt x="200" y="591"/>
                </a:lnTo>
                <a:lnTo>
                  <a:pt x="192" y="595"/>
                </a:lnTo>
                <a:lnTo>
                  <a:pt x="184" y="599"/>
                </a:lnTo>
                <a:lnTo>
                  <a:pt x="178" y="603"/>
                </a:lnTo>
                <a:lnTo>
                  <a:pt x="172" y="611"/>
                </a:lnTo>
                <a:lnTo>
                  <a:pt x="168" y="617"/>
                </a:lnTo>
                <a:lnTo>
                  <a:pt x="166" y="625"/>
                </a:lnTo>
                <a:lnTo>
                  <a:pt x="164" y="635"/>
                </a:lnTo>
                <a:lnTo>
                  <a:pt x="164" y="784"/>
                </a:lnTo>
                <a:lnTo>
                  <a:pt x="142" y="931"/>
                </a:lnTo>
                <a:lnTo>
                  <a:pt x="57" y="931"/>
                </a:lnTo>
                <a:lnTo>
                  <a:pt x="57" y="607"/>
                </a:lnTo>
                <a:lnTo>
                  <a:pt x="57" y="607"/>
                </a:lnTo>
                <a:lnTo>
                  <a:pt x="45" y="599"/>
                </a:lnTo>
                <a:lnTo>
                  <a:pt x="33" y="591"/>
                </a:lnTo>
                <a:lnTo>
                  <a:pt x="23" y="581"/>
                </a:lnTo>
                <a:lnTo>
                  <a:pt x="15" y="570"/>
                </a:lnTo>
                <a:lnTo>
                  <a:pt x="10" y="556"/>
                </a:lnTo>
                <a:lnTo>
                  <a:pt x="4" y="544"/>
                </a:lnTo>
                <a:lnTo>
                  <a:pt x="2" y="528"/>
                </a:lnTo>
                <a:lnTo>
                  <a:pt x="0" y="514"/>
                </a:lnTo>
                <a:lnTo>
                  <a:pt x="0" y="347"/>
                </a:lnTo>
                <a:lnTo>
                  <a:pt x="0" y="347"/>
                </a:lnTo>
                <a:lnTo>
                  <a:pt x="2" y="325"/>
                </a:lnTo>
                <a:lnTo>
                  <a:pt x="8" y="308"/>
                </a:lnTo>
                <a:lnTo>
                  <a:pt x="17" y="288"/>
                </a:lnTo>
                <a:lnTo>
                  <a:pt x="31" y="274"/>
                </a:lnTo>
                <a:lnTo>
                  <a:pt x="47" y="260"/>
                </a:lnTo>
                <a:lnTo>
                  <a:pt x="65" y="250"/>
                </a:lnTo>
                <a:lnTo>
                  <a:pt x="85" y="244"/>
                </a:lnTo>
                <a:lnTo>
                  <a:pt x="105" y="242"/>
                </a:lnTo>
                <a:lnTo>
                  <a:pt x="236" y="242"/>
                </a:lnTo>
                <a:lnTo>
                  <a:pt x="236" y="242"/>
                </a:lnTo>
                <a:lnTo>
                  <a:pt x="258" y="244"/>
                </a:lnTo>
                <a:lnTo>
                  <a:pt x="277" y="250"/>
                </a:lnTo>
                <a:lnTo>
                  <a:pt x="295" y="260"/>
                </a:lnTo>
                <a:lnTo>
                  <a:pt x="309" y="274"/>
                </a:lnTo>
                <a:lnTo>
                  <a:pt x="323" y="288"/>
                </a:lnTo>
                <a:lnTo>
                  <a:pt x="333" y="308"/>
                </a:lnTo>
                <a:lnTo>
                  <a:pt x="339" y="325"/>
                </a:lnTo>
                <a:lnTo>
                  <a:pt x="341" y="347"/>
                </a:lnTo>
                <a:lnTo>
                  <a:pt x="341" y="514"/>
                </a:lnTo>
                <a:lnTo>
                  <a:pt x="341" y="514"/>
                </a:lnTo>
                <a:lnTo>
                  <a:pt x="341" y="528"/>
                </a:lnTo>
                <a:lnTo>
                  <a:pt x="341" y="611"/>
                </a:lnTo>
                <a:lnTo>
                  <a:pt x="432" y="611"/>
                </a:lnTo>
                <a:lnTo>
                  <a:pt x="432" y="611"/>
                </a:lnTo>
                <a:lnTo>
                  <a:pt x="442" y="613"/>
                </a:lnTo>
                <a:lnTo>
                  <a:pt x="450" y="617"/>
                </a:lnTo>
                <a:lnTo>
                  <a:pt x="454" y="625"/>
                </a:lnTo>
                <a:lnTo>
                  <a:pt x="456" y="635"/>
                </a:lnTo>
                <a:lnTo>
                  <a:pt x="456" y="786"/>
                </a:lnTo>
                <a:lnTo>
                  <a:pt x="456" y="786"/>
                </a:lnTo>
                <a:lnTo>
                  <a:pt x="454" y="796"/>
                </a:lnTo>
                <a:lnTo>
                  <a:pt x="450" y="802"/>
                </a:lnTo>
                <a:lnTo>
                  <a:pt x="442" y="808"/>
                </a:lnTo>
                <a:lnTo>
                  <a:pt x="432" y="810"/>
                </a:lnTo>
                <a:lnTo>
                  <a:pt x="210" y="810"/>
                </a:lnTo>
                <a:lnTo>
                  <a:pt x="210" y="810"/>
                </a:lnTo>
                <a:lnTo>
                  <a:pt x="200" y="808"/>
                </a:lnTo>
                <a:lnTo>
                  <a:pt x="192" y="802"/>
                </a:lnTo>
                <a:lnTo>
                  <a:pt x="186" y="796"/>
                </a:lnTo>
                <a:lnTo>
                  <a:pt x="186" y="786"/>
                </a:lnTo>
                <a:lnTo>
                  <a:pt x="186" y="635"/>
                </a:lnTo>
                <a:lnTo>
                  <a:pt x="186" y="635"/>
                </a:lnTo>
                <a:lnTo>
                  <a:pt x="186" y="625"/>
                </a:lnTo>
                <a:lnTo>
                  <a:pt x="192" y="617"/>
                </a:lnTo>
                <a:lnTo>
                  <a:pt x="200" y="613"/>
                </a:lnTo>
                <a:lnTo>
                  <a:pt x="210" y="611"/>
                </a:lnTo>
                <a:lnTo>
                  <a:pt x="210" y="611"/>
                </a:lnTo>
                <a:close/>
                <a:moveTo>
                  <a:pt x="361" y="681"/>
                </a:moveTo>
                <a:lnTo>
                  <a:pt x="361" y="681"/>
                </a:lnTo>
                <a:lnTo>
                  <a:pt x="361" y="675"/>
                </a:lnTo>
                <a:lnTo>
                  <a:pt x="361" y="675"/>
                </a:lnTo>
                <a:lnTo>
                  <a:pt x="359" y="661"/>
                </a:lnTo>
                <a:lnTo>
                  <a:pt x="357" y="655"/>
                </a:lnTo>
                <a:lnTo>
                  <a:pt x="353" y="651"/>
                </a:lnTo>
                <a:lnTo>
                  <a:pt x="353" y="651"/>
                </a:lnTo>
                <a:lnTo>
                  <a:pt x="349" y="647"/>
                </a:lnTo>
                <a:lnTo>
                  <a:pt x="345" y="645"/>
                </a:lnTo>
                <a:lnTo>
                  <a:pt x="331" y="641"/>
                </a:lnTo>
                <a:lnTo>
                  <a:pt x="331" y="631"/>
                </a:lnTo>
                <a:lnTo>
                  <a:pt x="315" y="631"/>
                </a:lnTo>
                <a:lnTo>
                  <a:pt x="315" y="641"/>
                </a:lnTo>
                <a:lnTo>
                  <a:pt x="315" y="641"/>
                </a:lnTo>
                <a:lnTo>
                  <a:pt x="301" y="645"/>
                </a:lnTo>
                <a:lnTo>
                  <a:pt x="295" y="647"/>
                </a:lnTo>
                <a:lnTo>
                  <a:pt x="289" y="651"/>
                </a:lnTo>
                <a:lnTo>
                  <a:pt x="289" y="651"/>
                </a:lnTo>
                <a:lnTo>
                  <a:pt x="285" y="657"/>
                </a:lnTo>
                <a:lnTo>
                  <a:pt x="283" y="661"/>
                </a:lnTo>
                <a:lnTo>
                  <a:pt x="281" y="675"/>
                </a:lnTo>
                <a:lnTo>
                  <a:pt x="281" y="675"/>
                </a:lnTo>
                <a:lnTo>
                  <a:pt x="281" y="685"/>
                </a:lnTo>
                <a:lnTo>
                  <a:pt x="285" y="693"/>
                </a:lnTo>
                <a:lnTo>
                  <a:pt x="285" y="693"/>
                </a:lnTo>
                <a:lnTo>
                  <a:pt x="289" y="701"/>
                </a:lnTo>
                <a:lnTo>
                  <a:pt x="295" y="707"/>
                </a:lnTo>
                <a:lnTo>
                  <a:pt x="295" y="707"/>
                </a:lnTo>
                <a:lnTo>
                  <a:pt x="315" y="720"/>
                </a:lnTo>
                <a:lnTo>
                  <a:pt x="315" y="720"/>
                </a:lnTo>
                <a:lnTo>
                  <a:pt x="323" y="726"/>
                </a:lnTo>
                <a:lnTo>
                  <a:pt x="327" y="730"/>
                </a:lnTo>
                <a:lnTo>
                  <a:pt x="327" y="730"/>
                </a:lnTo>
                <a:lnTo>
                  <a:pt x="327" y="746"/>
                </a:lnTo>
                <a:lnTo>
                  <a:pt x="327" y="746"/>
                </a:lnTo>
                <a:lnTo>
                  <a:pt x="327" y="754"/>
                </a:lnTo>
                <a:lnTo>
                  <a:pt x="327" y="754"/>
                </a:lnTo>
                <a:lnTo>
                  <a:pt x="325" y="754"/>
                </a:lnTo>
                <a:lnTo>
                  <a:pt x="321" y="756"/>
                </a:lnTo>
                <a:lnTo>
                  <a:pt x="321" y="756"/>
                </a:lnTo>
                <a:lnTo>
                  <a:pt x="317" y="754"/>
                </a:lnTo>
                <a:lnTo>
                  <a:pt x="317" y="752"/>
                </a:lnTo>
                <a:lnTo>
                  <a:pt x="317" y="752"/>
                </a:lnTo>
                <a:lnTo>
                  <a:pt x="315" y="736"/>
                </a:lnTo>
                <a:lnTo>
                  <a:pt x="315" y="728"/>
                </a:lnTo>
                <a:lnTo>
                  <a:pt x="281" y="728"/>
                </a:lnTo>
                <a:lnTo>
                  <a:pt x="281" y="734"/>
                </a:lnTo>
                <a:lnTo>
                  <a:pt x="281" y="734"/>
                </a:lnTo>
                <a:lnTo>
                  <a:pt x="283" y="744"/>
                </a:lnTo>
                <a:lnTo>
                  <a:pt x="283" y="752"/>
                </a:lnTo>
                <a:lnTo>
                  <a:pt x="287" y="760"/>
                </a:lnTo>
                <a:lnTo>
                  <a:pt x="291" y="766"/>
                </a:lnTo>
                <a:lnTo>
                  <a:pt x="291" y="766"/>
                </a:lnTo>
                <a:lnTo>
                  <a:pt x="303" y="772"/>
                </a:lnTo>
                <a:lnTo>
                  <a:pt x="315" y="776"/>
                </a:lnTo>
                <a:lnTo>
                  <a:pt x="315" y="788"/>
                </a:lnTo>
                <a:lnTo>
                  <a:pt x="331" y="788"/>
                </a:lnTo>
                <a:lnTo>
                  <a:pt x="331" y="776"/>
                </a:lnTo>
                <a:lnTo>
                  <a:pt x="331" y="776"/>
                </a:lnTo>
                <a:lnTo>
                  <a:pt x="339" y="774"/>
                </a:lnTo>
                <a:lnTo>
                  <a:pt x="345" y="772"/>
                </a:lnTo>
                <a:lnTo>
                  <a:pt x="351" y="768"/>
                </a:lnTo>
                <a:lnTo>
                  <a:pt x="357" y="764"/>
                </a:lnTo>
                <a:lnTo>
                  <a:pt x="357" y="764"/>
                </a:lnTo>
                <a:lnTo>
                  <a:pt x="361" y="758"/>
                </a:lnTo>
                <a:lnTo>
                  <a:pt x="363" y="752"/>
                </a:lnTo>
                <a:lnTo>
                  <a:pt x="365" y="744"/>
                </a:lnTo>
                <a:lnTo>
                  <a:pt x="365" y="736"/>
                </a:lnTo>
                <a:lnTo>
                  <a:pt x="365" y="736"/>
                </a:lnTo>
                <a:lnTo>
                  <a:pt x="365" y="724"/>
                </a:lnTo>
                <a:lnTo>
                  <a:pt x="363" y="716"/>
                </a:lnTo>
                <a:lnTo>
                  <a:pt x="363" y="716"/>
                </a:lnTo>
                <a:lnTo>
                  <a:pt x="359" y="710"/>
                </a:lnTo>
                <a:lnTo>
                  <a:pt x="355" y="705"/>
                </a:lnTo>
                <a:lnTo>
                  <a:pt x="355" y="705"/>
                </a:lnTo>
                <a:lnTo>
                  <a:pt x="337" y="693"/>
                </a:lnTo>
                <a:lnTo>
                  <a:pt x="337" y="693"/>
                </a:lnTo>
                <a:lnTo>
                  <a:pt x="319" y="681"/>
                </a:lnTo>
                <a:lnTo>
                  <a:pt x="319" y="681"/>
                </a:lnTo>
                <a:lnTo>
                  <a:pt x="317" y="677"/>
                </a:lnTo>
                <a:lnTo>
                  <a:pt x="315" y="671"/>
                </a:lnTo>
                <a:lnTo>
                  <a:pt x="315" y="671"/>
                </a:lnTo>
                <a:lnTo>
                  <a:pt x="317" y="663"/>
                </a:lnTo>
                <a:lnTo>
                  <a:pt x="317" y="663"/>
                </a:lnTo>
                <a:lnTo>
                  <a:pt x="319" y="661"/>
                </a:lnTo>
                <a:lnTo>
                  <a:pt x="321" y="661"/>
                </a:lnTo>
                <a:lnTo>
                  <a:pt x="321" y="661"/>
                </a:lnTo>
                <a:lnTo>
                  <a:pt x="325" y="661"/>
                </a:lnTo>
                <a:lnTo>
                  <a:pt x="327" y="663"/>
                </a:lnTo>
                <a:lnTo>
                  <a:pt x="327" y="663"/>
                </a:lnTo>
                <a:lnTo>
                  <a:pt x="327" y="675"/>
                </a:lnTo>
                <a:lnTo>
                  <a:pt x="327" y="681"/>
                </a:lnTo>
                <a:lnTo>
                  <a:pt x="361" y="681"/>
                </a:lnTo>
                <a:lnTo>
                  <a:pt x="361" y="681"/>
                </a:lnTo>
                <a:close/>
                <a:moveTo>
                  <a:pt x="283" y="830"/>
                </a:moveTo>
                <a:lnTo>
                  <a:pt x="210" y="830"/>
                </a:lnTo>
                <a:lnTo>
                  <a:pt x="210" y="830"/>
                </a:lnTo>
                <a:lnTo>
                  <a:pt x="198" y="828"/>
                </a:lnTo>
                <a:lnTo>
                  <a:pt x="188" y="826"/>
                </a:lnTo>
                <a:lnTo>
                  <a:pt x="206" y="931"/>
                </a:lnTo>
                <a:lnTo>
                  <a:pt x="283" y="931"/>
                </a:lnTo>
                <a:lnTo>
                  <a:pt x="283"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PA_任意多边形 13"/>
          <p:cNvSpPr>
            <a:spLocks noEditPoints="1"/>
          </p:cNvSpPr>
          <p:nvPr>
            <p:custDataLst>
              <p:tags r:id="rId4"/>
            </p:custDataLst>
          </p:nvPr>
        </p:nvSpPr>
        <p:spPr bwMode="auto">
          <a:xfrm>
            <a:off x="4270248" y="3429000"/>
            <a:ext cx="512064" cy="384048"/>
          </a:xfrm>
          <a:custGeom>
            <a:avLst/>
            <a:gdLst>
              <a:gd name="T0" fmla="*/ 67 w 895"/>
              <a:gd name="T1" fmla="*/ 236 h 560"/>
              <a:gd name="T2" fmla="*/ 87 w 895"/>
              <a:gd name="T3" fmla="*/ 230 h 560"/>
              <a:gd name="T4" fmla="*/ 95 w 895"/>
              <a:gd name="T5" fmla="*/ 208 h 560"/>
              <a:gd name="T6" fmla="*/ 73 w 895"/>
              <a:gd name="T7" fmla="*/ 175 h 560"/>
              <a:gd name="T8" fmla="*/ 67 w 895"/>
              <a:gd name="T9" fmla="*/ 147 h 560"/>
              <a:gd name="T10" fmla="*/ 69 w 895"/>
              <a:gd name="T11" fmla="*/ 143 h 560"/>
              <a:gd name="T12" fmla="*/ 71 w 895"/>
              <a:gd name="T13" fmla="*/ 93 h 560"/>
              <a:gd name="T14" fmla="*/ 95 w 895"/>
              <a:gd name="T15" fmla="*/ 70 h 560"/>
              <a:gd name="T16" fmla="*/ 145 w 895"/>
              <a:gd name="T17" fmla="*/ 62 h 560"/>
              <a:gd name="T18" fmla="*/ 181 w 895"/>
              <a:gd name="T19" fmla="*/ 76 h 560"/>
              <a:gd name="T20" fmla="*/ 198 w 895"/>
              <a:gd name="T21" fmla="*/ 99 h 560"/>
              <a:gd name="T22" fmla="*/ 200 w 895"/>
              <a:gd name="T23" fmla="*/ 143 h 560"/>
              <a:gd name="T24" fmla="*/ 202 w 895"/>
              <a:gd name="T25" fmla="*/ 159 h 560"/>
              <a:gd name="T26" fmla="*/ 190 w 895"/>
              <a:gd name="T27" fmla="*/ 179 h 560"/>
              <a:gd name="T28" fmla="*/ 177 w 895"/>
              <a:gd name="T29" fmla="*/ 206 h 560"/>
              <a:gd name="T30" fmla="*/ 186 w 895"/>
              <a:gd name="T31" fmla="*/ 232 h 560"/>
              <a:gd name="T32" fmla="*/ 232 w 895"/>
              <a:gd name="T33" fmla="*/ 234 h 560"/>
              <a:gd name="T34" fmla="*/ 244 w 895"/>
              <a:gd name="T35" fmla="*/ 252 h 560"/>
              <a:gd name="T36" fmla="*/ 254 w 895"/>
              <a:gd name="T37" fmla="*/ 208 h 560"/>
              <a:gd name="T38" fmla="*/ 310 w 895"/>
              <a:gd name="T39" fmla="*/ 199 h 560"/>
              <a:gd name="T40" fmla="*/ 310 w 895"/>
              <a:gd name="T41" fmla="*/ 171 h 560"/>
              <a:gd name="T42" fmla="*/ 294 w 895"/>
              <a:gd name="T43" fmla="*/ 147 h 560"/>
              <a:gd name="T44" fmla="*/ 270 w 895"/>
              <a:gd name="T45" fmla="*/ 115 h 560"/>
              <a:gd name="T46" fmla="*/ 284 w 895"/>
              <a:gd name="T47" fmla="*/ 46 h 560"/>
              <a:gd name="T48" fmla="*/ 312 w 895"/>
              <a:gd name="T49" fmla="*/ 28 h 560"/>
              <a:gd name="T50" fmla="*/ 371 w 895"/>
              <a:gd name="T51" fmla="*/ 26 h 560"/>
              <a:gd name="T52" fmla="*/ 399 w 895"/>
              <a:gd name="T53" fmla="*/ 42 h 560"/>
              <a:gd name="T54" fmla="*/ 417 w 895"/>
              <a:gd name="T55" fmla="*/ 99 h 560"/>
              <a:gd name="T56" fmla="*/ 417 w 895"/>
              <a:gd name="T57" fmla="*/ 145 h 560"/>
              <a:gd name="T58" fmla="*/ 389 w 895"/>
              <a:gd name="T59" fmla="*/ 155 h 560"/>
              <a:gd name="T60" fmla="*/ 369 w 895"/>
              <a:gd name="T61" fmla="*/ 177 h 560"/>
              <a:gd name="T62" fmla="*/ 407 w 895"/>
              <a:gd name="T63" fmla="*/ 201 h 560"/>
              <a:gd name="T64" fmla="*/ 433 w 895"/>
              <a:gd name="T65" fmla="*/ 208 h 560"/>
              <a:gd name="T66" fmla="*/ 444 w 895"/>
              <a:gd name="T67" fmla="*/ 179 h 560"/>
              <a:gd name="T68" fmla="*/ 484 w 895"/>
              <a:gd name="T69" fmla="*/ 157 h 560"/>
              <a:gd name="T70" fmla="*/ 502 w 895"/>
              <a:gd name="T71" fmla="*/ 151 h 560"/>
              <a:gd name="T72" fmla="*/ 510 w 895"/>
              <a:gd name="T73" fmla="*/ 131 h 560"/>
              <a:gd name="T74" fmla="*/ 490 w 895"/>
              <a:gd name="T75" fmla="*/ 101 h 560"/>
              <a:gd name="T76" fmla="*/ 482 w 895"/>
              <a:gd name="T77" fmla="*/ 77 h 560"/>
              <a:gd name="T78" fmla="*/ 486 w 895"/>
              <a:gd name="T79" fmla="*/ 74 h 560"/>
              <a:gd name="T80" fmla="*/ 490 w 895"/>
              <a:gd name="T81" fmla="*/ 24 h 560"/>
              <a:gd name="T82" fmla="*/ 520 w 895"/>
              <a:gd name="T83" fmla="*/ 4 h 560"/>
              <a:gd name="T84" fmla="*/ 566 w 895"/>
              <a:gd name="T85" fmla="*/ 2 h 560"/>
              <a:gd name="T86" fmla="*/ 591 w 895"/>
              <a:gd name="T87" fmla="*/ 16 h 560"/>
              <a:gd name="T88" fmla="*/ 601 w 895"/>
              <a:gd name="T89" fmla="*/ 72 h 560"/>
              <a:gd name="T90" fmla="*/ 607 w 895"/>
              <a:gd name="T91" fmla="*/ 77 h 560"/>
              <a:gd name="T92" fmla="*/ 603 w 895"/>
              <a:gd name="T93" fmla="*/ 95 h 560"/>
              <a:gd name="T94" fmla="*/ 589 w 895"/>
              <a:gd name="T95" fmla="*/ 119 h 560"/>
              <a:gd name="T96" fmla="*/ 591 w 895"/>
              <a:gd name="T97" fmla="*/ 153 h 560"/>
              <a:gd name="T98" fmla="*/ 607 w 895"/>
              <a:gd name="T99" fmla="*/ 157 h 560"/>
              <a:gd name="T100" fmla="*/ 645 w 895"/>
              <a:gd name="T101" fmla="*/ 179 h 560"/>
              <a:gd name="T102" fmla="*/ 0 w 895"/>
              <a:gd name="T103" fmla="*/ 401 h 560"/>
              <a:gd name="T104" fmla="*/ 20 w 895"/>
              <a:gd name="T105" fmla="*/ 268 h 560"/>
              <a:gd name="T106" fmla="*/ 40 w 895"/>
              <a:gd name="T107" fmla="*/ 236 h 560"/>
              <a:gd name="T108" fmla="*/ 419 w 895"/>
              <a:gd name="T109" fmla="*/ 538 h 560"/>
              <a:gd name="T110" fmla="*/ 828 w 895"/>
              <a:gd name="T111" fmla="*/ 312 h 560"/>
              <a:gd name="T112" fmla="*/ 441 w 895"/>
              <a:gd name="T113" fmla="*/ 415 h 560"/>
              <a:gd name="T114" fmla="*/ 16 w 895"/>
              <a:gd name="T115" fmla="*/ 44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5" h="560">
                <a:moveTo>
                  <a:pt x="40" y="236"/>
                </a:moveTo>
                <a:lnTo>
                  <a:pt x="40" y="236"/>
                </a:lnTo>
                <a:lnTo>
                  <a:pt x="67" y="236"/>
                </a:lnTo>
                <a:lnTo>
                  <a:pt x="67" y="236"/>
                </a:lnTo>
                <a:lnTo>
                  <a:pt x="73" y="236"/>
                </a:lnTo>
                <a:lnTo>
                  <a:pt x="79" y="234"/>
                </a:lnTo>
                <a:lnTo>
                  <a:pt x="83" y="232"/>
                </a:lnTo>
                <a:lnTo>
                  <a:pt x="87" y="230"/>
                </a:lnTo>
                <a:lnTo>
                  <a:pt x="87" y="230"/>
                </a:lnTo>
                <a:lnTo>
                  <a:pt x="93" y="220"/>
                </a:lnTo>
                <a:lnTo>
                  <a:pt x="95" y="208"/>
                </a:lnTo>
                <a:lnTo>
                  <a:pt x="95" y="208"/>
                </a:lnTo>
                <a:lnTo>
                  <a:pt x="85" y="195"/>
                </a:lnTo>
                <a:lnTo>
                  <a:pt x="79" y="179"/>
                </a:lnTo>
                <a:lnTo>
                  <a:pt x="79" y="179"/>
                </a:lnTo>
                <a:lnTo>
                  <a:pt x="73" y="175"/>
                </a:lnTo>
                <a:lnTo>
                  <a:pt x="69" y="169"/>
                </a:lnTo>
                <a:lnTo>
                  <a:pt x="69" y="169"/>
                </a:lnTo>
                <a:lnTo>
                  <a:pt x="67" y="159"/>
                </a:lnTo>
                <a:lnTo>
                  <a:pt x="67" y="147"/>
                </a:lnTo>
                <a:lnTo>
                  <a:pt x="67" y="145"/>
                </a:lnTo>
                <a:lnTo>
                  <a:pt x="69" y="143"/>
                </a:lnTo>
                <a:lnTo>
                  <a:pt x="69" y="143"/>
                </a:lnTo>
                <a:lnTo>
                  <a:pt x="69" y="143"/>
                </a:lnTo>
                <a:lnTo>
                  <a:pt x="69" y="143"/>
                </a:lnTo>
                <a:lnTo>
                  <a:pt x="67" y="119"/>
                </a:lnTo>
                <a:lnTo>
                  <a:pt x="69" y="101"/>
                </a:lnTo>
                <a:lnTo>
                  <a:pt x="71" y="93"/>
                </a:lnTo>
                <a:lnTo>
                  <a:pt x="75" y="87"/>
                </a:lnTo>
                <a:lnTo>
                  <a:pt x="85" y="77"/>
                </a:lnTo>
                <a:lnTo>
                  <a:pt x="85" y="77"/>
                </a:lnTo>
                <a:lnTo>
                  <a:pt x="95" y="70"/>
                </a:lnTo>
                <a:lnTo>
                  <a:pt x="107" y="66"/>
                </a:lnTo>
                <a:lnTo>
                  <a:pt x="119" y="62"/>
                </a:lnTo>
                <a:lnTo>
                  <a:pt x="133" y="62"/>
                </a:lnTo>
                <a:lnTo>
                  <a:pt x="145" y="62"/>
                </a:lnTo>
                <a:lnTo>
                  <a:pt x="159" y="64"/>
                </a:lnTo>
                <a:lnTo>
                  <a:pt x="171" y="70"/>
                </a:lnTo>
                <a:lnTo>
                  <a:pt x="181" y="76"/>
                </a:lnTo>
                <a:lnTo>
                  <a:pt x="181" y="76"/>
                </a:lnTo>
                <a:lnTo>
                  <a:pt x="186" y="79"/>
                </a:lnTo>
                <a:lnTo>
                  <a:pt x="190" y="85"/>
                </a:lnTo>
                <a:lnTo>
                  <a:pt x="194" y="93"/>
                </a:lnTo>
                <a:lnTo>
                  <a:pt x="198" y="99"/>
                </a:lnTo>
                <a:lnTo>
                  <a:pt x="200" y="119"/>
                </a:lnTo>
                <a:lnTo>
                  <a:pt x="198" y="141"/>
                </a:lnTo>
                <a:lnTo>
                  <a:pt x="198" y="141"/>
                </a:lnTo>
                <a:lnTo>
                  <a:pt x="200" y="143"/>
                </a:lnTo>
                <a:lnTo>
                  <a:pt x="204" y="145"/>
                </a:lnTo>
                <a:lnTo>
                  <a:pt x="204" y="147"/>
                </a:lnTo>
                <a:lnTo>
                  <a:pt x="204" y="147"/>
                </a:lnTo>
                <a:lnTo>
                  <a:pt x="202" y="159"/>
                </a:lnTo>
                <a:lnTo>
                  <a:pt x="200" y="169"/>
                </a:lnTo>
                <a:lnTo>
                  <a:pt x="200" y="169"/>
                </a:lnTo>
                <a:lnTo>
                  <a:pt x="196" y="175"/>
                </a:lnTo>
                <a:lnTo>
                  <a:pt x="190" y="179"/>
                </a:lnTo>
                <a:lnTo>
                  <a:pt x="190" y="179"/>
                </a:lnTo>
                <a:lnTo>
                  <a:pt x="184" y="193"/>
                </a:lnTo>
                <a:lnTo>
                  <a:pt x="177" y="206"/>
                </a:lnTo>
                <a:lnTo>
                  <a:pt x="177" y="206"/>
                </a:lnTo>
                <a:lnTo>
                  <a:pt x="181" y="222"/>
                </a:lnTo>
                <a:lnTo>
                  <a:pt x="183" y="228"/>
                </a:lnTo>
                <a:lnTo>
                  <a:pt x="186" y="232"/>
                </a:lnTo>
                <a:lnTo>
                  <a:pt x="186" y="232"/>
                </a:lnTo>
                <a:lnTo>
                  <a:pt x="194" y="234"/>
                </a:lnTo>
                <a:lnTo>
                  <a:pt x="204" y="234"/>
                </a:lnTo>
                <a:lnTo>
                  <a:pt x="204" y="234"/>
                </a:lnTo>
                <a:lnTo>
                  <a:pt x="232" y="234"/>
                </a:lnTo>
                <a:lnTo>
                  <a:pt x="232" y="234"/>
                </a:lnTo>
                <a:lnTo>
                  <a:pt x="238" y="242"/>
                </a:lnTo>
                <a:lnTo>
                  <a:pt x="244" y="252"/>
                </a:lnTo>
                <a:lnTo>
                  <a:pt x="244" y="252"/>
                </a:lnTo>
                <a:lnTo>
                  <a:pt x="248" y="224"/>
                </a:lnTo>
                <a:lnTo>
                  <a:pt x="250" y="214"/>
                </a:lnTo>
                <a:lnTo>
                  <a:pt x="254" y="208"/>
                </a:lnTo>
                <a:lnTo>
                  <a:pt x="254" y="208"/>
                </a:lnTo>
                <a:lnTo>
                  <a:pt x="258" y="206"/>
                </a:lnTo>
                <a:lnTo>
                  <a:pt x="264" y="205"/>
                </a:lnTo>
                <a:lnTo>
                  <a:pt x="282" y="201"/>
                </a:lnTo>
                <a:lnTo>
                  <a:pt x="310" y="199"/>
                </a:lnTo>
                <a:lnTo>
                  <a:pt x="310" y="199"/>
                </a:lnTo>
                <a:lnTo>
                  <a:pt x="315" y="177"/>
                </a:lnTo>
                <a:lnTo>
                  <a:pt x="315" y="177"/>
                </a:lnTo>
                <a:lnTo>
                  <a:pt x="310" y="171"/>
                </a:lnTo>
                <a:lnTo>
                  <a:pt x="302" y="163"/>
                </a:lnTo>
                <a:lnTo>
                  <a:pt x="298" y="155"/>
                </a:lnTo>
                <a:lnTo>
                  <a:pt x="294" y="147"/>
                </a:lnTo>
                <a:lnTo>
                  <a:pt x="294" y="147"/>
                </a:lnTo>
                <a:lnTo>
                  <a:pt x="272" y="147"/>
                </a:lnTo>
                <a:lnTo>
                  <a:pt x="272" y="147"/>
                </a:lnTo>
                <a:lnTo>
                  <a:pt x="270" y="131"/>
                </a:lnTo>
                <a:lnTo>
                  <a:pt x="270" y="115"/>
                </a:lnTo>
                <a:lnTo>
                  <a:pt x="272" y="83"/>
                </a:lnTo>
                <a:lnTo>
                  <a:pt x="276" y="68"/>
                </a:lnTo>
                <a:lnTo>
                  <a:pt x="280" y="56"/>
                </a:lnTo>
                <a:lnTo>
                  <a:pt x="284" y="46"/>
                </a:lnTo>
                <a:lnTo>
                  <a:pt x="290" y="38"/>
                </a:lnTo>
                <a:lnTo>
                  <a:pt x="290" y="38"/>
                </a:lnTo>
                <a:lnTo>
                  <a:pt x="300" y="32"/>
                </a:lnTo>
                <a:lnTo>
                  <a:pt x="312" y="28"/>
                </a:lnTo>
                <a:lnTo>
                  <a:pt x="327" y="24"/>
                </a:lnTo>
                <a:lnTo>
                  <a:pt x="341" y="24"/>
                </a:lnTo>
                <a:lnTo>
                  <a:pt x="357" y="24"/>
                </a:lnTo>
                <a:lnTo>
                  <a:pt x="371" y="26"/>
                </a:lnTo>
                <a:lnTo>
                  <a:pt x="383" y="30"/>
                </a:lnTo>
                <a:lnTo>
                  <a:pt x="393" y="36"/>
                </a:lnTo>
                <a:lnTo>
                  <a:pt x="393" y="36"/>
                </a:lnTo>
                <a:lnTo>
                  <a:pt x="399" y="42"/>
                </a:lnTo>
                <a:lnTo>
                  <a:pt x="405" y="54"/>
                </a:lnTo>
                <a:lnTo>
                  <a:pt x="411" y="68"/>
                </a:lnTo>
                <a:lnTo>
                  <a:pt x="413" y="81"/>
                </a:lnTo>
                <a:lnTo>
                  <a:pt x="417" y="99"/>
                </a:lnTo>
                <a:lnTo>
                  <a:pt x="417" y="115"/>
                </a:lnTo>
                <a:lnTo>
                  <a:pt x="417" y="131"/>
                </a:lnTo>
                <a:lnTo>
                  <a:pt x="417" y="145"/>
                </a:lnTo>
                <a:lnTo>
                  <a:pt x="417" y="145"/>
                </a:lnTo>
                <a:lnTo>
                  <a:pt x="405" y="147"/>
                </a:lnTo>
                <a:lnTo>
                  <a:pt x="393" y="147"/>
                </a:lnTo>
                <a:lnTo>
                  <a:pt x="393" y="147"/>
                </a:lnTo>
                <a:lnTo>
                  <a:pt x="389" y="155"/>
                </a:lnTo>
                <a:lnTo>
                  <a:pt x="383" y="163"/>
                </a:lnTo>
                <a:lnTo>
                  <a:pt x="377" y="171"/>
                </a:lnTo>
                <a:lnTo>
                  <a:pt x="369" y="177"/>
                </a:lnTo>
                <a:lnTo>
                  <a:pt x="369" y="177"/>
                </a:lnTo>
                <a:lnTo>
                  <a:pt x="373" y="189"/>
                </a:lnTo>
                <a:lnTo>
                  <a:pt x="377" y="199"/>
                </a:lnTo>
                <a:lnTo>
                  <a:pt x="377" y="199"/>
                </a:lnTo>
                <a:lnTo>
                  <a:pt x="407" y="201"/>
                </a:lnTo>
                <a:lnTo>
                  <a:pt x="425" y="205"/>
                </a:lnTo>
                <a:lnTo>
                  <a:pt x="431" y="206"/>
                </a:lnTo>
                <a:lnTo>
                  <a:pt x="433" y="208"/>
                </a:lnTo>
                <a:lnTo>
                  <a:pt x="433" y="208"/>
                </a:lnTo>
                <a:lnTo>
                  <a:pt x="437" y="214"/>
                </a:lnTo>
                <a:lnTo>
                  <a:pt x="437" y="214"/>
                </a:lnTo>
                <a:lnTo>
                  <a:pt x="441" y="197"/>
                </a:lnTo>
                <a:lnTo>
                  <a:pt x="444" y="179"/>
                </a:lnTo>
                <a:lnTo>
                  <a:pt x="450" y="167"/>
                </a:lnTo>
                <a:lnTo>
                  <a:pt x="458" y="157"/>
                </a:lnTo>
                <a:lnTo>
                  <a:pt x="458" y="157"/>
                </a:lnTo>
                <a:lnTo>
                  <a:pt x="484" y="157"/>
                </a:lnTo>
                <a:lnTo>
                  <a:pt x="484" y="157"/>
                </a:lnTo>
                <a:lnTo>
                  <a:pt x="494" y="157"/>
                </a:lnTo>
                <a:lnTo>
                  <a:pt x="498" y="155"/>
                </a:lnTo>
                <a:lnTo>
                  <a:pt x="502" y="151"/>
                </a:lnTo>
                <a:lnTo>
                  <a:pt x="502" y="151"/>
                </a:lnTo>
                <a:lnTo>
                  <a:pt x="506" y="143"/>
                </a:lnTo>
                <a:lnTo>
                  <a:pt x="510" y="131"/>
                </a:lnTo>
                <a:lnTo>
                  <a:pt x="510" y="131"/>
                </a:lnTo>
                <a:lnTo>
                  <a:pt x="500" y="119"/>
                </a:lnTo>
                <a:lnTo>
                  <a:pt x="494" y="105"/>
                </a:lnTo>
                <a:lnTo>
                  <a:pt x="494" y="105"/>
                </a:lnTo>
                <a:lnTo>
                  <a:pt x="490" y="101"/>
                </a:lnTo>
                <a:lnTo>
                  <a:pt x="486" y="95"/>
                </a:lnTo>
                <a:lnTo>
                  <a:pt x="486" y="95"/>
                </a:lnTo>
                <a:lnTo>
                  <a:pt x="484" y="87"/>
                </a:lnTo>
                <a:lnTo>
                  <a:pt x="482" y="77"/>
                </a:lnTo>
                <a:lnTo>
                  <a:pt x="482" y="76"/>
                </a:lnTo>
                <a:lnTo>
                  <a:pt x="486" y="74"/>
                </a:lnTo>
                <a:lnTo>
                  <a:pt x="486" y="74"/>
                </a:lnTo>
                <a:lnTo>
                  <a:pt x="486" y="74"/>
                </a:lnTo>
                <a:lnTo>
                  <a:pt x="486" y="74"/>
                </a:lnTo>
                <a:lnTo>
                  <a:pt x="484" y="52"/>
                </a:lnTo>
                <a:lnTo>
                  <a:pt x="486" y="36"/>
                </a:lnTo>
                <a:lnTo>
                  <a:pt x="490" y="24"/>
                </a:lnTo>
                <a:lnTo>
                  <a:pt x="500" y="14"/>
                </a:lnTo>
                <a:lnTo>
                  <a:pt x="500" y="14"/>
                </a:lnTo>
                <a:lnTo>
                  <a:pt x="508" y="8"/>
                </a:lnTo>
                <a:lnTo>
                  <a:pt x="520" y="4"/>
                </a:lnTo>
                <a:lnTo>
                  <a:pt x="530" y="0"/>
                </a:lnTo>
                <a:lnTo>
                  <a:pt x="542" y="0"/>
                </a:lnTo>
                <a:lnTo>
                  <a:pt x="554" y="0"/>
                </a:lnTo>
                <a:lnTo>
                  <a:pt x="566" y="2"/>
                </a:lnTo>
                <a:lnTo>
                  <a:pt x="575" y="6"/>
                </a:lnTo>
                <a:lnTo>
                  <a:pt x="585" y="12"/>
                </a:lnTo>
                <a:lnTo>
                  <a:pt x="585" y="12"/>
                </a:lnTo>
                <a:lnTo>
                  <a:pt x="591" y="16"/>
                </a:lnTo>
                <a:lnTo>
                  <a:pt x="595" y="22"/>
                </a:lnTo>
                <a:lnTo>
                  <a:pt x="601" y="36"/>
                </a:lnTo>
                <a:lnTo>
                  <a:pt x="603" y="52"/>
                </a:lnTo>
                <a:lnTo>
                  <a:pt x="601" y="72"/>
                </a:lnTo>
                <a:lnTo>
                  <a:pt x="601" y="72"/>
                </a:lnTo>
                <a:lnTo>
                  <a:pt x="603" y="74"/>
                </a:lnTo>
                <a:lnTo>
                  <a:pt x="605" y="76"/>
                </a:lnTo>
                <a:lnTo>
                  <a:pt x="607" y="77"/>
                </a:lnTo>
                <a:lnTo>
                  <a:pt x="607" y="77"/>
                </a:lnTo>
                <a:lnTo>
                  <a:pt x="605" y="87"/>
                </a:lnTo>
                <a:lnTo>
                  <a:pt x="603" y="95"/>
                </a:lnTo>
                <a:lnTo>
                  <a:pt x="603" y="95"/>
                </a:lnTo>
                <a:lnTo>
                  <a:pt x="599" y="101"/>
                </a:lnTo>
                <a:lnTo>
                  <a:pt x="595" y="105"/>
                </a:lnTo>
                <a:lnTo>
                  <a:pt x="595" y="105"/>
                </a:lnTo>
                <a:lnTo>
                  <a:pt x="589" y="119"/>
                </a:lnTo>
                <a:lnTo>
                  <a:pt x="581" y="131"/>
                </a:lnTo>
                <a:lnTo>
                  <a:pt x="581" y="131"/>
                </a:lnTo>
                <a:lnTo>
                  <a:pt x="585" y="145"/>
                </a:lnTo>
                <a:lnTo>
                  <a:pt x="591" y="153"/>
                </a:lnTo>
                <a:lnTo>
                  <a:pt x="591" y="153"/>
                </a:lnTo>
                <a:lnTo>
                  <a:pt x="599" y="155"/>
                </a:lnTo>
                <a:lnTo>
                  <a:pt x="607" y="157"/>
                </a:lnTo>
                <a:lnTo>
                  <a:pt x="607" y="157"/>
                </a:lnTo>
                <a:lnTo>
                  <a:pt x="631" y="157"/>
                </a:lnTo>
                <a:lnTo>
                  <a:pt x="631" y="157"/>
                </a:lnTo>
                <a:lnTo>
                  <a:pt x="639" y="165"/>
                </a:lnTo>
                <a:lnTo>
                  <a:pt x="645" y="179"/>
                </a:lnTo>
                <a:lnTo>
                  <a:pt x="437" y="365"/>
                </a:lnTo>
                <a:lnTo>
                  <a:pt x="256" y="260"/>
                </a:lnTo>
                <a:lnTo>
                  <a:pt x="0" y="401"/>
                </a:lnTo>
                <a:lnTo>
                  <a:pt x="0" y="401"/>
                </a:lnTo>
                <a:lnTo>
                  <a:pt x="4" y="361"/>
                </a:lnTo>
                <a:lnTo>
                  <a:pt x="10" y="314"/>
                </a:lnTo>
                <a:lnTo>
                  <a:pt x="14" y="290"/>
                </a:lnTo>
                <a:lnTo>
                  <a:pt x="20" y="268"/>
                </a:lnTo>
                <a:lnTo>
                  <a:pt x="30" y="248"/>
                </a:lnTo>
                <a:lnTo>
                  <a:pt x="34" y="242"/>
                </a:lnTo>
                <a:lnTo>
                  <a:pt x="40" y="236"/>
                </a:lnTo>
                <a:lnTo>
                  <a:pt x="40" y="236"/>
                </a:lnTo>
                <a:close/>
                <a:moveTo>
                  <a:pt x="16" y="441"/>
                </a:moveTo>
                <a:lnTo>
                  <a:pt x="71" y="542"/>
                </a:lnTo>
                <a:lnTo>
                  <a:pt x="254" y="443"/>
                </a:lnTo>
                <a:lnTo>
                  <a:pt x="419" y="538"/>
                </a:lnTo>
                <a:lnTo>
                  <a:pt x="456" y="560"/>
                </a:lnTo>
                <a:lnTo>
                  <a:pt x="488" y="530"/>
                </a:lnTo>
                <a:lnTo>
                  <a:pt x="782" y="266"/>
                </a:lnTo>
                <a:lnTo>
                  <a:pt x="828" y="312"/>
                </a:lnTo>
                <a:lnTo>
                  <a:pt x="895" y="77"/>
                </a:lnTo>
                <a:lnTo>
                  <a:pt x="655" y="143"/>
                </a:lnTo>
                <a:lnTo>
                  <a:pt x="699" y="185"/>
                </a:lnTo>
                <a:lnTo>
                  <a:pt x="441" y="415"/>
                </a:lnTo>
                <a:lnTo>
                  <a:pt x="284" y="326"/>
                </a:lnTo>
                <a:lnTo>
                  <a:pt x="256" y="310"/>
                </a:lnTo>
                <a:lnTo>
                  <a:pt x="228" y="324"/>
                </a:lnTo>
                <a:lnTo>
                  <a:pt x="16" y="4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7" name="PA_任意多边形 7"/>
          <p:cNvSpPr>
            <a:spLocks noEditPoints="1"/>
          </p:cNvSpPr>
          <p:nvPr>
            <p:custDataLst>
              <p:tags r:id="rId5"/>
            </p:custDataLst>
          </p:nvPr>
        </p:nvSpPr>
        <p:spPr bwMode="auto">
          <a:xfrm>
            <a:off x="2249424" y="4700016"/>
            <a:ext cx="466344" cy="420624"/>
          </a:xfrm>
          <a:custGeom>
            <a:avLst/>
            <a:gdLst>
              <a:gd name="T0" fmla="*/ 887 w 913"/>
              <a:gd name="T1" fmla="*/ 712 h 900"/>
              <a:gd name="T2" fmla="*/ 911 w 913"/>
              <a:gd name="T3" fmla="*/ 772 h 900"/>
              <a:gd name="T4" fmla="*/ 809 w 913"/>
              <a:gd name="T5" fmla="*/ 848 h 900"/>
              <a:gd name="T6" fmla="*/ 591 w 913"/>
              <a:gd name="T7" fmla="*/ 893 h 900"/>
              <a:gd name="T8" fmla="*/ 363 w 913"/>
              <a:gd name="T9" fmla="*/ 896 h 900"/>
              <a:gd name="T10" fmla="*/ 132 w 913"/>
              <a:gd name="T11" fmla="*/ 859 h 900"/>
              <a:gd name="T12" fmla="*/ 9 w 913"/>
              <a:gd name="T13" fmla="*/ 787 h 900"/>
              <a:gd name="T14" fmla="*/ 13 w 913"/>
              <a:gd name="T15" fmla="*/ 723 h 900"/>
              <a:gd name="T16" fmla="*/ 95 w 913"/>
              <a:gd name="T17" fmla="*/ 673 h 900"/>
              <a:gd name="T18" fmla="*/ 76 w 913"/>
              <a:gd name="T19" fmla="*/ 714 h 900"/>
              <a:gd name="T20" fmla="*/ 160 w 913"/>
              <a:gd name="T21" fmla="*/ 766 h 900"/>
              <a:gd name="T22" fmla="*/ 456 w 913"/>
              <a:gd name="T23" fmla="*/ 800 h 900"/>
              <a:gd name="T24" fmla="*/ 772 w 913"/>
              <a:gd name="T25" fmla="*/ 757 h 900"/>
              <a:gd name="T26" fmla="*/ 837 w 913"/>
              <a:gd name="T27" fmla="*/ 705 h 900"/>
              <a:gd name="T28" fmla="*/ 816 w 913"/>
              <a:gd name="T29" fmla="*/ 673 h 900"/>
              <a:gd name="T30" fmla="*/ 290 w 913"/>
              <a:gd name="T31" fmla="*/ 56 h 900"/>
              <a:gd name="T32" fmla="*/ 314 w 913"/>
              <a:gd name="T33" fmla="*/ 132 h 900"/>
              <a:gd name="T34" fmla="*/ 249 w 913"/>
              <a:gd name="T35" fmla="*/ 197 h 900"/>
              <a:gd name="T36" fmla="*/ 173 w 913"/>
              <a:gd name="T37" fmla="*/ 173 h 900"/>
              <a:gd name="T38" fmla="*/ 149 w 913"/>
              <a:gd name="T39" fmla="*/ 97 h 900"/>
              <a:gd name="T40" fmla="*/ 214 w 913"/>
              <a:gd name="T41" fmla="*/ 32 h 900"/>
              <a:gd name="T42" fmla="*/ 647 w 913"/>
              <a:gd name="T43" fmla="*/ 39 h 900"/>
              <a:gd name="T44" fmla="*/ 595 w 913"/>
              <a:gd name="T45" fmla="*/ 115 h 900"/>
              <a:gd name="T46" fmla="*/ 632 w 913"/>
              <a:gd name="T47" fmla="*/ 184 h 900"/>
              <a:gd name="T48" fmla="*/ 712 w 913"/>
              <a:gd name="T49" fmla="*/ 190 h 900"/>
              <a:gd name="T50" fmla="*/ 762 w 913"/>
              <a:gd name="T51" fmla="*/ 115 h 900"/>
              <a:gd name="T52" fmla="*/ 725 w 913"/>
              <a:gd name="T53" fmla="*/ 45 h 900"/>
              <a:gd name="T54" fmla="*/ 597 w 913"/>
              <a:gd name="T55" fmla="*/ 729 h 900"/>
              <a:gd name="T56" fmla="*/ 766 w 913"/>
              <a:gd name="T57" fmla="*/ 487 h 900"/>
              <a:gd name="T58" fmla="*/ 805 w 913"/>
              <a:gd name="T59" fmla="*/ 437 h 900"/>
              <a:gd name="T60" fmla="*/ 803 w 913"/>
              <a:gd name="T61" fmla="*/ 262 h 900"/>
              <a:gd name="T62" fmla="*/ 729 w 913"/>
              <a:gd name="T63" fmla="*/ 212 h 900"/>
              <a:gd name="T64" fmla="*/ 630 w 913"/>
              <a:gd name="T65" fmla="*/ 247 h 900"/>
              <a:gd name="T66" fmla="*/ 632 w 913"/>
              <a:gd name="T67" fmla="*/ 443 h 900"/>
              <a:gd name="T68" fmla="*/ 456 w 913"/>
              <a:gd name="T69" fmla="*/ 0 h 900"/>
              <a:gd name="T70" fmla="*/ 541 w 913"/>
              <a:gd name="T71" fmla="*/ 56 h 900"/>
              <a:gd name="T72" fmla="*/ 532 w 913"/>
              <a:gd name="T73" fmla="*/ 143 h 900"/>
              <a:gd name="T74" fmla="*/ 456 w 913"/>
              <a:gd name="T75" fmla="*/ 182 h 900"/>
              <a:gd name="T76" fmla="*/ 374 w 913"/>
              <a:gd name="T77" fmla="*/ 128 h 900"/>
              <a:gd name="T78" fmla="*/ 383 w 913"/>
              <a:gd name="T79" fmla="*/ 41 h 900"/>
              <a:gd name="T80" fmla="*/ 456 w 913"/>
              <a:gd name="T81" fmla="*/ 0 h 900"/>
              <a:gd name="T82" fmla="*/ 580 w 913"/>
              <a:gd name="T83" fmla="*/ 465 h 900"/>
              <a:gd name="T84" fmla="*/ 593 w 913"/>
              <a:gd name="T85" fmla="*/ 283 h 900"/>
              <a:gd name="T86" fmla="*/ 541 w 913"/>
              <a:gd name="T87" fmla="*/ 206 h 900"/>
              <a:gd name="T88" fmla="*/ 368 w 913"/>
              <a:gd name="T89" fmla="*/ 206 h 900"/>
              <a:gd name="T90" fmla="*/ 316 w 913"/>
              <a:gd name="T91" fmla="*/ 283 h 900"/>
              <a:gd name="T92" fmla="*/ 329 w 913"/>
              <a:gd name="T93" fmla="*/ 465 h 900"/>
              <a:gd name="T94" fmla="*/ 433 w 913"/>
              <a:gd name="T95" fmla="*/ 759 h 900"/>
              <a:gd name="T96" fmla="*/ 314 w 913"/>
              <a:gd name="T97" fmla="*/ 508 h 900"/>
              <a:gd name="T98" fmla="*/ 275 w 913"/>
              <a:gd name="T99" fmla="*/ 420 h 900"/>
              <a:gd name="T100" fmla="*/ 296 w 913"/>
              <a:gd name="T101" fmla="*/ 214 h 900"/>
              <a:gd name="T102" fmla="*/ 149 w 913"/>
              <a:gd name="T103" fmla="*/ 218 h 900"/>
              <a:gd name="T104" fmla="*/ 102 w 913"/>
              <a:gd name="T105" fmla="*/ 292 h 900"/>
              <a:gd name="T106" fmla="*/ 115 w 913"/>
              <a:gd name="T107" fmla="*/ 456 h 900"/>
              <a:gd name="T108" fmla="*/ 208 w 913"/>
              <a:gd name="T109" fmla="*/ 72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3" h="900">
                <a:moveTo>
                  <a:pt x="816" y="673"/>
                </a:moveTo>
                <a:lnTo>
                  <a:pt x="816" y="673"/>
                </a:lnTo>
                <a:lnTo>
                  <a:pt x="837" y="681"/>
                </a:lnTo>
                <a:lnTo>
                  <a:pt x="857" y="690"/>
                </a:lnTo>
                <a:lnTo>
                  <a:pt x="874" y="701"/>
                </a:lnTo>
                <a:lnTo>
                  <a:pt x="887" y="712"/>
                </a:lnTo>
                <a:lnTo>
                  <a:pt x="898" y="723"/>
                </a:lnTo>
                <a:lnTo>
                  <a:pt x="906" y="736"/>
                </a:lnTo>
                <a:lnTo>
                  <a:pt x="911" y="746"/>
                </a:lnTo>
                <a:lnTo>
                  <a:pt x="913" y="759"/>
                </a:lnTo>
                <a:lnTo>
                  <a:pt x="913" y="759"/>
                </a:lnTo>
                <a:lnTo>
                  <a:pt x="911" y="772"/>
                </a:lnTo>
                <a:lnTo>
                  <a:pt x="904" y="787"/>
                </a:lnTo>
                <a:lnTo>
                  <a:pt x="891" y="800"/>
                </a:lnTo>
                <a:lnTo>
                  <a:pt x="876" y="813"/>
                </a:lnTo>
                <a:lnTo>
                  <a:pt x="857" y="826"/>
                </a:lnTo>
                <a:lnTo>
                  <a:pt x="835" y="837"/>
                </a:lnTo>
                <a:lnTo>
                  <a:pt x="809" y="848"/>
                </a:lnTo>
                <a:lnTo>
                  <a:pt x="779" y="859"/>
                </a:lnTo>
                <a:lnTo>
                  <a:pt x="746" y="867"/>
                </a:lnTo>
                <a:lnTo>
                  <a:pt x="712" y="876"/>
                </a:lnTo>
                <a:lnTo>
                  <a:pt x="673" y="883"/>
                </a:lnTo>
                <a:lnTo>
                  <a:pt x="634" y="889"/>
                </a:lnTo>
                <a:lnTo>
                  <a:pt x="591" y="893"/>
                </a:lnTo>
                <a:lnTo>
                  <a:pt x="547" y="896"/>
                </a:lnTo>
                <a:lnTo>
                  <a:pt x="502" y="898"/>
                </a:lnTo>
                <a:lnTo>
                  <a:pt x="456" y="900"/>
                </a:lnTo>
                <a:lnTo>
                  <a:pt x="456" y="900"/>
                </a:lnTo>
                <a:lnTo>
                  <a:pt x="409" y="898"/>
                </a:lnTo>
                <a:lnTo>
                  <a:pt x="363" y="896"/>
                </a:lnTo>
                <a:lnTo>
                  <a:pt x="320" y="893"/>
                </a:lnTo>
                <a:lnTo>
                  <a:pt x="277" y="889"/>
                </a:lnTo>
                <a:lnTo>
                  <a:pt x="238" y="883"/>
                </a:lnTo>
                <a:lnTo>
                  <a:pt x="201" y="876"/>
                </a:lnTo>
                <a:lnTo>
                  <a:pt x="164" y="867"/>
                </a:lnTo>
                <a:lnTo>
                  <a:pt x="132" y="859"/>
                </a:lnTo>
                <a:lnTo>
                  <a:pt x="104" y="848"/>
                </a:lnTo>
                <a:lnTo>
                  <a:pt x="78" y="837"/>
                </a:lnTo>
                <a:lnTo>
                  <a:pt x="54" y="826"/>
                </a:lnTo>
                <a:lnTo>
                  <a:pt x="35" y="813"/>
                </a:lnTo>
                <a:lnTo>
                  <a:pt x="19" y="800"/>
                </a:lnTo>
                <a:lnTo>
                  <a:pt x="9" y="787"/>
                </a:lnTo>
                <a:lnTo>
                  <a:pt x="2" y="772"/>
                </a:lnTo>
                <a:lnTo>
                  <a:pt x="0" y="759"/>
                </a:lnTo>
                <a:lnTo>
                  <a:pt x="0" y="759"/>
                </a:lnTo>
                <a:lnTo>
                  <a:pt x="0" y="746"/>
                </a:lnTo>
                <a:lnTo>
                  <a:pt x="6" y="736"/>
                </a:lnTo>
                <a:lnTo>
                  <a:pt x="13" y="723"/>
                </a:lnTo>
                <a:lnTo>
                  <a:pt x="24" y="712"/>
                </a:lnTo>
                <a:lnTo>
                  <a:pt x="39" y="701"/>
                </a:lnTo>
                <a:lnTo>
                  <a:pt x="54" y="690"/>
                </a:lnTo>
                <a:lnTo>
                  <a:pt x="74" y="681"/>
                </a:lnTo>
                <a:lnTo>
                  <a:pt x="95" y="673"/>
                </a:lnTo>
                <a:lnTo>
                  <a:pt x="95" y="673"/>
                </a:lnTo>
                <a:lnTo>
                  <a:pt x="87" y="679"/>
                </a:lnTo>
                <a:lnTo>
                  <a:pt x="80" y="688"/>
                </a:lnTo>
                <a:lnTo>
                  <a:pt x="76" y="697"/>
                </a:lnTo>
                <a:lnTo>
                  <a:pt x="74" y="705"/>
                </a:lnTo>
                <a:lnTo>
                  <a:pt x="74" y="705"/>
                </a:lnTo>
                <a:lnTo>
                  <a:pt x="76" y="714"/>
                </a:lnTo>
                <a:lnTo>
                  <a:pt x="80" y="723"/>
                </a:lnTo>
                <a:lnTo>
                  <a:pt x="91" y="733"/>
                </a:lnTo>
                <a:lnTo>
                  <a:pt x="104" y="742"/>
                </a:lnTo>
                <a:lnTo>
                  <a:pt x="119" y="751"/>
                </a:lnTo>
                <a:lnTo>
                  <a:pt x="138" y="757"/>
                </a:lnTo>
                <a:lnTo>
                  <a:pt x="160" y="766"/>
                </a:lnTo>
                <a:lnTo>
                  <a:pt x="186" y="772"/>
                </a:lnTo>
                <a:lnTo>
                  <a:pt x="242" y="783"/>
                </a:lnTo>
                <a:lnTo>
                  <a:pt x="307" y="792"/>
                </a:lnTo>
                <a:lnTo>
                  <a:pt x="379" y="798"/>
                </a:lnTo>
                <a:lnTo>
                  <a:pt x="456" y="800"/>
                </a:lnTo>
                <a:lnTo>
                  <a:pt x="456" y="800"/>
                </a:lnTo>
                <a:lnTo>
                  <a:pt x="532" y="798"/>
                </a:lnTo>
                <a:lnTo>
                  <a:pt x="604" y="792"/>
                </a:lnTo>
                <a:lnTo>
                  <a:pt x="668" y="783"/>
                </a:lnTo>
                <a:lnTo>
                  <a:pt x="727" y="772"/>
                </a:lnTo>
                <a:lnTo>
                  <a:pt x="751" y="766"/>
                </a:lnTo>
                <a:lnTo>
                  <a:pt x="772" y="757"/>
                </a:lnTo>
                <a:lnTo>
                  <a:pt x="792" y="751"/>
                </a:lnTo>
                <a:lnTo>
                  <a:pt x="809" y="742"/>
                </a:lnTo>
                <a:lnTo>
                  <a:pt x="820" y="733"/>
                </a:lnTo>
                <a:lnTo>
                  <a:pt x="831" y="723"/>
                </a:lnTo>
                <a:lnTo>
                  <a:pt x="835" y="714"/>
                </a:lnTo>
                <a:lnTo>
                  <a:pt x="837" y="705"/>
                </a:lnTo>
                <a:lnTo>
                  <a:pt x="837" y="705"/>
                </a:lnTo>
                <a:lnTo>
                  <a:pt x="837" y="697"/>
                </a:lnTo>
                <a:lnTo>
                  <a:pt x="833" y="688"/>
                </a:lnTo>
                <a:lnTo>
                  <a:pt x="824" y="679"/>
                </a:lnTo>
                <a:lnTo>
                  <a:pt x="816" y="673"/>
                </a:lnTo>
                <a:lnTo>
                  <a:pt x="816" y="673"/>
                </a:lnTo>
                <a:close/>
                <a:moveTo>
                  <a:pt x="231" y="32"/>
                </a:moveTo>
                <a:lnTo>
                  <a:pt x="231" y="32"/>
                </a:lnTo>
                <a:lnTo>
                  <a:pt x="249" y="32"/>
                </a:lnTo>
                <a:lnTo>
                  <a:pt x="264" y="39"/>
                </a:lnTo>
                <a:lnTo>
                  <a:pt x="277" y="45"/>
                </a:lnTo>
                <a:lnTo>
                  <a:pt x="290" y="56"/>
                </a:lnTo>
                <a:lnTo>
                  <a:pt x="301" y="69"/>
                </a:lnTo>
                <a:lnTo>
                  <a:pt x="307" y="82"/>
                </a:lnTo>
                <a:lnTo>
                  <a:pt x="314" y="97"/>
                </a:lnTo>
                <a:lnTo>
                  <a:pt x="314" y="115"/>
                </a:lnTo>
                <a:lnTo>
                  <a:pt x="314" y="115"/>
                </a:lnTo>
                <a:lnTo>
                  <a:pt x="314" y="132"/>
                </a:lnTo>
                <a:lnTo>
                  <a:pt x="307" y="147"/>
                </a:lnTo>
                <a:lnTo>
                  <a:pt x="301" y="162"/>
                </a:lnTo>
                <a:lnTo>
                  <a:pt x="290" y="173"/>
                </a:lnTo>
                <a:lnTo>
                  <a:pt x="277" y="184"/>
                </a:lnTo>
                <a:lnTo>
                  <a:pt x="264" y="190"/>
                </a:lnTo>
                <a:lnTo>
                  <a:pt x="249" y="197"/>
                </a:lnTo>
                <a:lnTo>
                  <a:pt x="231" y="197"/>
                </a:lnTo>
                <a:lnTo>
                  <a:pt x="231" y="197"/>
                </a:lnTo>
                <a:lnTo>
                  <a:pt x="214" y="197"/>
                </a:lnTo>
                <a:lnTo>
                  <a:pt x="199" y="190"/>
                </a:lnTo>
                <a:lnTo>
                  <a:pt x="186" y="184"/>
                </a:lnTo>
                <a:lnTo>
                  <a:pt x="173" y="173"/>
                </a:lnTo>
                <a:lnTo>
                  <a:pt x="162" y="162"/>
                </a:lnTo>
                <a:lnTo>
                  <a:pt x="156" y="147"/>
                </a:lnTo>
                <a:lnTo>
                  <a:pt x="149" y="132"/>
                </a:lnTo>
                <a:lnTo>
                  <a:pt x="149" y="115"/>
                </a:lnTo>
                <a:lnTo>
                  <a:pt x="149" y="115"/>
                </a:lnTo>
                <a:lnTo>
                  <a:pt x="149" y="97"/>
                </a:lnTo>
                <a:lnTo>
                  <a:pt x="156" y="82"/>
                </a:lnTo>
                <a:lnTo>
                  <a:pt x="162" y="69"/>
                </a:lnTo>
                <a:lnTo>
                  <a:pt x="173" y="56"/>
                </a:lnTo>
                <a:lnTo>
                  <a:pt x="186" y="45"/>
                </a:lnTo>
                <a:lnTo>
                  <a:pt x="199" y="39"/>
                </a:lnTo>
                <a:lnTo>
                  <a:pt x="214" y="32"/>
                </a:lnTo>
                <a:lnTo>
                  <a:pt x="231" y="32"/>
                </a:lnTo>
                <a:lnTo>
                  <a:pt x="231" y="32"/>
                </a:lnTo>
                <a:close/>
                <a:moveTo>
                  <a:pt x="679" y="32"/>
                </a:moveTo>
                <a:lnTo>
                  <a:pt x="679" y="32"/>
                </a:lnTo>
                <a:lnTo>
                  <a:pt x="662" y="32"/>
                </a:lnTo>
                <a:lnTo>
                  <a:pt x="647" y="39"/>
                </a:lnTo>
                <a:lnTo>
                  <a:pt x="632" y="45"/>
                </a:lnTo>
                <a:lnTo>
                  <a:pt x="621" y="56"/>
                </a:lnTo>
                <a:lnTo>
                  <a:pt x="610" y="69"/>
                </a:lnTo>
                <a:lnTo>
                  <a:pt x="601" y="82"/>
                </a:lnTo>
                <a:lnTo>
                  <a:pt x="597" y="97"/>
                </a:lnTo>
                <a:lnTo>
                  <a:pt x="595" y="115"/>
                </a:lnTo>
                <a:lnTo>
                  <a:pt x="595" y="115"/>
                </a:lnTo>
                <a:lnTo>
                  <a:pt x="597" y="132"/>
                </a:lnTo>
                <a:lnTo>
                  <a:pt x="601" y="147"/>
                </a:lnTo>
                <a:lnTo>
                  <a:pt x="610" y="162"/>
                </a:lnTo>
                <a:lnTo>
                  <a:pt x="621" y="173"/>
                </a:lnTo>
                <a:lnTo>
                  <a:pt x="632" y="184"/>
                </a:lnTo>
                <a:lnTo>
                  <a:pt x="647" y="190"/>
                </a:lnTo>
                <a:lnTo>
                  <a:pt x="662" y="197"/>
                </a:lnTo>
                <a:lnTo>
                  <a:pt x="679" y="197"/>
                </a:lnTo>
                <a:lnTo>
                  <a:pt x="679" y="197"/>
                </a:lnTo>
                <a:lnTo>
                  <a:pt x="694" y="197"/>
                </a:lnTo>
                <a:lnTo>
                  <a:pt x="712" y="190"/>
                </a:lnTo>
                <a:lnTo>
                  <a:pt x="725" y="184"/>
                </a:lnTo>
                <a:lnTo>
                  <a:pt x="738" y="173"/>
                </a:lnTo>
                <a:lnTo>
                  <a:pt x="749" y="162"/>
                </a:lnTo>
                <a:lnTo>
                  <a:pt x="755" y="147"/>
                </a:lnTo>
                <a:lnTo>
                  <a:pt x="759" y="132"/>
                </a:lnTo>
                <a:lnTo>
                  <a:pt x="762" y="115"/>
                </a:lnTo>
                <a:lnTo>
                  <a:pt x="762" y="115"/>
                </a:lnTo>
                <a:lnTo>
                  <a:pt x="759" y="97"/>
                </a:lnTo>
                <a:lnTo>
                  <a:pt x="755" y="82"/>
                </a:lnTo>
                <a:lnTo>
                  <a:pt x="749" y="69"/>
                </a:lnTo>
                <a:lnTo>
                  <a:pt x="738" y="56"/>
                </a:lnTo>
                <a:lnTo>
                  <a:pt x="725" y="45"/>
                </a:lnTo>
                <a:lnTo>
                  <a:pt x="712" y="39"/>
                </a:lnTo>
                <a:lnTo>
                  <a:pt x="694" y="32"/>
                </a:lnTo>
                <a:lnTo>
                  <a:pt x="679" y="32"/>
                </a:lnTo>
                <a:lnTo>
                  <a:pt x="679" y="32"/>
                </a:lnTo>
                <a:close/>
                <a:moveTo>
                  <a:pt x="597" y="508"/>
                </a:moveTo>
                <a:lnTo>
                  <a:pt x="597" y="729"/>
                </a:lnTo>
                <a:lnTo>
                  <a:pt x="656" y="729"/>
                </a:lnTo>
                <a:lnTo>
                  <a:pt x="679" y="575"/>
                </a:lnTo>
                <a:lnTo>
                  <a:pt x="701" y="729"/>
                </a:lnTo>
                <a:lnTo>
                  <a:pt x="766" y="729"/>
                </a:lnTo>
                <a:lnTo>
                  <a:pt x="766" y="487"/>
                </a:lnTo>
                <a:lnTo>
                  <a:pt x="766" y="487"/>
                </a:lnTo>
                <a:lnTo>
                  <a:pt x="774" y="480"/>
                </a:lnTo>
                <a:lnTo>
                  <a:pt x="783" y="474"/>
                </a:lnTo>
                <a:lnTo>
                  <a:pt x="790" y="465"/>
                </a:lnTo>
                <a:lnTo>
                  <a:pt x="796" y="456"/>
                </a:lnTo>
                <a:lnTo>
                  <a:pt x="803" y="448"/>
                </a:lnTo>
                <a:lnTo>
                  <a:pt x="805" y="437"/>
                </a:lnTo>
                <a:lnTo>
                  <a:pt x="807" y="426"/>
                </a:lnTo>
                <a:lnTo>
                  <a:pt x="809" y="415"/>
                </a:lnTo>
                <a:lnTo>
                  <a:pt x="809" y="292"/>
                </a:lnTo>
                <a:lnTo>
                  <a:pt x="809" y="292"/>
                </a:lnTo>
                <a:lnTo>
                  <a:pt x="807" y="277"/>
                </a:lnTo>
                <a:lnTo>
                  <a:pt x="803" y="262"/>
                </a:lnTo>
                <a:lnTo>
                  <a:pt x="794" y="249"/>
                </a:lnTo>
                <a:lnTo>
                  <a:pt x="785" y="236"/>
                </a:lnTo>
                <a:lnTo>
                  <a:pt x="774" y="227"/>
                </a:lnTo>
                <a:lnTo>
                  <a:pt x="759" y="218"/>
                </a:lnTo>
                <a:lnTo>
                  <a:pt x="746" y="214"/>
                </a:lnTo>
                <a:lnTo>
                  <a:pt x="729" y="212"/>
                </a:lnTo>
                <a:lnTo>
                  <a:pt x="632" y="212"/>
                </a:lnTo>
                <a:lnTo>
                  <a:pt x="632" y="212"/>
                </a:lnTo>
                <a:lnTo>
                  <a:pt x="614" y="214"/>
                </a:lnTo>
                <a:lnTo>
                  <a:pt x="614" y="214"/>
                </a:lnTo>
                <a:lnTo>
                  <a:pt x="623" y="231"/>
                </a:lnTo>
                <a:lnTo>
                  <a:pt x="630" y="247"/>
                </a:lnTo>
                <a:lnTo>
                  <a:pt x="634" y="266"/>
                </a:lnTo>
                <a:lnTo>
                  <a:pt x="634" y="283"/>
                </a:lnTo>
                <a:lnTo>
                  <a:pt x="634" y="420"/>
                </a:lnTo>
                <a:lnTo>
                  <a:pt x="634" y="420"/>
                </a:lnTo>
                <a:lnTo>
                  <a:pt x="634" y="433"/>
                </a:lnTo>
                <a:lnTo>
                  <a:pt x="632" y="443"/>
                </a:lnTo>
                <a:lnTo>
                  <a:pt x="625" y="467"/>
                </a:lnTo>
                <a:lnTo>
                  <a:pt x="612" y="491"/>
                </a:lnTo>
                <a:lnTo>
                  <a:pt x="597" y="508"/>
                </a:lnTo>
                <a:lnTo>
                  <a:pt x="597" y="508"/>
                </a:lnTo>
                <a:close/>
                <a:moveTo>
                  <a:pt x="456" y="0"/>
                </a:moveTo>
                <a:lnTo>
                  <a:pt x="456" y="0"/>
                </a:lnTo>
                <a:lnTo>
                  <a:pt x="476" y="2"/>
                </a:lnTo>
                <a:lnTo>
                  <a:pt x="493" y="9"/>
                </a:lnTo>
                <a:lnTo>
                  <a:pt x="508" y="17"/>
                </a:lnTo>
                <a:lnTo>
                  <a:pt x="521" y="28"/>
                </a:lnTo>
                <a:lnTo>
                  <a:pt x="532" y="41"/>
                </a:lnTo>
                <a:lnTo>
                  <a:pt x="541" y="56"/>
                </a:lnTo>
                <a:lnTo>
                  <a:pt x="545" y="74"/>
                </a:lnTo>
                <a:lnTo>
                  <a:pt x="547" y="91"/>
                </a:lnTo>
                <a:lnTo>
                  <a:pt x="547" y="91"/>
                </a:lnTo>
                <a:lnTo>
                  <a:pt x="545" y="110"/>
                </a:lnTo>
                <a:lnTo>
                  <a:pt x="541" y="128"/>
                </a:lnTo>
                <a:lnTo>
                  <a:pt x="532" y="143"/>
                </a:lnTo>
                <a:lnTo>
                  <a:pt x="521" y="156"/>
                </a:lnTo>
                <a:lnTo>
                  <a:pt x="508" y="167"/>
                </a:lnTo>
                <a:lnTo>
                  <a:pt x="493" y="175"/>
                </a:lnTo>
                <a:lnTo>
                  <a:pt x="476" y="180"/>
                </a:lnTo>
                <a:lnTo>
                  <a:pt x="456" y="182"/>
                </a:lnTo>
                <a:lnTo>
                  <a:pt x="456" y="182"/>
                </a:lnTo>
                <a:lnTo>
                  <a:pt x="439" y="180"/>
                </a:lnTo>
                <a:lnTo>
                  <a:pt x="422" y="175"/>
                </a:lnTo>
                <a:lnTo>
                  <a:pt x="407" y="167"/>
                </a:lnTo>
                <a:lnTo>
                  <a:pt x="394" y="156"/>
                </a:lnTo>
                <a:lnTo>
                  <a:pt x="383" y="143"/>
                </a:lnTo>
                <a:lnTo>
                  <a:pt x="374" y="128"/>
                </a:lnTo>
                <a:lnTo>
                  <a:pt x="368" y="110"/>
                </a:lnTo>
                <a:lnTo>
                  <a:pt x="368" y="91"/>
                </a:lnTo>
                <a:lnTo>
                  <a:pt x="368" y="91"/>
                </a:lnTo>
                <a:lnTo>
                  <a:pt x="368" y="74"/>
                </a:lnTo>
                <a:lnTo>
                  <a:pt x="374" y="56"/>
                </a:lnTo>
                <a:lnTo>
                  <a:pt x="383" y="41"/>
                </a:lnTo>
                <a:lnTo>
                  <a:pt x="394" y="28"/>
                </a:lnTo>
                <a:lnTo>
                  <a:pt x="407" y="17"/>
                </a:lnTo>
                <a:lnTo>
                  <a:pt x="422" y="9"/>
                </a:lnTo>
                <a:lnTo>
                  <a:pt x="439" y="2"/>
                </a:lnTo>
                <a:lnTo>
                  <a:pt x="456" y="0"/>
                </a:lnTo>
                <a:lnTo>
                  <a:pt x="456" y="0"/>
                </a:lnTo>
                <a:close/>
                <a:moveTo>
                  <a:pt x="547" y="495"/>
                </a:moveTo>
                <a:lnTo>
                  <a:pt x="547" y="495"/>
                </a:lnTo>
                <a:lnTo>
                  <a:pt x="556" y="489"/>
                </a:lnTo>
                <a:lnTo>
                  <a:pt x="565" y="482"/>
                </a:lnTo>
                <a:lnTo>
                  <a:pt x="573" y="474"/>
                </a:lnTo>
                <a:lnTo>
                  <a:pt x="580" y="465"/>
                </a:lnTo>
                <a:lnTo>
                  <a:pt x="586" y="454"/>
                </a:lnTo>
                <a:lnTo>
                  <a:pt x="591" y="443"/>
                </a:lnTo>
                <a:lnTo>
                  <a:pt x="593" y="430"/>
                </a:lnTo>
                <a:lnTo>
                  <a:pt x="593" y="420"/>
                </a:lnTo>
                <a:lnTo>
                  <a:pt x="593" y="283"/>
                </a:lnTo>
                <a:lnTo>
                  <a:pt x="593" y="283"/>
                </a:lnTo>
                <a:lnTo>
                  <a:pt x="591" y="266"/>
                </a:lnTo>
                <a:lnTo>
                  <a:pt x="586" y="251"/>
                </a:lnTo>
                <a:lnTo>
                  <a:pt x="578" y="236"/>
                </a:lnTo>
                <a:lnTo>
                  <a:pt x="569" y="223"/>
                </a:lnTo>
                <a:lnTo>
                  <a:pt x="556" y="212"/>
                </a:lnTo>
                <a:lnTo>
                  <a:pt x="541" y="206"/>
                </a:lnTo>
                <a:lnTo>
                  <a:pt x="524" y="199"/>
                </a:lnTo>
                <a:lnTo>
                  <a:pt x="508" y="199"/>
                </a:lnTo>
                <a:lnTo>
                  <a:pt x="402" y="199"/>
                </a:lnTo>
                <a:lnTo>
                  <a:pt x="402" y="199"/>
                </a:lnTo>
                <a:lnTo>
                  <a:pt x="385" y="199"/>
                </a:lnTo>
                <a:lnTo>
                  <a:pt x="368" y="206"/>
                </a:lnTo>
                <a:lnTo>
                  <a:pt x="355" y="212"/>
                </a:lnTo>
                <a:lnTo>
                  <a:pt x="342" y="223"/>
                </a:lnTo>
                <a:lnTo>
                  <a:pt x="331" y="236"/>
                </a:lnTo>
                <a:lnTo>
                  <a:pt x="322" y="251"/>
                </a:lnTo>
                <a:lnTo>
                  <a:pt x="318" y="266"/>
                </a:lnTo>
                <a:lnTo>
                  <a:pt x="316" y="283"/>
                </a:lnTo>
                <a:lnTo>
                  <a:pt x="316" y="420"/>
                </a:lnTo>
                <a:lnTo>
                  <a:pt x="316" y="420"/>
                </a:lnTo>
                <a:lnTo>
                  <a:pt x="316" y="430"/>
                </a:lnTo>
                <a:lnTo>
                  <a:pt x="320" y="443"/>
                </a:lnTo>
                <a:lnTo>
                  <a:pt x="325" y="454"/>
                </a:lnTo>
                <a:lnTo>
                  <a:pt x="329" y="465"/>
                </a:lnTo>
                <a:lnTo>
                  <a:pt x="335" y="474"/>
                </a:lnTo>
                <a:lnTo>
                  <a:pt x="344" y="482"/>
                </a:lnTo>
                <a:lnTo>
                  <a:pt x="353" y="489"/>
                </a:lnTo>
                <a:lnTo>
                  <a:pt x="363" y="495"/>
                </a:lnTo>
                <a:lnTo>
                  <a:pt x="363" y="759"/>
                </a:lnTo>
                <a:lnTo>
                  <a:pt x="433" y="759"/>
                </a:lnTo>
                <a:lnTo>
                  <a:pt x="456" y="593"/>
                </a:lnTo>
                <a:lnTo>
                  <a:pt x="482" y="759"/>
                </a:lnTo>
                <a:lnTo>
                  <a:pt x="547" y="759"/>
                </a:lnTo>
                <a:lnTo>
                  <a:pt x="547" y="495"/>
                </a:lnTo>
                <a:lnTo>
                  <a:pt x="547" y="495"/>
                </a:lnTo>
                <a:close/>
                <a:moveTo>
                  <a:pt x="314" y="508"/>
                </a:moveTo>
                <a:lnTo>
                  <a:pt x="314" y="508"/>
                </a:lnTo>
                <a:lnTo>
                  <a:pt x="296" y="491"/>
                </a:lnTo>
                <a:lnTo>
                  <a:pt x="286" y="467"/>
                </a:lnTo>
                <a:lnTo>
                  <a:pt x="277" y="443"/>
                </a:lnTo>
                <a:lnTo>
                  <a:pt x="277" y="433"/>
                </a:lnTo>
                <a:lnTo>
                  <a:pt x="275" y="420"/>
                </a:lnTo>
                <a:lnTo>
                  <a:pt x="275" y="283"/>
                </a:lnTo>
                <a:lnTo>
                  <a:pt x="275" y="283"/>
                </a:lnTo>
                <a:lnTo>
                  <a:pt x="277" y="266"/>
                </a:lnTo>
                <a:lnTo>
                  <a:pt x="281" y="247"/>
                </a:lnTo>
                <a:lnTo>
                  <a:pt x="288" y="231"/>
                </a:lnTo>
                <a:lnTo>
                  <a:pt x="296" y="214"/>
                </a:lnTo>
                <a:lnTo>
                  <a:pt x="296" y="214"/>
                </a:lnTo>
                <a:lnTo>
                  <a:pt x="277" y="212"/>
                </a:lnTo>
                <a:lnTo>
                  <a:pt x="182" y="212"/>
                </a:lnTo>
                <a:lnTo>
                  <a:pt x="182" y="212"/>
                </a:lnTo>
                <a:lnTo>
                  <a:pt x="164" y="214"/>
                </a:lnTo>
                <a:lnTo>
                  <a:pt x="149" y="218"/>
                </a:lnTo>
                <a:lnTo>
                  <a:pt x="136" y="227"/>
                </a:lnTo>
                <a:lnTo>
                  <a:pt x="125" y="236"/>
                </a:lnTo>
                <a:lnTo>
                  <a:pt x="115" y="249"/>
                </a:lnTo>
                <a:lnTo>
                  <a:pt x="108" y="262"/>
                </a:lnTo>
                <a:lnTo>
                  <a:pt x="104" y="277"/>
                </a:lnTo>
                <a:lnTo>
                  <a:pt x="102" y="292"/>
                </a:lnTo>
                <a:lnTo>
                  <a:pt x="102" y="415"/>
                </a:lnTo>
                <a:lnTo>
                  <a:pt x="102" y="415"/>
                </a:lnTo>
                <a:lnTo>
                  <a:pt x="102" y="426"/>
                </a:lnTo>
                <a:lnTo>
                  <a:pt x="106" y="437"/>
                </a:lnTo>
                <a:lnTo>
                  <a:pt x="108" y="448"/>
                </a:lnTo>
                <a:lnTo>
                  <a:pt x="115" y="456"/>
                </a:lnTo>
                <a:lnTo>
                  <a:pt x="119" y="465"/>
                </a:lnTo>
                <a:lnTo>
                  <a:pt x="128" y="474"/>
                </a:lnTo>
                <a:lnTo>
                  <a:pt x="136" y="480"/>
                </a:lnTo>
                <a:lnTo>
                  <a:pt x="145" y="487"/>
                </a:lnTo>
                <a:lnTo>
                  <a:pt x="145" y="729"/>
                </a:lnTo>
                <a:lnTo>
                  <a:pt x="208" y="729"/>
                </a:lnTo>
                <a:lnTo>
                  <a:pt x="231" y="575"/>
                </a:lnTo>
                <a:lnTo>
                  <a:pt x="255" y="729"/>
                </a:lnTo>
                <a:lnTo>
                  <a:pt x="314" y="729"/>
                </a:lnTo>
                <a:lnTo>
                  <a:pt x="314" y="50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4434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717536"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Задачи, решаемые с помощью развития </a:t>
            </a:r>
            <a:r>
              <a:rPr lang="ru-RU" sz="2400" b="1" dirty="0" err="1" smtClean="0">
                <a:solidFill>
                  <a:schemeClr val="bg1"/>
                </a:solidFill>
                <a:latin typeface="Times New Roman" pitchFamily="18" charset="0"/>
                <a:cs typeface="Times New Roman" pitchFamily="18" charset="0"/>
              </a:rPr>
              <a:t>креативности</a:t>
            </a:r>
            <a:r>
              <a:rPr lang="ru-RU" sz="2400" b="1" dirty="0" smtClean="0">
                <a:solidFill>
                  <a:schemeClr val="bg1"/>
                </a:solidFill>
                <a:latin typeface="Times New Roman" pitchFamily="18" charset="0"/>
                <a:cs typeface="Times New Roman" pitchFamily="18" charset="0"/>
              </a:rPr>
              <a:t> ребенка младшего школьного возраста</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15</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41" name="Freeform 5"/>
          <p:cNvSpPr/>
          <p:nvPr/>
        </p:nvSpPr>
        <p:spPr>
          <a:xfrm>
            <a:off x="0" y="5724144"/>
            <a:ext cx="9144000" cy="1133856"/>
          </a:xfrm>
          <a:custGeom>
            <a:avLst/>
            <a:gdLst/>
            <a:ahLst/>
            <a:cxnLst/>
            <a:rect l="l" t="t" r="r" b="b"/>
            <a:pathLst>
              <a:path w="4816592" h="952388">
                <a:moveTo>
                  <a:pt x="0" y="0"/>
                </a:moveTo>
                <a:lnTo>
                  <a:pt x="4816592" y="0"/>
                </a:lnTo>
                <a:lnTo>
                  <a:pt x="4816592" y="952388"/>
                </a:lnTo>
                <a:lnTo>
                  <a:pt x="0" y="952388"/>
                </a:lnTo>
                <a:close/>
              </a:path>
            </a:pathLst>
          </a:custGeom>
          <a:solidFill>
            <a:schemeClr val="bg1"/>
          </a:solidFill>
        </p:spPr>
      </p:sp>
      <p:grpSp>
        <p:nvGrpSpPr>
          <p:cNvPr id="2" name="Group 10"/>
          <p:cNvGrpSpPr/>
          <p:nvPr/>
        </p:nvGrpSpPr>
        <p:grpSpPr>
          <a:xfrm>
            <a:off x="0" y="1288703"/>
            <a:ext cx="8997695" cy="5294979"/>
            <a:chOff x="0" y="-241102"/>
            <a:chExt cx="10411694" cy="6068918"/>
          </a:xfrm>
        </p:grpSpPr>
        <p:grpSp>
          <p:nvGrpSpPr>
            <p:cNvPr id="3" name="Group 11"/>
            <p:cNvGrpSpPr/>
            <p:nvPr/>
          </p:nvGrpSpPr>
          <p:grpSpPr>
            <a:xfrm>
              <a:off x="0" y="-241102"/>
              <a:ext cx="7756713" cy="4355906"/>
              <a:chOff x="0" y="-47625"/>
              <a:chExt cx="1532190" cy="860425"/>
            </a:xfrm>
          </p:grpSpPr>
          <p:sp>
            <p:nvSpPr>
              <p:cNvPr id="55" name="Freeform 12"/>
              <p:cNvSpPr/>
              <p:nvPr/>
            </p:nvSpPr>
            <p:spPr>
              <a:xfrm>
                <a:off x="0" y="0"/>
                <a:ext cx="1532190" cy="459081"/>
              </a:xfrm>
              <a:custGeom>
                <a:avLst/>
                <a:gdLst/>
                <a:ahLst/>
                <a:cxnLst/>
                <a:rect l="l" t="t" r="r" b="b"/>
                <a:pathLst>
                  <a:path w="1769616" h="459081">
                    <a:moveTo>
                      <a:pt x="0" y="0"/>
                    </a:moveTo>
                    <a:lnTo>
                      <a:pt x="1769616" y="0"/>
                    </a:lnTo>
                    <a:lnTo>
                      <a:pt x="1769616" y="459081"/>
                    </a:lnTo>
                    <a:lnTo>
                      <a:pt x="0" y="459081"/>
                    </a:lnTo>
                    <a:close/>
                  </a:path>
                </a:pathLst>
              </a:custGeom>
              <a:solidFill>
                <a:srgbClr val="FFFFFF"/>
              </a:solidFill>
            </p:spPr>
          </p:sp>
          <p:sp>
            <p:nvSpPr>
              <p:cNvPr id="56" name="TextBox 13"/>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4" name="Group 14"/>
            <p:cNvGrpSpPr/>
            <p:nvPr/>
          </p:nvGrpSpPr>
          <p:grpSpPr>
            <a:xfrm>
              <a:off x="254000" y="25598"/>
              <a:ext cx="10157694" cy="5802218"/>
              <a:chOff x="0" y="-47625"/>
              <a:chExt cx="2006458" cy="1146117"/>
            </a:xfrm>
          </p:grpSpPr>
          <p:sp>
            <p:nvSpPr>
              <p:cNvPr id="53" name="Freeform 15"/>
              <p:cNvSpPr/>
              <p:nvPr/>
            </p:nvSpPr>
            <p:spPr>
              <a:xfrm>
                <a:off x="0" y="-799"/>
                <a:ext cx="2006458" cy="1099291"/>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
            <p:nvSpPr>
              <p:cNvPr id="54" name="TextBox 16"/>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sp>
        <p:nvSpPr>
          <p:cNvPr id="57" name="矩形 3"/>
          <p:cNvSpPr/>
          <p:nvPr/>
        </p:nvSpPr>
        <p:spPr>
          <a:xfrm>
            <a:off x="910916" y="4078224"/>
            <a:ext cx="7574716" cy="14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0" tIns="64926" rIns="129850" bIns="64926" rtlCol="0" anchor="ctr"/>
          <a:lstStyle/>
          <a:p>
            <a:pPr algn="ctr"/>
            <a:endParaRPr lang="zh-CN" altLang="en-US">
              <a:latin typeface="+mj-ea"/>
              <a:ea typeface="+mj-ea"/>
            </a:endParaRPr>
          </a:p>
        </p:txBody>
      </p:sp>
      <p:grpSp>
        <p:nvGrpSpPr>
          <p:cNvPr id="8" name="组合 4"/>
          <p:cNvGrpSpPr/>
          <p:nvPr/>
        </p:nvGrpSpPr>
        <p:grpSpPr>
          <a:xfrm>
            <a:off x="1047510" y="3466720"/>
            <a:ext cx="1223314" cy="1223118"/>
            <a:chOff x="1466675" y="3784103"/>
            <a:chExt cx="1301392" cy="1301862"/>
          </a:xfrm>
        </p:grpSpPr>
        <p:grpSp>
          <p:nvGrpSpPr>
            <p:cNvPr id="9" name="组合 5"/>
            <p:cNvGrpSpPr/>
            <p:nvPr/>
          </p:nvGrpSpPr>
          <p:grpSpPr>
            <a:xfrm>
              <a:off x="1466675" y="3784103"/>
              <a:ext cx="1301392" cy="1301862"/>
              <a:chOff x="4345444" y="2542859"/>
              <a:chExt cx="1810550" cy="1811205"/>
            </a:xfrm>
          </p:grpSpPr>
          <p:grpSp>
            <p:nvGrpSpPr>
              <p:cNvPr id="10"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3"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64"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62" name="椭圆 8"/>
              <p:cNvSpPr/>
              <p:nvPr/>
            </p:nvSpPr>
            <p:spPr>
              <a:xfrm>
                <a:off x="4565570" y="2763061"/>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60" name="TextBox 97"/>
            <p:cNvSpPr txBox="1"/>
            <p:nvPr/>
          </p:nvSpPr>
          <p:spPr>
            <a:xfrm>
              <a:off x="1747517" y="4135965"/>
              <a:ext cx="850204" cy="667480"/>
            </a:xfrm>
            <a:prstGeom prst="rect">
              <a:avLst/>
            </a:prstGeom>
            <a:noFill/>
          </p:spPr>
          <p:txBody>
            <a:bodyPr wrap="square" lIns="194322" tIns="97161" rIns="194322" bIns="97161" rtlCol="0">
              <a:spAutoFit/>
            </a:bodyPr>
            <a:lstStyle/>
            <a:p>
              <a:r>
                <a:rPr lang="ru-RU" altLang="zh-CN" sz="2800" b="1" dirty="0" smtClean="0">
                  <a:solidFill>
                    <a:schemeClr val="bg1"/>
                  </a:solidFill>
                  <a:latin typeface="Times New Roman" pitchFamily="18" charset="0"/>
                  <a:ea typeface="+mj-ea"/>
                  <a:cs typeface="Times New Roman" pitchFamily="18" charset="0"/>
                </a:rPr>
                <a:t>01</a:t>
              </a:r>
              <a:endParaRPr lang="zh-CN" altLang="en-US" sz="2800" b="1" dirty="0">
                <a:solidFill>
                  <a:schemeClr val="bg1"/>
                </a:solidFill>
                <a:latin typeface="Times New Roman" pitchFamily="18" charset="0"/>
                <a:ea typeface="+mj-ea"/>
                <a:cs typeface="Times New Roman" pitchFamily="18" charset="0"/>
              </a:endParaRPr>
            </a:p>
          </p:txBody>
        </p:sp>
      </p:grpSp>
      <p:grpSp>
        <p:nvGrpSpPr>
          <p:cNvPr id="11" name="组合 11"/>
          <p:cNvGrpSpPr/>
          <p:nvPr/>
        </p:nvGrpSpPr>
        <p:grpSpPr>
          <a:xfrm>
            <a:off x="2646586" y="3607882"/>
            <a:ext cx="925859" cy="925710"/>
            <a:chOff x="3117025" y="3959191"/>
            <a:chExt cx="984950" cy="985306"/>
          </a:xfrm>
        </p:grpSpPr>
        <p:grpSp>
          <p:nvGrpSpPr>
            <p:cNvPr id="12" name="组合 12"/>
            <p:cNvGrpSpPr/>
            <p:nvPr/>
          </p:nvGrpSpPr>
          <p:grpSpPr>
            <a:xfrm>
              <a:off x="3117025" y="3959191"/>
              <a:ext cx="984950" cy="985306"/>
              <a:chOff x="4345444" y="2542859"/>
              <a:chExt cx="1810550" cy="1811205"/>
            </a:xfrm>
          </p:grpSpPr>
          <p:grpSp>
            <p:nvGrpSpPr>
              <p:cNvPr id="13"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0"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71"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69" name="椭圆 1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67" name="TextBox 104"/>
            <p:cNvSpPr txBox="1"/>
            <p:nvPr/>
          </p:nvSpPr>
          <p:spPr>
            <a:xfrm>
              <a:off x="3191470" y="4135962"/>
              <a:ext cx="850204" cy="667479"/>
            </a:xfrm>
            <a:prstGeom prst="rect">
              <a:avLst/>
            </a:prstGeom>
            <a:noFill/>
          </p:spPr>
          <p:txBody>
            <a:bodyPr wrap="square" lIns="194322" tIns="97161" rIns="194322" bIns="97161" rtlCol="0">
              <a:spAutoFit/>
            </a:bodyPr>
            <a:lstStyle/>
            <a:p>
              <a:r>
                <a:rPr lang="ru-RU" altLang="zh-CN" sz="2800" b="1" dirty="0" smtClean="0">
                  <a:solidFill>
                    <a:schemeClr val="bg1"/>
                  </a:solidFill>
                  <a:latin typeface="Times New Roman" pitchFamily="18" charset="0"/>
                  <a:ea typeface="+mj-ea"/>
                  <a:cs typeface="Times New Roman" pitchFamily="18" charset="0"/>
                </a:rPr>
                <a:t>02</a:t>
              </a:r>
              <a:endParaRPr lang="zh-CN" altLang="en-US" sz="2800" b="1" dirty="0">
                <a:solidFill>
                  <a:schemeClr val="bg1"/>
                </a:solidFill>
                <a:latin typeface="Times New Roman" pitchFamily="18" charset="0"/>
                <a:ea typeface="+mj-ea"/>
                <a:cs typeface="Times New Roman" pitchFamily="18" charset="0"/>
              </a:endParaRPr>
            </a:p>
          </p:txBody>
        </p:sp>
      </p:grpSp>
      <p:grpSp>
        <p:nvGrpSpPr>
          <p:cNvPr id="14" name="组合 18"/>
          <p:cNvGrpSpPr/>
          <p:nvPr/>
        </p:nvGrpSpPr>
        <p:grpSpPr>
          <a:xfrm>
            <a:off x="4025632" y="3455862"/>
            <a:ext cx="1240154" cy="1239956"/>
            <a:chOff x="4450933" y="3791953"/>
            <a:chExt cx="1319306" cy="1319782"/>
          </a:xfrm>
        </p:grpSpPr>
        <p:grpSp>
          <p:nvGrpSpPr>
            <p:cNvPr id="15" name="组合 19"/>
            <p:cNvGrpSpPr/>
            <p:nvPr/>
          </p:nvGrpSpPr>
          <p:grpSpPr>
            <a:xfrm>
              <a:off x="4450933" y="3791953"/>
              <a:ext cx="1319306" cy="1319782"/>
              <a:chOff x="4345444" y="2542859"/>
              <a:chExt cx="1810550" cy="1811205"/>
            </a:xfrm>
          </p:grpSpPr>
          <p:grpSp>
            <p:nvGrpSpPr>
              <p:cNvPr id="17"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7"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78"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76" name="椭圆 22"/>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74" name="TextBox 111"/>
            <p:cNvSpPr txBox="1"/>
            <p:nvPr/>
          </p:nvSpPr>
          <p:spPr>
            <a:xfrm>
              <a:off x="4711419" y="4135966"/>
              <a:ext cx="850203" cy="667479"/>
            </a:xfrm>
            <a:prstGeom prst="rect">
              <a:avLst/>
            </a:prstGeom>
            <a:noFill/>
          </p:spPr>
          <p:txBody>
            <a:bodyPr wrap="square" lIns="194322" tIns="97161" rIns="194322" bIns="97161" rtlCol="0">
              <a:spAutoFit/>
            </a:bodyPr>
            <a:lstStyle/>
            <a:p>
              <a:r>
                <a:rPr lang="ru-RU" altLang="zh-CN" sz="2800" b="1" dirty="0" smtClean="0">
                  <a:solidFill>
                    <a:schemeClr val="bg1"/>
                  </a:solidFill>
                  <a:latin typeface="Times New Roman" pitchFamily="18" charset="0"/>
                  <a:ea typeface="+mj-ea"/>
                  <a:cs typeface="Times New Roman" pitchFamily="18" charset="0"/>
                </a:rPr>
                <a:t>03</a:t>
              </a:r>
              <a:endParaRPr lang="zh-CN" altLang="en-US" sz="2800" b="1" dirty="0">
                <a:solidFill>
                  <a:schemeClr val="bg1"/>
                </a:solidFill>
                <a:latin typeface="Times New Roman" pitchFamily="18" charset="0"/>
                <a:ea typeface="+mj-ea"/>
                <a:cs typeface="Times New Roman" pitchFamily="18" charset="0"/>
              </a:endParaRPr>
            </a:p>
          </p:txBody>
        </p:sp>
      </p:grpSp>
      <p:grpSp>
        <p:nvGrpSpPr>
          <p:cNvPr id="19" name="组合 25"/>
          <p:cNvGrpSpPr/>
          <p:nvPr/>
        </p:nvGrpSpPr>
        <p:grpSpPr>
          <a:xfrm>
            <a:off x="5652140" y="3598738"/>
            <a:ext cx="957449" cy="957296"/>
            <a:chOff x="6119197" y="3942381"/>
            <a:chExt cx="1018558" cy="1018926"/>
          </a:xfrm>
        </p:grpSpPr>
        <p:grpSp>
          <p:nvGrpSpPr>
            <p:cNvPr id="20" name="组合 26"/>
            <p:cNvGrpSpPr/>
            <p:nvPr/>
          </p:nvGrpSpPr>
          <p:grpSpPr>
            <a:xfrm>
              <a:off x="6119197" y="3942381"/>
              <a:ext cx="1018558" cy="1018926"/>
              <a:chOff x="4345444" y="2542859"/>
              <a:chExt cx="1810550" cy="1811205"/>
            </a:xfrm>
          </p:grpSpPr>
          <p:grpSp>
            <p:nvGrpSpPr>
              <p:cNvPr id="21"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4"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85"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83" name="椭圆 29"/>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81" name="TextBox 118"/>
            <p:cNvSpPr txBox="1"/>
            <p:nvPr/>
          </p:nvSpPr>
          <p:spPr>
            <a:xfrm>
              <a:off x="6231370" y="4135965"/>
              <a:ext cx="850205" cy="667480"/>
            </a:xfrm>
            <a:prstGeom prst="rect">
              <a:avLst/>
            </a:prstGeom>
            <a:noFill/>
          </p:spPr>
          <p:txBody>
            <a:bodyPr wrap="square" lIns="194322" tIns="97161" rIns="194322" bIns="97161" rtlCol="0">
              <a:spAutoFit/>
            </a:bodyPr>
            <a:lstStyle/>
            <a:p>
              <a:r>
                <a:rPr lang="ru-RU" altLang="zh-CN" sz="2800" b="1" dirty="0" smtClean="0">
                  <a:solidFill>
                    <a:schemeClr val="bg1"/>
                  </a:solidFill>
                  <a:latin typeface="Times New Roman" pitchFamily="18" charset="0"/>
                  <a:ea typeface="+mj-ea"/>
                  <a:cs typeface="Times New Roman" pitchFamily="18" charset="0"/>
                </a:rPr>
                <a:t>04</a:t>
              </a:r>
              <a:endParaRPr lang="zh-CN" altLang="en-US" sz="2800" b="1" dirty="0">
                <a:solidFill>
                  <a:schemeClr val="bg1"/>
                </a:solidFill>
                <a:latin typeface="Times New Roman" pitchFamily="18" charset="0"/>
                <a:ea typeface="+mj-ea"/>
                <a:cs typeface="Times New Roman" pitchFamily="18" charset="0"/>
              </a:endParaRPr>
            </a:p>
          </p:txBody>
        </p:sp>
      </p:grpSp>
      <p:grpSp>
        <p:nvGrpSpPr>
          <p:cNvPr id="22" name="组合 32"/>
          <p:cNvGrpSpPr/>
          <p:nvPr/>
        </p:nvGrpSpPr>
        <p:grpSpPr>
          <a:xfrm>
            <a:off x="7247891" y="3652754"/>
            <a:ext cx="966036" cy="957296"/>
            <a:chOff x="7486713" y="3942381"/>
            <a:chExt cx="1027692" cy="1018926"/>
          </a:xfrm>
        </p:grpSpPr>
        <p:grpSp>
          <p:nvGrpSpPr>
            <p:cNvPr id="23" name="组合 33"/>
            <p:cNvGrpSpPr/>
            <p:nvPr/>
          </p:nvGrpSpPr>
          <p:grpSpPr>
            <a:xfrm>
              <a:off x="7486713" y="3942381"/>
              <a:ext cx="1018558" cy="1018926"/>
              <a:chOff x="4345444" y="2542859"/>
              <a:chExt cx="1810550" cy="1811205"/>
            </a:xfrm>
          </p:grpSpPr>
          <p:grpSp>
            <p:nvGrpSpPr>
              <p:cNvPr id="24"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1"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92"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90"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88" name="TextBox 125"/>
            <p:cNvSpPr txBox="1"/>
            <p:nvPr/>
          </p:nvSpPr>
          <p:spPr>
            <a:xfrm>
              <a:off x="7523326" y="4135963"/>
              <a:ext cx="991079" cy="667480"/>
            </a:xfrm>
            <a:prstGeom prst="rect">
              <a:avLst/>
            </a:prstGeom>
            <a:noFill/>
          </p:spPr>
          <p:txBody>
            <a:bodyPr wrap="square" lIns="194322" tIns="97161" rIns="194322" bIns="97161" rtlCol="0">
              <a:spAutoFit/>
            </a:bodyPr>
            <a:lstStyle/>
            <a:p>
              <a:pPr algn="ctr"/>
              <a:r>
                <a:rPr lang="ru-RU" altLang="zh-CN" sz="2800" b="1" dirty="0" smtClean="0">
                  <a:solidFill>
                    <a:schemeClr val="bg1"/>
                  </a:solidFill>
                  <a:latin typeface="Times New Roman" pitchFamily="18" charset="0"/>
                  <a:ea typeface="+mj-ea"/>
                  <a:cs typeface="Times New Roman" pitchFamily="18" charset="0"/>
                </a:rPr>
                <a:t>05</a:t>
              </a:r>
              <a:endParaRPr lang="zh-CN" altLang="en-US" sz="2800" b="1" dirty="0">
                <a:solidFill>
                  <a:schemeClr val="bg1"/>
                </a:solidFill>
                <a:latin typeface="Times New Roman" pitchFamily="18" charset="0"/>
                <a:ea typeface="+mj-ea"/>
                <a:cs typeface="Times New Roman" pitchFamily="18" charset="0"/>
              </a:endParaRPr>
            </a:p>
          </p:txBody>
        </p:sp>
      </p:grpSp>
      <p:sp>
        <p:nvSpPr>
          <p:cNvPr id="100" name="TextBox 175"/>
          <p:cNvSpPr txBox="1"/>
          <p:nvPr/>
        </p:nvSpPr>
        <p:spPr>
          <a:xfrm>
            <a:off x="0" y="2040326"/>
            <a:ext cx="3172968" cy="1207039"/>
          </a:xfrm>
          <a:prstGeom prst="rect">
            <a:avLst/>
          </a:prstGeom>
          <a:noFill/>
        </p:spPr>
        <p:txBody>
          <a:bodyPr wrap="square" lIns="128568" tIns="64283" rIns="128568" bIns="64283" rtlCol="0">
            <a:spAutoFit/>
          </a:bodyPr>
          <a:lstStyle/>
          <a:p>
            <a:pPr lvl="0" algn="ctr"/>
            <a:r>
              <a:rPr lang="ru-RU" sz="2000" dirty="0" smtClean="0">
                <a:solidFill>
                  <a:schemeClr val="bg1"/>
                </a:solidFill>
                <a:latin typeface="Times New Roman" pitchFamily="18" charset="0"/>
                <a:cs typeface="Times New Roman" pitchFamily="18" charset="0"/>
              </a:rPr>
              <a:t>Развить оригинальность мыслительной деятельности</a:t>
            </a:r>
          </a:p>
          <a:p>
            <a:pPr algn="ctr"/>
            <a:endParaRPr lang="en-GB" altLang="zh-CN" sz="10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102" name="TextBox 175"/>
          <p:cNvSpPr txBox="1"/>
          <p:nvPr/>
        </p:nvSpPr>
        <p:spPr>
          <a:xfrm>
            <a:off x="6091759" y="2366462"/>
            <a:ext cx="3052241" cy="745375"/>
          </a:xfrm>
          <a:prstGeom prst="rect">
            <a:avLst/>
          </a:prstGeom>
          <a:noFill/>
        </p:spPr>
        <p:txBody>
          <a:bodyPr wrap="square" lIns="128568" tIns="64283" rIns="128568" bIns="64283" rtlCol="0">
            <a:spAutoFit/>
          </a:bodyPr>
          <a:lstStyle/>
          <a:p>
            <a:pPr algn="ctr"/>
            <a:r>
              <a:rPr lang="ru-RU" sz="2000" dirty="0" smtClean="0">
                <a:solidFill>
                  <a:schemeClr val="bg1"/>
                </a:solidFill>
                <a:latin typeface="Times New Roman" pitchFamily="18" charset="0"/>
                <a:cs typeface="Times New Roman" pitchFamily="18" charset="0"/>
              </a:rPr>
              <a:t>Научить детей мыслить в разных направлениях</a:t>
            </a:r>
            <a:endParaRPr lang="en-GB" altLang="zh-CN" sz="20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103" name="TextBox 175"/>
          <p:cNvSpPr txBox="1"/>
          <p:nvPr/>
        </p:nvSpPr>
        <p:spPr>
          <a:xfrm>
            <a:off x="608407" y="5191522"/>
            <a:ext cx="3524681" cy="1053151"/>
          </a:xfrm>
          <a:prstGeom prst="rect">
            <a:avLst/>
          </a:prstGeom>
          <a:noFill/>
        </p:spPr>
        <p:txBody>
          <a:bodyPr wrap="square" lIns="128568" tIns="64283" rIns="128568" bIns="64283" rtlCol="0">
            <a:spAutoFit/>
          </a:bodyPr>
          <a:lstStyle/>
          <a:p>
            <a:pPr algn="ctr"/>
            <a:r>
              <a:rPr lang="ru-RU" sz="2000" dirty="0" smtClean="0">
                <a:solidFill>
                  <a:schemeClr val="bg1"/>
                </a:solidFill>
                <a:latin typeface="Times New Roman" pitchFamily="18" charset="0"/>
                <a:cs typeface="Times New Roman" pitchFamily="18" charset="0"/>
              </a:rPr>
              <a:t>Научить находить решения в нестандартных ситуациях  </a:t>
            </a:r>
          </a:p>
          <a:p>
            <a:pPr algn="ctr"/>
            <a:endParaRPr lang="en-GB" altLang="zh-CN" sz="20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104" name="TextBox 175"/>
          <p:cNvSpPr txBox="1"/>
          <p:nvPr/>
        </p:nvSpPr>
        <p:spPr>
          <a:xfrm>
            <a:off x="2898648" y="1793438"/>
            <a:ext cx="3483864" cy="1330150"/>
          </a:xfrm>
          <a:prstGeom prst="rect">
            <a:avLst/>
          </a:prstGeom>
          <a:noFill/>
        </p:spPr>
        <p:txBody>
          <a:bodyPr wrap="square" lIns="128568" tIns="64283" rIns="128568" bIns="64283" rtlCol="0">
            <a:spAutoFit/>
          </a:bodyPr>
          <a:lstStyle/>
          <a:p>
            <a:pPr lvl="0" algn="ctr"/>
            <a:r>
              <a:rPr lang="ru-RU" sz="2000" dirty="0" smtClean="0">
                <a:solidFill>
                  <a:schemeClr val="bg1"/>
                </a:solidFill>
                <a:latin typeface="Times New Roman" pitchFamily="18" charset="0"/>
                <a:cs typeface="Times New Roman" pitchFamily="18" charset="0"/>
              </a:rPr>
              <a:t>Научить детей анализировать сложившуюся проблемную ситуацию с разных сторон</a:t>
            </a:r>
          </a:p>
          <a:p>
            <a:pPr algn="ctr"/>
            <a:endParaRPr lang="en-GB" altLang="zh-CN"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105" name="TextBox 175"/>
          <p:cNvSpPr txBox="1"/>
          <p:nvPr/>
        </p:nvSpPr>
        <p:spPr>
          <a:xfrm>
            <a:off x="4041648" y="5021270"/>
            <a:ext cx="4946904" cy="1360928"/>
          </a:xfrm>
          <a:prstGeom prst="rect">
            <a:avLst/>
          </a:prstGeom>
          <a:noFill/>
        </p:spPr>
        <p:txBody>
          <a:bodyPr wrap="square" lIns="128568" tIns="64283" rIns="128568" bIns="64283" rtlCol="0">
            <a:spAutoFit/>
          </a:bodyPr>
          <a:lstStyle/>
          <a:p>
            <a:pPr lvl="0" algn="ctr"/>
            <a:r>
              <a:rPr lang="ru-RU" sz="2000" dirty="0" smtClean="0">
                <a:solidFill>
                  <a:schemeClr val="bg1"/>
                </a:solidFill>
                <a:latin typeface="Times New Roman" pitchFamily="18" charset="0"/>
                <a:cs typeface="Times New Roman" pitchFamily="18" charset="0"/>
              </a:rPr>
              <a:t>Развить свойства мышления, необходимые для дальнейшей плодотворной жизнедеятельности и адаптации в быстро меняющемся </a:t>
            </a:r>
            <a:r>
              <a:rPr lang="ru-RU" sz="2000" dirty="0" smtClean="0">
                <a:solidFill>
                  <a:schemeClr val="bg1"/>
                </a:solidFill>
                <a:latin typeface="Times New Roman" pitchFamily="18" charset="0"/>
                <a:cs typeface="Times New Roman" pitchFamily="18" charset="0"/>
              </a:rPr>
              <a:t>мире</a:t>
            </a:r>
            <a:endParaRPr lang="en-GB" altLang="zh-CN" dirty="0">
              <a:solidFill>
                <a:schemeClr val="bg1"/>
              </a:solidFill>
              <a:latin typeface="Times New Roman" pitchFamily="18" charset="0"/>
              <a:ea typeface="微软雅黑" panose="020B0503020204020204" pitchFamily="34" charset="-122"/>
              <a:cs typeface="Times New Roman" pitchFamily="18" charset="0"/>
              <a:sym typeface="+mn-lt"/>
            </a:endParaRPr>
          </a:p>
        </p:txBody>
      </p:sp>
      <p:cxnSp>
        <p:nvCxnSpPr>
          <p:cNvPr id="65" name="直接连接符 56"/>
          <p:cNvCxnSpPr/>
          <p:nvPr/>
        </p:nvCxnSpPr>
        <p:spPr>
          <a:xfrm rot="5400000">
            <a:off x="2849945" y="4897291"/>
            <a:ext cx="500066" cy="9524"/>
          </a:xfrm>
          <a:prstGeom prst="line">
            <a:avLst/>
          </a:prstGeom>
          <a:ln w="381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6" name="直接连接符 56"/>
          <p:cNvCxnSpPr/>
          <p:nvPr/>
        </p:nvCxnSpPr>
        <p:spPr>
          <a:xfrm flipV="1">
            <a:off x="1664734" y="2984942"/>
            <a:ext cx="0" cy="403638"/>
          </a:xfrm>
          <a:prstGeom prst="line">
            <a:avLst/>
          </a:prstGeom>
          <a:ln w="381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8" name="直接连接符 56"/>
          <p:cNvCxnSpPr/>
          <p:nvPr/>
        </p:nvCxnSpPr>
        <p:spPr>
          <a:xfrm flipV="1">
            <a:off x="4673110" y="2930078"/>
            <a:ext cx="0" cy="403638"/>
          </a:xfrm>
          <a:prstGeom prst="line">
            <a:avLst/>
          </a:prstGeom>
          <a:ln w="381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56"/>
          <p:cNvCxnSpPr/>
          <p:nvPr/>
        </p:nvCxnSpPr>
        <p:spPr>
          <a:xfrm flipV="1">
            <a:off x="7754638" y="3250118"/>
            <a:ext cx="0" cy="403638"/>
          </a:xfrm>
          <a:prstGeom prst="line">
            <a:avLst/>
          </a:prstGeom>
          <a:ln w="381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直接连接符 56"/>
          <p:cNvCxnSpPr/>
          <p:nvPr/>
        </p:nvCxnSpPr>
        <p:spPr>
          <a:xfrm rot="5400000">
            <a:off x="5919281" y="4875955"/>
            <a:ext cx="500066" cy="9524"/>
          </a:xfrm>
          <a:prstGeom prst="line">
            <a:avLst/>
          </a:prstGeom>
          <a:ln w="381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527048"/>
            <a:ext cx="9144000" cy="5330952"/>
          </a:xfrm>
          <a:prstGeom prst="rect">
            <a:avLst/>
          </a:prstGeom>
          <a:solidFill>
            <a:srgbClr val="0D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1"/>
            <a:ext cx="7872984" cy="1177245"/>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Пути повышения активности детей младшего школьного возраста на занятиях физической культурой </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5"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16</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cxnSp>
        <p:nvCxnSpPr>
          <p:cNvPr id="10" name="Прямая соединительная линия 9"/>
          <p:cNvCxnSpPr/>
          <p:nvPr/>
        </p:nvCxnSpPr>
        <p:spPr>
          <a:xfrm rot="5400000">
            <a:off x="-1641348" y="4183380"/>
            <a:ext cx="5321808" cy="274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694944" y="1883664"/>
            <a:ext cx="658368" cy="594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01040" y="2849880"/>
            <a:ext cx="658368" cy="643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682752" y="3846576"/>
            <a:ext cx="658368" cy="594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91896" y="4870704"/>
            <a:ext cx="658368" cy="594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664464" y="5922264"/>
            <a:ext cx="658368" cy="594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33"/>
          <p:cNvSpPr txBox="1"/>
          <p:nvPr/>
        </p:nvSpPr>
        <p:spPr>
          <a:xfrm>
            <a:off x="1463558" y="1628186"/>
            <a:ext cx="7378690" cy="1723549"/>
          </a:xfrm>
          <a:prstGeom prst="rect">
            <a:avLst/>
          </a:prstGeom>
        </p:spPr>
        <p:txBody>
          <a:bodyPr wrap="square" lIns="0" tIns="0" rIns="0" bIns="0" rtlCol="0" anchor="t">
            <a:spAutoFit/>
          </a:bodyPr>
          <a:lstStyle/>
          <a:p>
            <a:pPr>
              <a:spcBef>
                <a:spcPct val="0"/>
              </a:spcBef>
            </a:pPr>
            <a:r>
              <a:rPr lang="ru-RU" sz="2400" b="1" dirty="0" smtClean="0">
                <a:solidFill>
                  <a:schemeClr val="bg1"/>
                </a:solidFill>
                <a:latin typeface="Times New Roman" pitchFamily="18" charset="0"/>
                <a:cs typeface="Times New Roman" pitchFamily="18" charset="0"/>
              </a:rPr>
              <a:t>Создание положительного эмоционального фона на уроке; максимальное включение в деятельность всех </a:t>
            </a:r>
            <a:r>
              <a:rPr lang="ru-RU" sz="2400" b="1" dirty="0" smtClean="0">
                <a:solidFill>
                  <a:schemeClr val="bg1"/>
                </a:solidFill>
                <a:latin typeface="Times New Roman" pitchFamily="18" charset="0"/>
                <a:cs typeface="Times New Roman" pitchFamily="18" charset="0"/>
              </a:rPr>
              <a:t>учащихся; </a:t>
            </a:r>
            <a:endParaRPr lang="ru-RU" sz="2400" dirty="0" smtClean="0">
              <a:solidFill>
                <a:schemeClr val="bg1"/>
              </a:solidFill>
              <a:latin typeface="Times New Roman" pitchFamily="18" charset="0"/>
              <a:cs typeface="Times New Roman" pitchFamily="18" charset="0"/>
            </a:endParaRPr>
          </a:p>
          <a:p>
            <a:pPr lvl="0">
              <a:spcBef>
                <a:spcPct val="0"/>
              </a:spcBef>
            </a:pPr>
            <a:endParaRPr lang="en-US" sz="4000" dirty="0">
              <a:solidFill>
                <a:schemeClr val="bg1"/>
              </a:solidFill>
              <a:latin typeface="Times New Roman" pitchFamily="18" charset="0"/>
              <a:cs typeface="Times New Roman" pitchFamily="18" charset="0"/>
            </a:endParaRPr>
          </a:p>
        </p:txBody>
      </p:sp>
      <p:sp>
        <p:nvSpPr>
          <p:cNvPr id="24" name="TextBox 33"/>
          <p:cNvSpPr txBox="1"/>
          <p:nvPr/>
        </p:nvSpPr>
        <p:spPr>
          <a:xfrm>
            <a:off x="1423934" y="2813858"/>
            <a:ext cx="7564618" cy="738664"/>
          </a:xfrm>
          <a:prstGeom prst="rect">
            <a:avLst/>
          </a:prstGeom>
        </p:spPr>
        <p:txBody>
          <a:bodyPr wrap="square" lIns="0" tIns="0" rIns="0" bIns="0" rtlCol="0" anchor="t">
            <a:spAutoFit/>
          </a:bodyPr>
          <a:lstStyle/>
          <a:p>
            <a:pPr>
              <a:spcBef>
                <a:spcPct val="0"/>
              </a:spcBef>
            </a:pPr>
            <a:r>
              <a:rPr lang="ru-RU" sz="2400" b="1" dirty="0" smtClean="0">
                <a:solidFill>
                  <a:schemeClr val="bg1"/>
                </a:solidFill>
                <a:latin typeface="Times New Roman" pitchFamily="18" charset="0"/>
                <a:cs typeface="Times New Roman" pitchFamily="18" charset="0"/>
              </a:rPr>
              <a:t>Осуществление постоянного контроля за учащимися на уроке</a:t>
            </a:r>
            <a:r>
              <a:rPr lang="ru-RU" sz="2000" b="1" dirty="0" smtClean="0">
                <a:solidFill>
                  <a:schemeClr val="bg1"/>
                </a:solidFill>
                <a:latin typeface="Times New Roman" pitchFamily="18" charset="0"/>
                <a:cs typeface="Times New Roman" pitchFamily="18" charset="0"/>
              </a:rPr>
              <a:t>;</a:t>
            </a:r>
            <a:endParaRPr lang="en-US" sz="2000" dirty="0">
              <a:solidFill>
                <a:schemeClr val="bg1"/>
              </a:solidFill>
              <a:latin typeface="Times New Roman" pitchFamily="18" charset="0"/>
              <a:cs typeface="Times New Roman" pitchFamily="18" charset="0"/>
            </a:endParaRPr>
          </a:p>
        </p:txBody>
      </p:sp>
      <p:sp>
        <p:nvSpPr>
          <p:cNvPr id="25" name="TextBox 33"/>
          <p:cNvSpPr txBox="1"/>
          <p:nvPr/>
        </p:nvSpPr>
        <p:spPr>
          <a:xfrm>
            <a:off x="1405646" y="3435650"/>
            <a:ext cx="7381738" cy="984885"/>
          </a:xfrm>
          <a:prstGeom prst="rect">
            <a:avLst/>
          </a:prstGeom>
        </p:spPr>
        <p:txBody>
          <a:bodyPr wrap="square" lIns="0" tIns="0" rIns="0" bIns="0" rtlCol="0" anchor="t">
            <a:spAutoFit/>
          </a:bodyPr>
          <a:lstStyle/>
          <a:p>
            <a:pPr lvl="0">
              <a:spcBef>
                <a:spcPct val="0"/>
              </a:spcBef>
            </a:pPr>
            <a:r>
              <a:rPr lang="ru-RU" sz="4000" dirty="0" smtClean="0"/>
              <a:t> </a:t>
            </a:r>
            <a:r>
              <a:rPr lang="ru-RU" sz="2400" b="1" dirty="0" smtClean="0">
                <a:solidFill>
                  <a:schemeClr val="bg1"/>
                </a:solidFill>
                <a:latin typeface="Times New Roman" pitchFamily="18" charset="0"/>
                <a:cs typeface="Times New Roman" pitchFamily="18" charset="0"/>
              </a:rPr>
              <a:t>Проведение индивидуальных занятий, изучение материала в форме игры;</a:t>
            </a:r>
            <a:endParaRPr lang="en-US" sz="2400" b="1" dirty="0">
              <a:solidFill>
                <a:schemeClr val="bg1"/>
              </a:solidFill>
              <a:latin typeface="Times New Roman" pitchFamily="18" charset="0"/>
              <a:cs typeface="Times New Roman" pitchFamily="18" charset="0"/>
            </a:endParaRPr>
          </a:p>
        </p:txBody>
      </p:sp>
      <p:sp>
        <p:nvSpPr>
          <p:cNvPr id="26" name="TextBox 33"/>
          <p:cNvSpPr txBox="1"/>
          <p:nvPr/>
        </p:nvSpPr>
        <p:spPr>
          <a:xfrm>
            <a:off x="1378214" y="4340906"/>
            <a:ext cx="7582906" cy="1354217"/>
          </a:xfrm>
          <a:prstGeom prst="rect">
            <a:avLst/>
          </a:prstGeom>
        </p:spPr>
        <p:txBody>
          <a:bodyPr wrap="square" lIns="0" tIns="0" rIns="0" bIns="0" rtlCol="0" anchor="t">
            <a:spAutoFit/>
          </a:bodyPr>
          <a:lstStyle/>
          <a:p>
            <a:pPr lvl="0">
              <a:spcBef>
                <a:spcPct val="0"/>
              </a:spcBef>
            </a:pPr>
            <a:r>
              <a:rPr lang="ru-RU" sz="4000" dirty="0" smtClean="0"/>
              <a:t> </a:t>
            </a:r>
            <a:r>
              <a:rPr lang="ru-RU" sz="2400" b="1" dirty="0" smtClean="0">
                <a:solidFill>
                  <a:schemeClr val="bg1"/>
                </a:solidFill>
                <a:latin typeface="Times New Roman" pitchFamily="18" charset="0"/>
                <a:cs typeface="Times New Roman" pitchFamily="18" charset="0"/>
              </a:rPr>
              <a:t>Проведение соревнований, различных игр, секционных кружков, внеклассных мероприятий;</a:t>
            </a:r>
            <a:endParaRPr lang="en-US" sz="2400" b="1" dirty="0">
              <a:solidFill>
                <a:schemeClr val="bg1"/>
              </a:solidFill>
              <a:latin typeface="Times New Roman" pitchFamily="18" charset="0"/>
              <a:cs typeface="Times New Roman" pitchFamily="18" charset="0"/>
            </a:endParaRPr>
          </a:p>
        </p:txBody>
      </p:sp>
      <p:sp>
        <p:nvSpPr>
          <p:cNvPr id="27" name="TextBox 33"/>
          <p:cNvSpPr txBox="1"/>
          <p:nvPr/>
        </p:nvSpPr>
        <p:spPr>
          <a:xfrm>
            <a:off x="1433078" y="5503783"/>
            <a:ext cx="7299442" cy="1354217"/>
          </a:xfrm>
          <a:prstGeom prst="rect">
            <a:avLst/>
          </a:prstGeom>
        </p:spPr>
        <p:txBody>
          <a:bodyPr wrap="square" lIns="0" tIns="0" rIns="0" bIns="0" rtlCol="0" anchor="t">
            <a:spAutoFit/>
          </a:bodyPr>
          <a:lstStyle/>
          <a:p>
            <a:pPr lvl="0">
              <a:spcBef>
                <a:spcPct val="0"/>
              </a:spcBef>
            </a:pPr>
            <a:r>
              <a:rPr lang="ru-RU" sz="4000" dirty="0" smtClean="0"/>
              <a:t> </a:t>
            </a:r>
            <a:r>
              <a:rPr lang="ru-RU" sz="2400" b="1" dirty="0" smtClean="0">
                <a:solidFill>
                  <a:schemeClr val="bg1"/>
                </a:solidFill>
                <a:latin typeface="Times New Roman" pitchFamily="18" charset="0"/>
                <a:cs typeface="Times New Roman" pitchFamily="18" charset="0"/>
              </a:rPr>
              <a:t>Внедрение искусственного интеллекта в осуществлении выполнения домашнего задания по физкультуре.</a:t>
            </a:r>
            <a:endParaRPr lang="en-US" sz="2400" b="1" dirty="0">
              <a:solidFill>
                <a:schemeClr val="bg1"/>
              </a:solidFill>
              <a:latin typeface="Times New Roman" pitchFamily="18" charset="0"/>
              <a:cs typeface="Times New Roman" pitchFamily="18" charset="0"/>
            </a:endParaRPr>
          </a:p>
        </p:txBody>
      </p:sp>
      <p:sp>
        <p:nvSpPr>
          <p:cNvPr id="28" name="PA_任意多边形 7"/>
          <p:cNvSpPr>
            <a:spLocks noEditPoints="1"/>
          </p:cNvSpPr>
          <p:nvPr>
            <p:custDataLst>
              <p:tags r:id="rId1"/>
            </p:custDataLst>
          </p:nvPr>
        </p:nvSpPr>
        <p:spPr bwMode="auto">
          <a:xfrm>
            <a:off x="860296" y="1990255"/>
            <a:ext cx="344436" cy="339531"/>
          </a:xfrm>
          <a:custGeom>
            <a:avLst/>
            <a:gdLst>
              <a:gd name="T0" fmla="*/ 887 w 913"/>
              <a:gd name="T1" fmla="*/ 712 h 900"/>
              <a:gd name="T2" fmla="*/ 911 w 913"/>
              <a:gd name="T3" fmla="*/ 772 h 900"/>
              <a:gd name="T4" fmla="*/ 809 w 913"/>
              <a:gd name="T5" fmla="*/ 848 h 900"/>
              <a:gd name="T6" fmla="*/ 591 w 913"/>
              <a:gd name="T7" fmla="*/ 893 h 900"/>
              <a:gd name="T8" fmla="*/ 363 w 913"/>
              <a:gd name="T9" fmla="*/ 896 h 900"/>
              <a:gd name="T10" fmla="*/ 132 w 913"/>
              <a:gd name="T11" fmla="*/ 859 h 900"/>
              <a:gd name="T12" fmla="*/ 9 w 913"/>
              <a:gd name="T13" fmla="*/ 787 h 900"/>
              <a:gd name="T14" fmla="*/ 13 w 913"/>
              <a:gd name="T15" fmla="*/ 723 h 900"/>
              <a:gd name="T16" fmla="*/ 95 w 913"/>
              <a:gd name="T17" fmla="*/ 673 h 900"/>
              <a:gd name="T18" fmla="*/ 76 w 913"/>
              <a:gd name="T19" fmla="*/ 714 h 900"/>
              <a:gd name="T20" fmla="*/ 160 w 913"/>
              <a:gd name="T21" fmla="*/ 766 h 900"/>
              <a:gd name="T22" fmla="*/ 456 w 913"/>
              <a:gd name="T23" fmla="*/ 800 h 900"/>
              <a:gd name="T24" fmla="*/ 772 w 913"/>
              <a:gd name="T25" fmla="*/ 757 h 900"/>
              <a:gd name="T26" fmla="*/ 837 w 913"/>
              <a:gd name="T27" fmla="*/ 705 h 900"/>
              <a:gd name="T28" fmla="*/ 816 w 913"/>
              <a:gd name="T29" fmla="*/ 673 h 900"/>
              <a:gd name="T30" fmla="*/ 290 w 913"/>
              <a:gd name="T31" fmla="*/ 56 h 900"/>
              <a:gd name="T32" fmla="*/ 314 w 913"/>
              <a:gd name="T33" fmla="*/ 132 h 900"/>
              <a:gd name="T34" fmla="*/ 249 w 913"/>
              <a:gd name="T35" fmla="*/ 197 h 900"/>
              <a:gd name="T36" fmla="*/ 173 w 913"/>
              <a:gd name="T37" fmla="*/ 173 h 900"/>
              <a:gd name="T38" fmla="*/ 149 w 913"/>
              <a:gd name="T39" fmla="*/ 97 h 900"/>
              <a:gd name="T40" fmla="*/ 214 w 913"/>
              <a:gd name="T41" fmla="*/ 32 h 900"/>
              <a:gd name="T42" fmla="*/ 647 w 913"/>
              <a:gd name="T43" fmla="*/ 39 h 900"/>
              <a:gd name="T44" fmla="*/ 595 w 913"/>
              <a:gd name="T45" fmla="*/ 115 h 900"/>
              <a:gd name="T46" fmla="*/ 632 w 913"/>
              <a:gd name="T47" fmla="*/ 184 h 900"/>
              <a:gd name="T48" fmla="*/ 712 w 913"/>
              <a:gd name="T49" fmla="*/ 190 h 900"/>
              <a:gd name="T50" fmla="*/ 762 w 913"/>
              <a:gd name="T51" fmla="*/ 115 h 900"/>
              <a:gd name="T52" fmla="*/ 725 w 913"/>
              <a:gd name="T53" fmla="*/ 45 h 900"/>
              <a:gd name="T54" fmla="*/ 597 w 913"/>
              <a:gd name="T55" fmla="*/ 729 h 900"/>
              <a:gd name="T56" fmla="*/ 766 w 913"/>
              <a:gd name="T57" fmla="*/ 487 h 900"/>
              <a:gd name="T58" fmla="*/ 805 w 913"/>
              <a:gd name="T59" fmla="*/ 437 h 900"/>
              <a:gd name="T60" fmla="*/ 803 w 913"/>
              <a:gd name="T61" fmla="*/ 262 h 900"/>
              <a:gd name="T62" fmla="*/ 729 w 913"/>
              <a:gd name="T63" fmla="*/ 212 h 900"/>
              <a:gd name="T64" fmla="*/ 630 w 913"/>
              <a:gd name="T65" fmla="*/ 247 h 900"/>
              <a:gd name="T66" fmla="*/ 632 w 913"/>
              <a:gd name="T67" fmla="*/ 443 h 900"/>
              <a:gd name="T68" fmla="*/ 456 w 913"/>
              <a:gd name="T69" fmla="*/ 0 h 900"/>
              <a:gd name="T70" fmla="*/ 541 w 913"/>
              <a:gd name="T71" fmla="*/ 56 h 900"/>
              <a:gd name="T72" fmla="*/ 532 w 913"/>
              <a:gd name="T73" fmla="*/ 143 h 900"/>
              <a:gd name="T74" fmla="*/ 456 w 913"/>
              <a:gd name="T75" fmla="*/ 182 h 900"/>
              <a:gd name="T76" fmla="*/ 374 w 913"/>
              <a:gd name="T77" fmla="*/ 128 h 900"/>
              <a:gd name="T78" fmla="*/ 383 w 913"/>
              <a:gd name="T79" fmla="*/ 41 h 900"/>
              <a:gd name="T80" fmla="*/ 456 w 913"/>
              <a:gd name="T81" fmla="*/ 0 h 900"/>
              <a:gd name="T82" fmla="*/ 580 w 913"/>
              <a:gd name="T83" fmla="*/ 465 h 900"/>
              <a:gd name="T84" fmla="*/ 593 w 913"/>
              <a:gd name="T85" fmla="*/ 283 h 900"/>
              <a:gd name="T86" fmla="*/ 541 w 913"/>
              <a:gd name="T87" fmla="*/ 206 h 900"/>
              <a:gd name="T88" fmla="*/ 368 w 913"/>
              <a:gd name="T89" fmla="*/ 206 h 900"/>
              <a:gd name="T90" fmla="*/ 316 w 913"/>
              <a:gd name="T91" fmla="*/ 283 h 900"/>
              <a:gd name="T92" fmla="*/ 329 w 913"/>
              <a:gd name="T93" fmla="*/ 465 h 900"/>
              <a:gd name="T94" fmla="*/ 433 w 913"/>
              <a:gd name="T95" fmla="*/ 759 h 900"/>
              <a:gd name="T96" fmla="*/ 314 w 913"/>
              <a:gd name="T97" fmla="*/ 508 h 900"/>
              <a:gd name="T98" fmla="*/ 275 w 913"/>
              <a:gd name="T99" fmla="*/ 420 h 900"/>
              <a:gd name="T100" fmla="*/ 296 w 913"/>
              <a:gd name="T101" fmla="*/ 214 h 900"/>
              <a:gd name="T102" fmla="*/ 149 w 913"/>
              <a:gd name="T103" fmla="*/ 218 h 900"/>
              <a:gd name="T104" fmla="*/ 102 w 913"/>
              <a:gd name="T105" fmla="*/ 292 h 900"/>
              <a:gd name="T106" fmla="*/ 115 w 913"/>
              <a:gd name="T107" fmla="*/ 456 h 900"/>
              <a:gd name="T108" fmla="*/ 208 w 913"/>
              <a:gd name="T109" fmla="*/ 72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3" h="900">
                <a:moveTo>
                  <a:pt x="816" y="673"/>
                </a:moveTo>
                <a:lnTo>
                  <a:pt x="816" y="673"/>
                </a:lnTo>
                <a:lnTo>
                  <a:pt x="837" y="681"/>
                </a:lnTo>
                <a:lnTo>
                  <a:pt x="857" y="690"/>
                </a:lnTo>
                <a:lnTo>
                  <a:pt x="874" y="701"/>
                </a:lnTo>
                <a:lnTo>
                  <a:pt x="887" y="712"/>
                </a:lnTo>
                <a:lnTo>
                  <a:pt x="898" y="723"/>
                </a:lnTo>
                <a:lnTo>
                  <a:pt x="906" y="736"/>
                </a:lnTo>
                <a:lnTo>
                  <a:pt x="911" y="746"/>
                </a:lnTo>
                <a:lnTo>
                  <a:pt x="913" y="759"/>
                </a:lnTo>
                <a:lnTo>
                  <a:pt x="913" y="759"/>
                </a:lnTo>
                <a:lnTo>
                  <a:pt x="911" y="772"/>
                </a:lnTo>
                <a:lnTo>
                  <a:pt x="904" y="787"/>
                </a:lnTo>
                <a:lnTo>
                  <a:pt x="891" y="800"/>
                </a:lnTo>
                <a:lnTo>
                  <a:pt x="876" y="813"/>
                </a:lnTo>
                <a:lnTo>
                  <a:pt x="857" y="826"/>
                </a:lnTo>
                <a:lnTo>
                  <a:pt x="835" y="837"/>
                </a:lnTo>
                <a:lnTo>
                  <a:pt x="809" y="848"/>
                </a:lnTo>
                <a:lnTo>
                  <a:pt x="779" y="859"/>
                </a:lnTo>
                <a:lnTo>
                  <a:pt x="746" y="867"/>
                </a:lnTo>
                <a:lnTo>
                  <a:pt x="712" y="876"/>
                </a:lnTo>
                <a:lnTo>
                  <a:pt x="673" y="883"/>
                </a:lnTo>
                <a:lnTo>
                  <a:pt x="634" y="889"/>
                </a:lnTo>
                <a:lnTo>
                  <a:pt x="591" y="893"/>
                </a:lnTo>
                <a:lnTo>
                  <a:pt x="547" y="896"/>
                </a:lnTo>
                <a:lnTo>
                  <a:pt x="502" y="898"/>
                </a:lnTo>
                <a:lnTo>
                  <a:pt x="456" y="900"/>
                </a:lnTo>
                <a:lnTo>
                  <a:pt x="456" y="900"/>
                </a:lnTo>
                <a:lnTo>
                  <a:pt x="409" y="898"/>
                </a:lnTo>
                <a:lnTo>
                  <a:pt x="363" y="896"/>
                </a:lnTo>
                <a:lnTo>
                  <a:pt x="320" y="893"/>
                </a:lnTo>
                <a:lnTo>
                  <a:pt x="277" y="889"/>
                </a:lnTo>
                <a:lnTo>
                  <a:pt x="238" y="883"/>
                </a:lnTo>
                <a:lnTo>
                  <a:pt x="201" y="876"/>
                </a:lnTo>
                <a:lnTo>
                  <a:pt x="164" y="867"/>
                </a:lnTo>
                <a:lnTo>
                  <a:pt x="132" y="859"/>
                </a:lnTo>
                <a:lnTo>
                  <a:pt x="104" y="848"/>
                </a:lnTo>
                <a:lnTo>
                  <a:pt x="78" y="837"/>
                </a:lnTo>
                <a:lnTo>
                  <a:pt x="54" y="826"/>
                </a:lnTo>
                <a:lnTo>
                  <a:pt x="35" y="813"/>
                </a:lnTo>
                <a:lnTo>
                  <a:pt x="19" y="800"/>
                </a:lnTo>
                <a:lnTo>
                  <a:pt x="9" y="787"/>
                </a:lnTo>
                <a:lnTo>
                  <a:pt x="2" y="772"/>
                </a:lnTo>
                <a:lnTo>
                  <a:pt x="0" y="759"/>
                </a:lnTo>
                <a:lnTo>
                  <a:pt x="0" y="759"/>
                </a:lnTo>
                <a:lnTo>
                  <a:pt x="0" y="746"/>
                </a:lnTo>
                <a:lnTo>
                  <a:pt x="6" y="736"/>
                </a:lnTo>
                <a:lnTo>
                  <a:pt x="13" y="723"/>
                </a:lnTo>
                <a:lnTo>
                  <a:pt x="24" y="712"/>
                </a:lnTo>
                <a:lnTo>
                  <a:pt x="39" y="701"/>
                </a:lnTo>
                <a:lnTo>
                  <a:pt x="54" y="690"/>
                </a:lnTo>
                <a:lnTo>
                  <a:pt x="74" y="681"/>
                </a:lnTo>
                <a:lnTo>
                  <a:pt x="95" y="673"/>
                </a:lnTo>
                <a:lnTo>
                  <a:pt x="95" y="673"/>
                </a:lnTo>
                <a:lnTo>
                  <a:pt x="87" y="679"/>
                </a:lnTo>
                <a:lnTo>
                  <a:pt x="80" y="688"/>
                </a:lnTo>
                <a:lnTo>
                  <a:pt x="76" y="697"/>
                </a:lnTo>
                <a:lnTo>
                  <a:pt x="74" y="705"/>
                </a:lnTo>
                <a:lnTo>
                  <a:pt x="74" y="705"/>
                </a:lnTo>
                <a:lnTo>
                  <a:pt x="76" y="714"/>
                </a:lnTo>
                <a:lnTo>
                  <a:pt x="80" y="723"/>
                </a:lnTo>
                <a:lnTo>
                  <a:pt x="91" y="733"/>
                </a:lnTo>
                <a:lnTo>
                  <a:pt x="104" y="742"/>
                </a:lnTo>
                <a:lnTo>
                  <a:pt x="119" y="751"/>
                </a:lnTo>
                <a:lnTo>
                  <a:pt x="138" y="757"/>
                </a:lnTo>
                <a:lnTo>
                  <a:pt x="160" y="766"/>
                </a:lnTo>
                <a:lnTo>
                  <a:pt x="186" y="772"/>
                </a:lnTo>
                <a:lnTo>
                  <a:pt x="242" y="783"/>
                </a:lnTo>
                <a:lnTo>
                  <a:pt x="307" y="792"/>
                </a:lnTo>
                <a:lnTo>
                  <a:pt x="379" y="798"/>
                </a:lnTo>
                <a:lnTo>
                  <a:pt x="456" y="800"/>
                </a:lnTo>
                <a:lnTo>
                  <a:pt x="456" y="800"/>
                </a:lnTo>
                <a:lnTo>
                  <a:pt x="532" y="798"/>
                </a:lnTo>
                <a:lnTo>
                  <a:pt x="604" y="792"/>
                </a:lnTo>
                <a:lnTo>
                  <a:pt x="668" y="783"/>
                </a:lnTo>
                <a:lnTo>
                  <a:pt x="727" y="772"/>
                </a:lnTo>
                <a:lnTo>
                  <a:pt x="751" y="766"/>
                </a:lnTo>
                <a:lnTo>
                  <a:pt x="772" y="757"/>
                </a:lnTo>
                <a:lnTo>
                  <a:pt x="792" y="751"/>
                </a:lnTo>
                <a:lnTo>
                  <a:pt x="809" y="742"/>
                </a:lnTo>
                <a:lnTo>
                  <a:pt x="820" y="733"/>
                </a:lnTo>
                <a:lnTo>
                  <a:pt x="831" y="723"/>
                </a:lnTo>
                <a:lnTo>
                  <a:pt x="835" y="714"/>
                </a:lnTo>
                <a:lnTo>
                  <a:pt x="837" y="705"/>
                </a:lnTo>
                <a:lnTo>
                  <a:pt x="837" y="705"/>
                </a:lnTo>
                <a:lnTo>
                  <a:pt x="837" y="697"/>
                </a:lnTo>
                <a:lnTo>
                  <a:pt x="833" y="688"/>
                </a:lnTo>
                <a:lnTo>
                  <a:pt x="824" y="679"/>
                </a:lnTo>
                <a:lnTo>
                  <a:pt x="816" y="673"/>
                </a:lnTo>
                <a:lnTo>
                  <a:pt x="816" y="673"/>
                </a:lnTo>
                <a:close/>
                <a:moveTo>
                  <a:pt x="231" y="32"/>
                </a:moveTo>
                <a:lnTo>
                  <a:pt x="231" y="32"/>
                </a:lnTo>
                <a:lnTo>
                  <a:pt x="249" y="32"/>
                </a:lnTo>
                <a:lnTo>
                  <a:pt x="264" y="39"/>
                </a:lnTo>
                <a:lnTo>
                  <a:pt x="277" y="45"/>
                </a:lnTo>
                <a:lnTo>
                  <a:pt x="290" y="56"/>
                </a:lnTo>
                <a:lnTo>
                  <a:pt x="301" y="69"/>
                </a:lnTo>
                <a:lnTo>
                  <a:pt x="307" y="82"/>
                </a:lnTo>
                <a:lnTo>
                  <a:pt x="314" y="97"/>
                </a:lnTo>
                <a:lnTo>
                  <a:pt x="314" y="115"/>
                </a:lnTo>
                <a:lnTo>
                  <a:pt x="314" y="115"/>
                </a:lnTo>
                <a:lnTo>
                  <a:pt x="314" y="132"/>
                </a:lnTo>
                <a:lnTo>
                  <a:pt x="307" y="147"/>
                </a:lnTo>
                <a:lnTo>
                  <a:pt x="301" y="162"/>
                </a:lnTo>
                <a:lnTo>
                  <a:pt x="290" y="173"/>
                </a:lnTo>
                <a:lnTo>
                  <a:pt x="277" y="184"/>
                </a:lnTo>
                <a:lnTo>
                  <a:pt x="264" y="190"/>
                </a:lnTo>
                <a:lnTo>
                  <a:pt x="249" y="197"/>
                </a:lnTo>
                <a:lnTo>
                  <a:pt x="231" y="197"/>
                </a:lnTo>
                <a:lnTo>
                  <a:pt x="231" y="197"/>
                </a:lnTo>
                <a:lnTo>
                  <a:pt x="214" y="197"/>
                </a:lnTo>
                <a:lnTo>
                  <a:pt x="199" y="190"/>
                </a:lnTo>
                <a:lnTo>
                  <a:pt x="186" y="184"/>
                </a:lnTo>
                <a:lnTo>
                  <a:pt x="173" y="173"/>
                </a:lnTo>
                <a:lnTo>
                  <a:pt x="162" y="162"/>
                </a:lnTo>
                <a:lnTo>
                  <a:pt x="156" y="147"/>
                </a:lnTo>
                <a:lnTo>
                  <a:pt x="149" y="132"/>
                </a:lnTo>
                <a:lnTo>
                  <a:pt x="149" y="115"/>
                </a:lnTo>
                <a:lnTo>
                  <a:pt x="149" y="115"/>
                </a:lnTo>
                <a:lnTo>
                  <a:pt x="149" y="97"/>
                </a:lnTo>
                <a:lnTo>
                  <a:pt x="156" y="82"/>
                </a:lnTo>
                <a:lnTo>
                  <a:pt x="162" y="69"/>
                </a:lnTo>
                <a:lnTo>
                  <a:pt x="173" y="56"/>
                </a:lnTo>
                <a:lnTo>
                  <a:pt x="186" y="45"/>
                </a:lnTo>
                <a:lnTo>
                  <a:pt x="199" y="39"/>
                </a:lnTo>
                <a:lnTo>
                  <a:pt x="214" y="32"/>
                </a:lnTo>
                <a:lnTo>
                  <a:pt x="231" y="32"/>
                </a:lnTo>
                <a:lnTo>
                  <a:pt x="231" y="32"/>
                </a:lnTo>
                <a:close/>
                <a:moveTo>
                  <a:pt x="679" y="32"/>
                </a:moveTo>
                <a:lnTo>
                  <a:pt x="679" y="32"/>
                </a:lnTo>
                <a:lnTo>
                  <a:pt x="662" y="32"/>
                </a:lnTo>
                <a:lnTo>
                  <a:pt x="647" y="39"/>
                </a:lnTo>
                <a:lnTo>
                  <a:pt x="632" y="45"/>
                </a:lnTo>
                <a:lnTo>
                  <a:pt x="621" y="56"/>
                </a:lnTo>
                <a:lnTo>
                  <a:pt x="610" y="69"/>
                </a:lnTo>
                <a:lnTo>
                  <a:pt x="601" y="82"/>
                </a:lnTo>
                <a:lnTo>
                  <a:pt x="597" y="97"/>
                </a:lnTo>
                <a:lnTo>
                  <a:pt x="595" y="115"/>
                </a:lnTo>
                <a:lnTo>
                  <a:pt x="595" y="115"/>
                </a:lnTo>
                <a:lnTo>
                  <a:pt x="597" y="132"/>
                </a:lnTo>
                <a:lnTo>
                  <a:pt x="601" y="147"/>
                </a:lnTo>
                <a:lnTo>
                  <a:pt x="610" y="162"/>
                </a:lnTo>
                <a:lnTo>
                  <a:pt x="621" y="173"/>
                </a:lnTo>
                <a:lnTo>
                  <a:pt x="632" y="184"/>
                </a:lnTo>
                <a:lnTo>
                  <a:pt x="647" y="190"/>
                </a:lnTo>
                <a:lnTo>
                  <a:pt x="662" y="197"/>
                </a:lnTo>
                <a:lnTo>
                  <a:pt x="679" y="197"/>
                </a:lnTo>
                <a:lnTo>
                  <a:pt x="679" y="197"/>
                </a:lnTo>
                <a:lnTo>
                  <a:pt x="694" y="197"/>
                </a:lnTo>
                <a:lnTo>
                  <a:pt x="712" y="190"/>
                </a:lnTo>
                <a:lnTo>
                  <a:pt x="725" y="184"/>
                </a:lnTo>
                <a:lnTo>
                  <a:pt x="738" y="173"/>
                </a:lnTo>
                <a:lnTo>
                  <a:pt x="749" y="162"/>
                </a:lnTo>
                <a:lnTo>
                  <a:pt x="755" y="147"/>
                </a:lnTo>
                <a:lnTo>
                  <a:pt x="759" y="132"/>
                </a:lnTo>
                <a:lnTo>
                  <a:pt x="762" y="115"/>
                </a:lnTo>
                <a:lnTo>
                  <a:pt x="762" y="115"/>
                </a:lnTo>
                <a:lnTo>
                  <a:pt x="759" y="97"/>
                </a:lnTo>
                <a:lnTo>
                  <a:pt x="755" y="82"/>
                </a:lnTo>
                <a:lnTo>
                  <a:pt x="749" y="69"/>
                </a:lnTo>
                <a:lnTo>
                  <a:pt x="738" y="56"/>
                </a:lnTo>
                <a:lnTo>
                  <a:pt x="725" y="45"/>
                </a:lnTo>
                <a:lnTo>
                  <a:pt x="712" y="39"/>
                </a:lnTo>
                <a:lnTo>
                  <a:pt x="694" y="32"/>
                </a:lnTo>
                <a:lnTo>
                  <a:pt x="679" y="32"/>
                </a:lnTo>
                <a:lnTo>
                  <a:pt x="679" y="32"/>
                </a:lnTo>
                <a:close/>
                <a:moveTo>
                  <a:pt x="597" y="508"/>
                </a:moveTo>
                <a:lnTo>
                  <a:pt x="597" y="729"/>
                </a:lnTo>
                <a:lnTo>
                  <a:pt x="656" y="729"/>
                </a:lnTo>
                <a:lnTo>
                  <a:pt x="679" y="575"/>
                </a:lnTo>
                <a:lnTo>
                  <a:pt x="701" y="729"/>
                </a:lnTo>
                <a:lnTo>
                  <a:pt x="766" y="729"/>
                </a:lnTo>
                <a:lnTo>
                  <a:pt x="766" y="487"/>
                </a:lnTo>
                <a:lnTo>
                  <a:pt x="766" y="487"/>
                </a:lnTo>
                <a:lnTo>
                  <a:pt x="774" y="480"/>
                </a:lnTo>
                <a:lnTo>
                  <a:pt x="783" y="474"/>
                </a:lnTo>
                <a:lnTo>
                  <a:pt x="790" y="465"/>
                </a:lnTo>
                <a:lnTo>
                  <a:pt x="796" y="456"/>
                </a:lnTo>
                <a:lnTo>
                  <a:pt x="803" y="448"/>
                </a:lnTo>
                <a:lnTo>
                  <a:pt x="805" y="437"/>
                </a:lnTo>
                <a:lnTo>
                  <a:pt x="807" y="426"/>
                </a:lnTo>
                <a:lnTo>
                  <a:pt x="809" y="415"/>
                </a:lnTo>
                <a:lnTo>
                  <a:pt x="809" y="292"/>
                </a:lnTo>
                <a:lnTo>
                  <a:pt x="809" y="292"/>
                </a:lnTo>
                <a:lnTo>
                  <a:pt x="807" y="277"/>
                </a:lnTo>
                <a:lnTo>
                  <a:pt x="803" y="262"/>
                </a:lnTo>
                <a:lnTo>
                  <a:pt x="794" y="249"/>
                </a:lnTo>
                <a:lnTo>
                  <a:pt x="785" y="236"/>
                </a:lnTo>
                <a:lnTo>
                  <a:pt x="774" y="227"/>
                </a:lnTo>
                <a:lnTo>
                  <a:pt x="759" y="218"/>
                </a:lnTo>
                <a:lnTo>
                  <a:pt x="746" y="214"/>
                </a:lnTo>
                <a:lnTo>
                  <a:pt x="729" y="212"/>
                </a:lnTo>
                <a:lnTo>
                  <a:pt x="632" y="212"/>
                </a:lnTo>
                <a:lnTo>
                  <a:pt x="632" y="212"/>
                </a:lnTo>
                <a:lnTo>
                  <a:pt x="614" y="214"/>
                </a:lnTo>
                <a:lnTo>
                  <a:pt x="614" y="214"/>
                </a:lnTo>
                <a:lnTo>
                  <a:pt x="623" y="231"/>
                </a:lnTo>
                <a:lnTo>
                  <a:pt x="630" y="247"/>
                </a:lnTo>
                <a:lnTo>
                  <a:pt x="634" y="266"/>
                </a:lnTo>
                <a:lnTo>
                  <a:pt x="634" y="283"/>
                </a:lnTo>
                <a:lnTo>
                  <a:pt x="634" y="420"/>
                </a:lnTo>
                <a:lnTo>
                  <a:pt x="634" y="420"/>
                </a:lnTo>
                <a:lnTo>
                  <a:pt x="634" y="433"/>
                </a:lnTo>
                <a:lnTo>
                  <a:pt x="632" y="443"/>
                </a:lnTo>
                <a:lnTo>
                  <a:pt x="625" y="467"/>
                </a:lnTo>
                <a:lnTo>
                  <a:pt x="612" y="491"/>
                </a:lnTo>
                <a:lnTo>
                  <a:pt x="597" y="508"/>
                </a:lnTo>
                <a:lnTo>
                  <a:pt x="597" y="508"/>
                </a:lnTo>
                <a:close/>
                <a:moveTo>
                  <a:pt x="456" y="0"/>
                </a:moveTo>
                <a:lnTo>
                  <a:pt x="456" y="0"/>
                </a:lnTo>
                <a:lnTo>
                  <a:pt x="476" y="2"/>
                </a:lnTo>
                <a:lnTo>
                  <a:pt x="493" y="9"/>
                </a:lnTo>
                <a:lnTo>
                  <a:pt x="508" y="17"/>
                </a:lnTo>
                <a:lnTo>
                  <a:pt x="521" y="28"/>
                </a:lnTo>
                <a:lnTo>
                  <a:pt x="532" y="41"/>
                </a:lnTo>
                <a:lnTo>
                  <a:pt x="541" y="56"/>
                </a:lnTo>
                <a:lnTo>
                  <a:pt x="545" y="74"/>
                </a:lnTo>
                <a:lnTo>
                  <a:pt x="547" y="91"/>
                </a:lnTo>
                <a:lnTo>
                  <a:pt x="547" y="91"/>
                </a:lnTo>
                <a:lnTo>
                  <a:pt x="545" y="110"/>
                </a:lnTo>
                <a:lnTo>
                  <a:pt x="541" y="128"/>
                </a:lnTo>
                <a:lnTo>
                  <a:pt x="532" y="143"/>
                </a:lnTo>
                <a:lnTo>
                  <a:pt x="521" y="156"/>
                </a:lnTo>
                <a:lnTo>
                  <a:pt x="508" y="167"/>
                </a:lnTo>
                <a:lnTo>
                  <a:pt x="493" y="175"/>
                </a:lnTo>
                <a:lnTo>
                  <a:pt x="476" y="180"/>
                </a:lnTo>
                <a:lnTo>
                  <a:pt x="456" y="182"/>
                </a:lnTo>
                <a:lnTo>
                  <a:pt x="456" y="182"/>
                </a:lnTo>
                <a:lnTo>
                  <a:pt x="439" y="180"/>
                </a:lnTo>
                <a:lnTo>
                  <a:pt x="422" y="175"/>
                </a:lnTo>
                <a:lnTo>
                  <a:pt x="407" y="167"/>
                </a:lnTo>
                <a:lnTo>
                  <a:pt x="394" y="156"/>
                </a:lnTo>
                <a:lnTo>
                  <a:pt x="383" y="143"/>
                </a:lnTo>
                <a:lnTo>
                  <a:pt x="374" y="128"/>
                </a:lnTo>
                <a:lnTo>
                  <a:pt x="368" y="110"/>
                </a:lnTo>
                <a:lnTo>
                  <a:pt x="368" y="91"/>
                </a:lnTo>
                <a:lnTo>
                  <a:pt x="368" y="91"/>
                </a:lnTo>
                <a:lnTo>
                  <a:pt x="368" y="74"/>
                </a:lnTo>
                <a:lnTo>
                  <a:pt x="374" y="56"/>
                </a:lnTo>
                <a:lnTo>
                  <a:pt x="383" y="41"/>
                </a:lnTo>
                <a:lnTo>
                  <a:pt x="394" y="28"/>
                </a:lnTo>
                <a:lnTo>
                  <a:pt x="407" y="17"/>
                </a:lnTo>
                <a:lnTo>
                  <a:pt x="422" y="9"/>
                </a:lnTo>
                <a:lnTo>
                  <a:pt x="439" y="2"/>
                </a:lnTo>
                <a:lnTo>
                  <a:pt x="456" y="0"/>
                </a:lnTo>
                <a:lnTo>
                  <a:pt x="456" y="0"/>
                </a:lnTo>
                <a:close/>
                <a:moveTo>
                  <a:pt x="547" y="495"/>
                </a:moveTo>
                <a:lnTo>
                  <a:pt x="547" y="495"/>
                </a:lnTo>
                <a:lnTo>
                  <a:pt x="556" y="489"/>
                </a:lnTo>
                <a:lnTo>
                  <a:pt x="565" y="482"/>
                </a:lnTo>
                <a:lnTo>
                  <a:pt x="573" y="474"/>
                </a:lnTo>
                <a:lnTo>
                  <a:pt x="580" y="465"/>
                </a:lnTo>
                <a:lnTo>
                  <a:pt x="586" y="454"/>
                </a:lnTo>
                <a:lnTo>
                  <a:pt x="591" y="443"/>
                </a:lnTo>
                <a:lnTo>
                  <a:pt x="593" y="430"/>
                </a:lnTo>
                <a:lnTo>
                  <a:pt x="593" y="420"/>
                </a:lnTo>
                <a:lnTo>
                  <a:pt x="593" y="283"/>
                </a:lnTo>
                <a:lnTo>
                  <a:pt x="593" y="283"/>
                </a:lnTo>
                <a:lnTo>
                  <a:pt x="591" y="266"/>
                </a:lnTo>
                <a:lnTo>
                  <a:pt x="586" y="251"/>
                </a:lnTo>
                <a:lnTo>
                  <a:pt x="578" y="236"/>
                </a:lnTo>
                <a:lnTo>
                  <a:pt x="569" y="223"/>
                </a:lnTo>
                <a:lnTo>
                  <a:pt x="556" y="212"/>
                </a:lnTo>
                <a:lnTo>
                  <a:pt x="541" y="206"/>
                </a:lnTo>
                <a:lnTo>
                  <a:pt x="524" y="199"/>
                </a:lnTo>
                <a:lnTo>
                  <a:pt x="508" y="199"/>
                </a:lnTo>
                <a:lnTo>
                  <a:pt x="402" y="199"/>
                </a:lnTo>
                <a:lnTo>
                  <a:pt x="402" y="199"/>
                </a:lnTo>
                <a:lnTo>
                  <a:pt x="385" y="199"/>
                </a:lnTo>
                <a:lnTo>
                  <a:pt x="368" y="206"/>
                </a:lnTo>
                <a:lnTo>
                  <a:pt x="355" y="212"/>
                </a:lnTo>
                <a:lnTo>
                  <a:pt x="342" y="223"/>
                </a:lnTo>
                <a:lnTo>
                  <a:pt x="331" y="236"/>
                </a:lnTo>
                <a:lnTo>
                  <a:pt x="322" y="251"/>
                </a:lnTo>
                <a:lnTo>
                  <a:pt x="318" y="266"/>
                </a:lnTo>
                <a:lnTo>
                  <a:pt x="316" y="283"/>
                </a:lnTo>
                <a:lnTo>
                  <a:pt x="316" y="420"/>
                </a:lnTo>
                <a:lnTo>
                  <a:pt x="316" y="420"/>
                </a:lnTo>
                <a:lnTo>
                  <a:pt x="316" y="430"/>
                </a:lnTo>
                <a:lnTo>
                  <a:pt x="320" y="443"/>
                </a:lnTo>
                <a:lnTo>
                  <a:pt x="325" y="454"/>
                </a:lnTo>
                <a:lnTo>
                  <a:pt x="329" y="465"/>
                </a:lnTo>
                <a:lnTo>
                  <a:pt x="335" y="474"/>
                </a:lnTo>
                <a:lnTo>
                  <a:pt x="344" y="482"/>
                </a:lnTo>
                <a:lnTo>
                  <a:pt x="353" y="489"/>
                </a:lnTo>
                <a:lnTo>
                  <a:pt x="363" y="495"/>
                </a:lnTo>
                <a:lnTo>
                  <a:pt x="363" y="759"/>
                </a:lnTo>
                <a:lnTo>
                  <a:pt x="433" y="759"/>
                </a:lnTo>
                <a:lnTo>
                  <a:pt x="456" y="593"/>
                </a:lnTo>
                <a:lnTo>
                  <a:pt x="482" y="759"/>
                </a:lnTo>
                <a:lnTo>
                  <a:pt x="547" y="759"/>
                </a:lnTo>
                <a:lnTo>
                  <a:pt x="547" y="495"/>
                </a:lnTo>
                <a:lnTo>
                  <a:pt x="547" y="495"/>
                </a:lnTo>
                <a:close/>
                <a:moveTo>
                  <a:pt x="314" y="508"/>
                </a:moveTo>
                <a:lnTo>
                  <a:pt x="314" y="508"/>
                </a:lnTo>
                <a:lnTo>
                  <a:pt x="296" y="491"/>
                </a:lnTo>
                <a:lnTo>
                  <a:pt x="286" y="467"/>
                </a:lnTo>
                <a:lnTo>
                  <a:pt x="277" y="443"/>
                </a:lnTo>
                <a:lnTo>
                  <a:pt x="277" y="433"/>
                </a:lnTo>
                <a:lnTo>
                  <a:pt x="275" y="420"/>
                </a:lnTo>
                <a:lnTo>
                  <a:pt x="275" y="283"/>
                </a:lnTo>
                <a:lnTo>
                  <a:pt x="275" y="283"/>
                </a:lnTo>
                <a:lnTo>
                  <a:pt x="277" y="266"/>
                </a:lnTo>
                <a:lnTo>
                  <a:pt x="281" y="247"/>
                </a:lnTo>
                <a:lnTo>
                  <a:pt x="288" y="231"/>
                </a:lnTo>
                <a:lnTo>
                  <a:pt x="296" y="214"/>
                </a:lnTo>
                <a:lnTo>
                  <a:pt x="296" y="214"/>
                </a:lnTo>
                <a:lnTo>
                  <a:pt x="277" y="212"/>
                </a:lnTo>
                <a:lnTo>
                  <a:pt x="182" y="212"/>
                </a:lnTo>
                <a:lnTo>
                  <a:pt x="182" y="212"/>
                </a:lnTo>
                <a:lnTo>
                  <a:pt x="164" y="214"/>
                </a:lnTo>
                <a:lnTo>
                  <a:pt x="149" y="218"/>
                </a:lnTo>
                <a:lnTo>
                  <a:pt x="136" y="227"/>
                </a:lnTo>
                <a:lnTo>
                  <a:pt x="125" y="236"/>
                </a:lnTo>
                <a:lnTo>
                  <a:pt x="115" y="249"/>
                </a:lnTo>
                <a:lnTo>
                  <a:pt x="108" y="262"/>
                </a:lnTo>
                <a:lnTo>
                  <a:pt x="104" y="277"/>
                </a:lnTo>
                <a:lnTo>
                  <a:pt x="102" y="292"/>
                </a:lnTo>
                <a:lnTo>
                  <a:pt x="102" y="415"/>
                </a:lnTo>
                <a:lnTo>
                  <a:pt x="102" y="415"/>
                </a:lnTo>
                <a:lnTo>
                  <a:pt x="102" y="426"/>
                </a:lnTo>
                <a:lnTo>
                  <a:pt x="106" y="437"/>
                </a:lnTo>
                <a:lnTo>
                  <a:pt x="108" y="448"/>
                </a:lnTo>
                <a:lnTo>
                  <a:pt x="115" y="456"/>
                </a:lnTo>
                <a:lnTo>
                  <a:pt x="119" y="465"/>
                </a:lnTo>
                <a:lnTo>
                  <a:pt x="128" y="474"/>
                </a:lnTo>
                <a:lnTo>
                  <a:pt x="136" y="480"/>
                </a:lnTo>
                <a:lnTo>
                  <a:pt x="145" y="487"/>
                </a:lnTo>
                <a:lnTo>
                  <a:pt x="145" y="729"/>
                </a:lnTo>
                <a:lnTo>
                  <a:pt x="208" y="729"/>
                </a:lnTo>
                <a:lnTo>
                  <a:pt x="231" y="575"/>
                </a:lnTo>
                <a:lnTo>
                  <a:pt x="255" y="729"/>
                </a:lnTo>
                <a:lnTo>
                  <a:pt x="314" y="729"/>
                </a:lnTo>
                <a:lnTo>
                  <a:pt x="314" y="508"/>
                </a:lnTo>
                <a:close/>
              </a:path>
            </a:pathLst>
          </a:custGeom>
          <a:solidFill>
            <a:srgbClr val="0A4776"/>
          </a:solidFill>
          <a:ln>
            <a:noFill/>
          </a:ln>
        </p:spPr>
        <p:txBody>
          <a:bodyPr vert="horz" wrap="square" lIns="91440" tIns="45720" rIns="91440" bIns="45720" numCol="1" anchor="t" anchorCtr="0" compatLnSpc="1"/>
          <a:lstStyle/>
          <a:p>
            <a:endParaRPr lang="zh-CN" altLang="en-US"/>
          </a:p>
        </p:txBody>
      </p:sp>
      <p:sp>
        <p:nvSpPr>
          <p:cNvPr id="29" name="PA_任意多边形 5"/>
          <p:cNvSpPr>
            <a:spLocks noEditPoints="1"/>
          </p:cNvSpPr>
          <p:nvPr>
            <p:custDataLst>
              <p:tags r:id="rId2"/>
            </p:custDataLst>
          </p:nvPr>
        </p:nvSpPr>
        <p:spPr bwMode="auto">
          <a:xfrm>
            <a:off x="914899" y="3069624"/>
            <a:ext cx="288698" cy="214657"/>
          </a:xfrm>
          <a:custGeom>
            <a:avLst/>
            <a:gdLst>
              <a:gd name="T0" fmla="*/ 653 w 928"/>
              <a:gd name="T1" fmla="*/ 194 h 690"/>
              <a:gd name="T2" fmla="*/ 782 w 928"/>
              <a:gd name="T3" fmla="*/ 455 h 690"/>
              <a:gd name="T4" fmla="*/ 826 w 928"/>
              <a:gd name="T5" fmla="*/ 356 h 690"/>
              <a:gd name="T6" fmla="*/ 830 w 928"/>
              <a:gd name="T7" fmla="*/ 667 h 690"/>
              <a:gd name="T8" fmla="*/ 0 w 928"/>
              <a:gd name="T9" fmla="*/ 690 h 690"/>
              <a:gd name="T10" fmla="*/ 23 w 928"/>
              <a:gd name="T11" fmla="*/ 148 h 690"/>
              <a:gd name="T12" fmla="*/ 355 w 928"/>
              <a:gd name="T13" fmla="*/ 467 h 690"/>
              <a:gd name="T14" fmla="*/ 117 w 928"/>
              <a:gd name="T15" fmla="*/ 336 h 690"/>
              <a:gd name="T16" fmla="*/ 117 w 928"/>
              <a:gd name="T17" fmla="*/ 336 h 690"/>
              <a:gd name="T18" fmla="*/ 522 w 928"/>
              <a:gd name="T19" fmla="*/ 271 h 690"/>
              <a:gd name="T20" fmla="*/ 853 w 928"/>
              <a:gd name="T21" fmla="*/ 123 h 690"/>
              <a:gd name="T22" fmla="*/ 891 w 928"/>
              <a:gd name="T23" fmla="*/ 94 h 690"/>
              <a:gd name="T24" fmla="*/ 822 w 928"/>
              <a:gd name="T25" fmla="*/ 246 h 690"/>
              <a:gd name="T26" fmla="*/ 818 w 928"/>
              <a:gd name="T27" fmla="*/ 281 h 690"/>
              <a:gd name="T28" fmla="*/ 843 w 928"/>
              <a:gd name="T29" fmla="*/ 296 h 690"/>
              <a:gd name="T30" fmla="*/ 841 w 928"/>
              <a:gd name="T31" fmla="*/ 267 h 690"/>
              <a:gd name="T32" fmla="*/ 851 w 928"/>
              <a:gd name="T33" fmla="*/ 236 h 690"/>
              <a:gd name="T34" fmla="*/ 916 w 928"/>
              <a:gd name="T35" fmla="*/ 75 h 690"/>
              <a:gd name="T36" fmla="*/ 860 w 928"/>
              <a:gd name="T37" fmla="*/ 31 h 690"/>
              <a:gd name="T38" fmla="*/ 837 w 928"/>
              <a:gd name="T39" fmla="*/ 2 h 690"/>
              <a:gd name="T40" fmla="*/ 801 w 928"/>
              <a:gd name="T41" fmla="*/ 6 h 690"/>
              <a:gd name="T42" fmla="*/ 762 w 928"/>
              <a:gd name="T43" fmla="*/ 48 h 690"/>
              <a:gd name="T44" fmla="*/ 724 w 928"/>
              <a:gd name="T45" fmla="*/ 133 h 690"/>
              <a:gd name="T46" fmla="*/ 787 w 928"/>
              <a:gd name="T47" fmla="*/ 321 h 690"/>
              <a:gd name="T48" fmla="*/ 626 w 928"/>
              <a:gd name="T49" fmla="*/ 452 h 690"/>
              <a:gd name="T50" fmla="*/ 643 w 928"/>
              <a:gd name="T51" fmla="*/ 521 h 690"/>
              <a:gd name="T52" fmla="*/ 636 w 928"/>
              <a:gd name="T53" fmla="*/ 507 h 690"/>
              <a:gd name="T54" fmla="*/ 647 w 928"/>
              <a:gd name="T55" fmla="*/ 492 h 690"/>
              <a:gd name="T56" fmla="*/ 666 w 928"/>
              <a:gd name="T57" fmla="*/ 494 h 690"/>
              <a:gd name="T58" fmla="*/ 670 w 928"/>
              <a:gd name="T59" fmla="*/ 513 h 690"/>
              <a:gd name="T60" fmla="*/ 653 w 928"/>
              <a:gd name="T61" fmla="*/ 525 h 690"/>
              <a:gd name="T62" fmla="*/ 709 w 928"/>
              <a:gd name="T63" fmla="*/ 484 h 690"/>
              <a:gd name="T64" fmla="*/ 666 w 928"/>
              <a:gd name="T65" fmla="*/ 294 h 690"/>
              <a:gd name="T66" fmla="*/ 624 w 928"/>
              <a:gd name="T67" fmla="*/ 438 h 690"/>
              <a:gd name="T68" fmla="*/ 780 w 928"/>
              <a:gd name="T69" fmla="*/ 336 h 690"/>
              <a:gd name="T70" fmla="*/ 292 w 928"/>
              <a:gd name="T71" fmla="*/ 603 h 690"/>
              <a:gd name="T72" fmla="*/ 367 w 928"/>
              <a:gd name="T73" fmla="*/ 536 h 690"/>
              <a:gd name="T74" fmla="*/ 363 w 928"/>
              <a:gd name="T75" fmla="*/ 544 h 690"/>
              <a:gd name="T76" fmla="*/ 340 w 928"/>
              <a:gd name="T77" fmla="*/ 573 h 690"/>
              <a:gd name="T78" fmla="*/ 344 w 928"/>
              <a:gd name="T79" fmla="*/ 596 h 690"/>
              <a:gd name="T80" fmla="*/ 380 w 928"/>
              <a:gd name="T81" fmla="*/ 601 h 690"/>
              <a:gd name="T82" fmla="*/ 432 w 928"/>
              <a:gd name="T83" fmla="*/ 586 h 690"/>
              <a:gd name="T84" fmla="*/ 449 w 928"/>
              <a:gd name="T85" fmla="*/ 592 h 690"/>
              <a:gd name="T86" fmla="*/ 469 w 928"/>
              <a:gd name="T87" fmla="*/ 594 h 690"/>
              <a:gd name="T88" fmla="*/ 488 w 928"/>
              <a:gd name="T89" fmla="*/ 592 h 690"/>
              <a:gd name="T90" fmla="*/ 484 w 928"/>
              <a:gd name="T91" fmla="*/ 626 h 690"/>
              <a:gd name="T92" fmla="*/ 503 w 928"/>
              <a:gd name="T93" fmla="*/ 638 h 690"/>
              <a:gd name="T94" fmla="*/ 540 w 928"/>
              <a:gd name="T95" fmla="*/ 634 h 690"/>
              <a:gd name="T96" fmla="*/ 547 w 928"/>
              <a:gd name="T97" fmla="*/ 603 h 690"/>
              <a:gd name="T98" fmla="*/ 517 w 928"/>
              <a:gd name="T99" fmla="*/ 598 h 690"/>
              <a:gd name="T100" fmla="*/ 520 w 928"/>
              <a:gd name="T101" fmla="*/ 586 h 690"/>
              <a:gd name="T102" fmla="*/ 505 w 928"/>
              <a:gd name="T103" fmla="*/ 555 h 690"/>
              <a:gd name="T104" fmla="*/ 474 w 928"/>
              <a:gd name="T105" fmla="*/ 561 h 690"/>
              <a:gd name="T106" fmla="*/ 461 w 928"/>
              <a:gd name="T107" fmla="*/ 559 h 690"/>
              <a:gd name="T108" fmla="*/ 424 w 928"/>
              <a:gd name="T109" fmla="*/ 557 h 690"/>
              <a:gd name="T110" fmla="*/ 382 w 928"/>
              <a:gd name="T111" fmla="*/ 569 h 690"/>
              <a:gd name="T112" fmla="*/ 399 w 928"/>
              <a:gd name="T113" fmla="*/ 538 h 690"/>
              <a:gd name="T114" fmla="*/ 380 w 928"/>
              <a:gd name="T115" fmla="*/ 521 h 690"/>
              <a:gd name="T116" fmla="*/ 315 w 928"/>
              <a:gd name="T117" fmla="*/ 55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8" h="690">
                <a:moveTo>
                  <a:pt x="23" y="148"/>
                </a:moveTo>
                <a:lnTo>
                  <a:pt x="672" y="148"/>
                </a:lnTo>
                <a:lnTo>
                  <a:pt x="672" y="148"/>
                </a:lnTo>
                <a:lnTo>
                  <a:pt x="653" y="194"/>
                </a:lnTo>
                <a:lnTo>
                  <a:pt x="46" y="194"/>
                </a:lnTo>
                <a:lnTo>
                  <a:pt x="46" y="644"/>
                </a:lnTo>
                <a:lnTo>
                  <a:pt x="782" y="644"/>
                </a:lnTo>
                <a:lnTo>
                  <a:pt x="782" y="455"/>
                </a:lnTo>
                <a:lnTo>
                  <a:pt x="782" y="455"/>
                </a:lnTo>
                <a:lnTo>
                  <a:pt x="812" y="390"/>
                </a:lnTo>
                <a:lnTo>
                  <a:pt x="812" y="390"/>
                </a:lnTo>
                <a:lnTo>
                  <a:pt x="826" y="356"/>
                </a:lnTo>
                <a:lnTo>
                  <a:pt x="826" y="352"/>
                </a:lnTo>
                <a:lnTo>
                  <a:pt x="826" y="352"/>
                </a:lnTo>
                <a:lnTo>
                  <a:pt x="830" y="352"/>
                </a:lnTo>
                <a:lnTo>
                  <a:pt x="830" y="667"/>
                </a:lnTo>
                <a:lnTo>
                  <a:pt x="830" y="690"/>
                </a:lnTo>
                <a:lnTo>
                  <a:pt x="807" y="690"/>
                </a:lnTo>
                <a:lnTo>
                  <a:pt x="23" y="690"/>
                </a:lnTo>
                <a:lnTo>
                  <a:pt x="0" y="690"/>
                </a:lnTo>
                <a:lnTo>
                  <a:pt x="0" y="667"/>
                </a:lnTo>
                <a:lnTo>
                  <a:pt x="0" y="171"/>
                </a:lnTo>
                <a:lnTo>
                  <a:pt x="0" y="148"/>
                </a:lnTo>
                <a:lnTo>
                  <a:pt x="23" y="148"/>
                </a:lnTo>
                <a:lnTo>
                  <a:pt x="23" y="148"/>
                </a:lnTo>
                <a:close/>
                <a:moveTo>
                  <a:pt x="117" y="432"/>
                </a:moveTo>
                <a:lnTo>
                  <a:pt x="117" y="467"/>
                </a:lnTo>
                <a:lnTo>
                  <a:pt x="355" y="467"/>
                </a:lnTo>
                <a:lnTo>
                  <a:pt x="355" y="432"/>
                </a:lnTo>
                <a:lnTo>
                  <a:pt x="117" y="432"/>
                </a:lnTo>
                <a:lnTo>
                  <a:pt x="117" y="432"/>
                </a:lnTo>
                <a:close/>
                <a:moveTo>
                  <a:pt x="117" y="336"/>
                </a:moveTo>
                <a:lnTo>
                  <a:pt x="117" y="369"/>
                </a:lnTo>
                <a:lnTo>
                  <a:pt x="522" y="369"/>
                </a:lnTo>
                <a:lnTo>
                  <a:pt x="522" y="336"/>
                </a:lnTo>
                <a:lnTo>
                  <a:pt x="117" y="336"/>
                </a:lnTo>
                <a:lnTo>
                  <a:pt x="117" y="336"/>
                </a:lnTo>
                <a:close/>
                <a:moveTo>
                  <a:pt x="117" y="238"/>
                </a:moveTo>
                <a:lnTo>
                  <a:pt x="117" y="271"/>
                </a:lnTo>
                <a:lnTo>
                  <a:pt x="522" y="271"/>
                </a:lnTo>
                <a:lnTo>
                  <a:pt x="522" y="238"/>
                </a:lnTo>
                <a:lnTo>
                  <a:pt x="117" y="238"/>
                </a:lnTo>
                <a:lnTo>
                  <a:pt x="117" y="238"/>
                </a:lnTo>
                <a:close/>
                <a:moveTo>
                  <a:pt x="853" y="123"/>
                </a:moveTo>
                <a:lnTo>
                  <a:pt x="853" y="123"/>
                </a:lnTo>
                <a:lnTo>
                  <a:pt x="860" y="102"/>
                </a:lnTo>
                <a:lnTo>
                  <a:pt x="862" y="83"/>
                </a:lnTo>
                <a:lnTo>
                  <a:pt x="891" y="94"/>
                </a:lnTo>
                <a:lnTo>
                  <a:pt x="891" y="94"/>
                </a:lnTo>
                <a:lnTo>
                  <a:pt x="870" y="137"/>
                </a:lnTo>
                <a:lnTo>
                  <a:pt x="843" y="194"/>
                </a:lnTo>
                <a:lnTo>
                  <a:pt x="822" y="246"/>
                </a:lnTo>
                <a:lnTo>
                  <a:pt x="816" y="263"/>
                </a:lnTo>
                <a:lnTo>
                  <a:pt x="814" y="273"/>
                </a:lnTo>
                <a:lnTo>
                  <a:pt x="814" y="273"/>
                </a:lnTo>
                <a:lnTo>
                  <a:pt x="818" y="281"/>
                </a:lnTo>
                <a:lnTo>
                  <a:pt x="822" y="288"/>
                </a:lnTo>
                <a:lnTo>
                  <a:pt x="830" y="294"/>
                </a:lnTo>
                <a:lnTo>
                  <a:pt x="839" y="296"/>
                </a:lnTo>
                <a:lnTo>
                  <a:pt x="843" y="296"/>
                </a:lnTo>
                <a:lnTo>
                  <a:pt x="847" y="269"/>
                </a:lnTo>
                <a:lnTo>
                  <a:pt x="847" y="269"/>
                </a:lnTo>
                <a:lnTo>
                  <a:pt x="845" y="269"/>
                </a:lnTo>
                <a:lnTo>
                  <a:pt x="841" y="267"/>
                </a:lnTo>
                <a:lnTo>
                  <a:pt x="841" y="265"/>
                </a:lnTo>
                <a:lnTo>
                  <a:pt x="841" y="265"/>
                </a:lnTo>
                <a:lnTo>
                  <a:pt x="843" y="256"/>
                </a:lnTo>
                <a:lnTo>
                  <a:pt x="851" y="236"/>
                </a:lnTo>
                <a:lnTo>
                  <a:pt x="880" y="177"/>
                </a:lnTo>
                <a:lnTo>
                  <a:pt x="922" y="94"/>
                </a:lnTo>
                <a:lnTo>
                  <a:pt x="928" y="79"/>
                </a:lnTo>
                <a:lnTo>
                  <a:pt x="916" y="75"/>
                </a:lnTo>
                <a:lnTo>
                  <a:pt x="864" y="56"/>
                </a:lnTo>
                <a:lnTo>
                  <a:pt x="864" y="56"/>
                </a:lnTo>
                <a:lnTo>
                  <a:pt x="864" y="42"/>
                </a:lnTo>
                <a:lnTo>
                  <a:pt x="860" y="31"/>
                </a:lnTo>
                <a:lnTo>
                  <a:pt x="855" y="21"/>
                </a:lnTo>
                <a:lnTo>
                  <a:pt x="851" y="12"/>
                </a:lnTo>
                <a:lnTo>
                  <a:pt x="845" y="6"/>
                </a:lnTo>
                <a:lnTo>
                  <a:pt x="837" y="2"/>
                </a:lnTo>
                <a:lnTo>
                  <a:pt x="830" y="0"/>
                </a:lnTo>
                <a:lnTo>
                  <a:pt x="820" y="0"/>
                </a:lnTo>
                <a:lnTo>
                  <a:pt x="812" y="2"/>
                </a:lnTo>
                <a:lnTo>
                  <a:pt x="801" y="6"/>
                </a:lnTo>
                <a:lnTo>
                  <a:pt x="793" y="12"/>
                </a:lnTo>
                <a:lnTo>
                  <a:pt x="782" y="23"/>
                </a:lnTo>
                <a:lnTo>
                  <a:pt x="772" y="35"/>
                </a:lnTo>
                <a:lnTo>
                  <a:pt x="762" y="48"/>
                </a:lnTo>
                <a:lnTo>
                  <a:pt x="753" y="64"/>
                </a:lnTo>
                <a:lnTo>
                  <a:pt x="745" y="85"/>
                </a:lnTo>
                <a:lnTo>
                  <a:pt x="745" y="85"/>
                </a:lnTo>
                <a:lnTo>
                  <a:pt x="724" y="133"/>
                </a:lnTo>
                <a:lnTo>
                  <a:pt x="705" y="181"/>
                </a:lnTo>
                <a:lnTo>
                  <a:pt x="672" y="279"/>
                </a:lnTo>
                <a:lnTo>
                  <a:pt x="787" y="321"/>
                </a:lnTo>
                <a:lnTo>
                  <a:pt x="787" y="321"/>
                </a:lnTo>
                <a:lnTo>
                  <a:pt x="822" y="223"/>
                </a:lnTo>
                <a:lnTo>
                  <a:pt x="853" y="123"/>
                </a:lnTo>
                <a:lnTo>
                  <a:pt x="853" y="123"/>
                </a:lnTo>
                <a:close/>
                <a:moveTo>
                  <a:pt x="626" y="452"/>
                </a:moveTo>
                <a:lnTo>
                  <a:pt x="599" y="484"/>
                </a:lnTo>
                <a:lnTo>
                  <a:pt x="613" y="567"/>
                </a:lnTo>
                <a:lnTo>
                  <a:pt x="624" y="571"/>
                </a:lnTo>
                <a:lnTo>
                  <a:pt x="643" y="521"/>
                </a:lnTo>
                <a:lnTo>
                  <a:pt x="643" y="521"/>
                </a:lnTo>
                <a:lnTo>
                  <a:pt x="638" y="517"/>
                </a:lnTo>
                <a:lnTo>
                  <a:pt x="636" y="513"/>
                </a:lnTo>
                <a:lnTo>
                  <a:pt x="636" y="507"/>
                </a:lnTo>
                <a:lnTo>
                  <a:pt x="636" y="500"/>
                </a:lnTo>
                <a:lnTo>
                  <a:pt x="636" y="500"/>
                </a:lnTo>
                <a:lnTo>
                  <a:pt x="641" y="496"/>
                </a:lnTo>
                <a:lnTo>
                  <a:pt x="647" y="492"/>
                </a:lnTo>
                <a:lnTo>
                  <a:pt x="653" y="490"/>
                </a:lnTo>
                <a:lnTo>
                  <a:pt x="659" y="490"/>
                </a:lnTo>
                <a:lnTo>
                  <a:pt x="659" y="490"/>
                </a:lnTo>
                <a:lnTo>
                  <a:pt x="666" y="494"/>
                </a:lnTo>
                <a:lnTo>
                  <a:pt x="670" y="500"/>
                </a:lnTo>
                <a:lnTo>
                  <a:pt x="670" y="507"/>
                </a:lnTo>
                <a:lnTo>
                  <a:pt x="670" y="513"/>
                </a:lnTo>
                <a:lnTo>
                  <a:pt x="670" y="513"/>
                </a:lnTo>
                <a:lnTo>
                  <a:pt x="668" y="517"/>
                </a:lnTo>
                <a:lnTo>
                  <a:pt x="663" y="521"/>
                </a:lnTo>
                <a:lnTo>
                  <a:pt x="657" y="523"/>
                </a:lnTo>
                <a:lnTo>
                  <a:pt x="653" y="525"/>
                </a:lnTo>
                <a:lnTo>
                  <a:pt x="634" y="576"/>
                </a:lnTo>
                <a:lnTo>
                  <a:pt x="647" y="580"/>
                </a:lnTo>
                <a:lnTo>
                  <a:pt x="707" y="528"/>
                </a:lnTo>
                <a:lnTo>
                  <a:pt x="709" y="484"/>
                </a:lnTo>
                <a:lnTo>
                  <a:pt x="626" y="452"/>
                </a:lnTo>
                <a:lnTo>
                  <a:pt x="626" y="452"/>
                </a:lnTo>
                <a:close/>
                <a:moveTo>
                  <a:pt x="780" y="336"/>
                </a:moveTo>
                <a:lnTo>
                  <a:pt x="666" y="294"/>
                </a:lnTo>
                <a:lnTo>
                  <a:pt x="666" y="294"/>
                </a:lnTo>
                <a:lnTo>
                  <a:pt x="645" y="367"/>
                </a:lnTo>
                <a:lnTo>
                  <a:pt x="624" y="438"/>
                </a:lnTo>
                <a:lnTo>
                  <a:pt x="624" y="438"/>
                </a:lnTo>
                <a:lnTo>
                  <a:pt x="720" y="473"/>
                </a:lnTo>
                <a:lnTo>
                  <a:pt x="720" y="473"/>
                </a:lnTo>
                <a:lnTo>
                  <a:pt x="751" y="404"/>
                </a:lnTo>
                <a:lnTo>
                  <a:pt x="780" y="336"/>
                </a:lnTo>
                <a:lnTo>
                  <a:pt x="780" y="336"/>
                </a:lnTo>
                <a:close/>
                <a:moveTo>
                  <a:pt x="275" y="578"/>
                </a:moveTo>
                <a:lnTo>
                  <a:pt x="292" y="603"/>
                </a:lnTo>
                <a:lnTo>
                  <a:pt x="292" y="603"/>
                </a:lnTo>
                <a:lnTo>
                  <a:pt x="330" y="565"/>
                </a:lnTo>
                <a:lnTo>
                  <a:pt x="357" y="542"/>
                </a:lnTo>
                <a:lnTo>
                  <a:pt x="365" y="536"/>
                </a:lnTo>
                <a:lnTo>
                  <a:pt x="367" y="536"/>
                </a:lnTo>
                <a:lnTo>
                  <a:pt x="367" y="536"/>
                </a:lnTo>
                <a:lnTo>
                  <a:pt x="367" y="536"/>
                </a:lnTo>
                <a:lnTo>
                  <a:pt x="365" y="540"/>
                </a:lnTo>
                <a:lnTo>
                  <a:pt x="363" y="544"/>
                </a:lnTo>
                <a:lnTo>
                  <a:pt x="353" y="555"/>
                </a:lnTo>
                <a:lnTo>
                  <a:pt x="353" y="555"/>
                </a:lnTo>
                <a:lnTo>
                  <a:pt x="342" y="567"/>
                </a:lnTo>
                <a:lnTo>
                  <a:pt x="340" y="573"/>
                </a:lnTo>
                <a:lnTo>
                  <a:pt x="338" y="580"/>
                </a:lnTo>
                <a:lnTo>
                  <a:pt x="338" y="580"/>
                </a:lnTo>
                <a:lnTo>
                  <a:pt x="340" y="588"/>
                </a:lnTo>
                <a:lnTo>
                  <a:pt x="344" y="596"/>
                </a:lnTo>
                <a:lnTo>
                  <a:pt x="353" y="601"/>
                </a:lnTo>
                <a:lnTo>
                  <a:pt x="365" y="603"/>
                </a:lnTo>
                <a:lnTo>
                  <a:pt x="365" y="603"/>
                </a:lnTo>
                <a:lnTo>
                  <a:pt x="380" y="601"/>
                </a:lnTo>
                <a:lnTo>
                  <a:pt x="392" y="598"/>
                </a:lnTo>
                <a:lnTo>
                  <a:pt x="415" y="592"/>
                </a:lnTo>
                <a:lnTo>
                  <a:pt x="415" y="592"/>
                </a:lnTo>
                <a:lnTo>
                  <a:pt x="432" y="586"/>
                </a:lnTo>
                <a:lnTo>
                  <a:pt x="444" y="584"/>
                </a:lnTo>
                <a:lnTo>
                  <a:pt x="444" y="584"/>
                </a:lnTo>
                <a:lnTo>
                  <a:pt x="447" y="588"/>
                </a:lnTo>
                <a:lnTo>
                  <a:pt x="449" y="592"/>
                </a:lnTo>
                <a:lnTo>
                  <a:pt x="459" y="596"/>
                </a:lnTo>
                <a:lnTo>
                  <a:pt x="459" y="596"/>
                </a:lnTo>
                <a:lnTo>
                  <a:pt x="463" y="596"/>
                </a:lnTo>
                <a:lnTo>
                  <a:pt x="469" y="594"/>
                </a:lnTo>
                <a:lnTo>
                  <a:pt x="484" y="590"/>
                </a:lnTo>
                <a:lnTo>
                  <a:pt x="488" y="588"/>
                </a:lnTo>
                <a:lnTo>
                  <a:pt x="488" y="592"/>
                </a:lnTo>
                <a:lnTo>
                  <a:pt x="488" y="592"/>
                </a:lnTo>
                <a:lnTo>
                  <a:pt x="488" y="592"/>
                </a:lnTo>
                <a:lnTo>
                  <a:pt x="484" y="611"/>
                </a:lnTo>
                <a:lnTo>
                  <a:pt x="484" y="617"/>
                </a:lnTo>
                <a:lnTo>
                  <a:pt x="484" y="626"/>
                </a:lnTo>
                <a:lnTo>
                  <a:pt x="484" y="626"/>
                </a:lnTo>
                <a:lnTo>
                  <a:pt x="488" y="632"/>
                </a:lnTo>
                <a:lnTo>
                  <a:pt x="495" y="636"/>
                </a:lnTo>
                <a:lnTo>
                  <a:pt x="503" y="638"/>
                </a:lnTo>
                <a:lnTo>
                  <a:pt x="513" y="636"/>
                </a:lnTo>
                <a:lnTo>
                  <a:pt x="513" y="636"/>
                </a:lnTo>
                <a:lnTo>
                  <a:pt x="526" y="634"/>
                </a:lnTo>
                <a:lnTo>
                  <a:pt x="540" y="634"/>
                </a:lnTo>
                <a:lnTo>
                  <a:pt x="559" y="634"/>
                </a:lnTo>
                <a:lnTo>
                  <a:pt x="563" y="605"/>
                </a:lnTo>
                <a:lnTo>
                  <a:pt x="563" y="605"/>
                </a:lnTo>
                <a:lnTo>
                  <a:pt x="547" y="603"/>
                </a:lnTo>
                <a:lnTo>
                  <a:pt x="532" y="603"/>
                </a:lnTo>
                <a:lnTo>
                  <a:pt x="515" y="603"/>
                </a:lnTo>
                <a:lnTo>
                  <a:pt x="515" y="603"/>
                </a:lnTo>
                <a:lnTo>
                  <a:pt x="517" y="598"/>
                </a:lnTo>
                <a:lnTo>
                  <a:pt x="517" y="598"/>
                </a:lnTo>
                <a:lnTo>
                  <a:pt x="517" y="598"/>
                </a:lnTo>
                <a:lnTo>
                  <a:pt x="520" y="586"/>
                </a:lnTo>
                <a:lnTo>
                  <a:pt x="520" y="586"/>
                </a:lnTo>
                <a:lnTo>
                  <a:pt x="522" y="573"/>
                </a:lnTo>
                <a:lnTo>
                  <a:pt x="520" y="565"/>
                </a:lnTo>
                <a:lnTo>
                  <a:pt x="513" y="559"/>
                </a:lnTo>
                <a:lnTo>
                  <a:pt x="505" y="555"/>
                </a:lnTo>
                <a:lnTo>
                  <a:pt x="505" y="555"/>
                </a:lnTo>
                <a:lnTo>
                  <a:pt x="497" y="555"/>
                </a:lnTo>
                <a:lnTo>
                  <a:pt x="488" y="557"/>
                </a:lnTo>
                <a:lnTo>
                  <a:pt x="474" y="561"/>
                </a:lnTo>
                <a:lnTo>
                  <a:pt x="474" y="561"/>
                </a:lnTo>
                <a:lnTo>
                  <a:pt x="467" y="563"/>
                </a:lnTo>
                <a:lnTo>
                  <a:pt x="467" y="563"/>
                </a:lnTo>
                <a:lnTo>
                  <a:pt x="461" y="559"/>
                </a:lnTo>
                <a:lnTo>
                  <a:pt x="455" y="555"/>
                </a:lnTo>
                <a:lnTo>
                  <a:pt x="449" y="555"/>
                </a:lnTo>
                <a:lnTo>
                  <a:pt x="440" y="555"/>
                </a:lnTo>
                <a:lnTo>
                  <a:pt x="424" y="557"/>
                </a:lnTo>
                <a:lnTo>
                  <a:pt x="407" y="563"/>
                </a:lnTo>
                <a:lnTo>
                  <a:pt x="407" y="563"/>
                </a:lnTo>
                <a:lnTo>
                  <a:pt x="382" y="569"/>
                </a:lnTo>
                <a:lnTo>
                  <a:pt x="382" y="569"/>
                </a:lnTo>
                <a:lnTo>
                  <a:pt x="392" y="555"/>
                </a:lnTo>
                <a:lnTo>
                  <a:pt x="396" y="546"/>
                </a:lnTo>
                <a:lnTo>
                  <a:pt x="399" y="538"/>
                </a:lnTo>
                <a:lnTo>
                  <a:pt x="399" y="538"/>
                </a:lnTo>
                <a:lnTo>
                  <a:pt x="396" y="530"/>
                </a:lnTo>
                <a:lnTo>
                  <a:pt x="394" y="523"/>
                </a:lnTo>
                <a:lnTo>
                  <a:pt x="388" y="521"/>
                </a:lnTo>
                <a:lnTo>
                  <a:pt x="380" y="521"/>
                </a:lnTo>
                <a:lnTo>
                  <a:pt x="371" y="523"/>
                </a:lnTo>
                <a:lnTo>
                  <a:pt x="361" y="525"/>
                </a:lnTo>
                <a:lnTo>
                  <a:pt x="338" y="538"/>
                </a:lnTo>
                <a:lnTo>
                  <a:pt x="315" y="550"/>
                </a:lnTo>
                <a:lnTo>
                  <a:pt x="294" y="563"/>
                </a:lnTo>
                <a:lnTo>
                  <a:pt x="275" y="578"/>
                </a:lnTo>
                <a:lnTo>
                  <a:pt x="275" y="578"/>
                </a:lnTo>
                <a:close/>
              </a:path>
            </a:pathLst>
          </a:custGeom>
          <a:solidFill>
            <a:srgbClr val="0A4776"/>
          </a:solidFill>
          <a:ln>
            <a:noFill/>
          </a:ln>
        </p:spPr>
        <p:txBody>
          <a:bodyPr vert="horz" wrap="square" lIns="91440" tIns="45720" rIns="91440" bIns="45720" numCol="1" anchor="t" anchorCtr="0" compatLnSpc="1"/>
          <a:lstStyle/>
          <a:p>
            <a:endParaRPr lang="zh-CN" altLang="en-US"/>
          </a:p>
        </p:txBody>
      </p:sp>
      <p:sp>
        <p:nvSpPr>
          <p:cNvPr id="30" name="PA_任意多边形 8"/>
          <p:cNvSpPr>
            <a:spLocks noEditPoints="1"/>
          </p:cNvSpPr>
          <p:nvPr>
            <p:custDataLst>
              <p:tags r:id="rId3"/>
            </p:custDataLst>
          </p:nvPr>
        </p:nvSpPr>
        <p:spPr bwMode="auto">
          <a:xfrm>
            <a:off x="926025" y="6094018"/>
            <a:ext cx="180436" cy="264743"/>
          </a:xfrm>
          <a:custGeom>
            <a:avLst/>
            <a:gdLst>
              <a:gd name="T0" fmla="*/ 505 w 580"/>
              <a:gd name="T1" fmla="*/ 73 h 851"/>
              <a:gd name="T2" fmla="*/ 232 w 580"/>
              <a:gd name="T3" fmla="*/ 766 h 851"/>
              <a:gd name="T4" fmla="*/ 221 w 580"/>
              <a:gd name="T5" fmla="*/ 776 h 851"/>
              <a:gd name="T6" fmla="*/ 223 w 580"/>
              <a:gd name="T7" fmla="*/ 799 h 851"/>
              <a:gd name="T8" fmla="*/ 353 w 580"/>
              <a:gd name="T9" fmla="*/ 803 h 851"/>
              <a:gd name="T10" fmla="*/ 363 w 580"/>
              <a:gd name="T11" fmla="*/ 791 h 851"/>
              <a:gd name="T12" fmla="*/ 359 w 580"/>
              <a:gd name="T13" fmla="*/ 768 h 851"/>
              <a:gd name="T14" fmla="*/ 232 w 580"/>
              <a:gd name="T15" fmla="*/ 766 h 851"/>
              <a:gd name="T16" fmla="*/ 350 w 580"/>
              <a:gd name="T17" fmla="*/ 238 h 851"/>
              <a:gd name="T18" fmla="*/ 390 w 580"/>
              <a:gd name="T19" fmla="*/ 259 h 851"/>
              <a:gd name="T20" fmla="*/ 434 w 580"/>
              <a:gd name="T21" fmla="*/ 303 h 851"/>
              <a:gd name="T22" fmla="*/ 455 w 580"/>
              <a:gd name="T23" fmla="*/ 342 h 851"/>
              <a:gd name="T24" fmla="*/ 463 w 580"/>
              <a:gd name="T25" fmla="*/ 407 h 851"/>
              <a:gd name="T26" fmla="*/ 451 w 580"/>
              <a:gd name="T27" fmla="*/ 472 h 851"/>
              <a:gd name="T28" fmla="*/ 428 w 580"/>
              <a:gd name="T29" fmla="*/ 436 h 851"/>
              <a:gd name="T30" fmla="*/ 430 w 580"/>
              <a:gd name="T31" fmla="*/ 380 h 851"/>
              <a:gd name="T32" fmla="*/ 398 w 580"/>
              <a:gd name="T33" fmla="*/ 311 h 851"/>
              <a:gd name="T34" fmla="*/ 340 w 580"/>
              <a:gd name="T35" fmla="*/ 269 h 851"/>
              <a:gd name="T36" fmla="*/ 305 w 580"/>
              <a:gd name="T37" fmla="*/ 373 h 851"/>
              <a:gd name="T38" fmla="*/ 321 w 580"/>
              <a:gd name="T39" fmla="*/ 388 h 851"/>
              <a:gd name="T40" fmla="*/ 319 w 580"/>
              <a:gd name="T41" fmla="*/ 424 h 851"/>
              <a:gd name="T42" fmla="*/ 286 w 580"/>
              <a:gd name="T43" fmla="*/ 432 h 851"/>
              <a:gd name="T44" fmla="*/ 267 w 580"/>
              <a:gd name="T45" fmla="*/ 394 h 851"/>
              <a:gd name="T46" fmla="*/ 292 w 580"/>
              <a:gd name="T47" fmla="*/ 373 h 851"/>
              <a:gd name="T48" fmla="*/ 325 w 580"/>
              <a:gd name="T49" fmla="*/ 593 h 851"/>
              <a:gd name="T50" fmla="*/ 284 w 580"/>
              <a:gd name="T51" fmla="*/ 609 h 851"/>
              <a:gd name="T52" fmla="*/ 252 w 580"/>
              <a:gd name="T53" fmla="*/ 601 h 851"/>
              <a:gd name="T54" fmla="*/ 196 w 580"/>
              <a:gd name="T55" fmla="*/ 534 h 851"/>
              <a:gd name="T56" fmla="*/ 131 w 580"/>
              <a:gd name="T57" fmla="*/ 403 h 851"/>
              <a:gd name="T58" fmla="*/ 111 w 580"/>
              <a:gd name="T59" fmla="*/ 326 h 851"/>
              <a:gd name="T60" fmla="*/ 115 w 580"/>
              <a:gd name="T61" fmla="*/ 300 h 851"/>
              <a:gd name="T62" fmla="*/ 148 w 580"/>
              <a:gd name="T63" fmla="*/ 267 h 851"/>
              <a:gd name="T64" fmla="*/ 196 w 580"/>
              <a:gd name="T65" fmla="*/ 244 h 851"/>
              <a:gd name="T66" fmla="*/ 221 w 580"/>
              <a:gd name="T67" fmla="*/ 282 h 851"/>
              <a:gd name="T68" fmla="*/ 242 w 580"/>
              <a:gd name="T69" fmla="*/ 355 h 851"/>
              <a:gd name="T70" fmla="*/ 186 w 580"/>
              <a:gd name="T71" fmla="*/ 384 h 851"/>
              <a:gd name="T72" fmla="*/ 242 w 580"/>
              <a:gd name="T73" fmla="*/ 501 h 851"/>
              <a:gd name="T74" fmla="*/ 290 w 580"/>
              <a:gd name="T75" fmla="*/ 476 h 851"/>
              <a:gd name="T76" fmla="*/ 313 w 580"/>
              <a:gd name="T77" fmla="*/ 482 h 851"/>
              <a:gd name="T78" fmla="*/ 359 w 580"/>
              <a:gd name="T79" fmla="*/ 557 h 851"/>
              <a:gd name="T80" fmla="*/ 311 w 580"/>
              <a:gd name="T81" fmla="*/ 296 h 851"/>
              <a:gd name="T82" fmla="*/ 328 w 580"/>
              <a:gd name="T83" fmla="*/ 303 h 851"/>
              <a:gd name="T84" fmla="*/ 388 w 580"/>
              <a:gd name="T85" fmla="*/ 359 h 851"/>
              <a:gd name="T86" fmla="*/ 396 w 580"/>
              <a:gd name="T87" fmla="*/ 415 h 851"/>
              <a:gd name="T88" fmla="*/ 357 w 580"/>
              <a:gd name="T89" fmla="*/ 442 h 851"/>
              <a:gd name="T90" fmla="*/ 363 w 580"/>
              <a:gd name="T91" fmla="*/ 411 h 851"/>
              <a:gd name="T92" fmla="*/ 359 w 580"/>
              <a:gd name="T93" fmla="*/ 371 h 851"/>
              <a:gd name="T94" fmla="*/ 315 w 580"/>
              <a:gd name="T95" fmla="*/ 332 h 851"/>
              <a:gd name="T96" fmla="*/ 311 w 580"/>
              <a:gd name="T97" fmla="*/ 296 h 851"/>
              <a:gd name="T98" fmla="*/ 553 w 580"/>
              <a:gd name="T99" fmla="*/ 0 h 851"/>
              <a:gd name="T100" fmla="*/ 574 w 580"/>
              <a:gd name="T101" fmla="*/ 15 h 851"/>
              <a:gd name="T102" fmla="*/ 580 w 580"/>
              <a:gd name="T103" fmla="*/ 818 h 851"/>
              <a:gd name="T104" fmla="*/ 574 w 580"/>
              <a:gd name="T105" fmla="*/ 837 h 851"/>
              <a:gd name="T106" fmla="*/ 553 w 580"/>
              <a:gd name="T107" fmla="*/ 851 h 851"/>
              <a:gd name="T108" fmla="*/ 27 w 580"/>
              <a:gd name="T109" fmla="*/ 851 h 851"/>
              <a:gd name="T110" fmla="*/ 4 w 580"/>
              <a:gd name="T111" fmla="*/ 837 h 851"/>
              <a:gd name="T112" fmla="*/ 0 w 580"/>
              <a:gd name="T113" fmla="*/ 34 h 851"/>
              <a:gd name="T114" fmla="*/ 4 w 580"/>
              <a:gd name="T115" fmla="*/ 15 h 851"/>
              <a:gd name="T116" fmla="*/ 27 w 580"/>
              <a:gd name="T11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851">
                <a:moveTo>
                  <a:pt x="77" y="73"/>
                </a:moveTo>
                <a:lnTo>
                  <a:pt x="77" y="716"/>
                </a:lnTo>
                <a:lnTo>
                  <a:pt x="505" y="716"/>
                </a:lnTo>
                <a:lnTo>
                  <a:pt x="505" y="73"/>
                </a:lnTo>
                <a:lnTo>
                  <a:pt x="77" y="73"/>
                </a:lnTo>
                <a:lnTo>
                  <a:pt x="77" y="73"/>
                </a:lnTo>
                <a:close/>
                <a:moveTo>
                  <a:pt x="232" y="766"/>
                </a:moveTo>
                <a:lnTo>
                  <a:pt x="232" y="766"/>
                </a:lnTo>
                <a:lnTo>
                  <a:pt x="227" y="766"/>
                </a:lnTo>
                <a:lnTo>
                  <a:pt x="223" y="768"/>
                </a:lnTo>
                <a:lnTo>
                  <a:pt x="221" y="772"/>
                </a:lnTo>
                <a:lnTo>
                  <a:pt x="221" y="776"/>
                </a:lnTo>
                <a:lnTo>
                  <a:pt x="221" y="791"/>
                </a:lnTo>
                <a:lnTo>
                  <a:pt x="221" y="791"/>
                </a:lnTo>
                <a:lnTo>
                  <a:pt x="221" y="795"/>
                </a:lnTo>
                <a:lnTo>
                  <a:pt x="223" y="799"/>
                </a:lnTo>
                <a:lnTo>
                  <a:pt x="227" y="801"/>
                </a:lnTo>
                <a:lnTo>
                  <a:pt x="232" y="803"/>
                </a:lnTo>
                <a:lnTo>
                  <a:pt x="353" y="803"/>
                </a:lnTo>
                <a:lnTo>
                  <a:pt x="353" y="803"/>
                </a:lnTo>
                <a:lnTo>
                  <a:pt x="357" y="801"/>
                </a:lnTo>
                <a:lnTo>
                  <a:pt x="359" y="799"/>
                </a:lnTo>
                <a:lnTo>
                  <a:pt x="361" y="795"/>
                </a:lnTo>
                <a:lnTo>
                  <a:pt x="363" y="791"/>
                </a:lnTo>
                <a:lnTo>
                  <a:pt x="363" y="776"/>
                </a:lnTo>
                <a:lnTo>
                  <a:pt x="363" y="776"/>
                </a:lnTo>
                <a:lnTo>
                  <a:pt x="361" y="772"/>
                </a:lnTo>
                <a:lnTo>
                  <a:pt x="359" y="768"/>
                </a:lnTo>
                <a:lnTo>
                  <a:pt x="357" y="766"/>
                </a:lnTo>
                <a:lnTo>
                  <a:pt x="353" y="766"/>
                </a:lnTo>
                <a:lnTo>
                  <a:pt x="232" y="766"/>
                </a:lnTo>
                <a:lnTo>
                  <a:pt x="232" y="766"/>
                </a:lnTo>
                <a:close/>
                <a:moveTo>
                  <a:pt x="332" y="232"/>
                </a:moveTo>
                <a:lnTo>
                  <a:pt x="332" y="232"/>
                </a:lnTo>
                <a:lnTo>
                  <a:pt x="332" y="232"/>
                </a:lnTo>
                <a:lnTo>
                  <a:pt x="350" y="238"/>
                </a:lnTo>
                <a:lnTo>
                  <a:pt x="350" y="238"/>
                </a:lnTo>
                <a:lnTo>
                  <a:pt x="365" y="244"/>
                </a:lnTo>
                <a:lnTo>
                  <a:pt x="378" y="250"/>
                </a:lnTo>
                <a:lnTo>
                  <a:pt x="390" y="259"/>
                </a:lnTo>
                <a:lnTo>
                  <a:pt x="403" y="269"/>
                </a:lnTo>
                <a:lnTo>
                  <a:pt x="413" y="280"/>
                </a:lnTo>
                <a:lnTo>
                  <a:pt x="423" y="290"/>
                </a:lnTo>
                <a:lnTo>
                  <a:pt x="434" y="303"/>
                </a:lnTo>
                <a:lnTo>
                  <a:pt x="442" y="315"/>
                </a:lnTo>
                <a:lnTo>
                  <a:pt x="442" y="315"/>
                </a:lnTo>
                <a:lnTo>
                  <a:pt x="448" y="330"/>
                </a:lnTo>
                <a:lnTo>
                  <a:pt x="455" y="342"/>
                </a:lnTo>
                <a:lnTo>
                  <a:pt x="459" y="359"/>
                </a:lnTo>
                <a:lnTo>
                  <a:pt x="461" y="373"/>
                </a:lnTo>
                <a:lnTo>
                  <a:pt x="463" y="390"/>
                </a:lnTo>
                <a:lnTo>
                  <a:pt x="463" y="407"/>
                </a:lnTo>
                <a:lnTo>
                  <a:pt x="463" y="426"/>
                </a:lnTo>
                <a:lnTo>
                  <a:pt x="459" y="444"/>
                </a:lnTo>
                <a:lnTo>
                  <a:pt x="459" y="444"/>
                </a:lnTo>
                <a:lnTo>
                  <a:pt x="451" y="472"/>
                </a:lnTo>
                <a:lnTo>
                  <a:pt x="419" y="463"/>
                </a:lnTo>
                <a:lnTo>
                  <a:pt x="419" y="463"/>
                </a:lnTo>
                <a:lnTo>
                  <a:pt x="428" y="436"/>
                </a:lnTo>
                <a:lnTo>
                  <a:pt x="428" y="436"/>
                </a:lnTo>
                <a:lnTo>
                  <a:pt x="430" y="421"/>
                </a:lnTo>
                <a:lnTo>
                  <a:pt x="432" y="407"/>
                </a:lnTo>
                <a:lnTo>
                  <a:pt x="432" y="392"/>
                </a:lnTo>
                <a:lnTo>
                  <a:pt x="430" y="380"/>
                </a:lnTo>
                <a:lnTo>
                  <a:pt x="423" y="355"/>
                </a:lnTo>
                <a:lnTo>
                  <a:pt x="413" y="332"/>
                </a:lnTo>
                <a:lnTo>
                  <a:pt x="413" y="332"/>
                </a:lnTo>
                <a:lnTo>
                  <a:pt x="398" y="311"/>
                </a:lnTo>
                <a:lnTo>
                  <a:pt x="382" y="294"/>
                </a:lnTo>
                <a:lnTo>
                  <a:pt x="361" y="280"/>
                </a:lnTo>
                <a:lnTo>
                  <a:pt x="340" y="269"/>
                </a:lnTo>
                <a:lnTo>
                  <a:pt x="340" y="269"/>
                </a:lnTo>
                <a:lnTo>
                  <a:pt x="321" y="263"/>
                </a:lnTo>
                <a:lnTo>
                  <a:pt x="332" y="232"/>
                </a:lnTo>
                <a:lnTo>
                  <a:pt x="332" y="232"/>
                </a:lnTo>
                <a:close/>
                <a:moveTo>
                  <a:pt x="305" y="373"/>
                </a:moveTo>
                <a:lnTo>
                  <a:pt x="305" y="373"/>
                </a:lnTo>
                <a:lnTo>
                  <a:pt x="305" y="373"/>
                </a:lnTo>
                <a:lnTo>
                  <a:pt x="315" y="380"/>
                </a:lnTo>
                <a:lnTo>
                  <a:pt x="321" y="388"/>
                </a:lnTo>
                <a:lnTo>
                  <a:pt x="325" y="401"/>
                </a:lnTo>
                <a:lnTo>
                  <a:pt x="323" y="413"/>
                </a:lnTo>
                <a:lnTo>
                  <a:pt x="323" y="413"/>
                </a:lnTo>
                <a:lnTo>
                  <a:pt x="319" y="424"/>
                </a:lnTo>
                <a:lnTo>
                  <a:pt x="309" y="430"/>
                </a:lnTo>
                <a:lnTo>
                  <a:pt x="298" y="434"/>
                </a:lnTo>
                <a:lnTo>
                  <a:pt x="286" y="432"/>
                </a:lnTo>
                <a:lnTo>
                  <a:pt x="286" y="432"/>
                </a:lnTo>
                <a:lnTo>
                  <a:pt x="275" y="426"/>
                </a:lnTo>
                <a:lnTo>
                  <a:pt x="269" y="417"/>
                </a:lnTo>
                <a:lnTo>
                  <a:pt x="265" y="407"/>
                </a:lnTo>
                <a:lnTo>
                  <a:pt x="267" y="394"/>
                </a:lnTo>
                <a:lnTo>
                  <a:pt x="267" y="394"/>
                </a:lnTo>
                <a:lnTo>
                  <a:pt x="273" y="384"/>
                </a:lnTo>
                <a:lnTo>
                  <a:pt x="282" y="376"/>
                </a:lnTo>
                <a:lnTo>
                  <a:pt x="292" y="373"/>
                </a:lnTo>
                <a:lnTo>
                  <a:pt x="305" y="373"/>
                </a:lnTo>
                <a:lnTo>
                  <a:pt x="305" y="373"/>
                </a:lnTo>
                <a:close/>
                <a:moveTo>
                  <a:pt x="346" y="582"/>
                </a:moveTo>
                <a:lnTo>
                  <a:pt x="325" y="593"/>
                </a:lnTo>
                <a:lnTo>
                  <a:pt x="315" y="599"/>
                </a:lnTo>
                <a:lnTo>
                  <a:pt x="315" y="599"/>
                </a:lnTo>
                <a:lnTo>
                  <a:pt x="294" y="607"/>
                </a:lnTo>
                <a:lnTo>
                  <a:pt x="284" y="609"/>
                </a:lnTo>
                <a:lnTo>
                  <a:pt x="275" y="609"/>
                </a:lnTo>
                <a:lnTo>
                  <a:pt x="267" y="607"/>
                </a:lnTo>
                <a:lnTo>
                  <a:pt x="259" y="605"/>
                </a:lnTo>
                <a:lnTo>
                  <a:pt x="252" y="601"/>
                </a:lnTo>
                <a:lnTo>
                  <a:pt x="244" y="595"/>
                </a:lnTo>
                <a:lnTo>
                  <a:pt x="244" y="595"/>
                </a:lnTo>
                <a:lnTo>
                  <a:pt x="219" y="565"/>
                </a:lnTo>
                <a:lnTo>
                  <a:pt x="196" y="534"/>
                </a:lnTo>
                <a:lnTo>
                  <a:pt x="175" y="503"/>
                </a:lnTo>
                <a:lnTo>
                  <a:pt x="159" y="472"/>
                </a:lnTo>
                <a:lnTo>
                  <a:pt x="144" y="438"/>
                </a:lnTo>
                <a:lnTo>
                  <a:pt x="131" y="403"/>
                </a:lnTo>
                <a:lnTo>
                  <a:pt x="119" y="365"/>
                </a:lnTo>
                <a:lnTo>
                  <a:pt x="111" y="328"/>
                </a:lnTo>
                <a:lnTo>
                  <a:pt x="111" y="328"/>
                </a:lnTo>
                <a:lnTo>
                  <a:pt x="111" y="326"/>
                </a:lnTo>
                <a:lnTo>
                  <a:pt x="111" y="326"/>
                </a:lnTo>
                <a:lnTo>
                  <a:pt x="111" y="317"/>
                </a:lnTo>
                <a:lnTo>
                  <a:pt x="111" y="309"/>
                </a:lnTo>
                <a:lnTo>
                  <a:pt x="115" y="300"/>
                </a:lnTo>
                <a:lnTo>
                  <a:pt x="117" y="294"/>
                </a:lnTo>
                <a:lnTo>
                  <a:pt x="123" y="286"/>
                </a:lnTo>
                <a:lnTo>
                  <a:pt x="129" y="280"/>
                </a:lnTo>
                <a:lnTo>
                  <a:pt x="148" y="267"/>
                </a:lnTo>
                <a:lnTo>
                  <a:pt x="156" y="263"/>
                </a:lnTo>
                <a:lnTo>
                  <a:pt x="165" y="259"/>
                </a:lnTo>
                <a:lnTo>
                  <a:pt x="179" y="253"/>
                </a:lnTo>
                <a:lnTo>
                  <a:pt x="196" y="244"/>
                </a:lnTo>
                <a:lnTo>
                  <a:pt x="196" y="244"/>
                </a:lnTo>
                <a:lnTo>
                  <a:pt x="204" y="253"/>
                </a:lnTo>
                <a:lnTo>
                  <a:pt x="213" y="267"/>
                </a:lnTo>
                <a:lnTo>
                  <a:pt x="221" y="282"/>
                </a:lnTo>
                <a:lnTo>
                  <a:pt x="227" y="300"/>
                </a:lnTo>
                <a:lnTo>
                  <a:pt x="240" y="334"/>
                </a:lnTo>
                <a:lnTo>
                  <a:pt x="242" y="346"/>
                </a:lnTo>
                <a:lnTo>
                  <a:pt x="242" y="355"/>
                </a:lnTo>
                <a:lnTo>
                  <a:pt x="234" y="359"/>
                </a:lnTo>
                <a:lnTo>
                  <a:pt x="204" y="373"/>
                </a:lnTo>
                <a:lnTo>
                  <a:pt x="186" y="384"/>
                </a:lnTo>
                <a:lnTo>
                  <a:pt x="186" y="384"/>
                </a:lnTo>
                <a:lnTo>
                  <a:pt x="198" y="419"/>
                </a:lnTo>
                <a:lnTo>
                  <a:pt x="211" y="444"/>
                </a:lnTo>
                <a:lnTo>
                  <a:pt x="223" y="469"/>
                </a:lnTo>
                <a:lnTo>
                  <a:pt x="242" y="501"/>
                </a:lnTo>
                <a:lnTo>
                  <a:pt x="265" y="488"/>
                </a:lnTo>
                <a:lnTo>
                  <a:pt x="267" y="488"/>
                </a:lnTo>
                <a:lnTo>
                  <a:pt x="282" y="480"/>
                </a:lnTo>
                <a:lnTo>
                  <a:pt x="290" y="476"/>
                </a:lnTo>
                <a:lnTo>
                  <a:pt x="300" y="469"/>
                </a:lnTo>
                <a:lnTo>
                  <a:pt x="300" y="469"/>
                </a:lnTo>
                <a:lnTo>
                  <a:pt x="305" y="474"/>
                </a:lnTo>
                <a:lnTo>
                  <a:pt x="313" y="482"/>
                </a:lnTo>
                <a:lnTo>
                  <a:pt x="332" y="505"/>
                </a:lnTo>
                <a:lnTo>
                  <a:pt x="342" y="522"/>
                </a:lnTo>
                <a:lnTo>
                  <a:pt x="350" y="538"/>
                </a:lnTo>
                <a:lnTo>
                  <a:pt x="359" y="557"/>
                </a:lnTo>
                <a:lnTo>
                  <a:pt x="363" y="574"/>
                </a:lnTo>
                <a:lnTo>
                  <a:pt x="346" y="582"/>
                </a:lnTo>
                <a:lnTo>
                  <a:pt x="346" y="582"/>
                </a:lnTo>
                <a:close/>
                <a:moveTo>
                  <a:pt x="311" y="296"/>
                </a:moveTo>
                <a:lnTo>
                  <a:pt x="311" y="296"/>
                </a:lnTo>
                <a:lnTo>
                  <a:pt x="311" y="296"/>
                </a:lnTo>
                <a:lnTo>
                  <a:pt x="328" y="303"/>
                </a:lnTo>
                <a:lnTo>
                  <a:pt x="328" y="303"/>
                </a:lnTo>
                <a:lnTo>
                  <a:pt x="348" y="313"/>
                </a:lnTo>
                <a:lnTo>
                  <a:pt x="365" y="328"/>
                </a:lnTo>
                <a:lnTo>
                  <a:pt x="378" y="342"/>
                </a:lnTo>
                <a:lnTo>
                  <a:pt x="388" y="359"/>
                </a:lnTo>
                <a:lnTo>
                  <a:pt x="388" y="359"/>
                </a:lnTo>
                <a:lnTo>
                  <a:pt x="394" y="378"/>
                </a:lnTo>
                <a:lnTo>
                  <a:pt x="396" y="396"/>
                </a:lnTo>
                <a:lnTo>
                  <a:pt x="396" y="415"/>
                </a:lnTo>
                <a:lnTo>
                  <a:pt x="392" y="434"/>
                </a:lnTo>
                <a:lnTo>
                  <a:pt x="392" y="434"/>
                </a:lnTo>
                <a:lnTo>
                  <a:pt x="386" y="453"/>
                </a:lnTo>
                <a:lnTo>
                  <a:pt x="357" y="442"/>
                </a:lnTo>
                <a:lnTo>
                  <a:pt x="357" y="442"/>
                </a:lnTo>
                <a:lnTo>
                  <a:pt x="361" y="426"/>
                </a:lnTo>
                <a:lnTo>
                  <a:pt x="361" y="426"/>
                </a:lnTo>
                <a:lnTo>
                  <a:pt x="363" y="411"/>
                </a:lnTo>
                <a:lnTo>
                  <a:pt x="363" y="399"/>
                </a:lnTo>
                <a:lnTo>
                  <a:pt x="363" y="384"/>
                </a:lnTo>
                <a:lnTo>
                  <a:pt x="359" y="371"/>
                </a:lnTo>
                <a:lnTo>
                  <a:pt x="359" y="371"/>
                </a:lnTo>
                <a:lnTo>
                  <a:pt x="353" y="361"/>
                </a:lnTo>
                <a:lnTo>
                  <a:pt x="342" y="351"/>
                </a:lnTo>
                <a:lnTo>
                  <a:pt x="332" y="340"/>
                </a:lnTo>
                <a:lnTo>
                  <a:pt x="315" y="332"/>
                </a:lnTo>
                <a:lnTo>
                  <a:pt x="315" y="332"/>
                </a:lnTo>
                <a:lnTo>
                  <a:pt x="300" y="328"/>
                </a:lnTo>
                <a:lnTo>
                  <a:pt x="311" y="296"/>
                </a:lnTo>
                <a:lnTo>
                  <a:pt x="311" y="296"/>
                </a:lnTo>
                <a:close/>
                <a:moveTo>
                  <a:pt x="33" y="0"/>
                </a:moveTo>
                <a:lnTo>
                  <a:pt x="544" y="0"/>
                </a:lnTo>
                <a:lnTo>
                  <a:pt x="544" y="0"/>
                </a:lnTo>
                <a:lnTo>
                  <a:pt x="553" y="0"/>
                </a:lnTo>
                <a:lnTo>
                  <a:pt x="559" y="2"/>
                </a:lnTo>
                <a:lnTo>
                  <a:pt x="563" y="6"/>
                </a:lnTo>
                <a:lnTo>
                  <a:pt x="569" y="11"/>
                </a:lnTo>
                <a:lnTo>
                  <a:pt x="574" y="15"/>
                </a:lnTo>
                <a:lnTo>
                  <a:pt x="576" y="21"/>
                </a:lnTo>
                <a:lnTo>
                  <a:pt x="578" y="27"/>
                </a:lnTo>
                <a:lnTo>
                  <a:pt x="580" y="34"/>
                </a:lnTo>
                <a:lnTo>
                  <a:pt x="580" y="818"/>
                </a:lnTo>
                <a:lnTo>
                  <a:pt x="580" y="818"/>
                </a:lnTo>
                <a:lnTo>
                  <a:pt x="578" y="824"/>
                </a:lnTo>
                <a:lnTo>
                  <a:pt x="576" y="830"/>
                </a:lnTo>
                <a:lnTo>
                  <a:pt x="574" y="837"/>
                </a:lnTo>
                <a:lnTo>
                  <a:pt x="569" y="841"/>
                </a:lnTo>
                <a:lnTo>
                  <a:pt x="563" y="845"/>
                </a:lnTo>
                <a:lnTo>
                  <a:pt x="559" y="849"/>
                </a:lnTo>
                <a:lnTo>
                  <a:pt x="553" y="851"/>
                </a:lnTo>
                <a:lnTo>
                  <a:pt x="544" y="851"/>
                </a:lnTo>
                <a:lnTo>
                  <a:pt x="33" y="851"/>
                </a:lnTo>
                <a:lnTo>
                  <a:pt x="33" y="851"/>
                </a:lnTo>
                <a:lnTo>
                  <a:pt x="27" y="851"/>
                </a:lnTo>
                <a:lnTo>
                  <a:pt x="21" y="849"/>
                </a:lnTo>
                <a:lnTo>
                  <a:pt x="15" y="845"/>
                </a:lnTo>
                <a:lnTo>
                  <a:pt x="8" y="841"/>
                </a:lnTo>
                <a:lnTo>
                  <a:pt x="4" y="837"/>
                </a:lnTo>
                <a:lnTo>
                  <a:pt x="2" y="830"/>
                </a:lnTo>
                <a:lnTo>
                  <a:pt x="0" y="824"/>
                </a:lnTo>
                <a:lnTo>
                  <a:pt x="0" y="818"/>
                </a:lnTo>
                <a:lnTo>
                  <a:pt x="0" y="34"/>
                </a:lnTo>
                <a:lnTo>
                  <a:pt x="0" y="34"/>
                </a:lnTo>
                <a:lnTo>
                  <a:pt x="0" y="27"/>
                </a:lnTo>
                <a:lnTo>
                  <a:pt x="2" y="21"/>
                </a:lnTo>
                <a:lnTo>
                  <a:pt x="4" y="15"/>
                </a:lnTo>
                <a:lnTo>
                  <a:pt x="8" y="11"/>
                </a:lnTo>
                <a:lnTo>
                  <a:pt x="15" y="6"/>
                </a:lnTo>
                <a:lnTo>
                  <a:pt x="21" y="2"/>
                </a:lnTo>
                <a:lnTo>
                  <a:pt x="27" y="0"/>
                </a:lnTo>
                <a:lnTo>
                  <a:pt x="33" y="0"/>
                </a:lnTo>
                <a:lnTo>
                  <a:pt x="33" y="0"/>
                </a:lnTo>
                <a:close/>
              </a:path>
            </a:pathLst>
          </a:custGeom>
          <a:solidFill>
            <a:srgbClr val="0A4776"/>
          </a:solidFill>
          <a:ln>
            <a:noFill/>
          </a:ln>
        </p:spPr>
        <p:txBody>
          <a:bodyPr vert="horz" wrap="square" lIns="91440" tIns="45720" rIns="91440" bIns="45720" numCol="1" anchor="t" anchorCtr="0" compatLnSpc="1"/>
          <a:lstStyle/>
          <a:p>
            <a:endParaRPr lang="zh-CN" altLang="en-US"/>
          </a:p>
        </p:txBody>
      </p:sp>
      <p:sp>
        <p:nvSpPr>
          <p:cNvPr id="32" name="PA_任意多边形 14"/>
          <p:cNvSpPr>
            <a:spLocks noEditPoints="1"/>
          </p:cNvSpPr>
          <p:nvPr>
            <p:custDataLst>
              <p:tags r:id="rId4"/>
            </p:custDataLst>
          </p:nvPr>
        </p:nvSpPr>
        <p:spPr bwMode="auto">
          <a:xfrm>
            <a:off x="916977" y="4007522"/>
            <a:ext cx="230860" cy="272056"/>
          </a:xfrm>
          <a:custGeom>
            <a:avLst/>
            <a:gdLst>
              <a:gd name="T0" fmla="*/ 517 w 863"/>
              <a:gd name="T1" fmla="*/ 720 h 1017"/>
              <a:gd name="T2" fmla="*/ 433 w 863"/>
              <a:gd name="T3" fmla="*/ 562 h 1017"/>
              <a:gd name="T4" fmla="*/ 342 w 863"/>
              <a:gd name="T5" fmla="*/ 720 h 1017"/>
              <a:gd name="T6" fmla="*/ 342 w 863"/>
              <a:gd name="T7" fmla="*/ 469 h 1017"/>
              <a:gd name="T8" fmla="*/ 325 w 863"/>
              <a:gd name="T9" fmla="*/ 456 h 1017"/>
              <a:gd name="T10" fmla="*/ 309 w 863"/>
              <a:gd name="T11" fmla="*/ 439 h 1017"/>
              <a:gd name="T12" fmla="*/ 301 w 863"/>
              <a:gd name="T13" fmla="*/ 420 h 1017"/>
              <a:gd name="T14" fmla="*/ 299 w 863"/>
              <a:gd name="T15" fmla="*/ 396 h 1017"/>
              <a:gd name="T16" fmla="*/ 299 w 863"/>
              <a:gd name="T17" fmla="*/ 268 h 1017"/>
              <a:gd name="T18" fmla="*/ 305 w 863"/>
              <a:gd name="T19" fmla="*/ 236 h 1017"/>
              <a:gd name="T20" fmla="*/ 322 w 863"/>
              <a:gd name="T21" fmla="*/ 210 h 1017"/>
              <a:gd name="T22" fmla="*/ 348 w 863"/>
              <a:gd name="T23" fmla="*/ 192 h 1017"/>
              <a:gd name="T24" fmla="*/ 381 w 863"/>
              <a:gd name="T25" fmla="*/ 186 h 1017"/>
              <a:gd name="T26" fmla="*/ 480 w 863"/>
              <a:gd name="T27" fmla="*/ 186 h 1017"/>
              <a:gd name="T28" fmla="*/ 513 w 863"/>
              <a:gd name="T29" fmla="*/ 192 h 1017"/>
              <a:gd name="T30" fmla="*/ 539 w 863"/>
              <a:gd name="T31" fmla="*/ 210 h 1017"/>
              <a:gd name="T32" fmla="*/ 556 w 863"/>
              <a:gd name="T33" fmla="*/ 236 h 1017"/>
              <a:gd name="T34" fmla="*/ 562 w 863"/>
              <a:gd name="T35" fmla="*/ 268 h 1017"/>
              <a:gd name="T36" fmla="*/ 562 w 863"/>
              <a:gd name="T37" fmla="*/ 396 h 1017"/>
              <a:gd name="T38" fmla="*/ 558 w 863"/>
              <a:gd name="T39" fmla="*/ 420 h 1017"/>
              <a:gd name="T40" fmla="*/ 550 w 863"/>
              <a:gd name="T41" fmla="*/ 439 h 1017"/>
              <a:gd name="T42" fmla="*/ 537 w 863"/>
              <a:gd name="T43" fmla="*/ 456 h 1017"/>
              <a:gd name="T44" fmla="*/ 517 w 863"/>
              <a:gd name="T45" fmla="*/ 469 h 1017"/>
              <a:gd name="T46" fmla="*/ 571 w 863"/>
              <a:gd name="T47" fmla="*/ 690 h 1017"/>
              <a:gd name="T48" fmla="*/ 684 w 863"/>
              <a:gd name="T49" fmla="*/ 764 h 1017"/>
              <a:gd name="T50" fmla="*/ 863 w 863"/>
              <a:gd name="T51" fmla="*/ 731 h 1017"/>
              <a:gd name="T52" fmla="*/ 712 w 863"/>
              <a:gd name="T53" fmla="*/ 690 h 1017"/>
              <a:gd name="T54" fmla="*/ 571 w 863"/>
              <a:gd name="T55" fmla="*/ 690 h 1017"/>
              <a:gd name="T56" fmla="*/ 154 w 863"/>
              <a:gd name="T57" fmla="*/ 690 h 1017"/>
              <a:gd name="T58" fmla="*/ 0 w 863"/>
              <a:gd name="T59" fmla="*/ 731 h 1017"/>
              <a:gd name="T60" fmla="*/ 180 w 863"/>
              <a:gd name="T61" fmla="*/ 764 h 1017"/>
              <a:gd name="T62" fmla="*/ 286 w 863"/>
              <a:gd name="T63" fmla="*/ 690 h 1017"/>
              <a:gd name="T64" fmla="*/ 374 w 863"/>
              <a:gd name="T65" fmla="*/ 757 h 1017"/>
              <a:gd name="T66" fmla="*/ 504 w 863"/>
              <a:gd name="T67" fmla="*/ 850 h 1017"/>
              <a:gd name="T68" fmla="*/ 435 w 863"/>
              <a:gd name="T69" fmla="*/ 1017 h 1017"/>
              <a:gd name="T70" fmla="*/ 357 w 863"/>
              <a:gd name="T71" fmla="*/ 850 h 1017"/>
              <a:gd name="T72" fmla="*/ 374 w 863"/>
              <a:gd name="T73" fmla="*/ 757 h 1017"/>
              <a:gd name="T74" fmla="*/ 433 w 863"/>
              <a:gd name="T75" fmla="*/ 0 h 1017"/>
              <a:gd name="T76" fmla="*/ 465 w 863"/>
              <a:gd name="T77" fmla="*/ 6 h 1017"/>
              <a:gd name="T78" fmla="*/ 493 w 863"/>
              <a:gd name="T79" fmla="*/ 24 h 1017"/>
              <a:gd name="T80" fmla="*/ 513 w 863"/>
              <a:gd name="T81" fmla="*/ 52 h 1017"/>
              <a:gd name="T82" fmla="*/ 519 w 863"/>
              <a:gd name="T83" fmla="*/ 84 h 1017"/>
              <a:gd name="T84" fmla="*/ 517 w 863"/>
              <a:gd name="T85" fmla="*/ 102 h 1017"/>
              <a:gd name="T86" fmla="*/ 504 w 863"/>
              <a:gd name="T87" fmla="*/ 134 h 1017"/>
              <a:gd name="T88" fmla="*/ 480 w 863"/>
              <a:gd name="T89" fmla="*/ 156 h 1017"/>
              <a:gd name="T90" fmla="*/ 450 w 863"/>
              <a:gd name="T91" fmla="*/ 169 h 1017"/>
              <a:gd name="T92" fmla="*/ 433 w 863"/>
              <a:gd name="T93" fmla="*/ 171 h 1017"/>
              <a:gd name="T94" fmla="*/ 398 w 863"/>
              <a:gd name="T95" fmla="*/ 164 h 1017"/>
              <a:gd name="T96" fmla="*/ 372 w 863"/>
              <a:gd name="T97" fmla="*/ 145 h 1017"/>
              <a:gd name="T98" fmla="*/ 353 w 863"/>
              <a:gd name="T99" fmla="*/ 119 h 1017"/>
              <a:gd name="T100" fmla="*/ 346 w 863"/>
              <a:gd name="T101" fmla="*/ 84 h 1017"/>
              <a:gd name="T102" fmla="*/ 348 w 863"/>
              <a:gd name="T103" fmla="*/ 67 h 1017"/>
              <a:gd name="T104" fmla="*/ 361 w 863"/>
              <a:gd name="T105" fmla="*/ 37 h 1017"/>
              <a:gd name="T106" fmla="*/ 385 w 863"/>
              <a:gd name="T107" fmla="*/ 13 h 1017"/>
              <a:gd name="T108" fmla="*/ 415 w 863"/>
              <a:gd name="T109" fmla="*/ 0 h 1017"/>
              <a:gd name="T110" fmla="*/ 433 w 863"/>
              <a:gd name="T111"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3" h="1017">
                <a:moveTo>
                  <a:pt x="517" y="469"/>
                </a:moveTo>
                <a:lnTo>
                  <a:pt x="517" y="720"/>
                </a:lnTo>
                <a:lnTo>
                  <a:pt x="456" y="720"/>
                </a:lnTo>
                <a:lnTo>
                  <a:pt x="433" y="562"/>
                </a:lnTo>
                <a:lnTo>
                  <a:pt x="409" y="720"/>
                </a:lnTo>
                <a:lnTo>
                  <a:pt x="342" y="720"/>
                </a:lnTo>
                <a:lnTo>
                  <a:pt x="342" y="469"/>
                </a:lnTo>
                <a:lnTo>
                  <a:pt x="342" y="469"/>
                </a:lnTo>
                <a:lnTo>
                  <a:pt x="333" y="463"/>
                </a:lnTo>
                <a:lnTo>
                  <a:pt x="325" y="456"/>
                </a:lnTo>
                <a:lnTo>
                  <a:pt x="316" y="448"/>
                </a:lnTo>
                <a:lnTo>
                  <a:pt x="309" y="439"/>
                </a:lnTo>
                <a:lnTo>
                  <a:pt x="305" y="430"/>
                </a:lnTo>
                <a:lnTo>
                  <a:pt x="301" y="420"/>
                </a:lnTo>
                <a:lnTo>
                  <a:pt x="299" y="409"/>
                </a:lnTo>
                <a:lnTo>
                  <a:pt x="299" y="396"/>
                </a:lnTo>
                <a:lnTo>
                  <a:pt x="299" y="268"/>
                </a:lnTo>
                <a:lnTo>
                  <a:pt x="299" y="268"/>
                </a:lnTo>
                <a:lnTo>
                  <a:pt x="301" y="251"/>
                </a:lnTo>
                <a:lnTo>
                  <a:pt x="305" y="236"/>
                </a:lnTo>
                <a:lnTo>
                  <a:pt x="312" y="223"/>
                </a:lnTo>
                <a:lnTo>
                  <a:pt x="322" y="210"/>
                </a:lnTo>
                <a:lnTo>
                  <a:pt x="333" y="201"/>
                </a:lnTo>
                <a:lnTo>
                  <a:pt x="348" y="192"/>
                </a:lnTo>
                <a:lnTo>
                  <a:pt x="363" y="188"/>
                </a:lnTo>
                <a:lnTo>
                  <a:pt x="381" y="186"/>
                </a:lnTo>
                <a:lnTo>
                  <a:pt x="480" y="186"/>
                </a:lnTo>
                <a:lnTo>
                  <a:pt x="480" y="186"/>
                </a:lnTo>
                <a:lnTo>
                  <a:pt x="498" y="188"/>
                </a:lnTo>
                <a:lnTo>
                  <a:pt x="513" y="192"/>
                </a:lnTo>
                <a:lnTo>
                  <a:pt x="526" y="201"/>
                </a:lnTo>
                <a:lnTo>
                  <a:pt x="539" y="210"/>
                </a:lnTo>
                <a:lnTo>
                  <a:pt x="547" y="223"/>
                </a:lnTo>
                <a:lnTo>
                  <a:pt x="556" y="236"/>
                </a:lnTo>
                <a:lnTo>
                  <a:pt x="560" y="251"/>
                </a:lnTo>
                <a:lnTo>
                  <a:pt x="562" y="268"/>
                </a:lnTo>
                <a:lnTo>
                  <a:pt x="562" y="396"/>
                </a:lnTo>
                <a:lnTo>
                  <a:pt x="562" y="396"/>
                </a:lnTo>
                <a:lnTo>
                  <a:pt x="560" y="409"/>
                </a:lnTo>
                <a:lnTo>
                  <a:pt x="558" y="420"/>
                </a:lnTo>
                <a:lnTo>
                  <a:pt x="554" y="430"/>
                </a:lnTo>
                <a:lnTo>
                  <a:pt x="550" y="439"/>
                </a:lnTo>
                <a:lnTo>
                  <a:pt x="543" y="448"/>
                </a:lnTo>
                <a:lnTo>
                  <a:pt x="537" y="456"/>
                </a:lnTo>
                <a:lnTo>
                  <a:pt x="528" y="463"/>
                </a:lnTo>
                <a:lnTo>
                  <a:pt x="517" y="469"/>
                </a:lnTo>
                <a:lnTo>
                  <a:pt x="517" y="469"/>
                </a:lnTo>
                <a:close/>
                <a:moveTo>
                  <a:pt x="571" y="690"/>
                </a:moveTo>
                <a:lnTo>
                  <a:pt x="532" y="764"/>
                </a:lnTo>
                <a:lnTo>
                  <a:pt x="684" y="764"/>
                </a:lnTo>
                <a:lnTo>
                  <a:pt x="664" y="820"/>
                </a:lnTo>
                <a:lnTo>
                  <a:pt x="863" y="731"/>
                </a:lnTo>
                <a:lnTo>
                  <a:pt x="725" y="653"/>
                </a:lnTo>
                <a:lnTo>
                  <a:pt x="712" y="690"/>
                </a:lnTo>
                <a:lnTo>
                  <a:pt x="571" y="690"/>
                </a:lnTo>
                <a:lnTo>
                  <a:pt x="571" y="690"/>
                </a:lnTo>
                <a:close/>
                <a:moveTo>
                  <a:pt x="286" y="690"/>
                </a:moveTo>
                <a:lnTo>
                  <a:pt x="154" y="690"/>
                </a:lnTo>
                <a:lnTo>
                  <a:pt x="138" y="653"/>
                </a:lnTo>
                <a:lnTo>
                  <a:pt x="0" y="731"/>
                </a:lnTo>
                <a:lnTo>
                  <a:pt x="201" y="820"/>
                </a:lnTo>
                <a:lnTo>
                  <a:pt x="180" y="764"/>
                </a:lnTo>
                <a:lnTo>
                  <a:pt x="322" y="764"/>
                </a:lnTo>
                <a:lnTo>
                  <a:pt x="286" y="690"/>
                </a:lnTo>
                <a:lnTo>
                  <a:pt x="286" y="690"/>
                </a:lnTo>
                <a:close/>
                <a:moveTo>
                  <a:pt x="374" y="757"/>
                </a:moveTo>
                <a:lnTo>
                  <a:pt x="487" y="757"/>
                </a:lnTo>
                <a:lnTo>
                  <a:pt x="504" y="850"/>
                </a:lnTo>
                <a:lnTo>
                  <a:pt x="623" y="850"/>
                </a:lnTo>
                <a:lnTo>
                  <a:pt x="435" y="1017"/>
                </a:lnTo>
                <a:lnTo>
                  <a:pt x="244" y="850"/>
                </a:lnTo>
                <a:lnTo>
                  <a:pt x="357" y="850"/>
                </a:lnTo>
                <a:lnTo>
                  <a:pt x="374" y="757"/>
                </a:lnTo>
                <a:lnTo>
                  <a:pt x="374" y="757"/>
                </a:lnTo>
                <a:close/>
                <a:moveTo>
                  <a:pt x="433" y="0"/>
                </a:moveTo>
                <a:lnTo>
                  <a:pt x="433" y="0"/>
                </a:lnTo>
                <a:lnTo>
                  <a:pt x="450" y="0"/>
                </a:lnTo>
                <a:lnTo>
                  <a:pt x="465" y="6"/>
                </a:lnTo>
                <a:lnTo>
                  <a:pt x="480" y="13"/>
                </a:lnTo>
                <a:lnTo>
                  <a:pt x="493" y="24"/>
                </a:lnTo>
                <a:lnTo>
                  <a:pt x="504" y="37"/>
                </a:lnTo>
                <a:lnTo>
                  <a:pt x="513" y="52"/>
                </a:lnTo>
                <a:lnTo>
                  <a:pt x="517" y="67"/>
                </a:lnTo>
                <a:lnTo>
                  <a:pt x="519" y="84"/>
                </a:lnTo>
                <a:lnTo>
                  <a:pt x="519" y="84"/>
                </a:lnTo>
                <a:lnTo>
                  <a:pt x="517" y="102"/>
                </a:lnTo>
                <a:lnTo>
                  <a:pt x="513" y="119"/>
                </a:lnTo>
                <a:lnTo>
                  <a:pt x="504" y="134"/>
                </a:lnTo>
                <a:lnTo>
                  <a:pt x="493" y="145"/>
                </a:lnTo>
                <a:lnTo>
                  <a:pt x="480" y="156"/>
                </a:lnTo>
                <a:lnTo>
                  <a:pt x="465" y="164"/>
                </a:lnTo>
                <a:lnTo>
                  <a:pt x="450" y="169"/>
                </a:lnTo>
                <a:lnTo>
                  <a:pt x="433" y="171"/>
                </a:lnTo>
                <a:lnTo>
                  <a:pt x="433" y="171"/>
                </a:lnTo>
                <a:lnTo>
                  <a:pt x="415" y="169"/>
                </a:lnTo>
                <a:lnTo>
                  <a:pt x="398" y="164"/>
                </a:lnTo>
                <a:lnTo>
                  <a:pt x="385" y="156"/>
                </a:lnTo>
                <a:lnTo>
                  <a:pt x="372" y="145"/>
                </a:lnTo>
                <a:lnTo>
                  <a:pt x="361" y="134"/>
                </a:lnTo>
                <a:lnTo>
                  <a:pt x="353" y="119"/>
                </a:lnTo>
                <a:lnTo>
                  <a:pt x="348" y="102"/>
                </a:lnTo>
                <a:lnTo>
                  <a:pt x="346" y="84"/>
                </a:lnTo>
                <a:lnTo>
                  <a:pt x="346" y="84"/>
                </a:lnTo>
                <a:lnTo>
                  <a:pt x="348" y="67"/>
                </a:lnTo>
                <a:lnTo>
                  <a:pt x="353" y="52"/>
                </a:lnTo>
                <a:lnTo>
                  <a:pt x="361" y="37"/>
                </a:lnTo>
                <a:lnTo>
                  <a:pt x="372" y="24"/>
                </a:lnTo>
                <a:lnTo>
                  <a:pt x="385" y="13"/>
                </a:lnTo>
                <a:lnTo>
                  <a:pt x="398" y="6"/>
                </a:lnTo>
                <a:lnTo>
                  <a:pt x="415" y="0"/>
                </a:lnTo>
                <a:lnTo>
                  <a:pt x="433" y="0"/>
                </a:lnTo>
                <a:lnTo>
                  <a:pt x="433" y="0"/>
                </a:lnTo>
                <a:close/>
              </a:path>
            </a:pathLst>
          </a:custGeom>
          <a:solidFill>
            <a:srgbClr val="0A4776"/>
          </a:solidFill>
          <a:ln>
            <a:noFill/>
          </a:ln>
        </p:spPr>
        <p:txBody>
          <a:bodyPr vert="horz" wrap="square" lIns="91440" tIns="45720" rIns="91440" bIns="45720" numCol="1" anchor="t" anchorCtr="0" compatLnSpc="1"/>
          <a:lstStyle/>
          <a:p>
            <a:endParaRPr lang="zh-CN" altLang="en-US"/>
          </a:p>
        </p:txBody>
      </p:sp>
      <p:sp>
        <p:nvSpPr>
          <p:cNvPr id="33" name="PA_任意多边形 13"/>
          <p:cNvSpPr>
            <a:spLocks noEditPoints="1"/>
          </p:cNvSpPr>
          <p:nvPr>
            <p:custDataLst>
              <p:tags r:id="rId5"/>
            </p:custDataLst>
          </p:nvPr>
        </p:nvSpPr>
        <p:spPr bwMode="auto">
          <a:xfrm>
            <a:off x="904364" y="5089680"/>
            <a:ext cx="264486" cy="165489"/>
          </a:xfrm>
          <a:custGeom>
            <a:avLst/>
            <a:gdLst>
              <a:gd name="T0" fmla="*/ 67 w 895"/>
              <a:gd name="T1" fmla="*/ 236 h 560"/>
              <a:gd name="T2" fmla="*/ 87 w 895"/>
              <a:gd name="T3" fmla="*/ 230 h 560"/>
              <a:gd name="T4" fmla="*/ 95 w 895"/>
              <a:gd name="T5" fmla="*/ 208 h 560"/>
              <a:gd name="T6" fmla="*/ 73 w 895"/>
              <a:gd name="T7" fmla="*/ 175 h 560"/>
              <a:gd name="T8" fmla="*/ 67 w 895"/>
              <a:gd name="T9" fmla="*/ 147 h 560"/>
              <a:gd name="T10" fmla="*/ 69 w 895"/>
              <a:gd name="T11" fmla="*/ 143 h 560"/>
              <a:gd name="T12" fmla="*/ 71 w 895"/>
              <a:gd name="T13" fmla="*/ 93 h 560"/>
              <a:gd name="T14" fmla="*/ 95 w 895"/>
              <a:gd name="T15" fmla="*/ 70 h 560"/>
              <a:gd name="T16" fmla="*/ 145 w 895"/>
              <a:gd name="T17" fmla="*/ 62 h 560"/>
              <a:gd name="T18" fmla="*/ 181 w 895"/>
              <a:gd name="T19" fmla="*/ 76 h 560"/>
              <a:gd name="T20" fmla="*/ 198 w 895"/>
              <a:gd name="T21" fmla="*/ 99 h 560"/>
              <a:gd name="T22" fmla="*/ 200 w 895"/>
              <a:gd name="T23" fmla="*/ 143 h 560"/>
              <a:gd name="T24" fmla="*/ 202 w 895"/>
              <a:gd name="T25" fmla="*/ 159 h 560"/>
              <a:gd name="T26" fmla="*/ 190 w 895"/>
              <a:gd name="T27" fmla="*/ 179 h 560"/>
              <a:gd name="T28" fmla="*/ 177 w 895"/>
              <a:gd name="T29" fmla="*/ 206 h 560"/>
              <a:gd name="T30" fmla="*/ 186 w 895"/>
              <a:gd name="T31" fmla="*/ 232 h 560"/>
              <a:gd name="T32" fmla="*/ 232 w 895"/>
              <a:gd name="T33" fmla="*/ 234 h 560"/>
              <a:gd name="T34" fmla="*/ 244 w 895"/>
              <a:gd name="T35" fmla="*/ 252 h 560"/>
              <a:gd name="T36" fmla="*/ 254 w 895"/>
              <a:gd name="T37" fmla="*/ 208 h 560"/>
              <a:gd name="T38" fmla="*/ 310 w 895"/>
              <a:gd name="T39" fmla="*/ 199 h 560"/>
              <a:gd name="T40" fmla="*/ 310 w 895"/>
              <a:gd name="T41" fmla="*/ 171 h 560"/>
              <a:gd name="T42" fmla="*/ 294 w 895"/>
              <a:gd name="T43" fmla="*/ 147 h 560"/>
              <a:gd name="T44" fmla="*/ 270 w 895"/>
              <a:gd name="T45" fmla="*/ 115 h 560"/>
              <a:gd name="T46" fmla="*/ 284 w 895"/>
              <a:gd name="T47" fmla="*/ 46 h 560"/>
              <a:gd name="T48" fmla="*/ 312 w 895"/>
              <a:gd name="T49" fmla="*/ 28 h 560"/>
              <a:gd name="T50" fmla="*/ 371 w 895"/>
              <a:gd name="T51" fmla="*/ 26 h 560"/>
              <a:gd name="T52" fmla="*/ 399 w 895"/>
              <a:gd name="T53" fmla="*/ 42 h 560"/>
              <a:gd name="T54" fmla="*/ 417 w 895"/>
              <a:gd name="T55" fmla="*/ 99 h 560"/>
              <a:gd name="T56" fmla="*/ 417 w 895"/>
              <a:gd name="T57" fmla="*/ 145 h 560"/>
              <a:gd name="T58" fmla="*/ 389 w 895"/>
              <a:gd name="T59" fmla="*/ 155 h 560"/>
              <a:gd name="T60" fmla="*/ 369 w 895"/>
              <a:gd name="T61" fmla="*/ 177 h 560"/>
              <a:gd name="T62" fmla="*/ 407 w 895"/>
              <a:gd name="T63" fmla="*/ 201 h 560"/>
              <a:gd name="T64" fmla="*/ 433 w 895"/>
              <a:gd name="T65" fmla="*/ 208 h 560"/>
              <a:gd name="T66" fmla="*/ 444 w 895"/>
              <a:gd name="T67" fmla="*/ 179 h 560"/>
              <a:gd name="T68" fmla="*/ 484 w 895"/>
              <a:gd name="T69" fmla="*/ 157 h 560"/>
              <a:gd name="T70" fmla="*/ 502 w 895"/>
              <a:gd name="T71" fmla="*/ 151 h 560"/>
              <a:gd name="T72" fmla="*/ 510 w 895"/>
              <a:gd name="T73" fmla="*/ 131 h 560"/>
              <a:gd name="T74" fmla="*/ 490 w 895"/>
              <a:gd name="T75" fmla="*/ 101 h 560"/>
              <a:gd name="T76" fmla="*/ 482 w 895"/>
              <a:gd name="T77" fmla="*/ 77 h 560"/>
              <a:gd name="T78" fmla="*/ 486 w 895"/>
              <a:gd name="T79" fmla="*/ 74 h 560"/>
              <a:gd name="T80" fmla="*/ 490 w 895"/>
              <a:gd name="T81" fmla="*/ 24 h 560"/>
              <a:gd name="T82" fmla="*/ 520 w 895"/>
              <a:gd name="T83" fmla="*/ 4 h 560"/>
              <a:gd name="T84" fmla="*/ 566 w 895"/>
              <a:gd name="T85" fmla="*/ 2 h 560"/>
              <a:gd name="T86" fmla="*/ 591 w 895"/>
              <a:gd name="T87" fmla="*/ 16 h 560"/>
              <a:gd name="T88" fmla="*/ 601 w 895"/>
              <a:gd name="T89" fmla="*/ 72 h 560"/>
              <a:gd name="T90" fmla="*/ 607 w 895"/>
              <a:gd name="T91" fmla="*/ 77 h 560"/>
              <a:gd name="T92" fmla="*/ 603 w 895"/>
              <a:gd name="T93" fmla="*/ 95 h 560"/>
              <a:gd name="T94" fmla="*/ 589 w 895"/>
              <a:gd name="T95" fmla="*/ 119 h 560"/>
              <a:gd name="T96" fmla="*/ 591 w 895"/>
              <a:gd name="T97" fmla="*/ 153 h 560"/>
              <a:gd name="T98" fmla="*/ 607 w 895"/>
              <a:gd name="T99" fmla="*/ 157 h 560"/>
              <a:gd name="T100" fmla="*/ 645 w 895"/>
              <a:gd name="T101" fmla="*/ 179 h 560"/>
              <a:gd name="T102" fmla="*/ 0 w 895"/>
              <a:gd name="T103" fmla="*/ 401 h 560"/>
              <a:gd name="T104" fmla="*/ 20 w 895"/>
              <a:gd name="T105" fmla="*/ 268 h 560"/>
              <a:gd name="T106" fmla="*/ 40 w 895"/>
              <a:gd name="T107" fmla="*/ 236 h 560"/>
              <a:gd name="T108" fmla="*/ 419 w 895"/>
              <a:gd name="T109" fmla="*/ 538 h 560"/>
              <a:gd name="T110" fmla="*/ 828 w 895"/>
              <a:gd name="T111" fmla="*/ 312 h 560"/>
              <a:gd name="T112" fmla="*/ 441 w 895"/>
              <a:gd name="T113" fmla="*/ 415 h 560"/>
              <a:gd name="T114" fmla="*/ 16 w 895"/>
              <a:gd name="T115" fmla="*/ 44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5" h="560">
                <a:moveTo>
                  <a:pt x="40" y="236"/>
                </a:moveTo>
                <a:lnTo>
                  <a:pt x="40" y="236"/>
                </a:lnTo>
                <a:lnTo>
                  <a:pt x="67" y="236"/>
                </a:lnTo>
                <a:lnTo>
                  <a:pt x="67" y="236"/>
                </a:lnTo>
                <a:lnTo>
                  <a:pt x="73" y="236"/>
                </a:lnTo>
                <a:lnTo>
                  <a:pt x="79" y="234"/>
                </a:lnTo>
                <a:lnTo>
                  <a:pt x="83" y="232"/>
                </a:lnTo>
                <a:lnTo>
                  <a:pt x="87" y="230"/>
                </a:lnTo>
                <a:lnTo>
                  <a:pt x="87" y="230"/>
                </a:lnTo>
                <a:lnTo>
                  <a:pt x="93" y="220"/>
                </a:lnTo>
                <a:lnTo>
                  <a:pt x="95" y="208"/>
                </a:lnTo>
                <a:lnTo>
                  <a:pt x="95" y="208"/>
                </a:lnTo>
                <a:lnTo>
                  <a:pt x="85" y="195"/>
                </a:lnTo>
                <a:lnTo>
                  <a:pt x="79" y="179"/>
                </a:lnTo>
                <a:lnTo>
                  <a:pt x="79" y="179"/>
                </a:lnTo>
                <a:lnTo>
                  <a:pt x="73" y="175"/>
                </a:lnTo>
                <a:lnTo>
                  <a:pt x="69" y="169"/>
                </a:lnTo>
                <a:lnTo>
                  <a:pt x="69" y="169"/>
                </a:lnTo>
                <a:lnTo>
                  <a:pt x="67" y="159"/>
                </a:lnTo>
                <a:lnTo>
                  <a:pt x="67" y="147"/>
                </a:lnTo>
                <a:lnTo>
                  <a:pt x="67" y="145"/>
                </a:lnTo>
                <a:lnTo>
                  <a:pt x="69" y="143"/>
                </a:lnTo>
                <a:lnTo>
                  <a:pt x="69" y="143"/>
                </a:lnTo>
                <a:lnTo>
                  <a:pt x="69" y="143"/>
                </a:lnTo>
                <a:lnTo>
                  <a:pt x="69" y="143"/>
                </a:lnTo>
                <a:lnTo>
                  <a:pt x="67" y="119"/>
                </a:lnTo>
                <a:lnTo>
                  <a:pt x="69" y="101"/>
                </a:lnTo>
                <a:lnTo>
                  <a:pt x="71" y="93"/>
                </a:lnTo>
                <a:lnTo>
                  <a:pt x="75" y="87"/>
                </a:lnTo>
                <a:lnTo>
                  <a:pt x="85" y="77"/>
                </a:lnTo>
                <a:lnTo>
                  <a:pt x="85" y="77"/>
                </a:lnTo>
                <a:lnTo>
                  <a:pt x="95" y="70"/>
                </a:lnTo>
                <a:lnTo>
                  <a:pt x="107" y="66"/>
                </a:lnTo>
                <a:lnTo>
                  <a:pt x="119" y="62"/>
                </a:lnTo>
                <a:lnTo>
                  <a:pt x="133" y="62"/>
                </a:lnTo>
                <a:lnTo>
                  <a:pt x="145" y="62"/>
                </a:lnTo>
                <a:lnTo>
                  <a:pt x="159" y="64"/>
                </a:lnTo>
                <a:lnTo>
                  <a:pt x="171" y="70"/>
                </a:lnTo>
                <a:lnTo>
                  <a:pt x="181" y="76"/>
                </a:lnTo>
                <a:lnTo>
                  <a:pt x="181" y="76"/>
                </a:lnTo>
                <a:lnTo>
                  <a:pt x="186" y="79"/>
                </a:lnTo>
                <a:lnTo>
                  <a:pt x="190" y="85"/>
                </a:lnTo>
                <a:lnTo>
                  <a:pt x="194" y="93"/>
                </a:lnTo>
                <a:lnTo>
                  <a:pt x="198" y="99"/>
                </a:lnTo>
                <a:lnTo>
                  <a:pt x="200" y="119"/>
                </a:lnTo>
                <a:lnTo>
                  <a:pt x="198" y="141"/>
                </a:lnTo>
                <a:lnTo>
                  <a:pt x="198" y="141"/>
                </a:lnTo>
                <a:lnTo>
                  <a:pt x="200" y="143"/>
                </a:lnTo>
                <a:lnTo>
                  <a:pt x="204" y="145"/>
                </a:lnTo>
                <a:lnTo>
                  <a:pt x="204" y="147"/>
                </a:lnTo>
                <a:lnTo>
                  <a:pt x="204" y="147"/>
                </a:lnTo>
                <a:lnTo>
                  <a:pt x="202" y="159"/>
                </a:lnTo>
                <a:lnTo>
                  <a:pt x="200" y="169"/>
                </a:lnTo>
                <a:lnTo>
                  <a:pt x="200" y="169"/>
                </a:lnTo>
                <a:lnTo>
                  <a:pt x="196" y="175"/>
                </a:lnTo>
                <a:lnTo>
                  <a:pt x="190" y="179"/>
                </a:lnTo>
                <a:lnTo>
                  <a:pt x="190" y="179"/>
                </a:lnTo>
                <a:lnTo>
                  <a:pt x="184" y="193"/>
                </a:lnTo>
                <a:lnTo>
                  <a:pt x="177" y="206"/>
                </a:lnTo>
                <a:lnTo>
                  <a:pt x="177" y="206"/>
                </a:lnTo>
                <a:lnTo>
                  <a:pt x="181" y="222"/>
                </a:lnTo>
                <a:lnTo>
                  <a:pt x="183" y="228"/>
                </a:lnTo>
                <a:lnTo>
                  <a:pt x="186" y="232"/>
                </a:lnTo>
                <a:lnTo>
                  <a:pt x="186" y="232"/>
                </a:lnTo>
                <a:lnTo>
                  <a:pt x="194" y="234"/>
                </a:lnTo>
                <a:lnTo>
                  <a:pt x="204" y="234"/>
                </a:lnTo>
                <a:lnTo>
                  <a:pt x="204" y="234"/>
                </a:lnTo>
                <a:lnTo>
                  <a:pt x="232" y="234"/>
                </a:lnTo>
                <a:lnTo>
                  <a:pt x="232" y="234"/>
                </a:lnTo>
                <a:lnTo>
                  <a:pt x="238" y="242"/>
                </a:lnTo>
                <a:lnTo>
                  <a:pt x="244" y="252"/>
                </a:lnTo>
                <a:lnTo>
                  <a:pt x="244" y="252"/>
                </a:lnTo>
                <a:lnTo>
                  <a:pt x="248" y="224"/>
                </a:lnTo>
                <a:lnTo>
                  <a:pt x="250" y="214"/>
                </a:lnTo>
                <a:lnTo>
                  <a:pt x="254" y="208"/>
                </a:lnTo>
                <a:lnTo>
                  <a:pt x="254" y="208"/>
                </a:lnTo>
                <a:lnTo>
                  <a:pt x="258" y="206"/>
                </a:lnTo>
                <a:lnTo>
                  <a:pt x="264" y="205"/>
                </a:lnTo>
                <a:lnTo>
                  <a:pt x="282" y="201"/>
                </a:lnTo>
                <a:lnTo>
                  <a:pt x="310" y="199"/>
                </a:lnTo>
                <a:lnTo>
                  <a:pt x="310" y="199"/>
                </a:lnTo>
                <a:lnTo>
                  <a:pt x="315" y="177"/>
                </a:lnTo>
                <a:lnTo>
                  <a:pt x="315" y="177"/>
                </a:lnTo>
                <a:lnTo>
                  <a:pt x="310" y="171"/>
                </a:lnTo>
                <a:lnTo>
                  <a:pt x="302" y="163"/>
                </a:lnTo>
                <a:lnTo>
                  <a:pt x="298" y="155"/>
                </a:lnTo>
                <a:lnTo>
                  <a:pt x="294" y="147"/>
                </a:lnTo>
                <a:lnTo>
                  <a:pt x="294" y="147"/>
                </a:lnTo>
                <a:lnTo>
                  <a:pt x="272" y="147"/>
                </a:lnTo>
                <a:lnTo>
                  <a:pt x="272" y="147"/>
                </a:lnTo>
                <a:lnTo>
                  <a:pt x="270" y="131"/>
                </a:lnTo>
                <a:lnTo>
                  <a:pt x="270" y="115"/>
                </a:lnTo>
                <a:lnTo>
                  <a:pt x="272" y="83"/>
                </a:lnTo>
                <a:lnTo>
                  <a:pt x="276" y="68"/>
                </a:lnTo>
                <a:lnTo>
                  <a:pt x="280" y="56"/>
                </a:lnTo>
                <a:lnTo>
                  <a:pt x="284" y="46"/>
                </a:lnTo>
                <a:lnTo>
                  <a:pt x="290" y="38"/>
                </a:lnTo>
                <a:lnTo>
                  <a:pt x="290" y="38"/>
                </a:lnTo>
                <a:lnTo>
                  <a:pt x="300" y="32"/>
                </a:lnTo>
                <a:lnTo>
                  <a:pt x="312" y="28"/>
                </a:lnTo>
                <a:lnTo>
                  <a:pt x="327" y="24"/>
                </a:lnTo>
                <a:lnTo>
                  <a:pt x="341" y="24"/>
                </a:lnTo>
                <a:lnTo>
                  <a:pt x="357" y="24"/>
                </a:lnTo>
                <a:lnTo>
                  <a:pt x="371" y="26"/>
                </a:lnTo>
                <a:lnTo>
                  <a:pt x="383" y="30"/>
                </a:lnTo>
                <a:lnTo>
                  <a:pt x="393" y="36"/>
                </a:lnTo>
                <a:lnTo>
                  <a:pt x="393" y="36"/>
                </a:lnTo>
                <a:lnTo>
                  <a:pt x="399" y="42"/>
                </a:lnTo>
                <a:lnTo>
                  <a:pt x="405" y="54"/>
                </a:lnTo>
                <a:lnTo>
                  <a:pt x="411" y="68"/>
                </a:lnTo>
                <a:lnTo>
                  <a:pt x="413" y="81"/>
                </a:lnTo>
                <a:lnTo>
                  <a:pt x="417" y="99"/>
                </a:lnTo>
                <a:lnTo>
                  <a:pt x="417" y="115"/>
                </a:lnTo>
                <a:lnTo>
                  <a:pt x="417" y="131"/>
                </a:lnTo>
                <a:lnTo>
                  <a:pt x="417" y="145"/>
                </a:lnTo>
                <a:lnTo>
                  <a:pt x="417" y="145"/>
                </a:lnTo>
                <a:lnTo>
                  <a:pt x="405" y="147"/>
                </a:lnTo>
                <a:lnTo>
                  <a:pt x="393" y="147"/>
                </a:lnTo>
                <a:lnTo>
                  <a:pt x="393" y="147"/>
                </a:lnTo>
                <a:lnTo>
                  <a:pt x="389" y="155"/>
                </a:lnTo>
                <a:lnTo>
                  <a:pt x="383" y="163"/>
                </a:lnTo>
                <a:lnTo>
                  <a:pt x="377" y="171"/>
                </a:lnTo>
                <a:lnTo>
                  <a:pt x="369" y="177"/>
                </a:lnTo>
                <a:lnTo>
                  <a:pt x="369" y="177"/>
                </a:lnTo>
                <a:lnTo>
                  <a:pt x="373" y="189"/>
                </a:lnTo>
                <a:lnTo>
                  <a:pt x="377" y="199"/>
                </a:lnTo>
                <a:lnTo>
                  <a:pt x="377" y="199"/>
                </a:lnTo>
                <a:lnTo>
                  <a:pt x="407" y="201"/>
                </a:lnTo>
                <a:lnTo>
                  <a:pt x="425" y="205"/>
                </a:lnTo>
                <a:lnTo>
                  <a:pt x="431" y="206"/>
                </a:lnTo>
                <a:lnTo>
                  <a:pt x="433" y="208"/>
                </a:lnTo>
                <a:lnTo>
                  <a:pt x="433" y="208"/>
                </a:lnTo>
                <a:lnTo>
                  <a:pt x="437" y="214"/>
                </a:lnTo>
                <a:lnTo>
                  <a:pt x="437" y="214"/>
                </a:lnTo>
                <a:lnTo>
                  <a:pt x="441" y="197"/>
                </a:lnTo>
                <a:lnTo>
                  <a:pt x="444" y="179"/>
                </a:lnTo>
                <a:lnTo>
                  <a:pt x="450" y="167"/>
                </a:lnTo>
                <a:lnTo>
                  <a:pt x="458" y="157"/>
                </a:lnTo>
                <a:lnTo>
                  <a:pt x="458" y="157"/>
                </a:lnTo>
                <a:lnTo>
                  <a:pt x="484" y="157"/>
                </a:lnTo>
                <a:lnTo>
                  <a:pt x="484" y="157"/>
                </a:lnTo>
                <a:lnTo>
                  <a:pt x="494" y="157"/>
                </a:lnTo>
                <a:lnTo>
                  <a:pt x="498" y="155"/>
                </a:lnTo>
                <a:lnTo>
                  <a:pt x="502" y="151"/>
                </a:lnTo>
                <a:lnTo>
                  <a:pt x="502" y="151"/>
                </a:lnTo>
                <a:lnTo>
                  <a:pt x="506" y="143"/>
                </a:lnTo>
                <a:lnTo>
                  <a:pt x="510" y="131"/>
                </a:lnTo>
                <a:lnTo>
                  <a:pt x="510" y="131"/>
                </a:lnTo>
                <a:lnTo>
                  <a:pt x="500" y="119"/>
                </a:lnTo>
                <a:lnTo>
                  <a:pt x="494" y="105"/>
                </a:lnTo>
                <a:lnTo>
                  <a:pt x="494" y="105"/>
                </a:lnTo>
                <a:lnTo>
                  <a:pt x="490" y="101"/>
                </a:lnTo>
                <a:lnTo>
                  <a:pt x="486" y="95"/>
                </a:lnTo>
                <a:lnTo>
                  <a:pt x="486" y="95"/>
                </a:lnTo>
                <a:lnTo>
                  <a:pt x="484" y="87"/>
                </a:lnTo>
                <a:lnTo>
                  <a:pt x="482" y="77"/>
                </a:lnTo>
                <a:lnTo>
                  <a:pt x="482" y="76"/>
                </a:lnTo>
                <a:lnTo>
                  <a:pt x="486" y="74"/>
                </a:lnTo>
                <a:lnTo>
                  <a:pt x="486" y="74"/>
                </a:lnTo>
                <a:lnTo>
                  <a:pt x="486" y="74"/>
                </a:lnTo>
                <a:lnTo>
                  <a:pt x="486" y="74"/>
                </a:lnTo>
                <a:lnTo>
                  <a:pt x="484" y="52"/>
                </a:lnTo>
                <a:lnTo>
                  <a:pt x="486" y="36"/>
                </a:lnTo>
                <a:lnTo>
                  <a:pt x="490" y="24"/>
                </a:lnTo>
                <a:lnTo>
                  <a:pt x="500" y="14"/>
                </a:lnTo>
                <a:lnTo>
                  <a:pt x="500" y="14"/>
                </a:lnTo>
                <a:lnTo>
                  <a:pt x="508" y="8"/>
                </a:lnTo>
                <a:lnTo>
                  <a:pt x="520" y="4"/>
                </a:lnTo>
                <a:lnTo>
                  <a:pt x="530" y="0"/>
                </a:lnTo>
                <a:lnTo>
                  <a:pt x="542" y="0"/>
                </a:lnTo>
                <a:lnTo>
                  <a:pt x="554" y="0"/>
                </a:lnTo>
                <a:lnTo>
                  <a:pt x="566" y="2"/>
                </a:lnTo>
                <a:lnTo>
                  <a:pt x="575" y="6"/>
                </a:lnTo>
                <a:lnTo>
                  <a:pt x="585" y="12"/>
                </a:lnTo>
                <a:lnTo>
                  <a:pt x="585" y="12"/>
                </a:lnTo>
                <a:lnTo>
                  <a:pt x="591" y="16"/>
                </a:lnTo>
                <a:lnTo>
                  <a:pt x="595" y="22"/>
                </a:lnTo>
                <a:lnTo>
                  <a:pt x="601" y="36"/>
                </a:lnTo>
                <a:lnTo>
                  <a:pt x="603" y="52"/>
                </a:lnTo>
                <a:lnTo>
                  <a:pt x="601" y="72"/>
                </a:lnTo>
                <a:lnTo>
                  <a:pt x="601" y="72"/>
                </a:lnTo>
                <a:lnTo>
                  <a:pt x="603" y="74"/>
                </a:lnTo>
                <a:lnTo>
                  <a:pt x="605" y="76"/>
                </a:lnTo>
                <a:lnTo>
                  <a:pt x="607" y="77"/>
                </a:lnTo>
                <a:lnTo>
                  <a:pt x="607" y="77"/>
                </a:lnTo>
                <a:lnTo>
                  <a:pt x="605" y="87"/>
                </a:lnTo>
                <a:lnTo>
                  <a:pt x="603" y="95"/>
                </a:lnTo>
                <a:lnTo>
                  <a:pt x="603" y="95"/>
                </a:lnTo>
                <a:lnTo>
                  <a:pt x="599" y="101"/>
                </a:lnTo>
                <a:lnTo>
                  <a:pt x="595" y="105"/>
                </a:lnTo>
                <a:lnTo>
                  <a:pt x="595" y="105"/>
                </a:lnTo>
                <a:lnTo>
                  <a:pt x="589" y="119"/>
                </a:lnTo>
                <a:lnTo>
                  <a:pt x="581" y="131"/>
                </a:lnTo>
                <a:lnTo>
                  <a:pt x="581" y="131"/>
                </a:lnTo>
                <a:lnTo>
                  <a:pt x="585" y="145"/>
                </a:lnTo>
                <a:lnTo>
                  <a:pt x="591" y="153"/>
                </a:lnTo>
                <a:lnTo>
                  <a:pt x="591" y="153"/>
                </a:lnTo>
                <a:lnTo>
                  <a:pt x="599" y="155"/>
                </a:lnTo>
                <a:lnTo>
                  <a:pt x="607" y="157"/>
                </a:lnTo>
                <a:lnTo>
                  <a:pt x="607" y="157"/>
                </a:lnTo>
                <a:lnTo>
                  <a:pt x="631" y="157"/>
                </a:lnTo>
                <a:lnTo>
                  <a:pt x="631" y="157"/>
                </a:lnTo>
                <a:lnTo>
                  <a:pt x="639" y="165"/>
                </a:lnTo>
                <a:lnTo>
                  <a:pt x="645" y="179"/>
                </a:lnTo>
                <a:lnTo>
                  <a:pt x="437" y="365"/>
                </a:lnTo>
                <a:lnTo>
                  <a:pt x="256" y="260"/>
                </a:lnTo>
                <a:lnTo>
                  <a:pt x="0" y="401"/>
                </a:lnTo>
                <a:lnTo>
                  <a:pt x="0" y="401"/>
                </a:lnTo>
                <a:lnTo>
                  <a:pt x="4" y="361"/>
                </a:lnTo>
                <a:lnTo>
                  <a:pt x="10" y="314"/>
                </a:lnTo>
                <a:lnTo>
                  <a:pt x="14" y="290"/>
                </a:lnTo>
                <a:lnTo>
                  <a:pt x="20" y="268"/>
                </a:lnTo>
                <a:lnTo>
                  <a:pt x="30" y="248"/>
                </a:lnTo>
                <a:lnTo>
                  <a:pt x="34" y="242"/>
                </a:lnTo>
                <a:lnTo>
                  <a:pt x="40" y="236"/>
                </a:lnTo>
                <a:lnTo>
                  <a:pt x="40" y="236"/>
                </a:lnTo>
                <a:close/>
                <a:moveTo>
                  <a:pt x="16" y="441"/>
                </a:moveTo>
                <a:lnTo>
                  <a:pt x="71" y="542"/>
                </a:lnTo>
                <a:lnTo>
                  <a:pt x="254" y="443"/>
                </a:lnTo>
                <a:lnTo>
                  <a:pt x="419" y="538"/>
                </a:lnTo>
                <a:lnTo>
                  <a:pt x="456" y="560"/>
                </a:lnTo>
                <a:lnTo>
                  <a:pt x="488" y="530"/>
                </a:lnTo>
                <a:lnTo>
                  <a:pt x="782" y="266"/>
                </a:lnTo>
                <a:lnTo>
                  <a:pt x="828" y="312"/>
                </a:lnTo>
                <a:lnTo>
                  <a:pt x="895" y="77"/>
                </a:lnTo>
                <a:lnTo>
                  <a:pt x="655" y="143"/>
                </a:lnTo>
                <a:lnTo>
                  <a:pt x="699" y="185"/>
                </a:lnTo>
                <a:lnTo>
                  <a:pt x="441" y="415"/>
                </a:lnTo>
                <a:lnTo>
                  <a:pt x="284" y="326"/>
                </a:lnTo>
                <a:lnTo>
                  <a:pt x="256" y="310"/>
                </a:lnTo>
                <a:lnTo>
                  <a:pt x="228" y="324"/>
                </a:lnTo>
                <a:lnTo>
                  <a:pt x="16" y="441"/>
                </a:lnTo>
                <a:close/>
              </a:path>
            </a:pathLst>
          </a:custGeom>
          <a:solidFill>
            <a:srgbClr val="0A4776"/>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1054135"/>
          </a:xfrm>
          <a:prstGeom prst="rect">
            <a:avLst/>
          </a:prstGeom>
          <a:noFill/>
        </p:spPr>
        <p:txBody>
          <a:bodyPr wrap="square" lIns="68580" tIns="34290" rIns="68580" bIns="34290">
            <a:spAutoFit/>
          </a:bodyPr>
          <a:lstStyle/>
          <a:p>
            <a:pPr algn="ctr"/>
            <a:r>
              <a:rPr lang="ru-RU" sz="3200" b="1" dirty="0" smtClean="0">
                <a:solidFill>
                  <a:schemeClr val="bg1"/>
                </a:solidFill>
                <a:latin typeface="Times New Roman" pitchFamily="18" charset="0"/>
                <a:cs typeface="Times New Roman" pitchFamily="18" charset="0"/>
              </a:rPr>
              <a:t>Необходимость домашних заданий по физкультуре</a:t>
            </a:r>
            <a:endParaRPr lang="ru-RU" sz="32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17</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5" name="object 7"/>
          <p:cNvSpPr/>
          <p:nvPr/>
        </p:nvSpPr>
        <p:spPr>
          <a:xfrm>
            <a:off x="6306502" y="3253319"/>
            <a:ext cx="1524635" cy="1320800"/>
          </a:xfrm>
          <a:custGeom>
            <a:avLst/>
            <a:gdLst/>
            <a:ahLst/>
            <a:cxnLst/>
            <a:rect l="l" t="t" r="r" b="b"/>
            <a:pathLst>
              <a:path w="1524634" h="1320800">
                <a:moveTo>
                  <a:pt x="1143406" y="0"/>
                </a:moveTo>
                <a:lnTo>
                  <a:pt x="381126" y="0"/>
                </a:lnTo>
                <a:lnTo>
                  <a:pt x="0" y="660158"/>
                </a:lnTo>
                <a:lnTo>
                  <a:pt x="381126" y="1320304"/>
                </a:lnTo>
                <a:lnTo>
                  <a:pt x="1143393" y="1320304"/>
                </a:lnTo>
                <a:lnTo>
                  <a:pt x="1524546" y="660158"/>
                </a:lnTo>
                <a:lnTo>
                  <a:pt x="1143406" y="0"/>
                </a:lnTo>
                <a:close/>
              </a:path>
            </a:pathLst>
          </a:custGeom>
          <a:solidFill>
            <a:schemeClr val="accent5"/>
          </a:solidFill>
        </p:spPr>
        <p:txBody>
          <a:bodyPr wrap="square" lIns="0" tIns="0" rIns="0" bIns="0" rtlCol="0"/>
          <a:lstStyle/>
          <a:p>
            <a:endParaRPr/>
          </a:p>
        </p:txBody>
      </p:sp>
      <p:sp>
        <p:nvSpPr>
          <p:cNvPr id="17" name="object 5"/>
          <p:cNvSpPr/>
          <p:nvPr/>
        </p:nvSpPr>
        <p:spPr>
          <a:xfrm>
            <a:off x="7517851" y="2557207"/>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46" y="660158"/>
                </a:lnTo>
                <a:lnTo>
                  <a:pt x="1143419" y="0"/>
                </a:lnTo>
                <a:close/>
              </a:path>
            </a:pathLst>
          </a:custGeom>
          <a:solidFill>
            <a:schemeClr val="accent5"/>
          </a:solidFill>
        </p:spPr>
        <p:txBody>
          <a:bodyPr wrap="square" lIns="0" tIns="0" rIns="0" bIns="0" rtlCol="0"/>
          <a:lstStyle/>
          <a:p>
            <a:endParaRPr/>
          </a:p>
        </p:txBody>
      </p:sp>
      <p:sp>
        <p:nvSpPr>
          <p:cNvPr id="19" name="object 6"/>
          <p:cNvSpPr/>
          <p:nvPr/>
        </p:nvSpPr>
        <p:spPr>
          <a:xfrm>
            <a:off x="7517851" y="3949420"/>
            <a:ext cx="1524635" cy="1320800"/>
          </a:xfrm>
          <a:custGeom>
            <a:avLst/>
            <a:gdLst/>
            <a:ahLst/>
            <a:cxnLst/>
            <a:rect l="l" t="t" r="r" b="b"/>
            <a:pathLst>
              <a:path w="1524634" h="1320800">
                <a:moveTo>
                  <a:pt x="1143419" y="0"/>
                </a:moveTo>
                <a:lnTo>
                  <a:pt x="381139" y="0"/>
                </a:lnTo>
                <a:lnTo>
                  <a:pt x="0" y="660171"/>
                </a:lnTo>
                <a:lnTo>
                  <a:pt x="381139" y="1320304"/>
                </a:lnTo>
                <a:lnTo>
                  <a:pt x="1143406" y="1320304"/>
                </a:lnTo>
                <a:lnTo>
                  <a:pt x="1524546" y="660171"/>
                </a:lnTo>
                <a:lnTo>
                  <a:pt x="1143419" y="0"/>
                </a:lnTo>
                <a:close/>
              </a:path>
            </a:pathLst>
          </a:custGeom>
          <a:solidFill>
            <a:schemeClr val="accent5"/>
          </a:solidFill>
        </p:spPr>
        <p:txBody>
          <a:bodyPr wrap="square" lIns="0" tIns="0" rIns="0" bIns="0" rtlCol="0"/>
          <a:lstStyle/>
          <a:p>
            <a:endParaRPr/>
          </a:p>
        </p:txBody>
      </p:sp>
      <p:sp>
        <p:nvSpPr>
          <p:cNvPr id="20" name="object 13"/>
          <p:cNvSpPr/>
          <p:nvPr/>
        </p:nvSpPr>
        <p:spPr>
          <a:xfrm>
            <a:off x="7517851" y="53416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46" y="660158"/>
                </a:lnTo>
                <a:lnTo>
                  <a:pt x="1143419" y="0"/>
                </a:lnTo>
                <a:close/>
              </a:path>
            </a:pathLst>
          </a:custGeom>
          <a:solidFill>
            <a:schemeClr val="accent5"/>
          </a:solidFill>
        </p:spPr>
        <p:txBody>
          <a:bodyPr wrap="square" lIns="0" tIns="0" rIns="0" bIns="0" rtlCol="0"/>
          <a:lstStyle/>
          <a:p>
            <a:endParaRPr/>
          </a:p>
        </p:txBody>
      </p:sp>
      <p:sp>
        <p:nvSpPr>
          <p:cNvPr id="21" name="object 16"/>
          <p:cNvSpPr/>
          <p:nvPr/>
        </p:nvSpPr>
        <p:spPr>
          <a:xfrm>
            <a:off x="5094922" y="53416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58" y="660158"/>
                </a:lnTo>
                <a:lnTo>
                  <a:pt x="1143419" y="0"/>
                </a:lnTo>
                <a:close/>
              </a:path>
            </a:pathLst>
          </a:custGeom>
          <a:solidFill>
            <a:schemeClr val="accent5"/>
          </a:solidFill>
        </p:spPr>
        <p:txBody>
          <a:bodyPr wrap="square" lIns="0" tIns="0" rIns="0" bIns="0" rtlCol="0"/>
          <a:lstStyle/>
          <a:p>
            <a:endParaRPr/>
          </a:p>
        </p:txBody>
      </p:sp>
      <p:sp>
        <p:nvSpPr>
          <p:cNvPr id="22" name="object 15"/>
          <p:cNvSpPr/>
          <p:nvPr/>
        </p:nvSpPr>
        <p:spPr>
          <a:xfrm>
            <a:off x="5087581" y="3943070"/>
            <a:ext cx="1539240" cy="1333500"/>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0B050"/>
          </a:solidFill>
          <a:ln>
            <a:solidFill>
              <a:schemeClr val="accent5"/>
            </a:solidFill>
          </a:ln>
        </p:spPr>
        <p:txBody>
          <a:bodyPr wrap="square" lIns="0" tIns="0" rIns="0" bIns="0" rtlCol="0"/>
          <a:lstStyle/>
          <a:p>
            <a:endParaRPr/>
          </a:p>
        </p:txBody>
      </p:sp>
      <p:sp>
        <p:nvSpPr>
          <p:cNvPr id="23" name="object 8"/>
          <p:cNvSpPr/>
          <p:nvPr/>
        </p:nvSpPr>
        <p:spPr>
          <a:xfrm>
            <a:off x="6846887" y="2059703"/>
            <a:ext cx="984250" cy="852169"/>
          </a:xfrm>
          <a:custGeom>
            <a:avLst/>
            <a:gdLst/>
            <a:ahLst/>
            <a:cxnLst/>
            <a:rect l="l" t="t" r="r" b="b"/>
            <a:pathLst>
              <a:path w="984250" h="852169">
                <a:moveTo>
                  <a:pt x="737958" y="0"/>
                </a:moveTo>
                <a:lnTo>
                  <a:pt x="245986" y="0"/>
                </a:lnTo>
                <a:lnTo>
                  <a:pt x="0" y="426059"/>
                </a:lnTo>
                <a:lnTo>
                  <a:pt x="245986" y="852106"/>
                </a:lnTo>
                <a:lnTo>
                  <a:pt x="737946" y="852106"/>
                </a:lnTo>
                <a:lnTo>
                  <a:pt x="983932" y="426059"/>
                </a:lnTo>
                <a:lnTo>
                  <a:pt x="737958" y="0"/>
                </a:lnTo>
                <a:close/>
              </a:path>
            </a:pathLst>
          </a:custGeom>
          <a:solidFill>
            <a:srgbClr val="CCECFF"/>
          </a:solidFill>
          <a:ln>
            <a:solidFill>
              <a:schemeClr val="accent5"/>
            </a:solidFill>
          </a:ln>
        </p:spPr>
        <p:txBody>
          <a:bodyPr wrap="square" lIns="0" tIns="0" rIns="0" bIns="0" rtlCol="0"/>
          <a:lstStyle/>
          <a:p>
            <a:endParaRPr/>
          </a:p>
        </p:txBody>
      </p:sp>
      <p:sp>
        <p:nvSpPr>
          <p:cNvPr id="24" name="object 17"/>
          <p:cNvSpPr/>
          <p:nvPr/>
        </p:nvSpPr>
        <p:spPr>
          <a:xfrm>
            <a:off x="4023360" y="5863721"/>
            <a:ext cx="931544" cy="807085"/>
          </a:xfrm>
          <a:custGeom>
            <a:avLst/>
            <a:gdLst/>
            <a:ahLst/>
            <a:cxnLst/>
            <a:rect l="l" t="t" r="r" b="b"/>
            <a:pathLst>
              <a:path w="931545" h="807084">
                <a:moveTo>
                  <a:pt x="698614" y="0"/>
                </a:moveTo>
                <a:lnTo>
                  <a:pt x="232867" y="0"/>
                </a:lnTo>
                <a:lnTo>
                  <a:pt x="0" y="403351"/>
                </a:lnTo>
                <a:lnTo>
                  <a:pt x="232867" y="806703"/>
                </a:lnTo>
                <a:lnTo>
                  <a:pt x="698601" y="806703"/>
                </a:lnTo>
                <a:lnTo>
                  <a:pt x="931481" y="403351"/>
                </a:lnTo>
                <a:lnTo>
                  <a:pt x="698614" y="0"/>
                </a:lnTo>
                <a:close/>
              </a:path>
            </a:pathLst>
          </a:custGeom>
          <a:solidFill>
            <a:schemeClr val="accent5"/>
          </a:solidFill>
        </p:spPr>
        <p:txBody>
          <a:bodyPr wrap="square" lIns="0" tIns="0" rIns="0" bIns="0" rtlCol="0"/>
          <a:lstStyle/>
          <a:p>
            <a:endParaRPr/>
          </a:p>
        </p:txBody>
      </p:sp>
      <p:sp>
        <p:nvSpPr>
          <p:cNvPr id="25" name="object 18"/>
          <p:cNvSpPr/>
          <p:nvPr/>
        </p:nvSpPr>
        <p:spPr>
          <a:xfrm>
            <a:off x="3378492" y="5641788"/>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pic>
        <p:nvPicPr>
          <p:cNvPr id="26" name="Рисунок 25"/>
          <p:cNvPicPr>
            <a:picLocks noChangeAspect="1"/>
          </p:cNvPicPr>
          <p:nvPr/>
        </p:nvPicPr>
        <p:blipFill>
          <a:blip r:embed="rId4" cstate="print"/>
          <a:stretch>
            <a:fillRect/>
          </a:stretch>
        </p:blipFill>
        <p:spPr>
          <a:xfrm>
            <a:off x="6405774" y="4663440"/>
            <a:ext cx="1330050" cy="1188720"/>
          </a:xfrm>
          <a:prstGeom prst="hexagon">
            <a:avLst/>
          </a:prstGeom>
          <a:ln w="88900" cap="sq">
            <a:solidFill>
              <a:srgbClr val="FFFFFF"/>
            </a:solidFill>
            <a:miter lim="800000"/>
          </a:ln>
          <a:effectLst>
            <a:outerShdw blurRad="254000" algn="tl" rotWithShape="0">
              <a:srgbClr val="000000">
                <a:alpha val="43000"/>
              </a:srgbClr>
            </a:outerShdw>
          </a:effectLst>
        </p:spPr>
      </p:pic>
      <p:sp>
        <p:nvSpPr>
          <p:cNvPr id="27" name="Прямоугольник 26"/>
          <p:cNvSpPr/>
          <p:nvPr/>
        </p:nvSpPr>
        <p:spPr>
          <a:xfrm>
            <a:off x="301752" y="1499616"/>
            <a:ext cx="7053534" cy="2285241"/>
          </a:xfrm>
          <a:prstGeom prst="rect">
            <a:avLst/>
          </a:prstGeom>
          <a:noFill/>
        </p:spPr>
        <p:txBody>
          <a:bodyPr wrap="square" lIns="68580" tIns="34290" rIns="68580" bIns="34290">
            <a:spAutoFit/>
          </a:bodyPr>
          <a:lstStyle/>
          <a:p>
            <a:r>
              <a:rPr lang="ru-RU" dirty="0" smtClean="0">
                <a:latin typeface="Times New Roman" pitchFamily="18" charset="0"/>
                <a:cs typeface="Times New Roman" pitchFamily="18" charset="0"/>
              </a:rPr>
              <a:t>Одной из действенных форм повышения уровня двигательной активности и продолжения учебно-воспитательной работы с учащимися должны стать домашние задания по физической культуре.</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процессе выполнения домашних заданий учащиеся приобщаются к систематическим занятиям физическими упражнениями, физическая культура постепенно входит у школьников в привычку. </a:t>
            </a:r>
          </a:p>
          <a:p>
            <a:endParaRPr lang="ru-RU" dirty="0" smtClean="0">
              <a:latin typeface="Times New Roman" pitchFamily="18" charset="0"/>
              <a:cs typeface="Times New Roman" pitchFamily="18" charset="0"/>
            </a:endParaRPr>
          </a:p>
        </p:txBody>
      </p:sp>
      <p:sp>
        <p:nvSpPr>
          <p:cNvPr id="28" name="Прямоугольник 27"/>
          <p:cNvSpPr/>
          <p:nvPr/>
        </p:nvSpPr>
        <p:spPr>
          <a:xfrm>
            <a:off x="316992" y="3462528"/>
            <a:ext cx="4812792" cy="2285241"/>
          </a:xfrm>
          <a:prstGeom prst="rect">
            <a:avLst/>
          </a:prstGeom>
          <a:noFill/>
        </p:spPr>
        <p:txBody>
          <a:bodyPr wrap="square" lIns="68580" tIns="34290" rIns="68580" bIns="34290">
            <a:spAutoFit/>
          </a:bodyPr>
          <a:lstStyle/>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Кроме того, стараясь хорошо выполнить домашние задания, они приучают себя активно и добросовестно работать, совершенствовать двигательные навыки и умения, развивать необходимые физические качества. Все это постепенно приводит к формированию личности ученика в процессе обучения.</a:t>
            </a: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Сущность искусственного интеллекта для занятий физической культурой и  спортом</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18</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25" name="object 18"/>
          <p:cNvSpPr/>
          <p:nvPr/>
        </p:nvSpPr>
        <p:spPr>
          <a:xfrm>
            <a:off x="3378492" y="5641788"/>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grpSp>
        <p:nvGrpSpPr>
          <p:cNvPr id="2" name="组合 2"/>
          <p:cNvGrpSpPr>
            <a:grpSpLocks/>
          </p:cNvGrpSpPr>
          <p:nvPr/>
        </p:nvGrpSpPr>
        <p:grpSpPr bwMode="auto">
          <a:xfrm>
            <a:off x="4929190" y="1357298"/>
            <a:ext cx="2281661" cy="2009069"/>
            <a:chOff x="5803300" y="1948400"/>
            <a:chExt cx="2164994" cy="1905223"/>
          </a:xfrm>
        </p:grpSpPr>
        <p:sp>
          <p:nvSpPr>
            <p:cNvPr id="28"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29"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5"/>
            </a:solidFill>
            <a:ln w="28575" cap="flat">
              <a:solidFill>
                <a:schemeClr val="accent1"/>
              </a:solid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grpSp>
        <p:nvGrpSpPr>
          <p:cNvPr id="4" name="组合 3"/>
          <p:cNvGrpSpPr>
            <a:grpSpLocks/>
          </p:cNvGrpSpPr>
          <p:nvPr/>
        </p:nvGrpSpPr>
        <p:grpSpPr bwMode="auto">
          <a:xfrm>
            <a:off x="3143240" y="2500306"/>
            <a:ext cx="2281661" cy="2010744"/>
            <a:chOff x="4044280" y="2999474"/>
            <a:chExt cx="2164994" cy="1905223"/>
          </a:xfrm>
        </p:grpSpPr>
        <p:sp>
          <p:nvSpPr>
            <p:cNvPr id="34" name="Freeform 5"/>
            <p:cNvSpPr>
              <a:spLocks/>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35" name="Freeform 5"/>
            <p:cNvSpPr>
              <a:spLocks/>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5"/>
            </a:solidFill>
            <a:ln w="28575" cap="flat">
              <a:noFill/>
              <a:prstDash val="solid"/>
              <a:miter lim="800000"/>
              <a:headEnd/>
              <a:tailEnd/>
            </a:ln>
          </p:spPr>
          <p:txBody>
            <a:bodyPr/>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grpSp>
      <p:grpSp>
        <p:nvGrpSpPr>
          <p:cNvPr id="9" name="组合 4"/>
          <p:cNvGrpSpPr>
            <a:grpSpLocks/>
          </p:cNvGrpSpPr>
          <p:nvPr/>
        </p:nvGrpSpPr>
        <p:grpSpPr bwMode="auto">
          <a:xfrm>
            <a:off x="1285852" y="3500438"/>
            <a:ext cx="2281661" cy="2009069"/>
            <a:chOff x="2285260" y="4050548"/>
            <a:chExt cx="2164994" cy="1905223"/>
          </a:xfrm>
        </p:grpSpPr>
        <p:sp>
          <p:nvSpPr>
            <p:cNvPr id="40" name="Freeform 5"/>
            <p:cNvSpPr>
              <a:spLocks/>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p:spPr>
          <p:txBody>
            <a:bodyPr anchor="ctr"/>
            <a:lstStyle/>
            <a:p>
              <a:pPr algn="ctr" defTabSz="1285372" fontAlgn="auto">
                <a:spcBef>
                  <a:spcPts val="0"/>
                </a:spcBef>
                <a:spcAft>
                  <a:spcPts val="0"/>
                </a:spcAft>
                <a:defRPr/>
              </a:pPr>
              <a:endParaRPr lang="zh-CN" altLang="en-US" sz="2530" kern="0">
                <a:solidFill>
                  <a:prstClr val="white"/>
                </a:solidFill>
                <a:latin typeface="Calibri" panose="020F0502020204030204"/>
              </a:endParaRPr>
            </a:p>
          </p:txBody>
        </p:sp>
        <p:sp>
          <p:nvSpPr>
            <p:cNvPr id="41" name="Freeform 5"/>
            <p:cNvSpPr>
              <a:spLocks/>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5"/>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algn="ctr" defTabSz="1285372" fontAlgn="auto">
                <a:spcBef>
                  <a:spcPts val="0"/>
                </a:spcBef>
                <a:spcAft>
                  <a:spcPts val="0"/>
                </a:spcAft>
                <a:defRPr/>
              </a:pPr>
              <a:endParaRPr lang="zh-CN" altLang="en-US" sz="2530" kern="0">
                <a:solidFill>
                  <a:sysClr val="window" lastClr="FFFFFF"/>
                </a:solidFill>
                <a:latin typeface="Calibri"/>
                <a:ea typeface="微软雅黑"/>
              </a:endParaRPr>
            </a:p>
          </p:txBody>
        </p:sp>
      </p:grpSp>
      <p:sp>
        <p:nvSpPr>
          <p:cNvPr id="45" name="object 15"/>
          <p:cNvSpPr/>
          <p:nvPr/>
        </p:nvSpPr>
        <p:spPr>
          <a:xfrm>
            <a:off x="7086600" y="1069848"/>
            <a:ext cx="1856232" cy="1563624"/>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chemeClr val="accent1"/>
            </a:solidFill>
          </a:ln>
        </p:spPr>
        <p:txBody>
          <a:bodyPr wrap="square" lIns="0" tIns="0" rIns="0" bIns="0" rtlCol="0"/>
          <a:lstStyle/>
          <a:p>
            <a:endParaRPr/>
          </a:p>
        </p:txBody>
      </p:sp>
      <p:sp>
        <p:nvSpPr>
          <p:cNvPr id="48" name="object 15"/>
          <p:cNvSpPr/>
          <p:nvPr/>
        </p:nvSpPr>
        <p:spPr>
          <a:xfrm>
            <a:off x="0" y="2928934"/>
            <a:ext cx="1643074" cy="1428760"/>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1A54D"/>
          </a:solidFill>
          <a:ln>
            <a:solidFill>
              <a:schemeClr val="accent1"/>
            </a:solidFill>
          </a:ln>
        </p:spPr>
        <p:txBody>
          <a:bodyPr wrap="square" lIns="0" tIns="0" rIns="0" bIns="0" rtlCol="0"/>
          <a:lstStyle/>
          <a:p>
            <a:endParaRPr/>
          </a:p>
        </p:txBody>
      </p:sp>
      <p:sp>
        <p:nvSpPr>
          <p:cNvPr id="49" name="TextBox 53"/>
          <p:cNvSpPr txBox="1">
            <a:spLocks noChangeArrowheads="1"/>
          </p:cNvSpPr>
          <p:nvPr/>
        </p:nvSpPr>
        <p:spPr bwMode="auto">
          <a:xfrm>
            <a:off x="5239512" y="3377012"/>
            <a:ext cx="3904488" cy="2715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smtClean="0">
                <a:latin typeface="Times New Roman" pitchFamily="18" charset="0"/>
                <a:cs typeface="Times New Roman" pitchFamily="18" charset="0"/>
              </a:rPr>
              <a:t>Сейчас в России уже существуют сервисы, которые позволяют проводить самостоятельные дистанционные тренировки с системами отслеживания выполнения упражнений, однако большинство из них зарубежные и они не позволяют управлять группами занимающихся и формировать для них необходимые комплексы упражнений.</a:t>
            </a:r>
          </a:p>
          <a:p>
            <a:pPr algn="ctr"/>
            <a:endParaRPr lang="ru-RU" sz="2400" dirty="0" smtClean="0">
              <a:latin typeface="Times New Roman" pitchFamily="18" charset="0"/>
              <a:cs typeface="Times New Roman" pitchFamily="18" charset="0"/>
            </a:endParaRPr>
          </a:p>
        </p:txBody>
      </p:sp>
      <p:sp>
        <p:nvSpPr>
          <p:cNvPr id="51" name="TextBox 53"/>
          <p:cNvSpPr txBox="1">
            <a:spLocks noChangeArrowheads="1"/>
          </p:cNvSpPr>
          <p:nvPr/>
        </p:nvSpPr>
        <p:spPr bwMode="auto">
          <a:xfrm>
            <a:off x="164592" y="5762262"/>
            <a:ext cx="7232904" cy="868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smtClean="0">
                <a:latin typeface="Times New Roman" pitchFamily="18" charset="0"/>
                <a:cs typeface="Times New Roman" pitchFamily="18" charset="0"/>
              </a:rPr>
              <a:t>Российская </a:t>
            </a:r>
            <a:r>
              <a:rPr lang="ru-RU" sz="1600" dirty="0" err="1" smtClean="0">
                <a:latin typeface="Times New Roman" pitchFamily="18" charset="0"/>
                <a:cs typeface="Times New Roman" pitchFamily="18" charset="0"/>
              </a:rPr>
              <a:t>онлайн</a:t>
            </a:r>
            <a:r>
              <a:rPr lang="ru-RU" sz="1600" dirty="0" smtClean="0">
                <a:latin typeface="Times New Roman" pitchFamily="18" charset="0"/>
                <a:cs typeface="Times New Roman" pitchFamily="18" charset="0"/>
              </a:rPr>
              <a:t> платформа FORA VISION (https://www.fora.vision), специально разработана для дистанционных занятий физической культурой в ВУЗах и школах. </a:t>
            </a:r>
            <a:endParaRPr lang="ru-RU" sz="2400" dirty="0" smtClean="0">
              <a:latin typeface="Times New Roman" pitchFamily="18" charset="0"/>
              <a:cs typeface="Times New Roman" pitchFamily="18" charset="0"/>
            </a:endParaRPr>
          </a:p>
        </p:txBody>
      </p:sp>
      <p:sp>
        <p:nvSpPr>
          <p:cNvPr id="52" name="TextBox 53"/>
          <p:cNvSpPr txBox="1">
            <a:spLocks noChangeArrowheads="1"/>
          </p:cNvSpPr>
          <p:nvPr/>
        </p:nvSpPr>
        <p:spPr bwMode="auto">
          <a:xfrm>
            <a:off x="0" y="1068342"/>
            <a:ext cx="5248656" cy="160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551" tIns="64276" rIns="128551" bIns="64276"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t> </a:t>
            </a:r>
            <a:r>
              <a:rPr lang="ru-RU" sz="1600" dirty="0" smtClean="0">
                <a:latin typeface="Times New Roman" pitchFamily="18" charset="0"/>
                <a:cs typeface="Times New Roman" pitchFamily="18" charset="0"/>
              </a:rPr>
              <a:t>Система дистанционных тренировок с использованием искусственного интеллекта позволяет работать с группами «ослабленных» здоровьем и переводить их из группы «мало занимающихся спортом» в группы «регулярно» занимающихся, повышая их вовлеченность в занятия спортом.</a:t>
            </a:r>
            <a:endParaRPr lang="ru-RU" sz="2400" dirty="0" smtClean="0">
              <a:latin typeface="Times New Roman" pitchFamily="18" charset="0"/>
              <a:cs typeface="Times New Roman" pitchFamily="18" charset="0"/>
            </a:endParaRPr>
          </a:p>
        </p:txBody>
      </p:sp>
      <p:sp>
        <p:nvSpPr>
          <p:cNvPr id="39" name="Freeform 21"/>
          <p:cNvSpPr>
            <a:spLocks/>
          </p:cNvSpPr>
          <p:nvPr/>
        </p:nvSpPr>
        <p:spPr bwMode="auto">
          <a:xfrm flipH="1" flipV="1">
            <a:off x="3912492" y="1556178"/>
            <a:ext cx="1428760" cy="42862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42" name="Freeform 21"/>
          <p:cNvSpPr>
            <a:spLocks/>
          </p:cNvSpPr>
          <p:nvPr/>
        </p:nvSpPr>
        <p:spPr bwMode="auto">
          <a:xfrm rot="10800000" flipH="1" flipV="1">
            <a:off x="4412364" y="4543218"/>
            <a:ext cx="1428760" cy="42862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sp>
        <p:nvSpPr>
          <p:cNvPr id="46" name="Freeform 21"/>
          <p:cNvSpPr>
            <a:spLocks/>
          </p:cNvSpPr>
          <p:nvPr/>
        </p:nvSpPr>
        <p:spPr bwMode="auto">
          <a:xfrm rot="10800000" flipH="1" flipV="1">
            <a:off x="3193164" y="5353986"/>
            <a:ext cx="1428760" cy="428628"/>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a:extLst/>
        </p:spPr>
        <p:txBody>
          <a:bodyPr lIns="96418" tIns="48210" rIns="96418" bIns="48210"/>
          <a:lstStyle/>
          <a:p>
            <a:pPr defTabSz="1285372" fontAlgn="auto">
              <a:spcBef>
                <a:spcPts val="0"/>
              </a:spcBef>
              <a:spcAft>
                <a:spcPts val="0"/>
              </a:spcAft>
              <a:defRPr/>
            </a:pPr>
            <a:endParaRPr lang="zh-CN" altLang="en-US" sz="2530" kern="0">
              <a:solidFill>
                <a:sysClr val="windowText" lastClr="000000"/>
              </a:solidFill>
              <a:latin typeface="Calibri"/>
              <a:ea typeface="微软雅黑"/>
            </a:endParaRPr>
          </a:p>
        </p:txBody>
      </p:sp>
      <p:pic>
        <p:nvPicPr>
          <p:cNvPr id="1026" name="Picture 2"/>
          <p:cNvPicPr>
            <a:picLocks noChangeAspect="1" noChangeArrowheads="1"/>
          </p:cNvPicPr>
          <p:nvPr/>
        </p:nvPicPr>
        <p:blipFill>
          <a:blip r:embed="rId4" cstate="print"/>
          <a:srcRect/>
          <a:stretch>
            <a:fillRect/>
          </a:stretch>
        </p:blipFill>
        <p:spPr bwMode="auto">
          <a:xfrm>
            <a:off x="7178040" y="1143000"/>
            <a:ext cx="1655064" cy="1426464"/>
          </a:xfrm>
          <a:prstGeom prst="hexagon">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123444" y="3035808"/>
            <a:ext cx="1421892" cy="1220724"/>
          </a:xfrm>
          <a:prstGeom prst="hexagon">
            <a:avLst/>
          </a:prstGeom>
          <a:noFill/>
          <a:ln w="9525">
            <a:noFill/>
            <a:miter lim="800000"/>
            <a:headEnd/>
            <a:tailEnd/>
          </a:ln>
          <a:effectLst/>
        </p:spPr>
      </p:pic>
      <p:sp>
        <p:nvSpPr>
          <p:cNvPr id="47" name="Freeform 59"/>
          <p:cNvSpPr>
            <a:spLocks noEditPoints="1"/>
          </p:cNvSpPr>
          <p:nvPr/>
        </p:nvSpPr>
        <p:spPr bwMode="auto">
          <a:xfrm>
            <a:off x="5689820" y="1948410"/>
            <a:ext cx="319952" cy="802540"/>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
        <p:nvSpPr>
          <p:cNvPr id="50" name="Freeform 59"/>
          <p:cNvSpPr>
            <a:spLocks noEditPoints="1"/>
          </p:cNvSpPr>
          <p:nvPr/>
        </p:nvSpPr>
        <p:spPr bwMode="auto">
          <a:xfrm>
            <a:off x="3949412" y="3088362"/>
            <a:ext cx="319952" cy="802540"/>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
        <p:nvSpPr>
          <p:cNvPr id="53" name="Freeform 59"/>
          <p:cNvSpPr>
            <a:spLocks noEditPoints="1"/>
          </p:cNvSpPr>
          <p:nvPr/>
        </p:nvSpPr>
        <p:spPr bwMode="auto">
          <a:xfrm>
            <a:off x="2056604" y="4103346"/>
            <a:ext cx="319952" cy="802540"/>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
        <p:nvSpPr>
          <p:cNvPr id="54" name="Freeform 57"/>
          <p:cNvSpPr>
            <a:spLocks/>
          </p:cNvSpPr>
          <p:nvPr/>
        </p:nvSpPr>
        <p:spPr bwMode="auto">
          <a:xfrm>
            <a:off x="6026478" y="1919658"/>
            <a:ext cx="191146" cy="805060"/>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 xmlns:a14="http://schemas.microsoft.com/office/drawing/2010/main"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
        <p:nvSpPr>
          <p:cNvPr id="55" name="Freeform 60"/>
          <p:cNvSpPr>
            <a:spLocks/>
          </p:cNvSpPr>
          <p:nvPr/>
        </p:nvSpPr>
        <p:spPr bwMode="auto">
          <a:xfrm>
            <a:off x="4322824" y="3062666"/>
            <a:ext cx="324333" cy="802540"/>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 xmlns:a14="http://schemas.microsoft.com/office/drawing/2010/main"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
        <p:nvSpPr>
          <p:cNvPr id="56" name="Freeform 63"/>
          <p:cNvSpPr>
            <a:spLocks/>
          </p:cNvSpPr>
          <p:nvPr/>
        </p:nvSpPr>
        <p:spPr bwMode="auto">
          <a:xfrm>
            <a:off x="2428860" y="4117662"/>
            <a:ext cx="308988" cy="797534"/>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 xmlns:a14="http://schemas.microsoft.com/office/drawing/2010/main" w="15875" cap="flat">
                <a:solidFill>
                  <a:srgbClr val="000000"/>
                </a:solidFill>
                <a:prstDash val="solid"/>
                <a:miter lim="800000"/>
                <a:headEnd/>
                <a:tailEnd/>
              </a14:hiddenLine>
            </a:ext>
          </a:extLst>
        </p:spPr>
        <p:txBody>
          <a:bodyPr/>
          <a:lstStyle/>
          <a:p>
            <a:pPr defTabSz="1285372" fontAlgn="auto">
              <a:spcBef>
                <a:spcPts val="0"/>
              </a:spcBef>
              <a:spcAft>
                <a:spcPts val="0"/>
              </a:spcAft>
              <a:defRPr/>
            </a:pPr>
            <a:endParaRPr lang="zh-CN" altLang="en-US" sz="2530" kern="0">
              <a:solidFill>
                <a:sysClr val="windowText" lastClr="000000"/>
              </a:solidFill>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56617" y="1202565"/>
            <a:ext cx="8430768" cy="982851"/>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43962" y="0"/>
            <a:ext cx="6898086" cy="931024"/>
          </a:xfrm>
          <a:prstGeom prst="rect">
            <a:avLst/>
          </a:prstGeom>
          <a:noFill/>
        </p:spPr>
        <p:txBody>
          <a:bodyPr wrap="square" lIns="68580" tIns="34290" rIns="68580" bIns="34290">
            <a:spAutoFit/>
          </a:bodyPr>
          <a:lstStyle/>
          <a:p>
            <a:r>
              <a:rPr lang="ru-RU" sz="2800" dirty="0" smtClean="0">
                <a:solidFill>
                  <a:schemeClr val="bg1"/>
                </a:solidFill>
                <a:latin typeface="Times New Roman" pitchFamily="18" charset="0"/>
                <a:cs typeface="Times New Roman" pitchFamily="18" charset="0"/>
              </a:rPr>
              <a:t>Характеристика  </a:t>
            </a:r>
            <a:r>
              <a:rPr lang="ru-RU" sz="2800" dirty="0" err="1" smtClean="0">
                <a:solidFill>
                  <a:schemeClr val="bg1"/>
                </a:solidFill>
                <a:latin typeface="Times New Roman" pitchFamily="18" charset="0"/>
                <a:cs typeface="Times New Roman" pitchFamily="18" charset="0"/>
              </a:rPr>
              <a:t>онлайн</a:t>
            </a:r>
            <a:r>
              <a:rPr lang="ru-RU" sz="2800" dirty="0" smtClean="0">
                <a:solidFill>
                  <a:schemeClr val="bg1"/>
                </a:solidFill>
                <a:latin typeface="Times New Roman" pitchFamily="18" charset="0"/>
                <a:cs typeface="Times New Roman" pitchFamily="18" charset="0"/>
              </a:rPr>
              <a:t> платформы FORA VISION для занятий физкультурой в школе</a:t>
            </a:r>
            <a:endParaRPr lang="ru-RU" sz="2800" b="1" dirty="0">
              <a:solidFill>
                <a:schemeClr val="bg1"/>
              </a:solidFill>
              <a:latin typeface="Times New Roman" pitchFamily="18" charset="0"/>
              <a:cs typeface="Times New Roman" pitchFamily="18" charset="0"/>
            </a:endParaRPr>
          </a:p>
        </p:txBody>
      </p:sp>
      <p:sp>
        <p:nvSpPr>
          <p:cNvPr id="17" name="TextBox 16"/>
          <p:cNvSpPr txBox="1"/>
          <p:nvPr/>
        </p:nvSpPr>
        <p:spPr>
          <a:xfrm>
            <a:off x="457623" y="1219714"/>
            <a:ext cx="8120211" cy="2554545"/>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Российская </a:t>
            </a:r>
            <a:r>
              <a:rPr lang="ru-RU" sz="1600" dirty="0" err="1" smtClean="0">
                <a:latin typeface="Times New Roman" pitchFamily="18" charset="0"/>
                <a:cs typeface="Times New Roman" pitchFamily="18" charset="0"/>
              </a:rPr>
              <a:t>онлайн</a:t>
            </a:r>
            <a:r>
              <a:rPr lang="ru-RU" sz="1600" dirty="0" smtClean="0">
                <a:latin typeface="Times New Roman" pitchFamily="18" charset="0"/>
                <a:cs typeface="Times New Roman" pitchFamily="18" charset="0"/>
              </a:rPr>
              <a:t> платформа FORA VISION (https://www.fora.vision), специально разработана для дистанционных занятий физической культурой в ВУЗах и школах. Она позволяет преподавателям создавать комплексы тренировок для различных групп учащихся, автоматически отслеживать выполнение упражнений и формировать необходимую аналитику, а также проводить исследования, сравнивая результаты различных групп тренирующихся. Занятия на платформе позволяют преподавателям сэкономить время на просмотры видеоматериалов с отчетами о тренировках, быть уверенным в том, что студенты и школьники действительно тренируются, а также дает возможность более эффективно управлять загрузкой спортивными залами.</a:t>
            </a:r>
          </a:p>
          <a:p>
            <a:endParaRPr lang="ru-RU" sz="16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19</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2" name="Рисунок 11"/>
          <p:cNvPicPr/>
          <p:nvPr/>
        </p:nvPicPr>
        <p:blipFill>
          <a:blip r:embed="rId4" cstate="print"/>
          <a:srcRect l="1667" t="7037" r="3975" b="5669"/>
          <a:stretch>
            <a:fillRect/>
          </a:stretch>
        </p:blipFill>
        <p:spPr bwMode="auto">
          <a:xfrm>
            <a:off x="173736" y="3611880"/>
            <a:ext cx="5605272" cy="3081528"/>
          </a:xfrm>
          <a:prstGeom prst="rect">
            <a:avLst/>
          </a:prstGeom>
          <a:noFill/>
          <a:ln w="9525">
            <a:solidFill>
              <a:srgbClr val="1C51A3"/>
            </a:solidFill>
            <a:miter lim="800000"/>
            <a:headEnd/>
            <a:tailEnd/>
          </a:ln>
        </p:spPr>
      </p:pic>
      <p:pic>
        <p:nvPicPr>
          <p:cNvPr id="14" name="Рисунок 13"/>
          <p:cNvPicPr>
            <a:picLocks noChangeAspect="1"/>
          </p:cNvPicPr>
          <p:nvPr/>
        </p:nvPicPr>
        <p:blipFill>
          <a:blip r:embed="rId5"/>
          <a:stretch>
            <a:fillRect/>
          </a:stretch>
        </p:blipFill>
        <p:spPr>
          <a:xfrm>
            <a:off x="5916168" y="3630168"/>
            <a:ext cx="3026664" cy="2907792"/>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33272"/>
            <a:ext cx="9144000" cy="5824728"/>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43962" y="0"/>
            <a:ext cx="6742638" cy="1669688"/>
          </a:xfrm>
          <a:prstGeom prst="rect">
            <a:avLst/>
          </a:prstGeom>
          <a:noFill/>
        </p:spPr>
        <p:txBody>
          <a:bodyPr wrap="square" lIns="68580" tIns="34290" rIns="68580" bIns="34290">
            <a:spAutoFit/>
          </a:bodyPr>
          <a:lstStyle/>
          <a:p>
            <a:r>
              <a:rPr lang="ru-RU" sz="2800" b="1" dirty="0" smtClean="0">
                <a:solidFill>
                  <a:schemeClr val="bg1"/>
                </a:solidFill>
                <a:latin typeface="Times New Roman" pitchFamily="18" charset="0"/>
                <a:cs typeface="Times New Roman" pitchFamily="18" charset="0"/>
              </a:rPr>
              <a:t>Социальная ситуация и физическое развитие младшего школьного возраста</a:t>
            </a:r>
          </a:p>
          <a:p>
            <a:endParaRPr lang="ru-RU" sz="4800" b="1" dirty="0">
              <a:solidFill>
                <a:schemeClr val="bg1"/>
              </a:solidFill>
              <a:latin typeface="Times New Roman" pitchFamily="18" charset="0"/>
              <a:cs typeface="Times New Roman" pitchFamily="18" charset="0"/>
            </a:endParaRPr>
          </a:p>
        </p:txBody>
      </p:sp>
      <p:sp>
        <p:nvSpPr>
          <p:cNvPr id="17" name="TextBox 16"/>
          <p:cNvSpPr txBox="1"/>
          <p:nvPr/>
        </p:nvSpPr>
        <p:spPr>
          <a:xfrm>
            <a:off x="813816" y="1197864"/>
            <a:ext cx="8074152" cy="1323439"/>
          </a:xfrm>
          <a:prstGeom prst="rect">
            <a:avLst/>
          </a:prstGeom>
          <a:noFill/>
        </p:spPr>
        <p:txBody>
          <a:bodyPr wrap="square" rtlCol="0">
            <a:spAutoFit/>
          </a:bodyPr>
          <a:lstStyle/>
          <a:p>
            <a:pPr fontAlgn="base"/>
            <a:r>
              <a:rPr lang="ru-RU" sz="1600" b="1" dirty="0" smtClean="0">
                <a:latin typeface="Times New Roman" pitchFamily="18" charset="0"/>
                <a:cs typeface="Times New Roman" pitchFamily="18" charset="0"/>
              </a:rPr>
              <a:t>Хронологические рамки (возрастные границы)</a:t>
            </a:r>
            <a:r>
              <a:rPr lang="ru-RU" sz="1600" dirty="0" smtClean="0">
                <a:latin typeface="Times New Roman" pitchFamily="18" charset="0"/>
                <a:cs typeface="Times New Roman" pitchFamily="18" charset="0"/>
              </a:rPr>
              <a:t>.  От 6‑7 до 10‑11 лет. Ребенок сохраняет много детских качеств - легкомыслие, наивность, взгляд на взрослого снизу вверх. Но он уже начинает утрачивать детскую непосредственность в поведении, у него появляется другая логика мышления. Учение для него - значимая деятельность.</a:t>
            </a:r>
          </a:p>
          <a:p>
            <a:pPr fontAlgn="base"/>
            <a:endParaRPr lang="ru-RU" sz="1600" dirty="0" smtClean="0"/>
          </a:p>
        </p:txBody>
      </p:sp>
      <p:sp>
        <p:nvSpPr>
          <p:cNvPr id="18" name="Прямоугольник 17"/>
          <p:cNvSpPr/>
          <p:nvPr/>
        </p:nvSpPr>
        <p:spPr>
          <a:xfrm>
            <a:off x="8618561" y="313694"/>
            <a:ext cx="253916"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cxnSp>
        <p:nvCxnSpPr>
          <p:cNvPr id="12" name="Прямая соединительная линия 11"/>
          <p:cNvCxnSpPr/>
          <p:nvPr/>
        </p:nvCxnSpPr>
        <p:spPr>
          <a:xfrm rot="5400000">
            <a:off x="-2354580" y="3945636"/>
            <a:ext cx="5779008" cy="45720"/>
          </a:xfrm>
          <a:prstGeom prst="line">
            <a:avLst/>
          </a:prstGeom>
          <a:ln w="76200">
            <a:solidFill>
              <a:srgbClr val="1C51A3"/>
            </a:solidFill>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198250" y="1435608"/>
            <a:ext cx="697862" cy="696080"/>
          </a:xfrm>
          <a:prstGeom prst="ellipse">
            <a:avLst/>
          </a:prstGeom>
          <a:solidFill>
            <a:srgbClr val="1B4E9D"/>
          </a:solidFill>
          <a:ln>
            <a:solidFill>
              <a:srgbClr val="1C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76914" y="3883152"/>
            <a:ext cx="697862" cy="696080"/>
          </a:xfrm>
          <a:prstGeom prst="ellipse">
            <a:avLst/>
          </a:prstGeom>
          <a:solidFill>
            <a:srgbClr val="1B4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810768" y="2337816"/>
            <a:ext cx="8141208" cy="1815882"/>
          </a:xfrm>
          <a:prstGeom prst="rect">
            <a:avLst/>
          </a:prstGeom>
          <a:noFill/>
        </p:spPr>
        <p:txBody>
          <a:bodyPr wrap="square" rtlCol="0">
            <a:spAutoFit/>
          </a:bodyPr>
          <a:lstStyle/>
          <a:p>
            <a:pPr fontAlgn="base"/>
            <a:r>
              <a:rPr lang="ru-RU" sz="1600" b="1" dirty="0" smtClean="0">
                <a:latin typeface="Times New Roman" pitchFamily="18" charset="0"/>
                <a:cs typeface="Times New Roman" pitchFamily="18" charset="0"/>
              </a:rPr>
              <a:t>Социальная ситуация. </a:t>
            </a:r>
            <a:r>
              <a:rPr lang="ru-RU" sz="1600" dirty="0" smtClean="0">
                <a:latin typeface="Times New Roman" pitchFamily="18" charset="0"/>
                <a:cs typeface="Times New Roman" pitchFamily="18" charset="0"/>
              </a:rPr>
              <a:t>Переход к учебной деятельности. Ребенок развивается в условиях сложной социальной среды, в условиях воспитания и обучения. Меняется сфера социальных отношений, появляется система «ребенок – взрослый» дифференцируется: ребенок ‑ учитель; ребенок – взрослый; ребенок – родители; ребенок – дети. Происходит смена </a:t>
            </a:r>
            <a:r>
              <a:rPr lang="ru-RU" sz="1600" dirty="0" err="1" smtClean="0">
                <a:latin typeface="Times New Roman" pitchFamily="18" charset="0"/>
                <a:cs typeface="Times New Roman" pitchFamily="18" charset="0"/>
              </a:rPr>
              <a:t>референтной</a:t>
            </a:r>
            <a:r>
              <a:rPr lang="ru-RU" sz="1600" dirty="0" smtClean="0">
                <a:latin typeface="Times New Roman" pitchFamily="18" charset="0"/>
                <a:cs typeface="Times New Roman" pitchFamily="18" charset="0"/>
              </a:rPr>
              <a:t> группы.</a:t>
            </a:r>
          </a:p>
          <a:p>
            <a:pPr fontAlgn="base"/>
            <a:endParaRPr lang="ru-RU" sz="1600" dirty="0" smtClean="0"/>
          </a:p>
          <a:p>
            <a:pPr fontAlgn="base"/>
            <a:endParaRPr lang="ru-RU" sz="1600" dirty="0" smtClean="0"/>
          </a:p>
        </p:txBody>
      </p:sp>
      <p:sp>
        <p:nvSpPr>
          <p:cNvPr id="22" name="TextBox 21"/>
          <p:cNvSpPr txBox="1"/>
          <p:nvPr/>
        </p:nvSpPr>
        <p:spPr>
          <a:xfrm>
            <a:off x="874776" y="3765959"/>
            <a:ext cx="8086344" cy="2800767"/>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Физическое развитие. </a:t>
            </a:r>
            <a:r>
              <a:rPr lang="ru-RU" sz="1600" dirty="0" smtClean="0">
                <a:latin typeface="Times New Roman" pitchFamily="18" charset="0"/>
                <a:cs typeface="Times New Roman" pitchFamily="18" charset="0"/>
              </a:rPr>
              <a:t>Происходит равномерное физическое развитие вплоть до подросткового возраста. Продолжается рост и созревание костей скелета, хотя скорость этих процессов различна у разных детей. Растут мышцы «сильные» и «ловкие», увеличивается физическая сила, выносливость и ловкость как у мальчиков, так и у девочек. Более эффективно функционируют лобные доли головного мозга, управляющие процессами мышления и другими психическими процессами, что помогает включаться во все более сложную, требующую  высокой координации движений деятельность. Очень важным фактором физического развития ребенка является здоровье, которое позволяет детям более активно заниматься физической (физкультура и труд) и умственной деятельностью. </a:t>
            </a:r>
          </a:p>
          <a:p>
            <a:pPr fontAlgn="base"/>
            <a:endParaRPr lang="ru-RU" sz="1600" dirty="0" smtClean="0"/>
          </a:p>
        </p:txBody>
      </p:sp>
      <p:sp>
        <p:nvSpPr>
          <p:cNvPr id="23" name="Овал 22"/>
          <p:cNvSpPr/>
          <p:nvPr/>
        </p:nvSpPr>
        <p:spPr>
          <a:xfrm>
            <a:off x="186058" y="2593848"/>
            <a:ext cx="697862" cy="696080"/>
          </a:xfrm>
          <a:prstGeom prst="ellipse">
            <a:avLst/>
          </a:prstGeom>
          <a:solidFill>
            <a:srgbClr val="1B4E9D"/>
          </a:solidFill>
          <a:ln>
            <a:solidFill>
              <a:srgbClr val="1C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oogle Shape;810;p48"/>
          <p:cNvGrpSpPr/>
          <p:nvPr/>
        </p:nvGrpSpPr>
        <p:grpSpPr>
          <a:xfrm>
            <a:off x="267974" y="2697480"/>
            <a:ext cx="536698" cy="536630"/>
            <a:chOff x="1926350" y="995225"/>
            <a:chExt cx="428650" cy="356600"/>
          </a:xfrm>
          <a:solidFill>
            <a:schemeClr val="bg1"/>
          </a:solidFill>
        </p:grpSpPr>
        <p:sp>
          <p:nvSpPr>
            <p:cNvPr id="27" name="Google Shape;811;p4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2;p4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3;p4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4;p4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885;p48"/>
          <p:cNvSpPr/>
          <p:nvPr/>
        </p:nvSpPr>
        <p:spPr>
          <a:xfrm>
            <a:off x="310896" y="1515030"/>
            <a:ext cx="513754" cy="496650"/>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PA_任意多边形 13"/>
          <p:cNvSpPr>
            <a:spLocks noEditPoints="1"/>
          </p:cNvSpPr>
          <p:nvPr>
            <p:custDataLst>
              <p:tags r:id="rId1"/>
            </p:custDataLst>
          </p:nvPr>
        </p:nvSpPr>
        <p:spPr bwMode="auto">
          <a:xfrm>
            <a:off x="301752" y="4032504"/>
            <a:ext cx="457200" cy="438912"/>
          </a:xfrm>
          <a:custGeom>
            <a:avLst/>
            <a:gdLst>
              <a:gd name="T0" fmla="*/ 349 w 674"/>
              <a:gd name="T1" fmla="*/ 0 h 673"/>
              <a:gd name="T2" fmla="*/ 365 w 674"/>
              <a:gd name="T3" fmla="*/ 185 h 673"/>
              <a:gd name="T4" fmla="*/ 344 w 674"/>
              <a:gd name="T5" fmla="*/ 217 h 673"/>
              <a:gd name="T6" fmla="*/ 342 w 674"/>
              <a:gd name="T7" fmla="*/ 235 h 673"/>
              <a:gd name="T8" fmla="*/ 211 w 674"/>
              <a:gd name="T9" fmla="*/ 298 h 673"/>
              <a:gd name="T10" fmla="*/ 144 w 674"/>
              <a:gd name="T11" fmla="*/ 306 h 673"/>
              <a:gd name="T12" fmla="*/ 115 w 674"/>
              <a:gd name="T13" fmla="*/ 302 h 673"/>
              <a:gd name="T14" fmla="*/ 88 w 674"/>
              <a:gd name="T15" fmla="*/ 315 h 673"/>
              <a:gd name="T16" fmla="*/ 25 w 674"/>
              <a:gd name="T17" fmla="*/ 208 h 673"/>
              <a:gd name="T18" fmla="*/ 84 w 674"/>
              <a:gd name="T19" fmla="*/ 112 h 673"/>
              <a:gd name="T20" fmla="*/ 171 w 674"/>
              <a:gd name="T21" fmla="*/ 43 h 673"/>
              <a:gd name="T22" fmla="*/ 278 w 674"/>
              <a:gd name="T23" fmla="*/ 4 h 673"/>
              <a:gd name="T24" fmla="*/ 399 w 674"/>
              <a:gd name="T25" fmla="*/ 4 h 673"/>
              <a:gd name="T26" fmla="*/ 465 w 674"/>
              <a:gd name="T27" fmla="*/ 25 h 673"/>
              <a:gd name="T28" fmla="*/ 543 w 674"/>
              <a:gd name="T29" fmla="*/ 68 h 673"/>
              <a:gd name="T30" fmla="*/ 495 w 674"/>
              <a:gd name="T31" fmla="*/ 137 h 673"/>
              <a:gd name="T32" fmla="*/ 415 w 674"/>
              <a:gd name="T33" fmla="*/ 181 h 673"/>
              <a:gd name="T34" fmla="*/ 405 w 674"/>
              <a:gd name="T35" fmla="*/ 48 h 673"/>
              <a:gd name="T36" fmla="*/ 595 w 674"/>
              <a:gd name="T37" fmla="*/ 119 h 673"/>
              <a:gd name="T38" fmla="*/ 449 w 674"/>
              <a:gd name="T39" fmla="*/ 229 h 673"/>
              <a:gd name="T40" fmla="*/ 447 w 674"/>
              <a:gd name="T41" fmla="*/ 246 h 673"/>
              <a:gd name="T42" fmla="*/ 420 w 674"/>
              <a:gd name="T43" fmla="*/ 277 h 673"/>
              <a:gd name="T44" fmla="*/ 411 w 674"/>
              <a:gd name="T45" fmla="*/ 312 h 673"/>
              <a:gd name="T46" fmla="*/ 405 w 674"/>
              <a:gd name="T47" fmla="*/ 442 h 673"/>
              <a:gd name="T48" fmla="*/ 420 w 674"/>
              <a:gd name="T49" fmla="*/ 469 h 673"/>
              <a:gd name="T50" fmla="*/ 622 w 674"/>
              <a:gd name="T51" fmla="*/ 519 h 673"/>
              <a:gd name="T52" fmla="*/ 653 w 674"/>
              <a:gd name="T53" fmla="*/ 454 h 673"/>
              <a:gd name="T54" fmla="*/ 674 w 674"/>
              <a:gd name="T55" fmla="*/ 360 h 673"/>
              <a:gd name="T56" fmla="*/ 668 w 674"/>
              <a:gd name="T57" fmla="*/ 275 h 673"/>
              <a:gd name="T58" fmla="*/ 628 w 674"/>
              <a:gd name="T59" fmla="*/ 166 h 673"/>
              <a:gd name="T60" fmla="*/ 588 w 674"/>
              <a:gd name="T61" fmla="*/ 563 h 673"/>
              <a:gd name="T62" fmla="*/ 509 w 674"/>
              <a:gd name="T63" fmla="*/ 627 h 673"/>
              <a:gd name="T64" fmla="*/ 378 w 674"/>
              <a:gd name="T65" fmla="*/ 671 h 673"/>
              <a:gd name="T66" fmla="*/ 378 w 674"/>
              <a:gd name="T67" fmla="*/ 532 h 673"/>
              <a:gd name="T68" fmla="*/ 405 w 674"/>
              <a:gd name="T69" fmla="*/ 517 h 673"/>
              <a:gd name="T70" fmla="*/ 588 w 674"/>
              <a:gd name="T71" fmla="*/ 563 h 673"/>
              <a:gd name="T72" fmla="*/ 265 w 674"/>
              <a:gd name="T73" fmla="*/ 667 h 673"/>
              <a:gd name="T74" fmla="*/ 171 w 674"/>
              <a:gd name="T75" fmla="*/ 630 h 673"/>
              <a:gd name="T76" fmla="*/ 92 w 674"/>
              <a:gd name="T77" fmla="*/ 569 h 673"/>
              <a:gd name="T78" fmla="*/ 36 w 674"/>
              <a:gd name="T79" fmla="*/ 488 h 673"/>
              <a:gd name="T80" fmla="*/ 9 w 674"/>
              <a:gd name="T81" fmla="*/ 415 h 673"/>
              <a:gd name="T82" fmla="*/ 105 w 674"/>
              <a:gd name="T83" fmla="*/ 404 h 673"/>
              <a:gd name="T84" fmla="*/ 136 w 674"/>
              <a:gd name="T85" fmla="*/ 406 h 673"/>
              <a:gd name="T86" fmla="*/ 230 w 674"/>
              <a:gd name="T87" fmla="*/ 446 h 673"/>
              <a:gd name="T88" fmla="*/ 315 w 674"/>
              <a:gd name="T89" fmla="*/ 492 h 673"/>
              <a:gd name="T90" fmla="*/ 330 w 674"/>
              <a:gd name="T91" fmla="*/ 519 h 673"/>
              <a:gd name="T92" fmla="*/ 0 w 674"/>
              <a:gd name="T93" fmla="*/ 367 h 673"/>
              <a:gd name="T94" fmla="*/ 0 w 674"/>
              <a:gd name="T95" fmla="*/ 315 h 673"/>
              <a:gd name="T96" fmla="*/ 0 w 674"/>
              <a:gd name="T97" fmla="*/ 367 h 673"/>
              <a:gd name="T98" fmla="*/ 321 w 674"/>
              <a:gd name="T99" fmla="*/ 300 h 673"/>
              <a:gd name="T100" fmla="*/ 175 w 674"/>
              <a:gd name="T101" fmla="*/ 363 h 673"/>
              <a:gd name="T102" fmla="*/ 332 w 674"/>
              <a:gd name="T103" fmla="*/ 438 h 673"/>
              <a:gd name="T104" fmla="*/ 349 w 674"/>
              <a:gd name="T105" fmla="*/ 429 h 673"/>
              <a:gd name="T106" fmla="*/ 365 w 674"/>
              <a:gd name="T107" fmla="*/ 27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4" h="673">
                <a:moveTo>
                  <a:pt x="336" y="0"/>
                </a:moveTo>
                <a:lnTo>
                  <a:pt x="336" y="0"/>
                </a:lnTo>
                <a:lnTo>
                  <a:pt x="349" y="0"/>
                </a:lnTo>
                <a:lnTo>
                  <a:pt x="349" y="0"/>
                </a:lnTo>
                <a:lnTo>
                  <a:pt x="357" y="46"/>
                </a:lnTo>
                <a:lnTo>
                  <a:pt x="361" y="91"/>
                </a:lnTo>
                <a:lnTo>
                  <a:pt x="365" y="137"/>
                </a:lnTo>
                <a:lnTo>
                  <a:pt x="365" y="185"/>
                </a:lnTo>
                <a:lnTo>
                  <a:pt x="365" y="185"/>
                </a:lnTo>
                <a:lnTo>
                  <a:pt x="357" y="194"/>
                </a:lnTo>
                <a:lnTo>
                  <a:pt x="349" y="204"/>
                </a:lnTo>
                <a:lnTo>
                  <a:pt x="344" y="217"/>
                </a:lnTo>
                <a:lnTo>
                  <a:pt x="342" y="229"/>
                </a:lnTo>
                <a:lnTo>
                  <a:pt x="342" y="229"/>
                </a:lnTo>
                <a:lnTo>
                  <a:pt x="342" y="235"/>
                </a:lnTo>
                <a:lnTo>
                  <a:pt x="342" y="235"/>
                </a:lnTo>
                <a:lnTo>
                  <a:pt x="301" y="256"/>
                </a:lnTo>
                <a:lnTo>
                  <a:pt x="259" y="277"/>
                </a:lnTo>
                <a:lnTo>
                  <a:pt x="259" y="277"/>
                </a:lnTo>
                <a:lnTo>
                  <a:pt x="211" y="298"/>
                </a:lnTo>
                <a:lnTo>
                  <a:pt x="161" y="317"/>
                </a:lnTo>
                <a:lnTo>
                  <a:pt x="161" y="317"/>
                </a:lnTo>
                <a:lnTo>
                  <a:pt x="152" y="310"/>
                </a:lnTo>
                <a:lnTo>
                  <a:pt x="144" y="306"/>
                </a:lnTo>
                <a:lnTo>
                  <a:pt x="134" y="302"/>
                </a:lnTo>
                <a:lnTo>
                  <a:pt x="123" y="302"/>
                </a:lnTo>
                <a:lnTo>
                  <a:pt x="123" y="302"/>
                </a:lnTo>
                <a:lnTo>
                  <a:pt x="115" y="302"/>
                </a:lnTo>
                <a:lnTo>
                  <a:pt x="105" y="304"/>
                </a:lnTo>
                <a:lnTo>
                  <a:pt x="96" y="308"/>
                </a:lnTo>
                <a:lnTo>
                  <a:pt x="88" y="315"/>
                </a:lnTo>
                <a:lnTo>
                  <a:pt x="88" y="315"/>
                </a:lnTo>
                <a:lnTo>
                  <a:pt x="9" y="262"/>
                </a:lnTo>
                <a:lnTo>
                  <a:pt x="9" y="262"/>
                </a:lnTo>
                <a:lnTo>
                  <a:pt x="15" y="235"/>
                </a:lnTo>
                <a:lnTo>
                  <a:pt x="25" y="208"/>
                </a:lnTo>
                <a:lnTo>
                  <a:pt x="38" y="181"/>
                </a:lnTo>
                <a:lnTo>
                  <a:pt x="50" y="158"/>
                </a:lnTo>
                <a:lnTo>
                  <a:pt x="67" y="135"/>
                </a:lnTo>
                <a:lnTo>
                  <a:pt x="84" y="112"/>
                </a:lnTo>
                <a:lnTo>
                  <a:pt x="105" y="93"/>
                </a:lnTo>
                <a:lnTo>
                  <a:pt x="125" y="75"/>
                </a:lnTo>
                <a:lnTo>
                  <a:pt x="146" y="58"/>
                </a:lnTo>
                <a:lnTo>
                  <a:pt x="171" y="43"/>
                </a:lnTo>
                <a:lnTo>
                  <a:pt x="196" y="29"/>
                </a:lnTo>
                <a:lnTo>
                  <a:pt x="221" y="18"/>
                </a:lnTo>
                <a:lnTo>
                  <a:pt x="251" y="10"/>
                </a:lnTo>
                <a:lnTo>
                  <a:pt x="278" y="4"/>
                </a:lnTo>
                <a:lnTo>
                  <a:pt x="307" y="0"/>
                </a:lnTo>
                <a:lnTo>
                  <a:pt x="336" y="0"/>
                </a:lnTo>
                <a:lnTo>
                  <a:pt x="336" y="0"/>
                </a:lnTo>
                <a:close/>
                <a:moveTo>
                  <a:pt x="399" y="4"/>
                </a:moveTo>
                <a:lnTo>
                  <a:pt x="399" y="4"/>
                </a:lnTo>
                <a:lnTo>
                  <a:pt x="422" y="10"/>
                </a:lnTo>
                <a:lnTo>
                  <a:pt x="445" y="16"/>
                </a:lnTo>
                <a:lnTo>
                  <a:pt x="465" y="25"/>
                </a:lnTo>
                <a:lnTo>
                  <a:pt x="486" y="33"/>
                </a:lnTo>
                <a:lnTo>
                  <a:pt x="505" y="43"/>
                </a:lnTo>
                <a:lnTo>
                  <a:pt x="524" y="56"/>
                </a:lnTo>
                <a:lnTo>
                  <a:pt x="543" y="68"/>
                </a:lnTo>
                <a:lnTo>
                  <a:pt x="559" y="83"/>
                </a:lnTo>
                <a:lnTo>
                  <a:pt x="559" y="83"/>
                </a:lnTo>
                <a:lnTo>
                  <a:pt x="528" y="110"/>
                </a:lnTo>
                <a:lnTo>
                  <a:pt x="495" y="137"/>
                </a:lnTo>
                <a:lnTo>
                  <a:pt x="461" y="162"/>
                </a:lnTo>
                <a:lnTo>
                  <a:pt x="426" y="185"/>
                </a:lnTo>
                <a:lnTo>
                  <a:pt x="426" y="185"/>
                </a:lnTo>
                <a:lnTo>
                  <a:pt x="415" y="181"/>
                </a:lnTo>
                <a:lnTo>
                  <a:pt x="415" y="181"/>
                </a:lnTo>
                <a:lnTo>
                  <a:pt x="413" y="135"/>
                </a:lnTo>
                <a:lnTo>
                  <a:pt x="411" y="91"/>
                </a:lnTo>
                <a:lnTo>
                  <a:pt x="405" y="48"/>
                </a:lnTo>
                <a:lnTo>
                  <a:pt x="399" y="4"/>
                </a:lnTo>
                <a:lnTo>
                  <a:pt x="399" y="4"/>
                </a:lnTo>
                <a:close/>
                <a:moveTo>
                  <a:pt x="595" y="119"/>
                </a:moveTo>
                <a:lnTo>
                  <a:pt x="595" y="119"/>
                </a:lnTo>
                <a:lnTo>
                  <a:pt x="559" y="148"/>
                </a:lnTo>
                <a:lnTo>
                  <a:pt x="524" y="177"/>
                </a:lnTo>
                <a:lnTo>
                  <a:pt x="486" y="204"/>
                </a:lnTo>
                <a:lnTo>
                  <a:pt x="449" y="229"/>
                </a:lnTo>
                <a:lnTo>
                  <a:pt x="449" y="229"/>
                </a:lnTo>
                <a:lnTo>
                  <a:pt x="449" y="229"/>
                </a:lnTo>
                <a:lnTo>
                  <a:pt x="449" y="237"/>
                </a:lnTo>
                <a:lnTo>
                  <a:pt x="447" y="246"/>
                </a:lnTo>
                <a:lnTo>
                  <a:pt x="442" y="254"/>
                </a:lnTo>
                <a:lnTo>
                  <a:pt x="438" y="260"/>
                </a:lnTo>
                <a:lnTo>
                  <a:pt x="428" y="273"/>
                </a:lnTo>
                <a:lnTo>
                  <a:pt x="420" y="277"/>
                </a:lnTo>
                <a:lnTo>
                  <a:pt x="413" y="279"/>
                </a:lnTo>
                <a:lnTo>
                  <a:pt x="413" y="279"/>
                </a:lnTo>
                <a:lnTo>
                  <a:pt x="411" y="312"/>
                </a:lnTo>
                <a:lnTo>
                  <a:pt x="411" y="312"/>
                </a:lnTo>
                <a:lnTo>
                  <a:pt x="405" y="373"/>
                </a:lnTo>
                <a:lnTo>
                  <a:pt x="397" y="436"/>
                </a:lnTo>
                <a:lnTo>
                  <a:pt x="397" y="436"/>
                </a:lnTo>
                <a:lnTo>
                  <a:pt x="405" y="442"/>
                </a:lnTo>
                <a:lnTo>
                  <a:pt x="411" y="450"/>
                </a:lnTo>
                <a:lnTo>
                  <a:pt x="415" y="459"/>
                </a:lnTo>
                <a:lnTo>
                  <a:pt x="420" y="469"/>
                </a:lnTo>
                <a:lnTo>
                  <a:pt x="420" y="469"/>
                </a:lnTo>
                <a:lnTo>
                  <a:pt x="470" y="486"/>
                </a:lnTo>
                <a:lnTo>
                  <a:pt x="520" y="498"/>
                </a:lnTo>
                <a:lnTo>
                  <a:pt x="570" y="509"/>
                </a:lnTo>
                <a:lnTo>
                  <a:pt x="622" y="519"/>
                </a:lnTo>
                <a:lnTo>
                  <a:pt x="622" y="519"/>
                </a:lnTo>
                <a:lnTo>
                  <a:pt x="632" y="498"/>
                </a:lnTo>
                <a:lnTo>
                  <a:pt x="643" y="477"/>
                </a:lnTo>
                <a:lnTo>
                  <a:pt x="653" y="454"/>
                </a:lnTo>
                <a:lnTo>
                  <a:pt x="659" y="433"/>
                </a:lnTo>
                <a:lnTo>
                  <a:pt x="666" y="408"/>
                </a:lnTo>
                <a:lnTo>
                  <a:pt x="670" y="386"/>
                </a:lnTo>
                <a:lnTo>
                  <a:pt x="674" y="360"/>
                </a:lnTo>
                <a:lnTo>
                  <a:pt x="674" y="335"/>
                </a:lnTo>
                <a:lnTo>
                  <a:pt x="674" y="335"/>
                </a:lnTo>
                <a:lnTo>
                  <a:pt x="672" y="306"/>
                </a:lnTo>
                <a:lnTo>
                  <a:pt x="668" y="275"/>
                </a:lnTo>
                <a:lnTo>
                  <a:pt x="661" y="246"/>
                </a:lnTo>
                <a:lnTo>
                  <a:pt x="653" y="219"/>
                </a:lnTo>
                <a:lnTo>
                  <a:pt x="641" y="192"/>
                </a:lnTo>
                <a:lnTo>
                  <a:pt x="628" y="166"/>
                </a:lnTo>
                <a:lnTo>
                  <a:pt x="611" y="141"/>
                </a:lnTo>
                <a:lnTo>
                  <a:pt x="595" y="119"/>
                </a:lnTo>
                <a:lnTo>
                  <a:pt x="595" y="119"/>
                </a:lnTo>
                <a:close/>
                <a:moveTo>
                  <a:pt x="588" y="563"/>
                </a:moveTo>
                <a:lnTo>
                  <a:pt x="588" y="563"/>
                </a:lnTo>
                <a:lnTo>
                  <a:pt x="563" y="586"/>
                </a:lnTo>
                <a:lnTo>
                  <a:pt x="536" y="609"/>
                </a:lnTo>
                <a:lnTo>
                  <a:pt x="509" y="627"/>
                </a:lnTo>
                <a:lnTo>
                  <a:pt x="478" y="642"/>
                </a:lnTo>
                <a:lnTo>
                  <a:pt x="447" y="657"/>
                </a:lnTo>
                <a:lnTo>
                  <a:pt x="411" y="665"/>
                </a:lnTo>
                <a:lnTo>
                  <a:pt x="378" y="671"/>
                </a:lnTo>
                <a:lnTo>
                  <a:pt x="340" y="673"/>
                </a:lnTo>
                <a:lnTo>
                  <a:pt x="340" y="673"/>
                </a:lnTo>
                <a:lnTo>
                  <a:pt x="361" y="602"/>
                </a:lnTo>
                <a:lnTo>
                  <a:pt x="378" y="532"/>
                </a:lnTo>
                <a:lnTo>
                  <a:pt x="378" y="532"/>
                </a:lnTo>
                <a:lnTo>
                  <a:pt x="392" y="525"/>
                </a:lnTo>
                <a:lnTo>
                  <a:pt x="405" y="517"/>
                </a:lnTo>
                <a:lnTo>
                  <a:pt x="405" y="517"/>
                </a:lnTo>
                <a:lnTo>
                  <a:pt x="451" y="529"/>
                </a:lnTo>
                <a:lnTo>
                  <a:pt x="495" y="542"/>
                </a:lnTo>
                <a:lnTo>
                  <a:pt x="543" y="552"/>
                </a:lnTo>
                <a:lnTo>
                  <a:pt x="588" y="563"/>
                </a:lnTo>
                <a:lnTo>
                  <a:pt x="588" y="563"/>
                </a:lnTo>
                <a:close/>
                <a:moveTo>
                  <a:pt x="290" y="671"/>
                </a:moveTo>
                <a:lnTo>
                  <a:pt x="290" y="671"/>
                </a:lnTo>
                <a:lnTo>
                  <a:pt x="265" y="667"/>
                </a:lnTo>
                <a:lnTo>
                  <a:pt x="240" y="659"/>
                </a:lnTo>
                <a:lnTo>
                  <a:pt x="215" y="652"/>
                </a:lnTo>
                <a:lnTo>
                  <a:pt x="192" y="642"/>
                </a:lnTo>
                <a:lnTo>
                  <a:pt x="171" y="630"/>
                </a:lnTo>
                <a:lnTo>
                  <a:pt x="148" y="617"/>
                </a:lnTo>
                <a:lnTo>
                  <a:pt x="130" y="602"/>
                </a:lnTo>
                <a:lnTo>
                  <a:pt x="111" y="586"/>
                </a:lnTo>
                <a:lnTo>
                  <a:pt x="92" y="569"/>
                </a:lnTo>
                <a:lnTo>
                  <a:pt x="75" y="550"/>
                </a:lnTo>
                <a:lnTo>
                  <a:pt x="61" y="529"/>
                </a:lnTo>
                <a:lnTo>
                  <a:pt x="46" y="509"/>
                </a:lnTo>
                <a:lnTo>
                  <a:pt x="36" y="488"/>
                </a:lnTo>
                <a:lnTo>
                  <a:pt x="25" y="463"/>
                </a:lnTo>
                <a:lnTo>
                  <a:pt x="15" y="440"/>
                </a:lnTo>
                <a:lnTo>
                  <a:pt x="9" y="415"/>
                </a:lnTo>
                <a:lnTo>
                  <a:pt x="9" y="415"/>
                </a:lnTo>
                <a:lnTo>
                  <a:pt x="88" y="394"/>
                </a:lnTo>
                <a:lnTo>
                  <a:pt x="88" y="394"/>
                </a:lnTo>
                <a:lnTo>
                  <a:pt x="94" y="398"/>
                </a:lnTo>
                <a:lnTo>
                  <a:pt x="105" y="404"/>
                </a:lnTo>
                <a:lnTo>
                  <a:pt x="113" y="406"/>
                </a:lnTo>
                <a:lnTo>
                  <a:pt x="123" y="408"/>
                </a:lnTo>
                <a:lnTo>
                  <a:pt x="123" y="408"/>
                </a:lnTo>
                <a:lnTo>
                  <a:pt x="136" y="406"/>
                </a:lnTo>
                <a:lnTo>
                  <a:pt x="146" y="402"/>
                </a:lnTo>
                <a:lnTo>
                  <a:pt x="146" y="402"/>
                </a:lnTo>
                <a:lnTo>
                  <a:pt x="188" y="425"/>
                </a:lnTo>
                <a:lnTo>
                  <a:pt x="230" y="446"/>
                </a:lnTo>
                <a:lnTo>
                  <a:pt x="271" y="465"/>
                </a:lnTo>
                <a:lnTo>
                  <a:pt x="313" y="481"/>
                </a:lnTo>
                <a:lnTo>
                  <a:pt x="313" y="481"/>
                </a:lnTo>
                <a:lnTo>
                  <a:pt x="315" y="492"/>
                </a:lnTo>
                <a:lnTo>
                  <a:pt x="319" y="502"/>
                </a:lnTo>
                <a:lnTo>
                  <a:pt x="324" y="511"/>
                </a:lnTo>
                <a:lnTo>
                  <a:pt x="330" y="519"/>
                </a:lnTo>
                <a:lnTo>
                  <a:pt x="330" y="519"/>
                </a:lnTo>
                <a:lnTo>
                  <a:pt x="313" y="594"/>
                </a:lnTo>
                <a:lnTo>
                  <a:pt x="290" y="671"/>
                </a:lnTo>
                <a:lnTo>
                  <a:pt x="290" y="671"/>
                </a:lnTo>
                <a:close/>
                <a:moveTo>
                  <a:pt x="0" y="367"/>
                </a:moveTo>
                <a:lnTo>
                  <a:pt x="0" y="367"/>
                </a:lnTo>
                <a:lnTo>
                  <a:pt x="57" y="352"/>
                </a:lnTo>
                <a:lnTo>
                  <a:pt x="57" y="352"/>
                </a:lnTo>
                <a:lnTo>
                  <a:pt x="0" y="315"/>
                </a:lnTo>
                <a:lnTo>
                  <a:pt x="0" y="315"/>
                </a:lnTo>
                <a:lnTo>
                  <a:pt x="0" y="335"/>
                </a:lnTo>
                <a:lnTo>
                  <a:pt x="0" y="335"/>
                </a:lnTo>
                <a:lnTo>
                  <a:pt x="0" y="367"/>
                </a:lnTo>
                <a:lnTo>
                  <a:pt x="0" y="367"/>
                </a:lnTo>
                <a:close/>
                <a:moveTo>
                  <a:pt x="365" y="279"/>
                </a:moveTo>
                <a:lnTo>
                  <a:pt x="365" y="279"/>
                </a:lnTo>
                <a:lnTo>
                  <a:pt x="321" y="300"/>
                </a:lnTo>
                <a:lnTo>
                  <a:pt x="278" y="321"/>
                </a:lnTo>
                <a:lnTo>
                  <a:pt x="278" y="321"/>
                </a:lnTo>
                <a:lnTo>
                  <a:pt x="228" y="342"/>
                </a:lnTo>
                <a:lnTo>
                  <a:pt x="175" y="363"/>
                </a:lnTo>
                <a:lnTo>
                  <a:pt x="175" y="365"/>
                </a:lnTo>
                <a:lnTo>
                  <a:pt x="175" y="365"/>
                </a:lnTo>
                <a:lnTo>
                  <a:pt x="255" y="404"/>
                </a:lnTo>
                <a:lnTo>
                  <a:pt x="332" y="438"/>
                </a:lnTo>
                <a:lnTo>
                  <a:pt x="332" y="438"/>
                </a:lnTo>
                <a:lnTo>
                  <a:pt x="340" y="433"/>
                </a:lnTo>
                <a:lnTo>
                  <a:pt x="349" y="429"/>
                </a:lnTo>
                <a:lnTo>
                  <a:pt x="349" y="429"/>
                </a:lnTo>
                <a:lnTo>
                  <a:pt x="357" y="369"/>
                </a:lnTo>
                <a:lnTo>
                  <a:pt x="363" y="308"/>
                </a:lnTo>
                <a:lnTo>
                  <a:pt x="363" y="308"/>
                </a:lnTo>
                <a:lnTo>
                  <a:pt x="365" y="279"/>
                </a:lnTo>
                <a:lnTo>
                  <a:pt x="365" y="27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5"/>
          <p:cNvSpPr/>
          <p:nvPr/>
        </p:nvSpPr>
        <p:spPr>
          <a:xfrm>
            <a:off x="0" y="6547104"/>
            <a:ext cx="9144000" cy="310896"/>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88136"/>
            <a:ext cx="9144000" cy="5769863"/>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43962" y="0"/>
            <a:ext cx="6898086" cy="931024"/>
          </a:xfrm>
          <a:prstGeom prst="rect">
            <a:avLst/>
          </a:prstGeom>
          <a:noFill/>
        </p:spPr>
        <p:txBody>
          <a:bodyPr wrap="square" lIns="68580" tIns="34290" rIns="68580" bIns="34290">
            <a:spAutoFit/>
          </a:bodyPr>
          <a:lstStyle/>
          <a:p>
            <a:r>
              <a:rPr lang="ru-RU" sz="2800" dirty="0" smtClean="0">
                <a:solidFill>
                  <a:schemeClr val="bg1"/>
                </a:solidFill>
                <a:latin typeface="Times New Roman" pitchFamily="18" charset="0"/>
                <a:cs typeface="Times New Roman" pitchFamily="18" charset="0"/>
              </a:rPr>
              <a:t>Преимущества </a:t>
            </a:r>
            <a:r>
              <a:rPr lang="ru-RU" sz="2800" dirty="0" err="1" smtClean="0">
                <a:solidFill>
                  <a:schemeClr val="bg1"/>
                </a:solidFill>
                <a:latin typeface="Times New Roman" pitchFamily="18" charset="0"/>
                <a:cs typeface="Times New Roman" pitchFamily="18" charset="0"/>
              </a:rPr>
              <a:t>онлайн</a:t>
            </a:r>
            <a:r>
              <a:rPr lang="ru-RU" sz="2800" dirty="0" smtClean="0">
                <a:solidFill>
                  <a:schemeClr val="bg1"/>
                </a:solidFill>
                <a:latin typeface="Times New Roman" pitchFamily="18" charset="0"/>
                <a:cs typeface="Times New Roman" pitchFamily="18" charset="0"/>
              </a:rPr>
              <a:t> платформы FORA VISION для занятий физкультурой </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2"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20</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3" name="Рисунок 12"/>
          <p:cNvPicPr/>
          <p:nvPr/>
        </p:nvPicPr>
        <p:blipFill>
          <a:blip r:embed="rId4" cstate="print"/>
          <a:srcRect t="8091" r="3909" b="11203"/>
          <a:stretch>
            <a:fillRect/>
          </a:stretch>
        </p:blipFill>
        <p:spPr bwMode="auto">
          <a:xfrm>
            <a:off x="160742" y="1130669"/>
            <a:ext cx="5713556" cy="2694709"/>
          </a:xfrm>
          <a:prstGeom prst="rect">
            <a:avLst/>
          </a:prstGeom>
          <a:noFill/>
          <a:ln>
            <a:solidFill>
              <a:srgbClr val="1C51A3"/>
            </a:solidFill>
          </a:ln>
        </p:spPr>
      </p:pic>
      <p:pic>
        <p:nvPicPr>
          <p:cNvPr id="10" name="Рисунок 9"/>
          <p:cNvPicPr/>
          <p:nvPr/>
        </p:nvPicPr>
        <p:blipFill>
          <a:blip r:embed="rId5"/>
          <a:srcRect l="1205" t="7858" r="3821" b="12236"/>
          <a:stretch>
            <a:fillRect/>
          </a:stretch>
        </p:blipFill>
        <p:spPr bwMode="auto">
          <a:xfrm>
            <a:off x="173736" y="3950208"/>
            <a:ext cx="5678424" cy="2670048"/>
          </a:xfrm>
          <a:prstGeom prst="rect">
            <a:avLst/>
          </a:prstGeom>
          <a:noFill/>
          <a:ln>
            <a:solidFill>
              <a:srgbClr val="1C51A3"/>
            </a:solidFill>
          </a:ln>
        </p:spPr>
      </p:pic>
      <p:pic>
        <p:nvPicPr>
          <p:cNvPr id="14" name="Рисунок 13"/>
          <p:cNvPicPr>
            <a:picLocks noChangeAspect="1"/>
          </p:cNvPicPr>
          <p:nvPr/>
        </p:nvPicPr>
        <p:blipFill>
          <a:blip r:embed="rId6" cstate="print"/>
          <a:stretch>
            <a:fillRect/>
          </a:stretch>
        </p:blipFill>
        <p:spPr>
          <a:xfrm>
            <a:off x="6053328" y="3968496"/>
            <a:ext cx="2944367" cy="2569464"/>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Рисунок 11"/>
          <p:cNvPicPr>
            <a:picLocks noChangeAspect="1"/>
          </p:cNvPicPr>
          <p:nvPr/>
        </p:nvPicPr>
        <p:blipFill>
          <a:blip r:embed="rId7" cstate="print"/>
          <a:stretch>
            <a:fillRect/>
          </a:stretch>
        </p:blipFill>
        <p:spPr>
          <a:xfrm>
            <a:off x="6016752" y="1216152"/>
            <a:ext cx="2980943" cy="2514600"/>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43962" y="0"/>
            <a:ext cx="6898086" cy="931024"/>
          </a:xfrm>
          <a:prstGeom prst="rect">
            <a:avLst/>
          </a:prstGeom>
          <a:noFill/>
        </p:spPr>
        <p:txBody>
          <a:bodyPr wrap="square" lIns="68580" tIns="34290" rIns="68580" bIns="34290">
            <a:spAutoFit/>
          </a:bodyPr>
          <a:lstStyle/>
          <a:p>
            <a:r>
              <a:rPr lang="ru-RU" sz="2800" dirty="0" smtClean="0">
                <a:solidFill>
                  <a:schemeClr val="bg1"/>
                </a:solidFill>
                <a:latin typeface="Times New Roman" pitchFamily="18" charset="0"/>
                <a:cs typeface="Times New Roman" pitchFamily="18" charset="0"/>
              </a:rPr>
              <a:t>Отзывы об </a:t>
            </a:r>
            <a:r>
              <a:rPr lang="ru-RU" sz="2800" dirty="0" err="1" smtClean="0">
                <a:solidFill>
                  <a:schemeClr val="bg1"/>
                </a:solidFill>
                <a:latin typeface="Times New Roman" pitchFamily="18" charset="0"/>
                <a:cs typeface="Times New Roman" pitchFamily="18" charset="0"/>
              </a:rPr>
              <a:t>онлайн</a:t>
            </a:r>
            <a:r>
              <a:rPr lang="ru-RU" sz="2800" dirty="0" smtClean="0">
                <a:solidFill>
                  <a:schemeClr val="bg1"/>
                </a:solidFill>
                <a:latin typeface="Times New Roman" pitchFamily="18" charset="0"/>
                <a:cs typeface="Times New Roman" pitchFamily="18" charset="0"/>
              </a:rPr>
              <a:t> платформе FORA VISION для занятий физкультурой </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2"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21</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1" name="Рисунок 10"/>
          <p:cNvPicPr>
            <a:picLocks noChangeAspect="1"/>
          </p:cNvPicPr>
          <p:nvPr/>
        </p:nvPicPr>
        <p:blipFill>
          <a:blip r:embed="rId4" cstate="print"/>
          <a:stretch>
            <a:fillRect/>
          </a:stretch>
        </p:blipFill>
        <p:spPr>
          <a:xfrm>
            <a:off x="143679" y="1271016"/>
            <a:ext cx="3139017" cy="2688336"/>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Рисунок 11"/>
          <p:cNvPicPr/>
          <p:nvPr/>
        </p:nvPicPr>
        <p:blipFill>
          <a:blip r:embed="rId5" cstate="print"/>
          <a:srcRect l="1666" t="7584" r="4283" b="34676"/>
          <a:stretch>
            <a:fillRect/>
          </a:stretch>
        </p:blipFill>
        <p:spPr bwMode="auto">
          <a:xfrm>
            <a:off x="3429000" y="1508760"/>
            <a:ext cx="5504688" cy="1929384"/>
          </a:xfrm>
          <a:prstGeom prst="rect">
            <a:avLst/>
          </a:prstGeom>
          <a:noFill/>
          <a:ln>
            <a:solidFill>
              <a:srgbClr val="1C51A3"/>
            </a:solidFill>
          </a:ln>
        </p:spPr>
      </p:pic>
      <p:pic>
        <p:nvPicPr>
          <p:cNvPr id="15" name="Рисунок 14"/>
          <p:cNvPicPr/>
          <p:nvPr/>
        </p:nvPicPr>
        <p:blipFill>
          <a:blip r:embed="rId6" cstate="print"/>
          <a:srcRect l="1077" t="7884" r="3940" b="35685"/>
          <a:stretch>
            <a:fillRect/>
          </a:stretch>
        </p:blipFill>
        <p:spPr bwMode="auto">
          <a:xfrm>
            <a:off x="119946" y="4333979"/>
            <a:ext cx="5467038" cy="1884218"/>
          </a:xfrm>
          <a:prstGeom prst="rect">
            <a:avLst/>
          </a:prstGeom>
          <a:noFill/>
          <a:ln>
            <a:solidFill>
              <a:srgbClr val="1C51A3"/>
            </a:solidFill>
          </a:ln>
        </p:spPr>
      </p:pic>
      <p:pic>
        <p:nvPicPr>
          <p:cNvPr id="10" name="Рисунок 9"/>
          <p:cNvPicPr>
            <a:picLocks noChangeAspect="1"/>
          </p:cNvPicPr>
          <p:nvPr/>
        </p:nvPicPr>
        <p:blipFill>
          <a:blip r:embed="rId7" cstate="print"/>
          <a:stretch>
            <a:fillRect/>
          </a:stretch>
        </p:blipFill>
        <p:spPr>
          <a:xfrm>
            <a:off x="5705856" y="3593592"/>
            <a:ext cx="3172968" cy="2633472"/>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4434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Перспективы искусственного интеллекта в физической культуре и спорте</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22</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41" name="Freeform 5"/>
          <p:cNvSpPr/>
          <p:nvPr/>
        </p:nvSpPr>
        <p:spPr>
          <a:xfrm>
            <a:off x="0" y="5724144"/>
            <a:ext cx="9144000" cy="1133856"/>
          </a:xfrm>
          <a:custGeom>
            <a:avLst/>
            <a:gdLst/>
            <a:ahLst/>
            <a:cxnLst/>
            <a:rect l="l" t="t" r="r" b="b"/>
            <a:pathLst>
              <a:path w="4816592" h="952388">
                <a:moveTo>
                  <a:pt x="0" y="0"/>
                </a:moveTo>
                <a:lnTo>
                  <a:pt x="4816592" y="0"/>
                </a:lnTo>
                <a:lnTo>
                  <a:pt x="4816592" y="952388"/>
                </a:lnTo>
                <a:lnTo>
                  <a:pt x="0" y="952388"/>
                </a:lnTo>
                <a:close/>
              </a:path>
            </a:pathLst>
          </a:custGeom>
          <a:solidFill>
            <a:schemeClr val="bg1"/>
          </a:solidFill>
        </p:spPr>
      </p:sp>
      <p:grpSp>
        <p:nvGrpSpPr>
          <p:cNvPr id="2" name="Group 10"/>
          <p:cNvGrpSpPr/>
          <p:nvPr/>
        </p:nvGrpSpPr>
        <p:grpSpPr>
          <a:xfrm>
            <a:off x="0" y="1288703"/>
            <a:ext cx="8997695" cy="5294979"/>
            <a:chOff x="0" y="-241102"/>
            <a:chExt cx="10411694" cy="6068918"/>
          </a:xfrm>
        </p:grpSpPr>
        <p:grpSp>
          <p:nvGrpSpPr>
            <p:cNvPr id="3" name="Group 11"/>
            <p:cNvGrpSpPr/>
            <p:nvPr/>
          </p:nvGrpSpPr>
          <p:grpSpPr>
            <a:xfrm>
              <a:off x="0" y="-241102"/>
              <a:ext cx="7756713" cy="4355906"/>
              <a:chOff x="0" y="-47625"/>
              <a:chExt cx="1532190" cy="860425"/>
            </a:xfrm>
          </p:grpSpPr>
          <p:sp>
            <p:nvSpPr>
              <p:cNvPr id="55" name="Freeform 12"/>
              <p:cNvSpPr/>
              <p:nvPr/>
            </p:nvSpPr>
            <p:spPr>
              <a:xfrm>
                <a:off x="0" y="0"/>
                <a:ext cx="1532190" cy="459081"/>
              </a:xfrm>
              <a:custGeom>
                <a:avLst/>
                <a:gdLst/>
                <a:ahLst/>
                <a:cxnLst/>
                <a:rect l="l" t="t" r="r" b="b"/>
                <a:pathLst>
                  <a:path w="1769616" h="459081">
                    <a:moveTo>
                      <a:pt x="0" y="0"/>
                    </a:moveTo>
                    <a:lnTo>
                      <a:pt x="1769616" y="0"/>
                    </a:lnTo>
                    <a:lnTo>
                      <a:pt x="1769616" y="459081"/>
                    </a:lnTo>
                    <a:lnTo>
                      <a:pt x="0" y="459081"/>
                    </a:lnTo>
                    <a:close/>
                  </a:path>
                </a:pathLst>
              </a:custGeom>
              <a:solidFill>
                <a:srgbClr val="FFFFFF"/>
              </a:solidFill>
            </p:spPr>
          </p:sp>
          <p:sp>
            <p:nvSpPr>
              <p:cNvPr id="56" name="TextBox 13"/>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4" name="Group 14"/>
            <p:cNvGrpSpPr/>
            <p:nvPr/>
          </p:nvGrpSpPr>
          <p:grpSpPr>
            <a:xfrm>
              <a:off x="254000" y="25598"/>
              <a:ext cx="10157694" cy="5802218"/>
              <a:chOff x="0" y="-47625"/>
              <a:chExt cx="2006458" cy="1146117"/>
            </a:xfrm>
          </p:grpSpPr>
          <p:sp>
            <p:nvSpPr>
              <p:cNvPr id="53" name="Freeform 15"/>
              <p:cNvSpPr/>
              <p:nvPr/>
            </p:nvSpPr>
            <p:spPr>
              <a:xfrm>
                <a:off x="0" y="-799"/>
                <a:ext cx="2006458" cy="1099291"/>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
            <p:nvSpPr>
              <p:cNvPr id="54" name="TextBox 16"/>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sp>
        <p:nvSpPr>
          <p:cNvPr id="104" name="TextBox 175"/>
          <p:cNvSpPr txBox="1"/>
          <p:nvPr/>
        </p:nvSpPr>
        <p:spPr>
          <a:xfrm>
            <a:off x="594360" y="1857446"/>
            <a:ext cx="4645152" cy="2284257"/>
          </a:xfrm>
          <a:prstGeom prst="rect">
            <a:avLst/>
          </a:prstGeom>
          <a:noFill/>
        </p:spPr>
        <p:txBody>
          <a:bodyPr wrap="square" lIns="128568" tIns="64283" rIns="128568" bIns="64283" rtlCol="0">
            <a:spAutoFit/>
          </a:bodyPr>
          <a:lstStyle/>
          <a:p>
            <a:pPr lvl="0" algn="ctr"/>
            <a:r>
              <a:rPr lang="ru-RU" sz="1600" dirty="0" smtClean="0">
                <a:solidFill>
                  <a:schemeClr val="bg1"/>
                </a:solidFill>
                <a:latin typeface="Times New Roman" pitchFamily="18" charset="0"/>
                <a:cs typeface="Times New Roman" pitchFamily="18" charset="0"/>
              </a:rPr>
              <a:t>Преподаватели физической культуры должны активно получать знания, связанные с искусственным интеллектом, уделять внимание передовым проблемам в развитии технологий искусственного интеллекта, постоянно углублять понимание ценности искусственного интеллекта и закладывать прочную основу для знаний об искусственном интеллекте.</a:t>
            </a:r>
          </a:p>
          <a:p>
            <a:pPr algn="ctr"/>
            <a:endParaRPr lang="en-GB" altLang="zh-CN" sz="12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65" name="TextBox 175"/>
          <p:cNvSpPr txBox="1"/>
          <p:nvPr/>
        </p:nvSpPr>
        <p:spPr>
          <a:xfrm>
            <a:off x="463297" y="4167830"/>
            <a:ext cx="4812791" cy="1730260"/>
          </a:xfrm>
          <a:prstGeom prst="rect">
            <a:avLst/>
          </a:prstGeom>
          <a:noFill/>
        </p:spPr>
        <p:txBody>
          <a:bodyPr wrap="square" lIns="128568" tIns="64283" rIns="128568" bIns="64283" rtlCol="0">
            <a:spAutoFit/>
          </a:bodyPr>
          <a:lstStyle/>
          <a:p>
            <a:pPr algn="ctr"/>
            <a:r>
              <a:rPr lang="ru-RU" sz="1600" dirty="0" smtClean="0">
                <a:solidFill>
                  <a:schemeClr val="bg1"/>
                </a:solidFill>
                <a:latin typeface="Times New Roman" pitchFamily="18" charset="0"/>
                <a:cs typeface="Times New Roman" pitchFamily="18" charset="0"/>
              </a:rPr>
              <a:t>Согласно отчету </a:t>
            </a:r>
            <a:r>
              <a:rPr lang="ru-RU" sz="1600" dirty="0" err="1" smtClean="0">
                <a:solidFill>
                  <a:schemeClr val="bg1"/>
                </a:solidFill>
                <a:latin typeface="Times New Roman" pitchFamily="18" charset="0"/>
                <a:cs typeface="Times New Roman" pitchFamily="18" charset="0"/>
              </a:rPr>
              <a:t>Allied</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Market</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Research</a:t>
            </a:r>
            <a:r>
              <a:rPr lang="ru-RU" sz="1600" dirty="0" smtClean="0">
                <a:solidFill>
                  <a:schemeClr val="bg1"/>
                </a:solidFill>
                <a:latin typeface="Times New Roman" pitchFamily="18" charset="0"/>
                <a:cs typeface="Times New Roman" pitchFamily="18" charset="0"/>
              </a:rPr>
              <a:t>, рынок искусственного интеллекта в спорте к 2030 году вырастет в 13 раз и достигнет 19,2 млрд. долл. США (при стартовых 1,4 млрд. долл. США в 2020 году).</a:t>
            </a:r>
          </a:p>
          <a:p>
            <a:r>
              <a:rPr lang="ru-RU" sz="1200" dirty="0" smtClean="0"/>
              <a:t> </a:t>
            </a:r>
          </a:p>
          <a:p>
            <a:pPr algn="ctr"/>
            <a:endParaRPr lang="en-GB" altLang="zh-CN" sz="12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66" name="TextBox 175"/>
          <p:cNvSpPr txBox="1"/>
          <p:nvPr/>
        </p:nvSpPr>
        <p:spPr>
          <a:xfrm>
            <a:off x="670560" y="6002726"/>
            <a:ext cx="8135111" cy="683819"/>
          </a:xfrm>
          <a:prstGeom prst="rect">
            <a:avLst/>
          </a:prstGeom>
          <a:noFill/>
        </p:spPr>
        <p:txBody>
          <a:bodyPr wrap="square" lIns="128568" tIns="64283" rIns="128568" bIns="64283" rtlCol="0">
            <a:spAutoFit/>
          </a:bodyPr>
          <a:lstStyle/>
          <a:p>
            <a:r>
              <a:rPr lang="ru-RU" sz="1200" dirty="0" smtClean="0">
                <a:solidFill>
                  <a:schemeClr val="bg1"/>
                </a:solidFill>
                <a:latin typeface="Times New Roman" pitchFamily="18" charset="0"/>
                <a:cs typeface="Times New Roman" pitchFamily="18" charset="0"/>
              </a:rPr>
              <a:t>Источник: Спортивный </a:t>
            </a:r>
            <a:r>
              <a:rPr lang="ru-RU" sz="1200" dirty="0" err="1" smtClean="0">
                <a:solidFill>
                  <a:schemeClr val="bg1"/>
                </a:solidFill>
                <a:latin typeface="Times New Roman" pitchFamily="18" charset="0"/>
                <a:cs typeface="Times New Roman" pitchFamily="18" charset="0"/>
              </a:rPr>
              <a:t>ИИнтерес</a:t>
            </a:r>
            <a:r>
              <a:rPr lang="ru-RU" sz="1200" dirty="0" smtClean="0">
                <a:solidFill>
                  <a:schemeClr val="bg1"/>
                </a:solidFill>
                <a:latin typeface="Times New Roman" pitchFamily="18" charset="0"/>
                <a:cs typeface="Times New Roman" pitchFamily="18" charset="0"/>
              </a:rPr>
              <a:t>: как </a:t>
            </a:r>
            <a:r>
              <a:rPr lang="ru-RU" sz="1200" dirty="0" err="1" smtClean="0">
                <a:solidFill>
                  <a:schemeClr val="bg1"/>
                </a:solidFill>
                <a:latin typeface="Times New Roman" pitchFamily="18" charset="0"/>
                <a:cs typeface="Times New Roman" pitchFamily="18" charset="0"/>
              </a:rPr>
              <a:t>нейросети</a:t>
            </a:r>
            <a:r>
              <a:rPr lang="ru-RU" sz="1200" dirty="0" smtClean="0">
                <a:solidFill>
                  <a:schemeClr val="bg1"/>
                </a:solidFill>
                <a:latin typeface="Times New Roman" pitchFamily="18" charset="0"/>
                <a:cs typeface="Times New Roman" pitchFamily="18" charset="0"/>
              </a:rPr>
              <a:t> помогают атлетам[https://iz.ru/1563282/alena-svetunkova/sportivnyi-iinteres-kak-neiroseti-pomogaiut-atletam]</a:t>
            </a:r>
          </a:p>
          <a:p>
            <a:r>
              <a:rPr lang="ru-RU" sz="1200" dirty="0" smtClean="0"/>
              <a:t> </a:t>
            </a:r>
            <a:endParaRPr lang="en-GB" altLang="zh-CN" sz="1200" dirty="0">
              <a:solidFill>
                <a:schemeClr val="bg1"/>
              </a:solidFill>
              <a:latin typeface="Times New Roman" pitchFamily="18" charset="0"/>
              <a:ea typeface="微软雅黑" panose="020B0503020204020204" pitchFamily="34" charset="-122"/>
              <a:cs typeface="Times New Roman" pitchFamily="18" charset="0"/>
              <a:sym typeface="+mn-lt"/>
            </a:endParaRPr>
          </a:p>
        </p:txBody>
      </p:sp>
      <p:graphicFrame>
        <p:nvGraphicFramePr>
          <p:cNvPr id="19" name="Диаграмма 18"/>
          <p:cNvGraphicFramePr/>
          <p:nvPr/>
        </p:nvGraphicFramePr>
        <p:xfrm>
          <a:off x="5311902" y="2020824"/>
          <a:ext cx="3512820" cy="3858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0704"/>
            <a:ext cx="9144000" cy="5797296"/>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35402" y="0"/>
            <a:ext cx="7163262" cy="1084912"/>
          </a:xfrm>
          <a:prstGeom prst="rect">
            <a:avLst/>
          </a:prstGeom>
          <a:noFill/>
        </p:spPr>
        <p:txBody>
          <a:bodyPr wrap="square" lIns="68580" tIns="34290" rIns="68580" bIns="34290">
            <a:spAutoFit/>
          </a:bodyPr>
          <a:lstStyle/>
          <a:p>
            <a:r>
              <a:rPr lang="ru-RU" sz="2400" b="1" dirty="0" smtClean="0">
                <a:solidFill>
                  <a:schemeClr val="bg1"/>
                </a:solidFill>
                <a:latin typeface="Times New Roman" pitchFamily="18" charset="0"/>
                <a:cs typeface="Times New Roman" pitchFamily="18" charset="0"/>
              </a:rPr>
              <a:t>Методические особенности преподавания уроков физической культуры младшим школьникам</a:t>
            </a:r>
            <a:endParaRPr lang="ru-RU" sz="2400" dirty="0" smtClean="0">
              <a:solidFill>
                <a:schemeClr val="bg1"/>
              </a:solidFill>
              <a:latin typeface="Times New Roman" pitchFamily="18" charset="0"/>
              <a:cs typeface="Times New Roman" pitchFamily="18" charset="0"/>
            </a:endParaRPr>
          </a:p>
          <a:p>
            <a:endParaRPr lang="ru-RU" dirty="0">
              <a:solidFill>
                <a:schemeClr val="bg1"/>
              </a:solidFill>
              <a:latin typeface="Gotham Pro Black" panose="02000903040000020004" pitchFamily="50" charset="0"/>
              <a:cs typeface="Gotham Pro Black" panose="02000903040000020004" pitchFamily="50" charset="0"/>
            </a:endParaRPr>
          </a:p>
        </p:txBody>
      </p:sp>
      <p:sp>
        <p:nvSpPr>
          <p:cNvPr id="17" name="TextBox 16"/>
          <p:cNvSpPr txBox="1"/>
          <p:nvPr/>
        </p:nvSpPr>
        <p:spPr>
          <a:xfrm>
            <a:off x="512487" y="1247147"/>
            <a:ext cx="8256609" cy="1169551"/>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Одно из ведущих мест в системе средств физического воспитания и обучения детей младшего школьного возраста принадлежит игре. Именно игры способствуют усвоению самых различных знаний, умений, развитию двигательных способностей. Взаимосвязь игры и учения проявляется во влиянии игры на формирование элементов учебной деятельности.</a:t>
            </a:r>
          </a:p>
          <a:p>
            <a:pPr algn="just"/>
            <a:endParaRPr lang="ru-RU" sz="14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23</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TextBox 10"/>
          <p:cNvSpPr txBox="1"/>
          <p:nvPr/>
        </p:nvSpPr>
        <p:spPr>
          <a:xfrm>
            <a:off x="491151" y="2268227"/>
            <a:ext cx="8256609" cy="120032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Содержание уроков физической культуры в младших классах должно быть наполнено сказочными и игровыми сюжетами, что дает возможность поддерживать высокий эмоциональный настрой учащихся, повышать интерес к двигательной деятельности на занятиях и во внеурочное время, легко и успешно адаптироваться к школьной жизни. </a:t>
            </a:r>
          </a:p>
          <a:p>
            <a:pPr algn="just"/>
            <a:endParaRPr lang="ru-RU" sz="1600" dirty="0">
              <a:solidFill>
                <a:srgbClr val="1C51A3"/>
              </a:solidFill>
              <a:latin typeface="Times New Roman" pitchFamily="18" charset="0"/>
              <a:cs typeface="Times New Roman" pitchFamily="18" charset="0"/>
            </a:endParaRPr>
          </a:p>
        </p:txBody>
      </p:sp>
      <p:sp>
        <p:nvSpPr>
          <p:cNvPr id="13" name="TextBox 12"/>
          <p:cNvSpPr txBox="1"/>
          <p:nvPr/>
        </p:nvSpPr>
        <p:spPr>
          <a:xfrm>
            <a:off x="521208" y="3255779"/>
            <a:ext cx="8211312" cy="120032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На уроках физической культуры в младших классах рекомендуется проводить </a:t>
            </a:r>
            <a:r>
              <a:rPr lang="ru-RU" sz="1400" dirty="0" err="1" smtClean="0">
                <a:latin typeface="Times New Roman" pitchFamily="18" charset="0"/>
                <a:cs typeface="Times New Roman" pitchFamily="18" charset="0"/>
              </a:rPr>
              <a:t>общеразвивающие</a:t>
            </a:r>
            <a:r>
              <a:rPr lang="ru-RU" sz="1400" dirty="0" smtClean="0">
                <a:latin typeface="Times New Roman" pitchFamily="18" charset="0"/>
                <a:cs typeface="Times New Roman" pitchFamily="18" charset="0"/>
              </a:rPr>
              <a:t> упражнения различной направленности с использованием музыкального сопровождения. Особое внимание должно уделяться специальным упражнениям для формирования правильной осанки и коррекции плоскостопия.</a:t>
            </a:r>
          </a:p>
          <a:p>
            <a:pPr algn="just"/>
            <a:endParaRPr lang="ru-RU" sz="1600" dirty="0">
              <a:solidFill>
                <a:srgbClr val="1C51A3"/>
              </a:solidFill>
              <a:latin typeface="Times New Roman" pitchFamily="18" charset="0"/>
              <a:cs typeface="Times New Roman" pitchFamily="18" charset="0"/>
            </a:endParaRPr>
          </a:p>
        </p:txBody>
      </p:sp>
      <p:sp>
        <p:nvSpPr>
          <p:cNvPr id="14" name="TextBox 13"/>
          <p:cNvSpPr txBox="1"/>
          <p:nvPr/>
        </p:nvSpPr>
        <p:spPr>
          <a:xfrm>
            <a:off x="527304" y="4246590"/>
            <a:ext cx="8287512"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Игровой метод – это один из методов физического воспитания, в основе которого лежит упорядоченная игровая деятельность, реализуемая в соответствии с определенным образным или условным сюжетом. Игра всегда имеет свой замысел, собственный план, в котором предполагается достижение определенной цели многими способами, преимущественно дозволенными и прописанными в правилах игры.</a:t>
            </a:r>
            <a:endParaRPr lang="ru-RU" sz="1400" dirty="0">
              <a:solidFill>
                <a:srgbClr val="1C51A3"/>
              </a:solidFill>
              <a:latin typeface="Times New Roman" pitchFamily="18" charset="0"/>
              <a:cs typeface="Times New Roman" pitchFamily="18" charset="0"/>
            </a:endParaRPr>
          </a:p>
        </p:txBody>
      </p:sp>
      <p:sp>
        <p:nvSpPr>
          <p:cNvPr id="15" name="TextBox 14"/>
          <p:cNvSpPr txBox="1"/>
          <p:nvPr/>
        </p:nvSpPr>
        <p:spPr>
          <a:xfrm>
            <a:off x="505968" y="5285958"/>
            <a:ext cx="8287512" cy="138499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Не менее важным методом является соревновательный метод. Соревновательный метод - это способ выполнения упражнений в форме соревнований. Сущность метода заключается в использовании соревнований в качестве средства повышения уровня подготовленности занимающихся. Обязательным условием соревновательного метода является подготовленность занимающихся к выполнению тех упражнений, в которых они должны соревноваться.</a:t>
            </a:r>
          </a:p>
          <a:p>
            <a:pPr algn="just"/>
            <a:r>
              <a:rPr lang="ru-RU" sz="1400" dirty="0" smtClean="0">
                <a:latin typeface="Times New Roman" pitchFamily="18" charset="0"/>
                <a:cs typeface="Times New Roman" pitchFamily="18" charset="0"/>
              </a:rPr>
              <a:t> </a:t>
            </a:r>
            <a:endParaRPr lang="ru-RU" sz="1400" dirty="0">
              <a:solidFill>
                <a:srgbClr val="1C51A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78992"/>
            <a:ext cx="9144000" cy="5477257"/>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0D4594"/>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206802" y="0"/>
            <a:ext cx="7263846" cy="1177245"/>
          </a:xfrm>
          <a:prstGeom prst="rect">
            <a:avLst/>
          </a:prstGeom>
          <a:noFill/>
        </p:spPr>
        <p:txBody>
          <a:bodyPr wrap="square" lIns="68580" tIns="34290" rIns="68580" bIns="34290">
            <a:spAutoFit/>
          </a:bodyPr>
          <a:lstStyle/>
          <a:p>
            <a:r>
              <a:rPr lang="ru-RU" sz="2400" b="1" dirty="0" smtClean="0">
                <a:solidFill>
                  <a:schemeClr val="bg1"/>
                </a:solidFill>
                <a:latin typeface="Times New Roman" pitchFamily="18" charset="0"/>
                <a:cs typeface="Times New Roman" pitchFamily="18" charset="0"/>
              </a:rPr>
              <a:t>Пример, иллюстрирующий особенности обучения:</a:t>
            </a:r>
          </a:p>
          <a:p>
            <a:r>
              <a:rPr lang="ru-RU" sz="2400" b="1" dirty="0" smtClean="0">
                <a:solidFill>
                  <a:schemeClr val="bg1"/>
                </a:solidFill>
                <a:latin typeface="Times New Roman" pitchFamily="18" charset="0"/>
                <a:cs typeface="Times New Roman" pitchFamily="18" charset="0"/>
              </a:rPr>
              <a:t>Внедрение мобильного приложения в занятия физкультурой в начальной школе</a:t>
            </a:r>
            <a:endParaRPr lang="ru-RU" sz="2400" dirty="0">
              <a:solidFill>
                <a:schemeClr val="bg1"/>
              </a:solidFill>
              <a:latin typeface="Times New Roman" pitchFamily="18" charset="0"/>
              <a:cs typeface="Times New Roman" pitchFamily="18" charset="0"/>
            </a:endParaRPr>
          </a:p>
        </p:txBody>
      </p:sp>
      <p:sp>
        <p:nvSpPr>
          <p:cNvPr id="17" name="TextBox 16"/>
          <p:cNvSpPr txBox="1"/>
          <p:nvPr/>
        </p:nvSpPr>
        <p:spPr>
          <a:xfrm>
            <a:off x="3118104" y="1228858"/>
            <a:ext cx="5888736" cy="5478423"/>
          </a:xfrm>
          <a:prstGeom prst="rect">
            <a:avLst/>
          </a:prstGeom>
          <a:noFill/>
        </p:spPr>
        <p:txBody>
          <a:bodyPr wrap="square" rtlCol="0">
            <a:spAutoFit/>
          </a:bodyPr>
          <a:lstStyle/>
          <a:p>
            <a:r>
              <a:rPr lang="ru-RU" sz="1400" dirty="0" smtClean="0">
                <a:latin typeface="Times New Roman" pitchFamily="18" charset="0"/>
                <a:cs typeface="Times New Roman" pitchFamily="18" charset="0"/>
              </a:rPr>
              <a:t>Для детских планшетов и смартфонов есть много интересных приложений, с помощью которых можно научиться подтягиваться, отжиматься, танцевать, подсчитать количество потребленных и потраченных калории и пройденное расстояние. Такие физические занятия должны восприниматься не как изнурительные тренировки, а как развлечение.</a:t>
            </a:r>
          </a:p>
          <a:p>
            <a:r>
              <a:rPr lang="ru-RU" sz="1400" dirty="0" smtClean="0">
                <a:latin typeface="Times New Roman" pitchFamily="18" charset="0"/>
                <a:cs typeface="Times New Roman" pitchFamily="18" charset="0"/>
              </a:rPr>
              <a:t>Одно из таких мобильных приложений Чемпион 2, созданное группой специалистов под руководством А.В. </a:t>
            </a:r>
            <a:r>
              <a:rPr lang="ru-RU" sz="1400" dirty="0" err="1" smtClean="0">
                <a:latin typeface="Times New Roman" pitchFamily="18" charset="0"/>
                <a:cs typeface="Times New Roman" pitchFamily="18" charset="0"/>
              </a:rPr>
              <a:t>Жмулина</a:t>
            </a:r>
            <a:r>
              <a:rPr lang="ru-RU" sz="1400" dirty="0" smtClean="0">
                <a:latin typeface="Times New Roman" pitchFamily="18" charset="0"/>
                <a:cs typeface="Times New Roman" pitchFamily="18" charset="0"/>
              </a:rPr>
              <a:t> в 2016 году. Приложение сразу же нашло использование у родителей, которые серьезно относятся к физическому развитию и физическому воспитанию своих детей, прекрасно понимающие, что их ребенок должен быть развит не только умственно, но и физически. </a:t>
            </a:r>
          </a:p>
          <a:p>
            <a:r>
              <a:rPr lang="ru-RU" sz="1400" dirty="0" smtClean="0">
                <a:latin typeface="Times New Roman" pitchFamily="18" charset="0"/>
                <a:cs typeface="Times New Roman" pitchFamily="18" charset="0"/>
              </a:rPr>
              <a:t>Такое </a:t>
            </a:r>
            <a:r>
              <a:rPr lang="ru-RU" sz="1400" dirty="0" smtClean="0">
                <a:latin typeface="Times New Roman" pitchFamily="18" charset="0"/>
                <a:cs typeface="Times New Roman" pitchFamily="18" charset="0"/>
              </a:rPr>
              <a:t>приложение может быть использовано преподавателями физической культуры как на уроке, так и во внеурочное время, поскольку позволяет оценить уровень физической подготовленности ребенка по двигательным тестам. Тесты подобраны с учетом возраста ребенка, они просты при выполнении детьми. </a:t>
            </a:r>
          </a:p>
          <a:p>
            <a:r>
              <a:rPr lang="ru-RU" sz="1400" dirty="0" smtClean="0">
                <a:latin typeface="Times New Roman" pitchFamily="18" charset="0"/>
                <a:cs typeface="Times New Roman" pitchFamily="18" charset="0"/>
              </a:rPr>
              <a:t>Данное приложение не вызывает трудностей при использовании, оно поможет преподавателям физической культуры найти индивидуальный подход к каждому ребенку, как следствие, это позволит ученику достичь наилучших результатов, комфортно чувствовать себя среди одноклассников и с удовольствием посещать уроки физической культуры. В дальнейшем это будет способствовать тому, что у ребенка выработается привычка к здоровому и спортивного образу как к стилю жизни, что является одной из главных задач в физическом воспитании ребенка. </a:t>
            </a:r>
            <a:endParaRPr lang="ru-RU" sz="1000" dirty="0">
              <a:solidFill>
                <a:srgbClr val="1B4E9D"/>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24</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TextBox 10"/>
          <p:cNvSpPr txBox="1"/>
          <p:nvPr/>
        </p:nvSpPr>
        <p:spPr>
          <a:xfrm>
            <a:off x="555159" y="1756162"/>
            <a:ext cx="8120211" cy="830997"/>
          </a:xfrm>
          <a:prstGeom prst="rect">
            <a:avLst/>
          </a:prstGeom>
          <a:noFill/>
        </p:spPr>
        <p:txBody>
          <a:bodyPr wrap="square" rtlCol="0">
            <a:spAutoFit/>
          </a:bodyPr>
          <a:lstStyle/>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b="1" dirty="0" smtClean="0"/>
          </a:p>
          <a:p>
            <a:endParaRPr lang="ru-RU" sz="1600" dirty="0" smtClean="0"/>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pic>
        <p:nvPicPr>
          <p:cNvPr id="9" name="Рисунок 8"/>
          <p:cNvPicPr>
            <a:picLocks noChangeAspect="1"/>
          </p:cNvPicPr>
          <p:nvPr/>
        </p:nvPicPr>
        <p:blipFill>
          <a:blip r:embed="rId4" cstate="print"/>
          <a:stretch>
            <a:fillRect/>
          </a:stretch>
        </p:blipFill>
        <p:spPr>
          <a:xfrm>
            <a:off x="207687" y="1426464"/>
            <a:ext cx="2727537" cy="2377439"/>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a:blip r:embed="rId5"/>
          <a:stretch>
            <a:fillRect/>
          </a:stretch>
        </p:blipFill>
        <p:spPr>
          <a:xfrm>
            <a:off x="186351" y="4133088"/>
            <a:ext cx="2758017" cy="2240280"/>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33272"/>
            <a:ext cx="1709928" cy="5824728"/>
          </a:xfrm>
          <a:prstGeom prst="rect">
            <a:avLst/>
          </a:prstGeom>
          <a:solidFill>
            <a:srgbClr val="0D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020618" y="0"/>
            <a:ext cx="4983943" cy="992579"/>
          </a:xfrm>
          <a:prstGeom prst="rect">
            <a:avLst/>
          </a:prstGeom>
          <a:noFill/>
        </p:spPr>
        <p:txBody>
          <a:bodyPr wrap="square" lIns="68580" tIns="34290" rIns="68580" bIns="34290">
            <a:spAutoFit/>
          </a:bodyPr>
          <a:lstStyle/>
          <a:p>
            <a:pPr algn="ctr"/>
            <a:r>
              <a:rPr lang="ru-RU" sz="6000" b="1" dirty="0" smtClean="0">
                <a:solidFill>
                  <a:schemeClr val="bg1"/>
                </a:solidFill>
                <a:latin typeface="Times New Roman" pitchFamily="18" charset="0"/>
                <a:cs typeface="Times New Roman" pitchFamily="18" charset="0"/>
              </a:rPr>
              <a:t>Выводы</a:t>
            </a:r>
            <a:endParaRPr lang="ru-RU" sz="6000" b="1" dirty="0">
              <a:solidFill>
                <a:schemeClr val="bg1"/>
              </a:solidFill>
              <a:latin typeface="Times New Roman" pitchFamily="18" charset="0"/>
              <a:cs typeface="Times New Roman" pitchFamily="18" charset="0"/>
            </a:endParaRPr>
          </a:p>
        </p:txBody>
      </p:sp>
      <p:sp>
        <p:nvSpPr>
          <p:cNvPr id="17" name="TextBox 16"/>
          <p:cNvSpPr txBox="1"/>
          <p:nvPr/>
        </p:nvSpPr>
        <p:spPr>
          <a:xfrm>
            <a:off x="2286000" y="1060705"/>
            <a:ext cx="6720840" cy="1169551"/>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В настоящее время очень важна проблема повышения эффективности учебно-воспитательного процесса физической культуры младшим школьникам. Решить эту проблему успешно можно с помощью различных средств, методов, приемов и способов физического воспитания, привития необходимых умений и навыков самостоятельных занятий физическими упражнениями.</a:t>
            </a:r>
            <a:endParaRPr lang="ru-RU" sz="14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503146"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25</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Freeform 7"/>
          <p:cNvSpPr/>
          <p:nvPr/>
        </p:nvSpPr>
        <p:spPr>
          <a:xfrm rot="16200000">
            <a:off x="607679" y="2438983"/>
            <a:ext cx="2933514" cy="180375"/>
          </a:xfrm>
          <a:custGeom>
            <a:avLst/>
            <a:gdLst/>
            <a:ahLst/>
            <a:cxnLst/>
            <a:rect l="l" t="t" r="r" b="b"/>
            <a:pathLst>
              <a:path w="1247730" h="14187">
                <a:moveTo>
                  <a:pt x="0" y="0"/>
                </a:moveTo>
                <a:lnTo>
                  <a:pt x="1247730" y="0"/>
                </a:lnTo>
                <a:lnTo>
                  <a:pt x="1247730" y="14187"/>
                </a:lnTo>
                <a:lnTo>
                  <a:pt x="0" y="14187"/>
                </a:lnTo>
                <a:close/>
              </a:path>
            </a:pathLst>
          </a:custGeom>
          <a:solidFill>
            <a:srgbClr val="0D4594"/>
          </a:solidFill>
          <a:ln w="38100">
            <a:noFill/>
          </a:ln>
        </p:spPr>
      </p:sp>
      <p:pic>
        <p:nvPicPr>
          <p:cNvPr id="13" name="Рисунок 12"/>
          <p:cNvPicPr>
            <a:picLocks noChangeAspect="1"/>
          </p:cNvPicPr>
          <p:nvPr/>
        </p:nvPicPr>
        <p:blipFill>
          <a:blip r:embed="rId4" cstate="print"/>
          <a:stretch>
            <a:fillRect/>
          </a:stretch>
        </p:blipFill>
        <p:spPr>
          <a:xfrm>
            <a:off x="603505" y="2560320"/>
            <a:ext cx="2252430" cy="2057506"/>
          </a:xfrm>
          <a:prstGeom prst="ellipse">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2862072" y="2164080"/>
            <a:ext cx="6108192" cy="184665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Педагогический процесс при этом должен строиться с учетом реальных психофизических возможностей, возрастных особенностей занимающихся, а сам процесс физического воспитания нужно строить так, чтобы он был направлен на обучение двигательным действиям, активно содействовал укреплению здоровья и гармоническому физическому развитию, развивая необходимые двигательные качества, положительно влияя на психические процессы занимающихся.</a:t>
            </a:r>
          </a:p>
          <a:p>
            <a:pPr lvl="0"/>
            <a:endParaRPr lang="ru-RU" sz="1600" dirty="0">
              <a:solidFill>
                <a:srgbClr val="1C51A3"/>
              </a:solidFill>
              <a:latin typeface="Times New Roman" pitchFamily="18" charset="0"/>
              <a:cs typeface="Times New Roman" pitchFamily="18" charset="0"/>
            </a:endParaRPr>
          </a:p>
        </p:txBody>
      </p:sp>
      <p:sp>
        <p:nvSpPr>
          <p:cNvPr id="12" name="TextBox 11"/>
          <p:cNvSpPr txBox="1"/>
          <p:nvPr/>
        </p:nvSpPr>
        <p:spPr>
          <a:xfrm>
            <a:off x="2862072" y="3691128"/>
            <a:ext cx="6117336" cy="2062103"/>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Учебно-воспитательный процесс физического воспитания должен проводиться с оптимальной моторной плотностью, динамично, с </a:t>
            </a:r>
            <a:r>
              <a:rPr lang="ru-RU" sz="1400" dirty="0" err="1" smtClean="0">
                <a:latin typeface="Times New Roman" pitchFamily="18" charset="0"/>
                <a:cs typeface="Times New Roman" pitchFamily="18" charset="0"/>
              </a:rPr>
              <a:t>применени</a:t>
            </a:r>
            <a:r>
              <a:rPr lang="ru-RU" sz="1400" dirty="0" smtClean="0">
                <a:latin typeface="Times New Roman" pitchFamily="18" charset="0"/>
                <a:cs typeface="Times New Roman" pitchFamily="18" charset="0"/>
              </a:rPr>
              <a:t>- ем </a:t>
            </a:r>
            <a:r>
              <a:rPr lang="ru-RU" sz="1400" dirty="0" smtClean="0">
                <a:latin typeface="Times New Roman" pitchFamily="18" charset="0"/>
                <a:cs typeface="Times New Roman" pitchFamily="18" charset="0"/>
              </a:rPr>
              <a:t>наиболее рациональных форм организации занятий, использованием спортивного оборудования и инвентаря, технических средств обучения. </a:t>
            </a:r>
            <a:r>
              <a:rPr lang="ru-RU" sz="1400" dirty="0" smtClean="0">
                <a:latin typeface="Times New Roman" pitchFamily="18" charset="0"/>
                <a:cs typeface="Times New Roman" pitchFamily="18" charset="0"/>
              </a:rPr>
              <a:t>Большое </a:t>
            </a:r>
            <a:r>
              <a:rPr lang="ru-RU" sz="1400" dirty="0" smtClean="0">
                <a:latin typeface="Times New Roman" pitchFamily="18" charset="0"/>
                <a:cs typeface="Times New Roman" pitchFamily="18" charset="0"/>
              </a:rPr>
              <a:t>значение имеют правильный выбор и сочетание методов обучения, в частности, таких методов, как игровой и соревновательный</a:t>
            </a:r>
            <a:r>
              <a:rPr lang="ru-RU" sz="1400" dirty="0" smtClean="0">
                <a:latin typeface="Times New Roman" pitchFamily="18" charset="0"/>
                <a:cs typeface="Times New Roman" pitchFamily="18" charset="0"/>
              </a:rPr>
              <a:t>. Необходимым является также внедрение музыкального сопровождения на уроках физкультуры для детей младшего школьного возраста.</a:t>
            </a:r>
            <a:endParaRPr lang="ru-RU" sz="1400" dirty="0" smtClean="0">
              <a:latin typeface="Times New Roman" pitchFamily="18" charset="0"/>
              <a:cs typeface="Times New Roman" pitchFamily="18" charset="0"/>
            </a:endParaRPr>
          </a:p>
          <a:p>
            <a:pPr lvl="0"/>
            <a:endParaRPr lang="ru-RU" sz="1600" dirty="0">
              <a:solidFill>
                <a:srgbClr val="1C51A3"/>
              </a:solidFill>
              <a:latin typeface="Times New Roman" pitchFamily="18" charset="0"/>
              <a:cs typeface="Times New Roman" pitchFamily="18" charset="0"/>
            </a:endParaRPr>
          </a:p>
        </p:txBody>
      </p:sp>
      <p:sp>
        <p:nvSpPr>
          <p:cNvPr id="14" name="TextBox 13"/>
          <p:cNvSpPr txBox="1"/>
          <p:nvPr/>
        </p:nvSpPr>
        <p:spPr>
          <a:xfrm>
            <a:off x="2029968" y="5226784"/>
            <a:ext cx="6867144" cy="1631216"/>
          </a:xfrm>
          <a:prstGeom prst="rect">
            <a:avLst/>
          </a:prstGeom>
          <a:noFill/>
        </p:spPr>
        <p:txBody>
          <a:bodyPr wrap="square" rtlCol="0">
            <a:spAutoFit/>
          </a:bodyPr>
          <a:lstStyle/>
          <a:p>
            <a:pPr lvl="0"/>
            <a:endParaRPr lang="ru-RU" sz="1600" dirty="0" smtClean="0"/>
          </a:p>
          <a:p>
            <a:pPr algn="just"/>
            <a:r>
              <a:rPr lang="ru-RU" sz="1400" dirty="0" smtClean="0">
                <a:latin typeface="Times New Roman" pitchFamily="18" charset="0"/>
                <a:cs typeface="Times New Roman" pitchFamily="18" charset="0"/>
              </a:rPr>
              <a:t>В период развития искусственного интеллекта, необходимо в процесс обучения физической культуре младших школьников, внедрять цифровые </a:t>
            </a:r>
            <a:r>
              <a:rPr lang="ru-RU" sz="1400" dirty="0" smtClean="0">
                <a:latin typeface="Times New Roman" pitchFamily="18" charset="0"/>
                <a:cs typeface="Times New Roman" pitchFamily="18" charset="0"/>
              </a:rPr>
              <a:t>платформы, которые будут полезны при выполнении домашних физкультурных заданий; а также приложения </a:t>
            </a:r>
            <a:r>
              <a:rPr lang="ru-RU" sz="1400" dirty="0" smtClean="0">
                <a:latin typeface="Times New Roman" pitchFamily="18" charset="0"/>
                <a:cs typeface="Times New Roman" pitchFamily="18" charset="0"/>
              </a:rPr>
              <a:t>для смартфонов и другие цифровые инструменты, которые </a:t>
            </a:r>
            <a:r>
              <a:rPr lang="ru-RU" sz="1400" dirty="0" smtClean="0">
                <a:latin typeface="Times New Roman" pitchFamily="18" charset="0"/>
                <a:cs typeface="Times New Roman" pitchFamily="18" charset="0"/>
              </a:rPr>
              <a:t>будут в целом </a:t>
            </a:r>
            <a:r>
              <a:rPr lang="ru-RU" sz="1400" dirty="0" smtClean="0">
                <a:latin typeface="Times New Roman" pitchFamily="18" charset="0"/>
                <a:cs typeface="Times New Roman" pitchFamily="18" charset="0"/>
              </a:rPr>
              <a:t>способствовать вовлечению школьников в процесс обучения физической культуры в школе.</a:t>
            </a:r>
            <a:endParaRPr lang="ru-RU" sz="1600" dirty="0">
              <a:solidFill>
                <a:srgbClr val="1C51A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0704"/>
            <a:ext cx="9144000" cy="5797296"/>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0D4594"/>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79370" y="182880"/>
            <a:ext cx="8159958" cy="561692"/>
          </a:xfrm>
          <a:prstGeom prst="rect">
            <a:avLst/>
          </a:prstGeom>
          <a:noFill/>
        </p:spPr>
        <p:txBody>
          <a:bodyPr wrap="square" lIns="68580" tIns="34290" rIns="68580" bIns="34290">
            <a:spAutoFit/>
          </a:bodyPr>
          <a:lstStyle/>
          <a:p>
            <a:r>
              <a:rPr lang="ru-RU" sz="3200" b="1" dirty="0" smtClean="0">
                <a:solidFill>
                  <a:schemeClr val="bg1"/>
                </a:solidFill>
                <a:latin typeface="Times New Roman" pitchFamily="18" charset="0"/>
                <a:cs typeface="Times New Roman" pitchFamily="18" charset="0"/>
              </a:rPr>
              <a:t>Список использованных источников</a:t>
            </a:r>
            <a:endParaRPr lang="ru-RU" sz="3200" dirty="0">
              <a:solidFill>
                <a:schemeClr val="bg1"/>
              </a:solidFill>
              <a:latin typeface="Times New Roman" pitchFamily="18" charset="0"/>
              <a:cs typeface="Times New Roman" pitchFamily="18" charset="0"/>
            </a:endParaRPr>
          </a:p>
        </p:txBody>
      </p:sp>
      <p:sp>
        <p:nvSpPr>
          <p:cNvPr id="17" name="TextBox 16"/>
          <p:cNvSpPr txBox="1"/>
          <p:nvPr/>
        </p:nvSpPr>
        <p:spPr>
          <a:xfrm>
            <a:off x="1060704" y="1887226"/>
            <a:ext cx="7598665" cy="615553"/>
          </a:xfrm>
          <a:prstGeom prst="rect">
            <a:avLst/>
          </a:prstGeom>
          <a:noFill/>
        </p:spPr>
        <p:txBody>
          <a:bodyPr wrap="square" rtlCol="0">
            <a:spAutoFit/>
          </a:bodyPr>
          <a:lstStyle/>
          <a:p>
            <a:r>
              <a:rPr lang="ru-RU" sz="1400" dirty="0" err="1" smtClean="0">
                <a:latin typeface="Times New Roman" pitchFamily="18" charset="0"/>
                <a:cs typeface="Times New Roman" pitchFamily="18" charset="0"/>
              </a:rPr>
              <a:t>Заволокин</a:t>
            </a:r>
            <a:r>
              <a:rPr lang="ru-RU" sz="1400" dirty="0" smtClean="0">
                <a:latin typeface="Times New Roman" pitchFamily="18" charset="0"/>
                <a:cs typeface="Times New Roman" pitchFamily="18" charset="0"/>
              </a:rPr>
              <a:t> В.В.Теория и методика обучения физической культуре детей младшего школьного возраста [https://www.teacherjournal.ru/categories/18/articles/3490];</a:t>
            </a:r>
            <a:r>
              <a:rPr lang="ru-RU" sz="2000" b="1" dirty="0" smtClean="0">
                <a:solidFill>
                  <a:srgbClr val="1B4E9D"/>
                </a:solidFill>
                <a:latin typeface="Times New Roman" pitchFamily="18" charset="0"/>
                <a:cs typeface="Times New Roman" pitchFamily="18" charset="0"/>
              </a:rPr>
              <a:t> </a:t>
            </a:r>
            <a:endParaRPr lang="ru-RU" sz="2000" dirty="0">
              <a:solidFill>
                <a:srgbClr val="1B4E9D"/>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26</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TextBox 10"/>
          <p:cNvSpPr txBox="1"/>
          <p:nvPr/>
        </p:nvSpPr>
        <p:spPr>
          <a:xfrm>
            <a:off x="555159" y="1756162"/>
            <a:ext cx="8120211" cy="830997"/>
          </a:xfrm>
          <a:prstGeom prst="rect">
            <a:avLst/>
          </a:prstGeom>
          <a:noFill/>
        </p:spPr>
        <p:txBody>
          <a:bodyPr wrap="square" rtlCol="0">
            <a:spAutoFit/>
          </a:bodyPr>
          <a:lstStyle/>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b="1" dirty="0" smtClean="0"/>
          </a:p>
          <a:p>
            <a:endParaRPr lang="ru-RU" sz="1600" dirty="0" smtClean="0"/>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9" name="TextBox 8"/>
          <p:cNvSpPr txBox="1"/>
          <p:nvPr/>
        </p:nvSpPr>
        <p:spPr>
          <a:xfrm>
            <a:off x="1152143" y="4910842"/>
            <a:ext cx="7513321"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Спортивный </a:t>
            </a:r>
            <a:r>
              <a:rPr lang="ru-RU" sz="1400" dirty="0" err="1" smtClean="0">
                <a:latin typeface="Times New Roman" pitchFamily="18" charset="0"/>
                <a:cs typeface="Times New Roman" pitchFamily="18" charset="0"/>
              </a:rPr>
              <a:t>ИИнтерес</a:t>
            </a:r>
            <a:r>
              <a:rPr lang="ru-RU" sz="1400" dirty="0" smtClean="0">
                <a:latin typeface="Times New Roman" pitchFamily="18" charset="0"/>
                <a:cs typeface="Times New Roman" pitchFamily="18" charset="0"/>
              </a:rPr>
              <a:t>: как </a:t>
            </a:r>
            <a:r>
              <a:rPr lang="ru-RU" sz="1400" dirty="0" err="1" smtClean="0">
                <a:latin typeface="Times New Roman" pitchFamily="18" charset="0"/>
                <a:cs typeface="Times New Roman" pitchFamily="18" charset="0"/>
              </a:rPr>
              <a:t>нейросети</a:t>
            </a:r>
            <a:r>
              <a:rPr lang="ru-RU" sz="1400" dirty="0" smtClean="0">
                <a:latin typeface="Times New Roman" pitchFamily="18" charset="0"/>
                <a:cs typeface="Times New Roman" pitchFamily="18" charset="0"/>
              </a:rPr>
              <a:t> помогают атлетам.[https://iz.ru/1563282/alena-svetunkova/sportivnyi-iinteres-kak-neiroseti-pomogaiut-atletam];</a:t>
            </a:r>
            <a:endParaRPr lang="ru-RU" sz="1400" dirty="0">
              <a:solidFill>
                <a:srgbClr val="1B4E9D"/>
              </a:solidFill>
              <a:latin typeface="Times New Roman" pitchFamily="18" charset="0"/>
              <a:cs typeface="Times New Roman" pitchFamily="18" charset="0"/>
            </a:endParaRPr>
          </a:p>
        </p:txBody>
      </p:sp>
      <p:sp>
        <p:nvSpPr>
          <p:cNvPr id="10" name="TextBox 9"/>
          <p:cNvSpPr txBox="1"/>
          <p:nvPr/>
        </p:nvSpPr>
        <p:spPr>
          <a:xfrm>
            <a:off x="667512" y="5410714"/>
            <a:ext cx="8168641"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Технологии искусственного интеллекта для проведения дистанционных занятий по физической культуре в вузах и школах. [https://dzen.ru/a/ZEEK1nNf_n6P3k1K];</a:t>
            </a:r>
            <a:endParaRPr lang="ru-RU" sz="2000" dirty="0">
              <a:solidFill>
                <a:srgbClr val="1B4E9D"/>
              </a:solidFill>
              <a:latin typeface="Times New Roman" pitchFamily="18" charset="0"/>
              <a:cs typeface="Times New Roman" pitchFamily="18" charset="0"/>
            </a:endParaRPr>
          </a:p>
        </p:txBody>
      </p:sp>
      <p:sp>
        <p:nvSpPr>
          <p:cNvPr id="12" name="TextBox 11"/>
          <p:cNvSpPr txBox="1"/>
          <p:nvPr/>
        </p:nvSpPr>
        <p:spPr>
          <a:xfrm>
            <a:off x="676657" y="4432306"/>
            <a:ext cx="8150352" cy="523220"/>
          </a:xfrm>
          <a:prstGeom prst="rect">
            <a:avLst/>
          </a:prstGeom>
          <a:noFill/>
        </p:spPr>
        <p:txBody>
          <a:bodyPr wrap="square" rtlCol="0">
            <a:spAutoFit/>
          </a:bodyPr>
          <a:lstStyle/>
          <a:p>
            <a:r>
              <a:rPr lang="ru-RU" sz="1400" dirty="0" err="1" smtClean="0">
                <a:latin typeface="Times New Roman" pitchFamily="18" charset="0"/>
                <a:cs typeface="Times New Roman" pitchFamily="18" charset="0"/>
              </a:rPr>
              <a:t>Слобожанинов</a:t>
            </a:r>
            <a:r>
              <a:rPr lang="ru-RU" sz="1400" dirty="0" smtClean="0">
                <a:latin typeface="Times New Roman" pitchFamily="18" charset="0"/>
                <a:cs typeface="Times New Roman" pitchFamily="18" charset="0"/>
              </a:rPr>
              <a:t> Ю.Г. Восприятие на уроках физической культуры. [https://kopilkaurokov.ru/fizkultura/prochee/vospriiatiie_na_urokakh_fizichieskoi_kul_tury];</a:t>
            </a:r>
            <a:endParaRPr lang="ru-RU" sz="2000" dirty="0">
              <a:solidFill>
                <a:srgbClr val="1B4E9D"/>
              </a:solidFill>
              <a:latin typeface="Times New Roman" pitchFamily="18" charset="0"/>
              <a:cs typeface="Times New Roman" pitchFamily="18" charset="0"/>
            </a:endParaRPr>
          </a:p>
        </p:txBody>
      </p:sp>
      <p:sp>
        <p:nvSpPr>
          <p:cNvPr id="13" name="TextBox 12"/>
          <p:cNvSpPr txBox="1"/>
          <p:nvPr/>
        </p:nvSpPr>
        <p:spPr>
          <a:xfrm>
            <a:off x="1024128" y="1039882"/>
            <a:ext cx="7955280"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Белов А.В.Развитие творческого мышления и творческих способностей на уроках физической культуры. [https://open-lesson.net/840/];</a:t>
            </a:r>
            <a:endParaRPr lang="ru-RU" sz="2000" dirty="0">
              <a:solidFill>
                <a:srgbClr val="1B4E9D"/>
              </a:solidFill>
              <a:latin typeface="Times New Roman" pitchFamily="18" charset="0"/>
              <a:cs typeface="Times New Roman" pitchFamily="18" charset="0"/>
            </a:endParaRPr>
          </a:p>
        </p:txBody>
      </p:sp>
      <p:sp>
        <p:nvSpPr>
          <p:cNvPr id="14" name="TextBox 13"/>
          <p:cNvSpPr txBox="1"/>
          <p:nvPr/>
        </p:nvSpPr>
        <p:spPr>
          <a:xfrm>
            <a:off x="1133855" y="3088138"/>
            <a:ext cx="7638289" cy="307777"/>
          </a:xfrm>
          <a:prstGeom prst="rect">
            <a:avLst/>
          </a:prstGeom>
          <a:noFill/>
        </p:spPr>
        <p:txBody>
          <a:bodyPr wrap="square" rtlCol="0">
            <a:spAutoFit/>
          </a:bodyPr>
          <a:lstStyle/>
          <a:p>
            <a:r>
              <a:rPr lang="ru-RU" sz="1400" dirty="0" err="1" smtClean="0">
                <a:latin typeface="Times New Roman" pitchFamily="18" charset="0"/>
                <a:cs typeface="Times New Roman" pitchFamily="18" charset="0"/>
              </a:rPr>
              <a:t>Онлайн</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платформа </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Fora</a:t>
            </a:r>
            <a:r>
              <a:rPr lang="en-US" sz="1400" dirty="0" smtClean="0">
                <a:latin typeface="Times New Roman" pitchFamily="18" charset="0"/>
                <a:cs typeface="Times New Roman" pitchFamily="18" charset="0"/>
              </a:rPr>
              <a:t> Vision»</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[https://fora.vision/#1]</a:t>
            </a:r>
            <a:r>
              <a:rPr lang="ru-RU" sz="1400" dirty="0" smtClean="0">
                <a:latin typeface="Times New Roman" pitchFamily="18" charset="0"/>
                <a:cs typeface="Times New Roman" pitchFamily="18" charset="0"/>
              </a:rPr>
              <a:t>;</a:t>
            </a:r>
            <a:endParaRPr lang="ru-RU" sz="2000" dirty="0">
              <a:solidFill>
                <a:srgbClr val="1B4E9D"/>
              </a:solidFill>
              <a:latin typeface="Times New Roman" pitchFamily="18" charset="0"/>
              <a:cs typeface="Times New Roman" pitchFamily="18" charset="0"/>
            </a:endParaRPr>
          </a:p>
        </p:txBody>
      </p:sp>
      <p:sp>
        <p:nvSpPr>
          <p:cNvPr id="15" name="TextBox 14"/>
          <p:cNvSpPr txBox="1"/>
          <p:nvPr/>
        </p:nvSpPr>
        <p:spPr>
          <a:xfrm>
            <a:off x="1152143" y="3792226"/>
            <a:ext cx="7601713" cy="738664"/>
          </a:xfrm>
          <a:prstGeom prst="rect">
            <a:avLst/>
          </a:prstGeom>
          <a:noFill/>
        </p:spPr>
        <p:txBody>
          <a:bodyPr wrap="square" rtlCol="0">
            <a:spAutoFit/>
          </a:bodyPr>
          <a:lstStyle/>
          <a:p>
            <a:r>
              <a:rPr lang="ru-RU" sz="1400" dirty="0" smtClean="0">
                <a:latin typeface="Times New Roman" pitchFamily="18" charset="0"/>
                <a:cs typeface="Times New Roman" pitchFamily="18" charset="0"/>
              </a:rPr>
              <a:t>Погосян Л. Г. Формирующий эксперимент как средство развития восприятия у младших школьников на уроках физкультуры / Л. Г. Погосян. // Молодой ученый. - 2022. - № 16 (411). - С. 441-444.</a:t>
            </a:r>
            <a:r>
              <a:rPr lang="en-US" sz="1400" dirty="0" smtClean="0"/>
              <a:t> [</a:t>
            </a:r>
            <a:r>
              <a:rPr lang="ru-RU" sz="1400" dirty="0" smtClean="0">
                <a:latin typeface="Times New Roman" pitchFamily="18" charset="0"/>
                <a:cs typeface="Times New Roman" pitchFamily="18" charset="0"/>
              </a:rPr>
              <a:t> https://moluch.ru/archive/411/90484/</a:t>
            </a:r>
            <a:r>
              <a:rPr lang="en-US" sz="1400" dirty="0" smtClean="0"/>
              <a:t>]</a:t>
            </a:r>
            <a:r>
              <a:rPr lang="ru-RU" sz="1400" dirty="0" smtClean="0"/>
              <a:t>;</a:t>
            </a:r>
            <a:endParaRPr lang="ru-RU" sz="1400" dirty="0">
              <a:solidFill>
                <a:srgbClr val="1B4E9D"/>
              </a:solidFill>
              <a:latin typeface="Times New Roman" pitchFamily="18" charset="0"/>
              <a:cs typeface="Times New Roman" pitchFamily="18" charset="0"/>
            </a:endParaRPr>
          </a:p>
        </p:txBody>
      </p:sp>
      <p:sp>
        <p:nvSpPr>
          <p:cNvPr id="19" name="TextBox 18"/>
          <p:cNvSpPr txBox="1"/>
          <p:nvPr/>
        </p:nvSpPr>
        <p:spPr>
          <a:xfrm>
            <a:off x="612649" y="3350266"/>
            <a:ext cx="8138160"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Организация внимания обучающихся на уроках физической культуры. [https://multiurok.ru/index.php/files/vnimanie-obuchaiushchikhsia-na-urokakh-fizkultury.html];</a:t>
            </a:r>
            <a:endParaRPr lang="ru-RU" sz="2000" dirty="0">
              <a:solidFill>
                <a:srgbClr val="1B4E9D"/>
              </a:solidFill>
              <a:latin typeface="Times New Roman" pitchFamily="18" charset="0"/>
              <a:cs typeface="Times New Roman" pitchFamily="18" charset="0"/>
            </a:endParaRPr>
          </a:p>
        </p:txBody>
      </p:sp>
      <p:sp>
        <p:nvSpPr>
          <p:cNvPr id="20" name="TextBox 19"/>
          <p:cNvSpPr txBox="1"/>
          <p:nvPr/>
        </p:nvSpPr>
        <p:spPr>
          <a:xfrm>
            <a:off x="667512" y="1448314"/>
            <a:ext cx="8019289"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Дети младшего школьного возраста. [https://vozrastinfo.ru/mladshiy_skolniy_vozrast.htm?ysclid=lp9nb71hmd678221657]</a:t>
            </a:r>
            <a:endParaRPr lang="ru-RU" sz="2000" dirty="0">
              <a:solidFill>
                <a:srgbClr val="1B4E9D"/>
              </a:solidFill>
              <a:latin typeface="Times New Roman" pitchFamily="18" charset="0"/>
              <a:cs typeface="Times New Roman" pitchFamily="18" charset="0"/>
            </a:endParaRPr>
          </a:p>
        </p:txBody>
      </p:sp>
      <p:sp>
        <p:nvSpPr>
          <p:cNvPr id="21" name="TextBox 20"/>
          <p:cNvSpPr txBox="1"/>
          <p:nvPr/>
        </p:nvSpPr>
        <p:spPr>
          <a:xfrm>
            <a:off x="676657" y="2373416"/>
            <a:ext cx="7988808" cy="738664"/>
          </a:xfrm>
          <a:prstGeom prst="rect">
            <a:avLst/>
          </a:prstGeom>
          <a:noFill/>
        </p:spPr>
        <p:txBody>
          <a:bodyPr wrap="square" rtlCol="0">
            <a:spAutoFit/>
          </a:bodyPr>
          <a:lstStyle/>
          <a:p>
            <a:r>
              <a:rPr lang="ru-RU" sz="1400" dirty="0" smtClean="0">
                <a:latin typeface="Times New Roman" pitchFamily="18" charset="0"/>
                <a:cs typeface="Times New Roman" pitchFamily="18" charset="0"/>
              </a:rPr>
              <a:t>Новикова Е.Н. Активизация деятельности учащихся на уроках физической культуры[https://solncesvet.ru/opublikovannyie-materialyi/aktivizaciya-deyatelnosti-uchashchihsya-.7028615620/];</a:t>
            </a:r>
            <a:endParaRPr lang="ru-RU" sz="2000" dirty="0">
              <a:solidFill>
                <a:srgbClr val="1B4E9D"/>
              </a:solidFill>
              <a:latin typeface="Times New Roman" pitchFamily="18" charset="0"/>
              <a:cs typeface="Times New Roman" pitchFamily="18" charset="0"/>
            </a:endParaRPr>
          </a:p>
        </p:txBody>
      </p:sp>
      <p:sp>
        <p:nvSpPr>
          <p:cNvPr id="22" name="Freeform 100"/>
          <p:cNvSpPr>
            <a:spLocks noEditPoints="1"/>
          </p:cNvSpPr>
          <p:nvPr/>
        </p:nvSpPr>
        <p:spPr bwMode="auto">
          <a:xfrm>
            <a:off x="668795" y="1120029"/>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p:nvPr/>
        </p:nvSpPr>
        <p:spPr>
          <a:xfrm rot="16200000">
            <a:off x="-2276001" y="3941919"/>
            <a:ext cx="5786442" cy="45720"/>
          </a:xfrm>
          <a:custGeom>
            <a:avLst/>
            <a:gdLst/>
            <a:ahLst/>
            <a:cxnLst/>
            <a:rect l="l" t="t" r="r" b="b"/>
            <a:pathLst>
              <a:path w="1247730" h="14187">
                <a:moveTo>
                  <a:pt x="0" y="0"/>
                </a:moveTo>
                <a:lnTo>
                  <a:pt x="1247730" y="0"/>
                </a:lnTo>
                <a:lnTo>
                  <a:pt x="1247730" y="14187"/>
                </a:lnTo>
                <a:lnTo>
                  <a:pt x="0" y="14187"/>
                </a:lnTo>
                <a:close/>
              </a:path>
            </a:pathLst>
          </a:custGeom>
          <a:solidFill>
            <a:srgbClr val="0D4594"/>
          </a:solidFill>
          <a:ln w="38100">
            <a:noFill/>
          </a:ln>
        </p:spPr>
      </p:sp>
      <p:sp>
        <p:nvSpPr>
          <p:cNvPr id="24" name="Freeform 100"/>
          <p:cNvSpPr>
            <a:spLocks noEditPoints="1"/>
          </p:cNvSpPr>
          <p:nvPr/>
        </p:nvSpPr>
        <p:spPr bwMode="auto">
          <a:xfrm>
            <a:off x="190259" y="1464453"/>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00"/>
          <p:cNvSpPr>
            <a:spLocks noEditPoints="1"/>
          </p:cNvSpPr>
          <p:nvPr/>
        </p:nvSpPr>
        <p:spPr bwMode="auto">
          <a:xfrm>
            <a:off x="717563" y="191860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0"/>
          <p:cNvSpPr>
            <a:spLocks noEditPoints="1"/>
          </p:cNvSpPr>
          <p:nvPr/>
        </p:nvSpPr>
        <p:spPr bwMode="auto">
          <a:xfrm>
            <a:off x="242075" y="2293509"/>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0"/>
          <p:cNvSpPr>
            <a:spLocks noEditPoints="1"/>
          </p:cNvSpPr>
          <p:nvPr/>
        </p:nvSpPr>
        <p:spPr bwMode="auto">
          <a:xfrm>
            <a:off x="714515" y="303112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0"/>
          <p:cNvSpPr>
            <a:spLocks noEditPoints="1"/>
          </p:cNvSpPr>
          <p:nvPr/>
        </p:nvSpPr>
        <p:spPr bwMode="auto">
          <a:xfrm>
            <a:off x="211595" y="3241437"/>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0"/>
          <p:cNvSpPr>
            <a:spLocks noEditPoints="1"/>
          </p:cNvSpPr>
          <p:nvPr/>
        </p:nvSpPr>
        <p:spPr bwMode="auto">
          <a:xfrm>
            <a:off x="748043" y="382360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0"/>
          <p:cNvSpPr>
            <a:spLocks noEditPoints="1"/>
          </p:cNvSpPr>
          <p:nvPr/>
        </p:nvSpPr>
        <p:spPr bwMode="auto">
          <a:xfrm>
            <a:off x="199403" y="4353957"/>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00"/>
          <p:cNvSpPr>
            <a:spLocks noEditPoints="1"/>
          </p:cNvSpPr>
          <p:nvPr/>
        </p:nvSpPr>
        <p:spPr bwMode="auto">
          <a:xfrm>
            <a:off x="729755" y="5003181"/>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0"/>
          <p:cNvSpPr>
            <a:spLocks noEditPoints="1"/>
          </p:cNvSpPr>
          <p:nvPr/>
        </p:nvSpPr>
        <p:spPr bwMode="auto">
          <a:xfrm>
            <a:off x="208547" y="542380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rgbClr val="0D4594"/>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outerShdw blurRad="520700" dist="50800" dir="5400000" algn="ctr" rotWithShape="0">
              <a:srgbClr val="000000">
                <a:alpha val="43137"/>
              </a:srgbClr>
            </a:outerShdw>
          </a:effectLst>
        </p:spPr>
      </p:pic>
      <p:sp>
        <p:nvSpPr>
          <p:cNvPr id="5" name="Прямоугольник 4"/>
          <p:cNvSpPr/>
          <p:nvPr/>
        </p:nvSpPr>
        <p:spPr>
          <a:xfrm>
            <a:off x="2005253" y="3920254"/>
            <a:ext cx="5595891" cy="463204"/>
          </a:xfrm>
          <a:prstGeom prst="rect">
            <a:avLst/>
          </a:prstGeom>
          <a:noFill/>
        </p:spPr>
        <p:txBody>
          <a:bodyPr wrap="none" lIns="68580" tIns="34290" rIns="68580" bIns="34290">
            <a:spAutoFit/>
          </a:bodyPr>
          <a:lstStyle/>
          <a:p>
            <a:pPr algn="ctr">
              <a:lnSpc>
                <a:spcPct val="80000"/>
              </a:lnSpc>
            </a:pPr>
            <a:r>
              <a:rPr lang="ru-RU" sz="3200" b="1" dirty="0">
                <a:solidFill>
                  <a:srgbClr val="1B4E9D"/>
                </a:solidFill>
                <a:latin typeface="Times New Roman" pitchFamily="18" charset="0"/>
                <a:cs typeface="Times New Roman" pitchFamily="18" charset="0"/>
              </a:rPr>
              <a:t>СПАСИБО ЗА ВНИМАНИЕ!</a:t>
            </a: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97968" y="890080"/>
            <a:ext cx="2748064" cy="2748064"/>
          </a:xfrm>
          <a:prstGeom prst="rect">
            <a:avLst/>
          </a:prstGeom>
        </p:spPr>
      </p:pic>
    </p:spTree>
    <p:extLst>
      <p:ext uri="{BB962C8B-B14F-4D97-AF65-F5344CB8AC3E}">
        <p14:creationId xmlns="" xmlns:p14="http://schemas.microsoft.com/office/powerpoint/2010/main" val="277052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Психическое развитие младшего школьного возраста</a:t>
            </a:r>
          </a:p>
        </p:txBody>
      </p:sp>
      <p:sp>
        <p:nvSpPr>
          <p:cNvPr id="18" name="Прямоугольник 17"/>
          <p:cNvSpPr/>
          <p:nvPr/>
        </p:nvSpPr>
        <p:spPr>
          <a:xfrm>
            <a:off x="8618559" y="313694"/>
            <a:ext cx="253916"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3</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32" name="Прямоугольник 31"/>
          <p:cNvSpPr/>
          <p:nvPr/>
        </p:nvSpPr>
        <p:spPr bwMode="auto">
          <a:xfrm>
            <a:off x="832105" y="1272914"/>
            <a:ext cx="3758184" cy="1716656"/>
          </a:xfrm>
          <a:prstGeom prst="rect">
            <a:avLst/>
          </a:prstGeom>
          <a:solidFill>
            <a:srgbClr val="1B4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33" name="矩形 32"/>
          <p:cNvSpPr/>
          <p:nvPr/>
        </p:nvSpPr>
        <p:spPr>
          <a:xfrm>
            <a:off x="135257" y="1682496"/>
            <a:ext cx="568831" cy="6269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Прямоугольник 39"/>
          <p:cNvSpPr/>
          <p:nvPr/>
        </p:nvSpPr>
        <p:spPr bwMode="auto">
          <a:xfrm>
            <a:off x="868680" y="3098666"/>
            <a:ext cx="3736503" cy="1716656"/>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43" name="Прямоугольник 42"/>
          <p:cNvSpPr/>
          <p:nvPr/>
        </p:nvSpPr>
        <p:spPr>
          <a:xfrm>
            <a:off x="856488" y="1331727"/>
            <a:ext cx="3724656" cy="1762021"/>
          </a:xfrm>
          <a:prstGeom prst="rect">
            <a:avLst/>
          </a:prstGeom>
          <a:noFill/>
        </p:spPr>
        <p:txBody>
          <a:bodyPr wrap="square" lIns="68580" tIns="34290" rIns="68580" bIns="34290">
            <a:spAutoFit/>
          </a:bodyPr>
          <a:lstStyle/>
          <a:p>
            <a:pPr algn="ctr"/>
            <a:r>
              <a:rPr lang="ru-RU" sz="1200" b="1" dirty="0" smtClean="0">
                <a:solidFill>
                  <a:schemeClr val="bg1"/>
                </a:solidFill>
                <a:latin typeface="Times New Roman" pitchFamily="18" charset="0"/>
                <a:cs typeface="Times New Roman" pitchFamily="18" charset="0"/>
              </a:rPr>
              <a:t>Ощущение, восприятие. </a:t>
            </a:r>
            <a:r>
              <a:rPr lang="ru-RU" sz="1200" dirty="0" smtClean="0">
                <a:solidFill>
                  <a:schemeClr val="bg1"/>
                </a:solidFill>
                <a:latin typeface="Times New Roman" pitchFamily="18" charset="0"/>
                <a:cs typeface="Times New Roman" pitchFamily="18" charset="0"/>
              </a:rPr>
              <a:t>Восприятие младшего школьника определяется особенностями самого предмета: замечают не главное, а то, что бросается в глаза, часто восприятие ограничивается только узнаванием и последующим называнием предмета.</a:t>
            </a:r>
          </a:p>
          <a:p>
            <a:pPr algn="ctr"/>
            <a:r>
              <a:rPr lang="ru-RU" sz="1200" dirty="0" smtClean="0">
                <a:solidFill>
                  <a:schemeClr val="bg1"/>
                </a:solidFill>
                <a:latin typeface="Times New Roman" pitchFamily="18" charset="0"/>
                <a:cs typeface="Times New Roman" pitchFamily="18" charset="0"/>
              </a:rPr>
              <a:t>Текущая воспринимаемая ситуация уже в меньшей мере опосредует мыслительные операции, чем в дошкольном возрасте.</a:t>
            </a:r>
          </a:p>
          <a:p>
            <a:r>
              <a:rPr lang="ru-RU" sz="1400" b="1"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6" name="Прямоугольник 45"/>
          <p:cNvSpPr/>
          <p:nvPr/>
        </p:nvSpPr>
        <p:spPr>
          <a:xfrm>
            <a:off x="883920" y="3096519"/>
            <a:ext cx="3706368" cy="1762021"/>
          </a:xfrm>
          <a:prstGeom prst="rect">
            <a:avLst/>
          </a:prstGeom>
          <a:noFill/>
        </p:spPr>
        <p:txBody>
          <a:bodyPr wrap="square" lIns="68580" tIns="34290" rIns="68580" bIns="34290">
            <a:spAutoFit/>
          </a:bodyPr>
          <a:lstStyle/>
          <a:p>
            <a:pPr algn="ctr"/>
            <a:r>
              <a:rPr lang="ru-RU" sz="1200" b="1" dirty="0" smtClean="0">
                <a:solidFill>
                  <a:schemeClr val="bg1"/>
                </a:solidFill>
                <a:latin typeface="Times New Roman" pitchFamily="18" charset="0"/>
                <a:cs typeface="Times New Roman" pitchFamily="18" charset="0"/>
              </a:rPr>
              <a:t>Внимание</a:t>
            </a:r>
            <a:r>
              <a:rPr lang="ru-RU" sz="1200" dirty="0" smtClean="0">
                <a:solidFill>
                  <a:schemeClr val="bg1"/>
                </a:solidFill>
                <a:latin typeface="Times New Roman" pitchFamily="18" charset="0"/>
                <a:cs typeface="Times New Roman" pitchFamily="18" charset="0"/>
              </a:rPr>
              <a:t>. Преобладает непроизвольное внимание. Удерживание внимания возможно благодаря волевым усилиям и высокой мотивации. Внимание активизируется, но еще не стабильно. Младшие школьники могут сосредоточенно заниматься одним делом в течение 10 – 20 минут. Существуют значительные индивидуальные различия в развитии внимания.</a:t>
            </a:r>
          </a:p>
          <a:p>
            <a:endParaRPr lang="ru-RU" sz="1400" dirty="0">
              <a:latin typeface="Times New Roman" pitchFamily="18" charset="0"/>
              <a:cs typeface="Times New Roman" pitchFamily="18" charset="0"/>
            </a:endParaRPr>
          </a:p>
        </p:txBody>
      </p:sp>
      <p:sp>
        <p:nvSpPr>
          <p:cNvPr id="49" name="Прямоугольник 48"/>
          <p:cNvSpPr/>
          <p:nvPr/>
        </p:nvSpPr>
        <p:spPr bwMode="auto">
          <a:xfrm>
            <a:off x="886968" y="4979282"/>
            <a:ext cx="3712463" cy="1716656"/>
          </a:xfrm>
          <a:prstGeom prst="rect">
            <a:avLst/>
          </a:prstGeom>
          <a:solidFill>
            <a:srgbClr val="1B4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54" name="Прямоугольник 53"/>
          <p:cNvSpPr/>
          <p:nvPr/>
        </p:nvSpPr>
        <p:spPr>
          <a:xfrm>
            <a:off x="859536" y="4980183"/>
            <a:ext cx="3703320" cy="1946687"/>
          </a:xfrm>
          <a:prstGeom prst="rect">
            <a:avLst/>
          </a:prstGeom>
          <a:noFill/>
        </p:spPr>
        <p:txBody>
          <a:bodyPr wrap="square" lIns="68580" tIns="34290" rIns="68580" bIns="34290">
            <a:spAutoFit/>
          </a:bodyPr>
          <a:lstStyle/>
          <a:p>
            <a:pPr lvl="0" algn="ctr"/>
            <a:r>
              <a:rPr lang="ru-RU" sz="1200" b="1" dirty="0" smtClean="0">
                <a:solidFill>
                  <a:schemeClr val="bg1"/>
                </a:solidFill>
                <a:latin typeface="Times New Roman" pitchFamily="18" charset="0"/>
                <a:cs typeface="Times New Roman" pitchFamily="18" charset="0"/>
              </a:rPr>
              <a:t>Память. </a:t>
            </a:r>
            <a:r>
              <a:rPr lang="ru-RU" sz="1200" dirty="0" smtClean="0">
                <a:solidFill>
                  <a:schemeClr val="bg1"/>
                </a:solidFill>
                <a:latin typeface="Times New Roman" pitchFamily="18" charset="0"/>
                <a:cs typeface="Times New Roman" pitchFamily="18" charset="0"/>
              </a:rPr>
              <a:t>Школьники начинают выделять и осознавать </a:t>
            </a:r>
            <a:r>
              <a:rPr lang="ru-RU" sz="1200" dirty="0" err="1" smtClean="0">
                <a:solidFill>
                  <a:schemeClr val="bg1"/>
                </a:solidFill>
                <a:latin typeface="Times New Roman" pitchFamily="18" charset="0"/>
                <a:cs typeface="Times New Roman" pitchFamily="18" charset="0"/>
              </a:rPr>
              <a:t>мнемическую</a:t>
            </a:r>
            <a:r>
              <a:rPr lang="ru-RU" sz="1200" dirty="0" smtClean="0">
                <a:solidFill>
                  <a:schemeClr val="bg1"/>
                </a:solidFill>
                <a:latin typeface="Times New Roman" pitchFamily="18" charset="0"/>
                <a:cs typeface="Times New Roman" pitchFamily="18" charset="0"/>
              </a:rPr>
              <a:t> задачу. Развивается произвольная память, дети уже способны запоминать материал, который обязательно представляет для них интерес. Процессы памяти характеризуются осмысленностью (связь памяти и мышления). Обладают хорошей механической памятью. В учебной деятельности развиваются все виды памяти: долговременная, кратковременная и оперативная. </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61" name="矩形 32"/>
          <p:cNvSpPr/>
          <p:nvPr/>
        </p:nvSpPr>
        <p:spPr>
          <a:xfrm>
            <a:off x="4658489" y="1725168"/>
            <a:ext cx="568831" cy="626916"/>
          </a:xfrm>
          <a:prstGeom prst="rect">
            <a:avLst/>
          </a:prstGeom>
          <a:solidFill>
            <a:srgbClr val="1B4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Прямоугольник 61"/>
          <p:cNvSpPr/>
          <p:nvPr/>
        </p:nvSpPr>
        <p:spPr bwMode="auto">
          <a:xfrm>
            <a:off x="5273041" y="1205858"/>
            <a:ext cx="3758184" cy="1716656"/>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63" name="矩形 32"/>
          <p:cNvSpPr/>
          <p:nvPr/>
        </p:nvSpPr>
        <p:spPr>
          <a:xfrm>
            <a:off x="132209" y="3389376"/>
            <a:ext cx="568831" cy="626916"/>
          </a:xfrm>
          <a:prstGeom prst="rect">
            <a:avLst/>
          </a:prstGeom>
          <a:solidFill>
            <a:srgbClr val="1B4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32"/>
          <p:cNvSpPr/>
          <p:nvPr/>
        </p:nvSpPr>
        <p:spPr>
          <a:xfrm>
            <a:off x="159641" y="5245608"/>
            <a:ext cx="568831" cy="6269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32"/>
          <p:cNvSpPr/>
          <p:nvPr/>
        </p:nvSpPr>
        <p:spPr>
          <a:xfrm>
            <a:off x="4640201" y="3425952"/>
            <a:ext cx="568831" cy="6269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32"/>
          <p:cNvSpPr/>
          <p:nvPr/>
        </p:nvSpPr>
        <p:spPr>
          <a:xfrm>
            <a:off x="4667633" y="5300472"/>
            <a:ext cx="568831" cy="626916"/>
          </a:xfrm>
          <a:prstGeom prst="rect">
            <a:avLst/>
          </a:prstGeom>
          <a:solidFill>
            <a:srgbClr val="1B4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Прямоугольник 66"/>
          <p:cNvSpPr/>
          <p:nvPr/>
        </p:nvSpPr>
        <p:spPr bwMode="auto">
          <a:xfrm>
            <a:off x="5251705" y="3068186"/>
            <a:ext cx="3758184" cy="1716656"/>
          </a:xfrm>
          <a:prstGeom prst="rect">
            <a:avLst/>
          </a:prstGeom>
          <a:solidFill>
            <a:srgbClr val="1B4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68" name="Прямоугольник 67"/>
          <p:cNvSpPr/>
          <p:nvPr/>
        </p:nvSpPr>
        <p:spPr bwMode="auto">
          <a:xfrm>
            <a:off x="5269993" y="4915274"/>
            <a:ext cx="3758184" cy="1716656"/>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69" name="TextBox 175"/>
          <p:cNvSpPr txBox="1"/>
          <p:nvPr/>
        </p:nvSpPr>
        <p:spPr>
          <a:xfrm>
            <a:off x="5330952" y="1177742"/>
            <a:ext cx="3648456" cy="1791815"/>
          </a:xfrm>
          <a:prstGeom prst="rect">
            <a:avLst/>
          </a:prstGeom>
          <a:noFill/>
        </p:spPr>
        <p:txBody>
          <a:bodyPr wrap="square" lIns="128568" tIns="64283" rIns="128568" bIns="64283" rtlCol="0">
            <a:spAutoFit/>
          </a:bodyPr>
          <a:lstStyle/>
          <a:p>
            <a:pPr algn="ctr"/>
            <a:r>
              <a:rPr lang="ru-RU" sz="1200" b="1" dirty="0" smtClean="0">
                <a:solidFill>
                  <a:schemeClr val="bg1"/>
                </a:solidFill>
                <a:latin typeface="Times New Roman" pitchFamily="18" charset="0"/>
                <a:cs typeface="Times New Roman" pitchFamily="18" charset="0"/>
              </a:rPr>
              <a:t>Мышление. П</a:t>
            </a:r>
            <a:r>
              <a:rPr lang="ru-RU" sz="1200" dirty="0" smtClean="0">
                <a:solidFill>
                  <a:schemeClr val="bg1"/>
                </a:solidFill>
                <a:latin typeface="Times New Roman" pitchFamily="18" charset="0"/>
                <a:cs typeface="Times New Roman" pitchFamily="18" charset="0"/>
              </a:rPr>
              <a:t>роисходит переход от наглядно-образного к словесно-логическому мышлению. Логически верные рассуждения школьника базируются на конкретном наглядном материале. Благодаря учебной деятельности развивается теоретическое мышление. К концу младшего школьного возраста проявляются индивидуальные различия в мышлении. Выделяются: «мыслители», «практики» и «художники».</a:t>
            </a:r>
            <a:endParaRPr lang="en-GB" altLang="zh-CN"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70" name="TextBox 175"/>
          <p:cNvSpPr txBox="1"/>
          <p:nvPr/>
        </p:nvSpPr>
        <p:spPr>
          <a:xfrm>
            <a:off x="5248656" y="3081528"/>
            <a:ext cx="3730752" cy="1791815"/>
          </a:xfrm>
          <a:prstGeom prst="rect">
            <a:avLst/>
          </a:prstGeom>
          <a:noFill/>
        </p:spPr>
        <p:txBody>
          <a:bodyPr wrap="square" lIns="128568" tIns="64283" rIns="128568" bIns="64283" rtlCol="0">
            <a:spAutoFit/>
          </a:bodyPr>
          <a:lstStyle/>
          <a:p>
            <a:pPr algn="ctr"/>
            <a:r>
              <a:rPr lang="ru-RU" sz="1200" b="1" dirty="0" smtClean="0">
                <a:solidFill>
                  <a:schemeClr val="bg1"/>
                </a:solidFill>
                <a:latin typeface="Times New Roman" pitchFamily="18" charset="0"/>
                <a:cs typeface="Times New Roman" pitchFamily="18" charset="0"/>
              </a:rPr>
              <a:t>Воображение. </a:t>
            </a:r>
            <a:r>
              <a:rPr lang="ru-RU" sz="1200" dirty="0" smtClean="0">
                <a:solidFill>
                  <a:schemeClr val="bg1"/>
                </a:solidFill>
                <a:latin typeface="Times New Roman" pitchFamily="18" charset="0"/>
                <a:cs typeface="Times New Roman" pitchFamily="18" charset="0"/>
              </a:rPr>
              <a:t>Основные направления в развитии – это переход к более правильному и полному отражению действительности на основе соответствующих знаний. Воображение проходит 2 стадии: воссоздающее (репродуктивное), продуктивное. Проявляются продуктивные образы-представления (результат новой комбинации некоторых элементов).</a:t>
            </a:r>
          </a:p>
          <a:p>
            <a:pPr algn="ctr"/>
            <a:endParaRPr lang="en-GB" altLang="zh-CN" sz="12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71" name="TextBox 175"/>
          <p:cNvSpPr txBox="1"/>
          <p:nvPr/>
        </p:nvSpPr>
        <p:spPr>
          <a:xfrm>
            <a:off x="5276088" y="4935926"/>
            <a:ext cx="3749040" cy="1791815"/>
          </a:xfrm>
          <a:prstGeom prst="rect">
            <a:avLst/>
          </a:prstGeom>
          <a:noFill/>
        </p:spPr>
        <p:txBody>
          <a:bodyPr wrap="square" lIns="128568" tIns="64283" rIns="128568" bIns="64283" rtlCol="0">
            <a:spAutoFit/>
          </a:bodyPr>
          <a:lstStyle/>
          <a:p>
            <a:pPr algn="ctr"/>
            <a:r>
              <a:rPr lang="ru-RU" sz="1200" b="1" dirty="0" smtClean="0">
                <a:solidFill>
                  <a:schemeClr val="bg1"/>
                </a:solidFill>
                <a:latin typeface="Times New Roman" pitchFamily="18" charset="0"/>
                <a:cs typeface="Times New Roman" pitchFamily="18" charset="0"/>
              </a:rPr>
              <a:t>Речь </a:t>
            </a:r>
            <a:r>
              <a:rPr lang="ru-RU" sz="1200" dirty="0" smtClean="0">
                <a:solidFill>
                  <a:schemeClr val="bg1"/>
                </a:solidFill>
                <a:latin typeface="Times New Roman" pitchFamily="18" charset="0"/>
                <a:cs typeface="Times New Roman" pitchFamily="18" charset="0"/>
              </a:rPr>
              <a:t>опосредует развитие мышления и других познавательных процессов.</a:t>
            </a:r>
          </a:p>
          <a:p>
            <a:pPr algn="ctr"/>
            <a:r>
              <a:rPr lang="ru-RU" sz="1200" dirty="0" smtClean="0">
                <a:solidFill>
                  <a:schemeClr val="bg1"/>
                </a:solidFill>
                <a:latin typeface="Times New Roman" pitchFamily="18" charset="0"/>
                <a:cs typeface="Times New Roman" pitchFamily="18" charset="0"/>
              </a:rPr>
              <a:t>Речь играет важную роль в решении задач учебной деятельности (обучение детей вести рассуждения вслух способствует успеху). При </a:t>
            </a:r>
            <a:r>
              <a:rPr lang="ru-RU" sz="1200" dirty="0" err="1" smtClean="0">
                <a:solidFill>
                  <a:schemeClr val="bg1"/>
                </a:solidFill>
                <a:latin typeface="Times New Roman" pitchFamily="18" charset="0"/>
                <a:cs typeface="Times New Roman" pitchFamily="18" charset="0"/>
              </a:rPr>
              <a:t>научении</a:t>
            </a:r>
            <a:r>
              <a:rPr lang="ru-RU" sz="1200" dirty="0" smtClean="0">
                <a:solidFill>
                  <a:schemeClr val="bg1"/>
                </a:solidFill>
                <a:latin typeface="Times New Roman" pitchFamily="18" charset="0"/>
                <a:cs typeface="Times New Roman" pitchFamily="18" charset="0"/>
              </a:rPr>
              <a:t> ребенок легко овладевает звуковым анализом слов. Словарный запас увеличивается до 7 тысяч слов. Потребность в общении определяет развитие речи.</a:t>
            </a:r>
          </a:p>
          <a:p>
            <a:pPr algn="ctr"/>
            <a:endParaRPr lang="en-GB" altLang="zh-CN" sz="1200" dirty="0">
              <a:solidFill>
                <a:schemeClr val="bg1"/>
              </a:solidFill>
              <a:latin typeface="Times New Roman" pitchFamily="18" charset="0"/>
              <a:ea typeface="微软雅黑" panose="020B0503020204020204" pitchFamily="34" charset="-122"/>
              <a:cs typeface="Times New Roman" pitchFamily="18" charset="0"/>
              <a:sym typeface="+mn-lt"/>
            </a:endParaRPr>
          </a:p>
        </p:txBody>
      </p:sp>
      <p:sp>
        <p:nvSpPr>
          <p:cNvPr id="25" name="PA_任意多边形 21"/>
          <p:cNvSpPr>
            <a:spLocks noEditPoints="1"/>
          </p:cNvSpPr>
          <p:nvPr>
            <p:custDataLst>
              <p:tags r:id="rId1"/>
            </p:custDataLst>
          </p:nvPr>
        </p:nvSpPr>
        <p:spPr bwMode="auto">
          <a:xfrm>
            <a:off x="4851428" y="5477905"/>
            <a:ext cx="247743" cy="233538"/>
          </a:xfrm>
          <a:custGeom>
            <a:avLst/>
            <a:gdLst>
              <a:gd name="T0" fmla="*/ 828 w 872"/>
              <a:gd name="T1" fmla="*/ 17 h 822"/>
              <a:gd name="T2" fmla="*/ 872 w 872"/>
              <a:gd name="T3" fmla="*/ 100 h 822"/>
              <a:gd name="T4" fmla="*/ 843 w 872"/>
              <a:gd name="T5" fmla="*/ 376 h 822"/>
              <a:gd name="T6" fmla="*/ 565 w 872"/>
              <a:gd name="T7" fmla="*/ 405 h 822"/>
              <a:gd name="T8" fmla="*/ 434 w 872"/>
              <a:gd name="T9" fmla="*/ 405 h 822"/>
              <a:gd name="T10" fmla="*/ 494 w 872"/>
              <a:gd name="T11" fmla="*/ 388 h 822"/>
              <a:gd name="T12" fmla="*/ 774 w 872"/>
              <a:gd name="T13" fmla="*/ 361 h 822"/>
              <a:gd name="T14" fmla="*/ 820 w 872"/>
              <a:gd name="T15" fmla="*/ 336 h 822"/>
              <a:gd name="T16" fmla="*/ 828 w 872"/>
              <a:gd name="T17" fmla="*/ 90 h 822"/>
              <a:gd name="T18" fmla="*/ 795 w 872"/>
              <a:gd name="T19" fmla="*/ 50 h 822"/>
              <a:gd name="T20" fmla="*/ 384 w 872"/>
              <a:gd name="T21" fmla="*/ 50 h 822"/>
              <a:gd name="T22" fmla="*/ 352 w 872"/>
              <a:gd name="T23" fmla="*/ 90 h 822"/>
              <a:gd name="T24" fmla="*/ 307 w 872"/>
              <a:gd name="T25" fmla="*/ 100 h 822"/>
              <a:gd name="T26" fmla="*/ 336 w 872"/>
              <a:gd name="T27" fmla="*/ 29 h 822"/>
              <a:gd name="T28" fmla="*/ 703 w 872"/>
              <a:gd name="T29" fmla="*/ 167 h 822"/>
              <a:gd name="T30" fmla="*/ 674 w 872"/>
              <a:gd name="T31" fmla="*/ 182 h 822"/>
              <a:gd name="T32" fmla="*/ 670 w 872"/>
              <a:gd name="T33" fmla="*/ 215 h 822"/>
              <a:gd name="T34" fmla="*/ 703 w 872"/>
              <a:gd name="T35" fmla="*/ 238 h 822"/>
              <a:gd name="T36" fmla="*/ 732 w 872"/>
              <a:gd name="T37" fmla="*/ 221 h 822"/>
              <a:gd name="T38" fmla="*/ 736 w 872"/>
              <a:gd name="T39" fmla="*/ 188 h 822"/>
              <a:gd name="T40" fmla="*/ 703 w 872"/>
              <a:gd name="T41" fmla="*/ 167 h 822"/>
              <a:gd name="T42" fmla="*/ 571 w 872"/>
              <a:gd name="T43" fmla="*/ 171 h 822"/>
              <a:gd name="T44" fmla="*/ 555 w 872"/>
              <a:gd name="T45" fmla="*/ 203 h 822"/>
              <a:gd name="T46" fmla="*/ 576 w 872"/>
              <a:gd name="T47" fmla="*/ 234 h 822"/>
              <a:gd name="T48" fmla="*/ 611 w 872"/>
              <a:gd name="T49" fmla="*/ 232 h 822"/>
              <a:gd name="T50" fmla="*/ 626 w 872"/>
              <a:gd name="T51" fmla="*/ 203 h 822"/>
              <a:gd name="T52" fmla="*/ 605 w 872"/>
              <a:gd name="T53" fmla="*/ 169 h 822"/>
              <a:gd name="T54" fmla="*/ 473 w 872"/>
              <a:gd name="T55" fmla="*/ 167 h 822"/>
              <a:gd name="T56" fmla="*/ 446 w 872"/>
              <a:gd name="T57" fmla="*/ 194 h 822"/>
              <a:gd name="T58" fmla="*/ 455 w 872"/>
              <a:gd name="T59" fmla="*/ 228 h 822"/>
              <a:gd name="T60" fmla="*/ 488 w 872"/>
              <a:gd name="T61" fmla="*/ 236 h 822"/>
              <a:gd name="T62" fmla="*/ 515 w 872"/>
              <a:gd name="T63" fmla="*/ 209 h 822"/>
              <a:gd name="T64" fmla="*/ 505 w 872"/>
              <a:gd name="T65" fmla="*/ 175 h 822"/>
              <a:gd name="T66" fmla="*/ 254 w 872"/>
              <a:gd name="T67" fmla="*/ 165 h 822"/>
              <a:gd name="T68" fmla="*/ 186 w 872"/>
              <a:gd name="T69" fmla="*/ 182 h 822"/>
              <a:gd name="T70" fmla="*/ 127 w 872"/>
              <a:gd name="T71" fmla="*/ 240 h 822"/>
              <a:gd name="T72" fmla="*/ 110 w 872"/>
              <a:gd name="T73" fmla="*/ 309 h 822"/>
              <a:gd name="T74" fmla="*/ 133 w 872"/>
              <a:gd name="T75" fmla="*/ 390 h 822"/>
              <a:gd name="T76" fmla="*/ 198 w 872"/>
              <a:gd name="T77" fmla="*/ 442 h 822"/>
              <a:gd name="T78" fmla="*/ 269 w 872"/>
              <a:gd name="T79" fmla="*/ 453 h 822"/>
              <a:gd name="T80" fmla="*/ 346 w 872"/>
              <a:gd name="T81" fmla="*/ 422 h 822"/>
              <a:gd name="T82" fmla="*/ 392 w 872"/>
              <a:gd name="T83" fmla="*/ 353 h 822"/>
              <a:gd name="T84" fmla="*/ 396 w 872"/>
              <a:gd name="T85" fmla="*/ 280 h 822"/>
              <a:gd name="T86" fmla="*/ 357 w 872"/>
              <a:gd name="T87" fmla="*/ 207 h 822"/>
              <a:gd name="T88" fmla="*/ 284 w 872"/>
              <a:gd name="T89" fmla="*/ 167 h 822"/>
              <a:gd name="T90" fmla="*/ 513 w 872"/>
              <a:gd name="T91" fmla="*/ 745 h 822"/>
              <a:gd name="T92" fmla="*/ 478 w 872"/>
              <a:gd name="T93" fmla="*/ 613 h 822"/>
              <a:gd name="T94" fmla="*/ 403 w 872"/>
              <a:gd name="T95" fmla="*/ 526 h 822"/>
              <a:gd name="T96" fmla="*/ 163 w 872"/>
              <a:gd name="T97" fmla="*/ 495 h 822"/>
              <a:gd name="T98" fmla="*/ 71 w 872"/>
              <a:gd name="T99" fmla="*/ 559 h 822"/>
              <a:gd name="T100" fmla="*/ 12 w 872"/>
              <a:gd name="T101" fmla="*/ 672 h 822"/>
              <a:gd name="T102" fmla="*/ 35 w 872"/>
              <a:gd name="T103" fmla="*/ 784 h 822"/>
              <a:gd name="T104" fmla="*/ 234 w 872"/>
              <a:gd name="T105" fmla="*/ 822 h 822"/>
              <a:gd name="T106" fmla="*/ 423 w 872"/>
              <a:gd name="T107" fmla="*/ 801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2" h="822">
                <a:moveTo>
                  <a:pt x="405" y="0"/>
                </a:moveTo>
                <a:lnTo>
                  <a:pt x="774" y="0"/>
                </a:lnTo>
                <a:lnTo>
                  <a:pt x="774" y="0"/>
                </a:lnTo>
                <a:lnTo>
                  <a:pt x="793" y="2"/>
                </a:lnTo>
                <a:lnTo>
                  <a:pt x="811" y="9"/>
                </a:lnTo>
                <a:lnTo>
                  <a:pt x="828" y="17"/>
                </a:lnTo>
                <a:lnTo>
                  <a:pt x="843" y="29"/>
                </a:lnTo>
                <a:lnTo>
                  <a:pt x="843" y="29"/>
                </a:lnTo>
                <a:lnTo>
                  <a:pt x="855" y="44"/>
                </a:lnTo>
                <a:lnTo>
                  <a:pt x="866" y="61"/>
                </a:lnTo>
                <a:lnTo>
                  <a:pt x="870" y="79"/>
                </a:lnTo>
                <a:lnTo>
                  <a:pt x="872" y="100"/>
                </a:lnTo>
                <a:lnTo>
                  <a:pt x="872" y="307"/>
                </a:lnTo>
                <a:lnTo>
                  <a:pt x="872" y="307"/>
                </a:lnTo>
                <a:lnTo>
                  <a:pt x="870" y="326"/>
                </a:lnTo>
                <a:lnTo>
                  <a:pt x="866" y="344"/>
                </a:lnTo>
                <a:lnTo>
                  <a:pt x="855" y="361"/>
                </a:lnTo>
                <a:lnTo>
                  <a:pt x="843" y="376"/>
                </a:lnTo>
                <a:lnTo>
                  <a:pt x="843" y="376"/>
                </a:lnTo>
                <a:lnTo>
                  <a:pt x="828" y="388"/>
                </a:lnTo>
                <a:lnTo>
                  <a:pt x="811" y="399"/>
                </a:lnTo>
                <a:lnTo>
                  <a:pt x="793" y="403"/>
                </a:lnTo>
                <a:lnTo>
                  <a:pt x="774" y="405"/>
                </a:lnTo>
                <a:lnTo>
                  <a:pt x="565" y="405"/>
                </a:lnTo>
                <a:lnTo>
                  <a:pt x="463" y="497"/>
                </a:lnTo>
                <a:lnTo>
                  <a:pt x="455" y="490"/>
                </a:lnTo>
                <a:lnTo>
                  <a:pt x="455" y="490"/>
                </a:lnTo>
                <a:lnTo>
                  <a:pt x="428" y="472"/>
                </a:lnTo>
                <a:lnTo>
                  <a:pt x="444" y="405"/>
                </a:lnTo>
                <a:lnTo>
                  <a:pt x="434" y="405"/>
                </a:lnTo>
                <a:lnTo>
                  <a:pt x="434" y="405"/>
                </a:lnTo>
                <a:lnTo>
                  <a:pt x="444" y="384"/>
                </a:lnTo>
                <a:lnTo>
                  <a:pt x="453" y="361"/>
                </a:lnTo>
                <a:lnTo>
                  <a:pt x="473" y="361"/>
                </a:lnTo>
                <a:lnTo>
                  <a:pt x="501" y="361"/>
                </a:lnTo>
                <a:lnTo>
                  <a:pt x="494" y="388"/>
                </a:lnTo>
                <a:lnTo>
                  <a:pt x="488" y="415"/>
                </a:lnTo>
                <a:lnTo>
                  <a:pt x="542" y="367"/>
                </a:lnTo>
                <a:lnTo>
                  <a:pt x="549" y="361"/>
                </a:lnTo>
                <a:lnTo>
                  <a:pt x="557" y="361"/>
                </a:lnTo>
                <a:lnTo>
                  <a:pt x="774" y="361"/>
                </a:lnTo>
                <a:lnTo>
                  <a:pt x="774" y="361"/>
                </a:lnTo>
                <a:lnTo>
                  <a:pt x="784" y="361"/>
                </a:lnTo>
                <a:lnTo>
                  <a:pt x="795" y="357"/>
                </a:lnTo>
                <a:lnTo>
                  <a:pt x="803" y="353"/>
                </a:lnTo>
                <a:lnTo>
                  <a:pt x="811" y="344"/>
                </a:lnTo>
                <a:lnTo>
                  <a:pt x="811" y="344"/>
                </a:lnTo>
                <a:lnTo>
                  <a:pt x="820" y="336"/>
                </a:lnTo>
                <a:lnTo>
                  <a:pt x="824" y="328"/>
                </a:lnTo>
                <a:lnTo>
                  <a:pt x="828" y="317"/>
                </a:lnTo>
                <a:lnTo>
                  <a:pt x="828" y="307"/>
                </a:lnTo>
                <a:lnTo>
                  <a:pt x="828" y="100"/>
                </a:lnTo>
                <a:lnTo>
                  <a:pt x="828" y="100"/>
                </a:lnTo>
                <a:lnTo>
                  <a:pt x="828" y="90"/>
                </a:lnTo>
                <a:lnTo>
                  <a:pt x="824" y="79"/>
                </a:lnTo>
                <a:lnTo>
                  <a:pt x="820" y="69"/>
                </a:lnTo>
                <a:lnTo>
                  <a:pt x="811" y="61"/>
                </a:lnTo>
                <a:lnTo>
                  <a:pt x="811" y="61"/>
                </a:lnTo>
                <a:lnTo>
                  <a:pt x="803" y="54"/>
                </a:lnTo>
                <a:lnTo>
                  <a:pt x="795" y="50"/>
                </a:lnTo>
                <a:lnTo>
                  <a:pt x="784" y="46"/>
                </a:lnTo>
                <a:lnTo>
                  <a:pt x="774" y="44"/>
                </a:lnTo>
                <a:lnTo>
                  <a:pt x="405" y="44"/>
                </a:lnTo>
                <a:lnTo>
                  <a:pt x="405" y="44"/>
                </a:lnTo>
                <a:lnTo>
                  <a:pt x="394" y="46"/>
                </a:lnTo>
                <a:lnTo>
                  <a:pt x="384" y="50"/>
                </a:lnTo>
                <a:lnTo>
                  <a:pt x="375" y="54"/>
                </a:lnTo>
                <a:lnTo>
                  <a:pt x="367" y="61"/>
                </a:lnTo>
                <a:lnTo>
                  <a:pt x="367" y="61"/>
                </a:lnTo>
                <a:lnTo>
                  <a:pt x="361" y="69"/>
                </a:lnTo>
                <a:lnTo>
                  <a:pt x="355" y="79"/>
                </a:lnTo>
                <a:lnTo>
                  <a:pt x="352" y="90"/>
                </a:lnTo>
                <a:lnTo>
                  <a:pt x="350" y="100"/>
                </a:lnTo>
                <a:lnTo>
                  <a:pt x="350" y="130"/>
                </a:lnTo>
                <a:lnTo>
                  <a:pt x="350" y="130"/>
                </a:lnTo>
                <a:lnTo>
                  <a:pt x="330" y="119"/>
                </a:lnTo>
                <a:lnTo>
                  <a:pt x="307" y="111"/>
                </a:lnTo>
                <a:lnTo>
                  <a:pt x="307" y="100"/>
                </a:lnTo>
                <a:lnTo>
                  <a:pt x="307" y="100"/>
                </a:lnTo>
                <a:lnTo>
                  <a:pt x="309" y="79"/>
                </a:lnTo>
                <a:lnTo>
                  <a:pt x="315" y="61"/>
                </a:lnTo>
                <a:lnTo>
                  <a:pt x="323" y="44"/>
                </a:lnTo>
                <a:lnTo>
                  <a:pt x="336" y="29"/>
                </a:lnTo>
                <a:lnTo>
                  <a:pt x="336" y="29"/>
                </a:lnTo>
                <a:lnTo>
                  <a:pt x="350" y="17"/>
                </a:lnTo>
                <a:lnTo>
                  <a:pt x="367" y="9"/>
                </a:lnTo>
                <a:lnTo>
                  <a:pt x="386" y="2"/>
                </a:lnTo>
                <a:lnTo>
                  <a:pt x="405" y="0"/>
                </a:lnTo>
                <a:lnTo>
                  <a:pt x="405" y="0"/>
                </a:lnTo>
                <a:close/>
                <a:moveTo>
                  <a:pt x="703" y="167"/>
                </a:moveTo>
                <a:lnTo>
                  <a:pt x="703" y="167"/>
                </a:lnTo>
                <a:lnTo>
                  <a:pt x="697" y="167"/>
                </a:lnTo>
                <a:lnTo>
                  <a:pt x="688" y="169"/>
                </a:lnTo>
                <a:lnTo>
                  <a:pt x="684" y="171"/>
                </a:lnTo>
                <a:lnTo>
                  <a:pt x="678" y="175"/>
                </a:lnTo>
                <a:lnTo>
                  <a:pt x="674" y="182"/>
                </a:lnTo>
                <a:lnTo>
                  <a:pt x="670" y="188"/>
                </a:lnTo>
                <a:lnTo>
                  <a:pt x="667" y="194"/>
                </a:lnTo>
                <a:lnTo>
                  <a:pt x="667" y="203"/>
                </a:lnTo>
                <a:lnTo>
                  <a:pt x="667" y="203"/>
                </a:lnTo>
                <a:lnTo>
                  <a:pt x="667" y="209"/>
                </a:lnTo>
                <a:lnTo>
                  <a:pt x="670" y="215"/>
                </a:lnTo>
                <a:lnTo>
                  <a:pt x="674" y="221"/>
                </a:lnTo>
                <a:lnTo>
                  <a:pt x="678" y="228"/>
                </a:lnTo>
                <a:lnTo>
                  <a:pt x="684" y="232"/>
                </a:lnTo>
                <a:lnTo>
                  <a:pt x="688" y="234"/>
                </a:lnTo>
                <a:lnTo>
                  <a:pt x="697" y="236"/>
                </a:lnTo>
                <a:lnTo>
                  <a:pt x="703" y="238"/>
                </a:lnTo>
                <a:lnTo>
                  <a:pt x="703" y="238"/>
                </a:lnTo>
                <a:lnTo>
                  <a:pt x="709" y="236"/>
                </a:lnTo>
                <a:lnTo>
                  <a:pt x="718" y="234"/>
                </a:lnTo>
                <a:lnTo>
                  <a:pt x="724" y="232"/>
                </a:lnTo>
                <a:lnTo>
                  <a:pt x="728" y="228"/>
                </a:lnTo>
                <a:lnTo>
                  <a:pt x="732" y="221"/>
                </a:lnTo>
                <a:lnTo>
                  <a:pt x="736" y="215"/>
                </a:lnTo>
                <a:lnTo>
                  <a:pt x="738" y="209"/>
                </a:lnTo>
                <a:lnTo>
                  <a:pt x="738" y="203"/>
                </a:lnTo>
                <a:lnTo>
                  <a:pt x="738" y="203"/>
                </a:lnTo>
                <a:lnTo>
                  <a:pt x="738" y="194"/>
                </a:lnTo>
                <a:lnTo>
                  <a:pt x="736" y="188"/>
                </a:lnTo>
                <a:lnTo>
                  <a:pt x="732" y="182"/>
                </a:lnTo>
                <a:lnTo>
                  <a:pt x="728" y="175"/>
                </a:lnTo>
                <a:lnTo>
                  <a:pt x="724" y="171"/>
                </a:lnTo>
                <a:lnTo>
                  <a:pt x="718" y="169"/>
                </a:lnTo>
                <a:lnTo>
                  <a:pt x="709" y="167"/>
                </a:lnTo>
                <a:lnTo>
                  <a:pt x="703" y="167"/>
                </a:lnTo>
                <a:lnTo>
                  <a:pt x="703" y="167"/>
                </a:lnTo>
                <a:close/>
                <a:moveTo>
                  <a:pt x="590" y="167"/>
                </a:moveTo>
                <a:lnTo>
                  <a:pt x="590" y="167"/>
                </a:lnTo>
                <a:lnTo>
                  <a:pt x="584" y="167"/>
                </a:lnTo>
                <a:lnTo>
                  <a:pt x="576" y="169"/>
                </a:lnTo>
                <a:lnTo>
                  <a:pt x="571" y="171"/>
                </a:lnTo>
                <a:lnTo>
                  <a:pt x="565" y="175"/>
                </a:lnTo>
                <a:lnTo>
                  <a:pt x="561" y="182"/>
                </a:lnTo>
                <a:lnTo>
                  <a:pt x="557" y="188"/>
                </a:lnTo>
                <a:lnTo>
                  <a:pt x="555" y="194"/>
                </a:lnTo>
                <a:lnTo>
                  <a:pt x="555" y="203"/>
                </a:lnTo>
                <a:lnTo>
                  <a:pt x="555" y="203"/>
                </a:lnTo>
                <a:lnTo>
                  <a:pt x="555" y="209"/>
                </a:lnTo>
                <a:lnTo>
                  <a:pt x="557" y="215"/>
                </a:lnTo>
                <a:lnTo>
                  <a:pt x="561" y="221"/>
                </a:lnTo>
                <a:lnTo>
                  <a:pt x="565" y="228"/>
                </a:lnTo>
                <a:lnTo>
                  <a:pt x="571" y="232"/>
                </a:lnTo>
                <a:lnTo>
                  <a:pt x="576" y="234"/>
                </a:lnTo>
                <a:lnTo>
                  <a:pt x="584" y="236"/>
                </a:lnTo>
                <a:lnTo>
                  <a:pt x="590" y="238"/>
                </a:lnTo>
                <a:lnTo>
                  <a:pt x="590" y="238"/>
                </a:lnTo>
                <a:lnTo>
                  <a:pt x="599" y="236"/>
                </a:lnTo>
                <a:lnTo>
                  <a:pt x="605" y="234"/>
                </a:lnTo>
                <a:lnTo>
                  <a:pt x="611" y="232"/>
                </a:lnTo>
                <a:lnTo>
                  <a:pt x="615" y="228"/>
                </a:lnTo>
                <a:lnTo>
                  <a:pt x="619" y="221"/>
                </a:lnTo>
                <a:lnTo>
                  <a:pt x="624" y="215"/>
                </a:lnTo>
                <a:lnTo>
                  <a:pt x="626" y="209"/>
                </a:lnTo>
                <a:lnTo>
                  <a:pt x="626" y="203"/>
                </a:lnTo>
                <a:lnTo>
                  <a:pt x="626" y="203"/>
                </a:lnTo>
                <a:lnTo>
                  <a:pt x="626" y="194"/>
                </a:lnTo>
                <a:lnTo>
                  <a:pt x="624" y="188"/>
                </a:lnTo>
                <a:lnTo>
                  <a:pt x="619" y="182"/>
                </a:lnTo>
                <a:lnTo>
                  <a:pt x="615" y="175"/>
                </a:lnTo>
                <a:lnTo>
                  <a:pt x="611" y="171"/>
                </a:lnTo>
                <a:lnTo>
                  <a:pt x="605" y="169"/>
                </a:lnTo>
                <a:lnTo>
                  <a:pt x="599" y="167"/>
                </a:lnTo>
                <a:lnTo>
                  <a:pt x="590" y="167"/>
                </a:lnTo>
                <a:lnTo>
                  <a:pt x="590" y="167"/>
                </a:lnTo>
                <a:close/>
                <a:moveTo>
                  <a:pt x="480" y="167"/>
                </a:moveTo>
                <a:lnTo>
                  <a:pt x="480" y="167"/>
                </a:lnTo>
                <a:lnTo>
                  <a:pt x="473" y="167"/>
                </a:lnTo>
                <a:lnTo>
                  <a:pt x="467" y="169"/>
                </a:lnTo>
                <a:lnTo>
                  <a:pt x="461" y="171"/>
                </a:lnTo>
                <a:lnTo>
                  <a:pt x="455" y="175"/>
                </a:lnTo>
                <a:lnTo>
                  <a:pt x="450" y="182"/>
                </a:lnTo>
                <a:lnTo>
                  <a:pt x="448" y="188"/>
                </a:lnTo>
                <a:lnTo>
                  <a:pt x="446" y="194"/>
                </a:lnTo>
                <a:lnTo>
                  <a:pt x="444" y="203"/>
                </a:lnTo>
                <a:lnTo>
                  <a:pt x="444" y="203"/>
                </a:lnTo>
                <a:lnTo>
                  <a:pt x="446" y="209"/>
                </a:lnTo>
                <a:lnTo>
                  <a:pt x="448" y="215"/>
                </a:lnTo>
                <a:lnTo>
                  <a:pt x="450" y="221"/>
                </a:lnTo>
                <a:lnTo>
                  <a:pt x="455" y="228"/>
                </a:lnTo>
                <a:lnTo>
                  <a:pt x="461" y="232"/>
                </a:lnTo>
                <a:lnTo>
                  <a:pt x="467" y="234"/>
                </a:lnTo>
                <a:lnTo>
                  <a:pt x="473" y="236"/>
                </a:lnTo>
                <a:lnTo>
                  <a:pt x="480" y="238"/>
                </a:lnTo>
                <a:lnTo>
                  <a:pt x="480" y="238"/>
                </a:lnTo>
                <a:lnTo>
                  <a:pt x="488" y="236"/>
                </a:lnTo>
                <a:lnTo>
                  <a:pt x="494" y="234"/>
                </a:lnTo>
                <a:lnTo>
                  <a:pt x="501" y="232"/>
                </a:lnTo>
                <a:lnTo>
                  <a:pt x="505" y="228"/>
                </a:lnTo>
                <a:lnTo>
                  <a:pt x="509" y="221"/>
                </a:lnTo>
                <a:lnTo>
                  <a:pt x="513" y="215"/>
                </a:lnTo>
                <a:lnTo>
                  <a:pt x="515" y="209"/>
                </a:lnTo>
                <a:lnTo>
                  <a:pt x="515" y="203"/>
                </a:lnTo>
                <a:lnTo>
                  <a:pt x="515" y="203"/>
                </a:lnTo>
                <a:lnTo>
                  <a:pt x="515" y="194"/>
                </a:lnTo>
                <a:lnTo>
                  <a:pt x="513" y="188"/>
                </a:lnTo>
                <a:lnTo>
                  <a:pt x="509" y="182"/>
                </a:lnTo>
                <a:lnTo>
                  <a:pt x="505" y="175"/>
                </a:lnTo>
                <a:lnTo>
                  <a:pt x="501" y="171"/>
                </a:lnTo>
                <a:lnTo>
                  <a:pt x="494" y="169"/>
                </a:lnTo>
                <a:lnTo>
                  <a:pt x="488" y="167"/>
                </a:lnTo>
                <a:lnTo>
                  <a:pt x="480" y="167"/>
                </a:lnTo>
                <a:lnTo>
                  <a:pt x="480" y="167"/>
                </a:lnTo>
                <a:close/>
                <a:moveTo>
                  <a:pt x="254" y="165"/>
                </a:moveTo>
                <a:lnTo>
                  <a:pt x="254" y="165"/>
                </a:lnTo>
                <a:lnTo>
                  <a:pt x="240" y="165"/>
                </a:lnTo>
                <a:lnTo>
                  <a:pt x="225" y="167"/>
                </a:lnTo>
                <a:lnTo>
                  <a:pt x="211" y="171"/>
                </a:lnTo>
                <a:lnTo>
                  <a:pt x="198" y="175"/>
                </a:lnTo>
                <a:lnTo>
                  <a:pt x="186" y="182"/>
                </a:lnTo>
                <a:lnTo>
                  <a:pt x="173" y="190"/>
                </a:lnTo>
                <a:lnTo>
                  <a:pt x="163" y="198"/>
                </a:lnTo>
                <a:lnTo>
                  <a:pt x="152" y="207"/>
                </a:lnTo>
                <a:lnTo>
                  <a:pt x="142" y="217"/>
                </a:lnTo>
                <a:lnTo>
                  <a:pt x="133" y="228"/>
                </a:lnTo>
                <a:lnTo>
                  <a:pt x="127" y="240"/>
                </a:lnTo>
                <a:lnTo>
                  <a:pt x="121" y="253"/>
                </a:lnTo>
                <a:lnTo>
                  <a:pt x="117" y="265"/>
                </a:lnTo>
                <a:lnTo>
                  <a:pt x="113" y="280"/>
                </a:lnTo>
                <a:lnTo>
                  <a:pt x="110" y="294"/>
                </a:lnTo>
                <a:lnTo>
                  <a:pt x="110" y="309"/>
                </a:lnTo>
                <a:lnTo>
                  <a:pt x="110" y="309"/>
                </a:lnTo>
                <a:lnTo>
                  <a:pt x="110" y="323"/>
                </a:lnTo>
                <a:lnTo>
                  <a:pt x="113" y="338"/>
                </a:lnTo>
                <a:lnTo>
                  <a:pt x="117" y="353"/>
                </a:lnTo>
                <a:lnTo>
                  <a:pt x="121" y="365"/>
                </a:lnTo>
                <a:lnTo>
                  <a:pt x="127" y="378"/>
                </a:lnTo>
                <a:lnTo>
                  <a:pt x="133" y="390"/>
                </a:lnTo>
                <a:lnTo>
                  <a:pt x="142" y="401"/>
                </a:lnTo>
                <a:lnTo>
                  <a:pt x="152" y="411"/>
                </a:lnTo>
                <a:lnTo>
                  <a:pt x="163" y="422"/>
                </a:lnTo>
                <a:lnTo>
                  <a:pt x="173" y="430"/>
                </a:lnTo>
                <a:lnTo>
                  <a:pt x="186" y="436"/>
                </a:lnTo>
                <a:lnTo>
                  <a:pt x="198" y="442"/>
                </a:lnTo>
                <a:lnTo>
                  <a:pt x="211" y="447"/>
                </a:lnTo>
                <a:lnTo>
                  <a:pt x="225" y="451"/>
                </a:lnTo>
                <a:lnTo>
                  <a:pt x="240" y="453"/>
                </a:lnTo>
                <a:lnTo>
                  <a:pt x="254" y="455"/>
                </a:lnTo>
                <a:lnTo>
                  <a:pt x="254" y="455"/>
                </a:lnTo>
                <a:lnTo>
                  <a:pt x="269" y="453"/>
                </a:lnTo>
                <a:lnTo>
                  <a:pt x="284" y="451"/>
                </a:lnTo>
                <a:lnTo>
                  <a:pt x="298" y="447"/>
                </a:lnTo>
                <a:lnTo>
                  <a:pt x="311" y="442"/>
                </a:lnTo>
                <a:lnTo>
                  <a:pt x="323" y="436"/>
                </a:lnTo>
                <a:lnTo>
                  <a:pt x="336" y="430"/>
                </a:lnTo>
                <a:lnTo>
                  <a:pt x="346" y="422"/>
                </a:lnTo>
                <a:lnTo>
                  <a:pt x="357" y="411"/>
                </a:lnTo>
                <a:lnTo>
                  <a:pt x="367" y="401"/>
                </a:lnTo>
                <a:lnTo>
                  <a:pt x="375" y="390"/>
                </a:lnTo>
                <a:lnTo>
                  <a:pt x="382" y="378"/>
                </a:lnTo>
                <a:lnTo>
                  <a:pt x="388" y="365"/>
                </a:lnTo>
                <a:lnTo>
                  <a:pt x="392" y="353"/>
                </a:lnTo>
                <a:lnTo>
                  <a:pt x="396" y="338"/>
                </a:lnTo>
                <a:lnTo>
                  <a:pt x="398" y="323"/>
                </a:lnTo>
                <a:lnTo>
                  <a:pt x="400" y="309"/>
                </a:lnTo>
                <a:lnTo>
                  <a:pt x="400" y="309"/>
                </a:lnTo>
                <a:lnTo>
                  <a:pt x="398" y="294"/>
                </a:lnTo>
                <a:lnTo>
                  <a:pt x="396" y="280"/>
                </a:lnTo>
                <a:lnTo>
                  <a:pt x="392" y="265"/>
                </a:lnTo>
                <a:lnTo>
                  <a:pt x="388" y="253"/>
                </a:lnTo>
                <a:lnTo>
                  <a:pt x="382" y="240"/>
                </a:lnTo>
                <a:lnTo>
                  <a:pt x="375" y="228"/>
                </a:lnTo>
                <a:lnTo>
                  <a:pt x="367" y="217"/>
                </a:lnTo>
                <a:lnTo>
                  <a:pt x="357" y="207"/>
                </a:lnTo>
                <a:lnTo>
                  <a:pt x="346" y="198"/>
                </a:lnTo>
                <a:lnTo>
                  <a:pt x="336" y="190"/>
                </a:lnTo>
                <a:lnTo>
                  <a:pt x="323" y="182"/>
                </a:lnTo>
                <a:lnTo>
                  <a:pt x="311" y="175"/>
                </a:lnTo>
                <a:lnTo>
                  <a:pt x="298" y="171"/>
                </a:lnTo>
                <a:lnTo>
                  <a:pt x="284" y="167"/>
                </a:lnTo>
                <a:lnTo>
                  <a:pt x="269" y="165"/>
                </a:lnTo>
                <a:lnTo>
                  <a:pt x="254" y="165"/>
                </a:lnTo>
                <a:lnTo>
                  <a:pt x="254" y="165"/>
                </a:lnTo>
                <a:close/>
                <a:moveTo>
                  <a:pt x="515" y="772"/>
                </a:moveTo>
                <a:lnTo>
                  <a:pt x="515" y="772"/>
                </a:lnTo>
                <a:lnTo>
                  <a:pt x="513" y="745"/>
                </a:lnTo>
                <a:lnTo>
                  <a:pt x="511" y="720"/>
                </a:lnTo>
                <a:lnTo>
                  <a:pt x="507" y="697"/>
                </a:lnTo>
                <a:lnTo>
                  <a:pt x="501" y="674"/>
                </a:lnTo>
                <a:lnTo>
                  <a:pt x="494" y="653"/>
                </a:lnTo>
                <a:lnTo>
                  <a:pt x="486" y="632"/>
                </a:lnTo>
                <a:lnTo>
                  <a:pt x="478" y="613"/>
                </a:lnTo>
                <a:lnTo>
                  <a:pt x="467" y="595"/>
                </a:lnTo>
                <a:lnTo>
                  <a:pt x="457" y="578"/>
                </a:lnTo>
                <a:lnTo>
                  <a:pt x="444" y="563"/>
                </a:lnTo>
                <a:lnTo>
                  <a:pt x="430" y="549"/>
                </a:lnTo>
                <a:lnTo>
                  <a:pt x="417" y="536"/>
                </a:lnTo>
                <a:lnTo>
                  <a:pt x="403" y="526"/>
                </a:lnTo>
                <a:lnTo>
                  <a:pt x="388" y="515"/>
                </a:lnTo>
                <a:lnTo>
                  <a:pt x="371" y="507"/>
                </a:lnTo>
                <a:lnTo>
                  <a:pt x="355" y="499"/>
                </a:lnTo>
                <a:lnTo>
                  <a:pt x="256" y="651"/>
                </a:lnTo>
                <a:lnTo>
                  <a:pt x="163" y="495"/>
                </a:lnTo>
                <a:lnTo>
                  <a:pt x="163" y="495"/>
                </a:lnTo>
                <a:lnTo>
                  <a:pt x="146" y="503"/>
                </a:lnTo>
                <a:lnTo>
                  <a:pt x="129" y="511"/>
                </a:lnTo>
                <a:lnTo>
                  <a:pt x="115" y="522"/>
                </a:lnTo>
                <a:lnTo>
                  <a:pt x="100" y="532"/>
                </a:lnTo>
                <a:lnTo>
                  <a:pt x="85" y="545"/>
                </a:lnTo>
                <a:lnTo>
                  <a:pt x="71" y="559"/>
                </a:lnTo>
                <a:lnTo>
                  <a:pt x="58" y="574"/>
                </a:lnTo>
                <a:lnTo>
                  <a:pt x="48" y="590"/>
                </a:lnTo>
                <a:lnTo>
                  <a:pt x="37" y="609"/>
                </a:lnTo>
                <a:lnTo>
                  <a:pt x="27" y="628"/>
                </a:lnTo>
                <a:lnTo>
                  <a:pt x="19" y="649"/>
                </a:lnTo>
                <a:lnTo>
                  <a:pt x="12" y="672"/>
                </a:lnTo>
                <a:lnTo>
                  <a:pt x="8" y="695"/>
                </a:lnTo>
                <a:lnTo>
                  <a:pt x="4" y="718"/>
                </a:lnTo>
                <a:lnTo>
                  <a:pt x="2" y="745"/>
                </a:lnTo>
                <a:lnTo>
                  <a:pt x="0" y="772"/>
                </a:lnTo>
                <a:lnTo>
                  <a:pt x="0" y="772"/>
                </a:lnTo>
                <a:lnTo>
                  <a:pt x="35" y="784"/>
                </a:lnTo>
                <a:lnTo>
                  <a:pt x="69" y="795"/>
                </a:lnTo>
                <a:lnTo>
                  <a:pt x="102" y="803"/>
                </a:lnTo>
                <a:lnTo>
                  <a:pt x="136" y="809"/>
                </a:lnTo>
                <a:lnTo>
                  <a:pt x="169" y="816"/>
                </a:lnTo>
                <a:lnTo>
                  <a:pt x="200" y="820"/>
                </a:lnTo>
                <a:lnTo>
                  <a:pt x="234" y="822"/>
                </a:lnTo>
                <a:lnTo>
                  <a:pt x="265" y="822"/>
                </a:lnTo>
                <a:lnTo>
                  <a:pt x="296" y="820"/>
                </a:lnTo>
                <a:lnTo>
                  <a:pt x="330" y="818"/>
                </a:lnTo>
                <a:lnTo>
                  <a:pt x="361" y="814"/>
                </a:lnTo>
                <a:lnTo>
                  <a:pt x="392" y="809"/>
                </a:lnTo>
                <a:lnTo>
                  <a:pt x="423" y="801"/>
                </a:lnTo>
                <a:lnTo>
                  <a:pt x="453" y="793"/>
                </a:lnTo>
                <a:lnTo>
                  <a:pt x="484" y="782"/>
                </a:lnTo>
                <a:lnTo>
                  <a:pt x="515" y="772"/>
                </a:lnTo>
                <a:lnTo>
                  <a:pt x="515" y="7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PA_任意多边形 12"/>
          <p:cNvSpPr>
            <a:spLocks noEditPoints="1"/>
          </p:cNvSpPr>
          <p:nvPr>
            <p:custDataLst>
              <p:tags r:id="rId2"/>
            </p:custDataLst>
          </p:nvPr>
        </p:nvSpPr>
        <p:spPr bwMode="auto">
          <a:xfrm>
            <a:off x="292288" y="1810259"/>
            <a:ext cx="243433" cy="270451"/>
          </a:xfrm>
          <a:custGeom>
            <a:avLst/>
            <a:gdLst>
              <a:gd name="T0" fmla="*/ 428 w 910"/>
              <a:gd name="T1" fmla="*/ 152 h 1011"/>
              <a:gd name="T2" fmla="*/ 910 w 910"/>
              <a:gd name="T3" fmla="*/ 485 h 1011"/>
              <a:gd name="T4" fmla="*/ 910 w 910"/>
              <a:gd name="T5" fmla="*/ 429 h 1011"/>
              <a:gd name="T6" fmla="*/ 705 w 910"/>
              <a:gd name="T7" fmla="*/ 280 h 1011"/>
              <a:gd name="T8" fmla="*/ 584 w 910"/>
              <a:gd name="T9" fmla="*/ 178 h 1011"/>
              <a:gd name="T10" fmla="*/ 659 w 910"/>
              <a:gd name="T11" fmla="*/ 48 h 1011"/>
              <a:gd name="T12" fmla="*/ 151 w 910"/>
              <a:gd name="T13" fmla="*/ 485 h 1011"/>
              <a:gd name="T14" fmla="*/ 75 w 910"/>
              <a:gd name="T15" fmla="*/ 204 h 1011"/>
              <a:gd name="T16" fmla="*/ 47 w 910"/>
              <a:gd name="T17" fmla="*/ 254 h 1011"/>
              <a:gd name="T18" fmla="*/ 253 w 910"/>
              <a:gd name="T19" fmla="*/ 48 h 1011"/>
              <a:gd name="T20" fmla="*/ 456 w 910"/>
              <a:gd name="T21" fmla="*/ 221 h 1011"/>
              <a:gd name="T22" fmla="*/ 549 w 910"/>
              <a:gd name="T23" fmla="*/ 243 h 1011"/>
              <a:gd name="T24" fmla="*/ 627 w 910"/>
              <a:gd name="T25" fmla="*/ 293 h 1011"/>
              <a:gd name="T26" fmla="*/ 670 w 910"/>
              <a:gd name="T27" fmla="*/ 349 h 1011"/>
              <a:gd name="T28" fmla="*/ 698 w 910"/>
              <a:gd name="T29" fmla="*/ 440 h 1011"/>
              <a:gd name="T30" fmla="*/ 690 w 910"/>
              <a:gd name="T31" fmla="*/ 531 h 1011"/>
              <a:gd name="T32" fmla="*/ 649 w 910"/>
              <a:gd name="T33" fmla="*/ 613 h 1011"/>
              <a:gd name="T34" fmla="*/ 586 w 910"/>
              <a:gd name="T35" fmla="*/ 695 h 1011"/>
              <a:gd name="T36" fmla="*/ 621 w 910"/>
              <a:gd name="T37" fmla="*/ 710 h 1011"/>
              <a:gd name="T38" fmla="*/ 627 w 910"/>
              <a:gd name="T39" fmla="*/ 771 h 1011"/>
              <a:gd name="T40" fmla="*/ 621 w 910"/>
              <a:gd name="T41" fmla="*/ 801 h 1011"/>
              <a:gd name="T42" fmla="*/ 627 w 910"/>
              <a:gd name="T43" fmla="*/ 861 h 1011"/>
              <a:gd name="T44" fmla="*/ 324 w 910"/>
              <a:gd name="T45" fmla="*/ 920 h 1011"/>
              <a:gd name="T46" fmla="*/ 294 w 910"/>
              <a:gd name="T47" fmla="*/ 885 h 1011"/>
              <a:gd name="T48" fmla="*/ 292 w 910"/>
              <a:gd name="T49" fmla="*/ 846 h 1011"/>
              <a:gd name="T50" fmla="*/ 298 w 910"/>
              <a:gd name="T51" fmla="*/ 814 h 1011"/>
              <a:gd name="T52" fmla="*/ 292 w 910"/>
              <a:gd name="T53" fmla="*/ 777 h 1011"/>
              <a:gd name="T54" fmla="*/ 300 w 910"/>
              <a:gd name="T55" fmla="*/ 732 h 1011"/>
              <a:gd name="T56" fmla="*/ 331 w 910"/>
              <a:gd name="T57" fmla="*/ 673 h 1011"/>
              <a:gd name="T58" fmla="*/ 266 w 910"/>
              <a:gd name="T59" fmla="*/ 615 h 1011"/>
              <a:gd name="T60" fmla="*/ 222 w 910"/>
              <a:gd name="T61" fmla="*/ 531 h 1011"/>
              <a:gd name="T62" fmla="*/ 214 w 910"/>
              <a:gd name="T63" fmla="*/ 440 h 1011"/>
              <a:gd name="T64" fmla="*/ 242 w 910"/>
              <a:gd name="T65" fmla="*/ 349 h 1011"/>
              <a:gd name="T66" fmla="*/ 285 w 910"/>
              <a:gd name="T67" fmla="*/ 293 h 1011"/>
              <a:gd name="T68" fmla="*/ 361 w 910"/>
              <a:gd name="T69" fmla="*/ 241 h 1011"/>
              <a:gd name="T70" fmla="*/ 456 w 910"/>
              <a:gd name="T71" fmla="*/ 221 h 1011"/>
              <a:gd name="T72" fmla="*/ 530 w 910"/>
              <a:gd name="T73" fmla="*/ 942 h 1011"/>
              <a:gd name="T74" fmla="*/ 517 w 910"/>
              <a:gd name="T75" fmla="*/ 980 h 1011"/>
              <a:gd name="T76" fmla="*/ 473 w 910"/>
              <a:gd name="T77" fmla="*/ 1011 h 1011"/>
              <a:gd name="T78" fmla="*/ 434 w 910"/>
              <a:gd name="T79" fmla="*/ 1006 h 1011"/>
              <a:gd name="T80" fmla="*/ 398 w 910"/>
              <a:gd name="T81" fmla="*/ 974 h 1011"/>
              <a:gd name="T82" fmla="*/ 527 w 910"/>
              <a:gd name="T83" fmla="*/ 939 h 1011"/>
              <a:gd name="T84" fmla="*/ 341 w 910"/>
              <a:gd name="T85" fmla="*/ 866 h 1011"/>
              <a:gd name="T86" fmla="*/ 579 w 910"/>
              <a:gd name="T87" fmla="*/ 849 h 1011"/>
              <a:gd name="T88" fmla="*/ 579 w 910"/>
              <a:gd name="T89" fmla="*/ 838 h 1011"/>
              <a:gd name="T90" fmla="*/ 341 w 910"/>
              <a:gd name="T91" fmla="*/ 775 h 1011"/>
              <a:gd name="T92" fmla="*/ 579 w 910"/>
              <a:gd name="T93" fmla="*/ 758 h 1011"/>
              <a:gd name="T94" fmla="*/ 579 w 910"/>
              <a:gd name="T95" fmla="*/ 747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0" h="1011">
                <a:moveTo>
                  <a:pt x="428" y="0"/>
                </a:moveTo>
                <a:lnTo>
                  <a:pt x="484" y="0"/>
                </a:lnTo>
                <a:lnTo>
                  <a:pt x="484" y="152"/>
                </a:lnTo>
                <a:lnTo>
                  <a:pt x="428" y="152"/>
                </a:lnTo>
                <a:lnTo>
                  <a:pt x="428" y="0"/>
                </a:lnTo>
                <a:lnTo>
                  <a:pt x="428" y="0"/>
                </a:lnTo>
                <a:close/>
                <a:moveTo>
                  <a:pt x="910" y="429"/>
                </a:moveTo>
                <a:lnTo>
                  <a:pt x="910" y="485"/>
                </a:lnTo>
                <a:lnTo>
                  <a:pt x="761" y="485"/>
                </a:lnTo>
                <a:lnTo>
                  <a:pt x="761" y="429"/>
                </a:lnTo>
                <a:lnTo>
                  <a:pt x="910" y="429"/>
                </a:lnTo>
                <a:lnTo>
                  <a:pt x="910" y="429"/>
                </a:lnTo>
                <a:close/>
                <a:moveTo>
                  <a:pt x="837" y="206"/>
                </a:moveTo>
                <a:lnTo>
                  <a:pt x="865" y="254"/>
                </a:lnTo>
                <a:lnTo>
                  <a:pt x="733" y="329"/>
                </a:lnTo>
                <a:lnTo>
                  <a:pt x="705" y="280"/>
                </a:lnTo>
                <a:lnTo>
                  <a:pt x="837" y="206"/>
                </a:lnTo>
                <a:lnTo>
                  <a:pt x="837" y="206"/>
                </a:lnTo>
                <a:close/>
                <a:moveTo>
                  <a:pt x="659" y="48"/>
                </a:moveTo>
                <a:lnTo>
                  <a:pt x="584" y="178"/>
                </a:lnTo>
                <a:lnTo>
                  <a:pt x="634" y="206"/>
                </a:lnTo>
                <a:lnTo>
                  <a:pt x="707" y="76"/>
                </a:lnTo>
                <a:lnTo>
                  <a:pt x="659" y="48"/>
                </a:lnTo>
                <a:lnTo>
                  <a:pt x="659" y="48"/>
                </a:lnTo>
                <a:close/>
                <a:moveTo>
                  <a:pt x="0" y="485"/>
                </a:moveTo>
                <a:lnTo>
                  <a:pt x="0" y="429"/>
                </a:lnTo>
                <a:lnTo>
                  <a:pt x="151" y="429"/>
                </a:lnTo>
                <a:lnTo>
                  <a:pt x="151" y="485"/>
                </a:lnTo>
                <a:lnTo>
                  <a:pt x="0" y="485"/>
                </a:lnTo>
                <a:lnTo>
                  <a:pt x="0" y="485"/>
                </a:lnTo>
                <a:close/>
                <a:moveTo>
                  <a:pt x="47" y="254"/>
                </a:moveTo>
                <a:lnTo>
                  <a:pt x="75" y="204"/>
                </a:lnTo>
                <a:lnTo>
                  <a:pt x="205" y="280"/>
                </a:lnTo>
                <a:lnTo>
                  <a:pt x="177" y="327"/>
                </a:lnTo>
                <a:lnTo>
                  <a:pt x="47" y="254"/>
                </a:lnTo>
                <a:lnTo>
                  <a:pt x="47" y="254"/>
                </a:lnTo>
                <a:close/>
                <a:moveTo>
                  <a:pt x="203" y="76"/>
                </a:moveTo>
                <a:lnTo>
                  <a:pt x="279" y="206"/>
                </a:lnTo>
                <a:lnTo>
                  <a:pt x="328" y="178"/>
                </a:lnTo>
                <a:lnTo>
                  <a:pt x="253" y="48"/>
                </a:lnTo>
                <a:lnTo>
                  <a:pt x="203" y="76"/>
                </a:lnTo>
                <a:lnTo>
                  <a:pt x="203" y="76"/>
                </a:lnTo>
                <a:close/>
                <a:moveTo>
                  <a:pt x="456" y="221"/>
                </a:moveTo>
                <a:lnTo>
                  <a:pt x="456" y="221"/>
                </a:lnTo>
                <a:lnTo>
                  <a:pt x="478" y="223"/>
                </a:lnTo>
                <a:lnTo>
                  <a:pt x="502" y="228"/>
                </a:lnTo>
                <a:lnTo>
                  <a:pt x="525" y="234"/>
                </a:lnTo>
                <a:lnTo>
                  <a:pt x="549" y="243"/>
                </a:lnTo>
                <a:lnTo>
                  <a:pt x="571" y="254"/>
                </a:lnTo>
                <a:lnTo>
                  <a:pt x="592" y="264"/>
                </a:lnTo>
                <a:lnTo>
                  <a:pt x="612" y="277"/>
                </a:lnTo>
                <a:lnTo>
                  <a:pt x="627" y="293"/>
                </a:lnTo>
                <a:lnTo>
                  <a:pt x="627" y="293"/>
                </a:lnTo>
                <a:lnTo>
                  <a:pt x="644" y="310"/>
                </a:lnTo>
                <a:lnTo>
                  <a:pt x="657" y="329"/>
                </a:lnTo>
                <a:lnTo>
                  <a:pt x="670" y="349"/>
                </a:lnTo>
                <a:lnTo>
                  <a:pt x="681" y="370"/>
                </a:lnTo>
                <a:lnTo>
                  <a:pt x="688" y="392"/>
                </a:lnTo>
                <a:lnTo>
                  <a:pt x="694" y="416"/>
                </a:lnTo>
                <a:lnTo>
                  <a:pt x="698" y="440"/>
                </a:lnTo>
                <a:lnTo>
                  <a:pt x="698" y="466"/>
                </a:lnTo>
                <a:lnTo>
                  <a:pt x="698" y="466"/>
                </a:lnTo>
                <a:lnTo>
                  <a:pt x="696" y="498"/>
                </a:lnTo>
                <a:lnTo>
                  <a:pt x="690" y="531"/>
                </a:lnTo>
                <a:lnTo>
                  <a:pt x="679" y="561"/>
                </a:lnTo>
                <a:lnTo>
                  <a:pt x="666" y="589"/>
                </a:lnTo>
                <a:lnTo>
                  <a:pt x="666" y="589"/>
                </a:lnTo>
                <a:lnTo>
                  <a:pt x="649" y="613"/>
                </a:lnTo>
                <a:lnTo>
                  <a:pt x="631" y="634"/>
                </a:lnTo>
                <a:lnTo>
                  <a:pt x="610" y="654"/>
                </a:lnTo>
                <a:lnTo>
                  <a:pt x="586" y="669"/>
                </a:lnTo>
                <a:lnTo>
                  <a:pt x="586" y="695"/>
                </a:lnTo>
                <a:lnTo>
                  <a:pt x="595" y="695"/>
                </a:lnTo>
                <a:lnTo>
                  <a:pt x="614" y="693"/>
                </a:lnTo>
                <a:lnTo>
                  <a:pt x="621" y="710"/>
                </a:lnTo>
                <a:lnTo>
                  <a:pt x="621" y="710"/>
                </a:lnTo>
                <a:lnTo>
                  <a:pt x="627" y="730"/>
                </a:lnTo>
                <a:lnTo>
                  <a:pt x="629" y="751"/>
                </a:lnTo>
                <a:lnTo>
                  <a:pt x="629" y="751"/>
                </a:lnTo>
                <a:lnTo>
                  <a:pt x="627" y="771"/>
                </a:lnTo>
                <a:lnTo>
                  <a:pt x="621" y="790"/>
                </a:lnTo>
                <a:lnTo>
                  <a:pt x="618" y="794"/>
                </a:lnTo>
                <a:lnTo>
                  <a:pt x="621" y="801"/>
                </a:lnTo>
                <a:lnTo>
                  <a:pt x="621" y="801"/>
                </a:lnTo>
                <a:lnTo>
                  <a:pt x="627" y="820"/>
                </a:lnTo>
                <a:lnTo>
                  <a:pt x="629" y="842"/>
                </a:lnTo>
                <a:lnTo>
                  <a:pt x="629" y="842"/>
                </a:lnTo>
                <a:lnTo>
                  <a:pt x="627" y="861"/>
                </a:lnTo>
                <a:lnTo>
                  <a:pt x="621" y="881"/>
                </a:lnTo>
                <a:lnTo>
                  <a:pt x="614" y="894"/>
                </a:lnTo>
                <a:lnTo>
                  <a:pt x="599" y="896"/>
                </a:lnTo>
                <a:lnTo>
                  <a:pt x="324" y="920"/>
                </a:lnTo>
                <a:lnTo>
                  <a:pt x="307" y="922"/>
                </a:lnTo>
                <a:lnTo>
                  <a:pt x="298" y="905"/>
                </a:lnTo>
                <a:lnTo>
                  <a:pt x="298" y="905"/>
                </a:lnTo>
                <a:lnTo>
                  <a:pt x="294" y="885"/>
                </a:lnTo>
                <a:lnTo>
                  <a:pt x="292" y="868"/>
                </a:lnTo>
                <a:lnTo>
                  <a:pt x="292" y="868"/>
                </a:lnTo>
                <a:lnTo>
                  <a:pt x="292" y="857"/>
                </a:lnTo>
                <a:lnTo>
                  <a:pt x="292" y="846"/>
                </a:lnTo>
                <a:lnTo>
                  <a:pt x="296" y="836"/>
                </a:lnTo>
                <a:lnTo>
                  <a:pt x="300" y="823"/>
                </a:lnTo>
                <a:lnTo>
                  <a:pt x="303" y="820"/>
                </a:lnTo>
                <a:lnTo>
                  <a:pt x="298" y="814"/>
                </a:lnTo>
                <a:lnTo>
                  <a:pt x="298" y="814"/>
                </a:lnTo>
                <a:lnTo>
                  <a:pt x="294" y="797"/>
                </a:lnTo>
                <a:lnTo>
                  <a:pt x="292" y="777"/>
                </a:lnTo>
                <a:lnTo>
                  <a:pt x="292" y="777"/>
                </a:lnTo>
                <a:lnTo>
                  <a:pt x="292" y="766"/>
                </a:lnTo>
                <a:lnTo>
                  <a:pt x="292" y="755"/>
                </a:lnTo>
                <a:lnTo>
                  <a:pt x="296" y="745"/>
                </a:lnTo>
                <a:lnTo>
                  <a:pt x="300" y="732"/>
                </a:lnTo>
                <a:lnTo>
                  <a:pt x="307" y="719"/>
                </a:lnTo>
                <a:lnTo>
                  <a:pt x="320" y="719"/>
                </a:lnTo>
                <a:lnTo>
                  <a:pt x="331" y="717"/>
                </a:lnTo>
                <a:lnTo>
                  <a:pt x="331" y="673"/>
                </a:lnTo>
                <a:lnTo>
                  <a:pt x="331" y="673"/>
                </a:lnTo>
                <a:lnTo>
                  <a:pt x="307" y="656"/>
                </a:lnTo>
                <a:lnTo>
                  <a:pt x="285" y="637"/>
                </a:lnTo>
                <a:lnTo>
                  <a:pt x="266" y="615"/>
                </a:lnTo>
                <a:lnTo>
                  <a:pt x="248" y="591"/>
                </a:lnTo>
                <a:lnTo>
                  <a:pt x="248" y="591"/>
                </a:lnTo>
                <a:lnTo>
                  <a:pt x="233" y="563"/>
                </a:lnTo>
                <a:lnTo>
                  <a:pt x="222" y="531"/>
                </a:lnTo>
                <a:lnTo>
                  <a:pt x="216" y="498"/>
                </a:lnTo>
                <a:lnTo>
                  <a:pt x="214" y="466"/>
                </a:lnTo>
                <a:lnTo>
                  <a:pt x="214" y="466"/>
                </a:lnTo>
                <a:lnTo>
                  <a:pt x="214" y="440"/>
                </a:lnTo>
                <a:lnTo>
                  <a:pt x="218" y="416"/>
                </a:lnTo>
                <a:lnTo>
                  <a:pt x="225" y="392"/>
                </a:lnTo>
                <a:lnTo>
                  <a:pt x="233" y="370"/>
                </a:lnTo>
                <a:lnTo>
                  <a:pt x="242" y="349"/>
                </a:lnTo>
                <a:lnTo>
                  <a:pt x="255" y="329"/>
                </a:lnTo>
                <a:lnTo>
                  <a:pt x="270" y="310"/>
                </a:lnTo>
                <a:lnTo>
                  <a:pt x="285" y="293"/>
                </a:lnTo>
                <a:lnTo>
                  <a:pt x="285" y="293"/>
                </a:lnTo>
                <a:lnTo>
                  <a:pt x="303" y="277"/>
                </a:lnTo>
                <a:lnTo>
                  <a:pt x="320" y="264"/>
                </a:lnTo>
                <a:lnTo>
                  <a:pt x="341" y="251"/>
                </a:lnTo>
                <a:lnTo>
                  <a:pt x="361" y="241"/>
                </a:lnTo>
                <a:lnTo>
                  <a:pt x="385" y="232"/>
                </a:lnTo>
                <a:lnTo>
                  <a:pt x="409" y="228"/>
                </a:lnTo>
                <a:lnTo>
                  <a:pt x="432" y="223"/>
                </a:lnTo>
                <a:lnTo>
                  <a:pt x="456" y="221"/>
                </a:lnTo>
                <a:lnTo>
                  <a:pt x="456" y="221"/>
                </a:lnTo>
                <a:close/>
                <a:moveTo>
                  <a:pt x="527" y="939"/>
                </a:moveTo>
                <a:lnTo>
                  <a:pt x="527" y="939"/>
                </a:lnTo>
                <a:lnTo>
                  <a:pt x="530" y="942"/>
                </a:lnTo>
                <a:lnTo>
                  <a:pt x="530" y="942"/>
                </a:lnTo>
                <a:lnTo>
                  <a:pt x="527" y="957"/>
                </a:lnTo>
                <a:lnTo>
                  <a:pt x="523" y="970"/>
                </a:lnTo>
                <a:lnTo>
                  <a:pt x="517" y="980"/>
                </a:lnTo>
                <a:lnTo>
                  <a:pt x="508" y="991"/>
                </a:lnTo>
                <a:lnTo>
                  <a:pt x="497" y="1000"/>
                </a:lnTo>
                <a:lnTo>
                  <a:pt x="486" y="1006"/>
                </a:lnTo>
                <a:lnTo>
                  <a:pt x="473" y="1011"/>
                </a:lnTo>
                <a:lnTo>
                  <a:pt x="458" y="1011"/>
                </a:lnTo>
                <a:lnTo>
                  <a:pt x="458" y="1011"/>
                </a:lnTo>
                <a:lnTo>
                  <a:pt x="445" y="1011"/>
                </a:lnTo>
                <a:lnTo>
                  <a:pt x="434" y="1006"/>
                </a:lnTo>
                <a:lnTo>
                  <a:pt x="424" y="1002"/>
                </a:lnTo>
                <a:lnTo>
                  <a:pt x="413" y="993"/>
                </a:lnTo>
                <a:lnTo>
                  <a:pt x="404" y="985"/>
                </a:lnTo>
                <a:lnTo>
                  <a:pt x="398" y="974"/>
                </a:lnTo>
                <a:lnTo>
                  <a:pt x="393" y="963"/>
                </a:lnTo>
                <a:lnTo>
                  <a:pt x="389" y="950"/>
                </a:lnTo>
                <a:lnTo>
                  <a:pt x="527" y="939"/>
                </a:lnTo>
                <a:lnTo>
                  <a:pt x="527" y="939"/>
                </a:lnTo>
                <a:close/>
                <a:moveTo>
                  <a:pt x="579" y="838"/>
                </a:moveTo>
                <a:lnTo>
                  <a:pt x="341" y="857"/>
                </a:lnTo>
                <a:lnTo>
                  <a:pt x="341" y="857"/>
                </a:lnTo>
                <a:lnTo>
                  <a:pt x="341" y="866"/>
                </a:lnTo>
                <a:lnTo>
                  <a:pt x="341" y="866"/>
                </a:lnTo>
                <a:lnTo>
                  <a:pt x="341" y="868"/>
                </a:lnTo>
                <a:lnTo>
                  <a:pt x="579" y="849"/>
                </a:lnTo>
                <a:lnTo>
                  <a:pt x="579" y="849"/>
                </a:lnTo>
                <a:lnTo>
                  <a:pt x="579" y="842"/>
                </a:lnTo>
                <a:lnTo>
                  <a:pt x="579" y="842"/>
                </a:lnTo>
                <a:lnTo>
                  <a:pt x="579" y="838"/>
                </a:lnTo>
                <a:lnTo>
                  <a:pt x="579" y="838"/>
                </a:lnTo>
                <a:close/>
                <a:moveTo>
                  <a:pt x="579" y="747"/>
                </a:moveTo>
                <a:lnTo>
                  <a:pt x="341" y="766"/>
                </a:lnTo>
                <a:lnTo>
                  <a:pt x="341" y="766"/>
                </a:lnTo>
                <a:lnTo>
                  <a:pt x="341" y="775"/>
                </a:lnTo>
                <a:lnTo>
                  <a:pt x="341" y="775"/>
                </a:lnTo>
                <a:lnTo>
                  <a:pt x="341" y="777"/>
                </a:lnTo>
                <a:lnTo>
                  <a:pt x="579" y="758"/>
                </a:lnTo>
                <a:lnTo>
                  <a:pt x="579" y="758"/>
                </a:lnTo>
                <a:lnTo>
                  <a:pt x="579" y="751"/>
                </a:lnTo>
                <a:lnTo>
                  <a:pt x="579" y="751"/>
                </a:lnTo>
                <a:lnTo>
                  <a:pt x="579" y="747"/>
                </a:lnTo>
                <a:lnTo>
                  <a:pt x="579" y="7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PA_任意多边形 18"/>
          <p:cNvSpPr>
            <a:spLocks noEditPoints="1"/>
          </p:cNvSpPr>
          <p:nvPr>
            <p:custDataLst>
              <p:tags r:id="rId3"/>
            </p:custDataLst>
          </p:nvPr>
        </p:nvSpPr>
        <p:spPr bwMode="auto">
          <a:xfrm>
            <a:off x="4828121" y="3631650"/>
            <a:ext cx="195113" cy="158826"/>
          </a:xfrm>
          <a:custGeom>
            <a:avLst/>
            <a:gdLst>
              <a:gd name="T0" fmla="*/ 956 w 1027"/>
              <a:gd name="T1" fmla="*/ 453 h 836"/>
              <a:gd name="T2" fmla="*/ 739 w 1027"/>
              <a:gd name="T3" fmla="*/ 236 h 836"/>
              <a:gd name="T4" fmla="*/ 761 w 1027"/>
              <a:gd name="T5" fmla="*/ 282 h 836"/>
              <a:gd name="T6" fmla="*/ 778 w 1027"/>
              <a:gd name="T7" fmla="*/ 258 h 836"/>
              <a:gd name="T8" fmla="*/ 735 w 1027"/>
              <a:gd name="T9" fmla="*/ 217 h 836"/>
              <a:gd name="T10" fmla="*/ 721 w 1027"/>
              <a:gd name="T11" fmla="*/ 311 h 836"/>
              <a:gd name="T12" fmla="*/ 696 w 1027"/>
              <a:gd name="T13" fmla="*/ 248 h 836"/>
              <a:gd name="T14" fmla="*/ 662 w 1027"/>
              <a:gd name="T15" fmla="*/ 197 h 836"/>
              <a:gd name="T16" fmla="*/ 633 w 1027"/>
              <a:gd name="T17" fmla="*/ 231 h 836"/>
              <a:gd name="T18" fmla="*/ 702 w 1027"/>
              <a:gd name="T19" fmla="*/ 367 h 836"/>
              <a:gd name="T20" fmla="*/ 753 w 1027"/>
              <a:gd name="T21" fmla="*/ 361 h 836"/>
              <a:gd name="T22" fmla="*/ 715 w 1027"/>
              <a:gd name="T23" fmla="*/ 278 h 836"/>
              <a:gd name="T24" fmla="*/ 743 w 1027"/>
              <a:gd name="T25" fmla="*/ 270 h 836"/>
              <a:gd name="T26" fmla="*/ 751 w 1027"/>
              <a:gd name="T27" fmla="*/ 203 h 836"/>
              <a:gd name="T28" fmla="*/ 796 w 1027"/>
              <a:gd name="T29" fmla="*/ 288 h 836"/>
              <a:gd name="T30" fmla="*/ 808 w 1027"/>
              <a:gd name="T31" fmla="*/ 240 h 836"/>
              <a:gd name="T32" fmla="*/ 747 w 1027"/>
              <a:gd name="T33" fmla="*/ 183 h 836"/>
              <a:gd name="T34" fmla="*/ 378 w 1027"/>
              <a:gd name="T35" fmla="*/ 136 h 836"/>
              <a:gd name="T36" fmla="*/ 398 w 1027"/>
              <a:gd name="T37" fmla="*/ 144 h 836"/>
              <a:gd name="T38" fmla="*/ 570 w 1027"/>
              <a:gd name="T39" fmla="*/ 140 h 836"/>
              <a:gd name="T40" fmla="*/ 558 w 1027"/>
              <a:gd name="T41" fmla="*/ 258 h 836"/>
              <a:gd name="T42" fmla="*/ 439 w 1027"/>
              <a:gd name="T43" fmla="*/ 258 h 836"/>
              <a:gd name="T44" fmla="*/ 503 w 1027"/>
              <a:gd name="T45" fmla="*/ 317 h 836"/>
              <a:gd name="T46" fmla="*/ 585 w 1027"/>
              <a:gd name="T47" fmla="*/ 268 h 836"/>
              <a:gd name="T48" fmla="*/ 589 w 1027"/>
              <a:gd name="T49" fmla="*/ 130 h 836"/>
              <a:gd name="T50" fmla="*/ 453 w 1027"/>
              <a:gd name="T51" fmla="*/ 215 h 836"/>
              <a:gd name="T52" fmla="*/ 554 w 1027"/>
              <a:gd name="T53" fmla="*/ 185 h 836"/>
              <a:gd name="T54" fmla="*/ 286 w 1027"/>
              <a:gd name="T55" fmla="*/ 319 h 836"/>
              <a:gd name="T56" fmla="*/ 262 w 1027"/>
              <a:gd name="T57" fmla="*/ 414 h 836"/>
              <a:gd name="T58" fmla="*/ 475 w 1027"/>
              <a:gd name="T59" fmla="*/ 410 h 836"/>
              <a:gd name="T60" fmla="*/ 445 w 1027"/>
              <a:gd name="T61" fmla="*/ 317 h 836"/>
              <a:gd name="T62" fmla="*/ 406 w 1027"/>
              <a:gd name="T63" fmla="*/ 282 h 836"/>
              <a:gd name="T64" fmla="*/ 420 w 1027"/>
              <a:gd name="T65" fmla="*/ 242 h 836"/>
              <a:gd name="T66" fmla="*/ 394 w 1027"/>
              <a:gd name="T67" fmla="*/ 181 h 836"/>
              <a:gd name="T68" fmla="*/ 317 w 1027"/>
              <a:gd name="T69" fmla="*/ 197 h 836"/>
              <a:gd name="T70" fmla="*/ 311 w 1027"/>
              <a:gd name="T71" fmla="*/ 254 h 836"/>
              <a:gd name="T72" fmla="*/ 331 w 1027"/>
              <a:gd name="T73" fmla="*/ 305 h 836"/>
              <a:gd name="T74" fmla="*/ 867 w 1027"/>
              <a:gd name="T75" fmla="*/ 79 h 836"/>
              <a:gd name="T76" fmla="*/ 51 w 1027"/>
              <a:gd name="T77" fmla="*/ 836 h 836"/>
              <a:gd name="T78" fmla="*/ 365 w 1027"/>
              <a:gd name="T79" fmla="*/ 579 h 836"/>
              <a:gd name="T80" fmla="*/ 341 w 1027"/>
              <a:gd name="T81" fmla="*/ 658 h 836"/>
              <a:gd name="T82" fmla="*/ 341 w 1027"/>
              <a:gd name="T83" fmla="*/ 658 h 836"/>
              <a:gd name="T84" fmla="*/ 209 w 1027"/>
              <a:gd name="T85" fmla="*/ 658 h 836"/>
              <a:gd name="T86" fmla="*/ 562 w 1027"/>
              <a:gd name="T87" fmla="*/ 658 h 836"/>
              <a:gd name="T88" fmla="*/ 694 w 1027"/>
              <a:gd name="T89" fmla="*/ 658 h 836"/>
              <a:gd name="T90" fmla="*/ 834 w 1027"/>
              <a:gd name="T91" fmla="*/ 682 h 836"/>
              <a:gd name="T92" fmla="*/ 398 w 1027"/>
              <a:gd name="T93" fmla="*/ 637 h 836"/>
              <a:gd name="T94" fmla="*/ 217 w 1027"/>
              <a:gd name="T95" fmla="*/ 637 h 836"/>
              <a:gd name="T96" fmla="*/ 445 w 1027"/>
              <a:gd name="T97" fmla="*/ 637 h 836"/>
              <a:gd name="T98" fmla="*/ 575 w 1027"/>
              <a:gd name="T99" fmla="*/ 615 h 836"/>
              <a:gd name="T100" fmla="*/ 709 w 1027"/>
              <a:gd name="T101" fmla="*/ 615 h 836"/>
              <a:gd name="T102" fmla="*/ 709 w 1027"/>
              <a:gd name="T103" fmla="*/ 615 h 836"/>
              <a:gd name="T104" fmla="*/ 244 w 1027"/>
              <a:gd name="T105" fmla="*/ 579 h 836"/>
              <a:gd name="T106" fmla="*/ 564 w 1027"/>
              <a:gd name="T107" fmla="*/ 579 h 836"/>
              <a:gd name="T108" fmla="*/ 686 w 1027"/>
              <a:gd name="T109" fmla="*/ 579 h 836"/>
              <a:gd name="T110" fmla="*/ 814 w 1027"/>
              <a:gd name="T111" fmla="*/ 599 h 836"/>
              <a:gd name="T112" fmla="*/ 85 w 1027"/>
              <a:gd name="T113" fmla="*/ 731 h 836"/>
              <a:gd name="T114" fmla="*/ 323 w 1027"/>
              <a:gd name="T115" fmla="*/ 773 h 836"/>
              <a:gd name="T116" fmla="*/ 207 w 1027"/>
              <a:gd name="T117" fmla="*/ 731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7" h="836">
                <a:moveTo>
                  <a:pt x="89" y="520"/>
                </a:moveTo>
                <a:lnTo>
                  <a:pt x="89" y="453"/>
                </a:lnTo>
                <a:lnTo>
                  <a:pt x="89" y="45"/>
                </a:lnTo>
                <a:lnTo>
                  <a:pt x="89" y="0"/>
                </a:lnTo>
                <a:lnTo>
                  <a:pt x="134" y="0"/>
                </a:lnTo>
                <a:lnTo>
                  <a:pt x="912" y="0"/>
                </a:lnTo>
                <a:lnTo>
                  <a:pt x="956" y="0"/>
                </a:lnTo>
                <a:lnTo>
                  <a:pt x="956" y="45"/>
                </a:lnTo>
                <a:lnTo>
                  <a:pt x="956" y="453"/>
                </a:lnTo>
                <a:lnTo>
                  <a:pt x="956" y="520"/>
                </a:lnTo>
                <a:lnTo>
                  <a:pt x="867" y="520"/>
                </a:lnTo>
                <a:lnTo>
                  <a:pt x="179" y="520"/>
                </a:lnTo>
                <a:lnTo>
                  <a:pt x="89" y="520"/>
                </a:lnTo>
                <a:lnTo>
                  <a:pt x="89" y="520"/>
                </a:lnTo>
                <a:close/>
                <a:moveTo>
                  <a:pt x="735" y="217"/>
                </a:moveTo>
                <a:lnTo>
                  <a:pt x="731" y="231"/>
                </a:lnTo>
                <a:lnTo>
                  <a:pt x="731" y="231"/>
                </a:lnTo>
                <a:lnTo>
                  <a:pt x="739" y="236"/>
                </a:lnTo>
                <a:lnTo>
                  <a:pt x="739" y="236"/>
                </a:lnTo>
                <a:lnTo>
                  <a:pt x="745" y="240"/>
                </a:lnTo>
                <a:lnTo>
                  <a:pt x="751" y="244"/>
                </a:lnTo>
                <a:lnTo>
                  <a:pt x="757" y="250"/>
                </a:lnTo>
                <a:lnTo>
                  <a:pt x="759" y="254"/>
                </a:lnTo>
                <a:lnTo>
                  <a:pt x="759" y="254"/>
                </a:lnTo>
                <a:lnTo>
                  <a:pt x="761" y="262"/>
                </a:lnTo>
                <a:lnTo>
                  <a:pt x="763" y="268"/>
                </a:lnTo>
                <a:lnTo>
                  <a:pt x="761" y="282"/>
                </a:lnTo>
                <a:lnTo>
                  <a:pt x="761" y="282"/>
                </a:lnTo>
                <a:lnTo>
                  <a:pt x="759" y="290"/>
                </a:lnTo>
                <a:lnTo>
                  <a:pt x="773" y="296"/>
                </a:lnTo>
                <a:lnTo>
                  <a:pt x="773" y="296"/>
                </a:lnTo>
                <a:lnTo>
                  <a:pt x="778" y="286"/>
                </a:lnTo>
                <a:lnTo>
                  <a:pt x="778" y="286"/>
                </a:lnTo>
                <a:lnTo>
                  <a:pt x="780" y="276"/>
                </a:lnTo>
                <a:lnTo>
                  <a:pt x="780" y="266"/>
                </a:lnTo>
                <a:lnTo>
                  <a:pt x="778" y="258"/>
                </a:lnTo>
                <a:lnTo>
                  <a:pt x="776" y="248"/>
                </a:lnTo>
                <a:lnTo>
                  <a:pt x="776" y="248"/>
                </a:lnTo>
                <a:lnTo>
                  <a:pt x="769" y="240"/>
                </a:lnTo>
                <a:lnTo>
                  <a:pt x="763" y="231"/>
                </a:lnTo>
                <a:lnTo>
                  <a:pt x="755" y="225"/>
                </a:lnTo>
                <a:lnTo>
                  <a:pt x="745" y="219"/>
                </a:lnTo>
                <a:lnTo>
                  <a:pt x="745" y="219"/>
                </a:lnTo>
                <a:lnTo>
                  <a:pt x="735" y="217"/>
                </a:lnTo>
                <a:lnTo>
                  <a:pt x="735" y="217"/>
                </a:lnTo>
                <a:close/>
                <a:moveTo>
                  <a:pt x="753" y="361"/>
                </a:moveTo>
                <a:lnTo>
                  <a:pt x="763" y="357"/>
                </a:lnTo>
                <a:lnTo>
                  <a:pt x="763" y="357"/>
                </a:lnTo>
                <a:lnTo>
                  <a:pt x="755" y="339"/>
                </a:lnTo>
                <a:lnTo>
                  <a:pt x="747" y="323"/>
                </a:lnTo>
                <a:lnTo>
                  <a:pt x="737" y="311"/>
                </a:lnTo>
                <a:lnTo>
                  <a:pt x="731" y="305"/>
                </a:lnTo>
                <a:lnTo>
                  <a:pt x="725" y="307"/>
                </a:lnTo>
                <a:lnTo>
                  <a:pt x="721" y="311"/>
                </a:lnTo>
                <a:lnTo>
                  <a:pt x="713" y="313"/>
                </a:lnTo>
                <a:lnTo>
                  <a:pt x="713" y="315"/>
                </a:lnTo>
                <a:lnTo>
                  <a:pt x="700" y="321"/>
                </a:lnTo>
                <a:lnTo>
                  <a:pt x="700" y="321"/>
                </a:lnTo>
                <a:lnTo>
                  <a:pt x="690" y="305"/>
                </a:lnTo>
                <a:lnTo>
                  <a:pt x="684" y="292"/>
                </a:lnTo>
                <a:lnTo>
                  <a:pt x="672" y="262"/>
                </a:lnTo>
                <a:lnTo>
                  <a:pt x="682" y="256"/>
                </a:lnTo>
                <a:lnTo>
                  <a:pt x="696" y="248"/>
                </a:lnTo>
                <a:lnTo>
                  <a:pt x="700" y="246"/>
                </a:lnTo>
                <a:lnTo>
                  <a:pt x="700" y="246"/>
                </a:lnTo>
                <a:lnTo>
                  <a:pt x="698" y="236"/>
                </a:lnTo>
                <a:lnTo>
                  <a:pt x="694" y="217"/>
                </a:lnTo>
                <a:lnTo>
                  <a:pt x="686" y="201"/>
                </a:lnTo>
                <a:lnTo>
                  <a:pt x="682" y="195"/>
                </a:lnTo>
                <a:lnTo>
                  <a:pt x="678" y="189"/>
                </a:lnTo>
                <a:lnTo>
                  <a:pt x="668" y="193"/>
                </a:lnTo>
                <a:lnTo>
                  <a:pt x="662" y="197"/>
                </a:lnTo>
                <a:lnTo>
                  <a:pt x="658" y="199"/>
                </a:lnTo>
                <a:lnTo>
                  <a:pt x="654" y="201"/>
                </a:lnTo>
                <a:lnTo>
                  <a:pt x="654" y="201"/>
                </a:lnTo>
                <a:lnTo>
                  <a:pt x="644" y="207"/>
                </a:lnTo>
                <a:lnTo>
                  <a:pt x="637" y="215"/>
                </a:lnTo>
                <a:lnTo>
                  <a:pt x="633" y="223"/>
                </a:lnTo>
                <a:lnTo>
                  <a:pt x="633" y="231"/>
                </a:lnTo>
                <a:lnTo>
                  <a:pt x="633" y="231"/>
                </a:lnTo>
                <a:lnTo>
                  <a:pt x="633" y="231"/>
                </a:lnTo>
                <a:lnTo>
                  <a:pt x="633" y="231"/>
                </a:lnTo>
                <a:lnTo>
                  <a:pt x="637" y="252"/>
                </a:lnTo>
                <a:lnTo>
                  <a:pt x="644" y="270"/>
                </a:lnTo>
                <a:lnTo>
                  <a:pt x="650" y="288"/>
                </a:lnTo>
                <a:lnTo>
                  <a:pt x="658" y="305"/>
                </a:lnTo>
                <a:lnTo>
                  <a:pt x="668" y="323"/>
                </a:lnTo>
                <a:lnTo>
                  <a:pt x="678" y="337"/>
                </a:lnTo>
                <a:lnTo>
                  <a:pt x="688" y="353"/>
                </a:lnTo>
                <a:lnTo>
                  <a:pt x="702" y="367"/>
                </a:lnTo>
                <a:lnTo>
                  <a:pt x="702" y="367"/>
                </a:lnTo>
                <a:lnTo>
                  <a:pt x="709" y="374"/>
                </a:lnTo>
                <a:lnTo>
                  <a:pt x="717" y="376"/>
                </a:lnTo>
                <a:lnTo>
                  <a:pt x="727" y="374"/>
                </a:lnTo>
                <a:lnTo>
                  <a:pt x="737" y="369"/>
                </a:lnTo>
                <a:lnTo>
                  <a:pt x="743" y="367"/>
                </a:lnTo>
                <a:lnTo>
                  <a:pt x="753" y="361"/>
                </a:lnTo>
                <a:lnTo>
                  <a:pt x="753" y="361"/>
                </a:lnTo>
                <a:lnTo>
                  <a:pt x="753" y="361"/>
                </a:lnTo>
                <a:close/>
                <a:moveTo>
                  <a:pt x="733" y="256"/>
                </a:moveTo>
                <a:lnTo>
                  <a:pt x="733" y="256"/>
                </a:lnTo>
                <a:lnTo>
                  <a:pt x="727" y="256"/>
                </a:lnTo>
                <a:lnTo>
                  <a:pt x="721" y="258"/>
                </a:lnTo>
                <a:lnTo>
                  <a:pt x="717" y="260"/>
                </a:lnTo>
                <a:lnTo>
                  <a:pt x="713" y="266"/>
                </a:lnTo>
                <a:lnTo>
                  <a:pt x="713" y="266"/>
                </a:lnTo>
                <a:lnTo>
                  <a:pt x="713" y="272"/>
                </a:lnTo>
                <a:lnTo>
                  <a:pt x="715" y="278"/>
                </a:lnTo>
                <a:lnTo>
                  <a:pt x="719" y="282"/>
                </a:lnTo>
                <a:lnTo>
                  <a:pt x="723" y="286"/>
                </a:lnTo>
                <a:lnTo>
                  <a:pt x="723" y="286"/>
                </a:lnTo>
                <a:lnTo>
                  <a:pt x="729" y="286"/>
                </a:lnTo>
                <a:lnTo>
                  <a:pt x="735" y="284"/>
                </a:lnTo>
                <a:lnTo>
                  <a:pt x="739" y="280"/>
                </a:lnTo>
                <a:lnTo>
                  <a:pt x="743" y="276"/>
                </a:lnTo>
                <a:lnTo>
                  <a:pt x="743" y="276"/>
                </a:lnTo>
                <a:lnTo>
                  <a:pt x="743" y="270"/>
                </a:lnTo>
                <a:lnTo>
                  <a:pt x="741" y="264"/>
                </a:lnTo>
                <a:lnTo>
                  <a:pt x="737" y="260"/>
                </a:lnTo>
                <a:lnTo>
                  <a:pt x="733" y="256"/>
                </a:lnTo>
                <a:lnTo>
                  <a:pt x="733" y="256"/>
                </a:lnTo>
                <a:close/>
                <a:moveTo>
                  <a:pt x="747" y="183"/>
                </a:moveTo>
                <a:lnTo>
                  <a:pt x="741" y="199"/>
                </a:lnTo>
                <a:lnTo>
                  <a:pt x="741" y="199"/>
                </a:lnTo>
                <a:lnTo>
                  <a:pt x="751" y="203"/>
                </a:lnTo>
                <a:lnTo>
                  <a:pt x="751" y="203"/>
                </a:lnTo>
                <a:lnTo>
                  <a:pt x="761" y="207"/>
                </a:lnTo>
                <a:lnTo>
                  <a:pt x="771" y="215"/>
                </a:lnTo>
                <a:lnTo>
                  <a:pt x="782" y="223"/>
                </a:lnTo>
                <a:lnTo>
                  <a:pt x="788" y="234"/>
                </a:lnTo>
                <a:lnTo>
                  <a:pt x="788" y="234"/>
                </a:lnTo>
                <a:lnTo>
                  <a:pt x="794" y="246"/>
                </a:lnTo>
                <a:lnTo>
                  <a:pt x="796" y="258"/>
                </a:lnTo>
                <a:lnTo>
                  <a:pt x="798" y="272"/>
                </a:lnTo>
                <a:lnTo>
                  <a:pt x="796" y="288"/>
                </a:lnTo>
                <a:lnTo>
                  <a:pt x="796" y="288"/>
                </a:lnTo>
                <a:lnTo>
                  <a:pt x="792" y="300"/>
                </a:lnTo>
                <a:lnTo>
                  <a:pt x="808" y="307"/>
                </a:lnTo>
                <a:lnTo>
                  <a:pt x="808" y="307"/>
                </a:lnTo>
                <a:lnTo>
                  <a:pt x="812" y="290"/>
                </a:lnTo>
                <a:lnTo>
                  <a:pt x="812" y="290"/>
                </a:lnTo>
                <a:lnTo>
                  <a:pt x="814" y="272"/>
                </a:lnTo>
                <a:lnTo>
                  <a:pt x="812" y="256"/>
                </a:lnTo>
                <a:lnTo>
                  <a:pt x="808" y="240"/>
                </a:lnTo>
                <a:lnTo>
                  <a:pt x="802" y="225"/>
                </a:lnTo>
                <a:lnTo>
                  <a:pt x="802" y="225"/>
                </a:lnTo>
                <a:lnTo>
                  <a:pt x="794" y="213"/>
                </a:lnTo>
                <a:lnTo>
                  <a:pt x="784" y="203"/>
                </a:lnTo>
                <a:lnTo>
                  <a:pt x="769" y="193"/>
                </a:lnTo>
                <a:lnTo>
                  <a:pt x="757" y="187"/>
                </a:lnTo>
                <a:lnTo>
                  <a:pt x="757" y="187"/>
                </a:lnTo>
                <a:lnTo>
                  <a:pt x="747" y="183"/>
                </a:lnTo>
                <a:lnTo>
                  <a:pt x="747" y="183"/>
                </a:lnTo>
                <a:close/>
                <a:moveTo>
                  <a:pt x="414" y="114"/>
                </a:moveTo>
                <a:lnTo>
                  <a:pt x="414" y="114"/>
                </a:lnTo>
                <a:lnTo>
                  <a:pt x="406" y="114"/>
                </a:lnTo>
                <a:lnTo>
                  <a:pt x="398" y="116"/>
                </a:lnTo>
                <a:lnTo>
                  <a:pt x="392" y="120"/>
                </a:lnTo>
                <a:lnTo>
                  <a:pt x="386" y="124"/>
                </a:lnTo>
                <a:lnTo>
                  <a:pt x="386" y="124"/>
                </a:lnTo>
                <a:lnTo>
                  <a:pt x="382" y="130"/>
                </a:lnTo>
                <a:lnTo>
                  <a:pt x="378" y="136"/>
                </a:lnTo>
                <a:lnTo>
                  <a:pt x="376" y="144"/>
                </a:lnTo>
                <a:lnTo>
                  <a:pt x="376" y="152"/>
                </a:lnTo>
                <a:lnTo>
                  <a:pt x="376" y="158"/>
                </a:lnTo>
                <a:lnTo>
                  <a:pt x="376" y="158"/>
                </a:lnTo>
                <a:lnTo>
                  <a:pt x="386" y="160"/>
                </a:lnTo>
                <a:lnTo>
                  <a:pt x="396" y="162"/>
                </a:lnTo>
                <a:lnTo>
                  <a:pt x="396" y="152"/>
                </a:lnTo>
                <a:lnTo>
                  <a:pt x="396" y="152"/>
                </a:lnTo>
                <a:lnTo>
                  <a:pt x="398" y="144"/>
                </a:lnTo>
                <a:lnTo>
                  <a:pt x="402" y="140"/>
                </a:lnTo>
                <a:lnTo>
                  <a:pt x="402" y="140"/>
                </a:lnTo>
                <a:lnTo>
                  <a:pt x="406" y="136"/>
                </a:lnTo>
                <a:lnTo>
                  <a:pt x="414" y="134"/>
                </a:lnTo>
                <a:lnTo>
                  <a:pt x="558" y="134"/>
                </a:lnTo>
                <a:lnTo>
                  <a:pt x="558" y="134"/>
                </a:lnTo>
                <a:lnTo>
                  <a:pt x="564" y="136"/>
                </a:lnTo>
                <a:lnTo>
                  <a:pt x="570" y="140"/>
                </a:lnTo>
                <a:lnTo>
                  <a:pt x="570" y="140"/>
                </a:lnTo>
                <a:lnTo>
                  <a:pt x="573" y="144"/>
                </a:lnTo>
                <a:lnTo>
                  <a:pt x="575" y="152"/>
                </a:lnTo>
                <a:lnTo>
                  <a:pt x="575" y="240"/>
                </a:lnTo>
                <a:lnTo>
                  <a:pt x="575" y="240"/>
                </a:lnTo>
                <a:lnTo>
                  <a:pt x="573" y="248"/>
                </a:lnTo>
                <a:lnTo>
                  <a:pt x="570" y="252"/>
                </a:lnTo>
                <a:lnTo>
                  <a:pt x="570" y="252"/>
                </a:lnTo>
                <a:lnTo>
                  <a:pt x="564" y="256"/>
                </a:lnTo>
                <a:lnTo>
                  <a:pt x="558" y="258"/>
                </a:lnTo>
                <a:lnTo>
                  <a:pt x="530" y="258"/>
                </a:lnTo>
                <a:lnTo>
                  <a:pt x="524" y="258"/>
                </a:lnTo>
                <a:lnTo>
                  <a:pt x="522" y="262"/>
                </a:lnTo>
                <a:lnTo>
                  <a:pt x="510" y="276"/>
                </a:lnTo>
                <a:lnTo>
                  <a:pt x="510" y="270"/>
                </a:lnTo>
                <a:lnTo>
                  <a:pt x="514" y="258"/>
                </a:lnTo>
                <a:lnTo>
                  <a:pt x="499" y="258"/>
                </a:lnTo>
                <a:lnTo>
                  <a:pt x="439" y="258"/>
                </a:lnTo>
                <a:lnTo>
                  <a:pt x="439" y="258"/>
                </a:lnTo>
                <a:lnTo>
                  <a:pt x="434" y="268"/>
                </a:lnTo>
                <a:lnTo>
                  <a:pt x="434" y="268"/>
                </a:lnTo>
                <a:lnTo>
                  <a:pt x="428" y="278"/>
                </a:lnTo>
                <a:lnTo>
                  <a:pt x="487" y="278"/>
                </a:lnTo>
                <a:lnTo>
                  <a:pt x="483" y="296"/>
                </a:lnTo>
                <a:lnTo>
                  <a:pt x="481" y="305"/>
                </a:lnTo>
                <a:lnTo>
                  <a:pt x="489" y="309"/>
                </a:lnTo>
                <a:lnTo>
                  <a:pt x="497" y="313"/>
                </a:lnTo>
                <a:lnTo>
                  <a:pt x="503" y="317"/>
                </a:lnTo>
                <a:lnTo>
                  <a:pt x="510" y="309"/>
                </a:lnTo>
                <a:lnTo>
                  <a:pt x="534" y="278"/>
                </a:lnTo>
                <a:lnTo>
                  <a:pt x="558" y="278"/>
                </a:lnTo>
                <a:lnTo>
                  <a:pt x="558" y="278"/>
                </a:lnTo>
                <a:lnTo>
                  <a:pt x="564" y="278"/>
                </a:lnTo>
                <a:lnTo>
                  <a:pt x="573" y="276"/>
                </a:lnTo>
                <a:lnTo>
                  <a:pt x="579" y="272"/>
                </a:lnTo>
                <a:lnTo>
                  <a:pt x="585" y="268"/>
                </a:lnTo>
                <a:lnTo>
                  <a:pt x="585" y="268"/>
                </a:lnTo>
                <a:lnTo>
                  <a:pt x="589" y="262"/>
                </a:lnTo>
                <a:lnTo>
                  <a:pt x="593" y="256"/>
                </a:lnTo>
                <a:lnTo>
                  <a:pt x="595" y="248"/>
                </a:lnTo>
                <a:lnTo>
                  <a:pt x="597" y="240"/>
                </a:lnTo>
                <a:lnTo>
                  <a:pt x="597" y="152"/>
                </a:lnTo>
                <a:lnTo>
                  <a:pt x="597" y="152"/>
                </a:lnTo>
                <a:lnTo>
                  <a:pt x="595" y="144"/>
                </a:lnTo>
                <a:lnTo>
                  <a:pt x="593" y="136"/>
                </a:lnTo>
                <a:lnTo>
                  <a:pt x="589" y="130"/>
                </a:lnTo>
                <a:lnTo>
                  <a:pt x="585" y="124"/>
                </a:lnTo>
                <a:lnTo>
                  <a:pt x="585" y="124"/>
                </a:lnTo>
                <a:lnTo>
                  <a:pt x="579" y="120"/>
                </a:lnTo>
                <a:lnTo>
                  <a:pt x="573" y="116"/>
                </a:lnTo>
                <a:lnTo>
                  <a:pt x="564" y="114"/>
                </a:lnTo>
                <a:lnTo>
                  <a:pt x="558" y="114"/>
                </a:lnTo>
                <a:lnTo>
                  <a:pt x="414" y="114"/>
                </a:lnTo>
                <a:lnTo>
                  <a:pt x="414" y="114"/>
                </a:lnTo>
                <a:close/>
                <a:moveTo>
                  <a:pt x="453" y="215"/>
                </a:moveTo>
                <a:lnTo>
                  <a:pt x="453" y="229"/>
                </a:lnTo>
                <a:lnTo>
                  <a:pt x="554" y="229"/>
                </a:lnTo>
                <a:lnTo>
                  <a:pt x="554" y="215"/>
                </a:lnTo>
                <a:lnTo>
                  <a:pt x="453" y="215"/>
                </a:lnTo>
                <a:lnTo>
                  <a:pt x="453" y="215"/>
                </a:lnTo>
                <a:close/>
                <a:moveTo>
                  <a:pt x="453" y="185"/>
                </a:moveTo>
                <a:lnTo>
                  <a:pt x="453" y="199"/>
                </a:lnTo>
                <a:lnTo>
                  <a:pt x="554" y="199"/>
                </a:lnTo>
                <a:lnTo>
                  <a:pt x="554" y="185"/>
                </a:lnTo>
                <a:lnTo>
                  <a:pt x="453" y="185"/>
                </a:lnTo>
                <a:lnTo>
                  <a:pt x="453" y="185"/>
                </a:lnTo>
                <a:close/>
                <a:moveTo>
                  <a:pt x="445" y="154"/>
                </a:moveTo>
                <a:lnTo>
                  <a:pt x="445" y="169"/>
                </a:lnTo>
                <a:lnTo>
                  <a:pt x="554" y="169"/>
                </a:lnTo>
                <a:lnTo>
                  <a:pt x="554" y="154"/>
                </a:lnTo>
                <a:lnTo>
                  <a:pt x="445" y="154"/>
                </a:lnTo>
                <a:lnTo>
                  <a:pt x="445" y="154"/>
                </a:lnTo>
                <a:close/>
                <a:moveTo>
                  <a:pt x="286" y="319"/>
                </a:moveTo>
                <a:lnTo>
                  <a:pt x="286" y="319"/>
                </a:lnTo>
                <a:lnTo>
                  <a:pt x="278" y="327"/>
                </a:lnTo>
                <a:lnTo>
                  <a:pt x="272" y="339"/>
                </a:lnTo>
                <a:lnTo>
                  <a:pt x="266" y="349"/>
                </a:lnTo>
                <a:lnTo>
                  <a:pt x="262" y="363"/>
                </a:lnTo>
                <a:lnTo>
                  <a:pt x="258" y="388"/>
                </a:lnTo>
                <a:lnTo>
                  <a:pt x="256" y="410"/>
                </a:lnTo>
                <a:lnTo>
                  <a:pt x="256" y="410"/>
                </a:lnTo>
                <a:lnTo>
                  <a:pt x="262" y="414"/>
                </a:lnTo>
                <a:lnTo>
                  <a:pt x="272" y="418"/>
                </a:lnTo>
                <a:lnTo>
                  <a:pt x="296" y="424"/>
                </a:lnTo>
                <a:lnTo>
                  <a:pt x="327" y="426"/>
                </a:lnTo>
                <a:lnTo>
                  <a:pt x="361" y="428"/>
                </a:lnTo>
                <a:lnTo>
                  <a:pt x="398" y="426"/>
                </a:lnTo>
                <a:lnTo>
                  <a:pt x="430" y="424"/>
                </a:lnTo>
                <a:lnTo>
                  <a:pt x="457" y="418"/>
                </a:lnTo>
                <a:lnTo>
                  <a:pt x="467" y="414"/>
                </a:lnTo>
                <a:lnTo>
                  <a:pt x="475" y="410"/>
                </a:lnTo>
                <a:lnTo>
                  <a:pt x="475" y="410"/>
                </a:lnTo>
                <a:lnTo>
                  <a:pt x="475" y="398"/>
                </a:lnTo>
                <a:lnTo>
                  <a:pt x="475" y="386"/>
                </a:lnTo>
                <a:lnTo>
                  <a:pt x="469" y="359"/>
                </a:lnTo>
                <a:lnTo>
                  <a:pt x="465" y="347"/>
                </a:lnTo>
                <a:lnTo>
                  <a:pt x="459" y="335"/>
                </a:lnTo>
                <a:lnTo>
                  <a:pt x="453" y="325"/>
                </a:lnTo>
                <a:lnTo>
                  <a:pt x="445" y="317"/>
                </a:lnTo>
                <a:lnTo>
                  <a:pt x="445" y="317"/>
                </a:lnTo>
                <a:lnTo>
                  <a:pt x="422" y="317"/>
                </a:lnTo>
                <a:lnTo>
                  <a:pt x="422" y="317"/>
                </a:lnTo>
                <a:lnTo>
                  <a:pt x="414" y="317"/>
                </a:lnTo>
                <a:lnTo>
                  <a:pt x="408" y="315"/>
                </a:lnTo>
                <a:lnTo>
                  <a:pt x="408" y="315"/>
                </a:lnTo>
                <a:lnTo>
                  <a:pt x="402" y="307"/>
                </a:lnTo>
                <a:lnTo>
                  <a:pt x="400" y="292"/>
                </a:lnTo>
                <a:lnTo>
                  <a:pt x="400" y="292"/>
                </a:lnTo>
                <a:lnTo>
                  <a:pt x="406" y="282"/>
                </a:lnTo>
                <a:lnTo>
                  <a:pt x="412" y="270"/>
                </a:lnTo>
                <a:lnTo>
                  <a:pt x="412" y="270"/>
                </a:lnTo>
                <a:lnTo>
                  <a:pt x="416" y="268"/>
                </a:lnTo>
                <a:lnTo>
                  <a:pt x="418" y="262"/>
                </a:lnTo>
                <a:lnTo>
                  <a:pt x="418" y="262"/>
                </a:lnTo>
                <a:lnTo>
                  <a:pt x="420" y="254"/>
                </a:lnTo>
                <a:lnTo>
                  <a:pt x="422" y="246"/>
                </a:lnTo>
                <a:lnTo>
                  <a:pt x="420" y="244"/>
                </a:lnTo>
                <a:lnTo>
                  <a:pt x="420" y="242"/>
                </a:lnTo>
                <a:lnTo>
                  <a:pt x="420" y="242"/>
                </a:lnTo>
                <a:lnTo>
                  <a:pt x="418" y="240"/>
                </a:lnTo>
                <a:lnTo>
                  <a:pt x="418" y="240"/>
                </a:lnTo>
                <a:lnTo>
                  <a:pt x="418" y="221"/>
                </a:lnTo>
                <a:lnTo>
                  <a:pt x="416" y="207"/>
                </a:lnTo>
                <a:lnTo>
                  <a:pt x="410" y="195"/>
                </a:lnTo>
                <a:lnTo>
                  <a:pt x="402" y="187"/>
                </a:lnTo>
                <a:lnTo>
                  <a:pt x="402" y="187"/>
                </a:lnTo>
                <a:lnTo>
                  <a:pt x="394" y="181"/>
                </a:lnTo>
                <a:lnTo>
                  <a:pt x="384" y="179"/>
                </a:lnTo>
                <a:lnTo>
                  <a:pt x="374" y="177"/>
                </a:lnTo>
                <a:lnTo>
                  <a:pt x="363" y="175"/>
                </a:lnTo>
                <a:lnTo>
                  <a:pt x="353" y="177"/>
                </a:lnTo>
                <a:lnTo>
                  <a:pt x="343" y="179"/>
                </a:lnTo>
                <a:lnTo>
                  <a:pt x="333" y="183"/>
                </a:lnTo>
                <a:lnTo>
                  <a:pt x="325" y="187"/>
                </a:lnTo>
                <a:lnTo>
                  <a:pt x="325" y="187"/>
                </a:lnTo>
                <a:lnTo>
                  <a:pt x="317" y="197"/>
                </a:lnTo>
                <a:lnTo>
                  <a:pt x="313" y="207"/>
                </a:lnTo>
                <a:lnTo>
                  <a:pt x="311" y="221"/>
                </a:lnTo>
                <a:lnTo>
                  <a:pt x="313" y="242"/>
                </a:lnTo>
                <a:lnTo>
                  <a:pt x="313" y="242"/>
                </a:lnTo>
                <a:lnTo>
                  <a:pt x="311" y="242"/>
                </a:lnTo>
                <a:lnTo>
                  <a:pt x="311" y="244"/>
                </a:lnTo>
                <a:lnTo>
                  <a:pt x="309" y="246"/>
                </a:lnTo>
                <a:lnTo>
                  <a:pt x="309" y="246"/>
                </a:lnTo>
                <a:lnTo>
                  <a:pt x="311" y="254"/>
                </a:lnTo>
                <a:lnTo>
                  <a:pt x="313" y="262"/>
                </a:lnTo>
                <a:lnTo>
                  <a:pt x="313" y="262"/>
                </a:lnTo>
                <a:lnTo>
                  <a:pt x="315" y="268"/>
                </a:lnTo>
                <a:lnTo>
                  <a:pt x="321" y="272"/>
                </a:lnTo>
                <a:lnTo>
                  <a:pt x="321" y="272"/>
                </a:lnTo>
                <a:lnTo>
                  <a:pt x="325" y="284"/>
                </a:lnTo>
                <a:lnTo>
                  <a:pt x="333" y="294"/>
                </a:lnTo>
                <a:lnTo>
                  <a:pt x="333" y="294"/>
                </a:lnTo>
                <a:lnTo>
                  <a:pt x="331" y="305"/>
                </a:lnTo>
                <a:lnTo>
                  <a:pt x="327" y="313"/>
                </a:lnTo>
                <a:lnTo>
                  <a:pt x="327" y="313"/>
                </a:lnTo>
                <a:lnTo>
                  <a:pt x="321" y="317"/>
                </a:lnTo>
                <a:lnTo>
                  <a:pt x="311" y="319"/>
                </a:lnTo>
                <a:lnTo>
                  <a:pt x="311" y="319"/>
                </a:lnTo>
                <a:lnTo>
                  <a:pt x="286" y="319"/>
                </a:lnTo>
                <a:lnTo>
                  <a:pt x="286" y="319"/>
                </a:lnTo>
                <a:close/>
                <a:moveTo>
                  <a:pt x="867" y="453"/>
                </a:moveTo>
                <a:lnTo>
                  <a:pt x="867" y="79"/>
                </a:lnTo>
                <a:lnTo>
                  <a:pt x="179" y="79"/>
                </a:lnTo>
                <a:lnTo>
                  <a:pt x="179" y="453"/>
                </a:lnTo>
                <a:lnTo>
                  <a:pt x="867" y="453"/>
                </a:lnTo>
                <a:lnTo>
                  <a:pt x="867" y="453"/>
                </a:lnTo>
                <a:close/>
                <a:moveTo>
                  <a:pt x="956" y="542"/>
                </a:moveTo>
                <a:lnTo>
                  <a:pt x="1027" y="698"/>
                </a:lnTo>
                <a:lnTo>
                  <a:pt x="1027" y="802"/>
                </a:lnTo>
                <a:lnTo>
                  <a:pt x="983" y="836"/>
                </a:lnTo>
                <a:lnTo>
                  <a:pt x="51" y="836"/>
                </a:lnTo>
                <a:lnTo>
                  <a:pt x="0" y="802"/>
                </a:lnTo>
                <a:lnTo>
                  <a:pt x="0" y="698"/>
                </a:lnTo>
                <a:lnTo>
                  <a:pt x="89" y="542"/>
                </a:lnTo>
                <a:lnTo>
                  <a:pt x="179" y="542"/>
                </a:lnTo>
                <a:lnTo>
                  <a:pt x="867" y="542"/>
                </a:lnTo>
                <a:lnTo>
                  <a:pt x="956" y="542"/>
                </a:lnTo>
                <a:lnTo>
                  <a:pt x="956" y="542"/>
                </a:lnTo>
                <a:close/>
                <a:moveTo>
                  <a:pt x="365" y="579"/>
                </a:moveTo>
                <a:lnTo>
                  <a:pt x="365" y="579"/>
                </a:lnTo>
                <a:lnTo>
                  <a:pt x="359" y="599"/>
                </a:lnTo>
                <a:lnTo>
                  <a:pt x="359" y="599"/>
                </a:lnTo>
                <a:lnTo>
                  <a:pt x="441" y="599"/>
                </a:lnTo>
                <a:lnTo>
                  <a:pt x="441" y="599"/>
                </a:lnTo>
                <a:lnTo>
                  <a:pt x="445" y="579"/>
                </a:lnTo>
                <a:lnTo>
                  <a:pt x="445" y="579"/>
                </a:lnTo>
                <a:lnTo>
                  <a:pt x="365" y="579"/>
                </a:lnTo>
                <a:lnTo>
                  <a:pt x="365" y="579"/>
                </a:lnTo>
                <a:close/>
                <a:moveTo>
                  <a:pt x="341" y="658"/>
                </a:moveTo>
                <a:lnTo>
                  <a:pt x="341" y="658"/>
                </a:lnTo>
                <a:lnTo>
                  <a:pt x="335" y="682"/>
                </a:lnTo>
                <a:lnTo>
                  <a:pt x="335" y="682"/>
                </a:lnTo>
                <a:lnTo>
                  <a:pt x="424" y="682"/>
                </a:lnTo>
                <a:lnTo>
                  <a:pt x="424" y="682"/>
                </a:lnTo>
                <a:lnTo>
                  <a:pt x="428" y="658"/>
                </a:lnTo>
                <a:lnTo>
                  <a:pt x="428" y="658"/>
                </a:lnTo>
                <a:lnTo>
                  <a:pt x="341" y="658"/>
                </a:lnTo>
                <a:lnTo>
                  <a:pt x="341" y="658"/>
                </a:lnTo>
                <a:close/>
                <a:moveTo>
                  <a:pt x="209" y="658"/>
                </a:moveTo>
                <a:lnTo>
                  <a:pt x="209" y="658"/>
                </a:lnTo>
                <a:lnTo>
                  <a:pt x="199" y="682"/>
                </a:lnTo>
                <a:lnTo>
                  <a:pt x="199" y="682"/>
                </a:lnTo>
                <a:lnTo>
                  <a:pt x="288" y="682"/>
                </a:lnTo>
                <a:lnTo>
                  <a:pt x="288" y="682"/>
                </a:lnTo>
                <a:lnTo>
                  <a:pt x="296" y="658"/>
                </a:lnTo>
                <a:lnTo>
                  <a:pt x="296" y="658"/>
                </a:lnTo>
                <a:lnTo>
                  <a:pt x="209" y="658"/>
                </a:lnTo>
                <a:lnTo>
                  <a:pt x="209" y="658"/>
                </a:lnTo>
                <a:close/>
                <a:moveTo>
                  <a:pt x="475" y="658"/>
                </a:moveTo>
                <a:lnTo>
                  <a:pt x="475" y="658"/>
                </a:lnTo>
                <a:lnTo>
                  <a:pt x="471" y="682"/>
                </a:lnTo>
                <a:lnTo>
                  <a:pt x="471" y="682"/>
                </a:lnTo>
                <a:lnTo>
                  <a:pt x="560" y="682"/>
                </a:lnTo>
                <a:lnTo>
                  <a:pt x="560" y="682"/>
                </a:lnTo>
                <a:lnTo>
                  <a:pt x="562" y="658"/>
                </a:lnTo>
                <a:lnTo>
                  <a:pt x="562" y="658"/>
                </a:lnTo>
                <a:lnTo>
                  <a:pt x="475" y="658"/>
                </a:lnTo>
                <a:lnTo>
                  <a:pt x="475" y="658"/>
                </a:lnTo>
                <a:close/>
                <a:moveTo>
                  <a:pt x="609" y="658"/>
                </a:moveTo>
                <a:lnTo>
                  <a:pt x="609" y="658"/>
                </a:lnTo>
                <a:lnTo>
                  <a:pt x="609" y="682"/>
                </a:lnTo>
                <a:lnTo>
                  <a:pt x="609" y="682"/>
                </a:lnTo>
                <a:lnTo>
                  <a:pt x="698" y="682"/>
                </a:lnTo>
                <a:lnTo>
                  <a:pt x="698" y="682"/>
                </a:lnTo>
                <a:lnTo>
                  <a:pt x="694" y="658"/>
                </a:lnTo>
                <a:lnTo>
                  <a:pt x="694" y="658"/>
                </a:lnTo>
                <a:lnTo>
                  <a:pt x="609" y="658"/>
                </a:lnTo>
                <a:lnTo>
                  <a:pt x="609" y="658"/>
                </a:lnTo>
                <a:close/>
                <a:moveTo>
                  <a:pt x="741" y="658"/>
                </a:moveTo>
                <a:lnTo>
                  <a:pt x="741" y="658"/>
                </a:lnTo>
                <a:lnTo>
                  <a:pt x="745" y="682"/>
                </a:lnTo>
                <a:lnTo>
                  <a:pt x="745" y="682"/>
                </a:lnTo>
                <a:lnTo>
                  <a:pt x="834" y="682"/>
                </a:lnTo>
                <a:lnTo>
                  <a:pt x="834" y="682"/>
                </a:lnTo>
                <a:lnTo>
                  <a:pt x="828" y="658"/>
                </a:lnTo>
                <a:lnTo>
                  <a:pt x="828" y="658"/>
                </a:lnTo>
                <a:lnTo>
                  <a:pt x="741" y="658"/>
                </a:lnTo>
                <a:lnTo>
                  <a:pt x="741" y="658"/>
                </a:lnTo>
                <a:close/>
                <a:moveTo>
                  <a:pt x="321" y="615"/>
                </a:moveTo>
                <a:lnTo>
                  <a:pt x="321" y="615"/>
                </a:lnTo>
                <a:lnTo>
                  <a:pt x="313" y="637"/>
                </a:lnTo>
                <a:lnTo>
                  <a:pt x="313" y="637"/>
                </a:lnTo>
                <a:lnTo>
                  <a:pt x="398" y="637"/>
                </a:lnTo>
                <a:lnTo>
                  <a:pt x="398" y="637"/>
                </a:lnTo>
                <a:lnTo>
                  <a:pt x="404" y="615"/>
                </a:lnTo>
                <a:lnTo>
                  <a:pt x="404" y="615"/>
                </a:lnTo>
                <a:lnTo>
                  <a:pt x="321" y="615"/>
                </a:lnTo>
                <a:lnTo>
                  <a:pt x="321" y="615"/>
                </a:lnTo>
                <a:close/>
                <a:moveTo>
                  <a:pt x="227" y="615"/>
                </a:moveTo>
                <a:lnTo>
                  <a:pt x="227" y="615"/>
                </a:lnTo>
                <a:lnTo>
                  <a:pt x="217" y="637"/>
                </a:lnTo>
                <a:lnTo>
                  <a:pt x="217" y="637"/>
                </a:lnTo>
                <a:lnTo>
                  <a:pt x="268" y="637"/>
                </a:lnTo>
                <a:lnTo>
                  <a:pt x="268" y="637"/>
                </a:lnTo>
                <a:lnTo>
                  <a:pt x="276" y="615"/>
                </a:lnTo>
                <a:lnTo>
                  <a:pt x="276" y="615"/>
                </a:lnTo>
                <a:lnTo>
                  <a:pt x="227" y="615"/>
                </a:lnTo>
                <a:lnTo>
                  <a:pt x="227" y="615"/>
                </a:lnTo>
                <a:close/>
                <a:moveTo>
                  <a:pt x="447" y="615"/>
                </a:moveTo>
                <a:lnTo>
                  <a:pt x="447" y="615"/>
                </a:lnTo>
                <a:lnTo>
                  <a:pt x="445" y="637"/>
                </a:lnTo>
                <a:lnTo>
                  <a:pt x="445" y="637"/>
                </a:lnTo>
                <a:lnTo>
                  <a:pt x="528" y="637"/>
                </a:lnTo>
                <a:lnTo>
                  <a:pt x="528" y="637"/>
                </a:lnTo>
                <a:lnTo>
                  <a:pt x="530" y="615"/>
                </a:lnTo>
                <a:lnTo>
                  <a:pt x="530" y="615"/>
                </a:lnTo>
                <a:lnTo>
                  <a:pt x="447" y="615"/>
                </a:lnTo>
                <a:lnTo>
                  <a:pt x="447" y="615"/>
                </a:lnTo>
                <a:close/>
                <a:moveTo>
                  <a:pt x="575" y="615"/>
                </a:moveTo>
                <a:lnTo>
                  <a:pt x="575" y="615"/>
                </a:lnTo>
                <a:lnTo>
                  <a:pt x="575" y="637"/>
                </a:lnTo>
                <a:lnTo>
                  <a:pt x="575" y="637"/>
                </a:lnTo>
                <a:lnTo>
                  <a:pt x="658" y="637"/>
                </a:lnTo>
                <a:lnTo>
                  <a:pt x="658" y="637"/>
                </a:lnTo>
                <a:lnTo>
                  <a:pt x="658" y="615"/>
                </a:lnTo>
                <a:lnTo>
                  <a:pt x="658" y="615"/>
                </a:lnTo>
                <a:lnTo>
                  <a:pt x="575" y="615"/>
                </a:lnTo>
                <a:lnTo>
                  <a:pt x="575" y="615"/>
                </a:lnTo>
                <a:close/>
                <a:moveTo>
                  <a:pt x="709" y="615"/>
                </a:moveTo>
                <a:lnTo>
                  <a:pt x="709" y="615"/>
                </a:lnTo>
                <a:lnTo>
                  <a:pt x="713" y="637"/>
                </a:lnTo>
                <a:lnTo>
                  <a:pt x="713" y="637"/>
                </a:lnTo>
                <a:lnTo>
                  <a:pt x="822" y="637"/>
                </a:lnTo>
                <a:lnTo>
                  <a:pt x="822" y="637"/>
                </a:lnTo>
                <a:lnTo>
                  <a:pt x="818" y="615"/>
                </a:lnTo>
                <a:lnTo>
                  <a:pt x="818" y="615"/>
                </a:lnTo>
                <a:lnTo>
                  <a:pt x="709" y="615"/>
                </a:lnTo>
                <a:lnTo>
                  <a:pt x="709" y="615"/>
                </a:lnTo>
                <a:close/>
                <a:moveTo>
                  <a:pt x="244" y="579"/>
                </a:moveTo>
                <a:lnTo>
                  <a:pt x="244" y="579"/>
                </a:lnTo>
                <a:lnTo>
                  <a:pt x="233" y="599"/>
                </a:lnTo>
                <a:lnTo>
                  <a:pt x="233" y="599"/>
                </a:lnTo>
                <a:lnTo>
                  <a:pt x="315" y="599"/>
                </a:lnTo>
                <a:lnTo>
                  <a:pt x="315" y="599"/>
                </a:lnTo>
                <a:lnTo>
                  <a:pt x="323" y="579"/>
                </a:lnTo>
                <a:lnTo>
                  <a:pt x="323" y="579"/>
                </a:lnTo>
                <a:lnTo>
                  <a:pt x="244" y="579"/>
                </a:lnTo>
                <a:lnTo>
                  <a:pt x="244" y="579"/>
                </a:lnTo>
                <a:close/>
                <a:moveTo>
                  <a:pt x="485" y="579"/>
                </a:moveTo>
                <a:lnTo>
                  <a:pt x="485" y="579"/>
                </a:lnTo>
                <a:lnTo>
                  <a:pt x="483" y="599"/>
                </a:lnTo>
                <a:lnTo>
                  <a:pt x="483" y="599"/>
                </a:lnTo>
                <a:lnTo>
                  <a:pt x="564" y="599"/>
                </a:lnTo>
                <a:lnTo>
                  <a:pt x="564" y="599"/>
                </a:lnTo>
                <a:lnTo>
                  <a:pt x="564" y="579"/>
                </a:lnTo>
                <a:lnTo>
                  <a:pt x="564" y="579"/>
                </a:lnTo>
                <a:lnTo>
                  <a:pt x="485" y="579"/>
                </a:lnTo>
                <a:lnTo>
                  <a:pt x="485" y="579"/>
                </a:lnTo>
                <a:close/>
                <a:moveTo>
                  <a:pt x="607" y="579"/>
                </a:moveTo>
                <a:lnTo>
                  <a:pt x="607" y="579"/>
                </a:lnTo>
                <a:lnTo>
                  <a:pt x="607" y="599"/>
                </a:lnTo>
                <a:lnTo>
                  <a:pt x="607" y="599"/>
                </a:lnTo>
                <a:lnTo>
                  <a:pt x="688" y="599"/>
                </a:lnTo>
                <a:lnTo>
                  <a:pt x="688" y="599"/>
                </a:lnTo>
                <a:lnTo>
                  <a:pt x="686" y="579"/>
                </a:lnTo>
                <a:lnTo>
                  <a:pt x="686" y="579"/>
                </a:lnTo>
                <a:lnTo>
                  <a:pt x="607" y="579"/>
                </a:lnTo>
                <a:lnTo>
                  <a:pt x="607" y="579"/>
                </a:lnTo>
                <a:close/>
                <a:moveTo>
                  <a:pt x="729" y="579"/>
                </a:moveTo>
                <a:lnTo>
                  <a:pt x="729" y="579"/>
                </a:lnTo>
                <a:lnTo>
                  <a:pt x="733" y="599"/>
                </a:lnTo>
                <a:lnTo>
                  <a:pt x="733" y="599"/>
                </a:lnTo>
                <a:lnTo>
                  <a:pt x="814" y="599"/>
                </a:lnTo>
                <a:lnTo>
                  <a:pt x="814" y="599"/>
                </a:lnTo>
                <a:lnTo>
                  <a:pt x="808" y="579"/>
                </a:lnTo>
                <a:lnTo>
                  <a:pt x="808" y="579"/>
                </a:lnTo>
                <a:lnTo>
                  <a:pt x="729" y="579"/>
                </a:lnTo>
                <a:lnTo>
                  <a:pt x="729" y="579"/>
                </a:lnTo>
                <a:close/>
                <a:moveTo>
                  <a:pt x="85" y="731"/>
                </a:moveTo>
                <a:lnTo>
                  <a:pt x="85" y="773"/>
                </a:lnTo>
                <a:lnTo>
                  <a:pt x="164" y="773"/>
                </a:lnTo>
                <a:lnTo>
                  <a:pt x="164" y="731"/>
                </a:lnTo>
                <a:lnTo>
                  <a:pt x="85" y="731"/>
                </a:lnTo>
                <a:lnTo>
                  <a:pt x="85" y="731"/>
                </a:lnTo>
                <a:close/>
                <a:moveTo>
                  <a:pt x="863" y="731"/>
                </a:moveTo>
                <a:lnTo>
                  <a:pt x="863" y="773"/>
                </a:lnTo>
                <a:lnTo>
                  <a:pt x="942" y="773"/>
                </a:lnTo>
                <a:lnTo>
                  <a:pt x="942" y="731"/>
                </a:lnTo>
                <a:lnTo>
                  <a:pt x="863" y="731"/>
                </a:lnTo>
                <a:lnTo>
                  <a:pt x="863" y="731"/>
                </a:lnTo>
                <a:close/>
                <a:moveTo>
                  <a:pt x="323" y="731"/>
                </a:moveTo>
                <a:lnTo>
                  <a:pt x="323" y="773"/>
                </a:lnTo>
                <a:lnTo>
                  <a:pt x="402" y="773"/>
                </a:lnTo>
                <a:lnTo>
                  <a:pt x="402" y="731"/>
                </a:lnTo>
                <a:lnTo>
                  <a:pt x="323" y="731"/>
                </a:lnTo>
                <a:lnTo>
                  <a:pt x="323" y="731"/>
                </a:lnTo>
                <a:close/>
                <a:moveTo>
                  <a:pt x="207" y="731"/>
                </a:moveTo>
                <a:lnTo>
                  <a:pt x="207" y="773"/>
                </a:lnTo>
                <a:lnTo>
                  <a:pt x="284" y="773"/>
                </a:lnTo>
                <a:lnTo>
                  <a:pt x="284" y="731"/>
                </a:lnTo>
                <a:lnTo>
                  <a:pt x="207" y="7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PA_任意多边形 18"/>
          <p:cNvSpPr>
            <a:spLocks noEditPoints="1"/>
          </p:cNvSpPr>
          <p:nvPr>
            <p:custDataLst>
              <p:tags r:id="rId4"/>
            </p:custDataLst>
          </p:nvPr>
        </p:nvSpPr>
        <p:spPr bwMode="auto">
          <a:xfrm>
            <a:off x="4823196" y="1831145"/>
            <a:ext cx="272747" cy="322078"/>
          </a:xfrm>
          <a:custGeom>
            <a:avLst/>
            <a:gdLst>
              <a:gd name="T0" fmla="*/ 637 w 669"/>
              <a:gd name="T1" fmla="*/ 4 h 790"/>
              <a:gd name="T2" fmla="*/ 667 w 669"/>
              <a:gd name="T3" fmla="*/ 44 h 790"/>
              <a:gd name="T4" fmla="*/ 665 w 669"/>
              <a:gd name="T5" fmla="*/ 759 h 790"/>
              <a:gd name="T6" fmla="*/ 627 w 669"/>
              <a:gd name="T7" fmla="*/ 790 h 790"/>
              <a:gd name="T8" fmla="*/ 32 w 669"/>
              <a:gd name="T9" fmla="*/ 786 h 790"/>
              <a:gd name="T10" fmla="*/ 0 w 669"/>
              <a:gd name="T11" fmla="*/ 749 h 790"/>
              <a:gd name="T12" fmla="*/ 64 w 669"/>
              <a:gd name="T13" fmla="*/ 655 h 790"/>
              <a:gd name="T14" fmla="*/ 111 w 669"/>
              <a:gd name="T15" fmla="*/ 671 h 790"/>
              <a:gd name="T16" fmla="*/ 147 w 669"/>
              <a:gd name="T17" fmla="*/ 643 h 790"/>
              <a:gd name="T18" fmla="*/ 147 w 669"/>
              <a:gd name="T19" fmla="*/ 604 h 790"/>
              <a:gd name="T20" fmla="*/ 111 w 669"/>
              <a:gd name="T21" fmla="*/ 574 h 790"/>
              <a:gd name="T22" fmla="*/ 64 w 669"/>
              <a:gd name="T23" fmla="*/ 590 h 790"/>
              <a:gd name="T24" fmla="*/ 56 w 669"/>
              <a:gd name="T25" fmla="*/ 485 h 790"/>
              <a:gd name="T26" fmla="*/ 101 w 669"/>
              <a:gd name="T27" fmla="*/ 513 h 790"/>
              <a:gd name="T28" fmla="*/ 143 w 669"/>
              <a:gd name="T29" fmla="*/ 491 h 790"/>
              <a:gd name="T30" fmla="*/ 149 w 669"/>
              <a:gd name="T31" fmla="*/ 453 h 790"/>
              <a:gd name="T32" fmla="*/ 121 w 669"/>
              <a:gd name="T33" fmla="*/ 417 h 790"/>
              <a:gd name="T34" fmla="*/ 74 w 669"/>
              <a:gd name="T35" fmla="*/ 421 h 790"/>
              <a:gd name="T36" fmla="*/ 56 w 669"/>
              <a:gd name="T37" fmla="*/ 328 h 790"/>
              <a:gd name="T38" fmla="*/ 101 w 669"/>
              <a:gd name="T39" fmla="*/ 356 h 790"/>
              <a:gd name="T40" fmla="*/ 137 w 669"/>
              <a:gd name="T41" fmla="*/ 342 h 790"/>
              <a:gd name="T42" fmla="*/ 151 w 669"/>
              <a:gd name="T43" fmla="*/ 306 h 790"/>
              <a:gd name="T44" fmla="*/ 129 w 669"/>
              <a:gd name="T45" fmla="*/ 264 h 790"/>
              <a:gd name="T46" fmla="*/ 88 w 669"/>
              <a:gd name="T47" fmla="*/ 258 h 790"/>
              <a:gd name="T48" fmla="*/ 0 w 669"/>
              <a:gd name="T49" fmla="*/ 173 h 790"/>
              <a:gd name="T50" fmla="*/ 88 w 669"/>
              <a:gd name="T51" fmla="*/ 201 h 790"/>
              <a:gd name="T52" fmla="*/ 129 w 669"/>
              <a:gd name="T53" fmla="*/ 195 h 790"/>
              <a:gd name="T54" fmla="*/ 151 w 669"/>
              <a:gd name="T55" fmla="*/ 153 h 790"/>
              <a:gd name="T56" fmla="*/ 137 w 669"/>
              <a:gd name="T57" fmla="*/ 118 h 790"/>
              <a:gd name="T58" fmla="*/ 101 w 669"/>
              <a:gd name="T59" fmla="*/ 104 h 790"/>
              <a:gd name="T60" fmla="*/ 0 w 669"/>
              <a:gd name="T61" fmla="*/ 131 h 790"/>
              <a:gd name="T62" fmla="*/ 8 w 669"/>
              <a:gd name="T63" fmla="*/ 24 h 790"/>
              <a:gd name="T64" fmla="*/ 54 w 669"/>
              <a:gd name="T65" fmla="*/ 0 h 790"/>
              <a:gd name="T66" fmla="*/ 500 w 669"/>
              <a:gd name="T67" fmla="*/ 380 h 790"/>
              <a:gd name="T68" fmla="*/ 520 w 669"/>
              <a:gd name="T69" fmla="*/ 330 h 790"/>
              <a:gd name="T70" fmla="*/ 492 w 669"/>
              <a:gd name="T71" fmla="*/ 213 h 790"/>
              <a:gd name="T72" fmla="*/ 445 w 669"/>
              <a:gd name="T73" fmla="*/ 187 h 790"/>
              <a:gd name="T74" fmla="*/ 330 w 669"/>
              <a:gd name="T75" fmla="*/ 197 h 790"/>
              <a:gd name="T76" fmla="*/ 306 w 669"/>
              <a:gd name="T77" fmla="*/ 217 h 790"/>
              <a:gd name="T78" fmla="*/ 282 w 669"/>
              <a:gd name="T79" fmla="*/ 330 h 790"/>
              <a:gd name="T80" fmla="*/ 320 w 669"/>
              <a:gd name="T81" fmla="*/ 382 h 790"/>
              <a:gd name="T82" fmla="*/ 358 w 669"/>
              <a:gd name="T83" fmla="*/ 429 h 790"/>
              <a:gd name="T84" fmla="*/ 300 w 669"/>
              <a:gd name="T85" fmla="*/ 467 h 790"/>
              <a:gd name="T86" fmla="*/ 248 w 669"/>
              <a:gd name="T87" fmla="*/ 493 h 790"/>
              <a:gd name="T88" fmla="*/ 232 w 669"/>
              <a:gd name="T89" fmla="*/ 570 h 790"/>
              <a:gd name="T90" fmla="*/ 308 w 669"/>
              <a:gd name="T91" fmla="*/ 616 h 790"/>
              <a:gd name="T92" fmla="*/ 534 w 669"/>
              <a:gd name="T93" fmla="*/ 608 h 790"/>
              <a:gd name="T94" fmla="*/ 570 w 669"/>
              <a:gd name="T95" fmla="*/ 554 h 790"/>
              <a:gd name="T96" fmla="*/ 544 w 669"/>
              <a:gd name="T97" fmla="*/ 481 h 790"/>
              <a:gd name="T98" fmla="*/ 473 w 669"/>
              <a:gd name="T99" fmla="*/ 465 h 790"/>
              <a:gd name="T100" fmla="*/ 443 w 669"/>
              <a:gd name="T101" fmla="*/ 429 h 790"/>
              <a:gd name="T102" fmla="*/ 481 w 669"/>
              <a:gd name="T103" fmla="*/ 38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9" h="790">
                <a:moveTo>
                  <a:pt x="54" y="0"/>
                </a:moveTo>
                <a:lnTo>
                  <a:pt x="616" y="0"/>
                </a:lnTo>
                <a:lnTo>
                  <a:pt x="616" y="0"/>
                </a:lnTo>
                <a:lnTo>
                  <a:pt x="627" y="2"/>
                </a:lnTo>
                <a:lnTo>
                  <a:pt x="637" y="4"/>
                </a:lnTo>
                <a:lnTo>
                  <a:pt x="645" y="10"/>
                </a:lnTo>
                <a:lnTo>
                  <a:pt x="653" y="16"/>
                </a:lnTo>
                <a:lnTo>
                  <a:pt x="659" y="24"/>
                </a:lnTo>
                <a:lnTo>
                  <a:pt x="665" y="34"/>
                </a:lnTo>
                <a:lnTo>
                  <a:pt x="667" y="44"/>
                </a:lnTo>
                <a:lnTo>
                  <a:pt x="669" y="54"/>
                </a:lnTo>
                <a:lnTo>
                  <a:pt x="669" y="737"/>
                </a:lnTo>
                <a:lnTo>
                  <a:pt x="669" y="737"/>
                </a:lnTo>
                <a:lnTo>
                  <a:pt x="667" y="749"/>
                </a:lnTo>
                <a:lnTo>
                  <a:pt x="665" y="759"/>
                </a:lnTo>
                <a:lnTo>
                  <a:pt x="659" y="767"/>
                </a:lnTo>
                <a:lnTo>
                  <a:pt x="653" y="774"/>
                </a:lnTo>
                <a:lnTo>
                  <a:pt x="645" y="782"/>
                </a:lnTo>
                <a:lnTo>
                  <a:pt x="637" y="786"/>
                </a:lnTo>
                <a:lnTo>
                  <a:pt x="627" y="790"/>
                </a:lnTo>
                <a:lnTo>
                  <a:pt x="616" y="790"/>
                </a:lnTo>
                <a:lnTo>
                  <a:pt x="54" y="790"/>
                </a:lnTo>
                <a:lnTo>
                  <a:pt x="54" y="790"/>
                </a:lnTo>
                <a:lnTo>
                  <a:pt x="42" y="790"/>
                </a:lnTo>
                <a:lnTo>
                  <a:pt x="32" y="786"/>
                </a:lnTo>
                <a:lnTo>
                  <a:pt x="24" y="782"/>
                </a:lnTo>
                <a:lnTo>
                  <a:pt x="16" y="774"/>
                </a:lnTo>
                <a:lnTo>
                  <a:pt x="8" y="767"/>
                </a:lnTo>
                <a:lnTo>
                  <a:pt x="4" y="759"/>
                </a:lnTo>
                <a:lnTo>
                  <a:pt x="0" y="749"/>
                </a:lnTo>
                <a:lnTo>
                  <a:pt x="0" y="737"/>
                </a:lnTo>
                <a:lnTo>
                  <a:pt x="0" y="645"/>
                </a:lnTo>
                <a:lnTo>
                  <a:pt x="56" y="645"/>
                </a:lnTo>
                <a:lnTo>
                  <a:pt x="56" y="645"/>
                </a:lnTo>
                <a:lnTo>
                  <a:pt x="64" y="655"/>
                </a:lnTo>
                <a:lnTo>
                  <a:pt x="74" y="665"/>
                </a:lnTo>
                <a:lnTo>
                  <a:pt x="88" y="671"/>
                </a:lnTo>
                <a:lnTo>
                  <a:pt x="101" y="673"/>
                </a:lnTo>
                <a:lnTo>
                  <a:pt x="101" y="673"/>
                </a:lnTo>
                <a:lnTo>
                  <a:pt x="111" y="671"/>
                </a:lnTo>
                <a:lnTo>
                  <a:pt x="121" y="669"/>
                </a:lnTo>
                <a:lnTo>
                  <a:pt x="129" y="665"/>
                </a:lnTo>
                <a:lnTo>
                  <a:pt x="137" y="659"/>
                </a:lnTo>
                <a:lnTo>
                  <a:pt x="143" y="651"/>
                </a:lnTo>
                <a:lnTo>
                  <a:pt x="147" y="643"/>
                </a:lnTo>
                <a:lnTo>
                  <a:pt x="149" y="634"/>
                </a:lnTo>
                <a:lnTo>
                  <a:pt x="151" y="624"/>
                </a:lnTo>
                <a:lnTo>
                  <a:pt x="151" y="624"/>
                </a:lnTo>
                <a:lnTo>
                  <a:pt x="149" y="614"/>
                </a:lnTo>
                <a:lnTo>
                  <a:pt x="147" y="604"/>
                </a:lnTo>
                <a:lnTo>
                  <a:pt x="143" y="596"/>
                </a:lnTo>
                <a:lnTo>
                  <a:pt x="137" y="588"/>
                </a:lnTo>
                <a:lnTo>
                  <a:pt x="129" y="582"/>
                </a:lnTo>
                <a:lnTo>
                  <a:pt x="121" y="578"/>
                </a:lnTo>
                <a:lnTo>
                  <a:pt x="111" y="574"/>
                </a:lnTo>
                <a:lnTo>
                  <a:pt x="101" y="574"/>
                </a:lnTo>
                <a:lnTo>
                  <a:pt x="101" y="574"/>
                </a:lnTo>
                <a:lnTo>
                  <a:pt x="88" y="576"/>
                </a:lnTo>
                <a:lnTo>
                  <a:pt x="74" y="582"/>
                </a:lnTo>
                <a:lnTo>
                  <a:pt x="64" y="590"/>
                </a:lnTo>
                <a:lnTo>
                  <a:pt x="56" y="602"/>
                </a:lnTo>
                <a:lnTo>
                  <a:pt x="0" y="602"/>
                </a:lnTo>
                <a:lnTo>
                  <a:pt x="0" y="485"/>
                </a:lnTo>
                <a:lnTo>
                  <a:pt x="56" y="485"/>
                </a:lnTo>
                <a:lnTo>
                  <a:pt x="56" y="485"/>
                </a:lnTo>
                <a:lnTo>
                  <a:pt x="64" y="495"/>
                </a:lnTo>
                <a:lnTo>
                  <a:pt x="74" y="505"/>
                </a:lnTo>
                <a:lnTo>
                  <a:pt x="88" y="511"/>
                </a:lnTo>
                <a:lnTo>
                  <a:pt x="101" y="513"/>
                </a:lnTo>
                <a:lnTo>
                  <a:pt x="101" y="513"/>
                </a:lnTo>
                <a:lnTo>
                  <a:pt x="111" y="511"/>
                </a:lnTo>
                <a:lnTo>
                  <a:pt x="121" y="509"/>
                </a:lnTo>
                <a:lnTo>
                  <a:pt x="129" y="505"/>
                </a:lnTo>
                <a:lnTo>
                  <a:pt x="137" y="499"/>
                </a:lnTo>
                <a:lnTo>
                  <a:pt x="143" y="491"/>
                </a:lnTo>
                <a:lnTo>
                  <a:pt x="147" y="483"/>
                </a:lnTo>
                <a:lnTo>
                  <a:pt x="149" y="473"/>
                </a:lnTo>
                <a:lnTo>
                  <a:pt x="151" y="463"/>
                </a:lnTo>
                <a:lnTo>
                  <a:pt x="151" y="463"/>
                </a:lnTo>
                <a:lnTo>
                  <a:pt x="149" y="453"/>
                </a:lnTo>
                <a:lnTo>
                  <a:pt x="147" y="443"/>
                </a:lnTo>
                <a:lnTo>
                  <a:pt x="143" y="435"/>
                </a:lnTo>
                <a:lnTo>
                  <a:pt x="137" y="427"/>
                </a:lnTo>
                <a:lnTo>
                  <a:pt x="129" y="421"/>
                </a:lnTo>
                <a:lnTo>
                  <a:pt x="121" y="417"/>
                </a:lnTo>
                <a:lnTo>
                  <a:pt x="111" y="413"/>
                </a:lnTo>
                <a:lnTo>
                  <a:pt x="101" y="413"/>
                </a:lnTo>
                <a:lnTo>
                  <a:pt x="101" y="413"/>
                </a:lnTo>
                <a:lnTo>
                  <a:pt x="88" y="415"/>
                </a:lnTo>
                <a:lnTo>
                  <a:pt x="74" y="421"/>
                </a:lnTo>
                <a:lnTo>
                  <a:pt x="64" y="429"/>
                </a:lnTo>
                <a:lnTo>
                  <a:pt x="56" y="441"/>
                </a:lnTo>
                <a:lnTo>
                  <a:pt x="0" y="441"/>
                </a:lnTo>
                <a:lnTo>
                  <a:pt x="0" y="328"/>
                </a:lnTo>
                <a:lnTo>
                  <a:pt x="56" y="328"/>
                </a:lnTo>
                <a:lnTo>
                  <a:pt x="56" y="328"/>
                </a:lnTo>
                <a:lnTo>
                  <a:pt x="64" y="340"/>
                </a:lnTo>
                <a:lnTo>
                  <a:pt x="74" y="348"/>
                </a:lnTo>
                <a:lnTo>
                  <a:pt x="88" y="354"/>
                </a:lnTo>
                <a:lnTo>
                  <a:pt x="101" y="356"/>
                </a:lnTo>
                <a:lnTo>
                  <a:pt x="101" y="356"/>
                </a:lnTo>
                <a:lnTo>
                  <a:pt x="111" y="356"/>
                </a:lnTo>
                <a:lnTo>
                  <a:pt x="121" y="352"/>
                </a:lnTo>
                <a:lnTo>
                  <a:pt x="129" y="348"/>
                </a:lnTo>
                <a:lnTo>
                  <a:pt x="137" y="342"/>
                </a:lnTo>
                <a:lnTo>
                  <a:pt x="143" y="334"/>
                </a:lnTo>
                <a:lnTo>
                  <a:pt x="147" y="326"/>
                </a:lnTo>
                <a:lnTo>
                  <a:pt x="149" y="316"/>
                </a:lnTo>
                <a:lnTo>
                  <a:pt x="151" y="306"/>
                </a:lnTo>
                <a:lnTo>
                  <a:pt x="151" y="306"/>
                </a:lnTo>
                <a:lnTo>
                  <a:pt x="149" y="296"/>
                </a:lnTo>
                <a:lnTo>
                  <a:pt x="147" y="286"/>
                </a:lnTo>
                <a:lnTo>
                  <a:pt x="143" y="278"/>
                </a:lnTo>
                <a:lnTo>
                  <a:pt x="137" y="270"/>
                </a:lnTo>
                <a:lnTo>
                  <a:pt x="129" y="264"/>
                </a:lnTo>
                <a:lnTo>
                  <a:pt x="121" y="260"/>
                </a:lnTo>
                <a:lnTo>
                  <a:pt x="111" y="258"/>
                </a:lnTo>
                <a:lnTo>
                  <a:pt x="101" y="257"/>
                </a:lnTo>
                <a:lnTo>
                  <a:pt x="101" y="257"/>
                </a:lnTo>
                <a:lnTo>
                  <a:pt x="88" y="258"/>
                </a:lnTo>
                <a:lnTo>
                  <a:pt x="74" y="264"/>
                </a:lnTo>
                <a:lnTo>
                  <a:pt x="64" y="274"/>
                </a:lnTo>
                <a:lnTo>
                  <a:pt x="56" y="284"/>
                </a:lnTo>
                <a:lnTo>
                  <a:pt x="0" y="284"/>
                </a:lnTo>
                <a:lnTo>
                  <a:pt x="0" y="173"/>
                </a:lnTo>
                <a:lnTo>
                  <a:pt x="56" y="173"/>
                </a:lnTo>
                <a:lnTo>
                  <a:pt x="56" y="173"/>
                </a:lnTo>
                <a:lnTo>
                  <a:pt x="64" y="185"/>
                </a:lnTo>
                <a:lnTo>
                  <a:pt x="74" y="195"/>
                </a:lnTo>
                <a:lnTo>
                  <a:pt x="88" y="201"/>
                </a:lnTo>
                <a:lnTo>
                  <a:pt x="101" y="203"/>
                </a:lnTo>
                <a:lnTo>
                  <a:pt x="101" y="203"/>
                </a:lnTo>
                <a:lnTo>
                  <a:pt x="111" y="201"/>
                </a:lnTo>
                <a:lnTo>
                  <a:pt x="121" y="199"/>
                </a:lnTo>
                <a:lnTo>
                  <a:pt x="129" y="195"/>
                </a:lnTo>
                <a:lnTo>
                  <a:pt x="137" y="187"/>
                </a:lnTo>
                <a:lnTo>
                  <a:pt x="143" y="181"/>
                </a:lnTo>
                <a:lnTo>
                  <a:pt x="147" y="173"/>
                </a:lnTo>
                <a:lnTo>
                  <a:pt x="149" y="163"/>
                </a:lnTo>
                <a:lnTo>
                  <a:pt x="151" y="153"/>
                </a:lnTo>
                <a:lnTo>
                  <a:pt x="151" y="153"/>
                </a:lnTo>
                <a:lnTo>
                  <a:pt x="149" y="143"/>
                </a:lnTo>
                <a:lnTo>
                  <a:pt x="147" y="133"/>
                </a:lnTo>
                <a:lnTo>
                  <a:pt x="143" y="126"/>
                </a:lnTo>
                <a:lnTo>
                  <a:pt x="137" y="118"/>
                </a:lnTo>
                <a:lnTo>
                  <a:pt x="129" y="112"/>
                </a:lnTo>
                <a:lnTo>
                  <a:pt x="121" y="108"/>
                </a:lnTo>
                <a:lnTo>
                  <a:pt x="111" y="104"/>
                </a:lnTo>
                <a:lnTo>
                  <a:pt x="101" y="104"/>
                </a:lnTo>
                <a:lnTo>
                  <a:pt x="101" y="104"/>
                </a:lnTo>
                <a:lnTo>
                  <a:pt x="88" y="106"/>
                </a:lnTo>
                <a:lnTo>
                  <a:pt x="74" y="112"/>
                </a:lnTo>
                <a:lnTo>
                  <a:pt x="64" y="120"/>
                </a:lnTo>
                <a:lnTo>
                  <a:pt x="56" y="131"/>
                </a:lnTo>
                <a:lnTo>
                  <a:pt x="0" y="131"/>
                </a:lnTo>
                <a:lnTo>
                  <a:pt x="0" y="54"/>
                </a:lnTo>
                <a:lnTo>
                  <a:pt x="0" y="54"/>
                </a:lnTo>
                <a:lnTo>
                  <a:pt x="0" y="44"/>
                </a:lnTo>
                <a:lnTo>
                  <a:pt x="4" y="34"/>
                </a:lnTo>
                <a:lnTo>
                  <a:pt x="8" y="24"/>
                </a:lnTo>
                <a:lnTo>
                  <a:pt x="16" y="16"/>
                </a:lnTo>
                <a:lnTo>
                  <a:pt x="24" y="10"/>
                </a:lnTo>
                <a:lnTo>
                  <a:pt x="32" y="4"/>
                </a:lnTo>
                <a:lnTo>
                  <a:pt x="42" y="2"/>
                </a:lnTo>
                <a:lnTo>
                  <a:pt x="54" y="0"/>
                </a:lnTo>
                <a:lnTo>
                  <a:pt x="54" y="0"/>
                </a:lnTo>
                <a:close/>
                <a:moveTo>
                  <a:pt x="481" y="382"/>
                </a:moveTo>
                <a:lnTo>
                  <a:pt x="481" y="382"/>
                </a:lnTo>
                <a:lnTo>
                  <a:pt x="488" y="382"/>
                </a:lnTo>
                <a:lnTo>
                  <a:pt x="500" y="380"/>
                </a:lnTo>
                <a:lnTo>
                  <a:pt x="510" y="380"/>
                </a:lnTo>
                <a:lnTo>
                  <a:pt x="518" y="378"/>
                </a:lnTo>
                <a:lnTo>
                  <a:pt x="518" y="378"/>
                </a:lnTo>
                <a:lnTo>
                  <a:pt x="520" y="356"/>
                </a:lnTo>
                <a:lnTo>
                  <a:pt x="520" y="330"/>
                </a:lnTo>
                <a:lnTo>
                  <a:pt x="518" y="302"/>
                </a:lnTo>
                <a:lnTo>
                  <a:pt x="514" y="276"/>
                </a:lnTo>
                <a:lnTo>
                  <a:pt x="508" y="253"/>
                </a:lnTo>
                <a:lnTo>
                  <a:pt x="500" y="231"/>
                </a:lnTo>
                <a:lnTo>
                  <a:pt x="492" y="213"/>
                </a:lnTo>
                <a:lnTo>
                  <a:pt x="487" y="207"/>
                </a:lnTo>
                <a:lnTo>
                  <a:pt x="483" y="203"/>
                </a:lnTo>
                <a:lnTo>
                  <a:pt x="483" y="203"/>
                </a:lnTo>
                <a:lnTo>
                  <a:pt x="465" y="193"/>
                </a:lnTo>
                <a:lnTo>
                  <a:pt x="445" y="187"/>
                </a:lnTo>
                <a:lnTo>
                  <a:pt x="421" y="183"/>
                </a:lnTo>
                <a:lnTo>
                  <a:pt x="397" y="183"/>
                </a:lnTo>
                <a:lnTo>
                  <a:pt x="373" y="185"/>
                </a:lnTo>
                <a:lnTo>
                  <a:pt x="352" y="189"/>
                </a:lnTo>
                <a:lnTo>
                  <a:pt x="330" y="197"/>
                </a:lnTo>
                <a:lnTo>
                  <a:pt x="322" y="201"/>
                </a:lnTo>
                <a:lnTo>
                  <a:pt x="314" y="207"/>
                </a:lnTo>
                <a:lnTo>
                  <a:pt x="314" y="207"/>
                </a:lnTo>
                <a:lnTo>
                  <a:pt x="310" y="211"/>
                </a:lnTo>
                <a:lnTo>
                  <a:pt x="306" y="217"/>
                </a:lnTo>
                <a:lnTo>
                  <a:pt x="298" y="235"/>
                </a:lnTo>
                <a:lnTo>
                  <a:pt x="292" y="255"/>
                </a:lnTo>
                <a:lnTo>
                  <a:pt x="286" y="278"/>
                </a:lnTo>
                <a:lnTo>
                  <a:pt x="282" y="304"/>
                </a:lnTo>
                <a:lnTo>
                  <a:pt x="282" y="330"/>
                </a:lnTo>
                <a:lnTo>
                  <a:pt x="282" y="356"/>
                </a:lnTo>
                <a:lnTo>
                  <a:pt x="284" y="382"/>
                </a:lnTo>
                <a:lnTo>
                  <a:pt x="284" y="382"/>
                </a:lnTo>
                <a:lnTo>
                  <a:pt x="320" y="382"/>
                </a:lnTo>
                <a:lnTo>
                  <a:pt x="320" y="382"/>
                </a:lnTo>
                <a:lnTo>
                  <a:pt x="328" y="395"/>
                </a:lnTo>
                <a:lnTo>
                  <a:pt x="336" y="407"/>
                </a:lnTo>
                <a:lnTo>
                  <a:pt x="346" y="419"/>
                </a:lnTo>
                <a:lnTo>
                  <a:pt x="358" y="429"/>
                </a:lnTo>
                <a:lnTo>
                  <a:pt x="358" y="429"/>
                </a:lnTo>
                <a:lnTo>
                  <a:pt x="354" y="445"/>
                </a:lnTo>
                <a:lnTo>
                  <a:pt x="348" y="463"/>
                </a:lnTo>
                <a:lnTo>
                  <a:pt x="348" y="463"/>
                </a:lnTo>
                <a:lnTo>
                  <a:pt x="330" y="465"/>
                </a:lnTo>
                <a:lnTo>
                  <a:pt x="300" y="467"/>
                </a:lnTo>
                <a:lnTo>
                  <a:pt x="272" y="473"/>
                </a:lnTo>
                <a:lnTo>
                  <a:pt x="262" y="477"/>
                </a:lnTo>
                <a:lnTo>
                  <a:pt x="258" y="481"/>
                </a:lnTo>
                <a:lnTo>
                  <a:pt x="258" y="481"/>
                </a:lnTo>
                <a:lnTo>
                  <a:pt x="248" y="493"/>
                </a:lnTo>
                <a:lnTo>
                  <a:pt x="242" y="509"/>
                </a:lnTo>
                <a:lnTo>
                  <a:pt x="238" y="522"/>
                </a:lnTo>
                <a:lnTo>
                  <a:pt x="234" y="540"/>
                </a:lnTo>
                <a:lnTo>
                  <a:pt x="232" y="554"/>
                </a:lnTo>
                <a:lnTo>
                  <a:pt x="232" y="570"/>
                </a:lnTo>
                <a:lnTo>
                  <a:pt x="234" y="596"/>
                </a:lnTo>
                <a:lnTo>
                  <a:pt x="234" y="596"/>
                </a:lnTo>
                <a:lnTo>
                  <a:pt x="250" y="602"/>
                </a:lnTo>
                <a:lnTo>
                  <a:pt x="268" y="608"/>
                </a:lnTo>
                <a:lnTo>
                  <a:pt x="308" y="616"/>
                </a:lnTo>
                <a:lnTo>
                  <a:pt x="354" y="622"/>
                </a:lnTo>
                <a:lnTo>
                  <a:pt x="401" y="624"/>
                </a:lnTo>
                <a:lnTo>
                  <a:pt x="449" y="622"/>
                </a:lnTo>
                <a:lnTo>
                  <a:pt x="492" y="616"/>
                </a:lnTo>
                <a:lnTo>
                  <a:pt x="534" y="608"/>
                </a:lnTo>
                <a:lnTo>
                  <a:pt x="552" y="602"/>
                </a:lnTo>
                <a:lnTo>
                  <a:pt x="568" y="596"/>
                </a:lnTo>
                <a:lnTo>
                  <a:pt x="568" y="596"/>
                </a:lnTo>
                <a:lnTo>
                  <a:pt x="570" y="570"/>
                </a:lnTo>
                <a:lnTo>
                  <a:pt x="570" y="554"/>
                </a:lnTo>
                <a:lnTo>
                  <a:pt x="568" y="540"/>
                </a:lnTo>
                <a:lnTo>
                  <a:pt x="564" y="522"/>
                </a:lnTo>
                <a:lnTo>
                  <a:pt x="560" y="509"/>
                </a:lnTo>
                <a:lnTo>
                  <a:pt x="554" y="493"/>
                </a:lnTo>
                <a:lnTo>
                  <a:pt x="544" y="481"/>
                </a:lnTo>
                <a:lnTo>
                  <a:pt x="544" y="481"/>
                </a:lnTo>
                <a:lnTo>
                  <a:pt x="540" y="477"/>
                </a:lnTo>
                <a:lnTo>
                  <a:pt x="530" y="473"/>
                </a:lnTo>
                <a:lnTo>
                  <a:pt x="502" y="467"/>
                </a:lnTo>
                <a:lnTo>
                  <a:pt x="473" y="465"/>
                </a:lnTo>
                <a:lnTo>
                  <a:pt x="455" y="463"/>
                </a:lnTo>
                <a:lnTo>
                  <a:pt x="455" y="463"/>
                </a:lnTo>
                <a:lnTo>
                  <a:pt x="449" y="449"/>
                </a:lnTo>
                <a:lnTo>
                  <a:pt x="443" y="429"/>
                </a:lnTo>
                <a:lnTo>
                  <a:pt x="443" y="429"/>
                </a:lnTo>
                <a:lnTo>
                  <a:pt x="455" y="419"/>
                </a:lnTo>
                <a:lnTo>
                  <a:pt x="465" y="407"/>
                </a:lnTo>
                <a:lnTo>
                  <a:pt x="475" y="395"/>
                </a:lnTo>
                <a:lnTo>
                  <a:pt x="481" y="382"/>
                </a:lnTo>
                <a:lnTo>
                  <a:pt x="481" y="38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9" name="PA_组合 54"/>
          <p:cNvGrpSpPr/>
          <p:nvPr>
            <p:custDataLst>
              <p:tags r:id="rId5"/>
            </p:custDataLst>
          </p:nvPr>
        </p:nvGrpSpPr>
        <p:grpSpPr>
          <a:xfrm>
            <a:off x="300175" y="3597115"/>
            <a:ext cx="259113" cy="175774"/>
            <a:chOff x="5195888" y="3033713"/>
            <a:chExt cx="1673225" cy="1135063"/>
          </a:xfrm>
          <a:solidFill>
            <a:schemeClr val="bg1"/>
          </a:solidFill>
        </p:grpSpPr>
        <p:sp>
          <p:nvSpPr>
            <p:cNvPr id="30" name="Freeform 11"/>
            <p:cNvSpPr>
              <a:spLocks noEditPoints="1"/>
            </p:cNvSpPr>
            <p:nvPr/>
          </p:nvSpPr>
          <p:spPr bwMode="auto">
            <a:xfrm>
              <a:off x="5195888" y="3033713"/>
              <a:ext cx="965200" cy="1135063"/>
            </a:xfrm>
            <a:custGeom>
              <a:avLst/>
              <a:gdLst>
                <a:gd name="T0" fmla="*/ 254 w 608"/>
                <a:gd name="T1" fmla="*/ 72 h 715"/>
                <a:gd name="T2" fmla="*/ 278 w 608"/>
                <a:gd name="T3" fmla="*/ 39 h 715"/>
                <a:gd name="T4" fmla="*/ 331 w 608"/>
                <a:gd name="T5" fmla="*/ 7 h 715"/>
                <a:gd name="T6" fmla="*/ 370 w 608"/>
                <a:gd name="T7" fmla="*/ 0 h 715"/>
                <a:gd name="T8" fmla="*/ 422 w 608"/>
                <a:gd name="T9" fmla="*/ 11 h 715"/>
                <a:gd name="T10" fmla="*/ 465 w 608"/>
                <a:gd name="T11" fmla="*/ 39 h 715"/>
                <a:gd name="T12" fmla="*/ 493 w 608"/>
                <a:gd name="T13" fmla="*/ 82 h 715"/>
                <a:gd name="T14" fmla="*/ 503 w 608"/>
                <a:gd name="T15" fmla="*/ 134 h 715"/>
                <a:gd name="T16" fmla="*/ 489 w 608"/>
                <a:gd name="T17" fmla="*/ 191 h 715"/>
                <a:gd name="T18" fmla="*/ 608 w 608"/>
                <a:gd name="T19" fmla="*/ 348 h 715"/>
                <a:gd name="T20" fmla="*/ 487 w 608"/>
                <a:gd name="T21" fmla="*/ 394 h 715"/>
                <a:gd name="T22" fmla="*/ 497 w 608"/>
                <a:gd name="T23" fmla="*/ 467 h 715"/>
                <a:gd name="T24" fmla="*/ 479 w 608"/>
                <a:gd name="T25" fmla="*/ 563 h 715"/>
                <a:gd name="T26" fmla="*/ 426 w 608"/>
                <a:gd name="T27" fmla="*/ 643 h 715"/>
                <a:gd name="T28" fmla="*/ 368 w 608"/>
                <a:gd name="T29" fmla="*/ 686 h 715"/>
                <a:gd name="T30" fmla="*/ 274 w 608"/>
                <a:gd name="T31" fmla="*/ 715 h 715"/>
                <a:gd name="T32" fmla="*/ 198 w 608"/>
                <a:gd name="T33" fmla="*/ 711 h 715"/>
                <a:gd name="T34" fmla="*/ 110 w 608"/>
                <a:gd name="T35" fmla="*/ 674 h 715"/>
                <a:gd name="T36" fmla="*/ 57 w 608"/>
                <a:gd name="T37" fmla="*/ 625 h 715"/>
                <a:gd name="T38" fmla="*/ 12 w 608"/>
                <a:gd name="T39" fmla="*/ 541 h 715"/>
                <a:gd name="T40" fmla="*/ 0 w 608"/>
                <a:gd name="T41" fmla="*/ 467 h 715"/>
                <a:gd name="T42" fmla="*/ 20 w 608"/>
                <a:gd name="T43" fmla="*/ 371 h 715"/>
                <a:gd name="T44" fmla="*/ 73 w 608"/>
                <a:gd name="T45" fmla="*/ 291 h 715"/>
                <a:gd name="T46" fmla="*/ 241 w 608"/>
                <a:gd name="T47" fmla="*/ 111 h 715"/>
                <a:gd name="T48" fmla="*/ 141 w 608"/>
                <a:gd name="T49" fmla="*/ 443 h 715"/>
                <a:gd name="T50" fmla="*/ 225 w 608"/>
                <a:gd name="T51" fmla="*/ 383 h 715"/>
                <a:gd name="T52" fmla="*/ 309 w 608"/>
                <a:gd name="T53" fmla="*/ 348 h 715"/>
                <a:gd name="T54" fmla="*/ 202 w 608"/>
                <a:gd name="T55" fmla="*/ 357 h 715"/>
                <a:gd name="T56" fmla="*/ 153 w 608"/>
                <a:gd name="T57" fmla="*/ 385 h 715"/>
                <a:gd name="T58" fmla="*/ 127 w 608"/>
                <a:gd name="T59" fmla="*/ 441 h 715"/>
                <a:gd name="T60" fmla="*/ 362 w 608"/>
                <a:gd name="T61" fmla="*/ 353 h 715"/>
                <a:gd name="T62" fmla="*/ 311 w 608"/>
                <a:gd name="T63" fmla="*/ 320 h 715"/>
                <a:gd name="T64" fmla="*/ 250 w 608"/>
                <a:gd name="T65" fmla="*/ 305 h 715"/>
                <a:gd name="T66" fmla="*/ 200 w 608"/>
                <a:gd name="T67" fmla="*/ 314 h 715"/>
                <a:gd name="T68" fmla="*/ 147 w 608"/>
                <a:gd name="T69" fmla="*/ 342 h 715"/>
                <a:gd name="T70" fmla="*/ 116 w 608"/>
                <a:gd name="T71" fmla="*/ 377 h 715"/>
                <a:gd name="T72" fmla="*/ 92 w 608"/>
                <a:gd name="T73" fmla="*/ 434 h 715"/>
                <a:gd name="T74" fmla="*/ 90 w 608"/>
                <a:gd name="T75" fmla="*/ 484 h 715"/>
                <a:gd name="T76" fmla="*/ 108 w 608"/>
                <a:gd name="T77" fmla="*/ 543 h 715"/>
                <a:gd name="T78" fmla="*/ 135 w 608"/>
                <a:gd name="T79" fmla="*/ 582 h 715"/>
                <a:gd name="T80" fmla="*/ 186 w 608"/>
                <a:gd name="T81" fmla="*/ 615 h 715"/>
                <a:gd name="T82" fmla="*/ 250 w 608"/>
                <a:gd name="T83" fmla="*/ 629 h 715"/>
                <a:gd name="T84" fmla="*/ 297 w 608"/>
                <a:gd name="T85" fmla="*/ 621 h 715"/>
                <a:gd name="T86" fmla="*/ 352 w 608"/>
                <a:gd name="T87" fmla="*/ 592 h 715"/>
                <a:gd name="T88" fmla="*/ 383 w 608"/>
                <a:gd name="T89" fmla="*/ 557 h 715"/>
                <a:gd name="T90" fmla="*/ 407 w 608"/>
                <a:gd name="T91" fmla="*/ 500 h 715"/>
                <a:gd name="T92" fmla="*/ 409 w 608"/>
                <a:gd name="T93" fmla="*/ 451 h 715"/>
                <a:gd name="T94" fmla="*/ 391 w 608"/>
                <a:gd name="T95" fmla="*/ 391 h 715"/>
                <a:gd name="T96" fmla="*/ 362 w 608"/>
                <a:gd name="T97" fmla="*/ 35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8" h="715">
                  <a:moveTo>
                    <a:pt x="241" y="111"/>
                  </a:moveTo>
                  <a:lnTo>
                    <a:pt x="241" y="111"/>
                  </a:lnTo>
                  <a:lnTo>
                    <a:pt x="245" y="91"/>
                  </a:lnTo>
                  <a:lnTo>
                    <a:pt x="254" y="72"/>
                  </a:lnTo>
                  <a:lnTo>
                    <a:pt x="264" y="56"/>
                  </a:lnTo>
                  <a:lnTo>
                    <a:pt x="278" y="39"/>
                  </a:lnTo>
                  <a:lnTo>
                    <a:pt x="278" y="39"/>
                  </a:lnTo>
                  <a:lnTo>
                    <a:pt x="278" y="39"/>
                  </a:lnTo>
                  <a:lnTo>
                    <a:pt x="297" y="23"/>
                  </a:lnTo>
                  <a:lnTo>
                    <a:pt x="309" y="17"/>
                  </a:lnTo>
                  <a:lnTo>
                    <a:pt x="319" y="11"/>
                  </a:lnTo>
                  <a:lnTo>
                    <a:pt x="331" y="7"/>
                  </a:lnTo>
                  <a:lnTo>
                    <a:pt x="344" y="5"/>
                  </a:lnTo>
                  <a:lnTo>
                    <a:pt x="358" y="3"/>
                  </a:lnTo>
                  <a:lnTo>
                    <a:pt x="370" y="0"/>
                  </a:lnTo>
                  <a:lnTo>
                    <a:pt x="370" y="0"/>
                  </a:lnTo>
                  <a:lnTo>
                    <a:pt x="385" y="3"/>
                  </a:lnTo>
                  <a:lnTo>
                    <a:pt x="397" y="5"/>
                  </a:lnTo>
                  <a:lnTo>
                    <a:pt x="411" y="7"/>
                  </a:lnTo>
                  <a:lnTo>
                    <a:pt x="422" y="11"/>
                  </a:lnTo>
                  <a:lnTo>
                    <a:pt x="434" y="17"/>
                  </a:lnTo>
                  <a:lnTo>
                    <a:pt x="444" y="23"/>
                  </a:lnTo>
                  <a:lnTo>
                    <a:pt x="465" y="39"/>
                  </a:lnTo>
                  <a:lnTo>
                    <a:pt x="465" y="39"/>
                  </a:lnTo>
                  <a:lnTo>
                    <a:pt x="465" y="39"/>
                  </a:lnTo>
                  <a:lnTo>
                    <a:pt x="481" y="60"/>
                  </a:lnTo>
                  <a:lnTo>
                    <a:pt x="487" y="70"/>
                  </a:lnTo>
                  <a:lnTo>
                    <a:pt x="493" y="82"/>
                  </a:lnTo>
                  <a:lnTo>
                    <a:pt x="497" y="95"/>
                  </a:lnTo>
                  <a:lnTo>
                    <a:pt x="501" y="107"/>
                  </a:lnTo>
                  <a:lnTo>
                    <a:pt x="503" y="119"/>
                  </a:lnTo>
                  <a:lnTo>
                    <a:pt x="503" y="134"/>
                  </a:lnTo>
                  <a:lnTo>
                    <a:pt x="503" y="134"/>
                  </a:lnTo>
                  <a:lnTo>
                    <a:pt x="501" y="154"/>
                  </a:lnTo>
                  <a:lnTo>
                    <a:pt x="497" y="172"/>
                  </a:lnTo>
                  <a:lnTo>
                    <a:pt x="489" y="191"/>
                  </a:lnTo>
                  <a:lnTo>
                    <a:pt x="481" y="207"/>
                  </a:lnTo>
                  <a:lnTo>
                    <a:pt x="479" y="228"/>
                  </a:lnTo>
                  <a:lnTo>
                    <a:pt x="608" y="228"/>
                  </a:lnTo>
                  <a:lnTo>
                    <a:pt x="608" y="348"/>
                  </a:lnTo>
                  <a:lnTo>
                    <a:pt x="479" y="348"/>
                  </a:lnTo>
                  <a:lnTo>
                    <a:pt x="479" y="371"/>
                  </a:lnTo>
                  <a:lnTo>
                    <a:pt x="479" y="371"/>
                  </a:lnTo>
                  <a:lnTo>
                    <a:pt x="487" y="394"/>
                  </a:lnTo>
                  <a:lnTo>
                    <a:pt x="493" y="418"/>
                  </a:lnTo>
                  <a:lnTo>
                    <a:pt x="495" y="443"/>
                  </a:lnTo>
                  <a:lnTo>
                    <a:pt x="497" y="467"/>
                  </a:lnTo>
                  <a:lnTo>
                    <a:pt x="497" y="467"/>
                  </a:lnTo>
                  <a:lnTo>
                    <a:pt x="495" y="492"/>
                  </a:lnTo>
                  <a:lnTo>
                    <a:pt x="493" y="516"/>
                  </a:lnTo>
                  <a:lnTo>
                    <a:pt x="487" y="541"/>
                  </a:lnTo>
                  <a:lnTo>
                    <a:pt x="479" y="563"/>
                  </a:lnTo>
                  <a:lnTo>
                    <a:pt x="467" y="586"/>
                  </a:lnTo>
                  <a:lnTo>
                    <a:pt x="454" y="606"/>
                  </a:lnTo>
                  <a:lnTo>
                    <a:pt x="440" y="625"/>
                  </a:lnTo>
                  <a:lnTo>
                    <a:pt x="426" y="643"/>
                  </a:lnTo>
                  <a:lnTo>
                    <a:pt x="426" y="643"/>
                  </a:lnTo>
                  <a:lnTo>
                    <a:pt x="407" y="660"/>
                  </a:lnTo>
                  <a:lnTo>
                    <a:pt x="389" y="674"/>
                  </a:lnTo>
                  <a:lnTo>
                    <a:pt x="368" y="686"/>
                  </a:lnTo>
                  <a:lnTo>
                    <a:pt x="346" y="697"/>
                  </a:lnTo>
                  <a:lnTo>
                    <a:pt x="323" y="705"/>
                  </a:lnTo>
                  <a:lnTo>
                    <a:pt x="299" y="711"/>
                  </a:lnTo>
                  <a:lnTo>
                    <a:pt x="274" y="715"/>
                  </a:lnTo>
                  <a:lnTo>
                    <a:pt x="250" y="715"/>
                  </a:lnTo>
                  <a:lnTo>
                    <a:pt x="250" y="715"/>
                  </a:lnTo>
                  <a:lnTo>
                    <a:pt x="223" y="715"/>
                  </a:lnTo>
                  <a:lnTo>
                    <a:pt x="198" y="711"/>
                  </a:lnTo>
                  <a:lnTo>
                    <a:pt x="176" y="705"/>
                  </a:lnTo>
                  <a:lnTo>
                    <a:pt x="151" y="697"/>
                  </a:lnTo>
                  <a:lnTo>
                    <a:pt x="131" y="686"/>
                  </a:lnTo>
                  <a:lnTo>
                    <a:pt x="110" y="674"/>
                  </a:lnTo>
                  <a:lnTo>
                    <a:pt x="92" y="660"/>
                  </a:lnTo>
                  <a:lnTo>
                    <a:pt x="73" y="643"/>
                  </a:lnTo>
                  <a:lnTo>
                    <a:pt x="73" y="643"/>
                  </a:lnTo>
                  <a:lnTo>
                    <a:pt x="57" y="625"/>
                  </a:lnTo>
                  <a:lnTo>
                    <a:pt x="43" y="606"/>
                  </a:lnTo>
                  <a:lnTo>
                    <a:pt x="30" y="586"/>
                  </a:lnTo>
                  <a:lnTo>
                    <a:pt x="20" y="563"/>
                  </a:lnTo>
                  <a:lnTo>
                    <a:pt x="12" y="541"/>
                  </a:lnTo>
                  <a:lnTo>
                    <a:pt x="6" y="516"/>
                  </a:lnTo>
                  <a:lnTo>
                    <a:pt x="2" y="492"/>
                  </a:lnTo>
                  <a:lnTo>
                    <a:pt x="0" y="467"/>
                  </a:lnTo>
                  <a:lnTo>
                    <a:pt x="0" y="467"/>
                  </a:lnTo>
                  <a:lnTo>
                    <a:pt x="2" y="443"/>
                  </a:lnTo>
                  <a:lnTo>
                    <a:pt x="6" y="418"/>
                  </a:lnTo>
                  <a:lnTo>
                    <a:pt x="12" y="394"/>
                  </a:lnTo>
                  <a:lnTo>
                    <a:pt x="20" y="371"/>
                  </a:lnTo>
                  <a:lnTo>
                    <a:pt x="30" y="348"/>
                  </a:lnTo>
                  <a:lnTo>
                    <a:pt x="43" y="328"/>
                  </a:lnTo>
                  <a:lnTo>
                    <a:pt x="57" y="310"/>
                  </a:lnTo>
                  <a:lnTo>
                    <a:pt x="73" y="291"/>
                  </a:lnTo>
                  <a:lnTo>
                    <a:pt x="73" y="291"/>
                  </a:lnTo>
                  <a:lnTo>
                    <a:pt x="96" y="271"/>
                  </a:lnTo>
                  <a:lnTo>
                    <a:pt x="123" y="252"/>
                  </a:lnTo>
                  <a:lnTo>
                    <a:pt x="241" y="111"/>
                  </a:lnTo>
                  <a:lnTo>
                    <a:pt x="241" y="111"/>
                  </a:lnTo>
                  <a:close/>
                  <a:moveTo>
                    <a:pt x="125" y="459"/>
                  </a:moveTo>
                  <a:lnTo>
                    <a:pt x="125" y="459"/>
                  </a:lnTo>
                  <a:lnTo>
                    <a:pt x="141" y="443"/>
                  </a:lnTo>
                  <a:lnTo>
                    <a:pt x="159" y="426"/>
                  </a:lnTo>
                  <a:lnTo>
                    <a:pt x="180" y="412"/>
                  </a:lnTo>
                  <a:lnTo>
                    <a:pt x="202" y="398"/>
                  </a:lnTo>
                  <a:lnTo>
                    <a:pt x="225" y="383"/>
                  </a:lnTo>
                  <a:lnTo>
                    <a:pt x="252" y="371"/>
                  </a:lnTo>
                  <a:lnTo>
                    <a:pt x="278" y="359"/>
                  </a:lnTo>
                  <a:lnTo>
                    <a:pt x="309" y="348"/>
                  </a:lnTo>
                  <a:lnTo>
                    <a:pt x="309" y="348"/>
                  </a:lnTo>
                  <a:lnTo>
                    <a:pt x="278" y="346"/>
                  </a:lnTo>
                  <a:lnTo>
                    <a:pt x="247" y="346"/>
                  </a:lnTo>
                  <a:lnTo>
                    <a:pt x="217" y="353"/>
                  </a:lnTo>
                  <a:lnTo>
                    <a:pt x="202" y="357"/>
                  </a:lnTo>
                  <a:lnTo>
                    <a:pt x="190" y="361"/>
                  </a:lnTo>
                  <a:lnTo>
                    <a:pt x="176" y="369"/>
                  </a:lnTo>
                  <a:lnTo>
                    <a:pt x="166" y="377"/>
                  </a:lnTo>
                  <a:lnTo>
                    <a:pt x="153" y="385"/>
                  </a:lnTo>
                  <a:lnTo>
                    <a:pt x="145" y="398"/>
                  </a:lnTo>
                  <a:lnTo>
                    <a:pt x="137" y="410"/>
                  </a:lnTo>
                  <a:lnTo>
                    <a:pt x="131" y="424"/>
                  </a:lnTo>
                  <a:lnTo>
                    <a:pt x="127" y="441"/>
                  </a:lnTo>
                  <a:lnTo>
                    <a:pt x="125" y="459"/>
                  </a:lnTo>
                  <a:lnTo>
                    <a:pt x="125" y="459"/>
                  </a:lnTo>
                  <a:close/>
                  <a:moveTo>
                    <a:pt x="362" y="353"/>
                  </a:moveTo>
                  <a:lnTo>
                    <a:pt x="362" y="353"/>
                  </a:lnTo>
                  <a:lnTo>
                    <a:pt x="352" y="342"/>
                  </a:lnTo>
                  <a:lnTo>
                    <a:pt x="340" y="334"/>
                  </a:lnTo>
                  <a:lnTo>
                    <a:pt x="325" y="326"/>
                  </a:lnTo>
                  <a:lnTo>
                    <a:pt x="311" y="320"/>
                  </a:lnTo>
                  <a:lnTo>
                    <a:pt x="297" y="314"/>
                  </a:lnTo>
                  <a:lnTo>
                    <a:pt x="282" y="310"/>
                  </a:lnTo>
                  <a:lnTo>
                    <a:pt x="266" y="308"/>
                  </a:lnTo>
                  <a:lnTo>
                    <a:pt x="250" y="305"/>
                  </a:lnTo>
                  <a:lnTo>
                    <a:pt x="250" y="305"/>
                  </a:lnTo>
                  <a:lnTo>
                    <a:pt x="233" y="308"/>
                  </a:lnTo>
                  <a:lnTo>
                    <a:pt x="217" y="310"/>
                  </a:lnTo>
                  <a:lnTo>
                    <a:pt x="200" y="314"/>
                  </a:lnTo>
                  <a:lnTo>
                    <a:pt x="186" y="320"/>
                  </a:lnTo>
                  <a:lnTo>
                    <a:pt x="172" y="326"/>
                  </a:lnTo>
                  <a:lnTo>
                    <a:pt x="159" y="334"/>
                  </a:lnTo>
                  <a:lnTo>
                    <a:pt x="147" y="342"/>
                  </a:lnTo>
                  <a:lnTo>
                    <a:pt x="135" y="353"/>
                  </a:lnTo>
                  <a:lnTo>
                    <a:pt x="135" y="353"/>
                  </a:lnTo>
                  <a:lnTo>
                    <a:pt x="125" y="365"/>
                  </a:lnTo>
                  <a:lnTo>
                    <a:pt x="116" y="377"/>
                  </a:lnTo>
                  <a:lnTo>
                    <a:pt x="108" y="391"/>
                  </a:lnTo>
                  <a:lnTo>
                    <a:pt x="100" y="404"/>
                  </a:lnTo>
                  <a:lnTo>
                    <a:pt x="96" y="420"/>
                  </a:lnTo>
                  <a:lnTo>
                    <a:pt x="92" y="434"/>
                  </a:lnTo>
                  <a:lnTo>
                    <a:pt x="90" y="451"/>
                  </a:lnTo>
                  <a:lnTo>
                    <a:pt x="88" y="467"/>
                  </a:lnTo>
                  <a:lnTo>
                    <a:pt x="88" y="467"/>
                  </a:lnTo>
                  <a:lnTo>
                    <a:pt x="90" y="484"/>
                  </a:lnTo>
                  <a:lnTo>
                    <a:pt x="92" y="500"/>
                  </a:lnTo>
                  <a:lnTo>
                    <a:pt x="96" y="514"/>
                  </a:lnTo>
                  <a:lnTo>
                    <a:pt x="100" y="531"/>
                  </a:lnTo>
                  <a:lnTo>
                    <a:pt x="108" y="543"/>
                  </a:lnTo>
                  <a:lnTo>
                    <a:pt x="116" y="557"/>
                  </a:lnTo>
                  <a:lnTo>
                    <a:pt x="125" y="570"/>
                  </a:lnTo>
                  <a:lnTo>
                    <a:pt x="135" y="582"/>
                  </a:lnTo>
                  <a:lnTo>
                    <a:pt x="135" y="582"/>
                  </a:lnTo>
                  <a:lnTo>
                    <a:pt x="147" y="592"/>
                  </a:lnTo>
                  <a:lnTo>
                    <a:pt x="159" y="600"/>
                  </a:lnTo>
                  <a:lnTo>
                    <a:pt x="172" y="608"/>
                  </a:lnTo>
                  <a:lnTo>
                    <a:pt x="186" y="615"/>
                  </a:lnTo>
                  <a:lnTo>
                    <a:pt x="200" y="621"/>
                  </a:lnTo>
                  <a:lnTo>
                    <a:pt x="217" y="625"/>
                  </a:lnTo>
                  <a:lnTo>
                    <a:pt x="233" y="627"/>
                  </a:lnTo>
                  <a:lnTo>
                    <a:pt x="250" y="629"/>
                  </a:lnTo>
                  <a:lnTo>
                    <a:pt x="250" y="629"/>
                  </a:lnTo>
                  <a:lnTo>
                    <a:pt x="266" y="627"/>
                  </a:lnTo>
                  <a:lnTo>
                    <a:pt x="282" y="625"/>
                  </a:lnTo>
                  <a:lnTo>
                    <a:pt x="297" y="621"/>
                  </a:lnTo>
                  <a:lnTo>
                    <a:pt x="311" y="615"/>
                  </a:lnTo>
                  <a:lnTo>
                    <a:pt x="325" y="608"/>
                  </a:lnTo>
                  <a:lnTo>
                    <a:pt x="340" y="600"/>
                  </a:lnTo>
                  <a:lnTo>
                    <a:pt x="352" y="592"/>
                  </a:lnTo>
                  <a:lnTo>
                    <a:pt x="362" y="582"/>
                  </a:lnTo>
                  <a:lnTo>
                    <a:pt x="362" y="582"/>
                  </a:lnTo>
                  <a:lnTo>
                    <a:pt x="372" y="570"/>
                  </a:lnTo>
                  <a:lnTo>
                    <a:pt x="383" y="557"/>
                  </a:lnTo>
                  <a:lnTo>
                    <a:pt x="391" y="543"/>
                  </a:lnTo>
                  <a:lnTo>
                    <a:pt x="397" y="531"/>
                  </a:lnTo>
                  <a:lnTo>
                    <a:pt x="403" y="514"/>
                  </a:lnTo>
                  <a:lnTo>
                    <a:pt x="407" y="500"/>
                  </a:lnTo>
                  <a:lnTo>
                    <a:pt x="409" y="484"/>
                  </a:lnTo>
                  <a:lnTo>
                    <a:pt x="409" y="467"/>
                  </a:lnTo>
                  <a:lnTo>
                    <a:pt x="409" y="467"/>
                  </a:lnTo>
                  <a:lnTo>
                    <a:pt x="409" y="451"/>
                  </a:lnTo>
                  <a:lnTo>
                    <a:pt x="407" y="434"/>
                  </a:lnTo>
                  <a:lnTo>
                    <a:pt x="403" y="420"/>
                  </a:lnTo>
                  <a:lnTo>
                    <a:pt x="397" y="404"/>
                  </a:lnTo>
                  <a:lnTo>
                    <a:pt x="391" y="391"/>
                  </a:lnTo>
                  <a:lnTo>
                    <a:pt x="383" y="377"/>
                  </a:lnTo>
                  <a:lnTo>
                    <a:pt x="372" y="365"/>
                  </a:lnTo>
                  <a:lnTo>
                    <a:pt x="362" y="353"/>
                  </a:lnTo>
                  <a:lnTo>
                    <a:pt x="362" y="3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a:off x="6059488" y="3033713"/>
              <a:ext cx="809625" cy="1135063"/>
            </a:xfrm>
            <a:custGeom>
              <a:avLst/>
              <a:gdLst>
                <a:gd name="T0" fmla="*/ 256 w 510"/>
                <a:gd name="T1" fmla="*/ 72 h 715"/>
                <a:gd name="T2" fmla="*/ 234 w 510"/>
                <a:gd name="T3" fmla="*/ 39 h 715"/>
                <a:gd name="T4" fmla="*/ 179 w 510"/>
                <a:gd name="T5" fmla="*/ 7 h 715"/>
                <a:gd name="T6" fmla="*/ 140 w 510"/>
                <a:gd name="T7" fmla="*/ 0 h 715"/>
                <a:gd name="T8" fmla="*/ 88 w 510"/>
                <a:gd name="T9" fmla="*/ 11 h 715"/>
                <a:gd name="T10" fmla="*/ 45 w 510"/>
                <a:gd name="T11" fmla="*/ 39 h 715"/>
                <a:gd name="T12" fmla="*/ 19 w 510"/>
                <a:gd name="T13" fmla="*/ 82 h 715"/>
                <a:gd name="T14" fmla="*/ 7 w 510"/>
                <a:gd name="T15" fmla="*/ 134 h 715"/>
                <a:gd name="T16" fmla="*/ 21 w 510"/>
                <a:gd name="T17" fmla="*/ 191 h 715"/>
                <a:gd name="T18" fmla="*/ 0 w 510"/>
                <a:gd name="T19" fmla="*/ 340 h 715"/>
                <a:gd name="T20" fmla="*/ 25 w 510"/>
                <a:gd name="T21" fmla="*/ 394 h 715"/>
                <a:gd name="T22" fmla="*/ 13 w 510"/>
                <a:gd name="T23" fmla="*/ 467 h 715"/>
                <a:gd name="T24" fmla="*/ 33 w 510"/>
                <a:gd name="T25" fmla="*/ 563 h 715"/>
                <a:gd name="T26" fmla="*/ 86 w 510"/>
                <a:gd name="T27" fmla="*/ 643 h 715"/>
                <a:gd name="T28" fmla="*/ 144 w 510"/>
                <a:gd name="T29" fmla="*/ 686 h 715"/>
                <a:gd name="T30" fmla="*/ 236 w 510"/>
                <a:gd name="T31" fmla="*/ 715 h 715"/>
                <a:gd name="T32" fmla="*/ 312 w 510"/>
                <a:gd name="T33" fmla="*/ 711 h 715"/>
                <a:gd name="T34" fmla="*/ 402 w 510"/>
                <a:gd name="T35" fmla="*/ 674 h 715"/>
                <a:gd name="T36" fmla="*/ 453 w 510"/>
                <a:gd name="T37" fmla="*/ 625 h 715"/>
                <a:gd name="T38" fmla="*/ 500 w 510"/>
                <a:gd name="T39" fmla="*/ 541 h 715"/>
                <a:gd name="T40" fmla="*/ 510 w 510"/>
                <a:gd name="T41" fmla="*/ 467 h 715"/>
                <a:gd name="T42" fmla="*/ 492 w 510"/>
                <a:gd name="T43" fmla="*/ 371 h 715"/>
                <a:gd name="T44" fmla="*/ 439 w 510"/>
                <a:gd name="T45" fmla="*/ 291 h 715"/>
                <a:gd name="T46" fmla="*/ 271 w 510"/>
                <a:gd name="T47" fmla="*/ 111 h 715"/>
                <a:gd name="T48" fmla="*/ 138 w 510"/>
                <a:gd name="T49" fmla="*/ 441 h 715"/>
                <a:gd name="T50" fmla="*/ 166 w 510"/>
                <a:gd name="T51" fmla="*/ 385 h 715"/>
                <a:gd name="T52" fmla="*/ 215 w 510"/>
                <a:gd name="T53" fmla="*/ 357 h 715"/>
                <a:gd name="T54" fmla="*/ 322 w 510"/>
                <a:gd name="T55" fmla="*/ 348 h 715"/>
                <a:gd name="T56" fmla="*/ 238 w 510"/>
                <a:gd name="T57" fmla="*/ 383 h 715"/>
                <a:gd name="T58" fmla="*/ 154 w 510"/>
                <a:gd name="T59" fmla="*/ 443 h 715"/>
                <a:gd name="T60" fmla="*/ 148 w 510"/>
                <a:gd name="T61" fmla="*/ 353 h 715"/>
                <a:gd name="T62" fmla="*/ 199 w 510"/>
                <a:gd name="T63" fmla="*/ 320 h 715"/>
                <a:gd name="T64" fmla="*/ 263 w 510"/>
                <a:gd name="T65" fmla="*/ 305 h 715"/>
                <a:gd name="T66" fmla="*/ 310 w 510"/>
                <a:gd name="T67" fmla="*/ 314 h 715"/>
                <a:gd name="T68" fmla="*/ 365 w 510"/>
                <a:gd name="T69" fmla="*/ 342 h 715"/>
                <a:gd name="T70" fmla="*/ 396 w 510"/>
                <a:gd name="T71" fmla="*/ 377 h 715"/>
                <a:gd name="T72" fmla="*/ 420 w 510"/>
                <a:gd name="T73" fmla="*/ 434 h 715"/>
                <a:gd name="T74" fmla="*/ 422 w 510"/>
                <a:gd name="T75" fmla="*/ 484 h 715"/>
                <a:gd name="T76" fmla="*/ 404 w 510"/>
                <a:gd name="T77" fmla="*/ 543 h 715"/>
                <a:gd name="T78" fmla="*/ 375 w 510"/>
                <a:gd name="T79" fmla="*/ 582 h 715"/>
                <a:gd name="T80" fmla="*/ 324 w 510"/>
                <a:gd name="T81" fmla="*/ 615 h 715"/>
                <a:gd name="T82" fmla="*/ 263 w 510"/>
                <a:gd name="T83" fmla="*/ 629 h 715"/>
                <a:gd name="T84" fmla="*/ 213 w 510"/>
                <a:gd name="T85" fmla="*/ 621 h 715"/>
                <a:gd name="T86" fmla="*/ 160 w 510"/>
                <a:gd name="T87" fmla="*/ 592 h 715"/>
                <a:gd name="T88" fmla="*/ 129 w 510"/>
                <a:gd name="T89" fmla="*/ 557 h 715"/>
                <a:gd name="T90" fmla="*/ 105 w 510"/>
                <a:gd name="T91" fmla="*/ 500 h 715"/>
                <a:gd name="T92" fmla="*/ 103 w 510"/>
                <a:gd name="T93" fmla="*/ 451 h 715"/>
                <a:gd name="T94" fmla="*/ 121 w 510"/>
                <a:gd name="T95" fmla="*/ 391 h 715"/>
                <a:gd name="T96" fmla="*/ 148 w 510"/>
                <a:gd name="T97" fmla="*/ 35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0" h="715">
                  <a:moveTo>
                    <a:pt x="271" y="111"/>
                  </a:moveTo>
                  <a:lnTo>
                    <a:pt x="271" y="111"/>
                  </a:lnTo>
                  <a:lnTo>
                    <a:pt x="265" y="91"/>
                  </a:lnTo>
                  <a:lnTo>
                    <a:pt x="256" y="72"/>
                  </a:lnTo>
                  <a:lnTo>
                    <a:pt x="246" y="56"/>
                  </a:lnTo>
                  <a:lnTo>
                    <a:pt x="234" y="39"/>
                  </a:lnTo>
                  <a:lnTo>
                    <a:pt x="234" y="39"/>
                  </a:lnTo>
                  <a:lnTo>
                    <a:pt x="234" y="39"/>
                  </a:lnTo>
                  <a:lnTo>
                    <a:pt x="213" y="23"/>
                  </a:lnTo>
                  <a:lnTo>
                    <a:pt x="203" y="17"/>
                  </a:lnTo>
                  <a:lnTo>
                    <a:pt x="191" y="11"/>
                  </a:lnTo>
                  <a:lnTo>
                    <a:pt x="179" y="7"/>
                  </a:lnTo>
                  <a:lnTo>
                    <a:pt x="166" y="5"/>
                  </a:lnTo>
                  <a:lnTo>
                    <a:pt x="154" y="3"/>
                  </a:lnTo>
                  <a:lnTo>
                    <a:pt x="140" y="0"/>
                  </a:lnTo>
                  <a:lnTo>
                    <a:pt x="140" y="0"/>
                  </a:lnTo>
                  <a:lnTo>
                    <a:pt x="125" y="3"/>
                  </a:lnTo>
                  <a:lnTo>
                    <a:pt x="113" y="5"/>
                  </a:lnTo>
                  <a:lnTo>
                    <a:pt x="101" y="7"/>
                  </a:lnTo>
                  <a:lnTo>
                    <a:pt x="88" y="11"/>
                  </a:lnTo>
                  <a:lnTo>
                    <a:pt x="76" y="17"/>
                  </a:lnTo>
                  <a:lnTo>
                    <a:pt x="66" y="23"/>
                  </a:lnTo>
                  <a:lnTo>
                    <a:pt x="45" y="39"/>
                  </a:lnTo>
                  <a:lnTo>
                    <a:pt x="45" y="39"/>
                  </a:lnTo>
                  <a:lnTo>
                    <a:pt x="45" y="39"/>
                  </a:lnTo>
                  <a:lnTo>
                    <a:pt x="31" y="60"/>
                  </a:lnTo>
                  <a:lnTo>
                    <a:pt x="23" y="70"/>
                  </a:lnTo>
                  <a:lnTo>
                    <a:pt x="19" y="82"/>
                  </a:lnTo>
                  <a:lnTo>
                    <a:pt x="13" y="95"/>
                  </a:lnTo>
                  <a:lnTo>
                    <a:pt x="11" y="107"/>
                  </a:lnTo>
                  <a:lnTo>
                    <a:pt x="9" y="119"/>
                  </a:lnTo>
                  <a:lnTo>
                    <a:pt x="7" y="134"/>
                  </a:lnTo>
                  <a:lnTo>
                    <a:pt x="7" y="134"/>
                  </a:lnTo>
                  <a:lnTo>
                    <a:pt x="9" y="154"/>
                  </a:lnTo>
                  <a:lnTo>
                    <a:pt x="15" y="172"/>
                  </a:lnTo>
                  <a:lnTo>
                    <a:pt x="21" y="191"/>
                  </a:lnTo>
                  <a:lnTo>
                    <a:pt x="31" y="207"/>
                  </a:lnTo>
                  <a:lnTo>
                    <a:pt x="31" y="228"/>
                  </a:lnTo>
                  <a:lnTo>
                    <a:pt x="0" y="228"/>
                  </a:lnTo>
                  <a:lnTo>
                    <a:pt x="0" y="340"/>
                  </a:lnTo>
                  <a:lnTo>
                    <a:pt x="33" y="340"/>
                  </a:lnTo>
                  <a:lnTo>
                    <a:pt x="33" y="371"/>
                  </a:lnTo>
                  <a:lnTo>
                    <a:pt x="33" y="371"/>
                  </a:lnTo>
                  <a:lnTo>
                    <a:pt x="25" y="394"/>
                  </a:lnTo>
                  <a:lnTo>
                    <a:pt x="19" y="418"/>
                  </a:lnTo>
                  <a:lnTo>
                    <a:pt x="15" y="443"/>
                  </a:lnTo>
                  <a:lnTo>
                    <a:pt x="13" y="467"/>
                  </a:lnTo>
                  <a:lnTo>
                    <a:pt x="13" y="467"/>
                  </a:lnTo>
                  <a:lnTo>
                    <a:pt x="15" y="492"/>
                  </a:lnTo>
                  <a:lnTo>
                    <a:pt x="19" y="516"/>
                  </a:lnTo>
                  <a:lnTo>
                    <a:pt x="25" y="541"/>
                  </a:lnTo>
                  <a:lnTo>
                    <a:pt x="33" y="563"/>
                  </a:lnTo>
                  <a:lnTo>
                    <a:pt x="43" y="586"/>
                  </a:lnTo>
                  <a:lnTo>
                    <a:pt x="56" y="606"/>
                  </a:lnTo>
                  <a:lnTo>
                    <a:pt x="70" y="625"/>
                  </a:lnTo>
                  <a:lnTo>
                    <a:pt x="86" y="643"/>
                  </a:lnTo>
                  <a:lnTo>
                    <a:pt x="86" y="643"/>
                  </a:lnTo>
                  <a:lnTo>
                    <a:pt x="105" y="660"/>
                  </a:lnTo>
                  <a:lnTo>
                    <a:pt x="123" y="674"/>
                  </a:lnTo>
                  <a:lnTo>
                    <a:pt x="144" y="686"/>
                  </a:lnTo>
                  <a:lnTo>
                    <a:pt x="164" y="697"/>
                  </a:lnTo>
                  <a:lnTo>
                    <a:pt x="189" y="705"/>
                  </a:lnTo>
                  <a:lnTo>
                    <a:pt x="211" y="711"/>
                  </a:lnTo>
                  <a:lnTo>
                    <a:pt x="236" y="715"/>
                  </a:lnTo>
                  <a:lnTo>
                    <a:pt x="263" y="715"/>
                  </a:lnTo>
                  <a:lnTo>
                    <a:pt x="263" y="715"/>
                  </a:lnTo>
                  <a:lnTo>
                    <a:pt x="287" y="715"/>
                  </a:lnTo>
                  <a:lnTo>
                    <a:pt x="312" y="711"/>
                  </a:lnTo>
                  <a:lnTo>
                    <a:pt x="336" y="705"/>
                  </a:lnTo>
                  <a:lnTo>
                    <a:pt x="359" y="697"/>
                  </a:lnTo>
                  <a:lnTo>
                    <a:pt x="381" y="686"/>
                  </a:lnTo>
                  <a:lnTo>
                    <a:pt x="402" y="674"/>
                  </a:lnTo>
                  <a:lnTo>
                    <a:pt x="420" y="660"/>
                  </a:lnTo>
                  <a:lnTo>
                    <a:pt x="439" y="643"/>
                  </a:lnTo>
                  <a:lnTo>
                    <a:pt x="439" y="643"/>
                  </a:lnTo>
                  <a:lnTo>
                    <a:pt x="453" y="625"/>
                  </a:lnTo>
                  <a:lnTo>
                    <a:pt x="467" y="606"/>
                  </a:lnTo>
                  <a:lnTo>
                    <a:pt x="480" y="586"/>
                  </a:lnTo>
                  <a:lnTo>
                    <a:pt x="492" y="563"/>
                  </a:lnTo>
                  <a:lnTo>
                    <a:pt x="500" y="541"/>
                  </a:lnTo>
                  <a:lnTo>
                    <a:pt x="506" y="516"/>
                  </a:lnTo>
                  <a:lnTo>
                    <a:pt x="508" y="492"/>
                  </a:lnTo>
                  <a:lnTo>
                    <a:pt x="510" y="467"/>
                  </a:lnTo>
                  <a:lnTo>
                    <a:pt x="510" y="467"/>
                  </a:lnTo>
                  <a:lnTo>
                    <a:pt x="508" y="443"/>
                  </a:lnTo>
                  <a:lnTo>
                    <a:pt x="506" y="418"/>
                  </a:lnTo>
                  <a:lnTo>
                    <a:pt x="500" y="394"/>
                  </a:lnTo>
                  <a:lnTo>
                    <a:pt x="492" y="371"/>
                  </a:lnTo>
                  <a:lnTo>
                    <a:pt x="480" y="348"/>
                  </a:lnTo>
                  <a:lnTo>
                    <a:pt x="467" y="328"/>
                  </a:lnTo>
                  <a:lnTo>
                    <a:pt x="453" y="310"/>
                  </a:lnTo>
                  <a:lnTo>
                    <a:pt x="439" y="291"/>
                  </a:lnTo>
                  <a:lnTo>
                    <a:pt x="439" y="291"/>
                  </a:lnTo>
                  <a:lnTo>
                    <a:pt x="414" y="271"/>
                  </a:lnTo>
                  <a:lnTo>
                    <a:pt x="387" y="252"/>
                  </a:lnTo>
                  <a:lnTo>
                    <a:pt x="271" y="111"/>
                  </a:lnTo>
                  <a:lnTo>
                    <a:pt x="271" y="111"/>
                  </a:lnTo>
                  <a:close/>
                  <a:moveTo>
                    <a:pt x="136" y="459"/>
                  </a:moveTo>
                  <a:lnTo>
                    <a:pt x="136" y="459"/>
                  </a:lnTo>
                  <a:lnTo>
                    <a:pt x="138" y="441"/>
                  </a:lnTo>
                  <a:lnTo>
                    <a:pt x="144" y="424"/>
                  </a:lnTo>
                  <a:lnTo>
                    <a:pt x="150" y="410"/>
                  </a:lnTo>
                  <a:lnTo>
                    <a:pt x="156" y="398"/>
                  </a:lnTo>
                  <a:lnTo>
                    <a:pt x="166" y="385"/>
                  </a:lnTo>
                  <a:lnTo>
                    <a:pt x="177" y="377"/>
                  </a:lnTo>
                  <a:lnTo>
                    <a:pt x="189" y="369"/>
                  </a:lnTo>
                  <a:lnTo>
                    <a:pt x="201" y="361"/>
                  </a:lnTo>
                  <a:lnTo>
                    <a:pt x="215" y="357"/>
                  </a:lnTo>
                  <a:lnTo>
                    <a:pt x="230" y="353"/>
                  </a:lnTo>
                  <a:lnTo>
                    <a:pt x="258" y="346"/>
                  </a:lnTo>
                  <a:lnTo>
                    <a:pt x="291" y="346"/>
                  </a:lnTo>
                  <a:lnTo>
                    <a:pt x="322" y="348"/>
                  </a:lnTo>
                  <a:lnTo>
                    <a:pt x="322" y="348"/>
                  </a:lnTo>
                  <a:lnTo>
                    <a:pt x="291" y="359"/>
                  </a:lnTo>
                  <a:lnTo>
                    <a:pt x="263" y="371"/>
                  </a:lnTo>
                  <a:lnTo>
                    <a:pt x="238" y="383"/>
                  </a:lnTo>
                  <a:lnTo>
                    <a:pt x="213" y="398"/>
                  </a:lnTo>
                  <a:lnTo>
                    <a:pt x="193" y="412"/>
                  </a:lnTo>
                  <a:lnTo>
                    <a:pt x="172" y="426"/>
                  </a:lnTo>
                  <a:lnTo>
                    <a:pt x="154" y="443"/>
                  </a:lnTo>
                  <a:lnTo>
                    <a:pt x="136" y="459"/>
                  </a:lnTo>
                  <a:lnTo>
                    <a:pt x="136" y="459"/>
                  </a:lnTo>
                  <a:close/>
                  <a:moveTo>
                    <a:pt x="148" y="353"/>
                  </a:moveTo>
                  <a:lnTo>
                    <a:pt x="148" y="353"/>
                  </a:lnTo>
                  <a:lnTo>
                    <a:pt x="160" y="342"/>
                  </a:lnTo>
                  <a:lnTo>
                    <a:pt x="172" y="334"/>
                  </a:lnTo>
                  <a:lnTo>
                    <a:pt x="185" y="326"/>
                  </a:lnTo>
                  <a:lnTo>
                    <a:pt x="199" y="320"/>
                  </a:lnTo>
                  <a:lnTo>
                    <a:pt x="213" y="314"/>
                  </a:lnTo>
                  <a:lnTo>
                    <a:pt x="230" y="310"/>
                  </a:lnTo>
                  <a:lnTo>
                    <a:pt x="246" y="308"/>
                  </a:lnTo>
                  <a:lnTo>
                    <a:pt x="263" y="305"/>
                  </a:lnTo>
                  <a:lnTo>
                    <a:pt x="263" y="305"/>
                  </a:lnTo>
                  <a:lnTo>
                    <a:pt x="279" y="308"/>
                  </a:lnTo>
                  <a:lnTo>
                    <a:pt x="295" y="310"/>
                  </a:lnTo>
                  <a:lnTo>
                    <a:pt x="310" y="314"/>
                  </a:lnTo>
                  <a:lnTo>
                    <a:pt x="324" y="320"/>
                  </a:lnTo>
                  <a:lnTo>
                    <a:pt x="338" y="326"/>
                  </a:lnTo>
                  <a:lnTo>
                    <a:pt x="353" y="334"/>
                  </a:lnTo>
                  <a:lnTo>
                    <a:pt x="365" y="342"/>
                  </a:lnTo>
                  <a:lnTo>
                    <a:pt x="375" y="353"/>
                  </a:lnTo>
                  <a:lnTo>
                    <a:pt x="375" y="353"/>
                  </a:lnTo>
                  <a:lnTo>
                    <a:pt x="385" y="365"/>
                  </a:lnTo>
                  <a:lnTo>
                    <a:pt x="396" y="377"/>
                  </a:lnTo>
                  <a:lnTo>
                    <a:pt x="404" y="391"/>
                  </a:lnTo>
                  <a:lnTo>
                    <a:pt x="410" y="404"/>
                  </a:lnTo>
                  <a:lnTo>
                    <a:pt x="416" y="420"/>
                  </a:lnTo>
                  <a:lnTo>
                    <a:pt x="420" y="434"/>
                  </a:lnTo>
                  <a:lnTo>
                    <a:pt x="422" y="451"/>
                  </a:lnTo>
                  <a:lnTo>
                    <a:pt x="422" y="467"/>
                  </a:lnTo>
                  <a:lnTo>
                    <a:pt x="422" y="467"/>
                  </a:lnTo>
                  <a:lnTo>
                    <a:pt x="422" y="484"/>
                  </a:lnTo>
                  <a:lnTo>
                    <a:pt x="420" y="500"/>
                  </a:lnTo>
                  <a:lnTo>
                    <a:pt x="416" y="514"/>
                  </a:lnTo>
                  <a:lnTo>
                    <a:pt x="410" y="531"/>
                  </a:lnTo>
                  <a:lnTo>
                    <a:pt x="404" y="543"/>
                  </a:lnTo>
                  <a:lnTo>
                    <a:pt x="396" y="557"/>
                  </a:lnTo>
                  <a:lnTo>
                    <a:pt x="385" y="570"/>
                  </a:lnTo>
                  <a:lnTo>
                    <a:pt x="375" y="582"/>
                  </a:lnTo>
                  <a:lnTo>
                    <a:pt x="375" y="582"/>
                  </a:lnTo>
                  <a:lnTo>
                    <a:pt x="365" y="592"/>
                  </a:lnTo>
                  <a:lnTo>
                    <a:pt x="353" y="600"/>
                  </a:lnTo>
                  <a:lnTo>
                    <a:pt x="338" y="608"/>
                  </a:lnTo>
                  <a:lnTo>
                    <a:pt x="324" y="615"/>
                  </a:lnTo>
                  <a:lnTo>
                    <a:pt x="310" y="621"/>
                  </a:lnTo>
                  <a:lnTo>
                    <a:pt x="295" y="625"/>
                  </a:lnTo>
                  <a:lnTo>
                    <a:pt x="279" y="627"/>
                  </a:lnTo>
                  <a:lnTo>
                    <a:pt x="263" y="629"/>
                  </a:lnTo>
                  <a:lnTo>
                    <a:pt x="263" y="629"/>
                  </a:lnTo>
                  <a:lnTo>
                    <a:pt x="246" y="627"/>
                  </a:lnTo>
                  <a:lnTo>
                    <a:pt x="230" y="625"/>
                  </a:lnTo>
                  <a:lnTo>
                    <a:pt x="213" y="621"/>
                  </a:lnTo>
                  <a:lnTo>
                    <a:pt x="199" y="615"/>
                  </a:lnTo>
                  <a:lnTo>
                    <a:pt x="185" y="608"/>
                  </a:lnTo>
                  <a:lnTo>
                    <a:pt x="172" y="600"/>
                  </a:lnTo>
                  <a:lnTo>
                    <a:pt x="160" y="592"/>
                  </a:lnTo>
                  <a:lnTo>
                    <a:pt x="148" y="582"/>
                  </a:lnTo>
                  <a:lnTo>
                    <a:pt x="148" y="582"/>
                  </a:lnTo>
                  <a:lnTo>
                    <a:pt x="138" y="570"/>
                  </a:lnTo>
                  <a:lnTo>
                    <a:pt x="129" y="557"/>
                  </a:lnTo>
                  <a:lnTo>
                    <a:pt x="121" y="543"/>
                  </a:lnTo>
                  <a:lnTo>
                    <a:pt x="113" y="531"/>
                  </a:lnTo>
                  <a:lnTo>
                    <a:pt x="109" y="514"/>
                  </a:lnTo>
                  <a:lnTo>
                    <a:pt x="105" y="500"/>
                  </a:lnTo>
                  <a:lnTo>
                    <a:pt x="103" y="484"/>
                  </a:lnTo>
                  <a:lnTo>
                    <a:pt x="101" y="467"/>
                  </a:lnTo>
                  <a:lnTo>
                    <a:pt x="101" y="467"/>
                  </a:lnTo>
                  <a:lnTo>
                    <a:pt x="103" y="451"/>
                  </a:lnTo>
                  <a:lnTo>
                    <a:pt x="105" y="434"/>
                  </a:lnTo>
                  <a:lnTo>
                    <a:pt x="109" y="420"/>
                  </a:lnTo>
                  <a:lnTo>
                    <a:pt x="113" y="404"/>
                  </a:lnTo>
                  <a:lnTo>
                    <a:pt x="121" y="391"/>
                  </a:lnTo>
                  <a:lnTo>
                    <a:pt x="129" y="377"/>
                  </a:lnTo>
                  <a:lnTo>
                    <a:pt x="138" y="365"/>
                  </a:lnTo>
                  <a:lnTo>
                    <a:pt x="148" y="353"/>
                  </a:lnTo>
                  <a:lnTo>
                    <a:pt x="148" y="3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PA_任意多边形 6"/>
          <p:cNvSpPr>
            <a:spLocks noEditPoints="1"/>
          </p:cNvSpPr>
          <p:nvPr>
            <p:custDataLst>
              <p:tags r:id="rId6"/>
            </p:custDataLst>
          </p:nvPr>
        </p:nvSpPr>
        <p:spPr bwMode="auto">
          <a:xfrm>
            <a:off x="260787" y="5421087"/>
            <a:ext cx="366317" cy="255403"/>
          </a:xfrm>
          <a:custGeom>
            <a:avLst/>
            <a:gdLst>
              <a:gd name="T0" fmla="*/ 584 w 971"/>
              <a:gd name="T1" fmla="*/ 0 h 677"/>
              <a:gd name="T2" fmla="*/ 608 w 971"/>
              <a:gd name="T3" fmla="*/ 2 h 677"/>
              <a:gd name="T4" fmla="*/ 651 w 971"/>
              <a:gd name="T5" fmla="*/ 21 h 677"/>
              <a:gd name="T6" fmla="*/ 685 w 971"/>
              <a:gd name="T7" fmla="*/ 54 h 677"/>
              <a:gd name="T8" fmla="*/ 703 w 971"/>
              <a:gd name="T9" fmla="*/ 97 h 677"/>
              <a:gd name="T10" fmla="*/ 705 w 971"/>
              <a:gd name="T11" fmla="*/ 346 h 677"/>
              <a:gd name="T12" fmla="*/ 703 w 971"/>
              <a:gd name="T13" fmla="*/ 370 h 677"/>
              <a:gd name="T14" fmla="*/ 685 w 971"/>
              <a:gd name="T15" fmla="*/ 413 h 677"/>
              <a:gd name="T16" fmla="*/ 651 w 971"/>
              <a:gd name="T17" fmla="*/ 446 h 677"/>
              <a:gd name="T18" fmla="*/ 608 w 971"/>
              <a:gd name="T19" fmla="*/ 465 h 677"/>
              <a:gd name="T20" fmla="*/ 238 w 971"/>
              <a:gd name="T21" fmla="*/ 467 h 677"/>
              <a:gd name="T22" fmla="*/ 138 w 971"/>
              <a:gd name="T23" fmla="*/ 467 h 677"/>
              <a:gd name="T24" fmla="*/ 121 w 971"/>
              <a:gd name="T25" fmla="*/ 467 h 677"/>
              <a:gd name="T26" fmla="*/ 73 w 971"/>
              <a:gd name="T27" fmla="*/ 458 h 677"/>
              <a:gd name="T28" fmla="*/ 36 w 971"/>
              <a:gd name="T29" fmla="*/ 433 h 677"/>
              <a:gd name="T30" fmla="*/ 8 w 971"/>
              <a:gd name="T31" fmla="*/ 394 h 677"/>
              <a:gd name="T32" fmla="*/ 0 w 971"/>
              <a:gd name="T33" fmla="*/ 346 h 677"/>
              <a:gd name="T34" fmla="*/ 0 w 971"/>
              <a:gd name="T35" fmla="*/ 121 h 677"/>
              <a:gd name="T36" fmla="*/ 8 w 971"/>
              <a:gd name="T37" fmla="*/ 76 h 677"/>
              <a:gd name="T38" fmla="*/ 36 w 971"/>
              <a:gd name="T39" fmla="*/ 37 h 677"/>
              <a:gd name="T40" fmla="*/ 73 w 971"/>
              <a:gd name="T41" fmla="*/ 11 h 677"/>
              <a:gd name="T42" fmla="*/ 121 w 971"/>
              <a:gd name="T43" fmla="*/ 0 h 677"/>
              <a:gd name="T44" fmla="*/ 848 w 971"/>
              <a:gd name="T45" fmla="*/ 110 h 677"/>
              <a:gd name="T46" fmla="*/ 757 w 971"/>
              <a:gd name="T47" fmla="*/ 110 h 677"/>
              <a:gd name="T48" fmla="*/ 759 w 971"/>
              <a:gd name="T49" fmla="*/ 145 h 677"/>
              <a:gd name="T50" fmla="*/ 759 w 971"/>
              <a:gd name="T51" fmla="*/ 368 h 677"/>
              <a:gd name="T52" fmla="*/ 757 w 971"/>
              <a:gd name="T53" fmla="*/ 402 h 677"/>
              <a:gd name="T54" fmla="*/ 746 w 971"/>
              <a:gd name="T55" fmla="*/ 433 h 677"/>
              <a:gd name="T56" fmla="*/ 731 w 971"/>
              <a:gd name="T57" fmla="*/ 461 h 677"/>
              <a:gd name="T58" fmla="*/ 711 w 971"/>
              <a:gd name="T59" fmla="*/ 484 h 677"/>
              <a:gd name="T60" fmla="*/ 688 w 971"/>
              <a:gd name="T61" fmla="*/ 504 h 677"/>
              <a:gd name="T62" fmla="*/ 659 w 971"/>
              <a:gd name="T63" fmla="*/ 519 h 677"/>
              <a:gd name="T64" fmla="*/ 629 w 971"/>
              <a:gd name="T65" fmla="*/ 530 h 677"/>
              <a:gd name="T66" fmla="*/ 595 w 971"/>
              <a:gd name="T67" fmla="*/ 532 h 677"/>
              <a:gd name="T68" fmla="*/ 292 w 971"/>
              <a:gd name="T69" fmla="*/ 532 h 677"/>
              <a:gd name="T70" fmla="*/ 311 w 971"/>
              <a:gd name="T71" fmla="*/ 552 h 677"/>
              <a:gd name="T72" fmla="*/ 333 w 971"/>
              <a:gd name="T73" fmla="*/ 564 h 677"/>
              <a:gd name="T74" fmla="*/ 359 w 971"/>
              <a:gd name="T75" fmla="*/ 575 h 677"/>
              <a:gd name="T76" fmla="*/ 385 w 971"/>
              <a:gd name="T77" fmla="*/ 577 h 677"/>
              <a:gd name="T78" fmla="*/ 833 w 971"/>
              <a:gd name="T79" fmla="*/ 677 h 677"/>
              <a:gd name="T80" fmla="*/ 848 w 971"/>
              <a:gd name="T81" fmla="*/ 577 h 677"/>
              <a:gd name="T82" fmla="*/ 874 w 971"/>
              <a:gd name="T83" fmla="*/ 575 h 677"/>
              <a:gd name="T84" fmla="*/ 917 w 971"/>
              <a:gd name="T85" fmla="*/ 556 h 677"/>
              <a:gd name="T86" fmla="*/ 949 w 971"/>
              <a:gd name="T87" fmla="*/ 523 h 677"/>
              <a:gd name="T88" fmla="*/ 967 w 971"/>
              <a:gd name="T89" fmla="*/ 480 h 677"/>
              <a:gd name="T90" fmla="*/ 971 w 971"/>
              <a:gd name="T91" fmla="*/ 231 h 677"/>
              <a:gd name="T92" fmla="*/ 967 w 971"/>
              <a:gd name="T93" fmla="*/ 208 h 677"/>
              <a:gd name="T94" fmla="*/ 949 w 971"/>
              <a:gd name="T95" fmla="*/ 164 h 677"/>
              <a:gd name="T96" fmla="*/ 917 w 971"/>
              <a:gd name="T97" fmla="*/ 132 h 677"/>
              <a:gd name="T98" fmla="*/ 874 w 971"/>
              <a:gd name="T99" fmla="*/ 112 h 677"/>
              <a:gd name="T100" fmla="*/ 848 w 971"/>
              <a:gd name="T101" fmla="*/ 11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1" h="677">
                <a:moveTo>
                  <a:pt x="121" y="0"/>
                </a:moveTo>
                <a:lnTo>
                  <a:pt x="584" y="0"/>
                </a:lnTo>
                <a:lnTo>
                  <a:pt x="584" y="0"/>
                </a:lnTo>
                <a:lnTo>
                  <a:pt x="608" y="2"/>
                </a:lnTo>
                <a:lnTo>
                  <a:pt x="631" y="11"/>
                </a:lnTo>
                <a:lnTo>
                  <a:pt x="651" y="21"/>
                </a:lnTo>
                <a:lnTo>
                  <a:pt x="670" y="37"/>
                </a:lnTo>
                <a:lnTo>
                  <a:pt x="685" y="54"/>
                </a:lnTo>
                <a:lnTo>
                  <a:pt x="696" y="76"/>
                </a:lnTo>
                <a:lnTo>
                  <a:pt x="703" y="97"/>
                </a:lnTo>
                <a:lnTo>
                  <a:pt x="705" y="121"/>
                </a:lnTo>
                <a:lnTo>
                  <a:pt x="705" y="346"/>
                </a:lnTo>
                <a:lnTo>
                  <a:pt x="705" y="346"/>
                </a:lnTo>
                <a:lnTo>
                  <a:pt x="703" y="370"/>
                </a:lnTo>
                <a:lnTo>
                  <a:pt x="696" y="394"/>
                </a:lnTo>
                <a:lnTo>
                  <a:pt x="685" y="413"/>
                </a:lnTo>
                <a:lnTo>
                  <a:pt x="670" y="433"/>
                </a:lnTo>
                <a:lnTo>
                  <a:pt x="651" y="446"/>
                </a:lnTo>
                <a:lnTo>
                  <a:pt x="631" y="458"/>
                </a:lnTo>
                <a:lnTo>
                  <a:pt x="608" y="465"/>
                </a:lnTo>
                <a:lnTo>
                  <a:pt x="584" y="467"/>
                </a:lnTo>
                <a:lnTo>
                  <a:pt x="238" y="467"/>
                </a:lnTo>
                <a:lnTo>
                  <a:pt x="138" y="567"/>
                </a:lnTo>
                <a:lnTo>
                  <a:pt x="138" y="467"/>
                </a:lnTo>
                <a:lnTo>
                  <a:pt x="121" y="467"/>
                </a:lnTo>
                <a:lnTo>
                  <a:pt x="121" y="467"/>
                </a:lnTo>
                <a:lnTo>
                  <a:pt x="97" y="465"/>
                </a:lnTo>
                <a:lnTo>
                  <a:pt x="73" y="458"/>
                </a:lnTo>
                <a:lnTo>
                  <a:pt x="54" y="446"/>
                </a:lnTo>
                <a:lnTo>
                  <a:pt x="36" y="433"/>
                </a:lnTo>
                <a:lnTo>
                  <a:pt x="21" y="413"/>
                </a:lnTo>
                <a:lnTo>
                  <a:pt x="8" y="394"/>
                </a:lnTo>
                <a:lnTo>
                  <a:pt x="2" y="370"/>
                </a:lnTo>
                <a:lnTo>
                  <a:pt x="0" y="346"/>
                </a:lnTo>
                <a:lnTo>
                  <a:pt x="0" y="121"/>
                </a:lnTo>
                <a:lnTo>
                  <a:pt x="0" y="121"/>
                </a:lnTo>
                <a:lnTo>
                  <a:pt x="2" y="97"/>
                </a:lnTo>
                <a:lnTo>
                  <a:pt x="8" y="76"/>
                </a:lnTo>
                <a:lnTo>
                  <a:pt x="21" y="54"/>
                </a:lnTo>
                <a:lnTo>
                  <a:pt x="36" y="37"/>
                </a:lnTo>
                <a:lnTo>
                  <a:pt x="54" y="21"/>
                </a:lnTo>
                <a:lnTo>
                  <a:pt x="73" y="11"/>
                </a:lnTo>
                <a:lnTo>
                  <a:pt x="97" y="2"/>
                </a:lnTo>
                <a:lnTo>
                  <a:pt x="121" y="0"/>
                </a:lnTo>
                <a:lnTo>
                  <a:pt x="121" y="0"/>
                </a:lnTo>
                <a:close/>
                <a:moveTo>
                  <a:pt x="848" y="110"/>
                </a:moveTo>
                <a:lnTo>
                  <a:pt x="757" y="110"/>
                </a:lnTo>
                <a:lnTo>
                  <a:pt x="757" y="110"/>
                </a:lnTo>
                <a:lnTo>
                  <a:pt x="759" y="127"/>
                </a:lnTo>
                <a:lnTo>
                  <a:pt x="759" y="145"/>
                </a:lnTo>
                <a:lnTo>
                  <a:pt x="759" y="368"/>
                </a:lnTo>
                <a:lnTo>
                  <a:pt x="759" y="368"/>
                </a:lnTo>
                <a:lnTo>
                  <a:pt x="759" y="385"/>
                </a:lnTo>
                <a:lnTo>
                  <a:pt x="757" y="402"/>
                </a:lnTo>
                <a:lnTo>
                  <a:pt x="752" y="417"/>
                </a:lnTo>
                <a:lnTo>
                  <a:pt x="746" y="433"/>
                </a:lnTo>
                <a:lnTo>
                  <a:pt x="740" y="446"/>
                </a:lnTo>
                <a:lnTo>
                  <a:pt x="731" y="461"/>
                </a:lnTo>
                <a:lnTo>
                  <a:pt x="722" y="474"/>
                </a:lnTo>
                <a:lnTo>
                  <a:pt x="711" y="484"/>
                </a:lnTo>
                <a:lnTo>
                  <a:pt x="701" y="495"/>
                </a:lnTo>
                <a:lnTo>
                  <a:pt x="688" y="504"/>
                </a:lnTo>
                <a:lnTo>
                  <a:pt x="672" y="513"/>
                </a:lnTo>
                <a:lnTo>
                  <a:pt x="659" y="519"/>
                </a:lnTo>
                <a:lnTo>
                  <a:pt x="644" y="526"/>
                </a:lnTo>
                <a:lnTo>
                  <a:pt x="629" y="530"/>
                </a:lnTo>
                <a:lnTo>
                  <a:pt x="612" y="532"/>
                </a:lnTo>
                <a:lnTo>
                  <a:pt x="595" y="532"/>
                </a:lnTo>
                <a:lnTo>
                  <a:pt x="292" y="532"/>
                </a:lnTo>
                <a:lnTo>
                  <a:pt x="292" y="532"/>
                </a:lnTo>
                <a:lnTo>
                  <a:pt x="300" y="543"/>
                </a:lnTo>
                <a:lnTo>
                  <a:pt x="311" y="552"/>
                </a:lnTo>
                <a:lnTo>
                  <a:pt x="322" y="558"/>
                </a:lnTo>
                <a:lnTo>
                  <a:pt x="333" y="564"/>
                </a:lnTo>
                <a:lnTo>
                  <a:pt x="346" y="571"/>
                </a:lnTo>
                <a:lnTo>
                  <a:pt x="359" y="575"/>
                </a:lnTo>
                <a:lnTo>
                  <a:pt x="372" y="577"/>
                </a:lnTo>
                <a:lnTo>
                  <a:pt x="385" y="577"/>
                </a:lnTo>
                <a:lnTo>
                  <a:pt x="733" y="577"/>
                </a:lnTo>
                <a:lnTo>
                  <a:pt x="833" y="677"/>
                </a:lnTo>
                <a:lnTo>
                  <a:pt x="833" y="577"/>
                </a:lnTo>
                <a:lnTo>
                  <a:pt x="848" y="577"/>
                </a:lnTo>
                <a:lnTo>
                  <a:pt x="848" y="577"/>
                </a:lnTo>
                <a:lnTo>
                  <a:pt x="874" y="575"/>
                </a:lnTo>
                <a:lnTo>
                  <a:pt x="895" y="569"/>
                </a:lnTo>
                <a:lnTo>
                  <a:pt x="917" y="556"/>
                </a:lnTo>
                <a:lnTo>
                  <a:pt x="934" y="543"/>
                </a:lnTo>
                <a:lnTo>
                  <a:pt x="949" y="523"/>
                </a:lnTo>
                <a:lnTo>
                  <a:pt x="960" y="504"/>
                </a:lnTo>
                <a:lnTo>
                  <a:pt x="967" y="480"/>
                </a:lnTo>
                <a:lnTo>
                  <a:pt x="971" y="456"/>
                </a:lnTo>
                <a:lnTo>
                  <a:pt x="971" y="231"/>
                </a:lnTo>
                <a:lnTo>
                  <a:pt x="971" y="231"/>
                </a:lnTo>
                <a:lnTo>
                  <a:pt x="967" y="208"/>
                </a:lnTo>
                <a:lnTo>
                  <a:pt x="960" y="186"/>
                </a:lnTo>
                <a:lnTo>
                  <a:pt x="949" y="164"/>
                </a:lnTo>
                <a:lnTo>
                  <a:pt x="934" y="147"/>
                </a:lnTo>
                <a:lnTo>
                  <a:pt x="917" y="132"/>
                </a:lnTo>
                <a:lnTo>
                  <a:pt x="895" y="121"/>
                </a:lnTo>
                <a:lnTo>
                  <a:pt x="874" y="112"/>
                </a:lnTo>
                <a:lnTo>
                  <a:pt x="848" y="110"/>
                </a:lnTo>
                <a:lnTo>
                  <a:pt x="848" y="11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351776" cy="1177245"/>
          </a:xfrm>
          <a:prstGeom prst="rect">
            <a:avLst/>
          </a:prstGeom>
          <a:noFill/>
        </p:spPr>
        <p:txBody>
          <a:bodyPr wrap="square" lIns="68580" tIns="34290" rIns="68580" bIns="34290">
            <a:spAutoFit/>
          </a:bodyPr>
          <a:lstStyle/>
          <a:p>
            <a:pPr algn="ctr"/>
            <a:r>
              <a:rPr lang="ru-RU" sz="3600" b="1" dirty="0" smtClean="0">
                <a:solidFill>
                  <a:schemeClr val="bg1"/>
                </a:solidFill>
                <a:latin typeface="Times New Roman" pitchFamily="18" charset="0"/>
                <a:cs typeface="Times New Roman" pitchFamily="18" charset="0"/>
              </a:rPr>
              <a:t>Особенности запоминания детей младшего школьного возраста</a:t>
            </a:r>
            <a:endParaRPr lang="ru-RU" sz="3600" b="1" dirty="0">
              <a:solidFill>
                <a:schemeClr val="bg1"/>
              </a:solidFill>
              <a:latin typeface="Times New Roman" pitchFamily="18" charset="0"/>
              <a:cs typeface="Times New Roman" pitchFamily="18" charset="0"/>
            </a:endParaRPr>
          </a:p>
        </p:txBody>
      </p:sp>
      <p:sp>
        <p:nvSpPr>
          <p:cNvPr id="17" name="TextBox 16"/>
          <p:cNvSpPr txBox="1"/>
          <p:nvPr/>
        </p:nvSpPr>
        <p:spPr>
          <a:xfrm>
            <a:off x="192024" y="1109986"/>
            <a:ext cx="4261103" cy="1169551"/>
          </a:xfrm>
          <a:prstGeom prst="rect">
            <a:avLst/>
          </a:prstGeom>
          <a:noFill/>
        </p:spPr>
        <p:txBody>
          <a:bodyPr wrap="square" rtlCol="0">
            <a:spAutoFit/>
          </a:bodyPr>
          <a:lstStyle/>
          <a:p>
            <a:pPr algn="ctr"/>
            <a:r>
              <a:rPr lang="ru-RU" sz="2800" b="1" i="1" dirty="0" smtClean="0">
                <a:latin typeface="Times New Roman" pitchFamily="18" charset="0"/>
                <a:cs typeface="Times New Roman" pitchFamily="18" charset="0"/>
              </a:rPr>
              <a:t>Непроизвольное запоминание</a:t>
            </a:r>
            <a:endParaRPr lang="ru-RU" sz="2800" dirty="0" smtClean="0">
              <a:latin typeface="Times New Roman" pitchFamily="18" charset="0"/>
              <a:cs typeface="Times New Roman" pitchFamily="18" charset="0"/>
            </a:endParaRPr>
          </a:p>
          <a:p>
            <a:endParaRPr lang="ru-RU" sz="14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618562" y="313694"/>
            <a:ext cx="253916"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4</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cxnSp>
        <p:nvCxnSpPr>
          <p:cNvPr id="11" name="直接连接符 5"/>
          <p:cNvCxnSpPr/>
          <p:nvPr/>
        </p:nvCxnSpPr>
        <p:spPr>
          <a:xfrm>
            <a:off x="4594290" y="1396150"/>
            <a:ext cx="0" cy="1455737"/>
          </a:xfrm>
          <a:prstGeom prst="line">
            <a:avLst/>
          </a:prstGeom>
          <a:ln w="38100">
            <a:solidFill>
              <a:srgbClr val="3D648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6"/>
          <p:cNvCxnSpPr/>
          <p:nvPr/>
        </p:nvCxnSpPr>
        <p:spPr>
          <a:xfrm rot="5400000">
            <a:off x="3509107" y="5073119"/>
            <a:ext cx="2190750" cy="2097"/>
          </a:xfrm>
          <a:prstGeom prst="line">
            <a:avLst/>
          </a:prstGeom>
          <a:ln w="38100">
            <a:solidFill>
              <a:srgbClr val="3D648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6888" y="2204218"/>
            <a:ext cx="4251959"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Играет большую роль в учебном процессе.</a:t>
            </a:r>
            <a:endParaRPr lang="ru-RU" dirty="0">
              <a:solidFill>
                <a:srgbClr val="1C51A3"/>
              </a:solidFill>
              <a:latin typeface="Times New Roman" pitchFamily="18" charset="0"/>
              <a:cs typeface="Times New Roman" pitchFamily="18" charset="0"/>
            </a:endParaRPr>
          </a:p>
        </p:txBody>
      </p:sp>
      <p:sp>
        <p:nvSpPr>
          <p:cNvPr id="19" name="TextBox 18"/>
          <p:cNvSpPr txBox="1"/>
          <p:nvPr/>
        </p:nvSpPr>
        <p:spPr>
          <a:xfrm>
            <a:off x="4806696" y="4144673"/>
            <a:ext cx="4158234" cy="1754326"/>
          </a:xfrm>
          <a:prstGeom prst="rect">
            <a:avLst/>
          </a:prstGeom>
          <a:noFill/>
        </p:spPr>
        <p:txBody>
          <a:bodyPr wrap="square" rtlCol="0">
            <a:spAutoFit/>
          </a:bodyPr>
          <a:lstStyle/>
          <a:p>
            <a:pPr algn="ctr"/>
            <a:r>
              <a:rPr lang="ru-RU" sz="1600" dirty="0" smtClean="0"/>
              <a:t> </a:t>
            </a:r>
            <a:r>
              <a:rPr lang="ru-RU" dirty="0" smtClean="0">
                <a:latin typeface="Times New Roman" pitchFamily="18" charset="0"/>
                <a:cs typeface="Times New Roman" pitchFamily="18" charset="0"/>
              </a:rPr>
              <a:t>В 1-м классе: недостаточность самоконтроля:</a:t>
            </a:r>
          </a:p>
          <a:p>
            <a:pPr algn="ctr"/>
            <a:r>
              <a:rPr lang="ru-RU" dirty="0" smtClean="0">
                <a:latin typeface="Times New Roman" pitchFamily="18" charset="0"/>
                <a:cs typeface="Times New Roman" pitchFamily="18" charset="0"/>
              </a:rPr>
              <a:t>- количественная сторона повторения (сколько задано);</a:t>
            </a:r>
          </a:p>
          <a:p>
            <a:pPr algn="ctr"/>
            <a:r>
              <a:rPr lang="ru-RU" dirty="0" smtClean="0">
                <a:latin typeface="Times New Roman" pitchFamily="18" charset="0"/>
                <a:cs typeface="Times New Roman" pitchFamily="18" charset="0"/>
              </a:rPr>
              <a:t>- на уровне узнавания.</a:t>
            </a:r>
          </a:p>
          <a:p>
            <a:pPr algn="ctr"/>
            <a:r>
              <a:rPr lang="ru-RU" dirty="0" smtClean="0">
                <a:solidFill>
                  <a:srgbClr val="1C51A3"/>
                </a:solidFill>
                <a:latin typeface="Times New Roman" pitchFamily="18" charset="0"/>
                <a:cs typeface="Times New Roman" pitchFamily="18" charset="0"/>
              </a:rPr>
              <a:t> </a:t>
            </a:r>
            <a:endParaRPr lang="ru-RU" dirty="0">
              <a:solidFill>
                <a:srgbClr val="1C51A3"/>
              </a:solidFill>
              <a:latin typeface="Times New Roman" pitchFamily="18" charset="0"/>
              <a:cs typeface="Times New Roman" pitchFamily="18" charset="0"/>
            </a:endParaRPr>
          </a:p>
        </p:txBody>
      </p:sp>
      <p:sp>
        <p:nvSpPr>
          <p:cNvPr id="23" name="TextBox 22"/>
          <p:cNvSpPr txBox="1"/>
          <p:nvPr/>
        </p:nvSpPr>
        <p:spPr>
          <a:xfrm>
            <a:off x="4587240" y="1097794"/>
            <a:ext cx="4261103" cy="1169551"/>
          </a:xfrm>
          <a:prstGeom prst="rect">
            <a:avLst/>
          </a:prstGeom>
          <a:noFill/>
        </p:spPr>
        <p:txBody>
          <a:bodyPr wrap="square" rtlCol="0">
            <a:spAutoFit/>
          </a:bodyPr>
          <a:lstStyle/>
          <a:p>
            <a:pPr algn="ctr"/>
            <a:r>
              <a:rPr lang="ru-RU" sz="2800" b="1" i="1" dirty="0" smtClean="0">
                <a:latin typeface="Times New Roman" pitchFamily="18" charset="0"/>
                <a:cs typeface="Times New Roman" pitchFamily="18" charset="0"/>
              </a:rPr>
              <a:t>Произвольное запоминание</a:t>
            </a:r>
            <a:endParaRPr lang="ru-RU" sz="2800" dirty="0" smtClean="0">
              <a:latin typeface="Times New Roman" pitchFamily="18" charset="0"/>
              <a:cs typeface="Times New Roman" pitchFamily="18" charset="0"/>
            </a:endParaRPr>
          </a:p>
          <a:p>
            <a:endParaRPr lang="ru-RU" sz="1400" dirty="0">
              <a:solidFill>
                <a:srgbClr val="1C51A3"/>
              </a:solidFill>
              <a:latin typeface="Times New Roman" pitchFamily="18" charset="0"/>
              <a:cs typeface="Times New Roman" pitchFamily="18" charset="0"/>
            </a:endParaRPr>
          </a:p>
        </p:txBody>
      </p:sp>
      <p:sp>
        <p:nvSpPr>
          <p:cNvPr id="24" name="TextBox 23"/>
          <p:cNvSpPr txBox="1"/>
          <p:nvPr/>
        </p:nvSpPr>
        <p:spPr>
          <a:xfrm>
            <a:off x="4632960" y="2237746"/>
            <a:ext cx="4251959"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Еще не сформировано. Активно формируется</a:t>
            </a:r>
            <a:r>
              <a:rPr lang="ru-RU" sz="1600" dirty="0" smtClean="0"/>
              <a:t>.</a:t>
            </a:r>
            <a:endParaRPr lang="ru-RU" sz="1600" dirty="0">
              <a:solidFill>
                <a:srgbClr val="1C51A3"/>
              </a:solidFill>
              <a:latin typeface="Times New Roman" pitchFamily="18" charset="0"/>
              <a:cs typeface="Times New Roman" pitchFamily="18" charset="0"/>
            </a:endParaRPr>
          </a:p>
        </p:txBody>
      </p:sp>
      <p:sp>
        <p:nvSpPr>
          <p:cNvPr id="25" name="TextBox 24"/>
          <p:cNvSpPr txBox="1"/>
          <p:nvPr/>
        </p:nvSpPr>
        <p:spPr>
          <a:xfrm>
            <a:off x="554736" y="3170434"/>
            <a:ext cx="826922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На быстроту и точность запоминания сильно влияют эмоции и чувства. Быстро запоминаются стихи, которые вызывают яркие образы и сильные переживания.</a:t>
            </a:r>
            <a:endParaRPr lang="ru-RU" dirty="0">
              <a:solidFill>
                <a:srgbClr val="1C51A3"/>
              </a:solidFill>
              <a:latin typeface="Times New Roman" pitchFamily="18" charset="0"/>
              <a:cs typeface="Times New Roman" pitchFamily="18" charset="0"/>
            </a:endParaRPr>
          </a:p>
        </p:txBody>
      </p:sp>
      <p:sp>
        <p:nvSpPr>
          <p:cNvPr id="26" name="TextBox 25"/>
          <p:cNvSpPr txBox="1"/>
          <p:nvPr/>
        </p:nvSpPr>
        <p:spPr>
          <a:xfrm>
            <a:off x="539496" y="4377442"/>
            <a:ext cx="3846575" cy="1200329"/>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Увеличивается объем запоминания интересных текстов, сказок.</a:t>
            </a:r>
          </a:p>
          <a:p>
            <a:pPr algn="ctr"/>
            <a:r>
              <a:rPr lang="ru-RU" dirty="0" smtClean="0">
                <a:latin typeface="Times New Roman" pitchFamily="18" charset="0"/>
                <a:cs typeface="Times New Roman" pitchFamily="18" charset="0"/>
              </a:rPr>
              <a:t>Увеличивается осмысленность запоминания.</a:t>
            </a:r>
          </a:p>
        </p:txBody>
      </p:sp>
      <p:sp>
        <p:nvSpPr>
          <p:cNvPr id="27" name="Freeform 15"/>
          <p:cNvSpPr/>
          <p:nvPr/>
        </p:nvSpPr>
        <p:spPr>
          <a:xfrm>
            <a:off x="0" y="6547104"/>
            <a:ext cx="9144000" cy="310896"/>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578815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Особенности развития воображения в младшем школьном возрасте </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18558" y="313694"/>
            <a:ext cx="253916"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5</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25" name="object 18"/>
          <p:cNvSpPr/>
          <p:nvPr/>
        </p:nvSpPr>
        <p:spPr>
          <a:xfrm>
            <a:off x="3378492" y="5641788"/>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graphicFrame>
        <p:nvGraphicFramePr>
          <p:cNvPr id="27" name="Таблица 26"/>
          <p:cNvGraphicFramePr>
            <a:graphicFrameLocks noGrp="1"/>
          </p:cNvGraphicFramePr>
          <p:nvPr/>
        </p:nvGraphicFramePr>
        <p:xfrm>
          <a:off x="338328" y="1186688"/>
          <a:ext cx="8558785" cy="5013240"/>
        </p:xfrm>
        <a:graphic>
          <a:graphicData uri="http://schemas.openxmlformats.org/drawingml/2006/table">
            <a:tbl>
              <a:tblPr firstRow="1" bandRow="1">
                <a:tableStyleId>{5C22544A-7EE6-4342-B048-85BDC9FD1C3A}</a:tableStyleId>
              </a:tblPr>
              <a:tblGrid>
                <a:gridCol w="1711757"/>
                <a:gridCol w="1711757"/>
                <a:gridCol w="1711757"/>
                <a:gridCol w="1711757"/>
                <a:gridCol w="1711757"/>
              </a:tblGrid>
              <a:tr h="533256">
                <a:tc>
                  <a:txBody>
                    <a:bodyPr/>
                    <a:lstStyle/>
                    <a:p>
                      <a:pPr indent="104140" algn="ctr">
                        <a:lnSpc>
                          <a:spcPct val="100000"/>
                        </a:lnSpc>
                        <a:spcAft>
                          <a:spcPts val="0"/>
                        </a:spcAft>
                      </a:pP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1-й класс</a:t>
                      </a: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2-й класс</a:t>
                      </a: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3-й класс</a:t>
                      </a: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4-й класс</a:t>
                      </a:r>
                      <a:endParaRPr lang="ru-RU" sz="1400" dirty="0">
                        <a:latin typeface="Times New Roman" pitchFamily="18" charset="0"/>
                        <a:ea typeface="Calibri"/>
                        <a:cs typeface="Times New Roman" pitchFamily="18" charset="0"/>
                      </a:endParaRPr>
                    </a:p>
                  </a:txBody>
                  <a:tcPr marL="0" marR="0" marT="0" marB="0"/>
                </a:tc>
              </a:tr>
              <a:tr h="907265">
                <a:tc>
                  <a:txBody>
                    <a:bodyPr/>
                    <a:lstStyle/>
                    <a:p>
                      <a:pPr marL="0" marR="0" indent="104140" algn="ctr" defTabSz="914400" rtl="0" eaLnBrk="1" fontAlgn="auto" latinLnBrk="0" hangingPunct="1">
                        <a:lnSpc>
                          <a:spcPct val="100000"/>
                        </a:lnSpc>
                        <a:spcBef>
                          <a:spcPts val="0"/>
                        </a:spcBef>
                        <a:spcAft>
                          <a:spcPts val="0"/>
                        </a:spcAft>
                        <a:buClrTx/>
                        <a:buSzTx/>
                        <a:buFontTx/>
                        <a:buNone/>
                        <a:tabLst/>
                        <a:defRPr/>
                      </a:pPr>
                      <a:r>
                        <a:rPr lang="ru-RU" sz="1400" dirty="0">
                          <a:solidFill>
                            <a:srgbClr val="444444"/>
                          </a:solidFill>
                          <a:latin typeface="Times New Roman" pitchFamily="18" charset="0"/>
                          <a:ea typeface="Times New Roman"/>
                          <a:cs typeface="Times New Roman" pitchFamily="18" charset="0"/>
                        </a:rPr>
                        <a:t> </a:t>
                      </a:r>
                      <a:r>
                        <a:rPr lang="ru-RU" sz="1400" b="1" dirty="0" smtClean="0">
                          <a:solidFill>
                            <a:srgbClr val="444444"/>
                          </a:solidFill>
                          <a:latin typeface="Times New Roman" pitchFamily="18" charset="0"/>
                          <a:ea typeface="Times New Roman"/>
                          <a:cs typeface="Times New Roman" pitchFamily="18" charset="0"/>
                        </a:rPr>
                        <a:t>Особенности воображения</a:t>
                      </a:r>
                      <a:endParaRPr lang="ru-RU" sz="1400" dirty="0" smtClean="0">
                        <a:latin typeface="Times New Roman" pitchFamily="18" charset="0"/>
                        <a:ea typeface="Calibri"/>
                        <a:cs typeface="Times New Roman" pitchFamily="18" charset="0"/>
                      </a:endParaRPr>
                    </a:p>
                    <a:p>
                      <a:pPr indent="104140" algn="ctr">
                        <a:lnSpc>
                          <a:spcPct val="100000"/>
                        </a:lnSpc>
                        <a:spcAft>
                          <a:spcPts val="0"/>
                        </a:spcAft>
                      </a:pPr>
                      <a:endParaRPr lang="ru-RU" sz="1400" dirty="0">
                        <a:latin typeface="Times New Roman" pitchFamily="18" charset="0"/>
                        <a:ea typeface="Calibri"/>
                        <a:cs typeface="Times New Roman" pitchFamily="18" charset="0"/>
                      </a:endParaRPr>
                    </a:p>
                  </a:txBody>
                  <a:tcPr marL="0" marR="0" marT="0" marB="0"/>
                </a:tc>
                <a:tc gridSpan="3">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Воображаемый образ из отдельных деталей-фрагментов.</a:t>
                      </a:r>
                      <a:endParaRPr lang="ru-RU" sz="1400" dirty="0">
                        <a:latin typeface="Times New Roman" pitchFamily="18" charset="0"/>
                        <a:ea typeface="Calibri"/>
                        <a:cs typeface="Times New Roman" pitchFamily="18" charset="0"/>
                      </a:endParaRPr>
                    </a:p>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Незначительная переработка имеющихся представлений.</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c hMerge="1">
                  <a:txBody>
                    <a:bodyPr/>
                    <a:lstStyle/>
                    <a:p>
                      <a:endParaRPr lang="ru-RU"/>
                    </a:p>
                  </a:txBody>
                  <a:tcPr/>
                </a:tc>
                <a:tc>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Связывают отдельные части </a:t>
                      </a:r>
                      <a:r>
                        <a:rPr lang="ru-RU" sz="1400" dirty="0" smtClean="0">
                          <a:solidFill>
                            <a:srgbClr val="444444"/>
                          </a:solidFill>
                          <a:latin typeface="Times New Roman" pitchFamily="18" charset="0"/>
                          <a:ea typeface="Times New Roman"/>
                          <a:cs typeface="Times New Roman" pitchFamily="18" charset="0"/>
                        </a:rPr>
                        <a:t>образа.</a:t>
                      </a:r>
                      <a:endParaRPr lang="ru-RU" sz="1400" dirty="0">
                        <a:latin typeface="Times New Roman" pitchFamily="18" charset="0"/>
                        <a:ea typeface="Calibri"/>
                        <a:cs typeface="Times New Roman" pitchFamily="18" charset="0"/>
                      </a:endParaRPr>
                    </a:p>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Управляемость процесса воображения.</a:t>
                      </a:r>
                      <a:endParaRPr lang="ru-RU" sz="1400" dirty="0">
                        <a:latin typeface="Times New Roman" pitchFamily="18" charset="0"/>
                        <a:ea typeface="Calibri"/>
                        <a:cs typeface="Times New Roman" pitchFamily="18" charset="0"/>
                      </a:endParaRPr>
                    </a:p>
                  </a:txBody>
                  <a:tcPr marL="0" marR="0" marT="0" marB="0"/>
                </a:tc>
              </a:tr>
              <a:tr h="680449">
                <a:tc>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Образы воображения</a:t>
                      </a: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Расплывчатость, неясность. Вносится много лишнего. В образе отражается 2-3 детали.</a:t>
                      </a:r>
                      <a:endParaRPr lang="ru-RU" sz="1400" dirty="0">
                        <a:latin typeface="Times New Roman" pitchFamily="18" charset="0"/>
                        <a:ea typeface="Calibri"/>
                        <a:cs typeface="Times New Roman" pitchFamily="18" charset="0"/>
                      </a:endParaRPr>
                    </a:p>
                  </a:txBody>
                  <a:tcPr marL="0" marR="0" marT="0" marB="0"/>
                </a:tc>
                <a:tc gridSpan="2">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Дополнительных  деталей не вносится. В образе отражается 3-4 детали.</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c>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Более точные и определенные. В образе отражается 4-5 детали.</a:t>
                      </a:r>
                      <a:endParaRPr lang="ru-RU" sz="1400" dirty="0">
                        <a:latin typeface="Times New Roman" pitchFamily="18" charset="0"/>
                        <a:ea typeface="Calibri"/>
                        <a:cs typeface="Times New Roman" pitchFamily="18" charset="0"/>
                      </a:endParaRPr>
                    </a:p>
                  </a:txBody>
                  <a:tcPr marL="0" marR="0" marT="0" marB="0"/>
                </a:tc>
              </a:tr>
              <a:tr h="533256">
                <a:tc rowSpan="2">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Переработка образов</a:t>
                      </a:r>
                      <a:endParaRPr lang="ru-RU" sz="1400" dirty="0">
                        <a:latin typeface="Times New Roman" pitchFamily="18" charset="0"/>
                        <a:ea typeface="Calibri"/>
                        <a:cs typeface="Times New Roman" pitchFamily="18" charset="0"/>
                      </a:endParaRPr>
                    </a:p>
                  </a:txBody>
                  <a:tcPr marL="0" marR="0" marT="0" marB="0"/>
                </a:tc>
                <a:tc rowSpan="2" gridSpan="2">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 </a:t>
                      </a:r>
                      <a:endParaRPr lang="ru-RU" sz="1400" dirty="0">
                        <a:latin typeface="Times New Roman" pitchFamily="18" charset="0"/>
                        <a:ea typeface="Calibri"/>
                        <a:cs typeface="Times New Roman" pitchFamily="18" charset="0"/>
                      </a:endParaRPr>
                    </a:p>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Незначительная</a:t>
                      </a:r>
                      <a:endParaRPr lang="ru-RU" sz="1400" dirty="0">
                        <a:latin typeface="Times New Roman" pitchFamily="18" charset="0"/>
                        <a:ea typeface="Calibri"/>
                        <a:cs typeface="Times New Roman" pitchFamily="18" charset="0"/>
                      </a:endParaRPr>
                    </a:p>
                  </a:txBody>
                  <a:tcPr marL="0" marR="0" marT="0" marB="0"/>
                </a:tc>
                <a:tc rowSpan="2" hMerge="1">
                  <a:txBody>
                    <a:bodyPr/>
                    <a:lstStyle/>
                    <a:p>
                      <a:endParaRPr lang="ru-RU"/>
                    </a:p>
                  </a:txBody>
                  <a:tcPr/>
                </a:tc>
                <a:tc>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 </a:t>
                      </a:r>
                      <a:endParaRPr lang="ru-RU" sz="1400" dirty="0">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Более обобщенный и яркий образ.</a:t>
                      </a:r>
                      <a:endParaRPr lang="ru-RU" sz="1400" dirty="0">
                        <a:latin typeface="Times New Roman" pitchFamily="18" charset="0"/>
                        <a:ea typeface="Calibri"/>
                        <a:cs typeface="Times New Roman" pitchFamily="18" charset="0"/>
                      </a:endParaRPr>
                    </a:p>
                  </a:txBody>
                  <a:tcPr marL="0" marR="0" marT="0" marB="0"/>
                </a:tc>
              </a:tr>
              <a:tr h="533256">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Может изменяться сюжетная линия рассказа,  вводится условность.</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r>
              <a:tr h="533256">
                <a:tc rowSpan="2">
                  <a:txBody>
                    <a:bodyPr/>
                    <a:lstStyle/>
                    <a:p>
                      <a:pPr indent="104140" algn="ctr">
                        <a:lnSpc>
                          <a:spcPct val="100000"/>
                        </a:lnSpc>
                        <a:spcAft>
                          <a:spcPts val="0"/>
                        </a:spcAft>
                      </a:pPr>
                      <a:r>
                        <a:rPr lang="ru-RU" sz="1400" b="1" dirty="0">
                          <a:solidFill>
                            <a:srgbClr val="444444"/>
                          </a:solidFill>
                          <a:latin typeface="Times New Roman" pitchFamily="18" charset="0"/>
                          <a:ea typeface="Times New Roman"/>
                          <a:cs typeface="Times New Roman" pitchFamily="18" charset="0"/>
                        </a:rPr>
                        <a:t>Опора образа</a:t>
                      </a:r>
                      <a:endParaRPr lang="ru-RU" sz="1400" dirty="0">
                        <a:latin typeface="Times New Roman" pitchFamily="18" charset="0"/>
                        <a:ea typeface="Calibri"/>
                        <a:cs typeface="Times New Roman" pitchFamily="18" charset="0"/>
                      </a:endParaRPr>
                    </a:p>
                  </a:txBody>
                  <a:tcPr marL="0" marR="0" marT="0" marB="0"/>
                </a:tc>
                <a:tc gridSpan="4">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Воссоздание словесной ситуации:</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r>
              <a:tr h="533256">
                <a:tc vMerge="1">
                  <a:txBody>
                    <a:bodyPr/>
                    <a:lstStyle/>
                    <a:p>
                      <a:endParaRPr lang="ru-RU"/>
                    </a:p>
                  </a:txBody>
                  <a:tcPr/>
                </a:tc>
                <a:tc gridSpan="2">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На основе конкретного предмета, действия.</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c gridSpan="2">
                  <a:txBody>
                    <a:bodyPr/>
                    <a:lstStyle/>
                    <a:p>
                      <a:pPr indent="104140" algn="ctr">
                        <a:lnSpc>
                          <a:spcPct val="100000"/>
                        </a:lnSpc>
                        <a:spcAft>
                          <a:spcPts val="0"/>
                        </a:spcAft>
                      </a:pPr>
                      <a:r>
                        <a:rPr lang="ru-RU" sz="1400" dirty="0">
                          <a:solidFill>
                            <a:srgbClr val="444444"/>
                          </a:solidFill>
                          <a:latin typeface="Times New Roman" pitchFamily="18" charset="0"/>
                          <a:ea typeface="Times New Roman"/>
                          <a:cs typeface="Times New Roman" pitchFamily="18" charset="0"/>
                        </a:rPr>
                        <a:t>На основе слова мысленный образ.</a:t>
                      </a:r>
                      <a:endParaRPr lang="ru-RU" sz="1400" dirty="0">
                        <a:latin typeface="Times New Roman" pitchFamily="18" charset="0"/>
                        <a:ea typeface="Calibri"/>
                        <a:cs typeface="Times New Roman" pitchFamily="18" charset="0"/>
                      </a:endParaRPr>
                    </a:p>
                  </a:txBody>
                  <a:tcPr marL="0" marR="0" marT="0" marB="0"/>
                </a:tc>
                <a:tc hMerge="1">
                  <a:txBody>
                    <a:bodyPr/>
                    <a:lstStyle/>
                    <a:p>
                      <a:endParaRPr lang="ru-RU"/>
                    </a:p>
                  </a:txBody>
                  <a:tcPr/>
                </a:tc>
              </a:tr>
            </a:tbl>
          </a:graphicData>
        </a:graphic>
      </p:graphicFrame>
      <p:sp>
        <p:nvSpPr>
          <p:cNvPr id="28" name="Freeform 15"/>
          <p:cNvSpPr/>
          <p:nvPr/>
        </p:nvSpPr>
        <p:spPr>
          <a:xfrm>
            <a:off x="0" y="6547104"/>
            <a:ext cx="9144000" cy="310896"/>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69848"/>
            <a:ext cx="9144000" cy="4434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388352" cy="1177245"/>
          </a:xfrm>
          <a:prstGeom prst="rect">
            <a:avLst/>
          </a:prstGeom>
          <a:noFill/>
        </p:spPr>
        <p:txBody>
          <a:bodyPr wrap="square" lIns="68580" tIns="34290" rIns="68580" bIns="34290">
            <a:spAutoFit/>
          </a:bodyPr>
          <a:lstStyle/>
          <a:p>
            <a:pPr algn="ctr"/>
            <a:r>
              <a:rPr lang="ru-RU" sz="3600" b="1" dirty="0" smtClean="0">
                <a:solidFill>
                  <a:schemeClr val="bg1"/>
                </a:solidFill>
                <a:latin typeface="Times New Roman" pitchFamily="18" charset="0"/>
                <a:cs typeface="Times New Roman" pitchFamily="18" charset="0"/>
              </a:rPr>
              <a:t>Характеристика мотивов ребенка  младшего школьного возраста</a:t>
            </a:r>
            <a:endParaRPr lang="ru-RU" sz="36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18558" y="313694"/>
            <a:ext cx="253916"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6</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41" name="Freeform 5"/>
          <p:cNvSpPr/>
          <p:nvPr/>
        </p:nvSpPr>
        <p:spPr>
          <a:xfrm>
            <a:off x="0" y="5724144"/>
            <a:ext cx="9144000" cy="1133856"/>
          </a:xfrm>
          <a:custGeom>
            <a:avLst/>
            <a:gdLst/>
            <a:ahLst/>
            <a:cxnLst/>
            <a:rect l="l" t="t" r="r" b="b"/>
            <a:pathLst>
              <a:path w="4816592" h="952388">
                <a:moveTo>
                  <a:pt x="0" y="0"/>
                </a:moveTo>
                <a:lnTo>
                  <a:pt x="4816592" y="0"/>
                </a:lnTo>
                <a:lnTo>
                  <a:pt x="4816592" y="952388"/>
                </a:lnTo>
                <a:lnTo>
                  <a:pt x="0" y="952388"/>
                </a:lnTo>
                <a:close/>
              </a:path>
            </a:pathLst>
          </a:custGeom>
          <a:solidFill>
            <a:schemeClr val="bg1"/>
          </a:solidFill>
        </p:spPr>
      </p:sp>
      <p:grpSp>
        <p:nvGrpSpPr>
          <p:cNvPr id="50" name="Group 10"/>
          <p:cNvGrpSpPr/>
          <p:nvPr/>
        </p:nvGrpSpPr>
        <p:grpSpPr>
          <a:xfrm>
            <a:off x="0" y="1288703"/>
            <a:ext cx="8997695" cy="5294979"/>
            <a:chOff x="0" y="-241102"/>
            <a:chExt cx="10411694" cy="6068918"/>
          </a:xfrm>
        </p:grpSpPr>
        <p:grpSp>
          <p:nvGrpSpPr>
            <p:cNvPr id="51" name="Group 11"/>
            <p:cNvGrpSpPr/>
            <p:nvPr/>
          </p:nvGrpSpPr>
          <p:grpSpPr>
            <a:xfrm>
              <a:off x="0" y="-241102"/>
              <a:ext cx="7756713" cy="4355906"/>
              <a:chOff x="0" y="-47625"/>
              <a:chExt cx="1532190" cy="860425"/>
            </a:xfrm>
          </p:grpSpPr>
          <p:sp>
            <p:nvSpPr>
              <p:cNvPr id="55" name="Freeform 12"/>
              <p:cNvSpPr/>
              <p:nvPr/>
            </p:nvSpPr>
            <p:spPr>
              <a:xfrm>
                <a:off x="0" y="0"/>
                <a:ext cx="1532190" cy="459081"/>
              </a:xfrm>
              <a:custGeom>
                <a:avLst/>
                <a:gdLst/>
                <a:ahLst/>
                <a:cxnLst/>
                <a:rect l="l" t="t" r="r" b="b"/>
                <a:pathLst>
                  <a:path w="1769616" h="459081">
                    <a:moveTo>
                      <a:pt x="0" y="0"/>
                    </a:moveTo>
                    <a:lnTo>
                      <a:pt x="1769616" y="0"/>
                    </a:lnTo>
                    <a:lnTo>
                      <a:pt x="1769616" y="459081"/>
                    </a:lnTo>
                    <a:lnTo>
                      <a:pt x="0" y="459081"/>
                    </a:lnTo>
                    <a:close/>
                  </a:path>
                </a:pathLst>
              </a:custGeom>
              <a:solidFill>
                <a:srgbClr val="FFFFFF"/>
              </a:solidFill>
            </p:spPr>
          </p:sp>
          <p:sp>
            <p:nvSpPr>
              <p:cNvPr id="56" name="TextBox 13"/>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52" name="Group 14"/>
            <p:cNvGrpSpPr/>
            <p:nvPr/>
          </p:nvGrpSpPr>
          <p:grpSpPr>
            <a:xfrm>
              <a:off x="254000" y="25598"/>
              <a:ext cx="10157694" cy="5802218"/>
              <a:chOff x="0" y="-47625"/>
              <a:chExt cx="2006458" cy="1146117"/>
            </a:xfrm>
          </p:grpSpPr>
          <p:sp>
            <p:nvSpPr>
              <p:cNvPr id="53" name="Freeform 15"/>
              <p:cNvSpPr/>
              <p:nvPr/>
            </p:nvSpPr>
            <p:spPr>
              <a:xfrm>
                <a:off x="0" y="-799"/>
                <a:ext cx="2006458" cy="1099291"/>
              </a:xfrm>
              <a:custGeom>
                <a:avLst/>
                <a:gdLst/>
                <a:ahLst/>
                <a:cxnLst/>
                <a:rect l="l" t="t" r="r" b="b"/>
                <a:pathLst>
                  <a:path w="2006458" h="812800">
                    <a:moveTo>
                      <a:pt x="0" y="0"/>
                    </a:moveTo>
                    <a:lnTo>
                      <a:pt x="2006458" y="0"/>
                    </a:lnTo>
                    <a:lnTo>
                      <a:pt x="2006458" y="812800"/>
                    </a:lnTo>
                    <a:lnTo>
                      <a:pt x="0" y="812800"/>
                    </a:lnTo>
                    <a:close/>
                  </a:path>
                </a:pathLst>
              </a:custGeom>
              <a:solidFill>
                <a:srgbClr val="1C51A3"/>
              </a:solidFill>
            </p:spPr>
          </p:sp>
          <p:sp>
            <p:nvSpPr>
              <p:cNvPr id="54" name="TextBox 16"/>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graphicFrame>
        <p:nvGraphicFramePr>
          <p:cNvPr id="106" name="Таблица 105"/>
          <p:cNvGraphicFramePr>
            <a:graphicFrameLocks noGrp="1"/>
          </p:cNvGraphicFramePr>
          <p:nvPr/>
        </p:nvGraphicFramePr>
        <p:xfrm>
          <a:off x="438912" y="2027936"/>
          <a:ext cx="8439912" cy="4155440"/>
        </p:xfrm>
        <a:graphic>
          <a:graphicData uri="http://schemas.openxmlformats.org/drawingml/2006/table">
            <a:tbl>
              <a:tblPr firstRow="1" bandRow="1">
                <a:tableStyleId>{5C22544A-7EE6-4342-B048-85BDC9FD1C3A}</a:tableStyleId>
              </a:tblPr>
              <a:tblGrid>
                <a:gridCol w="2601094"/>
                <a:gridCol w="5838818"/>
              </a:tblGrid>
              <a:tr h="370840">
                <a:tc>
                  <a:txBody>
                    <a:bodyPr/>
                    <a:lstStyle/>
                    <a:p>
                      <a:pPr indent="104140" algn="ctr">
                        <a:lnSpc>
                          <a:spcPct val="100000"/>
                        </a:lnSpc>
                        <a:spcAft>
                          <a:spcPts val="0"/>
                        </a:spcAft>
                      </a:pPr>
                      <a:r>
                        <a:rPr lang="ru-RU" sz="1400" b="1" dirty="0">
                          <a:solidFill>
                            <a:schemeClr val="tx1"/>
                          </a:solidFill>
                          <a:latin typeface="Times New Roman" pitchFamily="18" charset="0"/>
                          <a:ea typeface="Times New Roman"/>
                          <a:cs typeface="Times New Roman" pitchFamily="18" charset="0"/>
                        </a:rPr>
                        <a:t>Виды мотивов</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ctr">
                        <a:lnSpc>
                          <a:spcPct val="100000"/>
                        </a:lnSpc>
                        <a:spcAft>
                          <a:spcPts val="0"/>
                        </a:spcAft>
                      </a:pPr>
                      <a:r>
                        <a:rPr lang="ru-RU" sz="1400" b="1" dirty="0">
                          <a:solidFill>
                            <a:schemeClr val="tx1"/>
                          </a:solidFill>
                          <a:latin typeface="Times New Roman" pitchFamily="18" charset="0"/>
                          <a:ea typeface="Times New Roman"/>
                          <a:cs typeface="Times New Roman" pitchFamily="18" charset="0"/>
                        </a:rPr>
                        <a:t>Характеристика мотивов</a:t>
                      </a:r>
                      <a:endParaRPr lang="ru-RU" sz="1400" dirty="0">
                        <a:solidFill>
                          <a:schemeClr val="tx1"/>
                        </a:solidFill>
                        <a:latin typeface="Times New Roman" pitchFamily="18" charset="0"/>
                        <a:ea typeface="Calibri"/>
                        <a:cs typeface="Times New Roman" pitchFamily="18" charset="0"/>
                      </a:endParaRPr>
                    </a:p>
                  </a:txBody>
                  <a:tcPr marL="0" marR="0" marT="0" marB="0"/>
                </a:tc>
              </a:tr>
              <a:tr h="370840">
                <a:tc>
                  <a:txBody>
                    <a:bodyPr/>
                    <a:lstStyle/>
                    <a:p>
                      <a:pPr indent="104140" algn="l">
                        <a:lnSpc>
                          <a:spcPct val="100000"/>
                        </a:lnSpc>
                        <a:spcAft>
                          <a:spcPts val="0"/>
                        </a:spcAft>
                      </a:pPr>
                      <a:r>
                        <a:rPr lang="ru-RU" sz="1400" dirty="0">
                          <a:solidFill>
                            <a:schemeClr val="tx1"/>
                          </a:solidFill>
                          <a:latin typeface="Times New Roman" pitchFamily="18" charset="0"/>
                          <a:ea typeface="Times New Roman"/>
                          <a:cs typeface="Times New Roman" pitchFamily="18" charset="0"/>
                        </a:rPr>
                        <a:t>Мотив долга и ответственности.</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Первоначально школьником не осознаются, хотя все требования и задания учителя, как правило, выполняются.</a:t>
                      </a:r>
                      <a:endParaRPr lang="ru-RU" sz="1400" dirty="0">
                        <a:solidFill>
                          <a:schemeClr val="tx1"/>
                        </a:solidFill>
                        <a:latin typeface="Times New Roman" pitchFamily="18" charset="0"/>
                        <a:ea typeface="Calibri"/>
                        <a:cs typeface="Times New Roman" pitchFamily="18" charset="0"/>
                      </a:endParaRPr>
                    </a:p>
                  </a:txBody>
                  <a:tcPr marL="0" marR="0" marT="0" marB="0"/>
                </a:tc>
              </a:tr>
              <a:tr h="370840">
                <a:tc>
                  <a:txBody>
                    <a:bodyPr/>
                    <a:lstStyle/>
                    <a:p>
                      <a:pPr indent="104140" algn="l">
                        <a:lnSpc>
                          <a:spcPct val="100000"/>
                        </a:lnSpc>
                        <a:spcAft>
                          <a:spcPts val="0"/>
                        </a:spcAft>
                      </a:pPr>
                      <a:r>
                        <a:rPr lang="ru-RU" sz="1400" dirty="0">
                          <a:solidFill>
                            <a:schemeClr val="tx1"/>
                          </a:solidFill>
                          <a:latin typeface="Times New Roman" pitchFamily="18" charset="0"/>
                          <a:ea typeface="Times New Roman"/>
                          <a:cs typeface="Times New Roman" pitchFamily="18" charset="0"/>
                        </a:rPr>
                        <a:t>Мотивы благополучия (узколичные).</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Желание и стремление получить хорошую оценку  любой ценой, похвалу учителя, родителей.</a:t>
                      </a:r>
                      <a:endParaRPr lang="ru-RU" sz="1400" dirty="0">
                        <a:solidFill>
                          <a:schemeClr val="tx1"/>
                        </a:solidFill>
                        <a:latin typeface="Times New Roman" pitchFamily="18" charset="0"/>
                        <a:ea typeface="Calibri"/>
                        <a:cs typeface="Times New Roman" pitchFamily="18" charset="0"/>
                      </a:endParaRPr>
                    </a:p>
                  </a:txBody>
                  <a:tcPr marL="0" marR="0" marT="0" marB="0"/>
                </a:tc>
              </a:tr>
              <a:tr h="370840">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Мотивы престижные</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Выделиться среди товарищей, занять определенное положение в классе.</a:t>
                      </a:r>
                      <a:endParaRPr lang="ru-RU" sz="1400" dirty="0">
                        <a:solidFill>
                          <a:schemeClr val="tx1"/>
                        </a:solidFill>
                        <a:latin typeface="Times New Roman" pitchFamily="18" charset="0"/>
                        <a:ea typeface="Calibri"/>
                        <a:cs typeface="Times New Roman" pitchFamily="18" charset="0"/>
                      </a:endParaRPr>
                    </a:p>
                  </a:txBody>
                  <a:tcPr marL="0" marR="0" marT="0" marB="0"/>
                </a:tc>
              </a:tr>
              <a:tr h="370840">
                <a:tc>
                  <a:txBody>
                    <a:bodyPr/>
                    <a:lstStyle/>
                    <a:p>
                      <a:pPr indent="104140" algn="l">
                        <a:lnSpc>
                          <a:spcPct val="100000"/>
                        </a:lnSpc>
                        <a:spcAft>
                          <a:spcPts val="0"/>
                        </a:spcAft>
                      </a:pPr>
                      <a:r>
                        <a:rPr lang="ru-RU" sz="1400" dirty="0">
                          <a:solidFill>
                            <a:schemeClr val="tx1"/>
                          </a:solidFill>
                          <a:latin typeface="Times New Roman" pitchFamily="18" charset="0"/>
                          <a:ea typeface="Times New Roman"/>
                          <a:cs typeface="Times New Roman" pitchFamily="18" charset="0"/>
                        </a:rPr>
                        <a:t>Учебно-познавательные мотивы.</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Заложены в самой учебной деятельности и связаны с содержанием и процессом учения, с овладением способами учебной деятельности.</a:t>
                      </a:r>
                      <a:endParaRPr lang="ru-RU" sz="1400" dirty="0">
                        <a:solidFill>
                          <a:schemeClr val="tx1"/>
                        </a:solidFill>
                        <a:latin typeface="Times New Roman" pitchFamily="18" charset="0"/>
                        <a:ea typeface="Calibri"/>
                        <a:cs typeface="Times New Roman" pitchFamily="18" charset="0"/>
                      </a:endParaRPr>
                    </a:p>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Развитие мотива зависит от уровня познавательных потребностей (потребности во внешних впечатлениях и потребности в активности). Внутренняя мотивация познавательных процессов – стремление преодолевать трудности, проявление интеллектуальной активности.</a:t>
                      </a:r>
                      <a:endParaRPr lang="ru-RU" sz="1400" dirty="0">
                        <a:solidFill>
                          <a:schemeClr val="tx1"/>
                        </a:solidFill>
                        <a:latin typeface="Times New Roman" pitchFamily="18" charset="0"/>
                        <a:ea typeface="Calibri"/>
                        <a:cs typeface="Times New Roman" pitchFamily="18" charset="0"/>
                      </a:endParaRPr>
                    </a:p>
                  </a:txBody>
                  <a:tcPr marL="0" marR="0" marT="0" marB="0"/>
                </a:tc>
              </a:tr>
              <a:tr h="370840">
                <a:tc>
                  <a:txBody>
                    <a:bodyPr/>
                    <a:lstStyle/>
                    <a:p>
                      <a:pPr indent="104140" algn="l">
                        <a:lnSpc>
                          <a:spcPct val="100000"/>
                        </a:lnSpc>
                        <a:spcAft>
                          <a:spcPts val="0"/>
                        </a:spcAft>
                      </a:pPr>
                      <a:r>
                        <a:rPr lang="ru-RU" sz="1400" dirty="0">
                          <a:solidFill>
                            <a:schemeClr val="tx1"/>
                          </a:solidFill>
                          <a:latin typeface="Times New Roman" pitchFamily="18" charset="0"/>
                          <a:ea typeface="Times New Roman"/>
                          <a:cs typeface="Times New Roman" pitchFamily="18" charset="0"/>
                        </a:rPr>
                        <a:t>Широкие социальные мотивы (самосовершенствования, самоопределения).</a:t>
                      </a:r>
                      <a:endParaRPr lang="ru-RU" sz="1400" dirty="0">
                        <a:solidFill>
                          <a:schemeClr val="tx1"/>
                        </a:solidFill>
                        <a:latin typeface="Times New Roman" pitchFamily="18" charset="0"/>
                        <a:ea typeface="Calibri"/>
                        <a:cs typeface="Times New Roman" pitchFamily="18" charset="0"/>
                      </a:endParaRPr>
                    </a:p>
                  </a:txBody>
                  <a:tcPr marL="0" marR="0" marT="0" marB="0"/>
                </a:tc>
                <a:tc>
                  <a:txBody>
                    <a:bodyPr/>
                    <a:lstStyle/>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Быть умным, культурным, развитым.</a:t>
                      </a:r>
                      <a:endParaRPr lang="ru-RU" sz="1400" dirty="0">
                        <a:solidFill>
                          <a:schemeClr val="tx1"/>
                        </a:solidFill>
                        <a:latin typeface="Times New Roman" pitchFamily="18" charset="0"/>
                        <a:ea typeface="Calibri"/>
                        <a:cs typeface="Times New Roman" pitchFamily="18" charset="0"/>
                      </a:endParaRPr>
                    </a:p>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После школы продолжить учебу, хорошо работать.</a:t>
                      </a:r>
                      <a:endParaRPr lang="ru-RU" sz="1400" dirty="0">
                        <a:solidFill>
                          <a:schemeClr val="tx1"/>
                        </a:solidFill>
                        <a:latin typeface="Times New Roman" pitchFamily="18" charset="0"/>
                        <a:ea typeface="Calibri"/>
                        <a:cs typeface="Times New Roman" pitchFamily="18" charset="0"/>
                      </a:endParaRPr>
                    </a:p>
                    <a:p>
                      <a:pPr indent="104140" algn="just">
                        <a:lnSpc>
                          <a:spcPct val="100000"/>
                        </a:lnSpc>
                        <a:spcAft>
                          <a:spcPts val="0"/>
                        </a:spcAft>
                      </a:pPr>
                      <a:r>
                        <a:rPr lang="ru-RU" sz="1400" dirty="0">
                          <a:solidFill>
                            <a:schemeClr val="tx1"/>
                          </a:solidFill>
                          <a:latin typeface="Times New Roman" pitchFamily="18" charset="0"/>
                          <a:ea typeface="Times New Roman"/>
                          <a:cs typeface="Times New Roman" pitchFamily="18" charset="0"/>
                        </a:rPr>
                        <a:t>Как результат: «принимаемые» далекие мотивы определяют положительное отношение к учебной деятельности и создают благоприятные условия для начала обучения. </a:t>
                      </a:r>
                      <a:r>
                        <a:rPr lang="ru-RU" sz="1400" dirty="0" smtClean="0">
                          <a:solidFill>
                            <a:schemeClr val="tx1"/>
                          </a:solidFill>
                          <a:latin typeface="Times New Roman" pitchFamily="18" charset="0"/>
                          <a:ea typeface="Times New Roman"/>
                          <a:cs typeface="Times New Roman" pitchFamily="18" charset="0"/>
                        </a:rPr>
                        <a:t>Но </a:t>
                      </a:r>
                      <a:r>
                        <a:rPr lang="ru-RU" sz="1400" dirty="0">
                          <a:solidFill>
                            <a:schemeClr val="tx1"/>
                          </a:solidFill>
                          <a:latin typeface="Times New Roman" pitchFamily="18" charset="0"/>
                          <a:ea typeface="Times New Roman"/>
                          <a:cs typeface="Times New Roman" pitchFamily="18" charset="0"/>
                        </a:rPr>
                        <a:t>младший школьник живет преимущественно сегодняшним днем.</a:t>
                      </a:r>
                      <a:endParaRPr lang="ru-RU" sz="1400" dirty="0">
                        <a:solidFill>
                          <a:schemeClr val="tx1"/>
                        </a:solidFill>
                        <a:latin typeface="Times New Roman" pitchFamily="18" charset="0"/>
                        <a:ea typeface="Calibri"/>
                        <a:cs typeface="Times New Roman" pitchFamily="18" charset="0"/>
                      </a:endParaRPr>
                    </a:p>
                  </a:txBody>
                  <a:tcPr marL="0" marR="0" marT="0" marB="0"/>
                </a:tc>
              </a:tr>
            </a:tbl>
          </a:graphicData>
        </a:graphic>
      </p:graphicFrame>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Основные проблемы развития младшего школьного возраста</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18559" y="313694"/>
            <a:ext cx="253916"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7</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5" name="object 7"/>
          <p:cNvSpPr/>
          <p:nvPr/>
        </p:nvSpPr>
        <p:spPr>
          <a:xfrm>
            <a:off x="6306502" y="3253319"/>
            <a:ext cx="1524635" cy="1320800"/>
          </a:xfrm>
          <a:custGeom>
            <a:avLst/>
            <a:gdLst/>
            <a:ahLst/>
            <a:cxnLst/>
            <a:rect l="l" t="t" r="r" b="b"/>
            <a:pathLst>
              <a:path w="1524634" h="1320800">
                <a:moveTo>
                  <a:pt x="1143406" y="0"/>
                </a:moveTo>
                <a:lnTo>
                  <a:pt x="381126" y="0"/>
                </a:lnTo>
                <a:lnTo>
                  <a:pt x="0" y="660158"/>
                </a:lnTo>
                <a:lnTo>
                  <a:pt x="381126" y="1320304"/>
                </a:lnTo>
                <a:lnTo>
                  <a:pt x="1143393" y="1320304"/>
                </a:lnTo>
                <a:lnTo>
                  <a:pt x="1524546" y="660158"/>
                </a:lnTo>
                <a:lnTo>
                  <a:pt x="1143406" y="0"/>
                </a:lnTo>
                <a:close/>
              </a:path>
            </a:pathLst>
          </a:custGeom>
          <a:solidFill>
            <a:schemeClr val="accent5"/>
          </a:solidFill>
        </p:spPr>
        <p:txBody>
          <a:bodyPr wrap="square" lIns="0" tIns="0" rIns="0" bIns="0" rtlCol="0"/>
          <a:lstStyle/>
          <a:p>
            <a:endParaRPr/>
          </a:p>
        </p:txBody>
      </p:sp>
      <p:sp>
        <p:nvSpPr>
          <p:cNvPr id="17" name="object 5"/>
          <p:cNvSpPr/>
          <p:nvPr/>
        </p:nvSpPr>
        <p:spPr>
          <a:xfrm>
            <a:off x="7517851" y="2557207"/>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46" y="660158"/>
                </a:lnTo>
                <a:lnTo>
                  <a:pt x="1143419" y="0"/>
                </a:lnTo>
                <a:close/>
              </a:path>
            </a:pathLst>
          </a:custGeom>
          <a:solidFill>
            <a:schemeClr val="accent5"/>
          </a:solidFill>
        </p:spPr>
        <p:txBody>
          <a:bodyPr wrap="square" lIns="0" tIns="0" rIns="0" bIns="0" rtlCol="0"/>
          <a:lstStyle/>
          <a:p>
            <a:endParaRPr/>
          </a:p>
        </p:txBody>
      </p:sp>
      <p:sp>
        <p:nvSpPr>
          <p:cNvPr id="19" name="object 6"/>
          <p:cNvSpPr/>
          <p:nvPr/>
        </p:nvSpPr>
        <p:spPr>
          <a:xfrm>
            <a:off x="7517851" y="3949420"/>
            <a:ext cx="1524635" cy="1320800"/>
          </a:xfrm>
          <a:custGeom>
            <a:avLst/>
            <a:gdLst/>
            <a:ahLst/>
            <a:cxnLst/>
            <a:rect l="l" t="t" r="r" b="b"/>
            <a:pathLst>
              <a:path w="1524634" h="1320800">
                <a:moveTo>
                  <a:pt x="1143419" y="0"/>
                </a:moveTo>
                <a:lnTo>
                  <a:pt x="381139" y="0"/>
                </a:lnTo>
                <a:lnTo>
                  <a:pt x="0" y="660171"/>
                </a:lnTo>
                <a:lnTo>
                  <a:pt x="381139" y="1320304"/>
                </a:lnTo>
                <a:lnTo>
                  <a:pt x="1143406" y="1320304"/>
                </a:lnTo>
                <a:lnTo>
                  <a:pt x="1524546" y="660171"/>
                </a:lnTo>
                <a:lnTo>
                  <a:pt x="1143419" y="0"/>
                </a:lnTo>
                <a:close/>
              </a:path>
            </a:pathLst>
          </a:custGeom>
          <a:solidFill>
            <a:schemeClr val="accent5"/>
          </a:solidFill>
        </p:spPr>
        <p:txBody>
          <a:bodyPr wrap="square" lIns="0" tIns="0" rIns="0" bIns="0" rtlCol="0"/>
          <a:lstStyle/>
          <a:p>
            <a:endParaRPr/>
          </a:p>
        </p:txBody>
      </p:sp>
      <p:sp>
        <p:nvSpPr>
          <p:cNvPr id="20" name="object 13"/>
          <p:cNvSpPr/>
          <p:nvPr/>
        </p:nvSpPr>
        <p:spPr>
          <a:xfrm>
            <a:off x="7517851" y="53416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46" y="660158"/>
                </a:lnTo>
                <a:lnTo>
                  <a:pt x="1143419" y="0"/>
                </a:lnTo>
                <a:close/>
              </a:path>
            </a:pathLst>
          </a:custGeom>
          <a:solidFill>
            <a:schemeClr val="accent5"/>
          </a:solidFill>
        </p:spPr>
        <p:txBody>
          <a:bodyPr wrap="square" lIns="0" tIns="0" rIns="0" bIns="0" rtlCol="0"/>
          <a:lstStyle/>
          <a:p>
            <a:endParaRPr/>
          </a:p>
        </p:txBody>
      </p:sp>
      <p:sp>
        <p:nvSpPr>
          <p:cNvPr id="21" name="object 16"/>
          <p:cNvSpPr/>
          <p:nvPr/>
        </p:nvSpPr>
        <p:spPr>
          <a:xfrm>
            <a:off x="5094922" y="5341639"/>
            <a:ext cx="1524635" cy="1320800"/>
          </a:xfrm>
          <a:custGeom>
            <a:avLst/>
            <a:gdLst/>
            <a:ahLst/>
            <a:cxnLst/>
            <a:rect l="l" t="t" r="r" b="b"/>
            <a:pathLst>
              <a:path w="1524634" h="1320800">
                <a:moveTo>
                  <a:pt x="1143419" y="0"/>
                </a:moveTo>
                <a:lnTo>
                  <a:pt x="381139" y="0"/>
                </a:lnTo>
                <a:lnTo>
                  <a:pt x="0" y="660158"/>
                </a:lnTo>
                <a:lnTo>
                  <a:pt x="381139" y="1320304"/>
                </a:lnTo>
                <a:lnTo>
                  <a:pt x="1143406" y="1320304"/>
                </a:lnTo>
                <a:lnTo>
                  <a:pt x="1524558" y="660158"/>
                </a:lnTo>
                <a:lnTo>
                  <a:pt x="1143419" y="0"/>
                </a:lnTo>
                <a:close/>
              </a:path>
            </a:pathLst>
          </a:custGeom>
          <a:solidFill>
            <a:schemeClr val="accent5"/>
          </a:solidFill>
        </p:spPr>
        <p:txBody>
          <a:bodyPr wrap="square" lIns="0" tIns="0" rIns="0" bIns="0" rtlCol="0"/>
          <a:lstStyle/>
          <a:p>
            <a:endParaRPr/>
          </a:p>
        </p:txBody>
      </p:sp>
      <p:sp>
        <p:nvSpPr>
          <p:cNvPr id="22" name="object 15"/>
          <p:cNvSpPr/>
          <p:nvPr/>
        </p:nvSpPr>
        <p:spPr>
          <a:xfrm>
            <a:off x="5087581" y="3943070"/>
            <a:ext cx="1539240" cy="1333500"/>
          </a:xfrm>
          <a:custGeom>
            <a:avLst/>
            <a:gdLst/>
            <a:ahLst/>
            <a:cxnLst/>
            <a:rect l="l" t="t" r="r" b="b"/>
            <a:pathLst>
              <a:path w="1539240" h="1333500">
                <a:moveTo>
                  <a:pt x="1154430" y="0"/>
                </a:moveTo>
                <a:lnTo>
                  <a:pt x="384809" y="0"/>
                </a:lnTo>
                <a:lnTo>
                  <a:pt x="0" y="666508"/>
                </a:lnTo>
                <a:lnTo>
                  <a:pt x="384809" y="1333004"/>
                </a:lnTo>
                <a:lnTo>
                  <a:pt x="388480" y="1333004"/>
                </a:lnTo>
                <a:lnTo>
                  <a:pt x="388480" y="1320304"/>
                </a:lnTo>
                <a:lnTo>
                  <a:pt x="392146" y="1320304"/>
                </a:lnTo>
                <a:lnTo>
                  <a:pt x="14668" y="666508"/>
                </a:lnTo>
                <a:lnTo>
                  <a:pt x="392150" y="12699"/>
                </a:lnTo>
                <a:lnTo>
                  <a:pt x="1161761" y="12699"/>
                </a:lnTo>
                <a:lnTo>
                  <a:pt x="1154430" y="0"/>
                </a:lnTo>
                <a:close/>
              </a:path>
              <a:path w="1539240" h="1333500">
                <a:moveTo>
                  <a:pt x="1161761" y="12699"/>
                </a:moveTo>
                <a:lnTo>
                  <a:pt x="1147089" y="12699"/>
                </a:lnTo>
                <a:lnTo>
                  <a:pt x="1524551" y="666521"/>
                </a:lnTo>
                <a:lnTo>
                  <a:pt x="1147089" y="1320304"/>
                </a:lnTo>
                <a:lnTo>
                  <a:pt x="392146" y="1320304"/>
                </a:lnTo>
                <a:lnTo>
                  <a:pt x="393979" y="1323479"/>
                </a:lnTo>
                <a:lnTo>
                  <a:pt x="388480" y="1326654"/>
                </a:lnTo>
                <a:lnTo>
                  <a:pt x="388480" y="1333004"/>
                </a:lnTo>
                <a:lnTo>
                  <a:pt x="1154417" y="1333004"/>
                </a:lnTo>
                <a:lnTo>
                  <a:pt x="1539219" y="666508"/>
                </a:lnTo>
                <a:lnTo>
                  <a:pt x="1161761" y="12699"/>
                </a:lnTo>
                <a:close/>
              </a:path>
              <a:path w="1539240" h="1333500">
                <a:moveTo>
                  <a:pt x="392146" y="1320304"/>
                </a:moveTo>
                <a:lnTo>
                  <a:pt x="388480" y="1320304"/>
                </a:lnTo>
                <a:lnTo>
                  <a:pt x="388480" y="1326654"/>
                </a:lnTo>
                <a:lnTo>
                  <a:pt x="393979" y="1323479"/>
                </a:lnTo>
                <a:lnTo>
                  <a:pt x="392146" y="1320304"/>
                </a:lnTo>
                <a:close/>
              </a:path>
            </a:pathLst>
          </a:custGeom>
          <a:solidFill>
            <a:srgbClr val="00B050"/>
          </a:solidFill>
          <a:ln>
            <a:solidFill>
              <a:schemeClr val="accent5"/>
            </a:solidFill>
          </a:ln>
        </p:spPr>
        <p:txBody>
          <a:bodyPr wrap="square" lIns="0" tIns="0" rIns="0" bIns="0" rtlCol="0"/>
          <a:lstStyle/>
          <a:p>
            <a:endParaRPr/>
          </a:p>
        </p:txBody>
      </p:sp>
      <p:sp>
        <p:nvSpPr>
          <p:cNvPr id="23" name="object 8"/>
          <p:cNvSpPr/>
          <p:nvPr/>
        </p:nvSpPr>
        <p:spPr>
          <a:xfrm>
            <a:off x="6846887" y="2059703"/>
            <a:ext cx="984250" cy="852169"/>
          </a:xfrm>
          <a:custGeom>
            <a:avLst/>
            <a:gdLst/>
            <a:ahLst/>
            <a:cxnLst/>
            <a:rect l="l" t="t" r="r" b="b"/>
            <a:pathLst>
              <a:path w="984250" h="852169">
                <a:moveTo>
                  <a:pt x="737958" y="0"/>
                </a:moveTo>
                <a:lnTo>
                  <a:pt x="245986" y="0"/>
                </a:lnTo>
                <a:lnTo>
                  <a:pt x="0" y="426059"/>
                </a:lnTo>
                <a:lnTo>
                  <a:pt x="245986" y="852106"/>
                </a:lnTo>
                <a:lnTo>
                  <a:pt x="737946" y="852106"/>
                </a:lnTo>
                <a:lnTo>
                  <a:pt x="983932" y="426059"/>
                </a:lnTo>
                <a:lnTo>
                  <a:pt x="737958" y="0"/>
                </a:lnTo>
                <a:close/>
              </a:path>
            </a:pathLst>
          </a:custGeom>
          <a:solidFill>
            <a:srgbClr val="CCECFF"/>
          </a:solidFill>
        </p:spPr>
        <p:txBody>
          <a:bodyPr wrap="square" lIns="0" tIns="0" rIns="0" bIns="0" rtlCol="0"/>
          <a:lstStyle/>
          <a:p>
            <a:endParaRPr/>
          </a:p>
        </p:txBody>
      </p:sp>
      <p:sp>
        <p:nvSpPr>
          <p:cNvPr id="24" name="object 17"/>
          <p:cNvSpPr/>
          <p:nvPr/>
        </p:nvSpPr>
        <p:spPr>
          <a:xfrm>
            <a:off x="4023360" y="5863721"/>
            <a:ext cx="931544" cy="807085"/>
          </a:xfrm>
          <a:custGeom>
            <a:avLst/>
            <a:gdLst/>
            <a:ahLst/>
            <a:cxnLst/>
            <a:rect l="l" t="t" r="r" b="b"/>
            <a:pathLst>
              <a:path w="931545" h="807084">
                <a:moveTo>
                  <a:pt x="698614" y="0"/>
                </a:moveTo>
                <a:lnTo>
                  <a:pt x="232867" y="0"/>
                </a:lnTo>
                <a:lnTo>
                  <a:pt x="0" y="403351"/>
                </a:lnTo>
                <a:lnTo>
                  <a:pt x="232867" y="806703"/>
                </a:lnTo>
                <a:lnTo>
                  <a:pt x="698601" y="806703"/>
                </a:lnTo>
                <a:lnTo>
                  <a:pt x="931481" y="403351"/>
                </a:lnTo>
                <a:lnTo>
                  <a:pt x="698614" y="0"/>
                </a:lnTo>
                <a:close/>
              </a:path>
            </a:pathLst>
          </a:custGeom>
          <a:solidFill>
            <a:schemeClr val="accent5"/>
          </a:solidFill>
        </p:spPr>
        <p:txBody>
          <a:bodyPr wrap="square" lIns="0" tIns="0" rIns="0" bIns="0" rtlCol="0"/>
          <a:lstStyle/>
          <a:p>
            <a:endParaRPr/>
          </a:p>
        </p:txBody>
      </p:sp>
      <p:sp>
        <p:nvSpPr>
          <p:cNvPr id="25" name="object 18"/>
          <p:cNvSpPr/>
          <p:nvPr/>
        </p:nvSpPr>
        <p:spPr>
          <a:xfrm>
            <a:off x="3378492" y="5641788"/>
            <a:ext cx="721995" cy="625475"/>
          </a:xfrm>
          <a:custGeom>
            <a:avLst/>
            <a:gdLst/>
            <a:ahLst/>
            <a:cxnLst/>
            <a:rect l="l" t="t" r="r" b="b"/>
            <a:pathLst>
              <a:path w="721994" h="625475">
                <a:moveTo>
                  <a:pt x="541451" y="0"/>
                </a:moveTo>
                <a:lnTo>
                  <a:pt x="180492" y="0"/>
                </a:lnTo>
                <a:lnTo>
                  <a:pt x="0" y="312623"/>
                </a:lnTo>
                <a:lnTo>
                  <a:pt x="180492" y="625208"/>
                </a:lnTo>
                <a:lnTo>
                  <a:pt x="541451" y="625208"/>
                </a:lnTo>
                <a:lnTo>
                  <a:pt x="721944" y="312623"/>
                </a:lnTo>
                <a:lnTo>
                  <a:pt x="541451" y="0"/>
                </a:lnTo>
                <a:close/>
              </a:path>
            </a:pathLst>
          </a:custGeom>
          <a:solidFill>
            <a:srgbClr val="CCECFF"/>
          </a:solidFill>
        </p:spPr>
        <p:txBody>
          <a:bodyPr wrap="square" lIns="0" tIns="0" rIns="0" bIns="0" rtlCol="0"/>
          <a:lstStyle/>
          <a:p>
            <a:endParaRPr/>
          </a:p>
        </p:txBody>
      </p:sp>
      <p:sp>
        <p:nvSpPr>
          <p:cNvPr id="27" name="TextBox 26"/>
          <p:cNvSpPr txBox="1"/>
          <p:nvPr/>
        </p:nvSpPr>
        <p:spPr>
          <a:xfrm>
            <a:off x="786807" y="1210571"/>
            <a:ext cx="2139273"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Страхи</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pic>
        <p:nvPicPr>
          <p:cNvPr id="28" name="Рисунок 27"/>
          <p:cNvPicPr>
            <a:picLocks noChangeAspect="1"/>
          </p:cNvPicPr>
          <p:nvPr/>
        </p:nvPicPr>
        <p:blipFill>
          <a:blip r:embed="rId4" cstate="print"/>
          <a:stretch>
            <a:fillRect/>
          </a:stretch>
        </p:blipFill>
        <p:spPr>
          <a:xfrm>
            <a:off x="6405774" y="4672584"/>
            <a:ext cx="1375770" cy="1234440"/>
          </a:xfrm>
          <a:prstGeom prst="hexagon">
            <a:avLst/>
          </a:prstGeom>
          <a:ln w="88900" cap="sq">
            <a:solidFill>
              <a:srgbClr val="FFFFFF"/>
            </a:solidFill>
            <a:miter lim="800000"/>
          </a:ln>
          <a:effectLst>
            <a:outerShdw blurRad="254000" algn="tl" rotWithShape="0">
              <a:srgbClr val="000000">
                <a:alpha val="43000"/>
              </a:srgbClr>
            </a:outerShdw>
          </a:effectLst>
        </p:spPr>
      </p:pic>
      <p:sp>
        <p:nvSpPr>
          <p:cNvPr id="30" name="TextBox 29"/>
          <p:cNvSpPr txBox="1"/>
          <p:nvPr/>
        </p:nvSpPr>
        <p:spPr>
          <a:xfrm>
            <a:off x="228601" y="1829314"/>
            <a:ext cx="3694176" cy="584775"/>
          </a:xfrm>
          <a:prstGeom prst="rect">
            <a:avLst/>
          </a:prstGeom>
          <a:noFill/>
        </p:spPr>
        <p:txBody>
          <a:bodyPr wrap="square" rtlCol="0">
            <a:spAutoFit/>
          </a:bodyPr>
          <a:lstStyle/>
          <a:p>
            <a:r>
              <a:rPr lang="ru-RU" sz="3200" b="1" dirty="0" err="1" smtClean="0">
                <a:latin typeface="Times New Roman" pitchFamily="18" charset="0"/>
                <a:cs typeface="Times New Roman" pitchFamily="18" charset="0"/>
              </a:rPr>
              <a:t>Гиперактивность</a:t>
            </a:r>
            <a:endParaRPr lang="ru-RU" sz="3200" b="1" dirty="0" smtClean="0">
              <a:latin typeface="Times New Roman" pitchFamily="18" charset="0"/>
              <a:cs typeface="Times New Roman" pitchFamily="18" charset="0"/>
            </a:endParaRPr>
          </a:p>
        </p:txBody>
      </p:sp>
      <p:sp>
        <p:nvSpPr>
          <p:cNvPr id="31" name="TextBox 30"/>
          <p:cNvSpPr txBox="1"/>
          <p:nvPr/>
        </p:nvSpPr>
        <p:spPr>
          <a:xfrm>
            <a:off x="670983" y="2576074"/>
            <a:ext cx="3288369" cy="523220"/>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Тревожность</a:t>
            </a:r>
          </a:p>
        </p:txBody>
      </p:sp>
      <p:sp>
        <p:nvSpPr>
          <p:cNvPr id="32" name="TextBox 31"/>
          <p:cNvSpPr txBox="1"/>
          <p:nvPr/>
        </p:nvSpPr>
        <p:spPr>
          <a:xfrm>
            <a:off x="378375" y="3179578"/>
            <a:ext cx="3480393"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Адаптация в школе </a:t>
            </a:r>
            <a:endParaRPr lang="ru-RU" sz="2800" b="1" dirty="0">
              <a:solidFill>
                <a:srgbClr val="1C51A3"/>
              </a:solidFill>
              <a:latin typeface="Times New Roman" pitchFamily="18" charset="0"/>
              <a:cs typeface="Times New Roman" pitchFamily="18" charset="0"/>
            </a:endParaRPr>
          </a:p>
        </p:txBody>
      </p:sp>
      <p:sp>
        <p:nvSpPr>
          <p:cNvPr id="33" name="TextBox 32"/>
          <p:cNvSpPr txBox="1"/>
          <p:nvPr/>
        </p:nvSpPr>
        <p:spPr>
          <a:xfrm>
            <a:off x="286935" y="3737362"/>
            <a:ext cx="3974169"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Развитие внимания </a:t>
            </a:r>
            <a:endParaRPr lang="ru-RU" sz="3200" b="1" dirty="0">
              <a:solidFill>
                <a:srgbClr val="1C51A3"/>
              </a:solidFill>
              <a:latin typeface="Times New Roman" pitchFamily="18" charset="0"/>
              <a:cs typeface="Times New Roman" pitchFamily="18" charset="0"/>
            </a:endParaRPr>
          </a:p>
        </p:txBody>
      </p:sp>
      <p:sp>
        <p:nvSpPr>
          <p:cNvPr id="29" name="TextBox 28"/>
          <p:cNvSpPr txBox="1"/>
          <p:nvPr/>
        </p:nvSpPr>
        <p:spPr>
          <a:xfrm>
            <a:off x="3767328" y="1975619"/>
            <a:ext cx="3017519" cy="830997"/>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Агрессивность</a:t>
            </a:r>
          </a:p>
          <a:p>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34" name="TextBox 33"/>
          <p:cNvSpPr txBox="1"/>
          <p:nvPr/>
        </p:nvSpPr>
        <p:spPr>
          <a:xfrm>
            <a:off x="3282696" y="2743715"/>
            <a:ext cx="3858767" cy="954107"/>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Неадекватная самооценка </a:t>
            </a:r>
            <a:endParaRPr lang="ru-RU" sz="2800" b="1" dirty="0">
              <a:solidFill>
                <a:srgbClr val="1C51A3"/>
              </a:solidFill>
              <a:latin typeface="Times New Roman" pitchFamily="18" charset="0"/>
              <a:cs typeface="Times New Roman" pitchFamily="18" charset="0"/>
            </a:endParaRPr>
          </a:p>
        </p:txBody>
      </p:sp>
      <p:sp>
        <p:nvSpPr>
          <p:cNvPr id="35" name="TextBox 34"/>
          <p:cNvSpPr txBox="1"/>
          <p:nvPr/>
        </p:nvSpPr>
        <p:spPr>
          <a:xfrm>
            <a:off x="1881039" y="4325627"/>
            <a:ext cx="3349329" cy="1077218"/>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Хроническая неуспеваемость</a:t>
            </a:r>
            <a:r>
              <a:rPr lang="ru-RU" sz="3200" b="1" dirty="0" smtClean="0">
                <a:solidFill>
                  <a:srgbClr val="1C51A3"/>
                </a:solidFill>
                <a:latin typeface="Times New Roman" pitchFamily="18" charset="0"/>
                <a:cs typeface="Times New Roman" pitchFamily="18" charset="0"/>
              </a:rPr>
              <a:t> </a:t>
            </a:r>
            <a:endParaRPr lang="ru-RU" sz="3200" b="1" dirty="0">
              <a:solidFill>
                <a:srgbClr val="1C51A3"/>
              </a:solidFill>
              <a:latin typeface="Times New Roman" pitchFamily="18" charset="0"/>
              <a:cs typeface="Times New Roman" pitchFamily="18" charset="0"/>
            </a:endParaRPr>
          </a:p>
        </p:txBody>
      </p:sp>
      <p:sp>
        <p:nvSpPr>
          <p:cNvPr id="36" name="TextBox 35"/>
          <p:cNvSpPr txBox="1"/>
          <p:nvPr/>
        </p:nvSpPr>
        <p:spPr>
          <a:xfrm>
            <a:off x="4014217" y="1189235"/>
            <a:ext cx="3352800" cy="830997"/>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Детско-родительские отношения</a:t>
            </a:r>
            <a:r>
              <a:rPr lang="ru-RU" sz="2400" b="1" dirty="0" smtClean="0">
                <a:solidFill>
                  <a:srgbClr val="1C51A3"/>
                </a:solidFill>
                <a:latin typeface="Times New Roman" pitchFamily="18" charset="0"/>
                <a:cs typeface="Times New Roman" pitchFamily="18" charset="0"/>
              </a:rPr>
              <a:t> </a:t>
            </a:r>
            <a:endParaRPr lang="ru-RU" sz="2400" b="1" dirty="0">
              <a:solidFill>
                <a:srgbClr val="1C51A3"/>
              </a:solidFill>
              <a:latin typeface="Times New Roman" pitchFamily="18" charset="0"/>
              <a:cs typeface="Times New Roman" pitchFamily="18" charset="0"/>
            </a:endParaRPr>
          </a:p>
        </p:txBody>
      </p:sp>
      <p:sp>
        <p:nvSpPr>
          <p:cNvPr id="37" name="TextBox 36"/>
          <p:cNvSpPr txBox="1"/>
          <p:nvPr/>
        </p:nvSpPr>
        <p:spPr>
          <a:xfrm>
            <a:off x="228601" y="5368043"/>
            <a:ext cx="2493264" cy="1077218"/>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Проблемы одаренности</a:t>
            </a:r>
            <a:r>
              <a:rPr lang="ru-RU" sz="3200" b="1" dirty="0" smtClean="0">
                <a:solidFill>
                  <a:srgbClr val="1C51A3"/>
                </a:solidFill>
                <a:latin typeface="Times New Roman" pitchFamily="18" charset="0"/>
                <a:cs typeface="Times New Roman" pitchFamily="18" charset="0"/>
              </a:rPr>
              <a:t> </a:t>
            </a:r>
            <a:endParaRPr lang="ru-RU" sz="3200" b="1" dirty="0">
              <a:solidFill>
                <a:srgbClr val="1C51A3"/>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5" cstate="print"/>
          <a:srcRect/>
          <a:stretch>
            <a:fillRect/>
          </a:stretch>
        </p:blipFill>
        <p:spPr bwMode="auto">
          <a:xfrm>
            <a:off x="5175504" y="3995928"/>
            <a:ext cx="1380744" cy="1234440"/>
          </a:xfrm>
          <a:prstGeom prst="hexagon">
            <a:avLst/>
          </a:prstGeom>
          <a:noFill/>
          <a:ln w="9525">
            <a:noFill/>
            <a:miter lim="800000"/>
            <a:headEnd/>
            <a:tailEnd/>
          </a:ln>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18872" y="1161288"/>
            <a:ext cx="8869679" cy="5696712"/>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Виды внимания на уроках физкультуры в школе</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18558" y="313694"/>
            <a:ext cx="253916"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8</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4" name="空心弧 1"/>
          <p:cNvSpPr/>
          <p:nvPr/>
        </p:nvSpPr>
        <p:spPr>
          <a:xfrm rot="5400000">
            <a:off x="-1612553" y="1495901"/>
            <a:ext cx="4419570" cy="4112653"/>
          </a:xfrm>
          <a:prstGeom prst="blockArc">
            <a:avLst>
              <a:gd name="adj1" fmla="val 10897210"/>
              <a:gd name="adj2" fmla="val 6953"/>
              <a:gd name="adj3" fmla="val 1246"/>
            </a:avLst>
          </a:prstGeom>
          <a:solidFill>
            <a:srgbClr val="0D4594"/>
          </a:solidFill>
          <a:ln>
            <a:solidFill>
              <a:srgbClr val="1C51A3"/>
            </a:solid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734" fontAlgn="auto">
              <a:spcBef>
                <a:spcPts val="0"/>
              </a:spcBef>
              <a:spcAft>
                <a:spcPts val="0"/>
              </a:spcAft>
              <a:defRPr/>
            </a:pPr>
            <a:endParaRPr lang="zh-CN" altLang="en-US" sz="3500">
              <a:solidFill>
                <a:prstClr val="black"/>
              </a:solidFill>
              <a:latin typeface="+mj-ea"/>
              <a:ea typeface="+mj-ea"/>
              <a:cs typeface="Arial" panose="020B0604020202020204" pitchFamily="34" charset="0"/>
            </a:endParaRPr>
          </a:p>
        </p:txBody>
      </p:sp>
      <p:sp>
        <p:nvSpPr>
          <p:cNvPr id="17" name="椭圆 11"/>
          <p:cNvSpPr/>
          <p:nvPr/>
        </p:nvSpPr>
        <p:spPr>
          <a:xfrm>
            <a:off x="2304822" y="3313544"/>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20" name="椭圆 11"/>
          <p:cNvSpPr/>
          <p:nvPr/>
        </p:nvSpPr>
        <p:spPr>
          <a:xfrm>
            <a:off x="1491006" y="5060048"/>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22" name="Прямоугольник 21"/>
          <p:cNvSpPr/>
          <p:nvPr/>
        </p:nvSpPr>
        <p:spPr>
          <a:xfrm>
            <a:off x="2404872" y="1188471"/>
            <a:ext cx="6464808" cy="1577355"/>
          </a:xfrm>
          <a:prstGeom prst="rect">
            <a:avLst/>
          </a:prstGeom>
          <a:noFill/>
        </p:spPr>
        <p:txBody>
          <a:bodyPr wrap="square" lIns="68580" tIns="34290" rIns="68580" bIns="34290">
            <a:spAutoFit/>
          </a:bodyPr>
          <a:lstStyle/>
          <a:p>
            <a:pPr algn="just"/>
            <a:r>
              <a:rPr lang="ru-RU" sz="1400" b="1" dirty="0" smtClean="0">
                <a:latin typeface="Times New Roman" pitchFamily="18" charset="0"/>
                <a:cs typeface="Times New Roman" pitchFamily="18" charset="0"/>
              </a:rPr>
              <a:t>Непроизвольное внимание</a:t>
            </a:r>
            <a:r>
              <a:rPr lang="ru-RU" sz="1400" dirty="0" smtClean="0">
                <a:latin typeface="Times New Roman" pitchFamily="18" charset="0"/>
                <a:cs typeface="Times New Roman" pitchFamily="18" charset="0"/>
              </a:rPr>
              <a:t> возникает, во-первых, вследствие внешних причин-особенностей действующих на школьника раздражителей и, во-вторых, вследствие внутренних побуждений направленности личности. Непроизвольное внимание возникает в зависимости от состояния самого человека, она связано с его настроением, переживаниями, потребностями, интересами. Например: сильный звук, яркая вспышка света, резкий запах всегда привлекут внимание.</a:t>
            </a: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23" name="Прямоугольник 22"/>
          <p:cNvSpPr/>
          <p:nvPr/>
        </p:nvSpPr>
        <p:spPr>
          <a:xfrm>
            <a:off x="2834640" y="2669799"/>
            <a:ext cx="5998464" cy="2439129"/>
          </a:xfrm>
          <a:prstGeom prst="rect">
            <a:avLst/>
          </a:prstGeom>
          <a:noFill/>
        </p:spPr>
        <p:txBody>
          <a:bodyPr wrap="square" lIns="68580" tIns="34290" rIns="68580" bIns="34290">
            <a:spAutoFit/>
          </a:bodyPr>
          <a:lstStyle/>
          <a:p>
            <a:pPr algn="just"/>
            <a:r>
              <a:rPr lang="ru-RU" sz="1400" b="1" dirty="0" smtClean="0">
                <a:latin typeface="Times New Roman" pitchFamily="18" charset="0"/>
                <a:cs typeface="Times New Roman" pitchFamily="18" charset="0"/>
              </a:rPr>
              <a:t>Произвольное внимание - </a:t>
            </a:r>
            <a:r>
              <a:rPr lang="ru-RU" sz="1400" dirty="0" smtClean="0">
                <a:latin typeface="Times New Roman" pitchFamily="18" charset="0"/>
                <a:cs typeface="Times New Roman" pitchFamily="18" charset="0"/>
              </a:rPr>
              <a:t>специфически человеческая форма внимания, исторически оно возникло в трудовой деятельности человека. Оно возникает в результате волевых усилий человека. В этом случае участок с оптимальной возбудимостью поддерживается сигналами, идущими от второй сигнальной системы. Указания со стороны, собственная инструкция, намерение (в виде внутренней речи) создают возможность произвольного внимания, которое играет огромную роль в жизни человека. Ведь далеко не все, что необходимо делать человеку, представляет для него непосредственный интерес. И в процессе учебной деятельности обучающихся требуется произвольное внимание, ясная постановка цели.</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24" name="Прямоугольник 23"/>
          <p:cNvSpPr/>
          <p:nvPr/>
        </p:nvSpPr>
        <p:spPr>
          <a:xfrm>
            <a:off x="2157984" y="5065202"/>
            <a:ext cx="6784848" cy="1792798"/>
          </a:xfrm>
          <a:prstGeom prst="rect">
            <a:avLst/>
          </a:prstGeom>
          <a:noFill/>
        </p:spPr>
        <p:txBody>
          <a:bodyPr wrap="square" lIns="68580" tIns="34290" rIns="68580" bIns="34290">
            <a:spAutoFit/>
          </a:bodyPr>
          <a:lstStyle/>
          <a:p>
            <a:pPr algn="just"/>
            <a:r>
              <a:rPr lang="ru-RU" sz="1400" b="1" dirty="0" err="1" smtClean="0">
                <a:latin typeface="Times New Roman" pitchFamily="18" charset="0"/>
                <a:cs typeface="Times New Roman" pitchFamily="18" charset="0"/>
              </a:rPr>
              <a:t>Послепроизволъное</a:t>
            </a:r>
            <a:r>
              <a:rPr lang="ru-RU" sz="1400" b="1" dirty="0" smtClean="0">
                <a:latin typeface="Times New Roman" pitchFamily="18" charset="0"/>
                <a:cs typeface="Times New Roman" pitchFamily="18" charset="0"/>
              </a:rPr>
              <a:t> внимание</a:t>
            </a:r>
            <a:r>
              <a:rPr lang="ru-RU" sz="1400" dirty="0" smtClean="0">
                <a:latin typeface="Times New Roman" pitchFamily="18" charset="0"/>
                <a:cs typeface="Times New Roman" pitchFamily="18" charset="0"/>
              </a:rPr>
              <a:t>  возникает вначале благодаря волевым усилиям. Но когда появляется интерес, уже не требуется волевых усилий для поддержания внимания. Оно удерживается само собой, т.е. непроизвольно.</a:t>
            </a:r>
          </a:p>
          <a:p>
            <a:pPr algn="just"/>
            <a:r>
              <a:rPr lang="ru-RU" sz="1400" dirty="0" smtClean="0">
                <a:latin typeface="Times New Roman" pitchFamily="18" charset="0"/>
                <a:cs typeface="Times New Roman" pitchFamily="18" charset="0"/>
              </a:rPr>
              <a:t>На уроках физической культуры можно наблюдать все типы внимания ученика. Если на уроке преобладает произвольное внимание учащихся, то учащиеся устают от психического напряжения, что может привести школьников к потере интереса к занятию.</a:t>
            </a:r>
          </a:p>
          <a:p>
            <a:r>
              <a:rPr lang="ru-RU" sz="1400" b="1"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28" name="Google Shape;968;p48"/>
          <p:cNvSpPr/>
          <p:nvPr/>
        </p:nvSpPr>
        <p:spPr>
          <a:xfrm>
            <a:off x="2289194" y="3312218"/>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椭圆 11"/>
          <p:cNvSpPr/>
          <p:nvPr/>
        </p:nvSpPr>
        <p:spPr>
          <a:xfrm>
            <a:off x="1149630" y="1362824"/>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31" name="Google Shape;968;p48"/>
          <p:cNvSpPr/>
          <p:nvPr/>
        </p:nvSpPr>
        <p:spPr>
          <a:xfrm>
            <a:off x="1130954" y="1340162"/>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8;p48"/>
          <p:cNvSpPr/>
          <p:nvPr/>
        </p:nvSpPr>
        <p:spPr>
          <a:xfrm>
            <a:off x="1463186" y="5028242"/>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Рисунок 33"/>
          <p:cNvPicPr>
            <a:picLocks noChangeAspect="1"/>
          </p:cNvPicPr>
          <p:nvPr/>
        </p:nvPicPr>
        <p:blipFill>
          <a:blip r:embed="rId4" cstate="print"/>
          <a:stretch>
            <a:fillRect/>
          </a:stretch>
        </p:blipFill>
        <p:spPr>
          <a:xfrm>
            <a:off x="192024" y="2697481"/>
            <a:ext cx="1947292" cy="1801368"/>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42416"/>
            <a:ext cx="9144000" cy="5815584"/>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552944"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Особенности внимания на уроках физкультуры детей разного школьного возраста </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18561" y="313694"/>
            <a:ext cx="253916"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9</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9" name="六边形 31"/>
          <p:cNvSpPr/>
          <p:nvPr/>
        </p:nvSpPr>
        <p:spPr>
          <a:xfrm rot="5400000">
            <a:off x="231761" y="3043444"/>
            <a:ext cx="1525763" cy="1327414"/>
          </a:xfrm>
          <a:prstGeom prst="hexagon">
            <a:avLst>
              <a:gd name="adj" fmla="val 25000"/>
              <a:gd name="vf" fmla="val 115470"/>
            </a:avLst>
          </a:prstGeom>
          <a:solidFill>
            <a:srgbClr val="1C51A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六边形 29"/>
          <p:cNvSpPr/>
          <p:nvPr/>
        </p:nvSpPr>
        <p:spPr>
          <a:xfrm rot="5400000">
            <a:off x="1278701" y="1853220"/>
            <a:ext cx="1112792" cy="968126"/>
          </a:xfrm>
          <a:prstGeom prst="hexagon">
            <a:avLst>
              <a:gd name="adj" fmla="val 25000"/>
              <a:gd name="vf" fmla="val 115470"/>
            </a:avLst>
          </a:prstGeom>
          <a:solidFill>
            <a:srgbClr val="1B4E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六边形 29"/>
          <p:cNvSpPr/>
          <p:nvPr/>
        </p:nvSpPr>
        <p:spPr>
          <a:xfrm rot="5400000">
            <a:off x="2132718" y="3242073"/>
            <a:ext cx="1112792" cy="968126"/>
          </a:xfrm>
          <a:prstGeom prst="hexagon">
            <a:avLst>
              <a:gd name="adj" fmla="val 25000"/>
              <a:gd name="vf" fmla="val 115470"/>
            </a:avLst>
          </a:prstGeom>
          <a:solidFill>
            <a:srgbClr val="1B4E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六边形 29"/>
          <p:cNvSpPr/>
          <p:nvPr/>
        </p:nvSpPr>
        <p:spPr>
          <a:xfrm rot="5400000">
            <a:off x="1209691" y="4587794"/>
            <a:ext cx="1112792" cy="968126"/>
          </a:xfrm>
          <a:prstGeom prst="hexagon">
            <a:avLst>
              <a:gd name="adj" fmla="val 25000"/>
              <a:gd name="vf" fmla="val 115470"/>
            </a:avLst>
          </a:prstGeom>
          <a:solidFill>
            <a:srgbClr val="1B4E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00"/>
          <p:cNvSpPr>
            <a:spLocks noEditPoints="1"/>
          </p:cNvSpPr>
          <p:nvPr/>
        </p:nvSpPr>
        <p:spPr bwMode="auto">
          <a:xfrm>
            <a:off x="1595387" y="4853829"/>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0"/>
          <p:cNvSpPr>
            <a:spLocks noEditPoints="1"/>
          </p:cNvSpPr>
          <p:nvPr/>
        </p:nvSpPr>
        <p:spPr bwMode="auto">
          <a:xfrm>
            <a:off x="2534171" y="3524901"/>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0"/>
          <p:cNvSpPr>
            <a:spLocks noEditPoints="1"/>
          </p:cNvSpPr>
          <p:nvPr/>
        </p:nvSpPr>
        <p:spPr bwMode="auto">
          <a:xfrm>
            <a:off x="1665491" y="2125869"/>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矩形 44"/>
          <p:cNvSpPr/>
          <p:nvPr/>
        </p:nvSpPr>
        <p:spPr>
          <a:xfrm>
            <a:off x="2435849" y="4849212"/>
            <a:ext cx="6305815" cy="160043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600" dirty="0" smtClean="0">
                <a:latin typeface="Times New Roman" pitchFamily="18" charset="0"/>
                <a:cs typeface="Times New Roman" pitchFamily="18" charset="0"/>
              </a:rPr>
              <a:t>Старшеклассники могут длительно удерживать произвольное внимание и действуют сознательно. Они внимательно </a:t>
            </a:r>
            <a:r>
              <a:rPr lang="ru-RU" sz="1600" dirty="0" smtClean="0">
                <a:latin typeface="Times New Roman" pitchFamily="18" charset="0"/>
                <a:cs typeface="Times New Roman" pitchFamily="18" charset="0"/>
              </a:rPr>
              <a:t>относятся </a:t>
            </a:r>
            <a:r>
              <a:rPr lang="ru-RU" sz="1600" dirty="0" smtClean="0">
                <a:latin typeface="Times New Roman" pitchFamily="18" charset="0"/>
                <a:cs typeface="Times New Roman" pitchFamily="18" charset="0"/>
              </a:rPr>
              <a:t>к любой информации (рассказ, показ упражнения). Если для младших школьников и подростков главным фактором, организующим внимание, является форма подачи учебного </a:t>
            </a:r>
            <a:r>
              <a:rPr lang="ru-RU" sz="1600" dirty="0" smtClean="0">
                <a:latin typeface="Times New Roman" pitchFamily="18" charset="0"/>
                <a:cs typeface="Times New Roman" pitchFamily="18" charset="0"/>
              </a:rPr>
              <a:t>материала</a:t>
            </a:r>
            <a:r>
              <a:rPr lang="ru-RU" sz="1600" dirty="0" smtClean="0">
                <a:latin typeface="Times New Roman" pitchFamily="18" charset="0"/>
                <a:cs typeface="Times New Roman" pitchFamily="18" charset="0"/>
              </a:rPr>
              <a:t>, то для старшеклассников важным становится содержание</a:t>
            </a:r>
            <a:r>
              <a:rPr lang="ru-RU" sz="1600" dirty="0" smtClean="0">
                <a:latin typeface="Times New Roman" pitchFamily="18" charset="0"/>
                <a:cs typeface="Times New Roman" pitchFamily="18" charset="0"/>
              </a:rPr>
              <a:t>.</a:t>
            </a:r>
            <a:endParaRPr lang="ru-RU" sz="2800" i="1" dirty="0" smtClean="0">
              <a:solidFill>
                <a:srgbClr val="C00000"/>
              </a:solidFill>
            </a:endParaRPr>
          </a:p>
        </p:txBody>
      </p:sp>
      <p:sp>
        <p:nvSpPr>
          <p:cNvPr id="19" name="矩形 44"/>
          <p:cNvSpPr/>
          <p:nvPr/>
        </p:nvSpPr>
        <p:spPr>
          <a:xfrm>
            <a:off x="2432305" y="1115412"/>
            <a:ext cx="6373367" cy="184665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600" dirty="0" smtClean="0">
                <a:latin typeface="Times New Roman" pitchFamily="18" charset="0"/>
                <a:cs typeface="Times New Roman" pitchFamily="18" charset="0"/>
              </a:rPr>
              <a:t>В младшем школьном возрасте легко возникает непроизвольное внимание, поэтому младшие школьники часто отвлекаются. Кроме того, устойчивость произвольного внимания у детей 7-8 лет - только </a:t>
            </a:r>
            <a:r>
              <a:rPr lang="ru-RU" sz="1600" dirty="0" smtClean="0">
                <a:latin typeface="Times New Roman" pitchFamily="18" charset="0"/>
                <a:cs typeface="Times New Roman" pitchFamily="18" charset="0"/>
              </a:rPr>
              <a:t>10-15 </a:t>
            </a:r>
            <a:r>
              <a:rPr lang="ru-RU" sz="1600" dirty="0" smtClean="0">
                <a:latin typeface="Times New Roman" pitchFamily="18" charset="0"/>
                <a:cs typeface="Times New Roman" pitchFamily="18" charset="0"/>
              </a:rPr>
              <a:t>минут. Экспериментально доказано, что младшие школьники не способны сосредоточенно выполнять подряд 7-8 упражнений, даже если на это планировать 8-10 минут. Уже на пятом упражнении наблюдается большое число отвлечений. </a:t>
            </a:r>
            <a:endParaRPr lang="ru-RU" sz="1600" i="1" dirty="0" smtClean="0">
              <a:solidFill>
                <a:srgbClr val="C00000"/>
              </a:solidFill>
            </a:endParaRPr>
          </a:p>
        </p:txBody>
      </p:sp>
      <p:sp>
        <p:nvSpPr>
          <p:cNvPr id="20" name="矩形 44"/>
          <p:cNvSpPr/>
          <p:nvPr/>
        </p:nvSpPr>
        <p:spPr>
          <a:xfrm>
            <a:off x="3283193" y="2989932"/>
            <a:ext cx="5467615" cy="184665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600" dirty="0" smtClean="0">
                <a:latin typeface="Times New Roman" pitchFamily="18" charset="0"/>
                <a:cs typeface="Times New Roman" pitchFamily="18" charset="0"/>
              </a:rPr>
              <a:t>Ученики среднего звена обладают способностью удерживать произвольное внимание в течение 40-45 минут, но только при наличии интереса к выполняемой деятельности. Но все равно - отвлекаемость у них повышенная. Дети этого возраста легко ориентируются на конечный результат деятельности, но безразличны к ее процессу, качеству выполнения действий.</a:t>
            </a:r>
            <a:endParaRPr lang="ru-RU" sz="1600" i="1" dirty="0" smtClean="0">
              <a:solidFill>
                <a:srgbClr val="C00000"/>
              </a:solidFill>
            </a:endParaRPr>
          </a:p>
        </p:txBody>
      </p:sp>
      <p:sp>
        <p:nvSpPr>
          <p:cNvPr id="21" name="PA_任意多边形 10"/>
          <p:cNvSpPr>
            <a:spLocks noEditPoints="1"/>
          </p:cNvSpPr>
          <p:nvPr>
            <p:custDataLst>
              <p:tags r:id="rId1"/>
            </p:custDataLst>
          </p:nvPr>
        </p:nvSpPr>
        <p:spPr bwMode="auto">
          <a:xfrm>
            <a:off x="685800" y="3501989"/>
            <a:ext cx="594360" cy="402500"/>
          </a:xfrm>
          <a:custGeom>
            <a:avLst/>
            <a:gdLst>
              <a:gd name="T0" fmla="*/ 832 w 945"/>
              <a:gd name="T1" fmla="*/ 240 h 635"/>
              <a:gd name="T2" fmla="*/ 885 w 945"/>
              <a:gd name="T3" fmla="*/ 275 h 635"/>
              <a:gd name="T4" fmla="*/ 937 w 945"/>
              <a:gd name="T5" fmla="*/ 311 h 635"/>
              <a:gd name="T6" fmla="*/ 929 w 945"/>
              <a:gd name="T7" fmla="*/ 397 h 635"/>
              <a:gd name="T8" fmla="*/ 774 w 945"/>
              <a:gd name="T9" fmla="*/ 389 h 635"/>
              <a:gd name="T10" fmla="*/ 695 w 945"/>
              <a:gd name="T11" fmla="*/ 309 h 635"/>
              <a:gd name="T12" fmla="*/ 671 w 945"/>
              <a:gd name="T13" fmla="*/ 283 h 635"/>
              <a:gd name="T14" fmla="*/ 754 w 945"/>
              <a:gd name="T15" fmla="*/ 240 h 635"/>
              <a:gd name="T16" fmla="*/ 723 w 945"/>
              <a:gd name="T17" fmla="*/ 200 h 635"/>
              <a:gd name="T18" fmla="*/ 693 w 945"/>
              <a:gd name="T19" fmla="*/ 107 h 635"/>
              <a:gd name="T20" fmla="*/ 733 w 945"/>
              <a:gd name="T21" fmla="*/ 33 h 635"/>
              <a:gd name="T22" fmla="*/ 852 w 945"/>
              <a:gd name="T23" fmla="*/ 29 h 635"/>
              <a:gd name="T24" fmla="*/ 889 w 945"/>
              <a:gd name="T25" fmla="*/ 83 h 635"/>
              <a:gd name="T26" fmla="*/ 899 w 945"/>
              <a:gd name="T27" fmla="*/ 196 h 635"/>
              <a:gd name="T28" fmla="*/ 302 w 945"/>
              <a:gd name="T29" fmla="*/ 361 h 635"/>
              <a:gd name="T30" fmla="*/ 250 w 945"/>
              <a:gd name="T31" fmla="*/ 442 h 635"/>
              <a:gd name="T32" fmla="*/ 225 w 945"/>
              <a:gd name="T33" fmla="*/ 591 h 635"/>
              <a:gd name="T34" fmla="*/ 361 w 945"/>
              <a:gd name="T35" fmla="*/ 629 h 635"/>
              <a:gd name="T36" fmla="*/ 620 w 945"/>
              <a:gd name="T37" fmla="*/ 629 h 635"/>
              <a:gd name="T38" fmla="*/ 768 w 945"/>
              <a:gd name="T39" fmla="*/ 591 h 635"/>
              <a:gd name="T40" fmla="*/ 729 w 945"/>
              <a:gd name="T41" fmla="*/ 404 h 635"/>
              <a:gd name="T42" fmla="*/ 639 w 945"/>
              <a:gd name="T43" fmla="*/ 359 h 635"/>
              <a:gd name="T44" fmla="*/ 590 w 945"/>
              <a:gd name="T45" fmla="*/ 331 h 635"/>
              <a:gd name="T46" fmla="*/ 606 w 945"/>
              <a:gd name="T47" fmla="*/ 260 h 635"/>
              <a:gd name="T48" fmla="*/ 629 w 945"/>
              <a:gd name="T49" fmla="*/ 222 h 635"/>
              <a:gd name="T50" fmla="*/ 625 w 945"/>
              <a:gd name="T51" fmla="*/ 168 h 635"/>
              <a:gd name="T52" fmla="*/ 618 w 945"/>
              <a:gd name="T53" fmla="*/ 69 h 635"/>
              <a:gd name="T54" fmla="*/ 568 w 945"/>
              <a:gd name="T55" fmla="*/ 21 h 635"/>
              <a:gd name="T56" fmla="*/ 417 w 945"/>
              <a:gd name="T57" fmla="*/ 23 h 635"/>
              <a:gd name="T58" fmla="*/ 369 w 945"/>
              <a:gd name="T59" fmla="*/ 71 h 635"/>
              <a:gd name="T60" fmla="*/ 365 w 945"/>
              <a:gd name="T61" fmla="*/ 170 h 635"/>
              <a:gd name="T62" fmla="*/ 361 w 945"/>
              <a:gd name="T63" fmla="*/ 214 h 635"/>
              <a:gd name="T64" fmla="*/ 383 w 945"/>
              <a:gd name="T65" fmla="*/ 246 h 635"/>
              <a:gd name="T66" fmla="*/ 417 w 945"/>
              <a:gd name="T67" fmla="*/ 303 h 635"/>
              <a:gd name="T68" fmla="*/ 385 w 945"/>
              <a:gd name="T69" fmla="*/ 359 h 635"/>
              <a:gd name="T70" fmla="*/ 56 w 945"/>
              <a:gd name="T71" fmla="*/ 246 h 635"/>
              <a:gd name="T72" fmla="*/ 119 w 945"/>
              <a:gd name="T73" fmla="*/ 240 h 635"/>
              <a:gd name="T74" fmla="*/ 127 w 945"/>
              <a:gd name="T75" fmla="*/ 196 h 635"/>
              <a:gd name="T76" fmla="*/ 100 w 945"/>
              <a:gd name="T77" fmla="*/ 148 h 635"/>
              <a:gd name="T78" fmla="*/ 98 w 945"/>
              <a:gd name="T79" fmla="*/ 113 h 635"/>
              <a:gd name="T80" fmla="*/ 102 w 945"/>
              <a:gd name="T81" fmla="*/ 43 h 635"/>
              <a:gd name="T82" fmla="*/ 151 w 945"/>
              <a:gd name="T83" fmla="*/ 4 h 635"/>
              <a:gd name="T84" fmla="*/ 254 w 945"/>
              <a:gd name="T85" fmla="*/ 17 h 635"/>
              <a:gd name="T86" fmla="*/ 280 w 945"/>
              <a:gd name="T87" fmla="*/ 65 h 635"/>
              <a:gd name="T88" fmla="*/ 286 w 945"/>
              <a:gd name="T89" fmla="*/ 117 h 635"/>
              <a:gd name="T90" fmla="*/ 278 w 945"/>
              <a:gd name="T91" fmla="*/ 158 h 635"/>
              <a:gd name="T92" fmla="*/ 248 w 945"/>
              <a:gd name="T93" fmla="*/ 202 h 635"/>
              <a:gd name="T94" fmla="*/ 290 w 945"/>
              <a:gd name="T95" fmla="*/ 244 h 635"/>
              <a:gd name="T96" fmla="*/ 344 w 945"/>
              <a:gd name="T97" fmla="*/ 275 h 635"/>
              <a:gd name="T98" fmla="*/ 284 w 945"/>
              <a:gd name="T99" fmla="*/ 311 h 635"/>
              <a:gd name="T100" fmla="*/ 229 w 945"/>
              <a:gd name="T101" fmla="*/ 375 h 635"/>
              <a:gd name="T102" fmla="*/ 78 w 945"/>
              <a:gd name="T103" fmla="*/ 430 h 635"/>
              <a:gd name="T104" fmla="*/ 4 w 945"/>
              <a:gd name="T105" fmla="*/ 367 h 635"/>
              <a:gd name="T106" fmla="*/ 56 w 945"/>
              <a:gd name="T107" fmla="*/ 246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5" h="635">
                <a:moveTo>
                  <a:pt x="866" y="200"/>
                </a:moveTo>
                <a:lnTo>
                  <a:pt x="866" y="200"/>
                </a:lnTo>
                <a:lnTo>
                  <a:pt x="860" y="212"/>
                </a:lnTo>
                <a:lnTo>
                  <a:pt x="852" y="222"/>
                </a:lnTo>
                <a:lnTo>
                  <a:pt x="844" y="232"/>
                </a:lnTo>
                <a:lnTo>
                  <a:pt x="832" y="240"/>
                </a:lnTo>
                <a:lnTo>
                  <a:pt x="832" y="240"/>
                </a:lnTo>
                <a:lnTo>
                  <a:pt x="838" y="260"/>
                </a:lnTo>
                <a:lnTo>
                  <a:pt x="842" y="271"/>
                </a:lnTo>
                <a:lnTo>
                  <a:pt x="842" y="271"/>
                </a:lnTo>
                <a:lnTo>
                  <a:pt x="860" y="273"/>
                </a:lnTo>
                <a:lnTo>
                  <a:pt x="885" y="275"/>
                </a:lnTo>
                <a:lnTo>
                  <a:pt x="909" y="279"/>
                </a:lnTo>
                <a:lnTo>
                  <a:pt x="919" y="283"/>
                </a:lnTo>
                <a:lnTo>
                  <a:pt x="923" y="287"/>
                </a:lnTo>
                <a:lnTo>
                  <a:pt x="923" y="287"/>
                </a:lnTo>
                <a:lnTo>
                  <a:pt x="931" y="299"/>
                </a:lnTo>
                <a:lnTo>
                  <a:pt x="937" y="311"/>
                </a:lnTo>
                <a:lnTo>
                  <a:pt x="941" y="325"/>
                </a:lnTo>
                <a:lnTo>
                  <a:pt x="945" y="341"/>
                </a:lnTo>
                <a:lnTo>
                  <a:pt x="945" y="367"/>
                </a:lnTo>
                <a:lnTo>
                  <a:pt x="943" y="391"/>
                </a:lnTo>
                <a:lnTo>
                  <a:pt x="943" y="391"/>
                </a:lnTo>
                <a:lnTo>
                  <a:pt x="929" y="397"/>
                </a:lnTo>
                <a:lnTo>
                  <a:pt x="911" y="402"/>
                </a:lnTo>
                <a:lnTo>
                  <a:pt x="874" y="410"/>
                </a:lnTo>
                <a:lnTo>
                  <a:pt x="832" y="414"/>
                </a:lnTo>
                <a:lnTo>
                  <a:pt x="788" y="414"/>
                </a:lnTo>
                <a:lnTo>
                  <a:pt x="788" y="414"/>
                </a:lnTo>
                <a:lnTo>
                  <a:pt x="774" y="389"/>
                </a:lnTo>
                <a:lnTo>
                  <a:pt x="760" y="363"/>
                </a:lnTo>
                <a:lnTo>
                  <a:pt x="745" y="341"/>
                </a:lnTo>
                <a:lnTo>
                  <a:pt x="729" y="323"/>
                </a:lnTo>
                <a:lnTo>
                  <a:pt x="713" y="309"/>
                </a:lnTo>
                <a:lnTo>
                  <a:pt x="695" y="309"/>
                </a:lnTo>
                <a:lnTo>
                  <a:pt x="695" y="309"/>
                </a:lnTo>
                <a:lnTo>
                  <a:pt x="653" y="309"/>
                </a:lnTo>
                <a:lnTo>
                  <a:pt x="653" y="309"/>
                </a:lnTo>
                <a:lnTo>
                  <a:pt x="659" y="297"/>
                </a:lnTo>
                <a:lnTo>
                  <a:pt x="667" y="287"/>
                </a:lnTo>
                <a:lnTo>
                  <a:pt x="667" y="287"/>
                </a:lnTo>
                <a:lnTo>
                  <a:pt x="671" y="283"/>
                </a:lnTo>
                <a:lnTo>
                  <a:pt x="679" y="279"/>
                </a:lnTo>
                <a:lnTo>
                  <a:pt x="705" y="275"/>
                </a:lnTo>
                <a:lnTo>
                  <a:pt x="731" y="273"/>
                </a:lnTo>
                <a:lnTo>
                  <a:pt x="747" y="271"/>
                </a:lnTo>
                <a:lnTo>
                  <a:pt x="747" y="271"/>
                </a:lnTo>
                <a:lnTo>
                  <a:pt x="754" y="240"/>
                </a:lnTo>
                <a:lnTo>
                  <a:pt x="754" y="240"/>
                </a:lnTo>
                <a:lnTo>
                  <a:pt x="745" y="232"/>
                </a:lnTo>
                <a:lnTo>
                  <a:pt x="737" y="222"/>
                </a:lnTo>
                <a:lnTo>
                  <a:pt x="729" y="212"/>
                </a:lnTo>
                <a:lnTo>
                  <a:pt x="723" y="200"/>
                </a:lnTo>
                <a:lnTo>
                  <a:pt x="723" y="200"/>
                </a:lnTo>
                <a:lnTo>
                  <a:pt x="691" y="198"/>
                </a:lnTo>
                <a:lnTo>
                  <a:pt x="691" y="198"/>
                </a:lnTo>
                <a:lnTo>
                  <a:pt x="689" y="176"/>
                </a:lnTo>
                <a:lnTo>
                  <a:pt x="687" y="152"/>
                </a:lnTo>
                <a:lnTo>
                  <a:pt x="689" y="129"/>
                </a:lnTo>
                <a:lnTo>
                  <a:pt x="693" y="107"/>
                </a:lnTo>
                <a:lnTo>
                  <a:pt x="697" y="85"/>
                </a:lnTo>
                <a:lnTo>
                  <a:pt x="703" y="67"/>
                </a:lnTo>
                <a:lnTo>
                  <a:pt x="709" y="51"/>
                </a:lnTo>
                <a:lnTo>
                  <a:pt x="717" y="41"/>
                </a:lnTo>
                <a:lnTo>
                  <a:pt x="717" y="41"/>
                </a:lnTo>
                <a:lnTo>
                  <a:pt x="733" y="33"/>
                </a:lnTo>
                <a:lnTo>
                  <a:pt x="750" y="25"/>
                </a:lnTo>
                <a:lnTo>
                  <a:pt x="770" y="21"/>
                </a:lnTo>
                <a:lnTo>
                  <a:pt x="792" y="19"/>
                </a:lnTo>
                <a:lnTo>
                  <a:pt x="814" y="21"/>
                </a:lnTo>
                <a:lnTo>
                  <a:pt x="834" y="23"/>
                </a:lnTo>
                <a:lnTo>
                  <a:pt x="852" y="29"/>
                </a:lnTo>
                <a:lnTo>
                  <a:pt x="868" y="37"/>
                </a:lnTo>
                <a:lnTo>
                  <a:pt x="868" y="37"/>
                </a:lnTo>
                <a:lnTo>
                  <a:pt x="872" y="43"/>
                </a:lnTo>
                <a:lnTo>
                  <a:pt x="876" y="47"/>
                </a:lnTo>
                <a:lnTo>
                  <a:pt x="883" y="63"/>
                </a:lnTo>
                <a:lnTo>
                  <a:pt x="889" y="83"/>
                </a:lnTo>
                <a:lnTo>
                  <a:pt x="895" y="105"/>
                </a:lnTo>
                <a:lnTo>
                  <a:pt x="899" y="129"/>
                </a:lnTo>
                <a:lnTo>
                  <a:pt x="901" y="152"/>
                </a:lnTo>
                <a:lnTo>
                  <a:pt x="901" y="176"/>
                </a:lnTo>
                <a:lnTo>
                  <a:pt x="899" y="196"/>
                </a:lnTo>
                <a:lnTo>
                  <a:pt x="899" y="196"/>
                </a:lnTo>
                <a:lnTo>
                  <a:pt x="893" y="198"/>
                </a:lnTo>
                <a:lnTo>
                  <a:pt x="883" y="198"/>
                </a:lnTo>
                <a:lnTo>
                  <a:pt x="874" y="198"/>
                </a:lnTo>
                <a:lnTo>
                  <a:pt x="866" y="200"/>
                </a:lnTo>
                <a:lnTo>
                  <a:pt x="866" y="200"/>
                </a:lnTo>
                <a:close/>
                <a:moveTo>
                  <a:pt x="302" y="361"/>
                </a:moveTo>
                <a:lnTo>
                  <a:pt x="302" y="361"/>
                </a:lnTo>
                <a:lnTo>
                  <a:pt x="290" y="373"/>
                </a:lnTo>
                <a:lnTo>
                  <a:pt x="280" y="385"/>
                </a:lnTo>
                <a:lnTo>
                  <a:pt x="272" y="397"/>
                </a:lnTo>
                <a:lnTo>
                  <a:pt x="264" y="412"/>
                </a:lnTo>
                <a:lnTo>
                  <a:pt x="250" y="442"/>
                </a:lnTo>
                <a:lnTo>
                  <a:pt x="240" y="472"/>
                </a:lnTo>
                <a:lnTo>
                  <a:pt x="232" y="506"/>
                </a:lnTo>
                <a:lnTo>
                  <a:pt x="229" y="535"/>
                </a:lnTo>
                <a:lnTo>
                  <a:pt x="227" y="565"/>
                </a:lnTo>
                <a:lnTo>
                  <a:pt x="225" y="591"/>
                </a:lnTo>
                <a:lnTo>
                  <a:pt x="225" y="591"/>
                </a:lnTo>
                <a:lnTo>
                  <a:pt x="232" y="597"/>
                </a:lnTo>
                <a:lnTo>
                  <a:pt x="240" y="601"/>
                </a:lnTo>
                <a:lnTo>
                  <a:pt x="262" y="611"/>
                </a:lnTo>
                <a:lnTo>
                  <a:pt x="292" y="619"/>
                </a:lnTo>
                <a:lnTo>
                  <a:pt x="326" y="625"/>
                </a:lnTo>
                <a:lnTo>
                  <a:pt x="361" y="629"/>
                </a:lnTo>
                <a:lnTo>
                  <a:pt x="403" y="633"/>
                </a:lnTo>
                <a:lnTo>
                  <a:pt x="445" y="635"/>
                </a:lnTo>
                <a:lnTo>
                  <a:pt x="489" y="635"/>
                </a:lnTo>
                <a:lnTo>
                  <a:pt x="534" y="635"/>
                </a:lnTo>
                <a:lnTo>
                  <a:pt x="578" y="633"/>
                </a:lnTo>
                <a:lnTo>
                  <a:pt x="620" y="629"/>
                </a:lnTo>
                <a:lnTo>
                  <a:pt x="657" y="625"/>
                </a:lnTo>
                <a:lnTo>
                  <a:pt x="693" y="617"/>
                </a:lnTo>
                <a:lnTo>
                  <a:pt x="725" y="611"/>
                </a:lnTo>
                <a:lnTo>
                  <a:pt x="750" y="601"/>
                </a:lnTo>
                <a:lnTo>
                  <a:pt x="768" y="591"/>
                </a:lnTo>
                <a:lnTo>
                  <a:pt x="768" y="591"/>
                </a:lnTo>
                <a:lnTo>
                  <a:pt x="770" y="561"/>
                </a:lnTo>
                <a:lnTo>
                  <a:pt x="768" y="529"/>
                </a:lnTo>
                <a:lnTo>
                  <a:pt x="762" y="498"/>
                </a:lnTo>
                <a:lnTo>
                  <a:pt x="752" y="464"/>
                </a:lnTo>
                <a:lnTo>
                  <a:pt x="743" y="434"/>
                </a:lnTo>
                <a:lnTo>
                  <a:pt x="729" y="404"/>
                </a:lnTo>
                <a:lnTo>
                  <a:pt x="713" y="379"/>
                </a:lnTo>
                <a:lnTo>
                  <a:pt x="703" y="367"/>
                </a:lnTo>
                <a:lnTo>
                  <a:pt x="695" y="359"/>
                </a:lnTo>
                <a:lnTo>
                  <a:pt x="695" y="359"/>
                </a:lnTo>
                <a:lnTo>
                  <a:pt x="639" y="359"/>
                </a:lnTo>
                <a:lnTo>
                  <a:pt x="639" y="359"/>
                </a:lnTo>
                <a:lnTo>
                  <a:pt x="620" y="357"/>
                </a:lnTo>
                <a:lnTo>
                  <a:pt x="610" y="357"/>
                </a:lnTo>
                <a:lnTo>
                  <a:pt x="602" y="353"/>
                </a:lnTo>
                <a:lnTo>
                  <a:pt x="602" y="353"/>
                </a:lnTo>
                <a:lnTo>
                  <a:pt x="596" y="343"/>
                </a:lnTo>
                <a:lnTo>
                  <a:pt x="590" y="331"/>
                </a:lnTo>
                <a:lnTo>
                  <a:pt x="584" y="317"/>
                </a:lnTo>
                <a:lnTo>
                  <a:pt x="580" y="299"/>
                </a:lnTo>
                <a:lnTo>
                  <a:pt x="580" y="299"/>
                </a:lnTo>
                <a:lnTo>
                  <a:pt x="590" y="287"/>
                </a:lnTo>
                <a:lnTo>
                  <a:pt x="600" y="275"/>
                </a:lnTo>
                <a:lnTo>
                  <a:pt x="606" y="260"/>
                </a:lnTo>
                <a:lnTo>
                  <a:pt x="612" y="246"/>
                </a:lnTo>
                <a:lnTo>
                  <a:pt x="612" y="246"/>
                </a:lnTo>
                <a:lnTo>
                  <a:pt x="618" y="242"/>
                </a:lnTo>
                <a:lnTo>
                  <a:pt x="621" y="236"/>
                </a:lnTo>
                <a:lnTo>
                  <a:pt x="629" y="222"/>
                </a:lnTo>
                <a:lnTo>
                  <a:pt x="629" y="222"/>
                </a:lnTo>
                <a:lnTo>
                  <a:pt x="635" y="204"/>
                </a:lnTo>
                <a:lnTo>
                  <a:pt x="635" y="180"/>
                </a:lnTo>
                <a:lnTo>
                  <a:pt x="635" y="174"/>
                </a:lnTo>
                <a:lnTo>
                  <a:pt x="631" y="172"/>
                </a:lnTo>
                <a:lnTo>
                  <a:pt x="631" y="172"/>
                </a:lnTo>
                <a:lnTo>
                  <a:pt x="625" y="168"/>
                </a:lnTo>
                <a:lnTo>
                  <a:pt x="625" y="168"/>
                </a:lnTo>
                <a:lnTo>
                  <a:pt x="629" y="144"/>
                </a:lnTo>
                <a:lnTo>
                  <a:pt x="629" y="123"/>
                </a:lnTo>
                <a:lnTo>
                  <a:pt x="627" y="103"/>
                </a:lnTo>
                <a:lnTo>
                  <a:pt x="623" y="85"/>
                </a:lnTo>
                <a:lnTo>
                  <a:pt x="618" y="69"/>
                </a:lnTo>
                <a:lnTo>
                  <a:pt x="610" y="55"/>
                </a:lnTo>
                <a:lnTo>
                  <a:pt x="602" y="43"/>
                </a:lnTo>
                <a:lnTo>
                  <a:pt x="590" y="33"/>
                </a:lnTo>
                <a:lnTo>
                  <a:pt x="590" y="33"/>
                </a:lnTo>
                <a:lnTo>
                  <a:pt x="580" y="27"/>
                </a:lnTo>
                <a:lnTo>
                  <a:pt x="568" y="21"/>
                </a:lnTo>
                <a:lnTo>
                  <a:pt x="544" y="13"/>
                </a:lnTo>
                <a:lnTo>
                  <a:pt x="518" y="8"/>
                </a:lnTo>
                <a:lnTo>
                  <a:pt x="492" y="8"/>
                </a:lnTo>
                <a:lnTo>
                  <a:pt x="465" y="10"/>
                </a:lnTo>
                <a:lnTo>
                  <a:pt x="439" y="15"/>
                </a:lnTo>
                <a:lnTo>
                  <a:pt x="417" y="23"/>
                </a:lnTo>
                <a:lnTo>
                  <a:pt x="405" y="31"/>
                </a:lnTo>
                <a:lnTo>
                  <a:pt x="395" y="37"/>
                </a:lnTo>
                <a:lnTo>
                  <a:pt x="395" y="37"/>
                </a:lnTo>
                <a:lnTo>
                  <a:pt x="385" y="47"/>
                </a:lnTo>
                <a:lnTo>
                  <a:pt x="377" y="59"/>
                </a:lnTo>
                <a:lnTo>
                  <a:pt x="369" y="71"/>
                </a:lnTo>
                <a:lnTo>
                  <a:pt x="365" y="87"/>
                </a:lnTo>
                <a:lnTo>
                  <a:pt x="363" y="103"/>
                </a:lnTo>
                <a:lnTo>
                  <a:pt x="361" y="123"/>
                </a:lnTo>
                <a:lnTo>
                  <a:pt x="363" y="144"/>
                </a:lnTo>
                <a:lnTo>
                  <a:pt x="365" y="170"/>
                </a:lnTo>
                <a:lnTo>
                  <a:pt x="365" y="170"/>
                </a:lnTo>
                <a:lnTo>
                  <a:pt x="363" y="172"/>
                </a:lnTo>
                <a:lnTo>
                  <a:pt x="360" y="174"/>
                </a:lnTo>
                <a:lnTo>
                  <a:pt x="360" y="180"/>
                </a:lnTo>
                <a:lnTo>
                  <a:pt x="360" y="180"/>
                </a:lnTo>
                <a:lnTo>
                  <a:pt x="360" y="204"/>
                </a:lnTo>
                <a:lnTo>
                  <a:pt x="361" y="214"/>
                </a:lnTo>
                <a:lnTo>
                  <a:pt x="365" y="224"/>
                </a:lnTo>
                <a:lnTo>
                  <a:pt x="365" y="224"/>
                </a:lnTo>
                <a:lnTo>
                  <a:pt x="369" y="230"/>
                </a:lnTo>
                <a:lnTo>
                  <a:pt x="373" y="236"/>
                </a:lnTo>
                <a:lnTo>
                  <a:pt x="377" y="242"/>
                </a:lnTo>
                <a:lnTo>
                  <a:pt x="383" y="246"/>
                </a:lnTo>
                <a:lnTo>
                  <a:pt x="383" y="246"/>
                </a:lnTo>
                <a:lnTo>
                  <a:pt x="389" y="262"/>
                </a:lnTo>
                <a:lnTo>
                  <a:pt x="397" y="277"/>
                </a:lnTo>
                <a:lnTo>
                  <a:pt x="407" y="291"/>
                </a:lnTo>
                <a:lnTo>
                  <a:pt x="417" y="303"/>
                </a:lnTo>
                <a:lnTo>
                  <a:pt x="417" y="303"/>
                </a:lnTo>
                <a:lnTo>
                  <a:pt x="411" y="329"/>
                </a:lnTo>
                <a:lnTo>
                  <a:pt x="407" y="339"/>
                </a:lnTo>
                <a:lnTo>
                  <a:pt x="401" y="347"/>
                </a:lnTo>
                <a:lnTo>
                  <a:pt x="401" y="347"/>
                </a:lnTo>
                <a:lnTo>
                  <a:pt x="393" y="355"/>
                </a:lnTo>
                <a:lnTo>
                  <a:pt x="385" y="359"/>
                </a:lnTo>
                <a:lnTo>
                  <a:pt x="373" y="361"/>
                </a:lnTo>
                <a:lnTo>
                  <a:pt x="361" y="361"/>
                </a:lnTo>
                <a:lnTo>
                  <a:pt x="361" y="361"/>
                </a:lnTo>
                <a:lnTo>
                  <a:pt x="302" y="361"/>
                </a:lnTo>
                <a:lnTo>
                  <a:pt x="302" y="361"/>
                </a:lnTo>
                <a:close/>
                <a:moveTo>
                  <a:pt x="56" y="246"/>
                </a:moveTo>
                <a:lnTo>
                  <a:pt x="56" y="246"/>
                </a:lnTo>
                <a:lnTo>
                  <a:pt x="96" y="246"/>
                </a:lnTo>
                <a:lnTo>
                  <a:pt x="96" y="246"/>
                </a:lnTo>
                <a:lnTo>
                  <a:pt x="105" y="246"/>
                </a:lnTo>
                <a:lnTo>
                  <a:pt x="111" y="244"/>
                </a:lnTo>
                <a:lnTo>
                  <a:pt x="119" y="240"/>
                </a:lnTo>
                <a:lnTo>
                  <a:pt x="123" y="236"/>
                </a:lnTo>
                <a:lnTo>
                  <a:pt x="123" y="236"/>
                </a:lnTo>
                <a:lnTo>
                  <a:pt x="131" y="222"/>
                </a:lnTo>
                <a:lnTo>
                  <a:pt x="135" y="206"/>
                </a:lnTo>
                <a:lnTo>
                  <a:pt x="135" y="206"/>
                </a:lnTo>
                <a:lnTo>
                  <a:pt x="127" y="196"/>
                </a:lnTo>
                <a:lnTo>
                  <a:pt x="121" y="186"/>
                </a:lnTo>
                <a:lnTo>
                  <a:pt x="115" y="176"/>
                </a:lnTo>
                <a:lnTo>
                  <a:pt x="111" y="164"/>
                </a:lnTo>
                <a:lnTo>
                  <a:pt x="111" y="164"/>
                </a:lnTo>
                <a:lnTo>
                  <a:pt x="103" y="158"/>
                </a:lnTo>
                <a:lnTo>
                  <a:pt x="100" y="148"/>
                </a:lnTo>
                <a:lnTo>
                  <a:pt x="100" y="148"/>
                </a:lnTo>
                <a:lnTo>
                  <a:pt x="96" y="137"/>
                </a:lnTo>
                <a:lnTo>
                  <a:pt x="94" y="119"/>
                </a:lnTo>
                <a:lnTo>
                  <a:pt x="94" y="117"/>
                </a:lnTo>
                <a:lnTo>
                  <a:pt x="98" y="113"/>
                </a:lnTo>
                <a:lnTo>
                  <a:pt x="98" y="113"/>
                </a:lnTo>
                <a:lnTo>
                  <a:pt x="100" y="113"/>
                </a:lnTo>
                <a:lnTo>
                  <a:pt x="100" y="113"/>
                </a:lnTo>
                <a:lnTo>
                  <a:pt x="96" y="79"/>
                </a:lnTo>
                <a:lnTo>
                  <a:pt x="98" y="65"/>
                </a:lnTo>
                <a:lnTo>
                  <a:pt x="100" y="53"/>
                </a:lnTo>
                <a:lnTo>
                  <a:pt x="102" y="43"/>
                </a:lnTo>
                <a:lnTo>
                  <a:pt x="107" y="35"/>
                </a:lnTo>
                <a:lnTo>
                  <a:pt x="113" y="27"/>
                </a:lnTo>
                <a:lnTo>
                  <a:pt x="119" y="19"/>
                </a:lnTo>
                <a:lnTo>
                  <a:pt x="119" y="19"/>
                </a:lnTo>
                <a:lnTo>
                  <a:pt x="135" y="11"/>
                </a:lnTo>
                <a:lnTo>
                  <a:pt x="151" y="4"/>
                </a:lnTo>
                <a:lnTo>
                  <a:pt x="169" y="0"/>
                </a:lnTo>
                <a:lnTo>
                  <a:pt x="187" y="0"/>
                </a:lnTo>
                <a:lnTo>
                  <a:pt x="205" y="0"/>
                </a:lnTo>
                <a:lnTo>
                  <a:pt x="223" y="4"/>
                </a:lnTo>
                <a:lnTo>
                  <a:pt x="240" y="10"/>
                </a:lnTo>
                <a:lnTo>
                  <a:pt x="254" y="17"/>
                </a:lnTo>
                <a:lnTo>
                  <a:pt x="254" y="17"/>
                </a:lnTo>
                <a:lnTo>
                  <a:pt x="262" y="25"/>
                </a:lnTo>
                <a:lnTo>
                  <a:pt x="270" y="33"/>
                </a:lnTo>
                <a:lnTo>
                  <a:pt x="274" y="43"/>
                </a:lnTo>
                <a:lnTo>
                  <a:pt x="278" y="53"/>
                </a:lnTo>
                <a:lnTo>
                  <a:pt x="280" y="65"/>
                </a:lnTo>
                <a:lnTo>
                  <a:pt x="282" y="79"/>
                </a:lnTo>
                <a:lnTo>
                  <a:pt x="282" y="95"/>
                </a:lnTo>
                <a:lnTo>
                  <a:pt x="280" y="111"/>
                </a:lnTo>
                <a:lnTo>
                  <a:pt x="280" y="111"/>
                </a:lnTo>
                <a:lnTo>
                  <a:pt x="284" y="113"/>
                </a:lnTo>
                <a:lnTo>
                  <a:pt x="286" y="117"/>
                </a:lnTo>
                <a:lnTo>
                  <a:pt x="286" y="119"/>
                </a:lnTo>
                <a:lnTo>
                  <a:pt x="286" y="119"/>
                </a:lnTo>
                <a:lnTo>
                  <a:pt x="286" y="137"/>
                </a:lnTo>
                <a:lnTo>
                  <a:pt x="282" y="148"/>
                </a:lnTo>
                <a:lnTo>
                  <a:pt x="282" y="148"/>
                </a:lnTo>
                <a:lnTo>
                  <a:pt x="278" y="158"/>
                </a:lnTo>
                <a:lnTo>
                  <a:pt x="270" y="164"/>
                </a:lnTo>
                <a:lnTo>
                  <a:pt x="270" y="164"/>
                </a:lnTo>
                <a:lnTo>
                  <a:pt x="266" y="174"/>
                </a:lnTo>
                <a:lnTo>
                  <a:pt x="260" y="184"/>
                </a:lnTo>
                <a:lnTo>
                  <a:pt x="248" y="202"/>
                </a:lnTo>
                <a:lnTo>
                  <a:pt x="248" y="202"/>
                </a:lnTo>
                <a:lnTo>
                  <a:pt x="254" y="224"/>
                </a:lnTo>
                <a:lnTo>
                  <a:pt x="258" y="234"/>
                </a:lnTo>
                <a:lnTo>
                  <a:pt x="264" y="240"/>
                </a:lnTo>
                <a:lnTo>
                  <a:pt x="264" y="240"/>
                </a:lnTo>
                <a:lnTo>
                  <a:pt x="274" y="244"/>
                </a:lnTo>
                <a:lnTo>
                  <a:pt x="290" y="244"/>
                </a:lnTo>
                <a:lnTo>
                  <a:pt x="290" y="244"/>
                </a:lnTo>
                <a:lnTo>
                  <a:pt x="320" y="244"/>
                </a:lnTo>
                <a:lnTo>
                  <a:pt x="320" y="244"/>
                </a:lnTo>
                <a:lnTo>
                  <a:pt x="330" y="262"/>
                </a:lnTo>
                <a:lnTo>
                  <a:pt x="344" y="275"/>
                </a:lnTo>
                <a:lnTo>
                  <a:pt x="344" y="275"/>
                </a:lnTo>
                <a:lnTo>
                  <a:pt x="352" y="295"/>
                </a:lnTo>
                <a:lnTo>
                  <a:pt x="361" y="311"/>
                </a:lnTo>
                <a:lnTo>
                  <a:pt x="361" y="311"/>
                </a:lnTo>
                <a:lnTo>
                  <a:pt x="361" y="311"/>
                </a:lnTo>
                <a:lnTo>
                  <a:pt x="302" y="311"/>
                </a:lnTo>
                <a:lnTo>
                  <a:pt x="284" y="311"/>
                </a:lnTo>
                <a:lnTo>
                  <a:pt x="270" y="325"/>
                </a:lnTo>
                <a:lnTo>
                  <a:pt x="270" y="325"/>
                </a:lnTo>
                <a:lnTo>
                  <a:pt x="258" y="335"/>
                </a:lnTo>
                <a:lnTo>
                  <a:pt x="246" y="347"/>
                </a:lnTo>
                <a:lnTo>
                  <a:pt x="236" y="361"/>
                </a:lnTo>
                <a:lnTo>
                  <a:pt x="229" y="375"/>
                </a:lnTo>
                <a:lnTo>
                  <a:pt x="213" y="404"/>
                </a:lnTo>
                <a:lnTo>
                  <a:pt x="201" y="436"/>
                </a:lnTo>
                <a:lnTo>
                  <a:pt x="201" y="436"/>
                </a:lnTo>
                <a:lnTo>
                  <a:pt x="135" y="434"/>
                </a:lnTo>
                <a:lnTo>
                  <a:pt x="105" y="432"/>
                </a:lnTo>
                <a:lnTo>
                  <a:pt x="78" y="430"/>
                </a:lnTo>
                <a:lnTo>
                  <a:pt x="52" y="424"/>
                </a:lnTo>
                <a:lnTo>
                  <a:pt x="30" y="420"/>
                </a:lnTo>
                <a:lnTo>
                  <a:pt x="12" y="412"/>
                </a:lnTo>
                <a:lnTo>
                  <a:pt x="0" y="404"/>
                </a:lnTo>
                <a:lnTo>
                  <a:pt x="0" y="404"/>
                </a:lnTo>
                <a:lnTo>
                  <a:pt x="4" y="367"/>
                </a:lnTo>
                <a:lnTo>
                  <a:pt x="6" y="345"/>
                </a:lnTo>
                <a:lnTo>
                  <a:pt x="12" y="323"/>
                </a:lnTo>
                <a:lnTo>
                  <a:pt x="18" y="301"/>
                </a:lnTo>
                <a:lnTo>
                  <a:pt x="28" y="279"/>
                </a:lnTo>
                <a:lnTo>
                  <a:pt x="40" y="262"/>
                </a:lnTo>
                <a:lnTo>
                  <a:pt x="56" y="246"/>
                </a:lnTo>
                <a:lnTo>
                  <a:pt x="56" y="2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1971</TotalTime>
  <Words>3026</Words>
  <Application>Microsoft Office PowerPoint</Application>
  <PresentationFormat>Экран (4:3)</PresentationFormat>
  <Paragraphs>268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Ольга</cp:lastModifiedBy>
  <cp:revision>347</cp:revision>
  <dcterms:created xsi:type="dcterms:W3CDTF">2019-11-13T12:28:12Z</dcterms:created>
  <dcterms:modified xsi:type="dcterms:W3CDTF">2023-11-23T08:12:27Z</dcterms:modified>
</cp:coreProperties>
</file>