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301" r:id="rId3"/>
    <p:sldId id="302" r:id="rId4"/>
    <p:sldId id="304" r:id="rId5"/>
    <p:sldId id="305" r:id="rId6"/>
    <p:sldId id="306" r:id="rId7"/>
    <p:sldId id="260" r:id="rId8"/>
    <p:sldId id="298" r:id="rId9"/>
    <p:sldId id="258" r:id="rId10"/>
    <p:sldId id="257" r:id="rId11"/>
    <p:sldId id="307" r:id="rId12"/>
    <p:sldId id="308" r:id="rId13"/>
    <p:sldId id="309" r:id="rId14"/>
    <p:sldId id="310" r:id="rId15"/>
    <p:sldId id="283" r:id="rId16"/>
    <p:sldId id="311" r:id="rId17"/>
    <p:sldId id="312" r:id="rId18"/>
    <p:sldId id="293" r:id="rId19"/>
    <p:sldId id="289" r:id="rId20"/>
    <p:sldId id="314" r:id="rId21"/>
    <p:sldId id="30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8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Лист1!$G$11</c:f>
              <c:strCache>
                <c:ptCount val="1"/>
                <c:pt idx="0">
                  <c:v>Численность постоянного населения, тыс. человек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Лист1!$F$12:$F$16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Лист1!$G$12:$G$16</c:f>
              <c:numCache>
                <c:formatCode>#,##0.00</c:formatCode>
                <c:ptCount val="5"/>
                <c:pt idx="0">
                  <c:v>183960.3</c:v>
                </c:pt>
                <c:pt idx="1">
                  <c:v>184273.9</c:v>
                </c:pt>
                <c:pt idx="2">
                  <c:v>184000.3</c:v>
                </c:pt>
                <c:pt idx="3">
                  <c:v>185447.4</c:v>
                </c:pt>
                <c:pt idx="4">
                  <c:v>185429.5</c:v>
                </c:pt>
              </c:numCache>
            </c:numRef>
          </c:val>
        </c:ser>
        <c:dLbls>
          <c:showVal val="1"/>
        </c:dLbls>
        <c:shape val="cylinder"/>
        <c:axId val="105746816"/>
        <c:axId val="105748352"/>
        <c:axId val="0"/>
      </c:bar3DChart>
      <c:catAx>
        <c:axId val="105746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748352"/>
        <c:crosses val="autoZero"/>
        <c:auto val="1"/>
        <c:lblAlgn val="ctr"/>
        <c:lblOffset val="100"/>
      </c:catAx>
      <c:valAx>
        <c:axId val="10574835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7468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Лист1!$G$246</c:f>
              <c:strCache>
                <c:ptCount val="1"/>
                <c:pt idx="0">
                  <c:v>Индексы цен производителей (декабрь к декабрю), 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Лист1!$F$247:$F$251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Лист1!$G$247:$G$251</c:f>
              <c:numCache>
                <c:formatCode>General</c:formatCode>
                <c:ptCount val="5"/>
                <c:pt idx="0">
                  <c:v>111.5</c:v>
                </c:pt>
                <c:pt idx="1">
                  <c:v>96.5</c:v>
                </c:pt>
                <c:pt idx="2">
                  <c:v>103.3</c:v>
                </c:pt>
                <c:pt idx="3">
                  <c:v>128.80000000000001</c:v>
                </c:pt>
                <c:pt idx="4">
                  <c:v>98.2</c:v>
                </c:pt>
              </c:numCache>
            </c:numRef>
          </c:val>
        </c:ser>
        <c:dLbls>
          <c:showVal val="1"/>
        </c:dLbls>
        <c:shape val="cylinder"/>
        <c:axId val="110232704"/>
        <c:axId val="110234240"/>
        <c:axId val="0"/>
      </c:bar3DChart>
      <c:catAx>
        <c:axId val="110232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34240"/>
        <c:crosses val="autoZero"/>
        <c:auto val="1"/>
        <c:lblAlgn val="ctr"/>
        <c:lblOffset val="100"/>
      </c:catAx>
      <c:valAx>
        <c:axId val="110234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32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Лист1!$F$270</c:f>
              <c:strCache>
                <c:ptCount val="1"/>
                <c:pt idx="0">
                  <c:v>2018г.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Лист1!$G$269:$K$269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Лист1!$G$270:$K$270</c:f>
              <c:numCache>
                <c:formatCode>General</c:formatCode>
                <c:ptCount val="5"/>
                <c:pt idx="0">
                  <c:v>98.8</c:v>
                </c:pt>
                <c:pt idx="1">
                  <c:v>106.4</c:v>
                </c:pt>
                <c:pt idx="2">
                  <c:v>112.4</c:v>
                </c:pt>
                <c:pt idx="3">
                  <c:v>99.8</c:v>
                </c:pt>
                <c:pt idx="4">
                  <c:v>111.7</c:v>
                </c:pt>
              </c:numCache>
            </c:numRef>
          </c:val>
        </c:ser>
        <c:ser>
          <c:idx val="1"/>
          <c:order val="1"/>
          <c:tx>
            <c:strRef>
              <c:f>Лист1!$F$271</c:f>
              <c:strCache>
                <c:ptCount val="1"/>
                <c:pt idx="0">
                  <c:v>2019г.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Лист1!$G$269:$K$269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Лист1!$G$271:$K$271</c:f>
              <c:numCache>
                <c:formatCode>General</c:formatCode>
                <c:ptCount val="5"/>
                <c:pt idx="0">
                  <c:v>101.4</c:v>
                </c:pt>
                <c:pt idx="1">
                  <c:v>104.4</c:v>
                </c:pt>
                <c:pt idx="2">
                  <c:v>101.4</c:v>
                </c:pt>
                <c:pt idx="3">
                  <c:v>108.6</c:v>
                </c:pt>
                <c:pt idx="4">
                  <c:v>95.7</c:v>
                </c:pt>
              </c:numCache>
            </c:numRef>
          </c:val>
        </c:ser>
        <c:ser>
          <c:idx val="2"/>
          <c:order val="2"/>
          <c:tx>
            <c:strRef>
              <c:f>Лист1!$F$272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Лист1!$G$269:$K$269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Лист1!$G$272:$K$272</c:f>
              <c:numCache>
                <c:formatCode>General</c:formatCode>
                <c:ptCount val="5"/>
                <c:pt idx="0">
                  <c:v>104.6</c:v>
                </c:pt>
                <c:pt idx="1">
                  <c:v>108</c:v>
                </c:pt>
                <c:pt idx="2">
                  <c:v>95.8</c:v>
                </c:pt>
                <c:pt idx="3">
                  <c:v>126.3</c:v>
                </c:pt>
                <c:pt idx="4">
                  <c:v>103.6</c:v>
                </c:pt>
              </c:numCache>
            </c:numRef>
          </c:val>
        </c:ser>
        <c:ser>
          <c:idx val="3"/>
          <c:order val="3"/>
          <c:tx>
            <c:strRef>
              <c:f>Лист1!$F$273</c:f>
              <c:strCache>
                <c:ptCount val="1"/>
                <c:pt idx="0">
                  <c:v>2021г.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Лист1!$G$269:$K$269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Лист1!$G$273:$K$273</c:f>
              <c:numCache>
                <c:formatCode>General</c:formatCode>
                <c:ptCount val="5"/>
                <c:pt idx="0">
                  <c:v>109</c:v>
                </c:pt>
                <c:pt idx="1">
                  <c:v>114.3</c:v>
                </c:pt>
                <c:pt idx="2">
                  <c:v>146.1</c:v>
                </c:pt>
                <c:pt idx="3">
                  <c:v>104.9</c:v>
                </c:pt>
                <c:pt idx="4">
                  <c:v>128.5</c:v>
                </c:pt>
              </c:numCache>
            </c:numRef>
          </c:val>
        </c:ser>
        <c:ser>
          <c:idx val="4"/>
          <c:order val="4"/>
          <c:tx>
            <c:strRef>
              <c:f>Лист1!$F$274</c:f>
              <c:strCache>
                <c:ptCount val="1"/>
                <c:pt idx="0">
                  <c:v>2022г.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Лист1!$G$269:$K$269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Лист1!$G$274:$K$274</c:f>
              <c:numCache>
                <c:formatCode>General</c:formatCode>
                <c:ptCount val="5"/>
                <c:pt idx="0">
                  <c:v>99.6</c:v>
                </c:pt>
                <c:pt idx="1">
                  <c:v>113</c:v>
                </c:pt>
                <c:pt idx="2">
                  <c:v>109.4</c:v>
                </c:pt>
                <c:pt idx="3">
                  <c:v>102.1</c:v>
                </c:pt>
                <c:pt idx="4">
                  <c:v>96.7</c:v>
                </c:pt>
              </c:numCache>
            </c:numRef>
          </c:val>
        </c:ser>
        <c:dLbls>
          <c:showVal val="1"/>
        </c:dLbls>
        <c:shape val="box"/>
        <c:axId val="110275968"/>
        <c:axId val="109589632"/>
        <c:axId val="0"/>
      </c:bar3DChart>
      <c:catAx>
        <c:axId val="11027596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89632"/>
        <c:crosses val="autoZero"/>
        <c:auto val="1"/>
        <c:lblAlgn val="ctr"/>
        <c:lblOffset val="100"/>
      </c:catAx>
      <c:valAx>
        <c:axId val="1095896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75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Лист1!$G$296</c:f>
              <c:strCache>
                <c:ptCount val="1"/>
                <c:pt idx="0">
                  <c:v>ВВП, млрд. долл. США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Лист1!$F$297:$F$301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Лист1!$G$297:$G$301</c:f>
              <c:numCache>
                <c:formatCode>#,##0.00</c:formatCode>
                <c:ptCount val="5"/>
                <c:pt idx="0">
                  <c:v>1920.7</c:v>
                </c:pt>
                <c:pt idx="1">
                  <c:v>1962</c:v>
                </c:pt>
                <c:pt idx="2">
                  <c:v>1748.9</c:v>
                </c:pt>
                <c:pt idx="3">
                  <c:v>2126.4</c:v>
                </c:pt>
                <c:pt idx="4">
                  <c:v>2598.4</c:v>
                </c:pt>
              </c:numCache>
            </c:numRef>
          </c:val>
        </c:ser>
        <c:dLbls>
          <c:showVal val="1"/>
        </c:dLbls>
        <c:shape val="box"/>
        <c:axId val="110240512"/>
        <c:axId val="109609344"/>
        <c:axId val="0"/>
      </c:bar3DChart>
      <c:catAx>
        <c:axId val="110240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09344"/>
        <c:crosses val="autoZero"/>
        <c:auto val="1"/>
        <c:lblAlgn val="ctr"/>
        <c:lblOffset val="100"/>
      </c:catAx>
      <c:valAx>
        <c:axId val="10960934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405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Лист1!$G$344</c:f>
              <c:strCache>
                <c:ptCount val="1"/>
                <c:pt idx="0">
                  <c:v>ВВП в 2022г.,%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Лист1!$H$343:$L$343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Россия</c:v>
                </c:pt>
              </c:strCache>
            </c:strRef>
          </c:cat>
          <c:val>
            <c:numRef>
              <c:f>Лист1!$H$344:$L$344</c:f>
              <c:numCache>
                <c:formatCode>General</c:formatCode>
                <c:ptCount val="5"/>
                <c:pt idx="0">
                  <c:v>19.5</c:v>
                </c:pt>
                <c:pt idx="1">
                  <c:v>73.099999999999994</c:v>
                </c:pt>
                <c:pt idx="2">
                  <c:v>220.5</c:v>
                </c:pt>
                <c:pt idx="3">
                  <c:v>10.9</c:v>
                </c:pt>
                <c:pt idx="4" formatCode="#,##0.00">
                  <c:v>2274.5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Лист1!$H$316</c:f>
              <c:strCache>
                <c:ptCount val="1"/>
                <c:pt idx="0">
                  <c:v>Армения,млрд.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Лист1!$G$317:$G$321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Лист1!$H$317:$H$321</c:f>
              <c:numCache>
                <c:formatCode>General</c:formatCode>
                <c:ptCount val="5"/>
                <c:pt idx="0">
                  <c:v>12.4</c:v>
                </c:pt>
                <c:pt idx="1">
                  <c:v>13.6</c:v>
                </c:pt>
                <c:pt idx="2">
                  <c:v>12.6</c:v>
                </c:pt>
                <c:pt idx="3">
                  <c:v>13.9</c:v>
                </c:pt>
                <c:pt idx="4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Лист1!$I$316</c:f>
              <c:strCache>
                <c:ptCount val="1"/>
                <c:pt idx="0">
                  <c:v>Беларусь,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Лист1!$G$317:$G$321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Лист1!$I$317:$I$321</c:f>
              <c:numCache>
                <c:formatCode>General</c:formatCode>
                <c:ptCount val="5"/>
                <c:pt idx="0">
                  <c:v>60</c:v>
                </c:pt>
                <c:pt idx="1">
                  <c:v>64.5</c:v>
                </c:pt>
                <c:pt idx="2">
                  <c:v>60.9</c:v>
                </c:pt>
                <c:pt idx="3">
                  <c:v>69.599999999999994</c:v>
                </c:pt>
                <c:pt idx="4">
                  <c:v>73.099999999999994</c:v>
                </c:pt>
              </c:numCache>
            </c:numRef>
          </c:val>
        </c:ser>
        <c:ser>
          <c:idx val="2"/>
          <c:order val="2"/>
          <c:tx>
            <c:strRef>
              <c:f>Лист1!$J$316</c:f>
              <c:strCache>
                <c:ptCount val="1"/>
                <c:pt idx="0">
                  <c:v>Казахстан, млр.долл.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Лист1!$G$317:$G$321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Лист1!$J$317:$J$321</c:f>
              <c:numCache>
                <c:formatCode>General</c:formatCode>
                <c:ptCount val="5"/>
                <c:pt idx="0">
                  <c:v>179.3</c:v>
                </c:pt>
                <c:pt idx="1">
                  <c:v>181.7</c:v>
                </c:pt>
                <c:pt idx="2">
                  <c:v>171.1</c:v>
                </c:pt>
                <c:pt idx="3">
                  <c:v>197.1</c:v>
                </c:pt>
                <c:pt idx="4">
                  <c:v>220.5</c:v>
                </c:pt>
              </c:numCache>
            </c:numRef>
          </c:val>
        </c:ser>
        <c:ser>
          <c:idx val="3"/>
          <c:order val="3"/>
          <c:tx>
            <c:strRef>
              <c:f>Лист1!$K$316</c:f>
              <c:strCache>
                <c:ptCount val="1"/>
                <c:pt idx="0">
                  <c:v>Кыргызстан,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Лист1!$G$317:$G$321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Лист1!$K$317:$K$321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7.8</c:v>
                </c:pt>
                <c:pt idx="3">
                  <c:v>8.8000000000000007</c:v>
                </c:pt>
                <c:pt idx="4">
                  <c:v>10.9</c:v>
                </c:pt>
              </c:numCache>
            </c:numRef>
          </c:val>
        </c:ser>
        <c:dLbls>
          <c:showVal val="1"/>
        </c:dLbls>
        <c:shape val="cylinder"/>
        <c:axId val="109893888"/>
        <c:axId val="110305280"/>
        <c:axId val="0"/>
      </c:bar3DChart>
      <c:catAx>
        <c:axId val="109893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305280"/>
        <c:crosses val="autoZero"/>
        <c:auto val="1"/>
        <c:lblAlgn val="ctr"/>
        <c:lblOffset val="100"/>
      </c:catAx>
      <c:valAx>
        <c:axId val="110305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89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Лист1!$K$324</c:f>
              <c:strCache>
                <c:ptCount val="1"/>
                <c:pt idx="0">
                  <c:v>Россия, млрд.долл. США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Лист1!$J$325:$J$329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Лист1!$K$325:$K$329</c:f>
              <c:numCache>
                <c:formatCode>#,##0.00</c:formatCode>
                <c:ptCount val="5"/>
                <c:pt idx="0">
                  <c:v>1660.7</c:v>
                </c:pt>
                <c:pt idx="1">
                  <c:v>1693.3</c:v>
                </c:pt>
                <c:pt idx="2">
                  <c:v>1496.5</c:v>
                </c:pt>
                <c:pt idx="3">
                  <c:v>1837</c:v>
                </c:pt>
                <c:pt idx="4">
                  <c:v>2274.5</c:v>
                </c:pt>
              </c:numCache>
            </c:numRef>
          </c:val>
        </c:ser>
        <c:dLbls>
          <c:showVal val="1"/>
        </c:dLbls>
        <c:shape val="cylinder"/>
        <c:axId val="110338048"/>
        <c:axId val="110339584"/>
        <c:axId val="0"/>
      </c:bar3DChart>
      <c:catAx>
        <c:axId val="110338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339584"/>
        <c:crosses val="autoZero"/>
        <c:auto val="1"/>
        <c:lblAlgn val="ctr"/>
        <c:lblOffset val="100"/>
      </c:catAx>
      <c:valAx>
        <c:axId val="11033958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3380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Лист1!$H$461</c:f>
              <c:strCache>
                <c:ptCount val="1"/>
                <c:pt idx="0">
                  <c:v>Армения,млрд.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Лист1!$G$462:$G$466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Лист1!$H$462:$H$466</c:f>
              <c:numCache>
                <c:formatCode>General</c:formatCode>
                <c:ptCount val="5"/>
                <c:pt idx="0">
                  <c:v>4</c:v>
                </c:pt>
                <c:pt idx="1">
                  <c:v>4.3</c:v>
                </c:pt>
                <c:pt idx="2">
                  <c:v>4.3</c:v>
                </c:pt>
                <c:pt idx="3">
                  <c:v>4.8</c:v>
                </c:pt>
                <c:pt idx="4">
                  <c:v>6.2</c:v>
                </c:pt>
              </c:numCache>
            </c:numRef>
          </c:val>
        </c:ser>
        <c:ser>
          <c:idx val="1"/>
          <c:order val="1"/>
          <c:tx>
            <c:strRef>
              <c:f>Лист1!$I$461</c:f>
              <c:strCache>
                <c:ptCount val="1"/>
                <c:pt idx="0">
                  <c:v>Беларусь,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Лист1!$G$462:$G$466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Лист1!$I$462:$I$466</c:f>
              <c:numCache>
                <c:formatCode>General</c:formatCode>
                <c:ptCount val="5"/>
                <c:pt idx="0">
                  <c:v>54.1</c:v>
                </c:pt>
                <c:pt idx="1">
                  <c:v>55.4</c:v>
                </c:pt>
                <c:pt idx="2">
                  <c:v>48.1</c:v>
                </c:pt>
                <c:pt idx="3">
                  <c:v>61.3</c:v>
                </c:pt>
                <c:pt idx="4">
                  <c:v>64.2</c:v>
                </c:pt>
              </c:numCache>
            </c:numRef>
          </c:val>
        </c:ser>
        <c:ser>
          <c:idx val="2"/>
          <c:order val="2"/>
          <c:tx>
            <c:strRef>
              <c:f>Лист1!$J$461</c:f>
              <c:strCache>
                <c:ptCount val="1"/>
                <c:pt idx="0">
                  <c:v>Казахстан, млр.долл.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Лист1!$G$462:$G$466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Лист1!$J$462:$J$466</c:f>
              <c:numCache>
                <c:formatCode>General</c:formatCode>
                <c:ptCount val="5"/>
                <c:pt idx="0">
                  <c:v>79</c:v>
                </c:pt>
                <c:pt idx="1">
                  <c:v>76.8</c:v>
                </c:pt>
                <c:pt idx="2">
                  <c:v>65.5</c:v>
                </c:pt>
                <c:pt idx="3">
                  <c:v>88.3</c:v>
                </c:pt>
                <c:pt idx="4">
                  <c:v>104.2</c:v>
                </c:pt>
              </c:numCache>
            </c:numRef>
          </c:val>
        </c:ser>
        <c:ser>
          <c:idx val="3"/>
          <c:order val="3"/>
          <c:tx>
            <c:strRef>
              <c:f>Лист1!$K$461</c:f>
              <c:strCache>
                <c:ptCount val="1"/>
                <c:pt idx="0">
                  <c:v>Кыргызстан,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Лист1!$G$462:$G$466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Лист1!$K$462:$K$466</c:f>
              <c:numCache>
                <c:formatCode>General</c:formatCode>
                <c:ptCount val="5"/>
                <c:pt idx="0">
                  <c:v>3.7</c:v>
                </c:pt>
                <c:pt idx="1">
                  <c:v>4.0999999999999996</c:v>
                </c:pt>
                <c:pt idx="2">
                  <c:v>4.2</c:v>
                </c:pt>
                <c:pt idx="3">
                  <c:v>4.4000000000000004</c:v>
                </c:pt>
                <c:pt idx="4">
                  <c:v>5.0999999999999996</c:v>
                </c:pt>
              </c:numCache>
            </c:numRef>
          </c:val>
        </c:ser>
        <c:dLbls>
          <c:showVal val="1"/>
        </c:dLbls>
        <c:shape val="cylinder"/>
        <c:axId val="110720128"/>
        <c:axId val="110721664"/>
        <c:axId val="0"/>
      </c:bar3DChart>
      <c:catAx>
        <c:axId val="11072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21664"/>
        <c:crosses val="autoZero"/>
        <c:auto val="1"/>
        <c:lblAlgn val="ctr"/>
        <c:lblOffset val="100"/>
      </c:catAx>
      <c:valAx>
        <c:axId val="110721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20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Лист1!$G$418</c:f>
              <c:strCache>
                <c:ptCount val="1"/>
                <c:pt idx="0">
                  <c:v>Промышленное производство России, млрд. долл. США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Лист1!$F$419:$F$423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Лист1!$G$419:$G$423</c:f>
              <c:numCache>
                <c:formatCode>#,##0.00</c:formatCode>
                <c:ptCount val="5"/>
                <c:pt idx="0">
                  <c:v>1113.2</c:v>
                </c:pt>
                <c:pt idx="1">
                  <c:v>1126</c:v>
                </c:pt>
                <c:pt idx="2">
                  <c:v>1005.7</c:v>
                </c:pt>
                <c:pt idx="3">
                  <c:v>1288.4000000000001</c:v>
                </c:pt>
                <c:pt idx="4">
                  <c:v>1459.5</c:v>
                </c:pt>
              </c:numCache>
            </c:numRef>
          </c:val>
        </c:ser>
        <c:dLbls>
          <c:showVal val="1"/>
        </c:dLbls>
        <c:shape val="cylinder"/>
        <c:axId val="110738048"/>
        <c:axId val="110739840"/>
        <c:axId val="0"/>
      </c:bar3DChart>
      <c:catAx>
        <c:axId val="110738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39840"/>
        <c:crosses val="autoZero"/>
        <c:auto val="1"/>
        <c:lblAlgn val="ctr"/>
        <c:lblOffset val="100"/>
      </c:catAx>
      <c:valAx>
        <c:axId val="11073984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380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Лист1!$G$395</c:f>
              <c:strCache>
                <c:ptCount val="1"/>
                <c:pt idx="0">
                  <c:v>Промышленное производство ЕАЭС, млрд. долл. США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Лист1!$F$396:$F$400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Лист1!$G$396:$G$400</c:f>
              <c:numCache>
                <c:formatCode>#,##0.00</c:formatCode>
                <c:ptCount val="5"/>
                <c:pt idx="0">
                  <c:v>1254</c:v>
                </c:pt>
                <c:pt idx="1">
                  <c:v>1266.5999999999999</c:v>
                </c:pt>
                <c:pt idx="2">
                  <c:v>1127.8</c:v>
                </c:pt>
                <c:pt idx="3">
                  <c:v>1447.2</c:v>
                </c:pt>
                <c:pt idx="4">
                  <c:v>1639.2</c:v>
                </c:pt>
              </c:numCache>
            </c:numRef>
          </c:val>
        </c:ser>
        <c:dLbls>
          <c:showVal val="1"/>
        </c:dLbls>
        <c:shape val="box"/>
        <c:axId val="110788992"/>
        <c:axId val="110790528"/>
        <c:axId val="0"/>
      </c:bar3DChart>
      <c:catAx>
        <c:axId val="11078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90528"/>
        <c:crosses val="autoZero"/>
        <c:auto val="1"/>
        <c:lblAlgn val="ctr"/>
        <c:lblOffset val="100"/>
      </c:catAx>
      <c:valAx>
        <c:axId val="11079052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889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Лист1!$H$488</c:f>
              <c:strCache>
                <c:ptCount val="1"/>
                <c:pt idx="0">
                  <c:v>Продукция сельского хозяйства ЕАЭС, млрд. долл. США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Лист1!$G$489:$G$493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Лист1!$H$489:$H$493</c:f>
              <c:numCache>
                <c:formatCode>General</c:formatCode>
                <c:ptCount val="5"/>
                <c:pt idx="0">
                  <c:v>113</c:v>
                </c:pt>
                <c:pt idx="1">
                  <c:v>118.6</c:v>
                </c:pt>
                <c:pt idx="2">
                  <c:v>119.9</c:v>
                </c:pt>
                <c:pt idx="3">
                  <c:v>138.5</c:v>
                </c:pt>
                <c:pt idx="4">
                  <c:v>170</c:v>
                </c:pt>
              </c:numCache>
            </c:numRef>
          </c:val>
        </c:ser>
        <c:dLbls>
          <c:showVal val="1"/>
        </c:dLbls>
        <c:shape val="cylinder"/>
        <c:axId val="61104128"/>
        <c:axId val="61106048"/>
        <c:axId val="0"/>
      </c:bar3DChart>
      <c:catAx>
        <c:axId val="61104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06048"/>
        <c:crosses val="autoZero"/>
        <c:auto val="1"/>
        <c:lblAlgn val="ctr"/>
        <c:lblOffset val="100"/>
      </c:catAx>
      <c:valAx>
        <c:axId val="61106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041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Лист1!$G$38</c:f>
              <c:strCache>
                <c:ptCount val="1"/>
                <c:pt idx="0">
                  <c:v>Армения, тыс.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Лист1!$F$39:$F$43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Лист1!$G$39:$G$43</c:f>
              <c:numCache>
                <c:formatCode>#,##0.00</c:formatCode>
                <c:ptCount val="5"/>
                <c:pt idx="0">
                  <c:v>2965.3</c:v>
                </c:pt>
                <c:pt idx="1">
                  <c:v>2959.7</c:v>
                </c:pt>
                <c:pt idx="2">
                  <c:v>2963.3</c:v>
                </c:pt>
                <c:pt idx="3">
                  <c:v>2961.4</c:v>
                </c:pt>
                <c:pt idx="4">
                  <c:v>2977.1</c:v>
                </c:pt>
              </c:numCache>
            </c:numRef>
          </c:val>
        </c:ser>
        <c:ser>
          <c:idx val="1"/>
          <c:order val="1"/>
          <c:tx>
            <c:strRef>
              <c:f>Лист1!$H$38</c:f>
              <c:strCache>
                <c:ptCount val="1"/>
                <c:pt idx="0">
                  <c:v>Беларусь, тыс.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Лист1!$F$39:$F$43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Лист1!$H$39:$H$43</c:f>
              <c:numCache>
                <c:formatCode>#,##0.00</c:formatCode>
                <c:ptCount val="5"/>
                <c:pt idx="0">
                  <c:v>9429.2000000000007</c:v>
                </c:pt>
                <c:pt idx="1">
                  <c:v>9410.2999999999975</c:v>
                </c:pt>
                <c:pt idx="2">
                  <c:v>9349.6</c:v>
                </c:pt>
                <c:pt idx="3">
                  <c:v>9255.5</c:v>
                </c:pt>
                <c:pt idx="4">
                  <c:v>9200.6</c:v>
                </c:pt>
              </c:numCache>
            </c:numRef>
          </c:val>
        </c:ser>
        <c:ser>
          <c:idx val="2"/>
          <c:order val="2"/>
          <c:tx>
            <c:strRef>
              <c:f>Лист1!$I$38</c:f>
              <c:strCache>
                <c:ptCount val="1"/>
                <c:pt idx="0">
                  <c:v>Казахстан, тыс.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Лист1!$F$39:$F$43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Лист1!$I$39:$I$43</c:f>
              <c:numCache>
                <c:formatCode>#,##0.00</c:formatCode>
                <c:ptCount val="5"/>
                <c:pt idx="0">
                  <c:v>18395.599999999995</c:v>
                </c:pt>
                <c:pt idx="1">
                  <c:v>18631.8</c:v>
                </c:pt>
                <c:pt idx="2">
                  <c:v>18879.599999999995</c:v>
                </c:pt>
                <c:pt idx="3">
                  <c:v>19503.099999999995</c:v>
                </c:pt>
                <c:pt idx="4">
                  <c:v>19766.8</c:v>
                </c:pt>
              </c:numCache>
            </c:numRef>
          </c:val>
        </c:ser>
        <c:ser>
          <c:idx val="3"/>
          <c:order val="3"/>
          <c:tx>
            <c:strRef>
              <c:f>Лист1!$J$38</c:f>
              <c:strCache>
                <c:ptCount val="1"/>
                <c:pt idx="0">
                  <c:v>Кыргызстан, тыс.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Лист1!$F$39:$F$43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Лист1!$J$39:$J$43</c:f>
              <c:numCache>
                <c:formatCode>#,##0.00</c:formatCode>
                <c:ptCount val="5"/>
                <c:pt idx="0">
                  <c:v>6389.5</c:v>
                </c:pt>
                <c:pt idx="1">
                  <c:v>6523.5</c:v>
                </c:pt>
                <c:pt idx="2">
                  <c:v>6636.8</c:v>
                </c:pt>
                <c:pt idx="3">
                  <c:v>6747.3</c:v>
                </c:pt>
                <c:pt idx="4">
                  <c:v>7037.6</c:v>
                </c:pt>
              </c:numCache>
            </c:numRef>
          </c:val>
        </c:ser>
        <c:dLbls>
          <c:showVal val="1"/>
        </c:dLbls>
        <c:shape val="cylinder"/>
        <c:axId val="106699392"/>
        <c:axId val="106717568"/>
        <c:axId val="0"/>
      </c:bar3DChart>
      <c:catAx>
        <c:axId val="106699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17568"/>
        <c:crosses val="autoZero"/>
        <c:auto val="1"/>
        <c:lblAlgn val="ctr"/>
        <c:lblOffset val="100"/>
      </c:catAx>
      <c:valAx>
        <c:axId val="10671756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699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Лист1!$G$557</c:f>
              <c:strCache>
                <c:ptCount val="1"/>
                <c:pt idx="0">
                  <c:v>2022г.,%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Лист1!$H$556:$L$556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Россия</c:v>
                </c:pt>
              </c:strCache>
            </c:strRef>
          </c:cat>
          <c:val>
            <c:numRef>
              <c:f>Лист1!$H$557:$L$557</c:f>
              <c:numCache>
                <c:formatCode>General</c:formatCode>
                <c:ptCount val="5"/>
                <c:pt idx="0">
                  <c:v>2.5</c:v>
                </c:pt>
                <c:pt idx="1">
                  <c:v>12</c:v>
                </c:pt>
                <c:pt idx="2">
                  <c:v>20.100000000000001</c:v>
                </c:pt>
                <c:pt idx="3">
                  <c:v>4.2</c:v>
                </c:pt>
                <c:pt idx="4">
                  <c:v>131.19999999999999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Лист1!$H$536</c:f>
              <c:strCache>
                <c:ptCount val="1"/>
                <c:pt idx="0">
                  <c:v>Россия, млрд. долл. США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Лист1!$G$537:$G$541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Лист1!$H$537:$H$541</c:f>
              <c:numCache>
                <c:formatCode>General</c:formatCode>
                <c:ptCount val="5"/>
                <c:pt idx="0">
                  <c:v>85.5</c:v>
                </c:pt>
                <c:pt idx="1">
                  <c:v>89.6</c:v>
                </c:pt>
                <c:pt idx="2">
                  <c:v>89.9</c:v>
                </c:pt>
                <c:pt idx="3">
                  <c:v>104.7</c:v>
                </c:pt>
                <c:pt idx="4">
                  <c:v>131.19999999999999</c:v>
                </c:pt>
              </c:numCache>
            </c:numRef>
          </c:val>
        </c:ser>
        <c:dLbls>
          <c:showVal val="1"/>
        </c:dLbls>
        <c:shape val="cylinder"/>
        <c:axId val="100114816"/>
        <c:axId val="150802816"/>
        <c:axId val="0"/>
      </c:bar3DChart>
      <c:catAx>
        <c:axId val="10011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802816"/>
        <c:crosses val="autoZero"/>
        <c:auto val="1"/>
        <c:lblAlgn val="ctr"/>
        <c:lblOffset val="100"/>
      </c:catAx>
      <c:valAx>
        <c:axId val="150802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1148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Лист1!$H$512</c:f>
              <c:strCache>
                <c:ptCount val="1"/>
                <c:pt idx="0">
                  <c:v>Армения,млрд.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Лист1!$G$513:$G$517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Лист1!$H$513:$H$517</c:f>
              <c:numCache>
                <c:formatCode>General</c:formatCode>
                <c:ptCount val="5"/>
                <c:pt idx="0">
                  <c:v>1.9</c:v>
                </c:pt>
                <c:pt idx="1">
                  <c:v>1.9</c:v>
                </c:pt>
                <c:pt idx="2">
                  <c:v>1.8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Лист1!$I$512</c:f>
              <c:strCache>
                <c:ptCount val="1"/>
                <c:pt idx="0">
                  <c:v>Беларусь,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Лист1!$G$513:$G$517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Лист1!$I$513:$I$517</c:f>
              <c:numCache>
                <c:formatCode>General</c:formatCode>
                <c:ptCount val="5"/>
                <c:pt idx="0">
                  <c:v>9.5</c:v>
                </c:pt>
                <c:pt idx="1">
                  <c:v>10.4</c:v>
                </c:pt>
                <c:pt idx="2">
                  <c:v>9.6</c:v>
                </c:pt>
                <c:pt idx="3">
                  <c:v>10.3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Лист1!$J$512</c:f>
              <c:strCache>
                <c:ptCount val="1"/>
                <c:pt idx="0">
                  <c:v>Казахстан, млр.долл.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Лист1!$G$513:$G$517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Лист1!$J$513:$J$517</c:f>
              <c:numCache>
                <c:formatCode>General</c:formatCode>
                <c:ptCount val="5"/>
                <c:pt idx="0">
                  <c:v>13.1</c:v>
                </c:pt>
                <c:pt idx="1">
                  <c:v>13.5</c:v>
                </c:pt>
                <c:pt idx="2">
                  <c:v>15.4</c:v>
                </c:pt>
                <c:pt idx="3">
                  <c:v>17.7</c:v>
                </c:pt>
                <c:pt idx="4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Лист1!$K$512</c:f>
              <c:strCache>
                <c:ptCount val="1"/>
                <c:pt idx="0">
                  <c:v>Кыргызстан,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Лист1!$G$513:$G$517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Лист1!$K$513:$K$517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3.2</c:v>
                </c:pt>
                <c:pt idx="3">
                  <c:v>3.8</c:v>
                </c:pt>
                <c:pt idx="4">
                  <c:v>4.2</c:v>
                </c:pt>
              </c:numCache>
            </c:numRef>
          </c:val>
        </c:ser>
        <c:dLbls>
          <c:showVal val="1"/>
        </c:dLbls>
        <c:marker val="1"/>
        <c:axId val="61815040"/>
        <c:axId val="61842560"/>
      </c:lineChart>
      <c:catAx>
        <c:axId val="6181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42560"/>
        <c:crosses val="autoZero"/>
        <c:auto val="1"/>
        <c:lblAlgn val="ctr"/>
        <c:lblOffset val="100"/>
      </c:catAx>
      <c:valAx>
        <c:axId val="61842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150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Лист1!$H$607</c:f>
              <c:strCache>
                <c:ptCount val="1"/>
                <c:pt idx="0">
                  <c:v>Инвестиции в основной капитал, млрд. долларов США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Лист1!$G$608:$G$612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Лист1!$H$608:$H$612</c:f>
              <c:numCache>
                <c:formatCode>General</c:formatCode>
                <c:ptCount val="5"/>
                <c:pt idx="0">
                  <c:v>332.1</c:v>
                </c:pt>
                <c:pt idx="1">
                  <c:v>348.5</c:v>
                </c:pt>
                <c:pt idx="2">
                  <c:v>327.7</c:v>
                </c:pt>
                <c:pt idx="3">
                  <c:v>361.3</c:v>
                </c:pt>
                <c:pt idx="4">
                  <c:v>459.2</c:v>
                </c:pt>
              </c:numCache>
            </c:numRef>
          </c:val>
        </c:ser>
        <c:dLbls>
          <c:showVal val="1"/>
        </c:dLbls>
        <c:shape val="box"/>
        <c:axId val="61542400"/>
        <c:axId val="61575168"/>
        <c:axId val="0"/>
      </c:bar3DChart>
      <c:catAx>
        <c:axId val="61542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575168"/>
        <c:crosses val="autoZero"/>
        <c:auto val="1"/>
        <c:lblAlgn val="ctr"/>
        <c:lblOffset val="100"/>
      </c:catAx>
      <c:valAx>
        <c:axId val="615751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542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Лист1!$H$631</c:f>
              <c:strCache>
                <c:ptCount val="1"/>
                <c:pt idx="0">
                  <c:v>Армения,млрд.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Лист1!$G$632:$G$636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Лист1!$H$632:$H$636</c:f>
              <c:numCache>
                <c:formatCode>General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1</c:v>
                </c:pt>
                <c:pt idx="4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Лист1!$I$631</c:f>
              <c:strCache>
                <c:ptCount val="1"/>
                <c:pt idx="0">
                  <c:v>Беларусь,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Лист1!$G$632:$G$636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Лист1!$I$632:$I$636</c:f>
              <c:numCache>
                <c:formatCode>General</c:formatCode>
                <c:ptCount val="5"/>
                <c:pt idx="0">
                  <c:v>12.3</c:v>
                </c:pt>
                <c:pt idx="1">
                  <c:v>13.8</c:v>
                </c:pt>
                <c:pt idx="2">
                  <c:v>12</c:v>
                </c:pt>
                <c:pt idx="3">
                  <c:v>12.2</c:v>
                </c:pt>
                <c:pt idx="4">
                  <c:v>10.6</c:v>
                </c:pt>
              </c:numCache>
            </c:numRef>
          </c:val>
        </c:ser>
        <c:ser>
          <c:idx val="2"/>
          <c:order val="2"/>
          <c:tx>
            <c:strRef>
              <c:f>Лист1!$J$631</c:f>
              <c:strCache>
                <c:ptCount val="1"/>
                <c:pt idx="0">
                  <c:v>Казахстан, млр.долл.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Лист1!$G$632:$G$636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Лист1!$J$632:$J$636</c:f>
              <c:numCache>
                <c:formatCode>General</c:formatCode>
                <c:ptCount val="5"/>
                <c:pt idx="0">
                  <c:v>32.4</c:v>
                </c:pt>
                <c:pt idx="1">
                  <c:v>32.9</c:v>
                </c:pt>
                <c:pt idx="2">
                  <c:v>29.7</c:v>
                </c:pt>
                <c:pt idx="3">
                  <c:v>31.1</c:v>
                </c:pt>
                <c:pt idx="4">
                  <c:v>32.700000000000003</c:v>
                </c:pt>
              </c:numCache>
            </c:numRef>
          </c:val>
        </c:ser>
        <c:ser>
          <c:idx val="3"/>
          <c:order val="3"/>
          <c:tx>
            <c:strRef>
              <c:f>Лист1!$K$631</c:f>
              <c:strCache>
                <c:ptCount val="1"/>
                <c:pt idx="0">
                  <c:v>Кыргызстан, млрд. 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Лист1!$G$632:$G$636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Лист1!$K$632:$K$636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2.2999999999999998</c:v>
                </c:pt>
                <c:pt idx="2">
                  <c:v>1.6</c:v>
                </c:pt>
                <c:pt idx="3">
                  <c:v>1.5</c:v>
                </c:pt>
                <c:pt idx="4">
                  <c:v>1.6</c:v>
                </c:pt>
              </c:numCache>
            </c:numRef>
          </c:val>
        </c:ser>
        <c:dLbls>
          <c:showVal val="1"/>
        </c:dLbls>
        <c:shape val="cylinder"/>
        <c:axId val="111613824"/>
        <c:axId val="111616000"/>
        <c:axId val="0"/>
      </c:bar3DChart>
      <c:catAx>
        <c:axId val="111613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616000"/>
        <c:crosses val="autoZero"/>
        <c:auto val="1"/>
        <c:lblAlgn val="ctr"/>
        <c:lblOffset val="100"/>
      </c:catAx>
      <c:valAx>
        <c:axId val="111616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6138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Лист1!$K$646</c:f>
              <c:strCache>
                <c:ptCount val="1"/>
                <c:pt idx="0">
                  <c:v>Россия, млрд. долл. США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Лист1!$J$647:$J$651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Лист1!$K$647:$K$651</c:f>
              <c:numCache>
                <c:formatCode>General</c:formatCode>
                <c:ptCount val="5"/>
                <c:pt idx="0">
                  <c:v>284.3</c:v>
                </c:pt>
                <c:pt idx="1">
                  <c:v>298.60000000000002</c:v>
                </c:pt>
                <c:pt idx="2">
                  <c:v>283.5</c:v>
                </c:pt>
                <c:pt idx="3">
                  <c:v>315.5</c:v>
                </c:pt>
                <c:pt idx="4">
                  <c:v>413.1</c:v>
                </c:pt>
              </c:numCache>
            </c:numRef>
          </c:val>
        </c:ser>
        <c:dLbls>
          <c:showVal val="1"/>
        </c:dLbls>
        <c:shape val="cylinder"/>
        <c:axId val="162760576"/>
        <c:axId val="162762112"/>
        <c:axId val="0"/>
      </c:bar3DChart>
      <c:catAx>
        <c:axId val="16276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762112"/>
        <c:crosses val="autoZero"/>
        <c:auto val="1"/>
        <c:lblAlgn val="ctr"/>
        <c:lblOffset val="100"/>
      </c:catAx>
      <c:valAx>
        <c:axId val="162762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760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Лист1!$G$666</c:f>
              <c:strCache>
                <c:ptCount val="1"/>
                <c:pt idx="0">
                  <c:v>Объем выполненных строительных работ, млрд. долларов США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Лист1!$F$667:$F$671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Лист1!$G$667:$G$671</c:f>
              <c:numCache>
                <c:formatCode>General</c:formatCode>
                <c:ptCount val="5"/>
                <c:pt idx="0">
                  <c:v>153.30000000000001</c:v>
                </c:pt>
                <c:pt idx="1">
                  <c:v>160.30000000000001</c:v>
                </c:pt>
                <c:pt idx="2">
                  <c:v>153.4</c:v>
                </c:pt>
                <c:pt idx="3">
                  <c:v>169.8</c:v>
                </c:pt>
                <c:pt idx="4">
                  <c:v>211.4</c:v>
                </c:pt>
              </c:numCache>
            </c:numRef>
          </c:val>
        </c:ser>
        <c:dLbls>
          <c:showVal val="1"/>
        </c:dLbls>
        <c:shape val="cylinder"/>
        <c:axId val="80456704"/>
        <c:axId val="80467840"/>
        <c:axId val="0"/>
      </c:bar3DChart>
      <c:catAx>
        <c:axId val="80456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67840"/>
        <c:crosses val="autoZero"/>
        <c:auto val="1"/>
        <c:lblAlgn val="ctr"/>
        <c:lblOffset val="100"/>
      </c:catAx>
      <c:valAx>
        <c:axId val="8046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56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Лист1!$G$721</c:f>
              <c:strCache>
                <c:ptCount val="1"/>
                <c:pt idx="0">
                  <c:v>2022г.,%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Лист1!$H$720:$L$720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Россия</c:v>
                </c:pt>
              </c:strCache>
            </c:strRef>
          </c:cat>
          <c:val>
            <c:numRef>
              <c:f>Лист1!$H$721:$L$721</c:f>
              <c:numCache>
                <c:formatCode>General</c:formatCode>
                <c:ptCount val="5"/>
                <c:pt idx="0">
                  <c:v>0.8</c:v>
                </c:pt>
                <c:pt idx="1">
                  <c:v>5.0999999999999996</c:v>
                </c:pt>
                <c:pt idx="2">
                  <c:v>13.6</c:v>
                </c:pt>
                <c:pt idx="3">
                  <c:v>1.2</c:v>
                </c:pt>
                <c:pt idx="4">
                  <c:v>190.7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Лист1!$I$701</c:f>
              <c:strCache>
                <c:ptCount val="1"/>
                <c:pt idx="0">
                  <c:v>Россия, млрд. долл. США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Лист1!$H$702:$H$706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Лист1!$I$702:$I$706</c:f>
              <c:numCache>
                <c:formatCode>General</c:formatCode>
                <c:ptCount val="5"/>
                <c:pt idx="0">
                  <c:v>135.5</c:v>
                </c:pt>
                <c:pt idx="1">
                  <c:v>141.1</c:v>
                </c:pt>
                <c:pt idx="2">
                  <c:v>134.6</c:v>
                </c:pt>
                <c:pt idx="3">
                  <c:v>150</c:v>
                </c:pt>
                <c:pt idx="4">
                  <c:v>190.7</c:v>
                </c:pt>
              </c:numCache>
            </c:numRef>
          </c:val>
        </c:ser>
        <c:dLbls>
          <c:showVal val="1"/>
        </c:dLbls>
        <c:shape val="box"/>
        <c:axId val="111238144"/>
        <c:axId val="148605568"/>
        <c:axId val="0"/>
      </c:bar3DChart>
      <c:catAx>
        <c:axId val="111238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605568"/>
        <c:crosses val="autoZero"/>
        <c:auto val="1"/>
        <c:lblAlgn val="ctr"/>
        <c:lblOffset val="100"/>
      </c:catAx>
      <c:valAx>
        <c:axId val="148605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238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Лист1!$F$687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Лист1!$G$686:$J$686</c:f>
              <c:strCache>
                <c:ptCount val="4"/>
                <c:pt idx="0">
                  <c:v>Армения,млрд. долл. США</c:v>
                </c:pt>
                <c:pt idx="1">
                  <c:v>Беларусь, млрд. долл. США</c:v>
                </c:pt>
                <c:pt idx="2">
                  <c:v>Казахстан, млрд.долл. США</c:v>
                </c:pt>
                <c:pt idx="3">
                  <c:v>Кыргызстан, млрд. долл. США</c:v>
                </c:pt>
              </c:strCache>
            </c:strRef>
          </c:cat>
          <c:val>
            <c:numRef>
              <c:f>Лист1!$G$687:$J$687</c:f>
              <c:numCache>
                <c:formatCode>General</c:formatCode>
                <c:ptCount val="4"/>
                <c:pt idx="0">
                  <c:v>0.5</c:v>
                </c:pt>
                <c:pt idx="1">
                  <c:v>4.9000000000000004</c:v>
                </c:pt>
                <c:pt idx="2">
                  <c:v>11.2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Лист1!$F$688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Лист1!$G$686:$J$686</c:f>
              <c:strCache>
                <c:ptCount val="4"/>
                <c:pt idx="0">
                  <c:v>Армения,млрд. долл. США</c:v>
                </c:pt>
                <c:pt idx="1">
                  <c:v>Беларусь, млрд. долл. США</c:v>
                </c:pt>
                <c:pt idx="2">
                  <c:v>Казахстан, млрд.долл. США</c:v>
                </c:pt>
                <c:pt idx="3">
                  <c:v>Кыргызстан, млрд. долл. США</c:v>
                </c:pt>
              </c:strCache>
            </c:strRef>
          </c:cat>
          <c:val>
            <c:numRef>
              <c:f>Лист1!$G$688:$J$688</c:f>
              <c:numCache>
                <c:formatCode>General</c:formatCode>
                <c:ptCount val="4"/>
                <c:pt idx="0">
                  <c:v>0.5</c:v>
                </c:pt>
                <c:pt idx="1">
                  <c:v>5.8</c:v>
                </c:pt>
                <c:pt idx="2">
                  <c:v>11.6</c:v>
                </c:pt>
                <c:pt idx="3">
                  <c:v>1.3</c:v>
                </c:pt>
              </c:numCache>
            </c:numRef>
          </c:val>
        </c:ser>
        <c:ser>
          <c:idx val="2"/>
          <c:order val="2"/>
          <c:tx>
            <c:strRef>
              <c:f>Лист1!$F$689</c:f>
              <c:strCache>
                <c:ptCount val="1"/>
                <c:pt idx="0">
                  <c:v>2020г.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Лист1!$G$686:$J$686</c:f>
              <c:strCache>
                <c:ptCount val="4"/>
                <c:pt idx="0">
                  <c:v>Армения,млрд. долл. США</c:v>
                </c:pt>
                <c:pt idx="1">
                  <c:v>Беларусь, млрд. долл. США</c:v>
                </c:pt>
                <c:pt idx="2">
                  <c:v>Казахстан, млрд.долл. США</c:v>
                </c:pt>
                <c:pt idx="3">
                  <c:v>Кыргызстан, млрд. долл. США</c:v>
                </c:pt>
              </c:strCache>
            </c:strRef>
          </c:cat>
          <c:val>
            <c:numRef>
              <c:f>Лист1!$G$689:$J$689</c:f>
              <c:numCache>
                <c:formatCode>General</c:formatCode>
                <c:ptCount val="4"/>
                <c:pt idx="0">
                  <c:v>0.5</c:v>
                </c:pt>
                <c:pt idx="1">
                  <c:v>5.3</c:v>
                </c:pt>
                <c:pt idx="2">
                  <c:v>12.1</c:v>
                </c:pt>
                <c:pt idx="3">
                  <c:v>0.9</c:v>
                </c:pt>
              </c:numCache>
            </c:numRef>
          </c:val>
        </c:ser>
        <c:ser>
          <c:idx val="3"/>
          <c:order val="3"/>
          <c:tx>
            <c:strRef>
              <c:f>Лист1!$F$690</c:f>
              <c:strCache>
                <c:ptCount val="1"/>
                <c:pt idx="0">
                  <c:v>2021г.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Лист1!$G$686:$J$686</c:f>
              <c:strCache>
                <c:ptCount val="4"/>
                <c:pt idx="0">
                  <c:v>Армения,млрд. долл. США</c:v>
                </c:pt>
                <c:pt idx="1">
                  <c:v>Беларусь, млрд. долл. США</c:v>
                </c:pt>
                <c:pt idx="2">
                  <c:v>Казахстан, млрд.долл. США</c:v>
                </c:pt>
                <c:pt idx="3">
                  <c:v>Кыргызстан, млрд. долл. США</c:v>
                </c:pt>
              </c:strCache>
            </c:strRef>
          </c:cat>
          <c:val>
            <c:numRef>
              <c:f>Лист1!$G$690:$J$690</c:f>
              <c:numCache>
                <c:formatCode>General</c:formatCode>
                <c:ptCount val="4"/>
                <c:pt idx="0">
                  <c:v>0.7</c:v>
                </c:pt>
                <c:pt idx="1">
                  <c:v>5</c:v>
                </c:pt>
                <c:pt idx="2">
                  <c:v>13</c:v>
                </c:pt>
                <c:pt idx="3">
                  <c:v>1.1000000000000001</c:v>
                </c:pt>
              </c:numCache>
            </c:numRef>
          </c:val>
        </c:ser>
        <c:ser>
          <c:idx val="4"/>
          <c:order val="4"/>
          <c:tx>
            <c:strRef>
              <c:f>Лист1!$F$691</c:f>
              <c:strCache>
                <c:ptCount val="1"/>
                <c:pt idx="0">
                  <c:v>2022г.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Лист1!$G$686:$J$686</c:f>
              <c:strCache>
                <c:ptCount val="4"/>
                <c:pt idx="0">
                  <c:v>Армения,млрд. долл. США</c:v>
                </c:pt>
                <c:pt idx="1">
                  <c:v>Беларусь, млрд. долл. США</c:v>
                </c:pt>
                <c:pt idx="2">
                  <c:v>Казахстан, млрд.долл. США</c:v>
                </c:pt>
                <c:pt idx="3">
                  <c:v>Кыргызстан, млрд. долл. США</c:v>
                </c:pt>
              </c:strCache>
            </c:strRef>
          </c:cat>
          <c:val>
            <c:numRef>
              <c:f>Лист1!$G$691:$J$691</c:f>
              <c:numCache>
                <c:formatCode>General</c:formatCode>
                <c:ptCount val="4"/>
                <c:pt idx="0">
                  <c:v>0.8</c:v>
                </c:pt>
                <c:pt idx="1">
                  <c:v>5.0999999999999996</c:v>
                </c:pt>
                <c:pt idx="2">
                  <c:v>13.6</c:v>
                </c:pt>
                <c:pt idx="3">
                  <c:v>1.2</c:v>
                </c:pt>
              </c:numCache>
            </c:numRef>
          </c:val>
        </c:ser>
        <c:dLbls>
          <c:showVal val="1"/>
        </c:dLbls>
        <c:shape val="cylinder"/>
        <c:axId val="118289536"/>
        <c:axId val="118291072"/>
        <c:axId val="0"/>
      </c:bar3DChart>
      <c:catAx>
        <c:axId val="11828953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91072"/>
        <c:crosses val="autoZero"/>
        <c:auto val="1"/>
        <c:lblAlgn val="ctr"/>
        <c:lblOffset val="100"/>
      </c:catAx>
      <c:valAx>
        <c:axId val="1182910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895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Лист1!$K$54</c:f>
              <c:strCache>
                <c:ptCount val="1"/>
                <c:pt idx="0">
                  <c:v>Россия, тыс. чел.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Лист1!$J$55:$J$59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Лист1!$K$55:$K$59</c:f>
              <c:numCache>
                <c:formatCode>#,##0.00</c:formatCode>
                <c:ptCount val="5"/>
                <c:pt idx="0">
                  <c:v>146780.70000000001</c:v>
                </c:pt>
                <c:pt idx="1">
                  <c:v>146748.6</c:v>
                </c:pt>
                <c:pt idx="2">
                  <c:v>146171</c:v>
                </c:pt>
                <c:pt idx="3">
                  <c:v>146980.1</c:v>
                </c:pt>
                <c:pt idx="4">
                  <c:v>146447.4</c:v>
                </c:pt>
              </c:numCache>
            </c:numRef>
          </c:val>
        </c:ser>
        <c:dLbls>
          <c:showVal val="1"/>
        </c:dLbls>
        <c:shape val="cylinder"/>
        <c:axId val="106733952"/>
        <c:axId val="106735488"/>
        <c:axId val="0"/>
      </c:bar3DChart>
      <c:catAx>
        <c:axId val="106733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35488"/>
        <c:crosses val="autoZero"/>
        <c:auto val="1"/>
        <c:lblAlgn val="ctr"/>
        <c:lblOffset val="100"/>
      </c:catAx>
      <c:valAx>
        <c:axId val="106735488"/>
        <c:scaling>
          <c:orientation val="minMax"/>
        </c:scaling>
        <c:delete val="1"/>
        <c:axPos val="l"/>
        <c:majorGridlines/>
        <c:numFmt formatCode="#,##0.00" sourceLinked="1"/>
        <c:tickLblPos val="nextTo"/>
        <c:crossAx val="106733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Лист1!$H$756</c:f>
              <c:strCache>
                <c:ptCount val="1"/>
                <c:pt idx="0">
                  <c:v>Ввод в эксплуатацию жилья в странах ЕАЭС, млн.кв.м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Лист1!$G$757:$G$761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Лист1!$H$757:$H$761</c:f>
              <c:numCache>
                <c:formatCode>General</c:formatCode>
                <c:ptCount val="5"/>
                <c:pt idx="0">
                  <c:v>93.8</c:v>
                </c:pt>
                <c:pt idx="1">
                  <c:v>100.9</c:v>
                </c:pt>
                <c:pt idx="2">
                  <c:v>103</c:v>
                </c:pt>
                <c:pt idx="3">
                  <c:v>115.7</c:v>
                </c:pt>
                <c:pt idx="4">
                  <c:v>124</c:v>
                </c:pt>
              </c:numCache>
            </c:numRef>
          </c:val>
        </c:ser>
        <c:dLbls>
          <c:showVal val="1"/>
        </c:dLbls>
        <c:shape val="cylinder"/>
        <c:axId val="79910016"/>
        <c:axId val="80700544"/>
        <c:axId val="0"/>
      </c:bar3DChart>
      <c:catAx>
        <c:axId val="79910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700544"/>
        <c:crosses val="autoZero"/>
        <c:auto val="1"/>
        <c:lblAlgn val="ctr"/>
        <c:lblOffset val="100"/>
      </c:catAx>
      <c:valAx>
        <c:axId val="80700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910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Лист1!$H$784</c:f>
              <c:strCache>
                <c:ptCount val="1"/>
                <c:pt idx="0">
                  <c:v>Армения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1.3888888888888914E-2"/>
                </c:manualLayout>
              </c:layout>
              <c:showVal val="1"/>
            </c:dLbl>
            <c:dLbl>
              <c:idx val="1"/>
              <c:layout>
                <c:manualLayout>
                  <c:x val="4.4444444444444502E-2"/>
                  <c:y val="1.8518518518518542E-2"/>
                </c:manualLayout>
              </c:layout>
              <c:showVal val="1"/>
            </c:dLbl>
            <c:dLbl>
              <c:idx val="2"/>
              <c:layout>
                <c:manualLayout>
                  <c:x val="5.5555555555555469E-2"/>
                  <c:y val="2.7777777777777853E-2"/>
                </c:manualLayout>
              </c:layout>
              <c:showVal val="1"/>
            </c:dLbl>
            <c:dLbl>
              <c:idx val="3"/>
              <c:layout>
                <c:manualLayout>
                  <c:x val="5.8333333333333445E-2"/>
                  <c:y val="3.2407407407407461E-2"/>
                </c:manualLayout>
              </c:layout>
              <c:showVal val="1"/>
            </c:dLbl>
            <c:dLbl>
              <c:idx val="4"/>
              <c:layout>
                <c:manualLayout>
                  <c:x val="3.6111111111111156E-2"/>
                  <c:y val="3.2407407407407399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Лист1!$G$785:$G$789</c:f>
              <c:strCache>
                <c:ptCount val="5"/>
                <c:pt idx="0">
                  <c:v>2018г., млн. кв.м</c:v>
                </c:pt>
                <c:pt idx="1">
                  <c:v>2019г., млн. кв.м</c:v>
                </c:pt>
                <c:pt idx="2">
                  <c:v>2020г., млн. кв.м</c:v>
                </c:pt>
                <c:pt idx="3">
                  <c:v>2021г., млн. кв.м</c:v>
                </c:pt>
                <c:pt idx="4">
                  <c:v>2022г., млн. кв.м</c:v>
                </c:pt>
              </c:strCache>
            </c:strRef>
          </c:cat>
          <c:val>
            <c:numRef>
              <c:f>Лист1!$H$785:$H$789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Лист1!$I$784</c:f>
              <c:strCache>
                <c:ptCount val="1"/>
                <c:pt idx="0">
                  <c:v>Беларусь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Лист1!$G$785:$G$789</c:f>
              <c:strCache>
                <c:ptCount val="5"/>
                <c:pt idx="0">
                  <c:v>2018г., млн. кв.м</c:v>
                </c:pt>
                <c:pt idx="1">
                  <c:v>2019г., млн. кв.м</c:v>
                </c:pt>
                <c:pt idx="2">
                  <c:v>2020г., млн. кв.м</c:v>
                </c:pt>
                <c:pt idx="3">
                  <c:v>2021г., млн. кв.м</c:v>
                </c:pt>
                <c:pt idx="4">
                  <c:v>2022г., млн. кв.м</c:v>
                </c:pt>
              </c:strCache>
            </c:strRef>
          </c:cat>
          <c:val>
            <c:numRef>
              <c:f>Лист1!$I$785:$I$789</c:f>
              <c:numCache>
                <c:formatCode>General</c:formatCode>
                <c:ptCount val="5"/>
                <c:pt idx="0">
                  <c:v>4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4.4000000000000004</c:v>
                </c:pt>
                <c:pt idx="4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Лист1!$J$784</c:f>
              <c:strCache>
                <c:ptCount val="1"/>
                <c:pt idx="0">
                  <c:v>Казахстан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Лист1!$G$785:$G$789</c:f>
              <c:strCache>
                <c:ptCount val="5"/>
                <c:pt idx="0">
                  <c:v>2018г., млн. кв.м</c:v>
                </c:pt>
                <c:pt idx="1">
                  <c:v>2019г., млн. кв.м</c:v>
                </c:pt>
                <c:pt idx="2">
                  <c:v>2020г., млн. кв.м</c:v>
                </c:pt>
                <c:pt idx="3">
                  <c:v>2021г., млн. кв.м</c:v>
                </c:pt>
                <c:pt idx="4">
                  <c:v>2022г., млн. кв.м</c:v>
                </c:pt>
              </c:strCache>
            </c:strRef>
          </c:cat>
          <c:val>
            <c:numRef>
              <c:f>Лист1!$J$785:$J$789</c:f>
              <c:numCache>
                <c:formatCode>General</c:formatCode>
                <c:ptCount val="5"/>
                <c:pt idx="0">
                  <c:v>12.5</c:v>
                </c:pt>
                <c:pt idx="1">
                  <c:v>13.1</c:v>
                </c:pt>
                <c:pt idx="2">
                  <c:v>15.3</c:v>
                </c:pt>
                <c:pt idx="3">
                  <c:v>16.899999999999999</c:v>
                </c:pt>
                <c:pt idx="4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Лист1!$K$784</c:f>
              <c:strCache>
                <c:ptCount val="1"/>
                <c:pt idx="0">
                  <c:v>Кыргызстан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Лист1!$G$785:$G$789</c:f>
              <c:strCache>
                <c:ptCount val="5"/>
                <c:pt idx="0">
                  <c:v>2018г., млн. кв.м</c:v>
                </c:pt>
                <c:pt idx="1">
                  <c:v>2019г., млн. кв.м</c:v>
                </c:pt>
                <c:pt idx="2">
                  <c:v>2020г., млн. кв.м</c:v>
                </c:pt>
                <c:pt idx="3">
                  <c:v>2021г., млн. кв.м</c:v>
                </c:pt>
                <c:pt idx="4">
                  <c:v>2022г., млн. кв.м</c:v>
                </c:pt>
              </c:strCache>
            </c:strRef>
          </c:cat>
          <c:val>
            <c:numRef>
              <c:f>Лист1!$K$785:$K$789</c:f>
              <c:numCache>
                <c:formatCode>General</c:formatCode>
                <c:ptCount val="5"/>
                <c:pt idx="0">
                  <c:v>1.3</c:v>
                </c:pt>
                <c:pt idx="1">
                  <c:v>1.4</c:v>
                </c:pt>
                <c:pt idx="2">
                  <c:v>1.1000000000000001</c:v>
                </c:pt>
                <c:pt idx="3">
                  <c:v>1.3</c:v>
                </c:pt>
                <c:pt idx="4">
                  <c:v>1.1000000000000001</c:v>
                </c:pt>
              </c:numCache>
            </c:numRef>
          </c:val>
        </c:ser>
        <c:dLbls>
          <c:showVal val="1"/>
        </c:dLbls>
        <c:axId val="148362368"/>
        <c:axId val="148508672"/>
        <c:axId val="0"/>
      </c:area3DChart>
      <c:catAx>
        <c:axId val="148362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508672"/>
        <c:crosses val="autoZero"/>
        <c:auto val="1"/>
        <c:lblAlgn val="ctr"/>
        <c:lblOffset val="100"/>
      </c:catAx>
      <c:valAx>
        <c:axId val="148508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362368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Лист1!$J$816</c:f>
              <c:strCache>
                <c:ptCount val="1"/>
                <c:pt idx="0">
                  <c:v>Россия, млн. кв. м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Лист1!$I$817:$I$821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Лист1!$J$817:$J$821</c:f>
              <c:numCache>
                <c:formatCode>General</c:formatCode>
                <c:ptCount val="5"/>
                <c:pt idx="0">
                  <c:v>75.7</c:v>
                </c:pt>
                <c:pt idx="1">
                  <c:v>82</c:v>
                </c:pt>
                <c:pt idx="2">
                  <c:v>82.2</c:v>
                </c:pt>
                <c:pt idx="3">
                  <c:v>92.6</c:v>
                </c:pt>
                <c:pt idx="4">
                  <c:v>102.7</c:v>
                </c:pt>
              </c:numCache>
            </c:numRef>
          </c:val>
        </c:ser>
        <c:dLbls>
          <c:showVal val="1"/>
        </c:dLbls>
        <c:shape val="box"/>
        <c:axId val="170955904"/>
        <c:axId val="170974592"/>
        <c:axId val="0"/>
      </c:bar3DChart>
      <c:catAx>
        <c:axId val="170955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974592"/>
        <c:crosses val="autoZero"/>
        <c:auto val="1"/>
        <c:lblAlgn val="ctr"/>
        <c:lblOffset val="100"/>
      </c:catAx>
      <c:valAx>
        <c:axId val="170974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9559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Лист1!$H$854</c:f>
              <c:strCache>
                <c:ptCount val="1"/>
                <c:pt idx="0">
                  <c:v>Грузооборот в странах ЕАЭС, млрд. тонно-километров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Лист1!$G$855:$G$859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Лист1!$H$855:$H$859</c:f>
              <c:numCache>
                <c:formatCode>General</c:formatCode>
                <c:ptCount val="5"/>
                <c:pt idx="0">
                  <c:v>6390.5</c:v>
                </c:pt>
                <c:pt idx="1">
                  <c:v>6414.4</c:v>
                </c:pt>
                <c:pt idx="2">
                  <c:v>6115.4</c:v>
                </c:pt>
                <c:pt idx="3">
                  <c:v>6435.6</c:v>
                </c:pt>
                <c:pt idx="4">
                  <c:v>6254.6</c:v>
                </c:pt>
              </c:numCache>
            </c:numRef>
          </c:val>
        </c:ser>
        <c:dLbls>
          <c:showVal val="1"/>
        </c:dLbls>
        <c:shape val="cylinder"/>
        <c:axId val="93319168"/>
        <c:axId val="100068736"/>
        <c:axId val="0"/>
      </c:bar3DChart>
      <c:catAx>
        <c:axId val="9331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68736"/>
        <c:crosses val="autoZero"/>
        <c:auto val="1"/>
        <c:lblAlgn val="ctr"/>
        <c:lblOffset val="100"/>
      </c:catAx>
      <c:valAx>
        <c:axId val="100068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319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Лист1!$H$886</c:f>
              <c:strCache>
                <c:ptCount val="1"/>
                <c:pt idx="0">
                  <c:v>Армения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Лист1!$G$887:$G$891</c:f>
              <c:strCache>
                <c:ptCount val="5"/>
                <c:pt idx="0">
                  <c:v>2018г., млрд. тонно- километров</c:v>
                </c:pt>
                <c:pt idx="1">
                  <c:v>2019г., млрд. тонно- километров</c:v>
                </c:pt>
                <c:pt idx="2">
                  <c:v>2020г., млрд. тонно- километров</c:v>
                </c:pt>
                <c:pt idx="3">
                  <c:v>2021г., млрд. тонно- километров</c:v>
                </c:pt>
                <c:pt idx="4">
                  <c:v>2022г., млрд. тонно- километров</c:v>
                </c:pt>
              </c:strCache>
            </c:strRef>
          </c:cat>
          <c:val>
            <c:numRef>
              <c:f>Лист1!$H$887:$H$891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4.8</c:v>
                </c:pt>
                <c:pt idx="2">
                  <c:v>4.7</c:v>
                </c:pt>
                <c:pt idx="3">
                  <c:v>5.0999999999999996</c:v>
                </c:pt>
                <c:pt idx="4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Лист1!$I$886</c:f>
              <c:strCache>
                <c:ptCount val="1"/>
                <c:pt idx="0">
                  <c:v>Беларусь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Лист1!$G$887:$G$891</c:f>
              <c:strCache>
                <c:ptCount val="5"/>
                <c:pt idx="0">
                  <c:v>2018г., млрд. тонно- километров</c:v>
                </c:pt>
                <c:pt idx="1">
                  <c:v>2019г., млрд. тонно- километров</c:v>
                </c:pt>
                <c:pt idx="2">
                  <c:v>2020г., млрд. тонно- километров</c:v>
                </c:pt>
                <c:pt idx="3">
                  <c:v>2021г., млрд. тонно- километров</c:v>
                </c:pt>
                <c:pt idx="4">
                  <c:v>2022г., млрд. тонно- километров</c:v>
                </c:pt>
              </c:strCache>
            </c:strRef>
          </c:cat>
          <c:val>
            <c:numRef>
              <c:f>Лист1!$I$887:$I$891</c:f>
              <c:numCache>
                <c:formatCode>General</c:formatCode>
                <c:ptCount val="5"/>
                <c:pt idx="0">
                  <c:v>138.80000000000001</c:v>
                </c:pt>
                <c:pt idx="1">
                  <c:v>130.80000000000001</c:v>
                </c:pt>
                <c:pt idx="2">
                  <c:v>123.2</c:v>
                </c:pt>
                <c:pt idx="3">
                  <c:v>118.8</c:v>
                </c:pt>
                <c:pt idx="4">
                  <c:v>88.6</c:v>
                </c:pt>
              </c:numCache>
            </c:numRef>
          </c:val>
        </c:ser>
        <c:ser>
          <c:idx val="2"/>
          <c:order val="2"/>
          <c:tx>
            <c:strRef>
              <c:f>Лист1!$J$886</c:f>
              <c:strCache>
                <c:ptCount val="1"/>
                <c:pt idx="0">
                  <c:v>Казахстан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Лист1!$G$887:$G$891</c:f>
              <c:strCache>
                <c:ptCount val="5"/>
                <c:pt idx="0">
                  <c:v>2018г., млрд. тонно- километров</c:v>
                </c:pt>
                <c:pt idx="1">
                  <c:v>2019г., млрд. тонно- километров</c:v>
                </c:pt>
                <c:pt idx="2">
                  <c:v>2020г., млрд. тонно- километров</c:v>
                </c:pt>
                <c:pt idx="3">
                  <c:v>2021г., млрд. тонно- километров</c:v>
                </c:pt>
                <c:pt idx="4">
                  <c:v>2022г., млрд. тонно- километров</c:v>
                </c:pt>
              </c:strCache>
            </c:strRef>
          </c:cat>
          <c:val>
            <c:numRef>
              <c:f>Лист1!$J$887:$J$891</c:f>
              <c:numCache>
                <c:formatCode>General</c:formatCode>
                <c:ptCount val="5"/>
                <c:pt idx="0">
                  <c:v>609.5</c:v>
                </c:pt>
                <c:pt idx="1">
                  <c:v>597.6</c:v>
                </c:pt>
                <c:pt idx="2">
                  <c:v>584</c:v>
                </c:pt>
                <c:pt idx="3">
                  <c:v>607.70000000000005</c:v>
                </c:pt>
                <c:pt idx="4">
                  <c:v>603</c:v>
                </c:pt>
              </c:numCache>
            </c:numRef>
          </c:val>
        </c:ser>
        <c:ser>
          <c:idx val="3"/>
          <c:order val="3"/>
          <c:tx>
            <c:strRef>
              <c:f>Лист1!$K$886</c:f>
              <c:strCache>
                <c:ptCount val="1"/>
                <c:pt idx="0">
                  <c:v>Кыргызстан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Лист1!$G$887:$G$891</c:f>
              <c:strCache>
                <c:ptCount val="5"/>
                <c:pt idx="0">
                  <c:v>2018г., млрд. тонно- километров</c:v>
                </c:pt>
                <c:pt idx="1">
                  <c:v>2019г., млрд. тонно- километров</c:v>
                </c:pt>
                <c:pt idx="2">
                  <c:v>2020г., млрд. тонно- километров</c:v>
                </c:pt>
                <c:pt idx="3">
                  <c:v>2021г., млрд. тонно- километров</c:v>
                </c:pt>
                <c:pt idx="4">
                  <c:v>2022г., млрд. тонно- километров</c:v>
                </c:pt>
              </c:strCache>
            </c:strRef>
          </c:cat>
          <c:val>
            <c:numRef>
              <c:f>Лист1!$K$887:$K$891</c:f>
              <c:numCache>
                <c:formatCode>General</c:formatCode>
                <c:ptCount val="5"/>
                <c:pt idx="0">
                  <c:v>2.8</c:v>
                </c:pt>
                <c:pt idx="1">
                  <c:v>2.9</c:v>
                </c:pt>
                <c:pt idx="2">
                  <c:v>2.4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</c:ser>
        <c:dLbls>
          <c:showVal val="1"/>
        </c:dLbls>
        <c:shape val="box"/>
        <c:axId val="151729664"/>
        <c:axId val="151754240"/>
        <c:axId val="0"/>
      </c:bar3DChart>
      <c:catAx>
        <c:axId val="151729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54240"/>
        <c:crosses val="autoZero"/>
        <c:auto val="1"/>
        <c:lblAlgn val="ctr"/>
        <c:lblOffset val="100"/>
      </c:catAx>
      <c:valAx>
        <c:axId val="15175424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29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Лист1!$I$925</c:f>
              <c:strCache>
                <c:ptCount val="1"/>
                <c:pt idx="0">
                  <c:v>Россия, млрд. тонно-километров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Лист1!$H$926:$H$930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Лист1!$I$926:$I$930</c:f>
              <c:numCache>
                <c:formatCode>General</c:formatCode>
                <c:ptCount val="5"/>
                <c:pt idx="0">
                  <c:v>5635</c:v>
                </c:pt>
                <c:pt idx="1">
                  <c:v>5678.3</c:v>
                </c:pt>
                <c:pt idx="2">
                  <c:v>5401.1</c:v>
                </c:pt>
                <c:pt idx="3">
                  <c:v>5701.5</c:v>
                </c:pt>
                <c:pt idx="4">
                  <c:v>5555</c:v>
                </c:pt>
              </c:numCache>
            </c:numRef>
          </c:val>
        </c:ser>
        <c:dLbls>
          <c:showVal val="1"/>
        </c:dLbls>
        <c:shape val="cylinder"/>
        <c:axId val="163464704"/>
        <c:axId val="165079296"/>
        <c:axId val="0"/>
      </c:bar3DChart>
      <c:catAx>
        <c:axId val="163464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079296"/>
        <c:crosses val="autoZero"/>
        <c:auto val="1"/>
        <c:lblAlgn val="ctr"/>
        <c:lblOffset val="100"/>
      </c:catAx>
      <c:valAx>
        <c:axId val="165079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464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Лист1!$I$957</c:f>
              <c:strCache>
                <c:ptCount val="1"/>
                <c:pt idx="0">
                  <c:v>Пассажирооборот стран ЕАЭС, млрд. пассажиро-километров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Лист1!$H$958:$H$962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Лист1!$I$958:$I$962</c:f>
              <c:numCache>
                <c:formatCode>General</c:formatCode>
                <c:ptCount val="5"/>
                <c:pt idx="0">
                  <c:v>915.9</c:v>
                </c:pt>
                <c:pt idx="1">
                  <c:v>974.2</c:v>
                </c:pt>
                <c:pt idx="2">
                  <c:v>492.4</c:v>
                </c:pt>
                <c:pt idx="3">
                  <c:v>632.20000000000005</c:v>
                </c:pt>
                <c:pt idx="4">
                  <c:v>591.6</c:v>
                </c:pt>
              </c:numCache>
            </c:numRef>
          </c:val>
        </c:ser>
        <c:dLbls>
          <c:showVal val="1"/>
        </c:dLbls>
        <c:shape val="cylinder"/>
        <c:axId val="80521472"/>
        <c:axId val="80721792"/>
        <c:axId val="0"/>
      </c:bar3DChart>
      <c:catAx>
        <c:axId val="80521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721792"/>
        <c:crosses val="autoZero"/>
        <c:auto val="1"/>
        <c:lblAlgn val="ctr"/>
        <c:lblOffset val="100"/>
      </c:catAx>
      <c:valAx>
        <c:axId val="80721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5214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Лист1!$H$993</c:f>
              <c:strCache>
                <c:ptCount val="1"/>
                <c:pt idx="0">
                  <c:v>Армения</c:v>
                </c:pt>
              </c:strCache>
            </c:strRef>
          </c:tx>
          <c:dLbls>
            <c:dLbl>
              <c:idx val="0"/>
              <c:layout>
                <c:manualLayout>
                  <c:x val="4.6858359957401494E-2"/>
                  <c:y val="1.0309278350515465E-2"/>
                </c:manualLayout>
              </c:layout>
              <c:showVal val="1"/>
            </c:dLbl>
            <c:dLbl>
              <c:idx val="1"/>
              <c:layout>
                <c:manualLayout>
                  <c:x val="3.4078807241746542E-2"/>
                  <c:y val="1.0309278350515401E-2"/>
                </c:manualLayout>
              </c:layout>
              <c:showVal val="1"/>
            </c:dLbl>
            <c:dLbl>
              <c:idx val="2"/>
              <c:layout>
                <c:manualLayout>
                  <c:x val="4.0468583599574018E-2"/>
                  <c:y val="1.3745704467353964E-2"/>
                </c:manualLayout>
              </c:layout>
              <c:showVal val="1"/>
            </c:dLbl>
            <c:dLbl>
              <c:idx val="3"/>
              <c:layout>
                <c:manualLayout>
                  <c:x val="4.0468583599574018E-2"/>
                  <c:y val="1.3745704467353964E-2"/>
                </c:manualLayout>
              </c:layout>
              <c:showVal val="1"/>
            </c:dLbl>
            <c:dLbl>
              <c:idx val="4"/>
              <c:layout>
                <c:manualLayout>
                  <c:x val="-3.8338658146964855E-2"/>
                  <c:y val="0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Лист1!$G$994:$G$998</c:f>
              <c:strCache>
                <c:ptCount val="5"/>
                <c:pt idx="0">
                  <c:v>2018г., млрд. пассажиро- километров</c:v>
                </c:pt>
                <c:pt idx="1">
                  <c:v>2019г., млрд. пассажиро- километров</c:v>
                </c:pt>
                <c:pt idx="2">
                  <c:v>2020г.,  млрд. пассажиро- километров</c:v>
                </c:pt>
                <c:pt idx="3">
                  <c:v>2021г.,  млрд. пассажиро- километров</c:v>
                </c:pt>
                <c:pt idx="4">
                  <c:v>2022г.,  млрд. пассажиро- километров</c:v>
                </c:pt>
              </c:strCache>
            </c:strRef>
          </c:cat>
          <c:val>
            <c:numRef>
              <c:f>Лист1!$H$994:$H$998</c:f>
              <c:numCache>
                <c:formatCode>General</c:formatCode>
                <c:ptCount val="5"/>
                <c:pt idx="0">
                  <c:v>2.5</c:v>
                </c:pt>
                <c:pt idx="1">
                  <c:v>2.7</c:v>
                </c:pt>
                <c:pt idx="2">
                  <c:v>0.9</c:v>
                </c:pt>
                <c:pt idx="3">
                  <c:v>1.6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Лист1!$I$993</c:f>
              <c:strCache>
                <c:ptCount val="1"/>
                <c:pt idx="0">
                  <c:v>Беларусь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Лист1!$G$994:$G$998</c:f>
              <c:strCache>
                <c:ptCount val="5"/>
                <c:pt idx="0">
                  <c:v>2018г., млрд. пассажиро- километров</c:v>
                </c:pt>
                <c:pt idx="1">
                  <c:v>2019г., млрд. пассажиро- километров</c:v>
                </c:pt>
                <c:pt idx="2">
                  <c:v>2020г.,  млрд. пассажиро- километров</c:v>
                </c:pt>
                <c:pt idx="3">
                  <c:v>2021г.,  млрд. пассажиро- километров</c:v>
                </c:pt>
                <c:pt idx="4">
                  <c:v>2022г.,  млрд. пассажиро- километров</c:v>
                </c:pt>
              </c:strCache>
            </c:strRef>
          </c:cat>
          <c:val>
            <c:numRef>
              <c:f>Лист1!$I$994:$I$998</c:f>
              <c:numCache>
                <c:formatCode>General</c:formatCode>
                <c:ptCount val="5"/>
                <c:pt idx="0">
                  <c:v>25.8</c:v>
                </c:pt>
                <c:pt idx="1">
                  <c:v>27.6</c:v>
                </c:pt>
                <c:pt idx="2">
                  <c:v>18.5</c:v>
                </c:pt>
                <c:pt idx="3">
                  <c:v>20.9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Лист1!$J$993</c:f>
              <c:strCache>
                <c:ptCount val="1"/>
                <c:pt idx="0">
                  <c:v>Казахстан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Лист1!$G$994:$G$998</c:f>
              <c:strCache>
                <c:ptCount val="5"/>
                <c:pt idx="0">
                  <c:v>2018г., млрд. пассажиро- километров</c:v>
                </c:pt>
                <c:pt idx="1">
                  <c:v>2019г., млрд. пассажиро- километров</c:v>
                </c:pt>
                <c:pt idx="2">
                  <c:v>2020г.,  млрд. пассажиро- километров</c:v>
                </c:pt>
                <c:pt idx="3">
                  <c:v>2021г.,  млрд. пассажиро- километров</c:v>
                </c:pt>
                <c:pt idx="4">
                  <c:v>2022г.,  млрд. пассажиро- километров</c:v>
                </c:pt>
              </c:strCache>
            </c:strRef>
          </c:cat>
          <c:val>
            <c:numRef>
              <c:f>Лист1!$J$994:$J$998</c:f>
              <c:numCache>
                <c:formatCode>General</c:formatCode>
                <c:ptCount val="5"/>
                <c:pt idx="0">
                  <c:v>281.5</c:v>
                </c:pt>
                <c:pt idx="1">
                  <c:v>295.5</c:v>
                </c:pt>
                <c:pt idx="2">
                  <c:v>108.7</c:v>
                </c:pt>
                <c:pt idx="3">
                  <c:v>107.8</c:v>
                </c:pt>
                <c:pt idx="4">
                  <c:v>116.5</c:v>
                </c:pt>
              </c:numCache>
            </c:numRef>
          </c:val>
        </c:ser>
        <c:ser>
          <c:idx val="3"/>
          <c:order val="3"/>
          <c:tx>
            <c:strRef>
              <c:f>Лист1!$K$993</c:f>
              <c:strCache>
                <c:ptCount val="1"/>
                <c:pt idx="0">
                  <c:v>Кыргызстан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Лист1!$G$994:$G$998</c:f>
              <c:strCache>
                <c:ptCount val="5"/>
                <c:pt idx="0">
                  <c:v>2018г., млрд. пассажиро- километров</c:v>
                </c:pt>
                <c:pt idx="1">
                  <c:v>2019г., млрд. пассажиро- километров</c:v>
                </c:pt>
                <c:pt idx="2">
                  <c:v>2020г.,  млрд. пассажиро- километров</c:v>
                </c:pt>
                <c:pt idx="3">
                  <c:v>2021г.,  млрд. пассажиро- километров</c:v>
                </c:pt>
                <c:pt idx="4">
                  <c:v>2022г.,  млрд. пассажиро- километров</c:v>
                </c:pt>
              </c:strCache>
            </c:strRef>
          </c:cat>
          <c:val>
            <c:numRef>
              <c:f>Лист1!$K$994:$K$998</c:f>
              <c:numCache>
                <c:formatCode>General</c:formatCode>
                <c:ptCount val="5"/>
                <c:pt idx="0">
                  <c:v>12.5</c:v>
                </c:pt>
                <c:pt idx="1">
                  <c:v>13.1</c:v>
                </c:pt>
                <c:pt idx="2">
                  <c:v>7.1</c:v>
                </c:pt>
                <c:pt idx="3">
                  <c:v>9.1</c:v>
                </c:pt>
                <c:pt idx="4">
                  <c:v>10.5</c:v>
                </c:pt>
              </c:numCache>
            </c:numRef>
          </c:val>
        </c:ser>
        <c:dLbls>
          <c:showVal val="1"/>
        </c:dLbls>
        <c:axId val="151712128"/>
        <c:axId val="151778048"/>
        <c:axId val="0"/>
      </c:area3DChart>
      <c:catAx>
        <c:axId val="151712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78048"/>
        <c:crosses val="autoZero"/>
        <c:auto val="1"/>
        <c:lblAlgn val="ctr"/>
        <c:lblOffset val="100"/>
      </c:catAx>
      <c:valAx>
        <c:axId val="151778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12128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Лист1!$J$1023</c:f>
              <c:strCache>
                <c:ptCount val="1"/>
                <c:pt idx="0">
                  <c:v>Россия, млрд. пассажиро-километров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Лист1!$I$1024:$I$1028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Лист1!$J$1024:$J$1028</c:f>
              <c:numCache>
                <c:formatCode>General</c:formatCode>
                <c:ptCount val="5"/>
                <c:pt idx="0">
                  <c:v>593.6</c:v>
                </c:pt>
                <c:pt idx="1">
                  <c:v>635.20000000000005</c:v>
                </c:pt>
                <c:pt idx="2">
                  <c:v>357.1</c:v>
                </c:pt>
                <c:pt idx="3">
                  <c:v>492.9</c:v>
                </c:pt>
                <c:pt idx="4">
                  <c:v>440.3</c:v>
                </c:pt>
              </c:numCache>
            </c:numRef>
          </c:val>
        </c:ser>
        <c:dLbls>
          <c:showVal val="1"/>
        </c:dLbls>
        <c:shape val="cylinder"/>
        <c:axId val="180877952"/>
        <c:axId val="181508736"/>
        <c:axId val="0"/>
      </c:bar3DChart>
      <c:catAx>
        <c:axId val="180877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508736"/>
        <c:crosses val="autoZero"/>
        <c:auto val="1"/>
        <c:lblAlgn val="ctr"/>
        <c:lblOffset val="100"/>
      </c:catAx>
      <c:valAx>
        <c:axId val="181508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877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Лист1!$I$1058</c:f>
              <c:strCache>
                <c:ptCount val="1"/>
                <c:pt idx="0">
                  <c:v>Оборот розничной торговли сран ЕАЭС, млрд. долларов США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Лист1!$H$1059:$H$1063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Лист1!$I$1059:$I$1063</c:f>
              <c:numCache>
                <c:formatCode>General</c:formatCode>
                <c:ptCount val="5"/>
                <c:pt idx="0">
                  <c:v>564.5</c:v>
                </c:pt>
                <c:pt idx="1">
                  <c:v>581.6</c:v>
                </c:pt>
                <c:pt idx="2">
                  <c:v>528.4</c:v>
                </c:pt>
                <c:pt idx="3">
                  <c:v>600.1</c:v>
                </c:pt>
                <c:pt idx="4">
                  <c:v>701.9</c:v>
                </c:pt>
              </c:numCache>
            </c:numRef>
          </c:val>
        </c:ser>
        <c:dLbls>
          <c:showVal val="1"/>
        </c:dLbls>
        <c:shape val="cylinder"/>
        <c:axId val="92263168"/>
        <c:axId val="100117888"/>
        <c:axId val="0"/>
      </c:bar3DChart>
      <c:catAx>
        <c:axId val="9226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117888"/>
        <c:crosses val="autoZero"/>
        <c:auto val="1"/>
        <c:lblAlgn val="ctr"/>
        <c:lblOffset val="100"/>
      </c:catAx>
      <c:valAx>
        <c:axId val="100117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263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Численность постоянного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населения в 2022г,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2331255468066488"/>
          <c:y val="2.381905349717271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Лист1!$H$67</c:f>
              <c:strCache>
                <c:ptCount val="1"/>
                <c:pt idx="0">
                  <c:v>численность постоянного населения,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Лист1!$G$68:$G$72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Россия</c:v>
                </c:pt>
              </c:strCache>
            </c:strRef>
          </c:cat>
          <c:val>
            <c:numRef>
              <c:f>Лист1!$H$68:$H$72</c:f>
              <c:numCache>
                <c:formatCode>#,##0.00</c:formatCode>
                <c:ptCount val="5"/>
                <c:pt idx="0">
                  <c:v>2977.1</c:v>
                </c:pt>
                <c:pt idx="1">
                  <c:v>9200.6</c:v>
                </c:pt>
                <c:pt idx="2">
                  <c:v>19766.8</c:v>
                </c:pt>
                <c:pt idx="3">
                  <c:v>7037.6</c:v>
                </c:pt>
                <c:pt idx="4">
                  <c:v>146447.4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Лист1!$I$1083</c:f>
              <c:strCache>
                <c:ptCount val="1"/>
                <c:pt idx="0">
                  <c:v>Армения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Лист1!$H$1084:$H$1088</c:f>
              <c:strCache>
                <c:ptCount val="5"/>
                <c:pt idx="0">
                  <c:v>2018г., млрд. долларов США</c:v>
                </c:pt>
                <c:pt idx="1">
                  <c:v>2019г., млрд. долларов США</c:v>
                </c:pt>
                <c:pt idx="2">
                  <c:v>2020г., млрд. долларов США</c:v>
                </c:pt>
                <c:pt idx="3">
                  <c:v>2021г., млрд. долларов США</c:v>
                </c:pt>
                <c:pt idx="4">
                  <c:v>2022г., млрд. долларов США</c:v>
                </c:pt>
              </c:strCache>
            </c:strRef>
          </c:cat>
          <c:val>
            <c:numRef>
              <c:f>Лист1!$I$1084:$I$1088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2.7</c:v>
                </c:pt>
                <c:pt idx="3">
                  <c:v>3</c:v>
                </c:pt>
                <c:pt idx="4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Лист1!$J$1083</c:f>
              <c:strCache>
                <c:ptCount val="1"/>
                <c:pt idx="0">
                  <c:v>Беларусь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Лист1!$H$1084:$H$1088</c:f>
              <c:strCache>
                <c:ptCount val="5"/>
                <c:pt idx="0">
                  <c:v>2018г., млрд. долларов США</c:v>
                </c:pt>
                <c:pt idx="1">
                  <c:v>2019г., млрд. долларов США</c:v>
                </c:pt>
                <c:pt idx="2">
                  <c:v>2020г., млрд. долларов США</c:v>
                </c:pt>
                <c:pt idx="3">
                  <c:v>2021г., млрд. долларов США</c:v>
                </c:pt>
                <c:pt idx="4">
                  <c:v>2022г., млрд. долларов США</c:v>
                </c:pt>
              </c:strCache>
            </c:strRef>
          </c:cat>
          <c:val>
            <c:numRef>
              <c:f>Лист1!$J$1084:$J$1088</c:f>
              <c:numCache>
                <c:formatCode>General</c:formatCode>
                <c:ptCount val="5"/>
                <c:pt idx="0">
                  <c:v>22.1</c:v>
                </c:pt>
                <c:pt idx="1">
                  <c:v>23.7</c:v>
                </c:pt>
                <c:pt idx="2">
                  <c:v>22</c:v>
                </c:pt>
                <c:pt idx="3">
                  <c:v>23.7</c:v>
                </c:pt>
                <c:pt idx="4">
                  <c:v>25.8</c:v>
                </c:pt>
              </c:numCache>
            </c:numRef>
          </c:val>
        </c:ser>
        <c:ser>
          <c:idx val="2"/>
          <c:order val="2"/>
          <c:tx>
            <c:strRef>
              <c:f>Лист1!$K$1083</c:f>
              <c:strCache>
                <c:ptCount val="1"/>
                <c:pt idx="0">
                  <c:v>Казахстан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Лист1!$H$1084:$H$1088</c:f>
              <c:strCache>
                <c:ptCount val="5"/>
                <c:pt idx="0">
                  <c:v>2018г., млрд. долларов США</c:v>
                </c:pt>
                <c:pt idx="1">
                  <c:v>2019г., млрд. долларов США</c:v>
                </c:pt>
                <c:pt idx="2">
                  <c:v>2020г., млрд. долларов США</c:v>
                </c:pt>
                <c:pt idx="3">
                  <c:v>2021г., млрд. долларов США</c:v>
                </c:pt>
                <c:pt idx="4">
                  <c:v>2022г., млрд. долларов США</c:v>
                </c:pt>
              </c:strCache>
            </c:strRef>
          </c:cat>
          <c:val>
            <c:numRef>
              <c:f>Лист1!$K$1084:$K$1088</c:f>
              <c:numCache>
                <c:formatCode>General</c:formatCode>
                <c:ptCount val="5"/>
                <c:pt idx="0">
                  <c:v>29.1</c:v>
                </c:pt>
                <c:pt idx="1">
                  <c:v>29.6</c:v>
                </c:pt>
                <c:pt idx="2">
                  <c:v>28.4</c:v>
                </c:pt>
                <c:pt idx="3">
                  <c:v>32.200000000000003</c:v>
                </c:pt>
                <c:pt idx="4">
                  <c:v>34.200000000000003</c:v>
                </c:pt>
              </c:numCache>
            </c:numRef>
          </c:val>
        </c:ser>
        <c:ser>
          <c:idx val="3"/>
          <c:order val="3"/>
          <c:tx>
            <c:strRef>
              <c:f>Лист1!$L$1083</c:f>
              <c:strCache>
                <c:ptCount val="1"/>
                <c:pt idx="0">
                  <c:v>Кыргызстан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Лист1!$H$1084:$H$1088</c:f>
              <c:strCache>
                <c:ptCount val="5"/>
                <c:pt idx="0">
                  <c:v>2018г., млрд. долларов США</c:v>
                </c:pt>
                <c:pt idx="1">
                  <c:v>2019г., млрд. долларов США</c:v>
                </c:pt>
                <c:pt idx="2">
                  <c:v>2020г., млрд. долларов США</c:v>
                </c:pt>
                <c:pt idx="3">
                  <c:v>2021г., млрд. долларов США</c:v>
                </c:pt>
                <c:pt idx="4">
                  <c:v>2022г., млрд. долларов США</c:v>
                </c:pt>
              </c:strCache>
            </c:strRef>
          </c:cat>
          <c:val>
            <c:numRef>
              <c:f>Лист1!$L$1084:$L$1088</c:f>
              <c:numCache>
                <c:formatCode>General</c:formatCode>
                <c:ptCount val="5"/>
                <c:pt idx="0">
                  <c:v>5.3</c:v>
                </c:pt>
                <c:pt idx="1">
                  <c:v>5.5</c:v>
                </c:pt>
                <c:pt idx="2">
                  <c:v>4.4000000000000004</c:v>
                </c:pt>
                <c:pt idx="3">
                  <c:v>5.3</c:v>
                </c:pt>
                <c:pt idx="4">
                  <c:v>6.8</c:v>
                </c:pt>
              </c:numCache>
            </c:numRef>
          </c:val>
        </c:ser>
        <c:dLbls>
          <c:showVal val="1"/>
        </c:dLbls>
        <c:axId val="167716352"/>
        <c:axId val="168020992"/>
        <c:axId val="0"/>
      </c:area3DChart>
      <c:catAx>
        <c:axId val="167716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020992"/>
        <c:crosses val="autoZero"/>
        <c:auto val="1"/>
        <c:lblAlgn val="ctr"/>
        <c:lblOffset val="100"/>
      </c:catAx>
      <c:valAx>
        <c:axId val="168020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716352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Лист1!$J$1102</c:f>
              <c:strCache>
                <c:ptCount val="1"/>
                <c:pt idx="0">
                  <c:v>Россия, млрд. долл. США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Лист1!$I$1103:$I$1107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Лист1!$J$1103:$J$1107</c:f>
              <c:numCache>
                <c:formatCode>General</c:formatCode>
                <c:ptCount val="5"/>
                <c:pt idx="0">
                  <c:v>505</c:v>
                </c:pt>
                <c:pt idx="1">
                  <c:v>519.5</c:v>
                </c:pt>
                <c:pt idx="2">
                  <c:v>470.9</c:v>
                </c:pt>
                <c:pt idx="3">
                  <c:v>535.9</c:v>
                </c:pt>
                <c:pt idx="4">
                  <c:v>631.20000000000005</c:v>
                </c:pt>
              </c:numCache>
            </c:numRef>
          </c:val>
        </c:ser>
        <c:dLbls>
          <c:showVal val="1"/>
        </c:dLbls>
        <c:shape val="cylinder"/>
        <c:axId val="182763904"/>
        <c:axId val="182989184"/>
        <c:axId val="0"/>
      </c:bar3DChart>
      <c:catAx>
        <c:axId val="182763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989184"/>
        <c:crosses val="autoZero"/>
        <c:auto val="1"/>
        <c:lblAlgn val="ctr"/>
        <c:lblOffset val="100"/>
      </c:catAx>
      <c:valAx>
        <c:axId val="182989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7639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Лист1!$H$1146</c:f>
              <c:strCache>
                <c:ptCount val="1"/>
                <c:pt idx="0">
                  <c:v>Объем предоставленных кредитов, млрд. долларов США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Лист1!$G$1147:$G$1151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Лист1!$H$1147:$H$1151</c:f>
              <c:numCache>
                <c:formatCode>#,##0.00</c:formatCode>
                <c:ptCount val="5"/>
                <c:pt idx="0">
                  <c:v>1005.1</c:v>
                </c:pt>
                <c:pt idx="1">
                  <c:v>1192.9000000000001</c:v>
                </c:pt>
                <c:pt idx="2">
                  <c:v>1363.3</c:v>
                </c:pt>
                <c:pt idx="3">
                  <c:v>1545.4</c:v>
                </c:pt>
                <c:pt idx="4">
                  <c:v>1354.6</c:v>
                </c:pt>
              </c:numCache>
            </c:numRef>
          </c:val>
        </c:ser>
        <c:dLbls>
          <c:showVal val="1"/>
        </c:dLbls>
        <c:shape val="cylinder"/>
        <c:axId val="116581888"/>
        <c:axId val="117262208"/>
        <c:axId val="0"/>
      </c:bar3DChart>
      <c:catAx>
        <c:axId val="116581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62208"/>
        <c:crosses val="autoZero"/>
        <c:auto val="1"/>
        <c:lblAlgn val="ctr"/>
        <c:lblOffset val="100"/>
      </c:catAx>
      <c:valAx>
        <c:axId val="11726220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581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Лист1!$G$122</c:f>
              <c:strCache>
                <c:ptCount val="1"/>
                <c:pt idx="0">
                  <c:v>Уровень безработицы,%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Лист1!$F$123:$F$127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Лист1!$G$123:$G$127</c:f>
              <c:numCache>
                <c:formatCode>General</c:formatCode>
                <c:ptCount val="5"/>
                <c:pt idx="0">
                  <c:v>5</c:v>
                </c:pt>
                <c:pt idx="1">
                  <c:v>4.8</c:v>
                </c:pt>
                <c:pt idx="2">
                  <c:v>5.8</c:v>
                </c:pt>
                <c:pt idx="3">
                  <c:v>4.9000000000000004</c:v>
                </c:pt>
                <c:pt idx="4">
                  <c:v>4.2</c:v>
                </c:pt>
              </c:numCache>
            </c:numRef>
          </c:val>
        </c:ser>
        <c:dLbls>
          <c:showVal val="1"/>
        </c:dLbls>
        <c:shape val="cylinder"/>
        <c:axId val="108118784"/>
        <c:axId val="108120320"/>
        <c:axId val="0"/>
      </c:bar3DChart>
      <c:catAx>
        <c:axId val="108118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20320"/>
        <c:crosses val="autoZero"/>
        <c:auto val="1"/>
        <c:lblAlgn val="ctr"/>
        <c:lblOffset val="100"/>
      </c:catAx>
      <c:valAx>
        <c:axId val="108120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18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Лист1!$F$139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Лист1!$G$138:$K$138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Лист1!$G$139:$K$139</c:f>
              <c:numCache>
                <c:formatCode>General</c:formatCode>
                <c:ptCount val="5"/>
                <c:pt idx="0">
                  <c:v>19</c:v>
                </c:pt>
                <c:pt idx="1">
                  <c:v>4.8</c:v>
                </c:pt>
                <c:pt idx="2">
                  <c:v>4.9000000000000004</c:v>
                </c:pt>
                <c:pt idx="3">
                  <c:v>6.2</c:v>
                </c:pt>
                <c:pt idx="4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Лист1!$F$140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Лист1!$G$138:$K$138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Лист1!$G$140:$K$140</c:f>
              <c:numCache>
                <c:formatCode>General</c:formatCode>
                <c:ptCount val="5"/>
                <c:pt idx="0">
                  <c:v>18.3</c:v>
                </c:pt>
                <c:pt idx="1">
                  <c:v>4.2</c:v>
                </c:pt>
                <c:pt idx="2">
                  <c:v>4.8</c:v>
                </c:pt>
                <c:pt idx="3">
                  <c:v>5.5</c:v>
                </c:pt>
                <c:pt idx="4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Лист1!$F$141</c:f>
              <c:strCache>
                <c:ptCount val="1"/>
                <c:pt idx="0">
                  <c:v>2020г.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Лист1!$G$138:$K$138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Лист1!$G$141:$K$141</c:f>
              <c:numCache>
                <c:formatCode>General</c:formatCode>
                <c:ptCount val="5"/>
                <c:pt idx="0">
                  <c:v>18.2</c:v>
                </c:pt>
                <c:pt idx="1">
                  <c:v>4</c:v>
                </c:pt>
                <c:pt idx="2">
                  <c:v>4.9000000000000004</c:v>
                </c:pt>
                <c:pt idx="3">
                  <c:v>5.8</c:v>
                </c:pt>
                <c:pt idx="4">
                  <c:v>5.8</c:v>
                </c:pt>
              </c:numCache>
            </c:numRef>
          </c:val>
        </c:ser>
        <c:ser>
          <c:idx val="3"/>
          <c:order val="3"/>
          <c:tx>
            <c:strRef>
              <c:f>Лист1!$F$142</c:f>
              <c:strCache>
                <c:ptCount val="1"/>
                <c:pt idx="0">
                  <c:v>2021г.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Лист1!$G$138:$K$138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Лист1!$G$142:$K$142</c:f>
              <c:numCache>
                <c:formatCode>General</c:formatCode>
                <c:ptCount val="5"/>
                <c:pt idx="0">
                  <c:v>15.4</c:v>
                </c:pt>
                <c:pt idx="1">
                  <c:v>3.9</c:v>
                </c:pt>
                <c:pt idx="2">
                  <c:v>4.9000000000000004</c:v>
                </c:pt>
                <c:pt idx="3">
                  <c:v>5.3</c:v>
                </c:pt>
                <c:pt idx="4">
                  <c:v>4.8</c:v>
                </c:pt>
              </c:numCache>
            </c:numRef>
          </c:val>
        </c:ser>
        <c:ser>
          <c:idx val="4"/>
          <c:order val="4"/>
          <c:tx>
            <c:strRef>
              <c:f>Лист1!$F$143</c:f>
              <c:strCache>
                <c:ptCount val="1"/>
                <c:pt idx="0">
                  <c:v>2022г.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Лист1!$G$138:$K$138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Лист1!$G$143:$K$143</c:f>
              <c:numCache>
                <c:formatCode>General</c:formatCode>
                <c:ptCount val="5"/>
                <c:pt idx="0">
                  <c:v>13</c:v>
                </c:pt>
                <c:pt idx="1">
                  <c:v>3.6</c:v>
                </c:pt>
                <c:pt idx="2">
                  <c:v>4.9000000000000004</c:v>
                </c:pt>
                <c:pt idx="4">
                  <c:v>3.9</c:v>
                </c:pt>
              </c:numCache>
            </c:numRef>
          </c:val>
        </c:ser>
        <c:dLbls>
          <c:showVal val="1"/>
        </c:dLbls>
        <c:shape val="cylinder"/>
        <c:axId val="106765312"/>
        <c:axId val="106791680"/>
        <c:axId val="0"/>
      </c:bar3DChart>
      <c:catAx>
        <c:axId val="10676531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91680"/>
        <c:crosses val="autoZero"/>
        <c:auto val="1"/>
        <c:lblAlgn val="ctr"/>
        <c:lblOffset val="100"/>
      </c:catAx>
      <c:valAx>
        <c:axId val="1067916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65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Лист1!$F$163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Лист1!$G$162:$K$162</c:f>
              <c:strCache>
                <c:ptCount val="5"/>
                <c:pt idx="0">
                  <c:v>Армения, долл. США</c:v>
                </c:pt>
                <c:pt idx="1">
                  <c:v>Беларусь, долл. США</c:v>
                </c:pt>
                <c:pt idx="2">
                  <c:v>Казахстан, долл. США</c:v>
                </c:pt>
                <c:pt idx="3">
                  <c:v>Кыргызстан, долл. США</c:v>
                </c:pt>
                <c:pt idx="4">
                  <c:v>Россия,долл. США</c:v>
                </c:pt>
              </c:strCache>
            </c:strRef>
          </c:cat>
          <c:val>
            <c:numRef>
              <c:f>Лист1!$G$163:$K$163</c:f>
              <c:numCache>
                <c:formatCode>General</c:formatCode>
                <c:ptCount val="5"/>
                <c:pt idx="0">
                  <c:v>358</c:v>
                </c:pt>
                <c:pt idx="1">
                  <c:v>476</c:v>
                </c:pt>
                <c:pt idx="2">
                  <c:v>472</c:v>
                </c:pt>
                <c:pt idx="3">
                  <c:v>239</c:v>
                </c:pt>
                <c:pt idx="4">
                  <c:v>699</c:v>
                </c:pt>
              </c:numCache>
            </c:numRef>
          </c:val>
        </c:ser>
        <c:ser>
          <c:idx val="1"/>
          <c:order val="1"/>
          <c:tx>
            <c:strRef>
              <c:f>Лист1!$F$164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Лист1!$G$162:$K$162</c:f>
              <c:strCache>
                <c:ptCount val="5"/>
                <c:pt idx="0">
                  <c:v>Армения, долл. США</c:v>
                </c:pt>
                <c:pt idx="1">
                  <c:v>Беларусь, долл. США</c:v>
                </c:pt>
                <c:pt idx="2">
                  <c:v>Казахстан, долл. США</c:v>
                </c:pt>
                <c:pt idx="3">
                  <c:v>Кыргызстан, долл. США</c:v>
                </c:pt>
                <c:pt idx="4">
                  <c:v>Россия,долл. США</c:v>
                </c:pt>
              </c:strCache>
            </c:strRef>
          </c:cat>
          <c:val>
            <c:numRef>
              <c:f>Лист1!$G$164:$K$164</c:f>
              <c:numCache>
                <c:formatCode>General</c:formatCode>
                <c:ptCount val="5"/>
                <c:pt idx="0">
                  <c:v>380</c:v>
                </c:pt>
                <c:pt idx="1">
                  <c:v>523</c:v>
                </c:pt>
                <c:pt idx="2">
                  <c:v>488</c:v>
                </c:pt>
                <c:pt idx="3">
                  <c:v>247</c:v>
                </c:pt>
                <c:pt idx="4">
                  <c:v>740</c:v>
                </c:pt>
              </c:numCache>
            </c:numRef>
          </c:val>
        </c:ser>
        <c:ser>
          <c:idx val="2"/>
          <c:order val="2"/>
          <c:tx>
            <c:strRef>
              <c:f>Лист1!$F$165</c:f>
              <c:strCache>
                <c:ptCount val="1"/>
                <c:pt idx="0">
                  <c:v>2020г.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Лист1!$G$162:$K$162</c:f>
              <c:strCache>
                <c:ptCount val="5"/>
                <c:pt idx="0">
                  <c:v>Армения, долл. США</c:v>
                </c:pt>
                <c:pt idx="1">
                  <c:v>Беларусь, долл. США</c:v>
                </c:pt>
                <c:pt idx="2">
                  <c:v>Казахстан, долл. США</c:v>
                </c:pt>
                <c:pt idx="3">
                  <c:v>Кыргызстан, долл. США</c:v>
                </c:pt>
                <c:pt idx="4">
                  <c:v>Россия,долл. США</c:v>
                </c:pt>
              </c:strCache>
            </c:strRef>
          </c:cat>
          <c:val>
            <c:numRef>
              <c:f>Лист1!$G$165:$K$165</c:f>
              <c:numCache>
                <c:formatCode>General</c:formatCode>
                <c:ptCount val="5"/>
                <c:pt idx="0">
                  <c:v>388</c:v>
                </c:pt>
                <c:pt idx="1">
                  <c:v>516</c:v>
                </c:pt>
                <c:pt idx="2">
                  <c:v>516</c:v>
                </c:pt>
                <c:pt idx="3">
                  <c:v>245</c:v>
                </c:pt>
                <c:pt idx="4">
                  <c:v>714</c:v>
                </c:pt>
              </c:numCache>
            </c:numRef>
          </c:val>
        </c:ser>
        <c:ser>
          <c:idx val="3"/>
          <c:order val="3"/>
          <c:tx>
            <c:strRef>
              <c:f>Лист1!$F$166</c:f>
              <c:strCache>
                <c:ptCount val="1"/>
                <c:pt idx="0">
                  <c:v>2021г.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Лист1!$G$162:$K$162</c:f>
              <c:strCache>
                <c:ptCount val="5"/>
                <c:pt idx="0">
                  <c:v>Армения, долл. США</c:v>
                </c:pt>
                <c:pt idx="1">
                  <c:v>Беларусь, долл. США</c:v>
                </c:pt>
                <c:pt idx="2">
                  <c:v>Казахстан, долл. США</c:v>
                </c:pt>
                <c:pt idx="3">
                  <c:v>Кыргызстан, долл. США</c:v>
                </c:pt>
                <c:pt idx="4">
                  <c:v>Россия,долл. США</c:v>
                </c:pt>
              </c:strCache>
            </c:strRef>
          </c:cat>
          <c:val>
            <c:numRef>
              <c:f>Лист1!$G$166:$K$166</c:f>
              <c:numCache>
                <c:formatCode>General</c:formatCode>
                <c:ptCount val="5"/>
                <c:pt idx="0">
                  <c:v>405</c:v>
                </c:pt>
                <c:pt idx="1">
                  <c:v>568</c:v>
                </c:pt>
                <c:pt idx="2">
                  <c:v>588</c:v>
                </c:pt>
                <c:pt idx="3">
                  <c:v>228</c:v>
                </c:pt>
                <c:pt idx="4">
                  <c:v>777</c:v>
                </c:pt>
              </c:numCache>
            </c:numRef>
          </c:val>
        </c:ser>
        <c:ser>
          <c:idx val="4"/>
          <c:order val="4"/>
          <c:tx>
            <c:strRef>
              <c:f>Лист1!$F$167</c:f>
              <c:strCache>
                <c:ptCount val="1"/>
                <c:pt idx="0">
                  <c:v>2022г.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Лист1!$G$162:$K$162</c:f>
              <c:strCache>
                <c:ptCount val="5"/>
                <c:pt idx="0">
                  <c:v>Армения, долл. США</c:v>
                </c:pt>
                <c:pt idx="1">
                  <c:v>Беларусь, долл. США</c:v>
                </c:pt>
                <c:pt idx="2">
                  <c:v>Казахстан, долл. США</c:v>
                </c:pt>
                <c:pt idx="3">
                  <c:v>Кыргызстан, долл. США</c:v>
                </c:pt>
                <c:pt idx="4">
                  <c:v>Россия,долл. США</c:v>
                </c:pt>
              </c:strCache>
            </c:strRef>
          </c:cat>
          <c:val>
            <c:numRef>
              <c:f>Лист1!$G$167:$K$167</c:f>
              <c:numCache>
                <c:formatCode>General</c:formatCode>
                <c:ptCount val="5"/>
                <c:pt idx="0">
                  <c:v>541</c:v>
                </c:pt>
                <c:pt idx="1">
                  <c:v>622</c:v>
                </c:pt>
                <c:pt idx="2">
                  <c:v>669</c:v>
                </c:pt>
                <c:pt idx="3">
                  <c:v>316</c:v>
                </c:pt>
                <c:pt idx="4">
                  <c:v>952</c:v>
                </c:pt>
              </c:numCache>
            </c:numRef>
          </c:val>
        </c:ser>
        <c:dLbls>
          <c:showVal val="1"/>
        </c:dLbls>
        <c:marker val="1"/>
        <c:axId val="106813696"/>
        <c:axId val="106819584"/>
      </c:lineChart>
      <c:catAx>
        <c:axId val="106813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819584"/>
        <c:crosses val="autoZero"/>
        <c:auto val="1"/>
        <c:lblAlgn val="ctr"/>
        <c:lblOffset val="100"/>
      </c:catAx>
      <c:valAx>
        <c:axId val="106819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8136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Лист1!$G$197</c:f>
              <c:strCache>
                <c:ptCount val="1"/>
                <c:pt idx="0">
                  <c:v>Индексы потребительских цен (декабрь к декабрю), %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Лист1!$F$198:$F$202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Лист1!$G$198:$G$202</c:f>
              <c:numCache>
                <c:formatCode>General</c:formatCode>
                <c:ptCount val="5"/>
                <c:pt idx="0">
                  <c:v>104.3</c:v>
                </c:pt>
                <c:pt idx="1">
                  <c:v>103.3</c:v>
                </c:pt>
                <c:pt idx="2">
                  <c:v>105.4</c:v>
                </c:pt>
                <c:pt idx="3">
                  <c:v>108.6</c:v>
                </c:pt>
                <c:pt idx="4">
                  <c:v>112.9</c:v>
                </c:pt>
              </c:numCache>
            </c:numRef>
          </c:val>
        </c:ser>
        <c:dLbls>
          <c:showVal val="1"/>
        </c:dLbls>
        <c:shape val="box"/>
        <c:axId val="109675264"/>
        <c:axId val="109676800"/>
        <c:axId val="0"/>
      </c:bar3DChart>
      <c:catAx>
        <c:axId val="109675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76800"/>
        <c:crosses val="autoZero"/>
        <c:auto val="1"/>
        <c:lblAlgn val="ctr"/>
        <c:lblOffset val="100"/>
      </c:catAx>
      <c:valAx>
        <c:axId val="109676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75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90507436570429"/>
          <c:y val="3.1949777625045514E-2"/>
          <c:w val="0.87087270341207446"/>
          <c:h val="0.66409279485225636"/>
        </c:manualLayout>
      </c:layout>
      <c:bar3DChart>
        <c:barDir val="col"/>
        <c:grouping val="stacked"/>
        <c:ser>
          <c:idx val="0"/>
          <c:order val="0"/>
          <c:tx>
            <c:strRef>
              <c:f>Лист1!$F$221</c:f>
              <c:strCache>
                <c:ptCount val="1"/>
                <c:pt idx="0">
                  <c:v>2018г.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Лист1!$G$220:$K$220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Лист1!$G$221:$K$221</c:f>
              <c:numCache>
                <c:formatCode>General</c:formatCode>
                <c:ptCount val="5"/>
                <c:pt idx="0">
                  <c:v>101.8</c:v>
                </c:pt>
                <c:pt idx="1">
                  <c:v>105.6</c:v>
                </c:pt>
                <c:pt idx="2">
                  <c:v>105.3</c:v>
                </c:pt>
                <c:pt idx="3">
                  <c:v>100.5</c:v>
                </c:pt>
                <c:pt idx="4">
                  <c:v>104.3</c:v>
                </c:pt>
              </c:numCache>
            </c:numRef>
          </c:val>
        </c:ser>
        <c:ser>
          <c:idx val="1"/>
          <c:order val="1"/>
          <c:tx>
            <c:strRef>
              <c:f>Лист1!$F$222</c:f>
              <c:strCache>
                <c:ptCount val="1"/>
                <c:pt idx="0">
                  <c:v>2019г.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Лист1!$G$220:$K$220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Лист1!$G$222:$K$222</c:f>
              <c:numCache>
                <c:formatCode>General</c:formatCode>
                <c:ptCount val="5"/>
                <c:pt idx="0">
                  <c:v>100.7</c:v>
                </c:pt>
                <c:pt idx="1">
                  <c:v>104.7</c:v>
                </c:pt>
                <c:pt idx="2">
                  <c:v>105.4</c:v>
                </c:pt>
                <c:pt idx="3">
                  <c:v>103.1</c:v>
                </c:pt>
                <c:pt idx="4">
                  <c:v>103</c:v>
                </c:pt>
              </c:numCache>
            </c:numRef>
          </c:val>
        </c:ser>
        <c:ser>
          <c:idx val="2"/>
          <c:order val="2"/>
          <c:tx>
            <c:strRef>
              <c:f>Лист1!$F$223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Лист1!$G$220:$K$220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Лист1!$G$223:$K$223</c:f>
              <c:numCache>
                <c:formatCode>General</c:formatCode>
                <c:ptCount val="5"/>
                <c:pt idx="0">
                  <c:v>103.7</c:v>
                </c:pt>
                <c:pt idx="1">
                  <c:v>107.4</c:v>
                </c:pt>
                <c:pt idx="2">
                  <c:v>107.5</c:v>
                </c:pt>
                <c:pt idx="3">
                  <c:v>109.7</c:v>
                </c:pt>
                <c:pt idx="4">
                  <c:v>104.9</c:v>
                </c:pt>
              </c:numCache>
            </c:numRef>
          </c:val>
        </c:ser>
        <c:ser>
          <c:idx val="3"/>
          <c:order val="3"/>
          <c:tx>
            <c:strRef>
              <c:f>Лист1!$F$224</c:f>
              <c:strCache>
                <c:ptCount val="1"/>
                <c:pt idx="0">
                  <c:v>2021г.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Лист1!$G$220:$K$220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Лист1!$G$224:$K$224</c:f>
              <c:numCache>
                <c:formatCode>General</c:formatCode>
                <c:ptCount val="5"/>
                <c:pt idx="0">
                  <c:v>107.7</c:v>
                </c:pt>
                <c:pt idx="1">
                  <c:v>110</c:v>
                </c:pt>
                <c:pt idx="2">
                  <c:v>108.4</c:v>
                </c:pt>
                <c:pt idx="3">
                  <c:v>111.2</c:v>
                </c:pt>
                <c:pt idx="4">
                  <c:v>108.4</c:v>
                </c:pt>
              </c:numCache>
            </c:numRef>
          </c:val>
        </c:ser>
        <c:ser>
          <c:idx val="4"/>
          <c:order val="4"/>
          <c:tx>
            <c:strRef>
              <c:f>Лист1!$F$225</c:f>
              <c:strCache>
                <c:ptCount val="1"/>
                <c:pt idx="0">
                  <c:v>2022г.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Лист1!$G$220:$K$220</c:f>
              <c:strCache>
                <c:ptCount val="5"/>
                <c:pt idx="0">
                  <c:v>Армения,%</c:v>
                </c:pt>
                <c:pt idx="1">
                  <c:v>Беларусь,%</c:v>
                </c:pt>
                <c:pt idx="2">
                  <c:v>Казахстан,%</c:v>
                </c:pt>
                <c:pt idx="3">
                  <c:v>Кыргызстан,%</c:v>
                </c:pt>
                <c:pt idx="4">
                  <c:v>Россия,%</c:v>
                </c:pt>
              </c:strCache>
            </c:strRef>
          </c:cat>
          <c:val>
            <c:numRef>
              <c:f>Лист1!$G$225:$K$225</c:f>
              <c:numCache>
                <c:formatCode>General</c:formatCode>
                <c:ptCount val="5"/>
                <c:pt idx="0">
                  <c:v>108.3</c:v>
                </c:pt>
                <c:pt idx="1">
                  <c:v>112.8</c:v>
                </c:pt>
                <c:pt idx="2">
                  <c:v>120.3</c:v>
                </c:pt>
                <c:pt idx="3">
                  <c:v>114.7</c:v>
                </c:pt>
                <c:pt idx="4">
                  <c:v>111.9</c:v>
                </c:pt>
              </c:numCache>
            </c:numRef>
          </c:val>
        </c:ser>
        <c:dLbls>
          <c:showVal val="1"/>
        </c:dLbls>
        <c:shape val="cylinder"/>
        <c:axId val="109792256"/>
        <c:axId val="109818624"/>
        <c:axId val="0"/>
      </c:bar3DChart>
      <c:catAx>
        <c:axId val="109792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818624"/>
        <c:crosses val="autoZero"/>
        <c:auto val="1"/>
        <c:lblAlgn val="ctr"/>
        <c:lblOffset val="100"/>
      </c:catAx>
      <c:valAx>
        <c:axId val="109818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792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rgbClr val="00997B"/>
                </a:solidFill>
                <a:latin typeface="Calibri Light" panose="020F0302020204030204" pitchFamily="34" charset="0"/>
              </a:rPr>
              <a:t>Раньше:</a:t>
            </a:r>
          </a:p>
          <a:p>
            <a:pPr>
              <a:buClr>
                <a:srgbClr val="00997B"/>
              </a:buClr>
            </a:pPr>
            <a:r>
              <a:rPr lang="ru-RU" sz="1200" dirty="0" smtClean="0">
                <a:latin typeface="Calibri Light" panose="020F0302020204030204" pitchFamily="34" charset="0"/>
              </a:rPr>
              <a:t>провизор был основным представителем / визитной карточкой аптек в его консультации нуждались больше доверяли информации от фармацевта </a:t>
            </a:r>
          </a:p>
          <a:p>
            <a:pPr marL="0" indent="0">
              <a:buNone/>
            </a:pPr>
            <a:endParaRPr lang="ru-RU" sz="1200" dirty="0" smtClean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463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Отслеживать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уровень цен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у ближайших конкурентов, особенно на дорогостоящие ЛС. Чувствительность к цене начинается от 250 и более рублей за чек.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Отслеживать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наличие в ассортименте средних по цене препаратов, по которым определяют уровень цены аптеки.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Быстрее обслуживать клиентов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(электронная очередь и зоны ожидания, информационные терминалы, чтобы узнавать информацию о наличии препаратов и не создавать очередь, в час-пик много работающих окон)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latin typeface="Calibri Light" panose="020F0302020204030204" pitchFamily="34" charset="0"/>
              </a:rPr>
              <a:t>Консультация специалиста должна осуществляться только если клиенту необходимо,</a:t>
            </a:r>
            <a:r>
              <a:rPr lang="ru-RU" sz="1200" dirty="0" smtClean="0">
                <a:latin typeface="Calibri Light" panose="020F0302020204030204" pitchFamily="34" charset="0"/>
              </a:rPr>
              <a:t> в большинстве случаев может быть закрыта наличием информационного терминала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Дополнительно к приборам измерения давления, по возможности, </a:t>
            </a:r>
            <a:r>
              <a:rPr lang="ru-RU" sz="1200" dirty="0" smtClean="0">
                <a:effectLst/>
                <a:latin typeface="Calibri Light" panose="020F0302020204030204" pitchFamily="34" charset="0"/>
              </a:rPr>
              <a:t>разместить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 </a:t>
            </a:r>
            <a:r>
              <a:rPr lang="ru-RU" sz="1200" b="1" dirty="0" err="1" smtClean="0">
                <a:effectLst/>
                <a:latin typeface="Calibri Light" panose="020F0302020204030204" pitchFamily="34" charset="0"/>
              </a:rPr>
              <a:t>пульсоксиметры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, которые привлекут не только более старшее, но и более молодое население в период пандемии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dirty="0" smtClean="0">
                <a:effectLst/>
                <a:latin typeface="Calibri Light" panose="020F0302020204030204" pitchFamily="34" charset="0"/>
              </a:rPr>
              <a:t>Наладить и </a:t>
            </a:r>
            <a:r>
              <a:rPr lang="ru-RU" sz="1200" dirty="0" err="1" smtClean="0">
                <a:effectLst/>
                <a:latin typeface="Calibri Light" panose="020F0302020204030204" pitchFamily="34" charset="0"/>
              </a:rPr>
              <a:t>отпилотировать</a:t>
            </a:r>
            <a:r>
              <a:rPr lang="ru-RU" sz="1200" dirty="0" smtClean="0">
                <a:effectLst/>
                <a:latin typeface="Calibri Light" panose="020F0302020204030204" pitchFamily="34" charset="0"/>
              </a:rPr>
              <a:t> систему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онлайн заказа: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доставка до квартиры, скорость сборки онлайн-заказов, отдельная очередь в аптеке для онлайн-заказов, скидки на онлайн-заказы.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Дизайн аптек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может быть выделен некоторым яркими элементами, а также удобным расположением витрин, чтобы на них были выставлены более дешевые простые препараты, создающие атмосферу доступных цен, допустима более высокая (чтобы дети не могли хватать) открытая витрина для косметики и витаминов</a:t>
            </a:r>
            <a:r>
              <a:rPr lang="ru-RU" sz="1600" b="0" dirty="0" smtClean="0">
                <a:effectLst/>
                <a:latin typeface="Calibri Light" panose="020F03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52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727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727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760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Отслеживать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уровень цен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у ближайших конкурентов, особенно на дорогостоящие ЛС. Чувствительность к цене начинается от 250 и более рублей за чек.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Отслеживать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наличие в ассортименте средних по цене препаратов, по которым определяют уровень цены аптеки.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Быстрее обслуживать клиентов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(электронная очередь и зоны ожидания, информационные терминалы, чтобы узнавать информацию о наличии препаратов и не создавать очередь, в час-пик много работающих окон)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latin typeface="Calibri Light" panose="020F0302020204030204" pitchFamily="34" charset="0"/>
              </a:rPr>
              <a:t>Консультация специалиста должна осуществляться только если клиенту необходимо,</a:t>
            </a:r>
            <a:r>
              <a:rPr lang="ru-RU" sz="1200" dirty="0" smtClean="0">
                <a:latin typeface="Calibri Light" panose="020F0302020204030204" pitchFamily="34" charset="0"/>
              </a:rPr>
              <a:t> в большинстве случаев может быть закрыта наличием информационного терминала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Дополнительно к приборам измерения давления, по возможности, </a:t>
            </a:r>
            <a:r>
              <a:rPr lang="ru-RU" sz="1200" dirty="0" smtClean="0">
                <a:effectLst/>
                <a:latin typeface="Calibri Light" panose="020F0302020204030204" pitchFamily="34" charset="0"/>
              </a:rPr>
              <a:t>разместить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 </a:t>
            </a:r>
            <a:r>
              <a:rPr lang="ru-RU" sz="1200" b="1" dirty="0" err="1" smtClean="0">
                <a:effectLst/>
                <a:latin typeface="Calibri Light" panose="020F0302020204030204" pitchFamily="34" charset="0"/>
              </a:rPr>
              <a:t>пульсоксиметры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, которые привлекут не только более старшее, но и более молодое население в период пандемии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dirty="0" smtClean="0">
                <a:effectLst/>
                <a:latin typeface="Calibri Light" panose="020F0302020204030204" pitchFamily="34" charset="0"/>
              </a:rPr>
              <a:t>Наладить и </a:t>
            </a:r>
            <a:r>
              <a:rPr lang="ru-RU" sz="1200" dirty="0" err="1" smtClean="0">
                <a:effectLst/>
                <a:latin typeface="Calibri Light" panose="020F0302020204030204" pitchFamily="34" charset="0"/>
              </a:rPr>
              <a:t>отпилотировать</a:t>
            </a:r>
            <a:r>
              <a:rPr lang="ru-RU" sz="1200" dirty="0" smtClean="0">
                <a:effectLst/>
                <a:latin typeface="Calibri Light" panose="020F0302020204030204" pitchFamily="34" charset="0"/>
              </a:rPr>
              <a:t> систему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онлайн заказа: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доставка до квартиры, скорость сборки онлайн-заказов, отдельная очередь в аптеке для онлайн-заказов, скидки на онлайн-заказы.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Дизайн аптек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может быть выделен некоторым яркими элементами, а также удобным расположением витрин, чтобы на них были выставлены более дешевые простые препараты, создающие атмосферу доступных цен, допустима более высокая (чтобы дети не могли хватать) открытая витрина для косметики и витаминов</a:t>
            </a:r>
            <a:r>
              <a:rPr lang="ru-RU" sz="1600" b="0" dirty="0" smtClean="0">
                <a:effectLst/>
                <a:latin typeface="Calibri Light" panose="020F03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52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11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4366" y="202922"/>
            <a:ext cx="7454977" cy="1616154"/>
          </a:xfrm>
          <a:prstGeom prst="round2DiagRect">
            <a:avLst>
              <a:gd name="adj1" fmla="val 28483"/>
              <a:gd name="adj2" fmla="val 0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социально-экономические показатели ЕАЭС с 2018-2022гг.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9A2F40B9-BDE9-3B4D-AF27-E58070E9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9932" y="6436557"/>
            <a:ext cx="2743200" cy="293647"/>
          </a:xfrm>
        </p:spPr>
        <p:txBody>
          <a:bodyPr/>
          <a:lstStyle/>
          <a:p>
            <a:fld id="{EE79B743-1AF9-4A9F-BE23-E92A5ACBA2A8}" type="slidenum">
              <a:rPr lang="ru-RU" smtClean="0"/>
              <a:pPr/>
              <a:t>10</a:t>
            </a:fld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9532" y="174287"/>
            <a:ext cx="11665031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валового внутреннего продукта стран ЕАЭС с 2018-2022гг.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15918" y="819509"/>
          <a:ext cx="6267629" cy="288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487064" y="961845"/>
          <a:ext cx="54777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033315" y="3217653"/>
          <a:ext cx="5974080" cy="341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88123" y="3562709"/>
          <a:ext cx="5974080" cy="306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636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55" y="3623095"/>
            <a:ext cx="4340839" cy="3048655"/>
          </a:xfrm>
          <a:prstGeom prst="round2DiagRect">
            <a:avLst>
              <a:gd name="adj1" fmla="val 28483"/>
              <a:gd name="adj2" fmla="val 0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объемов промышленного производства в странах ЕАЭС с 2018-2022гг.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462733" y="3183147"/>
          <a:ext cx="7729267" cy="351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12142" y="0"/>
          <a:ext cx="5840083" cy="347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389138" y="-1"/>
          <a:ext cx="6575700" cy="327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385" y="146650"/>
            <a:ext cx="11653023" cy="8106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сельского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хозяйства в странах ЕАЭС с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2018-2022гг.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>
            <a:spLocks/>
          </p:cNvSpPr>
          <p:nvPr/>
        </p:nvSpPr>
        <p:spPr>
          <a:xfrm>
            <a:off x="297506" y="1187615"/>
            <a:ext cx="3720897" cy="5357630"/>
          </a:xfrm>
          <a:prstGeom prst="round2DiagRect">
            <a:avLst>
              <a:gd name="adj1" fmla="val 33262"/>
              <a:gd name="adj2" fmla="val 0"/>
            </a:avLst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26956"/>
          <a:stretch>
            <a:fillRect/>
          </a:stretch>
        </p:blipFill>
        <p:spPr bwMode="auto">
          <a:xfrm>
            <a:off x="10256808" y="6159260"/>
            <a:ext cx="1327238" cy="5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5658928" y="1086928"/>
          <a:ext cx="623689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80941" y="1063996"/>
          <a:ext cx="4852107" cy="289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725949" y="3536830"/>
          <a:ext cx="4967485" cy="284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486400" y="3322750"/>
          <a:ext cx="6440445" cy="332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38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15239"/>
            <a:ext cx="2429916" cy="2645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32858"/>
            <a:ext cx="4011930" cy="5599412"/>
          </a:xfrm>
          <a:prstGeom prst="roundRect">
            <a:avLst>
              <a:gd name="adj" fmla="val 994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17488" lvl="2" indent="0" algn="r">
              <a:buNone/>
            </a:pPr>
            <a:endParaRPr lang="ru-RU" b="1" dirty="0"/>
          </a:p>
          <a:p>
            <a:pPr marL="217488" lvl="2" indent="0" algn="r">
              <a:buNone/>
            </a:pPr>
            <a:endParaRPr lang="ru-RU" b="1" dirty="0" smtClean="0"/>
          </a:p>
          <a:p>
            <a:pPr marL="217488" lvl="2" indent="0"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8316" y="245101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инвестиций в основной капитал в странах ЕАЭС с 2018-2022гг.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30" name="Picture 6" descr="https://phonoteka.org/uploads/posts/2021-04/1619503603_33-phonoteka_org-p-fon-dlya-prezentatsii-deti-i-roditeli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6" y="2432648"/>
            <a:ext cx="1846051" cy="1233577"/>
          </a:xfrm>
          <a:prstGeom prst="round2Diag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6731407" y="1132858"/>
            <a:ext cx="5064353" cy="5599412"/>
          </a:xfrm>
          <a:prstGeom prst="round2DiagRect">
            <a:avLst>
              <a:gd name="adj1" fmla="val 8542"/>
              <a:gd name="adj2" fmla="val 0"/>
            </a:avLst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62" y="5357004"/>
            <a:ext cx="1975449" cy="130992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069" y="3864634"/>
            <a:ext cx="1958196" cy="1353485"/>
          </a:xfrm>
          <a:prstGeom prst="round2Diag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8939" y="1190446"/>
            <a:ext cx="1863090" cy="1138686"/>
          </a:xfrm>
          <a:prstGeom prst="round2DiagRect">
            <a:avLst/>
          </a:prstGeom>
        </p:spPr>
      </p:pic>
      <p:graphicFrame>
        <p:nvGraphicFramePr>
          <p:cNvPr id="22" name="Диаграмма 21"/>
          <p:cNvGraphicFramePr/>
          <p:nvPr/>
        </p:nvGraphicFramePr>
        <p:xfrm>
          <a:off x="2662974" y="1164567"/>
          <a:ext cx="4057003" cy="291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6711351" y="1423358"/>
          <a:ext cx="4972589" cy="532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2601799" y="3994030"/>
          <a:ext cx="4187190" cy="258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0606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4531" y="1564328"/>
            <a:ext cx="2239588" cy="4699880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9A2F40B9-BDE9-3B4D-AF27-E58070E9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9932" y="6436557"/>
            <a:ext cx="2743200" cy="293647"/>
          </a:xfrm>
        </p:spPr>
        <p:txBody>
          <a:bodyPr/>
          <a:lstStyle/>
          <a:p>
            <a:fld id="{EE79B743-1AF9-4A9F-BE23-E92A5ACBA2A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385" y="261345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выполненных </a:t>
            </a:r>
            <a:r>
              <a:rPr lang="ru-RU" sz="6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строительных работ стран </a:t>
            </a:r>
            <a:r>
              <a:rPr lang="ru-RU" sz="6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ЕАЭС</a:t>
            </a:r>
            <a:endParaRPr lang="ru-RU" sz="6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7047718" y="733774"/>
            <a:ext cx="2434448" cy="782718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2018-2022гг.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97217" y="3588156"/>
          <a:ext cx="4037162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407434" y="1114677"/>
          <a:ext cx="4166558" cy="257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29396" y="1811547"/>
          <a:ext cx="3510951" cy="410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7341078" y="1509623"/>
          <a:ext cx="4850922" cy="52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b="26956"/>
          <a:stretch>
            <a:fillRect/>
          </a:stretch>
        </p:blipFill>
        <p:spPr bwMode="auto">
          <a:xfrm>
            <a:off x="3260785" y="1104180"/>
            <a:ext cx="1423358" cy="7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50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686685" y="270146"/>
            <a:ext cx="9255512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ввода в эксплуатацию жилья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странах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ЕАЭС с 2018-2022гг.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7FC57307-7B33-44DE-A996-639BA7AD5A27}"/>
              </a:ext>
            </a:extLst>
          </p:cNvPr>
          <p:cNvSpPr txBox="1">
            <a:spLocks/>
          </p:cNvSpPr>
          <p:nvPr/>
        </p:nvSpPr>
        <p:spPr>
          <a:xfrm>
            <a:off x="8178352" y="1560484"/>
            <a:ext cx="3365011" cy="4628443"/>
          </a:xfrm>
          <a:prstGeom prst="round2DiagRect">
            <a:avLst>
              <a:gd name="adj1" fmla="val 22963"/>
              <a:gd name="adj2" fmla="val 0"/>
            </a:avLst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6" name="Блок-схема: ручной ввод 1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72860" y="664234"/>
          <a:ext cx="6435304" cy="260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63902" y="2889849"/>
          <a:ext cx="7358331" cy="39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814868" y="1595886"/>
          <a:ext cx="5089585" cy="410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b="26956"/>
          <a:stretch>
            <a:fillRect/>
          </a:stretch>
        </p:blipFill>
        <p:spPr bwMode="auto">
          <a:xfrm>
            <a:off x="422695" y="0"/>
            <a:ext cx="1423358" cy="7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202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215660"/>
            <a:ext cx="11653023" cy="84196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грузооборота по странам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ЕАЭС</a:t>
            </a:r>
          </a:p>
          <a:p>
            <a:pPr algn="ctr"/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2018-2022гг.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0" y="1259636"/>
            <a:ext cx="323385" cy="887792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69180" y="3817189"/>
          <a:ext cx="5545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5986732" y="1181818"/>
          <a:ext cx="5843102" cy="538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308718" y="849558"/>
          <a:ext cx="5350210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b="26956"/>
          <a:stretch>
            <a:fillRect/>
          </a:stretch>
        </p:blipFill>
        <p:spPr bwMode="auto">
          <a:xfrm>
            <a:off x="5400136" y="5667554"/>
            <a:ext cx="1423358" cy="7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пассажирооборота стран ЕАЭС с 2018-2022гг.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 rot="16200000">
            <a:off x="5737610" y="-658167"/>
            <a:ext cx="4235379" cy="7852787"/>
          </a:xfrm>
          <a:prstGeom prst="trapezoid">
            <a:avLst>
              <a:gd name="adj" fmla="val 16756"/>
            </a:avLst>
          </a:prstGeom>
          <a:solidFill>
            <a:schemeClr val="accent4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85312" y="3791309"/>
          <a:ext cx="53426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519539" y="931653"/>
          <a:ext cx="6514310" cy="571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19932" y="595223"/>
          <a:ext cx="5692679" cy="309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b="26956"/>
          <a:stretch>
            <a:fillRect/>
          </a:stretch>
        </p:blipFill>
        <p:spPr bwMode="auto">
          <a:xfrm>
            <a:off x="5334643" y="5905502"/>
            <a:ext cx="1143151" cy="6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600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объема розничной торговли стран ЕАЭС с 2018-2022гг.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4225757" y="1143660"/>
            <a:ext cx="7392075" cy="1999972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9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 flipH="1">
            <a:off x="334227" y="2512594"/>
            <a:ext cx="6009734" cy="2214793"/>
          </a:xfrm>
          <a:prstGeom prst="flowChartManualInpu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4506276" y="4111811"/>
            <a:ext cx="7392075" cy="2334938"/>
          </a:xfrm>
          <a:prstGeom prst="flowChartManualInpu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ru-RU" sz="28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6082" y="866955"/>
          <a:ext cx="51097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840730" y="724619"/>
          <a:ext cx="5996940" cy="567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98263" y="3489673"/>
          <a:ext cx="6050280" cy="31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b="26956"/>
          <a:stretch>
            <a:fillRect/>
          </a:stretch>
        </p:blipFill>
        <p:spPr bwMode="auto">
          <a:xfrm>
            <a:off x="227805" y="6150634"/>
            <a:ext cx="979677" cy="59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299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4531" y="1564328"/>
            <a:ext cx="2239588" cy="4699880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9A2F40B9-BDE9-3B4D-AF27-E58070E9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9932" y="6436557"/>
            <a:ext cx="2743200" cy="293647"/>
          </a:xfrm>
        </p:spPr>
        <p:txBody>
          <a:bodyPr/>
          <a:lstStyle/>
          <a:p>
            <a:fld id="{EE79B743-1AF9-4A9F-BE23-E92A5ACBA2A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385" y="261345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объема предоставленных кредитов стран ЕАЭС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7047718" y="733774"/>
            <a:ext cx="2434448" cy="782718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2018-2022гг.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77043" y="1544127"/>
          <a:ext cx="9834112" cy="483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26956"/>
          <a:stretch>
            <a:fillRect/>
          </a:stretch>
        </p:blipFill>
        <p:spPr bwMode="auto">
          <a:xfrm>
            <a:off x="8505646" y="4399471"/>
            <a:ext cx="3459192" cy="17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50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10551" y="1747368"/>
            <a:ext cx="2721140" cy="686826"/>
          </a:xfrm>
          <a:prstGeom prst="round2DiagRect">
            <a:avLst>
              <a:gd name="adj1" fmla="val 3487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280564" y="1747368"/>
            <a:ext cx="2645954" cy="686826"/>
          </a:xfrm>
          <a:prstGeom prst="round2DiagRect">
            <a:avLst>
              <a:gd name="adj1" fmla="val 3487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201270" y="1791062"/>
            <a:ext cx="2645954" cy="686826"/>
          </a:xfrm>
          <a:prstGeom prst="round2DiagRect">
            <a:avLst>
              <a:gd name="adj1" fmla="val 3487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9376937" y="1747368"/>
            <a:ext cx="2645954" cy="686826"/>
          </a:xfrm>
          <a:prstGeom prst="round2DiagRect">
            <a:avLst>
              <a:gd name="adj1" fmla="val 36384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6284786" y="1546402"/>
            <a:ext cx="2478922" cy="887792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997B"/>
              </a:solidFill>
            </a:endParaRPr>
          </a:p>
        </p:txBody>
      </p:sp>
      <p:sp>
        <p:nvSpPr>
          <p:cNvPr id="14" name="Блок-схема: ручной ввод 13"/>
          <p:cNvSpPr/>
          <p:nvPr/>
        </p:nvSpPr>
        <p:spPr>
          <a:xfrm>
            <a:off x="9335105" y="1546402"/>
            <a:ext cx="2478922" cy="887792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7B"/>
              </a:solidFill>
            </a:endParaRPr>
          </a:p>
        </p:txBody>
      </p:sp>
      <p:sp>
        <p:nvSpPr>
          <p:cNvPr id="12" name="Блок-схема: ручной ввод 11"/>
          <p:cNvSpPr/>
          <p:nvPr/>
        </p:nvSpPr>
        <p:spPr>
          <a:xfrm>
            <a:off x="3238236" y="1546402"/>
            <a:ext cx="2478922" cy="887792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7B"/>
              </a:solidFill>
            </a:endParaRPr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468" y="1546402"/>
            <a:ext cx="2478922" cy="887792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789" y="181156"/>
            <a:ext cx="9757317" cy="8474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Евразийский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7022" y="1830178"/>
            <a:ext cx="2801340" cy="1939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АРМЕНИЯ</a:t>
            </a:r>
          </a:p>
          <a:p>
            <a:pPr marL="0" indent="0">
              <a:buNone/>
            </a:pPr>
            <a:endParaRPr lang="ru-RU" sz="500" dirty="0" smtClean="0">
              <a:solidFill>
                <a:srgbClr val="00997B"/>
              </a:solidFill>
              <a:latin typeface="Calibri Light" panose="020F0302020204030204" pitchFamily="34" charset="0"/>
            </a:endParaRPr>
          </a:p>
          <a:p>
            <a:pPr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 2 января 2015 года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156350" y="1838805"/>
            <a:ext cx="2810485" cy="4426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КАЗАХСТАН     </a:t>
            </a:r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               </a:t>
            </a: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ru-RU" sz="500" dirty="0" smtClean="0">
              <a:solidFill>
                <a:srgbClr val="00997B"/>
              </a:solidFill>
              <a:latin typeface="Calibri Light" panose="020F0302020204030204" pitchFamily="34" charset="0"/>
            </a:endParaRPr>
          </a:p>
          <a:p>
            <a:pPr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   </a:t>
            </a:r>
          </a:p>
          <a:p>
            <a:pPr algn="ctr"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</a:t>
            </a:r>
          </a:p>
          <a:p>
            <a:pPr algn="ctr"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 января 2015 года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998561" y="1830178"/>
            <a:ext cx="3079537" cy="4587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КИРГИЗИЯ</a:t>
            </a:r>
          </a:p>
          <a:p>
            <a:pPr marL="0" indent="0">
              <a:buNone/>
            </a:pPr>
            <a:r>
              <a:rPr lang="ru-RU" sz="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    </a:t>
            </a:r>
          </a:p>
          <a:p>
            <a:pPr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       </a:t>
            </a:r>
          </a:p>
          <a:p>
            <a:pPr algn="ctr"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</a:t>
            </a: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12 августа 2015 года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52956" y="1930886"/>
            <a:ext cx="2928962" cy="425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    </a:t>
            </a:r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/>
              <a:t> </a:t>
            </a: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 января 2015 года </a:t>
            </a:r>
          </a:p>
        </p:txBody>
      </p:sp>
      <p:sp>
        <p:nvSpPr>
          <p:cNvPr id="15" name="Блок-схема: ручной ввод 14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6754483" y="828135"/>
            <a:ext cx="4933678" cy="833541"/>
          </a:xfrm>
          <a:prstGeom prst="flowChartManualInpu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Государства - члены ЕАЭС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15" y="155276"/>
            <a:ext cx="1613140" cy="8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80805" y="4315164"/>
            <a:ext cx="2645954" cy="686826"/>
          </a:xfrm>
          <a:prstGeom prst="round2DiagRect">
            <a:avLst>
              <a:gd name="adj1" fmla="val 3487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7361" y="4339087"/>
            <a:ext cx="2810485" cy="159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00" dirty="0" smtClean="0">
              <a:solidFill>
                <a:srgbClr val="00997B"/>
              </a:solidFill>
              <a:latin typeface="Calibri Light" panose="020F0302020204030204" pitchFamily="34" charset="0"/>
            </a:endParaRPr>
          </a:p>
          <a:p>
            <a:pPr>
              <a:buClr>
                <a:srgbClr val="00997B"/>
              </a:buClr>
              <a:buNone/>
            </a:pPr>
            <a:endParaRPr lang="ru-RU" sz="1400" dirty="0" smtClean="0"/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997B"/>
              </a:buCl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 января 2015 года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="" xmlns:a16="http://schemas.microsoft.com/office/drawing/2014/main" id="{7FC57307-7B33-44DE-A996-639BA7AD5A27}"/>
              </a:ext>
            </a:extLst>
          </p:cNvPr>
          <p:cNvSpPr txBox="1">
            <a:spLocks/>
          </p:cNvSpPr>
          <p:nvPr/>
        </p:nvSpPr>
        <p:spPr>
          <a:xfrm>
            <a:off x="3528205" y="4787662"/>
            <a:ext cx="8272731" cy="1345720"/>
          </a:xfrm>
          <a:prstGeom prst="round2DiagRect">
            <a:avLst>
              <a:gd name="adj1" fmla="val 28461"/>
              <a:gd name="adj2" fmla="val 0"/>
            </a:avLst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89" y="2664077"/>
            <a:ext cx="2467154" cy="114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709357" y="4921312"/>
            <a:ext cx="7970808" cy="10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Евразийский экономический союз( ЕАЭС) – это международное объединение с целью стабильного развития национальных экономик стран-союзников и осуществление свободного товарооборота между ними.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C:\Users\Ольга\Desktop\img1955366_Flag_Belarusi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166" y="5201728"/>
            <a:ext cx="2458528" cy="11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8424" y="2639684"/>
            <a:ext cx="2475780" cy="12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71404" y="2674189"/>
            <a:ext cx="2458528" cy="1224951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22165" y="2628828"/>
            <a:ext cx="2490913" cy="1272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9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1" y="5512279"/>
            <a:ext cx="12192000" cy="1345721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5041" y="2511492"/>
            <a:ext cx="3148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Евразийский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экономический союз в цифрах: краткий статистический сборник; Евразийская экономическая комиссия. – Москва: 2023. – 187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423" y="1380226"/>
            <a:ext cx="7203056" cy="36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1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5337" y="4960189"/>
            <a:ext cx="9670210" cy="17028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1412" y="1950700"/>
            <a:ext cx="9200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Высший Евразийский экономический совет (ВЕЭС) – принимает принципиально важные решения по вопросам развития евразийской интеграции.</a:t>
            </a:r>
          </a:p>
          <a:p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2181" y="2899489"/>
            <a:ext cx="85810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Евразийская экономическая комиссия (ЕЭК) – постоянно действующий и регулирующий орган. Принимает решения нормативно-правового характера, обязательные для исполнения членов объединения.</a:t>
            </a:r>
          </a:p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275913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ЕАЭС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759330" y="1947673"/>
            <a:ext cx="1483112" cy="624468"/>
            <a:chOff x="332213" y="1944855"/>
            <a:chExt cx="1483112" cy="624468"/>
          </a:xfrm>
          <a:solidFill>
            <a:schemeClr val="accent4"/>
          </a:solidFill>
        </p:grpSpPr>
        <p:sp>
          <p:nvSpPr>
            <p:cNvPr id="7" name="Блок-схема: знак завершения 6"/>
            <p:cNvSpPr/>
            <p:nvPr/>
          </p:nvSpPr>
          <p:spPr>
            <a:xfrm>
              <a:off x="332213" y="1944855"/>
              <a:ext cx="1483112" cy="624468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5019" y="2072423"/>
              <a:ext cx="950995" cy="458629"/>
            </a:xfrm>
            <a:prstGeom prst="flowChartManualInpu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ВЕЭС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770195" y="5019775"/>
            <a:ext cx="1483112" cy="624468"/>
            <a:chOff x="281015" y="4675000"/>
            <a:chExt cx="1483112" cy="624468"/>
          </a:xfrm>
          <a:solidFill>
            <a:schemeClr val="bg1">
              <a:lumMod val="75000"/>
            </a:schemeClr>
          </a:solidFill>
        </p:grpSpPr>
        <p:sp>
          <p:nvSpPr>
            <p:cNvPr id="14" name="Блок-схема: знак завершения 13"/>
            <p:cNvSpPr/>
            <p:nvPr/>
          </p:nvSpPr>
          <p:spPr>
            <a:xfrm>
              <a:off x="281015" y="4675000"/>
              <a:ext cx="1483112" cy="624468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5841" y="4793942"/>
              <a:ext cx="1259832" cy="458629"/>
            </a:xfrm>
            <a:prstGeom prst="flowChartManualInpu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Суд ЕАЭС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5"/>
          <p:cNvGrpSpPr/>
          <p:nvPr/>
        </p:nvGrpSpPr>
        <p:grpSpPr>
          <a:xfrm>
            <a:off x="770195" y="2992018"/>
            <a:ext cx="1483112" cy="624468"/>
            <a:chOff x="281015" y="3162041"/>
            <a:chExt cx="1483112" cy="624468"/>
          </a:xfrm>
          <a:solidFill>
            <a:schemeClr val="bg1">
              <a:lumMod val="75000"/>
            </a:schemeClr>
          </a:solidFill>
        </p:grpSpPr>
        <p:sp>
          <p:nvSpPr>
            <p:cNvPr id="13" name="Блок-схема: знак завершения 12"/>
            <p:cNvSpPr/>
            <p:nvPr/>
          </p:nvSpPr>
          <p:spPr>
            <a:xfrm>
              <a:off x="281015" y="3162041"/>
              <a:ext cx="1483112" cy="624468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7502" y="3289609"/>
              <a:ext cx="720069" cy="458629"/>
            </a:xfrm>
            <a:prstGeom prst="flowChartManualInpu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ЕЭК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36302" y="4150203"/>
            <a:ext cx="89764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Евразийский межправительственный совет – регулирует интеграционные процессы и контролирует исполнения основного Договора.</a:t>
            </a:r>
          </a:p>
          <a:p>
            <a:endParaRPr lang="ru-RU" dirty="0" smtClean="0">
              <a:latin typeface="Calibri Light" panose="020F0302020204030204" pitchFamily="34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0" y="1259636"/>
            <a:ext cx="323385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5"/>
          <p:cNvGrpSpPr/>
          <p:nvPr/>
        </p:nvGrpSpPr>
        <p:grpSpPr>
          <a:xfrm>
            <a:off x="767319" y="4007059"/>
            <a:ext cx="1483112" cy="624468"/>
            <a:chOff x="281015" y="3162041"/>
            <a:chExt cx="1483112" cy="624468"/>
          </a:xfrm>
          <a:solidFill>
            <a:schemeClr val="accent4"/>
          </a:solidFill>
        </p:grpSpPr>
        <p:sp>
          <p:nvSpPr>
            <p:cNvPr id="21" name="Блок-схема: знак завершения 12"/>
            <p:cNvSpPr/>
            <p:nvPr/>
          </p:nvSpPr>
          <p:spPr>
            <a:xfrm>
              <a:off x="281015" y="3162041"/>
              <a:ext cx="1483112" cy="624468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4"/>
            <p:cNvSpPr/>
            <p:nvPr/>
          </p:nvSpPr>
          <p:spPr>
            <a:xfrm>
              <a:off x="632392" y="3280983"/>
              <a:ext cx="723275" cy="458629"/>
            </a:xfrm>
            <a:prstGeom prst="flowChartManualInpu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ЕМС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52273" y="5130971"/>
            <a:ext cx="9200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Суд ЕАЭС. Основная задача – разрешение споров и конфликтов, разъяснение норм международных актов. Находится в Минске.</a:t>
            </a:r>
          </a:p>
          <a:p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b="26956"/>
          <a:stretch>
            <a:fillRect/>
          </a:stretch>
        </p:blipFill>
        <p:spPr bwMode="auto">
          <a:xfrm>
            <a:off x="9523562" y="5589917"/>
            <a:ext cx="2458529" cy="10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FD58ACB-B0AD-4832-84DD-DD58B19A346A}"/>
              </a:ext>
            </a:extLst>
          </p:cNvPr>
          <p:cNvCxnSpPr>
            <a:cxnSpLocks/>
          </p:cNvCxnSpPr>
          <p:nvPr/>
        </p:nvCxnSpPr>
        <p:spPr>
          <a:xfrm>
            <a:off x="2245468" y="2510288"/>
            <a:ext cx="0" cy="390749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s://veronikaa.ru/wp-content/uploads/2019/03/635826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601"/>
          <a:stretch/>
        </p:blipFill>
        <p:spPr bwMode="auto">
          <a:xfrm>
            <a:off x="1" y="1"/>
            <a:ext cx="3717324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ЕАЭС с 2018-2022гг</a:t>
            </a:r>
            <a:r>
              <a:rPr lang="ru-RU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Трапеция 1"/>
          <p:cNvSpPr/>
          <p:nvPr/>
        </p:nvSpPr>
        <p:spPr>
          <a:xfrm rot="16200000">
            <a:off x="5737610" y="-658167"/>
            <a:ext cx="4235379" cy="7852787"/>
          </a:xfrm>
          <a:prstGeom prst="trapezoid">
            <a:avLst>
              <a:gd name="adj" fmla="val 16756"/>
            </a:avLst>
          </a:prstGeom>
          <a:solidFill>
            <a:schemeClr val="accent4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123426" y="1181820"/>
          <a:ext cx="7548114" cy="527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b="26956"/>
          <a:stretch>
            <a:fillRect/>
          </a:stretch>
        </p:blipFill>
        <p:spPr bwMode="auto">
          <a:xfrm>
            <a:off x="10403457" y="6003985"/>
            <a:ext cx="1776016" cy="7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600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686685" y="270146"/>
            <a:ext cx="9255512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ЕАЭС в разрезе стран с 2018-2022гг.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ручной ввод 1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29397" y="1199072"/>
          <a:ext cx="7185804" cy="531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970142" y="940279"/>
          <a:ext cx="5081175" cy="295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7021903" y="3714174"/>
          <a:ext cx="4968814" cy="300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b="26956"/>
          <a:stretch>
            <a:fillRect/>
          </a:stretch>
        </p:blipFill>
        <p:spPr bwMode="auto">
          <a:xfrm>
            <a:off x="612475" y="181155"/>
            <a:ext cx="1776016" cy="7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202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безработицы в ЕАЭС с 2018-2022гг.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4225757" y="1143660"/>
            <a:ext cx="7618311" cy="1999972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9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 flipH="1">
            <a:off x="334227" y="2512594"/>
            <a:ext cx="6009734" cy="2214793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4506276" y="4111811"/>
            <a:ext cx="7392075" cy="2334938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ru-RU" sz="28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156604"/>
          <a:ext cx="4951562" cy="42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692770" y="715993"/>
          <a:ext cx="7073660" cy="587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b="26956"/>
          <a:stretch>
            <a:fillRect/>
          </a:stretch>
        </p:blipFill>
        <p:spPr bwMode="auto">
          <a:xfrm>
            <a:off x="845389" y="1181819"/>
            <a:ext cx="1776016" cy="7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299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385" y="146650"/>
            <a:ext cx="11653023" cy="8106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среднемесячной номинальной заработной платы в разрезе стран ЕАЭС с 2018-2022гг.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>
            <a:spLocks/>
          </p:cNvSpPr>
          <p:nvPr/>
        </p:nvSpPr>
        <p:spPr>
          <a:xfrm>
            <a:off x="297506" y="1187615"/>
            <a:ext cx="3720897" cy="5357630"/>
          </a:xfrm>
          <a:prstGeom prst="round2DiagRect">
            <a:avLst>
              <a:gd name="adj1" fmla="val 33262"/>
              <a:gd name="adj2" fmla="val 0"/>
            </a:avLst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32913" y="983411"/>
          <a:ext cx="11818189" cy="565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26956"/>
          <a:stretch>
            <a:fillRect/>
          </a:stretch>
        </p:blipFill>
        <p:spPr bwMode="auto">
          <a:xfrm>
            <a:off x="10256808" y="6159260"/>
            <a:ext cx="1327238" cy="5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8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91" y="1625359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84" y="151165"/>
            <a:ext cx="11811317" cy="1616154"/>
          </a:xfrm>
          <a:prstGeom prst="round2DiagRect">
            <a:avLst>
              <a:gd name="adj1" fmla="val 28483"/>
              <a:gd name="adj2" fmla="val 0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индекса потребительских цен ЕАЭС с 2018-2022гг.(декабрь к декабрю)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245525" y="1431985"/>
          <a:ext cx="5840081" cy="517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95450" y="1276709"/>
          <a:ext cx="5966460" cy="534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="" xmlns:a16="http://schemas.microsoft.com/office/drawing/2014/main" id="{9A2F40B9-BDE9-3B4D-AF27-E58070E9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9932" y="6365079"/>
            <a:ext cx="2743200" cy="365125"/>
          </a:xfrm>
        </p:spPr>
        <p:txBody>
          <a:bodyPr/>
          <a:lstStyle/>
          <a:p>
            <a:fld id="{EE79B743-1AF9-4A9F-BE23-E92A5ACBA2A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95299" y="217281"/>
            <a:ext cx="9367024" cy="10939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9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индекса цен производителей стран  ЕАЭС с 2018-2022гг. (декабрь к декабрю)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7FC57307-7B33-44DE-A996-639BA7AD5A27}"/>
              </a:ext>
            </a:extLst>
          </p:cNvPr>
          <p:cNvSpPr txBox="1">
            <a:spLocks/>
          </p:cNvSpPr>
          <p:nvPr/>
        </p:nvSpPr>
        <p:spPr>
          <a:xfrm>
            <a:off x="8563327" y="1700669"/>
            <a:ext cx="3214748" cy="4664410"/>
          </a:xfrm>
          <a:prstGeom prst="round2DiagRect">
            <a:avLst>
              <a:gd name="adj1" fmla="val 28461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5" name="Блок-схема: ручной ввод 14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74818" y="1431985"/>
          <a:ext cx="5465265" cy="506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598543" y="1663602"/>
          <a:ext cx="6392173" cy="485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26956"/>
          <a:stretch>
            <a:fillRect/>
          </a:stretch>
        </p:blipFill>
        <p:spPr bwMode="auto">
          <a:xfrm>
            <a:off x="258792" y="146650"/>
            <a:ext cx="2432649" cy="111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22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765</Words>
  <Application>Microsoft Office PowerPoint</Application>
  <PresentationFormat>Произвольный</PresentationFormat>
  <Paragraphs>123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Евразийский экономический союз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235</cp:revision>
  <dcterms:created xsi:type="dcterms:W3CDTF">2021-06-08T08:56:40Z</dcterms:created>
  <dcterms:modified xsi:type="dcterms:W3CDTF">2023-12-15T20:08:30Z</dcterms:modified>
</cp:coreProperties>
</file>