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ustom.xml" ContentType="application/vnd.openxmlformats-officedocument.custom-properti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68" r:id="rId5"/>
    <p:sldId id="269" r:id="rId6"/>
    <p:sldId id="270" r:id="rId7"/>
    <p:sldId id="271" r:id="rId8"/>
    <p:sldId id="274" r:id="rId9"/>
    <p:sldId id="275" r:id="rId10"/>
    <p:sldId id="276" r:id="rId11"/>
    <p:sldId id="277" r:id="rId12"/>
    <p:sldId id="278" r:id="rId13"/>
    <p:sldId id="279" r:id="rId14"/>
    <p:sldId id="273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6;&#1083;&#1100;&#1075;&#1072;\Desktop\&#1050;&#1085;&#1080;&#1075;&#1072;1555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55555xlsx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55555xlsx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55555xlsx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55555xlsx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6;&#1083;&#1100;&#1075;&#1072;\Desktop\&#1050;&#1085;&#1080;&#1075;&#1072;1555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6;&#1083;&#1100;&#1075;&#1072;\Desktop\&#1050;&#1085;&#1080;&#1075;&#1072;1555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6;&#1083;&#1100;&#1075;&#1072;\Desktop\&#1050;&#1085;&#1080;&#1075;&#1072;1555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55555xlsx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55555xlsx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55555xlsx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55555xlsx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55555xls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Лист2!$E$8</c:f>
              <c:strCache>
                <c:ptCount val="1"/>
                <c:pt idx="0">
                  <c:v>Совокупный факторинговый портфель, млрд. руб.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Лист2!$F$7:$I$7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Лист2!$F$8:$I$8</c:f>
              <c:numCache>
                <c:formatCode>General</c:formatCode>
                <c:ptCount val="4"/>
                <c:pt idx="0">
                  <c:v>435</c:v>
                </c:pt>
                <c:pt idx="1">
                  <c:v>611</c:v>
                </c:pt>
                <c:pt idx="2">
                  <c:v>808</c:v>
                </c:pt>
                <c:pt idx="3">
                  <c:v>1106</c:v>
                </c:pt>
              </c:numCache>
            </c:numRef>
          </c:val>
        </c:ser>
        <c:dLbls>
          <c:showVal val="1"/>
        </c:dLbls>
        <c:shape val="cylinder"/>
        <c:axId val="111665152"/>
        <c:axId val="111666688"/>
        <c:axId val="0"/>
      </c:bar3DChart>
      <c:catAx>
        <c:axId val="111665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666688"/>
        <c:crosses val="autoZero"/>
        <c:auto val="1"/>
        <c:lblAlgn val="ctr"/>
        <c:lblOffset val="100"/>
      </c:catAx>
      <c:valAx>
        <c:axId val="1116666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6651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Лист1!$F$179</c:f>
              <c:strCache>
                <c:ptCount val="1"/>
                <c:pt idx="0">
                  <c:v>Оборачиваемость дебиторской задолженности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Лист1!$G$178:$I$178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Лист1!$G$179:$I$179</c:f>
              <c:numCache>
                <c:formatCode>General</c:formatCode>
                <c:ptCount val="3"/>
                <c:pt idx="0">
                  <c:v>3.84</c:v>
                </c:pt>
                <c:pt idx="1">
                  <c:v>4.1499999999999995</c:v>
                </c:pt>
                <c:pt idx="2">
                  <c:v>3.9299999999999997</c:v>
                </c:pt>
              </c:numCache>
            </c:numRef>
          </c:val>
        </c:ser>
        <c:dLbls>
          <c:showVal val="1"/>
        </c:dLbls>
        <c:shape val="box"/>
        <c:axId val="113346432"/>
        <c:axId val="113347968"/>
        <c:axId val="0"/>
      </c:bar3DChart>
      <c:catAx>
        <c:axId val="113346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347968"/>
        <c:crosses val="autoZero"/>
        <c:auto val="1"/>
        <c:lblAlgn val="ctr"/>
        <c:lblOffset val="100"/>
      </c:catAx>
      <c:valAx>
        <c:axId val="1133479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3464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Лист1!$F$203</c:f>
              <c:strCache>
                <c:ptCount val="1"/>
                <c:pt idx="0">
                  <c:v>Период оборота дебиторской задолженности, дни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Лист1!$G$202:$I$202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Лист1!$G$203:$I$203</c:f>
              <c:numCache>
                <c:formatCode>General</c:formatCode>
                <c:ptCount val="3"/>
                <c:pt idx="0">
                  <c:v>95.05</c:v>
                </c:pt>
                <c:pt idx="1">
                  <c:v>87.95</c:v>
                </c:pt>
                <c:pt idx="2">
                  <c:v>92.86999999999999</c:v>
                </c:pt>
              </c:numCache>
            </c:numRef>
          </c:val>
        </c:ser>
        <c:dLbls>
          <c:showVal val="1"/>
        </c:dLbls>
        <c:shape val="cylinder"/>
        <c:axId val="113372544"/>
        <c:axId val="113378432"/>
        <c:axId val="0"/>
      </c:bar3DChart>
      <c:catAx>
        <c:axId val="113372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378432"/>
        <c:crosses val="autoZero"/>
        <c:auto val="1"/>
        <c:lblAlgn val="ctr"/>
        <c:lblOffset val="100"/>
      </c:catAx>
      <c:valAx>
        <c:axId val="1133784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3725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Лист1!$F$241</c:f>
              <c:strCache>
                <c:ptCount val="1"/>
                <c:pt idx="0">
                  <c:v>Доля дебиторской задолженности в активах, %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Лист1!$G$240:$I$240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Лист1!$G$241:$I$241</c:f>
              <c:numCache>
                <c:formatCode>General</c:formatCode>
                <c:ptCount val="3"/>
                <c:pt idx="0">
                  <c:v>59.28</c:v>
                </c:pt>
                <c:pt idx="1">
                  <c:v>52.57</c:v>
                </c:pt>
                <c:pt idx="2">
                  <c:v>52.68</c:v>
                </c:pt>
              </c:numCache>
            </c:numRef>
          </c:val>
        </c:ser>
        <c:ser>
          <c:idx val="1"/>
          <c:order val="1"/>
          <c:tx>
            <c:strRef>
              <c:f>Лист1!$F$242</c:f>
              <c:strCache>
                <c:ptCount val="1"/>
                <c:pt idx="0">
                  <c:v>Доля кредиторской задолженности в пассивах,%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Лист1!$G$240:$I$240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Лист1!$G$242:$I$242</c:f>
              <c:numCache>
                <c:formatCode>General</c:formatCode>
                <c:ptCount val="3"/>
                <c:pt idx="0">
                  <c:v>68.08</c:v>
                </c:pt>
                <c:pt idx="1">
                  <c:v>72.2</c:v>
                </c:pt>
                <c:pt idx="2">
                  <c:v>75.669999999999987</c:v>
                </c:pt>
              </c:numCache>
            </c:numRef>
          </c:val>
        </c:ser>
        <c:dLbls>
          <c:showVal val="1"/>
        </c:dLbls>
        <c:shape val="cylinder"/>
        <c:axId val="113420544"/>
        <c:axId val="113426432"/>
        <c:axId val="0"/>
      </c:bar3DChart>
      <c:catAx>
        <c:axId val="113420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426432"/>
        <c:crosses val="autoZero"/>
        <c:auto val="1"/>
        <c:lblAlgn val="ctr"/>
        <c:lblOffset val="100"/>
      </c:catAx>
      <c:valAx>
        <c:axId val="1134264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4205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Лист1!$F$326</c:f>
              <c:strCache>
                <c:ptCount val="1"/>
                <c:pt idx="0">
                  <c:v>Коэффициент соотношения дебиторской и кредиторской задолженности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Лист1!$G$325:$I$325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Лист1!$G$326:$I$326</c:f>
              <c:numCache>
                <c:formatCode>General</c:formatCode>
                <c:ptCount val="3"/>
                <c:pt idx="0">
                  <c:v>0.87000000000000188</c:v>
                </c:pt>
                <c:pt idx="1">
                  <c:v>0.73000000000000065</c:v>
                </c:pt>
                <c:pt idx="2">
                  <c:v>0.69000000000000061</c:v>
                </c:pt>
              </c:numCache>
            </c:numRef>
          </c:val>
        </c:ser>
        <c:dLbls>
          <c:showVal val="1"/>
        </c:dLbls>
        <c:shape val="cylinder"/>
        <c:axId val="113446912"/>
        <c:axId val="113448448"/>
        <c:axId val="0"/>
      </c:bar3DChart>
      <c:catAx>
        <c:axId val="113446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448448"/>
        <c:crosses val="autoZero"/>
        <c:auto val="1"/>
        <c:lblAlgn val="ctr"/>
        <c:lblOffset val="100"/>
      </c:catAx>
      <c:valAx>
        <c:axId val="1134484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44691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Лист2!$E$40</c:f>
              <c:strCache>
                <c:ptCount val="1"/>
                <c:pt idx="0">
                  <c:v>Коэффициент оборачиваемости ДЗ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solidFill>
                <a:schemeClr val="lt1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Лист2!$F$39:$G$39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Лист2!$F$40:$G$40</c:f>
              <c:numCache>
                <c:formatCode>General</c:formatCode>
                <c:ptCount val="2"/>
                <c:pt idx="0">
                  <c:v>3.9299999999999997</c:v>
                </c:pt>
                <c:pt idx="1">
                  <c:v>9.43</c:v>
                </c:pt>
              </c:numCache>
            </c:numRef>
          </c:val>
        </c:ser>
        <c:dLbls>
          <c:showVal val="1"/>
        </c:dLbls>
        <c:shape val="cylinder"/>
        <c:axId val="113548288"/>
        <c:axId val="113550080"/>
        <c:axId val="0"/>
      </c:bar3DChart>
      <c:catAx>
        <c:axId val="1135482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550080"/>
        <c:crosses val="autoZero"/>
        <c:auto val="1"/>
        <c:lblAlgn val="ctr"/>
        <c:lblOffset val="100"/>
      </c:catAx>
      <c:valAx>
        <c:axId val="1135500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5482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Лист2!$F$60</c:f>
              <c:strCache>
                <c:ptCount val="1"/>
                <c:pt idx="0">
                  <c:v>Длительность оборота  ДЗ в днях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Лист2!$G$59:$H$59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Лист2!$G$60:$H$60</c:f>
              <c:numCache>
                <c:formatCode>General</c:formatCode>
                <c:ptCount val="2"/>
                <c:pt idx="0">
                  <c:v>92.86999999999999</c:v>
                </c:pt>
                <c:pt idx="1">
                  <c:v>38.700000000000003</c:v>
                </c:pt>
              </c:numCache>
            </c:numRef>
          </c:val>
        </c:ser>
        <c:dLbls>
          <c:showVal val="1"/>
        </c:dLbls>
        <c:shape val="box"/>
        <c:axId val="114893568"/>
        <c:axId val="114895104"/>
        <c:axId val="0"/>
      </c:bar3DChart>
      <c:catAx>
        <c:axId val="114893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895104"/>
        <c:crosses val="autoZero"/>
        <c:auto val="1"/>
        <c:lblAlgn val="ctr"/>
        <c:lblOffset val="100"/>
      </c:catAx>
      <c:valAx>
        <c:axId val="11489510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48935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Лист2!$E$20</c:f>
              <c:strCache>
                <c:ptCount val="1"/>
                <c:pt idx="0">
                  <c:v>Сумма дебиторской задолженности, тыс.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Лист2!$F$19:$G$19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Лист2!$F$20:$G$20</c:f>
              <c:numCache>
                <c:formatCode>General</c:formatCode>
                <c:ptCount val="2"/>
                <c:pt idx="0">
                  <c:v>8853834</c:v>
                </c:pt>
                <c:pt idx="1">
                  <c:v>4426917</c:v>
                </c:pt>
              </c:numCache>
            </c:numRef>
          </c:val>
        </c:ser>
        <c:dLbls>
          <c:showVal val="1"/>
        </c:dLbls>
        <c:shape val="cylinder"/>
        <c:axId val="114915584"/>
        <c:axId val="114917376"/>
        <c:axId val="0"/>
      </c:bar3DChart>
      <c:catAx>
        <c:axId val="114915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917376"/>
        <c:crosses val="autoZero"/>
        <c:auto val="1"/>
        <c:lblAlgn val="ctr"/>
        <c:lblOffset val="100"/>
      </c:catAx>
      <c:valAx>
        <c:axId val="11491737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49155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Лист2!$L$26</c:f>
              <c:strCache>
                <c:ptCount val="1"/>
                <c:pt idx="0">
                  <c:v>Темпы роста(снижения) дебиторской задолженности, %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Лист2!$M$25:$N$25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Лист2!$M$26:$N$26</c:f>
              <c:numCache>
                <c:formatCode>General</c:formatCode>
                <c:ptCount val="2"/>
                <c:pt idx="0">
                  <c:v>111.54</c:v>
                </c:pt>
                <c:pt idx="1">
                  <c:v>50</c:v>
                </c:pt>
              </c:numCache>
            </c:numRef>
          </c:val>
        </c:ser>
        <c:dLbls>
          <c:showVal val="1"/>
        </c:dLbls>
        <c:shape val="box"/>
        <c:axId val="113246208"/>
        <c:axId val="113247744"/>
        <c:axId val="0"/>
      </c:bar3DChart>
      <c:catAx>
        <c:axId val="113246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247744"/>
        <c:crosses val="autoZero"/>
        <c:auto val="1"/>
        <c:lblAlgn val="ctr"/>
        <c:lblOffset val="100"/>
      </c:catAx>
      <c:valAx>
        <c:axId val="1132477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2462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Лист2!$E$7</c:f>
              <c:strCache>
                <c:ptCount val="1"/>
                <c:pt idx="0">
                  <c:v>Выручка за период, тыс. руб.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>
                    <a:lumMod val="75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Лист2!$F$6:$G$6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Лист2!$F$7:$G$7</c:f>
              <c:numCache>
                <c:formatCode>General</c:formatCode>
                <c:ptCount val="2"/>
                <c:pt idx="0">
                  <c:v>34820794</c:v>
                </c:pt>
                <c:pt idx="1">
                  <c:v>41784953</c:v>
                </c:pt>
              </c:numCache>
            </c:numRef>
          </c:val>
        </c:ser>
        <c:dLbls>
          <c:showVal val="1"/>
        </c:dLbls>
        <c:shape val="box"/>
        <c:axId val="113284608"/>
        <c:axId val="113286144"/>
        <c:axId val="0"/>
      </c:bar3DChart>
      <c:catAx>
        <c:axId val="113284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286144"/>
        <c:crosses val="autoZero"/>
        <c:auto val="1"/>
        <c:lblAlgn val="ctr"/>
        <c:lblOffset val="100"/>
      </c:catAx>
      <c:valAx>
        <c:axId val="11328614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32846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Лист2!$L$13</c:f>
              <c:strCache>
                <c:ptCount val="1"/>
                <c:pt idx="0">
                  <c:v>Темпы роста выручки,%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Лист2!$M$12:$N$12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Лист2!$M$13:$N$13</c:f>
              <c:numCache>
                <c:formatCode>General</c:formatCode>
                <c:ptCount val="2"/>
                <c:pt idx="0">
                  <c:v>105.66999999999999</c:v>
                </c:pt>
                <c:pt idx="1">
                  <c:v>120</c:v>
                </c:pt>
              </c:numCache>
            </c:numRef>
          </c:val>
        </c:ser>
        <c:dLbls>
          <c:showVal val="1"/>
        </c:dLbls>
        <c:shape val="cylinder"/>
        <c:axId val="113576960"/>
        <c:axId val="113578752"/>
        <c:axId val="0"/>
      </c:bar3DChart>
      <c:catAx>
        <c:axId val="1135769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578752"/>
        <c:crosses val="autoZero"/>
        <c:auto val="1"/>
        <c:lblAlgn val="ctr"/>
        <c:lblOffset val="100"/>
      </c:catAx>
      <c:valAx>
        <c:axId val="11357875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35769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Лист2!$F$31</c:f>
              <c:strCache>
                <c:ptCount val="1"/>
                <c:pt idx="0">
                  <c:v>Доля сделок без регресса в портфеле,%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Лист2!$G$30:$J$30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Лист2!$G$31:$J$31</c:f>
              <c:numCache>
                <c:formatCode>General</c:formatCode>
                <c:ptCount val="4"/>
                <c:pt idx="0">
                  <c:v>62</c:v>
                </c:pt>
                <c:pt idx="1">
                  <c:v>69</c:v>
                </c:pt>
                <c:pt idx="2">
                  <c:v>77</c:v>
                </c:pt>
                <c:pt idx="3">
                  <c:v>79</c:v>
                </c:pt>
              </c:numCache>
            </c:numRef>
          </c:val>
        </c:ser>
        <c:ser>
          <c:idx val="1"/>
          <c:order val="1"/>
          <c:tx>
            <c:strRef>
              <c:f>Лист2!$F$32</c:f>
              <c:strCache>
                <c:ptCount val="1"/>
                <c:pt idx="0">
                  <c:v>Темпы прироста совокупного факторингового портфеля за год,%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spPr>
                <a:solidFill>
                  <a:schemeClr val="lt1"/>
                </a:solidFill>
                <a:ln w="25400" cap="flat" cmpd="sng" algn="ctr">
                  <a:solidFill>
                    <a:srgbClr val="92D050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spPr>
              <a:solidFill>
                <a:schemeClr val="lt1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Лист2!$G$30:$J$30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Лист2!$G$32:$J$32</c:f>
              <c:numCache>
                <c:formatCode>General</c:formatCode>
                <c:ptCount val="4"/>
                <c:pt idx="0">
                  <c:v>41</c:v>
                </c:pt>
                <c:pt idx="1">
                  <c:v>40</c:v>
                </c:pt>
                <c:pt idx="2">
                  <c:v>32</c:v>
                </c:pt>
                <c:pt idx="3">
                  <c:v>37</c:v>
                </c:pt>
              </c:numCache>
            </c:numRef>
          </c:val>
        </c:ser>
        <c:dLbls>
          <c:showVal val="1"/>
        </c:dLbls>
        <c:shape val="cylinder"/>
        <c:axId val="112434176"/>
        <c:axId val="112444160"/>
        <c:axId val="0"/>
      </c:bar3DChart>
      <c:catAx>
        <c:axId val="1124341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444160"/>
        <c:crosses val="autoZero"/>
        <c:auto val="1"/>
        <c:lblAlgn val="ctr"/>
        <c:lblOffset val="100"/>
      </c:catAx>
      <c:valAx>
        <c:axId val="11244416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434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2240893668779046E-2"/>
          <c:y val="0.77133092738408182"/>
          <c:w val="0.85551821266244465"/>
          <c:h val="0.22866907261592301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Лист2!$F$65</c:f>
              <c:strCache>
                <c:ptCount val="1"/>
                <c:pt idx="0">
                  <c:v>Объем выплаченного финансирования, млрд.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Лист2!$G$64:$J$64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Лист2!$G$65:$J$65</c:f>
              <c:numCache>
                <c:formatCode>General</c:formatCode>
                <c:ptCount val="4"/>
                <c:pt idx="0">
                  <c:v>1834</c:v>
                </c:pt>
                <c:pt idx="1">
                  <c:v>2646</c:v>
                </c:pt>
                <c:pt idx="2">
                  <c:v>3112</c:v>
                </c:pt>
                <c:pt idx="3">
                  <c:v>3867</c:v>
                </c:pt>
              </c:numCache>
            </c:numRef>
          </c:val>
        </c:ser>
        <c:dLbls>
          <c:showVal val="1"/>
        </c:dLbls>
        <c:shape val="cylinder"/>
        <c:axId val="113066752"/>
        <c:axId val="113068288"/>
        <c:axId val="0"/>
      </c:bar3DChart>
      <c:catAx>
        <c:axId val="113066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068288"/>
        <c:crosses val="autoZero"/>
        <c:auto val="1"/>
        <c:lblAlgn val="ctr"/>
        <c:lblOffset val="100"/>
      </c:catAx>
      <c:valAx>
        <c:axId val="1130682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0667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Лист2!$F$86</c:f>
              <c:strCache>
                <c:ptCount val="1"/>
                <c:pt idx="0">
                  <c:v>Доля сделок без регресса в выплатах,%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Лист2!$G$85:$J$85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Лист2!$G$86:$J$86</c:f>
              <c:numCache>
                <c:formatCode>General</c:formatCode>
                <c:ptCount val="4"/>
                <c:pt idx="0">
                  <c:v>49</c:v>
                </c:pt>
                <c:pt idx="1">
                  <c:v>63</c:v>
                </c:pt>
                <c:pt idx="2">
                  <c:v>70</c:v>
                </c:pt>
                <c:pt idx="3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Лист2!$F$87</c:f>
              <c:strCache>
                <c:ptCount val="1"/>
                <c:pt idx="0">
                  <c:v>Темпы прироста объемов выплаченного финансирования за год,%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Лист2!$G$85:$J$85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Лист2!$G$87:$J$87</c:f>
              <c:numCache>
                <c:formatCode>General</c:formatCode>
                <c:ptCount val="4"/>
                <c:pt idx="0">
                  <c:v>22</c:v>
                </c:pt>
                <c:pt idx="1">
                  <c:v>44</c:v>
                </c:pt>
                <c:pt idx="2">
                  <c:v>18</c:v>
                </c:pt>
                <c:pt idx="3">
                  <c:v>24</c:v>
                </c:pt>
              </c:numCache>
            </c:numRef>
          </c:val>
        </c:ser>
        <c:dLbls>
          <c:showVal val="1"/>
        </c:dLbls>
        <c:shape val="cylinder"/>
        <c:axId val="113094016"/>
        <c:axId val="113095808"/>
        <c:axId val="0"/>
      </c:bar3DChart>
      <c:catAx>
        <c:axId val="113094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095808"/>
        <c:crosses val="autoZero"/>
        <c:auto val="1"/>
        <c:lblAlgn val="ctr"/>
        <c:lblOffset val="100"/>
      </c:catAx>
      <c:valAx>
        <c:axId val="11309580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094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9180921350349171E-2"/>
          <c:y val="0.78892085604684514"/>
          <c:w val="0.92761486710712882"/>
          <c:h val="0.1854381183121358"/>
        </c:manualLayout>
      </c:layout>
      <c:txPr>
        <a:bodyPr/>
        <a:lstStyle/>
        <a:p>
          <a:pPr>
            <a:defRPr sz="1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Лист1!$D$8</c:f>
              <c:strCache>
                <c:ptCount val="1"/>
                <c:pt idx="0">
                  <c:v>Выручка, тыс.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Лист1!$E$7:$G$7</c:f>
              <c:strCache>
                <c:ptCount val="3"/>
                <c:pt idx="0">
                  <c:v>2019год</c:v>
                </c:pt>
                <c:pt idx="1">
                  <c:v>2020год</c:v>
                </c:pt>
                <c:pt idx="2">
                  <c:v>2021год</c:v>
                </c:pt>
              </c:strCache>
            </c:strRef>
          </c:cat>
          <c:val>
            <c:numRef>
              <c:f>Лист1!$E$8:$G$8</c:f>
              <c:numCache>
                <c:formatCode>_(#0_);_(\(#0\);_("-"??_);_(@_)</c:formatCode>
                <c:ptCount val="3"/>
                <c:pt idx="0" formatCode="General">
                  <c:v>26194587</c:v>
                </c:pt>
                <c:pt idx="1">
                  <c:v>32949411</c:v>
                </c:pt>
                <c:pt idx="2">
                  <c:v>34820794</c:v>
                </c:pt>
              </c:numCache>
            </c:numRef>
          </c:val>
        </c:ser>
        <c:ser>
          <c:idx val="1"/>
          <c:order val="1"/>
          <c:tx>
            <c:strRef>
              <c:f>Лист1!$D$9</c:f>
              <c:strCache>
                <c:ptCount val="1"/>
                <c:pt idx="0">
                  <c:v>Себестоимость, тыс. руб.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Лист1!$E$7:$G$7</c:f>
              <c:strCache>
                <c:ptCount val="3"/>
                <c:pt idx="0">
                  <c:v>2019год</c:v>
                </c:pt>
                <c:pt idx="1">
                  <c:v>2020год</c:v>
                </c:pt>
                <c:pt idx="2">
                  <c:v>2021год</c:v>
                </c:pt>
              </c:strCache>
            </c:strRef>
          </c:cat>
          <c:val>
            <c:numRef>
              <c:f>Лист1!$E$9:$G$9</c:f>
              <c:numCache>
                <c:formatCode>_(#0_);_(\(#0\);_("-"??_);_(@_)</c:formatCode>
                <c:ptCount val="3"/>
                <c:pt idx="0">
                  <c:v>21062435</c:v>
                </c:pt>
                <c:pt idx="1">
                  <c:v>27135912</c:v>
                </c:pt>
                <c:pt idx="2">
                  <c:v>28206893</c:v>
                </c:pt>
              </c:numCache>
            </c:numRef>
          </c:val>
        </c:ser>
        <c:dLbls>
          <c:showVal val="1"/>
        </c:dLbls>
        <c:shape val="box"/>
        <c:axId val="113118208"/>
        <c:axId val="113124096"/>
        <c:axId val="0"/>
      </c:bar3DChart>
      <c:catAx>
        <c:axId val="113118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124096"/>
        <c:crosses val="autoZero"/>
        <c:auto val="1"/>
        <c:lblAlgn val="ctr"/>
        <c:lblOffset val="100"/>
      </c:catAx>
      <c:valAx>
        <c:axId val="11312409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31182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Лист1!$E$38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1"/>
              <c:layout>
                <c:manualLayout>
                  <c:x val="0"/>
                  <c:y val="1.5458941902374953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Лист1!$D$39:$D$41</c:f>
              <c:strCache>
                <c:ptCount val="3"/>
                <c:pt idx="0">
                  <c:v>Валовая прибыль, тыс. руб.</c:v>
                </c:pt>
                <c:pt idx="1">
                  <c:v>Прибыль от продаж, тыс. руб.</c:v>
                </c:pt>
                <c:pt idx="2">
                  <c:v>Чистая прибыль, тыс. руб.</c:v>
                </c:pt>
              </c:strCache>
            </c:strRef>
          </c:cat>
          <c:val>
            <c:numRef>
              <c:f>Лист1!$E$39:$E$41</c:f>
              <c:numCache>
                <c:formatCode>_(#0_);_(\(#0\);_("-"??_);_(@_)</c:formatCode>
                <c:ptCount val="3"/>
                <c:pt idx="0">
                  <c:v>5132152</c:v>
                </c:pt>
                <c:pt idx="1">
                  <c:v>1103728</c:v>
                </c:pt>
                <c:pt idx="2">
                  <c:v>278790</c:v>
                </c:pt>
              </c:numCache>
            </c:numRef>
          </c:val>
        </c:ser>
        <c:ser>
          <c:idx val="1"/>
          <c:order val="1"/>
          <c:tx>
            <c:strRef>
              <c:f>Лист1!$F$38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FFC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Лист1!$D$39:$D$41</c:f>
              <c:strCache>
                <c:ptCount val="3"/>
                <c:pt idx="0">
                  <c:v>Валовая прибыль, тыс. руб.</c:v>
                </c:pt>
                <c:pt idx="1">
                  <c:v>Прибыль от продаж, тыс. руб.</c:v>
                </c:pt>
                <c:pt idx="2">
                  <c:v>Чистая прибыль, тыс. руб.</c:v>
                </c:pt>
              </c:strCache>
            </c:strRef>
          </c:cat>
          <c:val>
            <c:numRef>
              <c:f>Лист1!$F$39:$F$41</c:f>
              <c:numCache>
                <c:formatCode>_(#0_);_(\(#0\);_("-"??_);_(@_)</c:formatCode>
                <c:ptCount val="3"/>
                <c:pt idx="0">
                  <c:v>5813499</c:v>
                </c:pt>
                <c:pt idx="1">
                  <c:v>1397937</c:v>
                </c:pt>
                <c:pt idx="2">
                  <c:v>721845</c:v>
                </c:pt>
              </c:numCache>
            </c:numRef>
          </c:val>
        </c:ser>
        <c:ser>
          <c:idx val="2"/>
          <c:order val="2"/>
          <c:tx>
            <c:strRef>
              <c:f>Лист1!$G$38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1"/>
              <c:layout>
                <c:manualLayout>
                  <c:x val="2.894051665821355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6537438090407704E-2"/>
                  <c:y val="7.7294709511874782E-3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Лист1!$D$39:$D$41</c:f>
              <c:strCache>
                <c:ptCount val="3"/>
                <c:pt idx="0">
                  <c:v>Валовая прибыль, тыс. руб.</c:v>
                </c:pt>
                <c:pt idx="1">
                  <c:v>Прибыль от продаж, тыс. руб.</c:v>
                </c:pt>
                <c:pt idx="2">
                  <c:v>Чистая прибыль, тыс. руб.</c:v>
                </c:pt>
              </c:strCache>
            </c:strRef>
          </c:cat>
          <c:val>
            <c:numRef>
              <c:f>Лист1!$G$39:$G$41</c:f>
              <c:numCache>
                <c:formatCode>_(#0_);_(\(#0\);_("-"??_);_(@_)</c:formatCode>
                <c:ptCount val="3"/>
                <c:pt idx="0">
                  <c:v>6613901</c:v>
                </c:pt>
                <c:pt idx="1">
                  <c:v>1395564</c:v>
                </c:pt>
                <c:pt idx="2">
                  <c:v>467943</c:v>
                </c:pt>
              </c:numCache>
            </c:numRef>
          </c:val>
        </c:ser>
        <c:dLbls>
          <c:showVal val="1"/>
        </c:dLbls>
        <c:shape val="cylinder"/>
        <c:axId val="113159168"/>
        <c:axId val="113177344"/>
        <c:axId val="0"/>
      </c:bar3DChart>
      <c:catAx>
        <c:axId val="113159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177344"/>
        <c:crosses val="autoZero"/>
        <c:auto val="1"/>
        <c:lblAlgn val="ctr"/>
        <c:lblOffset val="100"/>
      </c:catAx>
      <c:valAx>
        <c:axId val="113177344"/>
        <c:scaling>
          <c:orientation val="minMax"/>
        </c:scaling>
        <c:delete val="1"/>
        <c:axPos val="l"/>
        <c:majorGridlines/>
        <c:numFmt formatCode="_(#0_);_(\(#0\);_(&quot;-&quot;??_);_(@_)" sourceLinked="1"/>
        <c:tickLblPos val="nextTo"/>
        <c:crossAx val="1131591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Лист1!$E$95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Лист1!$D$96:$D$99</c:f>
              <c:strCache>
                <c:ptCount val="4"/>
                <c:pt idx="0">
                  <c:v>Рентабельность продаж,%</c:v>
                </c:pt>
                <c:pt idx="1">
                  <c:v>Чистая рентабельность,%</c:v>
                </c:pt>
                <c:pt idx="2">
                  <c:v>Валовая рентабельность, %</c:v>
                </c:pt>
                <c:pt idx="3">
                  <c:v>Рентабельность собственных средств,%</c:v>
                </c:pt>
              </c:strCache>
            </c:strRef>
          </c:cat>
          <c:val>
            <c:numRef>
              <c:f>Лист1!$E$96:$E$99</c:f>
              <c:numCache>
                <c:formatCode>General</c:formatCode>
                <c:ptCount val="4"/>
                <c:pt idx="0">
                  <c:v>4.21</c:v>
                </c:pt>
                <c:pt idx="1">
                  <c:v>1.06</c:v>
                </c:pt>
                <c:pt idx="2">
                  <c:v>19.59</c:v>
                </c:pt>
                <c:pt idx="3">
                  <c:v>7.59</c:v>
                </c:pt>
              </c:numCache>
            </c:numRef>
          </c:val>
        </c:ser>
        <c:ser>
          <c:idx val="1"/>
          <c:order val="1"/>
          <c:tx>
            <c:strRef>
              <c:f>Лист1!$F$95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Лист1!$D$96:$D$99</c:f>
              <c:strCache>
                <c:ptCount val="4"/>
                <c:pt idx="0">
                  <c:v>Рентабельность продаж,%</c:v>
                </c:pt>
                <c:pt idx="1">
                  <c:v>Чистая рентабельность,%</c:v>
                </c:pt>
                <c:pt idx="2">
                  <c:v>Валовая рентабельность, %</c:v>
                </c:pt>
                <c:pt idx="3">
                  <c:v>Рентабельность собственных средств,%</c:v>
                </c:pt>
              </c:strCache>
            </c:strRef>
          </c:cat>
          <c:val>
            <c:numRef>
              <c:f>Лист1!$F$96:$F$99</c:f>
              <c:numCache>
                <c:formatCode>General</c:formatCode>
                <c:ptCount val="4"/>
                <c:pt idx="0">
                  <c:v>4.24</c:v>
                </c:pt>
                <c:pt idx="1">
                  <c:v>2.19</c:v>
                </c:pt>
                <c:pt idx="2">
                  <c:v>17.64</c:v>
                </c:pt>
                <c:pt idx="3">
                  <c:v>17.2</c:v>
                </c:pt>
              </c:numCache>
            </c:numRef>
          </c:val>
        </c:ser>
        <c:ser>
          <c:idx val="2"/>
          <c:order val="2"/>
          <c:tx>
            <c:strRef>
              <c:f>Лист1!$G$95</c:f>
              <c:strCache>
                <c:ptCount val="1"/>
                <c:pt idx="0">
                  <c:v>2021 год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Лист1!$D$96:$D$99</c:f>
              <c:strCache>
                <c:ptCount val="4"/>
                <c:pt idx="0">
                  <c:v>Рентабельность продаж,%</c:v>
                </c:pt>
                <c:pt idx="1">
                  <c:v>Чистая рентабельность,%</c:v>
                </c:pt>
                <c:pt idx="2">
                  <c:v>Валовая рентабельность, %</c:v>
                </c:pt>
                <c:pt idx="3">
                  <c:v>Рентабельность собственных средств,%</c:v>
                </c:pt>
              </c:strCache>
            </c:strRef>
          </c:cat>
          <c:val>
            <c:numRef>
              <c:f>Лист1!$G$96:$G$99</c:f>
              <c:numCache>
                <c:formatCode>General</c:formatCode>
                <c:ptCount val="4"/>
                <c:pt idx="0">
                  <c:v>4</c:v>
                </c:pt>
                <c:pt idx="1">
                  <c:v>1.34</c:v>
                </c:pt>
                <c:pt idx="2">
                  <c:v>18.989999999999913</c:v>
                </c:pt>
                <c:pt idx="3">
                  <c:v>11.44</c:v>
                </c:pt>
              </c:numCache>
            </c:numRef>
          </c:val>
        </c:ser>
        <c:dLbls>
          <c:showVal val="1"/>
        </c:dLbls>
        <c:axId val="113203840"/>
        <c:axId val="113213824"/>
      </c:barChart>
      <c:catAx>
        <c:axId val="11320384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213824"/>
        <c:crosses val="autoZero"/>
        <c:auto val="1"/>
        <c:lblAlgn val="ctr"/>
        <c:lblOffset val="100"/>
      </c:catAx>
      <c:valAx>
        <c:axId val="113213824"/>
        <c:scaling>
          <c:orientation val="minMax"/>
        </c:scaling>
        <c:delete val="1"/>
        <c:axPos val="b"/>
        <c:majorGridlines/>
        <c:numFmt formatCode="General" sourceLinked="1"/>
        <c:tickLblPos val="nextTo"/>
        <c:crossAx val="1132038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Лист1!$D$77</c:f>
              <c:strCache>
                <c:ptCount val="1"/>
                <c:pt idx="0">
                  <c:v>Заемный капитал, тыс. руб.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Лист1!$E$76:$G$76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Лист1!$E$77:$G$77</c:f>
              <c:numCache>
                <c:formatCode>General</c:formatCode>
                <c:ptCount val="3"/>
                <c:pt idx="0">
                  <c:v>7829332</c:v>
                </c:pt>
                <c:pt idx="1">
                  <c:v>10900084</c:v>
                </c:pt>
                <c:pt idx="2">
                  <c:v>12716238</c:v>
                </c:pt>
              </c:numCache>
            </c:numRef>
          </c:val>
        </c:ser>
        <c:ser>
          <c:idx val="1"/>
          <c:order val="1"/>
          <c:tx>
            <c:strRef>
              <c:f>Лист1!$D$78</c:f>
              <c:strCache>
                <c:ptCount val="1"/>
                <c:pt idx="0">
                  <c:v>Собственный капитал, тыс. руб.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Лист1!$E$76:$G$76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Лист1!$E$78:$G$78</c:f>
              <c:numCache>
                <c:formatCode>_(#0_);_(\(#0\);_("-"??_);_(@_)</c:formatCode>
                <c:ptCount val="3"/>
                <c:pt idx="0">
                  <c:v>3670536</c:v>
                </c:pt>
                <c:pt idx="1">
                  <c:v>4196178</c:v>
                </c:pt>
                <c:pt idx="2">
                  <c:v>4089043</c:v>
                </c:pt>
              </c:numCache>
            </c:numRef>
          </c:val>
        </c:ser>
        <c:dLbls>
          <c:showVal val="1"/>
        </c:dLbls>
        <c:shape val="box"/>
        <c:axId val="113227264"/>
        <c:axId val="113228800"/>
        <c:axId val="0"/>
      </c:bar3DChart>
      <c:catAx>
        <c:axId val="1132272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228800"/>
        <c:crosses val="autoZero"/>
        <c:auto val="1"/>
        <c:lblAlgn val="ctr"/>
        <c:lblOffset val="100"/>
      </c:catAx>
      <c:valAx>
        <c:axId val="11322880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322726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Лист1!$F$158</c:f>
              <c:strCache>
                <c:ptCount val="1"/>
                <c:pt idx="0">
                  <c:v>Дебиторская задолженность, тыс. руб.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Лист1!$G$157:$I$157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Лист1!$G$158:$I$158</c:f>
              <c:numCache>
                <c:formatCode>_(#0_);_(\(#0\);_("-"??_);_(@_)</c:formatCode>
                <c:ptCount val="3"/>
                <c:pt idx="0" formatCode="General">
                  <c:v>6817668</c:v>
                </c:pt>
                <c:pt idx="1">
                  <c:v>7937565</c:v>
                </c:pt>
                <c:pt idx="2">
                  <c:v>8853834</c:v>
                </c:pt>
              </c:numCache>
            </c:numRef>
          </c:val>
        </c:ser>
        <c:dLbls>
          <c:showVal val="1"/>
        </c:dLbls>
        <c:shape val="cylinder"/>
        <c:axId val="113316224"/>
        <c:axId val="113317760"/>
        <c:axId val="0"/>
      </c:bar3DChart>
      <c:catAx>
        <c:axId val="113316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317760"/>
        <c:crosses val="autoZero"/>
        <c:auto val="1"/>
        <c:lblAlgn val="ctr"/>
        <c:lblOffset val="100"/>
      </c:catAx>
      <c:valAx>
        <c:axId val="1133177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3162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49500" y="3035909"/>
            <a:ext cx="4444974" cy="120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8210" y="616061"/>
            <a:ext cx="8127578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68" y="1461405"/>
            <a:ext cx="8074063" cy="144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38793" y="0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40" h="6858000">
                <a:moveTo>
                  <a:pt x="0" y="6858000"/>
                </a:moveTo>
                <a:lnTo>
                  <a:pt x="205206" y="6858000"/>
                </a:lnTo>
                <a:lnTo>
                  <a:pt x="205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86433" y="0"/>
            <a:ext cx="643890" cy="6858000"/>
          </a:xfrm>
          <a:custGeom>
            <a:avLst/>
            <a:gdLst/>
            <a:ahLst/>
            <a:cxnLst/>
            <a:rect l="l" t="t" r="r" b="b"/>
            <a:pathLst>
              <a:path w="643890" h="6858000">
                <a:moveTo>
                  <a:pt x="0" y="6858000"/>
                </a:moveTo>
                <a:lnTo>
                  <a:pt x="643356" y="6858000"/>
                </a:lnTo>
                <a:lnTo>
                  <a:pt x="6433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29790" y="0"/>
            <a:ext cx="409575" cy="6858000"/>
          </a:xfrm>
          <a:custGeom>
            <a:avLst/>
            <a:gdLst/>
            <a:ahLst/>
            <a:cxnLst/>
            <a:rect l="l" t="t" r="r" b="b"/>
            <a:pathLst>
              <a:path w="409575" h="6858000">
                <a:moveTo>
                  <a:pt x="0" y="6858000"/>
                </a:moveTo>
                <a:lnTo>
                  <a:pt x="409003" y="6858000"/>
                </a:lnTo>
                <a:lnTo>
                  <a:pt x="40900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17851" y="2557207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58"/>
                </a:lnTo>
                <a:lnTo>
                  <a:pt x="1143419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17851" y="3949420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71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71"/>
                </a:lnTo>
                <a:lnTo>
                  <a:pt x="1143419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6502" y="3253319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06" y="0"/>
                </a:moveTo>
                <a:lnTo>
                  <a:pt x="381126" y="0"/>
                </a:lnTo>
                <a:lnTo>
                  <a:pt x="0" y="660158"/>
                </a:lnTo>
                <a:lnTo>
                  <a:pt x="381126" y="1320304"/>
                </a:lnTo>
                <a:lnTo>
                  <a:pt x="1143393" y="1320304"/>
                </a:lnTo>
                <a:lnTo>
                  <a:pt x="1524546" y="660158"/>
                </a:lnTo>
                <a:lnTo>
                  <a:pt x="1143406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9666" y="1509528"/>
            <a:ext cx="984250" cy="852169"/>
          </a:xfrm>
          <a:custGeom>
            <a:avLst/>
            <a:gdLst/>
            <a:ahLst/>
            <a:cxnLst/>
            <a:rect l="l" t="t" r="r" b="b"/>
            <a:pathLst>
              <a:path w="984250" h="852169">
                <a:moveTo>
                  <a:pt x="737958" y="0"/>
                </a:moveTo>
                <a:lnTo>
                  <a:pt x="245986" y="0"/>
                </a:lnTo>
                <a:lnTo>
                  <a:pt x="0" y="426059"/>
                </a:lnTo>
                <a:lnTo>
                  <a:pt x="245986" y="852106"/>
                </a:lnTo>
                <a:lnTo>
                  <a:pt x="737946" y="852106"/>
                </a:lnTo>
                <a:lnTo>
                  <a:pt x="983932" y="426059"/>
                </a:lnTo>
                <a:lnTo>
                  <a:pt x="737958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9162" y="4639195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496"/>
                </a:lnTo>
                <a:lnTo>
                  <a:pt x="384797" y="1332992"/>
                </a:lnTo>
                <a:lnTo>
                  <a:pt x="388467" y="1332992"/>
                </a:lnTo>
                <a:lnTo>
                  <a:pt x="388467" y="1320292"/>
                </a:lnTo>
                <a:lnTo>
                  <a:pt x="392133" y="1320292"/>
                </a:lnTo>
                <a:lnTo>
                  <a:pt x="14668" y="666496"/>
                </a:lnTo>
                <a:lnTo>
                  <a:pt x="392137" y="12700"/>
                </a:lnTo>
                <a:lnTo>
                  <a:pt x="1161749" y="12700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700"/>
                </a:moveTo>
                <a:lnTo>
                  <a:pt x="1147076" y="12700"/>
                </a:lnTo>
                <a:lnTo>
                  <a:pt x="1524558" y="666496"/>
                </a:lnTo>
                <a:lnTo>
                  <a:pt x="1147076" y="1320292"/>
                </a:lnTo>
                <a:lnTo>
                  <a:pt x="392133" y="1320292"/>
                </a:lnTo>
                <a:lnTo>
                  <a:pt x="393966" y="1323467"/>
                </a:lnTo>
                <a:lnTo>
                  <a:pt x="388467" y="1326642"/>
                </a:lnTo>
                <a:lnTo>
                  <a:pt x="388467" y="1332992"/>
                </a:lnTo>
                <a:lnTo>
                  <a:pt x="1154404" y="1332992"/>
                </a:lnTo>
                <a:lnTo>
                  <a:pt x="1539227" y="666496"/>
                </a:lnTo>
                <a:lnTo>
                  <a:pt x="1161749" y="12700"/>
                </a:lnTo>
                <a:close/>
              </a:path>
              <a:path w="1539240" h="1333500">
                <a:moveTo>
                  <a:pt x="392133" y="1320292"/>
                </a:moveTo>
                <a:lnTo>
                  <a:pt x="388467" y="1320292"/>
                </a:lnTo>
                <a:lnTo>
                  <a:pt x="388467" y="1326642"/>
                </a:lnTo>
                <a:lnTo>
                  <a:pt x="393966" y="1323467"/>
                </a:lnTo>
                <a:lnTo>
                  <a:pt x="392133" y="1320292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79213" y="3253319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5" h="1320800">
                <a:moveTo>
                  <a:pt x="1143406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58" y="660158"/>
                </a:lnTo>
                <a:lnTo>
                  <a:pt x="1143406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79213" y="4645545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5" h="1320800">
                <a:moveTo>
                  <a:pt x="1143406" y="0"/>
                </a:moveTo>
                <a:lnTo>
                  <a:pt x="381139" y="0"/>
                </a:lnTo>
                <a:lnTo>
                  <a:pt x="0" y="660146"/>
                </a:lnTo>
                <a:lnTo>
                  <a:pt x="381139" y="1320292"/>
                </a:lnTo>
                <a:lnTo>
                  <a:pt x="1143406" y="1320292"/>
                </a:lnTo>
                <a:lnTo>
                  <a:pt x="1524558" y="660146"/>
                </a:lnTo>
                <a:lnTo>
                  <a:pt x="1143406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55246" y="3949433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5" h="1320800">
                <a:moveTo>
                  <a:pt x="1143419" y="0"/>
                </a:moveTo>
                <a:lnTo>
                  <a:pt x="381152" y="0"/>
                </a:lnTo>
                <a:lnTo>
                  <a:pt x="0" y="660158"/>
                </a:lnTo>
                <a:lnTo>
                  <a:pt x="381152" y="1320292"/>
                </a:lnTo>
                <a:lnTo>
                  <a:pt x="1143406" y="1320292"/>
                </a:lnTo>
                <a:lnTo>
                  <a:pt x="1524546" y="660158"/>
                </a:lnTo>
                <a:lnTo>
                  <a:pt x="1143419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7851" y="5341639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58"/>
                </a:lnTo>
                <a:lnTo>
                  <a:pt x="1143419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87589" y="2550857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22" y="0"/>
                </a:moveTo>
                <a:lnTo>
                  <a:pt x="384802" y="0"/>
                </a:lnTo>
                <a:lnTo>
                  <a:pt x="0" y="666508"/>
                </a:lnTo>
                <a:lnTo>
                  <a:pt x="384802" y="1333004"/>
                </a:lnTo>
                <a:lnTo>
                  <a:pt x="388472" y="1333004"/>
                </a:lnTo>
                <a:lnTo>
                  <a:pt x="388472" y="1320304"/>
                </a:lnTo>
                <a:lnTo>
                  <a:pt x="392138" y="1320304"/>
                </a:lnTo>
                <a:lnTo>
                  <a:pt x="14661" y="666508"/>
                </a:lnTo>
                <a:lnTo>
                  <a:pt x="392143" y="12700"/>
                </a:lnTo>
                <a:lnTo>
                  <a:pt x="1161754" y="12700"/>
                </a:lnTo>
                <a:lnTo>
                  <a:pt x="1154422" y="0"/>
                </a:lnTo>
                <a:close/>
              </a:path>
              <a:path w="1539240" h="1333500">
                <a:moveTo>
                  <a:pt x="1161754" y="12700"/>
                </a:moveTo>
                <a:lnTo>
                  <a:pt x="1147082" y="12700"/>
                </a:lnTo>
                <a:lnTo>
                  <a:pt x="1524544" y="666508"/>
                </a:lnTo>
                <a:lnTo>
                  <a:pt x="1147082" y="1320304"/>
                </a:lnTo>
                <a:lnTo>
                  <a:pt x="392138" y="1320304"/>
                </a:lnTo>
                <a:lnTo>
                  <a:pt x="393972" y="1323479"/>
                </a:lnTo>
                <a:lnTo>
                  <a:pt x="388472" y="1326654"/>
                </a:lnTo>
                <a:lnTo>
                  <a:pt x="388472" y="1333004"/>
                </a:lnTo>
                <a:lnTo>
                  <a:pt x="1154409" y="1333004"/>
                </a:lnTo>
                <a:lnTo>
                  <a:pt x="1539212" y="666496"/>
                </a:lnTo>
                <a:lnTo>
                  <a:pt x="1161754" y="12700"/>
                </a:lnTo>
                <a:close/>
              </a:path>
              <a:path w="1539240" h="1333500">
                <a:moveTo>
                  <a:pt x="392138" y="1320304"/>
                </a:moveTo>
                <a:lnTo>
                  <a:pt x="388472" y="1320304"/>
                </a:lnTo>
                <a:lnTo>
                  <a:pt x="388472" y="1326654"/>
                </a:lnTo>
                <a:lnTo>
                  <a:pt x="393972" y="1323479"/>
                </a:lnTo>
                <a:lnTo>
                  <a:pt x="392138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87581" y="3943070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94922" y="5341639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58" y="660158"/>
                </a:lnTo>
                <a:lnTo>
                  <a:pt x="1143419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63825" y="5860796"/>
            <a:ext cx="931544" cy="807085"/>
          </a:xfrm>
          <a:custGeom>
            <a:avLst/>
            <a:gdLst/>
            <a:ahLst/>
            <a:cxnLst/>
            <a:rect l="l" t="t" r="r" b="b"/>
            <a:pathLst>
              <a:path w="931545" h="807084">
                <a:moveTo>
                  <a:pt x="698614" y="0"/>
                </a:moveTo>
                <a:lnTo>
                  <a:pt x="232867" y="0"/>
                </a:lnTo>
                <a:lnTo>
                  <a:pt x="0" y="403351"/>
                </a:lnTo>
                <a:lnTo>
                  <a:pt x="232867" y="806703"/>
                </a:lnTo>
                <a:lnTo>
                  <a:pt x="698601" y="806703"/>
                </a:lnTo>
                <a:lnTo>
                  <a:pt x="931481" y="403351"/>
                </a:lnTo>
                <a:lnTo>
                  <a:pt x="698614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9929" y="5238246"/>
            <a:ext cx="721995" cy="625475"/>
          </a:xfrm>
          <a:custGeom>
            <a:avLst/>
            <a:gdLst/>
            <a:ahLst/>
            <a:cxnLst/>
            <a:rect l="l" t="t" r="r" b="b"/>
            <a:pathLst>
              <a:path w="721994" h="625475">
                <a:moveTo>
                  <a:pt x="541451" y="0"/>
                </a:moveTo>
                <a:lnTo>
                  <a:pt x="180492" y="0"/>
                </a:lnTo>
                <a:lnTo>
                  <a:pt x="0" y="312623"/>
                </a:lnTo>
                <a:lnTo>
                  <a:pt x="180492" y="625208"/>
                </a:lnTo>
                <a:lnTo>
                  <a:pt x="541451" y="625208"/>
                </a:lnTo>
                <a:lnTo>
                  <a:pt x="721944" y="312623"/>
                </a:lnTo>
                <a:lnTo>
                  <a:pt x="541451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0A0D4728-194F-441B-B947-E5694D23853F}"/>
              </a:ext>
            </a:extLst>
          </p:cNvPr>
          <p:cNvGrpSpPr/>
          <p:nvPr/>
        </p:nvGrpSpPr>
        <p:grpSpPr>
          <a:xfrm>
            <a:off x="285720" y="214290"/>
            <a:ext cx="3062996" cy="1435909"/>
            <a:chOff x="381000" y="318990"/>
            <a:chExt cx="3062996" cy="1435909"/>
          </a:xfrm>
        </p:grpSpPr>
        <p:sp>
          <p:nvSpPr>
            <p:cNvPr id="19" name="object 19"/>
            <p:cNvSpPr/>
            <p:nvPr/>
          </p:nvSpPr>
          <p:spPr>
            <a:xfrm>
              <a:off x="381000" y="759169"/>
              <a:ext cx="668020" cy="543560"/>
            </a:xfrm>
            <a:custGeom>
              <a:avLst/>
              <a:gdLst/>
              <a:ahLst/>
              <a:cxnLst/>
              <a:rect l="l" t="t" r="r" b="b"/>
              <a:pathLst>
                <a:path w="668019" h="543560">
                  <a:moveTo>
                    <a:pt x="96100" y="0"/>
                  </a:moveTo>
                  <a:lnTo>
                    <a:pt x="0" y="0"/>
                  </a:lnTo>
                  <a:lnTo>
                    <a:pt x="0" y="543331"/>
                  </a:lnTo>
                  <a:lnTo>
                    <a:pt x="96100" y="543331"/>
                  </a:lnTo>
                  <a:lnTo>
                    <a:pt x="96013" y="180352"/>
                  </a:lnTo>
                  <a:lnTo>
                    <a:pt x="94622" y="166089"/>
                  </a:lnTo>
                  <a:lnTo>
                    <a:pt x="93116" y="149644"/>
                  </a:lnTo>
                  <a:lnTo>
                    <a:pt x="205739" y="149644"/>
                  </a:lnTo>
                  <a:lnTo>
                    <a:pt x="96100" y="0"/>
                  </a:lnTo>
                  <a:close/>
                </a:path>
                <a:path w="668019" h="543560">
                  <a:moveTo>
                    <a:pt x="667816" y="149644"/>
                  </a:moveTo>
                  <a:lnTo>
                    <a:pt x="561644" y="149644"/>
                  </a:lnTo>
                  <a:lnTo>
                    <a:pt x="560647" y="162813"/>
                  </a:lnTo>
                  <a:lnTo>
                    <a:pt x="560148" y="168948"/>
                  </a:lnTo>
                  <a:lnTo>
                    <a:pt x="559485" y="176484"/>
                  </a:lnTo>
                  <a:lnTo>
                    <a:pt x="558726" y="184391"/>
                  </a:lnTo>
                  <a:lnTo>
                    <a:pt x="558177" y="189636"/>
                  </a:lnTo>
                  <a:lnTo>
                    <a:pt x="557836" y="197665"/>
                  </a:lnTo>
                  <a:lnTo>
                    <a:pt x="557834" y="543331"/>
                  </a:lnTo>
                  <a:lnTo>
                    <a:pt x="667816" y="543331"/>
                  </a:lnTo>
                  <a:lnTo>
                    <a:pt x="667816" y="149644"/>
                  </a:lnTo>
                  <a:close/>
                </a:path>
                <a:path w="668019" h="543560">
                  <a:moveTo>
                    <a:pt x="205739" y="149644"/>
                  </a:moveTo>
                  <a:lnTo>
                    <a:pt x="93116" y="149644"/>
                  </a:lnTo>
                  <a:lnTo>
                    <a:pt x="95228" y="155331"/>
                  </a:lnTo>
                  <a:lnTo>
                    <a:pt x="98080" y="161599"/>
                  </a:lnTo>
                  <a:lnTo>
                    <a:pt x="101771" y="168594"/>
                  </a:lnTo>
                  <a:lnTo>
                    <a:pt x="106006" y="175793"/>
                  </a:lnTo>
                  <a:lnTo>
                    <a:pt x="110384" y="184052"/>
                  </a:lnTo>
                  <a:lnTo>
                    <a:pt x="114815" y="191733"/>
                  </a:lnTo>
                  <a:lnTo>
                    <a:pt x="119306" y="198855"/>
                  </a:lnTo>
                  <a:lnTo>
                    <a:pt x="123863" y="205435"/>
                  </a:lnTo>
                  <a:lnTo>
                    <a:pt x="315925" y="478040"/>
                  </a:lnTo>
                  <a:lnTo>
                    <a:pt x="339712" y="478040"/>
                  </a:lnTo>
                  <a:lnTo>
                    <a:pt x="445625" y="328409"/>
                  </a:lnTo>
                  <a:lnTo>
                    <a:pt x="336715" y="328409"/>
                  </a:lnTo>
                  <a:lnTo>
                    <a:pt x="205739" y="149644"/>
                  </a:lnTo>
                  <a:close/>
                </a:path>
                <a:path w="668019" h="543560">
                  <a:moveTo>
                    <a:pt x="667816" y="0"/>
                  </a:moveTo>
                  <a:lnTo>
                    <a:pt x="572541" y="0"/>
                  </a:lnTo>
                  <a:lnTo>
                    <a:pt x="336715" y="328409"/>
                  </a:lnTo>
                  <a:lnTo>
                    <a:pt x="445625" y="328409"/>
                  </a:lnTo>
                  <a:lnTo>
                    <a:pt x="531914" y="206501"/>
                  </a:lnTo>
                  <a:lnTo>
                    <a:pt x="534579" y="202636"/>
                  </a:lnTo>
                  <a:lnTo>
                    <a:pt x="537610" y="197665"/>
                  </a:lnTo>
                  <a:lnTo>
                    <a:pt x="541011" y="191585"/>
                  </a:lnTo>
                  <a:lnTo>
                    <a:pt x="544791" y="184391"/>
                  </a:lnTo>
                  <a:lnTo>
                    <a:pt x="547116" y="180352"/>
                  </a:lnTo>
                  <a:lnTo>
                    <a:pt x="549592" y="175259"/>
                  </a:lnTo>
                  <a:lnTo>
                    <a:pt x="552626" y="168426"/>
                  </a:lnTo>
                  <a:lnTo>
                    <a:pt x="555205" y="162813"/>
                  </a:lnTo>
                  <a:lnTo>
                    <a:pt x="558330" y="156324"/>
                  </a:lnTo>
                  <a:lnTo>
                    <a:pt x="561644" y="149644"/>
                  </a:lnTo>
                  <a:lnTo>
                    <a:pt x="667816" y="149644"/>
                  </a:lnTo>
                  <a:lnTo>
                    <a:pt x="667816" y="0"/>
                  </a:lnTo>
                  <a:close/>
                </a:path>
              </a:pathLst>
            </a:custGeom>
            <a:solidFill>
              <a:srgbClr val="01A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4406" y="318990"/>
              <a:ext cx="1384300" cy="1413510"/>
            </a:xfrm>
            <a:custGeom>
              <a:avLst/>
              <a:gdLst/>
              <a:ahLst/>
              <a:cxnLst/>
              <a:rect l="l" t="t" r="r" b="b"/>
              <a:pathLst>
                <a:path w="1384300" h="1413510">
                  <a:moveTo>
                    <a:pt x="123863" y="1007681"/>
                  </a:moveTo>
                  <a:lnTo>
                    <a:pt x="8953" y="1087056"/>
                  </a:lnTo>
                  <a:lnTo>
                    <a:pt x="35357" y="1125358"/>
                  </a:lnTo>
                  <a:lnTo>
                    <a:pt x="64153" y="1161793"/>
                  </a:lnTo>
                  <a:lnTo>
                    <a:pt x="95228" y="1196246"/>
                  </a:lnTo>
                  <a:lnTo>
                    <a:pt x="128466" y="1228603"/>
                  </a:lnTo>
                  <a:lnTo>
                    <a:pt x="163752" y="1258748"/>
                  </a:lnTo>
                  <a:lnTo>
                    <a:pt x="200972" y="1286567"/>
                  </a:lnTo>
                  <a:lnTo>
                    <a:pt x="240011" y="1311945"/>
                  </a:lnTo>
                  <a:lnTo>
                    <a:pt x="280754" y="1334767"/>
                  </a:lnTo>
                  <a:lnTo>
                    <a:pt x="323085" y="1354919"/>
                  </a:lnTo>
                  <a:lnTo>
                    <a:pt x="366891" y="1372285"/>
                  </a:lnTo>
                  <a:lnTo>
                    <a:pt x="412056" y="1386751"/>
                  </a:lnTo>
                  <a:lnTo>
                    <a:pt x="458465" y="1398202"/>
                  </a:lnTo>
                  <a:lnTo>
                    <a:pt x="506004" y="1406524"/>
                  </a:lnTo>
                  <a:lnTo>
                    <a:pt x="554558" y="1411601"/>
                  </a:lnTo>
                  <a:lnTo>
                    <a:pt x="604012" y="1413319"/>
                  </a:lnTo>
                  <a:lnTo>
                    <a:pt x="652136" y="1411693"/>
                  </a:lnTo>
                  <a:lnTo>
                    <a:pt x="699413" y="1406884"/>
                  </a:lnTo>
                  <a:lnTo>
                    <a:pt x="745735" y="1398998"/>
                  </a:lnTo>
                  <a:lnTo>
                    <a:pt x="790998" y="1388142"/>
                  </a:lnTo>
                  <a:lnTo>
                    <a:pt x="835094" y="1374421"/>
                  </a:lnTo>
                  <a:lnTo>
                    <a:pt x="877919" y="1357940"/>
                  </a:lnTo>
                  <a:lnTo>
                    <a:pt x="919367" y="1338806"/>
                  </a:lnTo>
                  <a:lnTo>
                    <a:pt x="959332" y="1317123"/>
                  </a:lnTo>
                  <a:lnTo>
                    <a:pt x="997707" y="1292999"/>
                  </a:lnTo>
                  <a:lnTo>
                    <a:pt x="1020311" y="1276692"/>
                  </a:lnTo>
                  <a:lnTo>
                    <a:pt x="604012" y="1276692"/>
                  </a:lnTo>
                  <a:lnTo>
                    <a:pt x="553723" y="1274480"/>
                  </a:lnTo>
                  <a:lnTo>
                    <a:pt x="504754" y="1267969"/>
                  </a:lnTo>
                  <a:lnTo>
                    <a:pt x="457267" y="1257346"/>
                  </a:lnTo>
                  <a:lnTo>
                    <a:pt x="411428" y="1242799"/>
                  </a:lnTo>
                  <a:lnTo>
                    <a:pt x="367403" y="1224516"/>
                  </a:lnTo>
                  <a:lnTo>
                    <a:pt x="325356" y="1202685"/>
                  </a:lnTo>
                  <a:lnTo>
                    <a:pt x="285452" y="1177492"/>
                  </a:lnTo>
                  <a:lnTo>
                    <a:pt x="247857" y="1149126"/>
                  </a:lnTo>
                  <a:lnTo>
                    <a:pt x="212736" y="1117774"/>
                  </a:lnTo>
                  <a:lnTo>
                    <a:pt x="180253" y="1083624"/>
                  </a:lnTo>
                  <a:lnTo>
                    <a:pt x="150573" y="1046864"/>
                  </a:lnTo>
                  <a:lnTo>
                    <a:pt x="123863" y="1007681"/>
                  </a:lnTo>
                  <a:close/>
                </a:path>
                <a:path w="1384300" h="1413510">
                  <a:moveTo>
                    <a:pt x="1014507" y="136639"/>
                  </a:moveTo>
                  <a:lnTo>
                    <a:pt x="604012" y="136639"/>
                  </a:lnTo>
                  <a:lnTo>
                    <a:pt x="651360" y="138616"/>
                  </a:lnTo>
                  <a:lnTo>
                    <a:pt x="697569" y="144438"/>
                  </a:lnTo>
                  <a:lnTo>
                    <a:pt x="742498" y="153940"/>
                  </a:lnTo>
                  <a:lnTo>
                    <a:pt x="786006" y="166955"/>
                  </a:lnTo>
                  <a:lnTo>
                    <a:pt x="827953" y="183319"/>
                  </a:lnTo>
                  <a:lnTo>
                    <a:pt x="868196" y="202867"/>
                  </a:lnTo>
                  <a:lnTo>
                    <a:pt x="906597" y="225434"/>
                  </a:lnTo>
                  <a:lnTo>
                    <a:pt x="943014" y="250853"/>
                  </a:lnTo>
                  <a:lnTo>
                    <a:pt x="977306" y="278960"/>
                  </a:lnTo>
                  <a:lnTo>
                    <a:pt x="1009332" y="309589"/>
                  </a:lnTo>
                  <a:lnTo>
                    <a:pt x="1038953" y="342576"/>
                  </a:lnTo>
                  <a:lnTo>
                    <a:pt x="1066027" y="377755"/>
                  </a:lnTo>
                  <a:lnTo>
                    <a:pt x="1090413" y="414960"/>
                  </a:lnTo>
                  <a:lnTo>
                    <a:pt x="1111971" y="454027"/>
                  </a:lnTo>
                  <a:lnTo>
                    <a:pt x="1130560" y="494790"/>
                  </a:lnTo>
                  <a:lnTo>
                    <a:pt x="1146040" y="537084"/>
                  </a:lnTo>
                  <a:lnTo>
                    <a:pt x="1158269" y="580744"/>
                  </a:lnTo>
                  <a:lnTo>
                    <a:pt x="1167107" y="625604"/>
                  </a:lnTo>
                  <a:lnTo>
                    <a:pt x="1172413" y="671499"/>
                  </a:lnTo>
                  <a:lnTo>
                    <a:pt x="762050" y="674268"/>
                  </a:lnTo>
                  <a:lnTo>
                    <a:pt x="763193" y="806602"/>
                  </a:lnTo>
                  <a:lnTo>
                    <a:pt x="1165110" y="807326"/>
                  </a:lnTo>
                  <a:lnTo>
                    <a:pt x="1154779" y="853624"/>
                  </a:lnTo>
                  <a:lnTo>
                    <a:pt x="1140759" y="898442"/>
                  </a:lnTo>
                  <a:lnTo>
                    <a:pt x="1123221" y="941607"/>
                  </a:lnTo>
                  <a:lnTo>
                    <a:pt x="1102335" y="982949"/>
                  </a:lnTo>
                  <a:lnTo>
                    <a:pt x="1078273" y="1022298"/>
                  </a:lnTo>
                  <a:lnTo>
                    <a:pt x="1051205" y="1059481"/>
                  </a:lnTo>
                  <a:lnTo>
                    <a:pt x="1021303" y="1094329"/>
                  </a:lnTo>
                  <a:lnTo>
                    <a:pt x="988738" y="1126669"/>
                  </a:lnTo>
                  <a:lnTo>
                    <a:pt x="953680" y="1156331"/>
                  </a:lnTo>
                  <a:lnTo>
                    <a:pt x="916301" y="1183144"/>
                  </a:lnTo>
                  <a:lnTo>
                    <a:pt x="876771" y="1206937"/>
                  </a:lnTo>
                  <a:lnTo>
                    <a:pt x="835262" y="1227538"/>
                  </a:lnTo>
                  <a:lnTo>
                    <a:pt x="791945" y="1244778"/>
                  </a:lnTo>
                  <a:lnTo>
                    <a:pt x="746990" y="1258484"/>
                  </a:lnTo>
                  <a:lnTo>
                    <a:pt x="700569" y="1268486"/>
                  </a:lnTo>
                  <a:lnTo>
                    <a:pt x="652853" y="1274612"/>
                  </a:lnTo>
                  <a:lnTo>
                    <a:pt x="604012" y="1276692"/>
                  </a:lnTo>
                  <a:lnTo>
                    <a:pt x="1020311" y="1276692"/>
                  </a:lnTo>
                  <a:lnTo>
                    <a:pt x="1069266" y="1237846"/>
                  </a:lnTo>
                  <a:lnTo>
                    <a:pt x="1102327" y="1206937"/>
                  </a:lnTo>
                  <a:lnTo>
                    <a:pt x="1133199" y="1174194"/>
                  </a:lnTo>
                  <a:lnTo>
                    <a:pt x="1162041" y="1139445"/>
                  </a:lnTo>
                  <a:lnTo>
                    <a:pt x="1188658" y="1102888"/>
                  </a:lnTo>
                  <a:lnTo>
                    <a:pt x="1212945" y="1064629"/>
                  </a:lnTo>
                  <a:lnTo>
                    <a:pt x="1234796" y="1024774"/>
                  </a:lnTo>
                  <a:lnTo>
                    <a:pt x="1254106" y="983428"/>
                  </a:lnTo>
                  <a:lnTo>
                    <a:pt x="1270767" y="940698"/>
                  </a:lnTo>
                  <a:lnTo>
                    <a:pt x="1284675" y="896689"/>
                  </a:lnTo>
                  <a:lnTo>
                    <a:pt x="1295724" y="851506"/>
                  </a:lnTo>
                  <a:lnTo>
                    <a:pt x="1303807" y="805256"/>
                  </a:lnTo>
                  <a:lnTo>
                    <a:pt x="1383652" y="802830"/>
                  </a:lnTo>
                  <a:lnTo>
                    <a:pt x="1383802" y="670001"/>
                  </a:lnTo>
                  <a:lnTo>
                    <a:pt x="1310233" y="670001"/>
                  </a:lnTo>
                  <a:lnTo>
                    <a:pt x="1305347" y="622572"/>
                  </a:lnTo>
                  <a:lnTo>
                    <a:pt x="1297360" y="575977"/>
                  </a:lnTo>
                  <a:lnTo>
                    <a:pt x="1286381" y="530334"/>
                  </a:lnTo>
                  <a:lnTo>
                    <a:pt x="1272516" y="485761"/>
                  </a:lnTo>
                  <a:lnTo>
                    <a:pt x="1255873" y="442378"/>
                  </a:lnTo>
                  <a:lnTo>
                    <a:pt x="1236560" y="400302"/>
                  </a:lnTo>
                  <a:lnTo>
                    <a:pt x="1214684" y="359652"/>
                  </a:lnTo>
                  <a:lnTo>
                    <a:pt x="1190354" y="320548"/>
                  </a:lnTo>
                  <a:lnTo>
                    <a:pt x="1163676" y="283106"/>
                  </a:lnTo>
                  <a:lnTo>
                    <a:pt x="1134759" y="247447"/>
                  </a:lnTo>
                  <a:lnTo>
                    <a:pt x="1103710" y="213689"/>
                  </a:lnTo>
                  <a:lnTo>
                    <a:pt x="1070637" y="181949"/>
                  </a:lnTo>
                  <a:lnTo>
                    <a:pt x="1035647" y="152348"/>
                  </a:lnTo>
                  <a:lnTo>
                    <a:pt x="1014507" y="136639"/>
                  </a:lnTo>
                  <a:close/>
                </a:path>
                <a:path w="1384300" h="1413510">
                  <a:moveTo>
                    <a:pt x="1383804" y="668223"/>
                  </a:moveTo>
                  <a:lnTo>
                    <a:pt x="1310233" y="670001"/>
                  </a:lnTo>
                  <a:lnTo>
                    <a:pt x="1383802" y="670001"/>
                  </a:lnTo>
                  <a:lnTo>
                    <a:pt x="1383804" y="668223"/>
                  </a:lnTo>
                  <a:close/>
                </a:path>
                <a:path w="1384300" h="1413510">
                  <a:moveTo>
                    <a:pt x="604012" y="0"/>
                  </a:moveTo>
                  <a:lnTo>
                    <a:pt x="551190" y="1807"/>
                  </a:lnTo>
                  <a:lnTo>
                    <a:pt x="499812" y="7168"/>
                  </a:lnTo>
                  <a:lnTo>
                    <a:pt x="449957" y="15987"/>
                  </a:lnTo>
                  <a:lnTo>
                    <a:pt x="401706" y="28169"/>
                  </a:lnTo>
                  <a:lnTo>
                    <a:pt x="355140" y="43619"/>
                  </a:lnTo>
                  <a:lnTo>
                    <a:pt x="310341" y="62244"/>
                  </a:lnTo>
                  <a:lnTo>
                    <a:pt x="267390" y="83947"/>
                  </a:lnTo>
                  <a:lnTo>
                    <a:pt x="226366" y="108635"/>
                  </a:lnTo>
                  <a:lnTo>
                    <a:pt x="187352" y="136213"/>
                  </a:lnTo>
                  <a:lnTo>
                    <a:pt x="150429" y="166586"/>
                  </a:lnTo>
                  <a:lnTo>
                    <a:pt x="115676" y="199659"/>
                  </a:lnTo>
                  <a:lnTo>
                    <a:pt x="83176" y="235338"/>
                  </a:lnTo>
                  <a:lnTo>
                    <a:pt x="53009" y="273527"/>
                  </a:lnTo>
                  <a:lnTo>
                    <a:pt x="25257" y="314133"/>
                  </a:lnTo>
                  <a:lnTo>
                    <a:pt x="0" y="357060"/>
                  </a:lnTo>
                  <a:lnTo>
                    <a:pt x="128663" y="385216"/>
                  </a:lnTo>
                  <a:lnTo>
                    <a:pt x="155318" y="347123"/>
                  </a:lnTo>
                  <a:lnTo>
                    <a:pt x="184752" y="311924"/>
                  </a:lnTo>
                  <a:lnTo>
                    <a:pt x="216840" y="279698"/>
                  </a:lnTo>
                  <a:lnTo>
                    <a:pt x="251453" y="250525"/>
                  </a:lnTo>
                  <a:lnTo>
                    <a:pt x="288464" y="224485"/>
                  </a:lnTo>
                  <a:lnTo>
                    <a:pt x="327747" y="201658"/>
                  </a:lnTo>
                  <a:lnTo>
                    <a:pt x="369173" y="182124"/>
                  </a:lnTo>
                  <a:lnTo>
                    <a:pt x="412616" y="165962"/>
                  </a:lnTo>
                  <a:lnTo>
                    <a:pt x="457949" y="153253"/>
                  </a:lnTo>
                  <a:lnTo>
                    <a:pt x="505044" y="144076"/>
                  </a:lnTo>
                  <a:lnTo>
                    <a:pt x="553774" y="138511"/>
                  </a:lnTo>
                  <a:lnTo>
                    <a:pt x="604012" y="136639"/>
                  </a:lnTo>
                  <a:lnTo>
                    <a:pt x="1014507" y="136639"/>
                  </a:lnTo>
                  <a:lnTo>
                    <a:pt x="998848" y="125002"/>
                  </a:lnTo>
                  <a:lnTo>
                    <a:pt x="960347" y="100032"/>
                  </a:lnTo>
                  <a:lnTo>
                    <a:pt x="920253" y="77555"/>
                  </a:lnTo>
                  <a:lnTo>
                    <a:pt x="878673" y="57691"/>
                  </a:lnTo>
                  <a:lnTo>
                    <a:pt x="835714" y="40557"/>
                  </a:lnTo>
                  <a:lnTo>
                    <a:pt x="791485" y="26273"/>
                  </a:lnTo>
                  <a:lnTo>
                    <a:pt x="746092" y="14956"/>
                  </a:lnTo>
                  <a:lnTo>
                    <a:pt x="699644" y="6726"/>
                  </a:lnTo>
                  <a:lnTo>
                    <a:pt x="652248" y="1701"/>
                  </a:lnTo>
                  <a:lnTo>
                    <a:pt x="604012" y="0"/>
                  </a:lnTo>
                  <a:close/>
                </a:path>
              </a:pathLst>
            </a:custGeom>
            <a:solidFill>
              <a:srgbClr val="01A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56090" y="1329653"/>
              <a:ext cx="1587906" cy="4252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66124" y="762382"/>
              <a:ext cx="615315" cy="541020"/>
            </a:xfrm>
            <a:custGeom>
              <a:avLst/>
              <a:gdLst/>
              <a:ahLst/>
              <a:cxnLst/>
              <a:rect l="l" t="t" r="r" b="b"/>
              <a:pathLst>
                <a:path w="615314" h="541019">
                  <a:moveTo>
                    <a:pt x="109601" y="0"/>
                  </a:moveTo>
                  <a:lnTo>
                    <a:pt x="0" y="0"/>
                  </a:lnTo>
                  <a:lnTo>
                    <a:pt x="0" y="540397"/>
                  </a:lnTo>
                  <a:lnTo>
                    <a:pt x="83096" y="540397"/>
                  </a:lnTo>
                  <a:lnTo>
                    <a:pt x="270807" y="377075"/>
                  </a:lnTo>
                  <a:lnTo>
                    <a:pt x="104381" y="377075"/>
                  </a:lnTo>
                  <a:lnTo>
                    <a:pt x="105071" y="367637"/>
                  </a:lnTo>
                  <a:lnTo>
                    <a:pt x="106763" y="341755"/>
                  </a:lnTo>
                  <a:lnTo>
                    <a:pt x="107141" y="334742"/>
                  </a:lnTo>
                  <a:lnTo>
                    <a:pt x="107607" y="327226"/>
                  </a:lnTo>
                  <a:lnTo>
                    <a:pt x="109033" y="306658"/>
                  </a:lnTo>
                  <a:lnTo>
                    <a:pt x="109350" y="299575"/>
                  </a:lnTo>
                  <a:lnTo>
                    <a:pt x="109538" y="291933"/>
                  </a:lnTo>
                  <a:lnTo>
                    <a:pt x="109601" y="0"/>
                  </a:lnTo>
                  <a:close/>
                </a:path>
                <a:path w="615314" h="541019">
                  <a:moveTo>
                    <a:pt x="614908" y="162293"/>
                  </a:moveTo>
                  <a:lnTo>
                    <a:pt x="510540" y="162293"/>
                  </a:lnTo>
                  <a:lnTo>
                    <a:pt x="510184" y="168567"/>
                  </a:lnTo>
                  <a:lnTo>
                    <a:pt x="509511" y="176745"/>
                  </a:lnTo>
                  <a:lnTo>
                    <a:pt x="508533" y="186855"/>
                  </a:lnTo>
                  <a:lnTo>
                    <a:pt x="507657" y="197142"/>
                  </a:lnTo>
                  <a:lnTo>
                    <a:pt x="506806" y="204660"/>
                  </a:lnTo>
                  <a:lnTo>
                    <a:pt x="505320" y="540397"/>
                  </a:lnTo>
                  <a:lnTo>
                    <a:pt x="614908" y="540397"/>
                  </a:lnTo>
                  <a:lnTo>
                    <a:pt x="614908" y="162293"/>
                  </a:lnTo>
                  <a:close/>
                </a:path>
                <a:path w="615314" h="541019">
                  <a:moveTo>
                    <a:pt x="614908" y="0"/>
                  </a:moveTo>
                  <a:lnTo>
                    <a:pt x="531825" y="0"/>
                  </a:lnTo>
                  <a:lnTo>
                    <a:pt x="164160" y="318452"/>
                  </a:lnTo>
                  <a:lnTo>
                    <a:pt x="153302" y="327328"/>
                  </a:lnTo>
                  <a:lnTo>
                    <a:pt x="125276" y="353444"/>
                  </a:lnTo>
                  <a:lnTo>
                    <a:pt x="104381" y="377075"/>
                  </a:lnTo>
                  <a:lnTo>
                    <a:pt x="270807" y="377075"/>
                  </a:lnTo>
                  <a:lnTo>
                    <a:pt x="467131" y="206260"/>
                  </a:lnTo>
                  <a:lnTo>
                    <a:pt x="496575" y="178050"/>
                  </a:lnTo>
                  <a:lnTo>
                    <a:pt x="510540" y="162293"/>
                  </a:lnTo>
                  <a:lnTo>
                    <a:pt x="614908" y="162293"/>
                  </a:lnTo>
                  <a:lnTo>
                    <a:pt x="614908" y="0"/>
                  </a:lnTo>
                  <a:close/>
                </a:path>
              </a:pathLst>
            </a:custGeom>
            <a:solidFill>
              <a:srgbClr val="01A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42844" y="3786190"/>
            <a:ext cx="47067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23"/>
          <p:cNvSpPr txBox="1">
            <a:spLocks/>
          </p:cNvSpPr>
          <p:nvPr/>
        </p:nvSpPr>
        <p:spPr>
          <a:xfrm>
            <a:off x="142844" y="4143380"/>
            <a:ext cx="485778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Проверил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object 23"/>
          <p:cNvSpPr txBox="1">
            <a:spLocks/>
          </p:cNvSpPr>
          <p:nvPr/>
        </p:nvSpPr>
        <p:spPr>
          <a:xfrm>
            <a:off x="214282" y="1785926"/>
            <a:ext cx="5143536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algn="ctr">
              <a:spcBef>
                <a:spcPts val="1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Диссертация на тему: «Использование факторинга как инструмент финансирования деятельности организации»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object 23"/>
          <p:cNvSpPr txBox="1">
            <a:spLocks/>
          </p:cNvSpPr>
          <p:nvPr/>
        </p:nvSpPr>
        <p:spPr>
          <a:xfrm>
            <a:off x="4214810" y="6500834"/>
            <a:ext cx="85725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2023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231F2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075584" y="343915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27523" y="343915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651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5584" y="342900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27391" y="3429000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782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5584" y="0"/>
            <a:ext cx="68416" cy="6858000"/>
          </a:xfrm>
          <a:custGeom>
            <a:avLst/>
            <a:gdLst/>
            <a:ahLst/>
            <a:cxnLst/>
            <a:rect l="l" t="t" r="r" b="b"/>
            <a:pathLst>
              <a:path w="68579" h="3423920">
                <a:moveTo>
                  <a:pt x="0" y="3423920"/>
                </a:moveTo>
                <a:lnTo>
                  <a:pt x="68416" y="3423920"/>
                </a:lnTo>
                <a:lnTo>
                  <a:pt x="68416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4621" y="0"/>
            <a:ext cx="239006" cy="6858000"/>
          </a:xfrm>
          <a:custGeom>
            <a:avLst/>
            <a:gdLst/>
            <a:ahLst/>
            <a:cxnLst/>
            <a:rect l="l" t="t" r="r" b="b"/>
            <a:pathLst>
              <a:path w="214629" h="3423920">
                <a:moveTo>
                  <a:pt x="0" y="3423920"/>
                </a:moveTo>
                <a:lnTo>
                  <a:pt x="214552" y="3423920"/>
                </a:lnTo>
                <a:lnTo>
                  <a:pt x="214552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9174" y="0"/>
            <a:ext cx="136525" cy="6858000"/>
          </a:xfrm>
          <a:custGeom>
            <a:avLst/>
            <a:gdLst/>
            <a:ahLst/>
            <a:cxnLst/>
            <a:rect l="l" t="t" r="r" b="b"/>
            <a:pathLst>
              <a:path w="136525" h="6858000">
                <a:moveTo>
                  <a:pt x="0" y="6858000"/>
                </a:moveTo>
                <a:lnTo>
                  <a:pt x="136410" y="6858000"/>
                </a:lnTo>
                <a:lnTo>
                  <a:pt x="13641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6485" y="3008123"/>
            <a:ext cx="978535" cy="852169"/>
          </a:xfrm>
          <a:custGeom>
            <a:avLst/>
            <a:gdLst/>
            <a:ahLst/>
            <a:cxnLst/>
            <a:rect l="l" t="t" r="r" b="b"/>
            <a:pathLst>
              <a:path w="978534" h="852170">
                <a:moveTo>
                  <a:pt x="737933" y="0"/>
                </a:moveTo>
                <a:lnTo>
                  <a:pt x="245973" y="0"/>
                </a:lnTo>
                <a:lnTo>
                  <a:pt x="0" y="426059"/>
                </a:lnTo>
                <a:lnTo>
                  <a:pt x="245973" y="852106"/>
                </a:lnTo>
                <a:lnTo>
                  <a:pt x="737933" y="852106"/>
                </a:lnTo>
                <a:lnTo>
                  <a:pt x="978154" y="436054"/>
                </a:lnTo>
                <a:lnTo>
                  <a:pt x="978154" y="416064"/>
                </a:lnTo>
                <a:lnTo>
                  <a:pt x="737933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4621" y="3424189"/>
            <a:ext cx="6350" cy="20320"/>
          </a:xfrm>
          <a:custGeom>
            <a:avLst/>
            <a:gdLst/>
            <a:ahLst/>
            <a:cxnLst/>
            <a:rect l="l" t="t" r="r" b="b"/>
            <a:pathLst>
              <a:path w="6350" h="20320">
                <a:moveTo>
                  <a:pt x="0" y="0"/>
                </a:moveTo>
                <a:lnTo>
                  <a:pt x="0" y="19989"/>
                </a:lnTo>
                <a:lnTo>
                  <a:pt x="5765" y="9994"/>
                </a:lnTo>
                <a:lnTo>
                  <a:pt x="0" y="0"/>
                </a:lnTo>
                <a:close/>
              </a:path>
            </a:pathLst>
          </a:custGeom>
          <a:solidFill>
            <a:srgbClr val="7EBD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4600" y="4800600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06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58" y="660158"/>
                </a:lnTo>
                <a:lnTo>
                  <a:pt x="1143406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282" y="3714752"/>
            <a:ext cx="5572164" cy="1000132"/>
          </a:xfrm>
          <a:prstGeom prst="rect">
            <a:avLst/>
          </a:pr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4387" y="4049450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21"/>
                </a:lnTo>
                <a:lnTo>
                  <a:pt x="384797" y="1333017"/>
                </a:lnTo>
                <a:lnTo>
                  <a:pt x="388467" y="1333017"/>
                </a:lnTo>
                <a:lnTo>
                  <a:pt x="388467" y="1320317"/>
                </a:lnTo>
                <a:lnTo>
                  <a:pt x="392133" y="1320317"/>
                </a:lnTo>
                <a:lnTo>
                  <a:pt x="14655" y="666521"/>
                </a:lnTo>
                <a:lnTo>
                  <a:pt x="392137" y="12700"/>
                </a:lnTo>
                <a:lnTo>
                  <a:pt x="1161749" y="12699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699"/>
                </a:moveTo>
                <a:lnTo>
                  <a:pt x="1147089" y="12700"/>
                </a:lnTo>
                <a:lnTo>
                  <a:pt x="1524558" y="666521"/>
                </a:lnTo>
                <a:lnTo>
                  <a:pt x="1147063" y="1320317"/>
                </a:lnTo>
                <a:lnTo>
                  <a:pt x="392133" y="1320317"/>
                </a:lnTo>
                <a:lnTo>
                  <a:pt x="393966" y="1323492"/>
                </a:lnTo>
                <a:lnTo>
                  <a:pt x="388467" y="1326667"/>
                </a:lnTo>
                <a:lnTo>
                  <a:pt x="388467" y="1333017"/>
                </a:lnTo>
                <a:lnTo>
                  <a:pt x="1154404" y="1333017"/>
                </a:lnTo>
                <a:lnTo>
                  <a:pt x="1539214" y="666521"/>
                </a:lnTo>
                <a:lnTo>
                  <a:pt x="1161749" y="12699"/>
                </a:lnTo>
                <a:close/>
              </a:path>
              <a:path w="1539240" h="1333500">
                <a:moveTo>
                  <a:pt x="392133" y="1320317"/>
                </a:moveTo>
                <a:lnTo>
                  <a:pt x="388467" y="1320317"/>
                </a:lnTo>
                <a:lnTo>
                  <a:pt x="388467" y="1326667"/>
                </a:lnTo>
                <a:lnTo>
                  <a:pt x="393966" y="1323492"/>
                </a:lnTo>
                <a:lnTo>
                  <a:pt x="392133" y="1320317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24387" y="5441676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21"/>
                </a:lnTo>
                <a:lnTo>
                  <a:pt x="384797" y="1333004"/>
                </a:lnTo>
                <a:lnTo>
                  <a:pt x="388467" y="1333004"/>
                </a:lnTo>
                <a:lnTo>
                  <a:pt x="388467" y="1320304"/>
                </a:lnTo>
                <a:lnTo>
                  <a:pt x="392133" y="1320304"/>
                </a:lnTo>
                <a:lnTo>
                  <a:pt x="14655" y="666521"/>
                </a:lnTo>
                <a:lnTo>
                  <a:pt x="392137" y="12700"/>
                </a:lnTo>
                <a:lnTo>
                  <a:pt x="1161749" y="12699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699"/>
                </a:moveTo>
                <a:lnTo>
                  <a:pt x="1147089" y="12700"/>
                </a:lnTo>
                <a:lnTo>
                  <a:pt x="1524558" y="666521"/>
                </a:lnTo>
                <a:lnTo>
                  <a:pt x="1147063" y="1320304"/>
                </a:lnTo>
                <a:lnTo>
                  <a:pt x="392133" y="1320304"/>
                </a:lnTo>
                <a:lnTo>
                  <a:pt x="393966" y="1323479"/>
                </a:lnTo>
                <a:lnTo>
                  <a:pt x="388467" y="1326654"/>
                </a:lnTo>
                <a:lnTo>
                  <a:pt x="388467" y="1333004"/>
                </a:lnTo>
                <a:lnTo>
                  <a:pt x="1154404" y="1333004"/>
                </a:lnTo>
                <a:lnTo>
                  <a:pt x="1539214" y="666521"/>
                </a:lnTo>
                <a:lnTo>
                  <a:pt x="1161749" y="12699"/>
                </a:lnTo>
                <a:close/>
              </a:path>
              <a:path w="1539240" h="1333500">
                <a:moveTo>
                  <a:pt x="392133" y="1320304"/>
                </a:moveTo>
                <a:lnTo>
                  <a:pt x="388467" y="1320304"/>
                </a:lnTo>
                <a:lnTo>
                  <a:pt x="388467" y="1326654"/>
                </a:lnTo>
                <a:lnTo>
                  <a:pt x="393966" y="1323479"/>
                </a:lnTo>
                <a:lnTo>
                  <a:pt x="392133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214282" y="142852"/>
            <a:ext cx="850112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Показатели дебиторской задолженности и система управления ею в компании ПАО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Инкорпорейтед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357158" y="928670"/>
          <a:ext cx="335758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5786446" y="3929066"/>
          <a:ext cx="3071834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3500430" y="928670"/>
          <a:ext cx="250033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142844" y="4643446"/>
          <a:ext cx="5715040" cy="221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5786446" y="785794"/>
          <a:ext cx="3000397" cy="31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object 2"/>
          <p:cNvSpPr txBox="1">
            <a:spLocks/>
          </p:cNvSpPr>
          <p:nvPr/>
        </p:nvSpPr>
        <p:spPr>
          <a:xfrm>
            <a:off x="357158" y="3786190"/>
            <a:ext cx="53578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Управлением дебиторской задолженностью занимается отдел финансов и бухгалтерия. Основными направлениями в управлении ДЗ являются: планирование, организация, анализ, контроль. Система управления дебиторской задолженность в компании автоматизирована с помощью программного продукта 1С:CRM.</a:t>
            </a:r>
            <a:endParaRPr kumimoji="0" lang="ru-RU" sz="24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075584" y="343915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27523" y="343915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651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5584" y="342900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27391" y="3429000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782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5584" y="0"/>
            <a:ext cx="68416" cy="6858000"/>
          </a:xfrm>
          <a:custGeom>
            <a:avLst/>
            <a:gdLst/>
            <a:ahLst/>
            <a:cxnLst/>
            <a:rect l="l" t="t" r="r" b="b"/>
            <a:pathLst>
              <a:path w="68579" h="3423920">
                <a:moveTo>
                  <a:pt x="0" y="3423920"/>
                </a:moveTo>
                <a:lnTo>
                  <a:pt x="68416" y="3423920"/>
                </a:lnTo>
                <a:lnTo>
                  <a:pt x="68416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4621" y="0"/>
            <a:ext cx="239006" cy="6858000"/>
          </a:xfrm>
          <a:custGeom>
            <a:avLst/>
            <a:gdLst/>
            <a:ahLst/>
            <a:cxnLst/>
            <a:rect l="l" t="t" r="r" b="b"/>
            <a:pathLst>
              <a:path w="214629" h="3423920">
                <a:moveTo>
                  <a:pt x="0" y="3423920"/>
                </a:moveTo>
                <a:lnTo>
                  <a:pt x="214552" y="3423920"/>
                </a:lnTo>
                <a:lnTo>
                  <a:pt x="214552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9174" y="0"/>
            <a:ext cx="136525" cy="6858000"/>
          </a:xfrm>
          <a:custGeom>
            <a:avLst/>
            <a:gdLst/>
            <a:ahLst/>
            <a:cxnLst/>
            <a:rect l="l" t="t" r="r" b="b"/>
            <a:pathLst>
              <a:path w="136525" h="6858000">
                <a:moveTo>
                  <a:pt x="0" y="6858000"/>
                </a:moveTo>
                <a:lnTo>
                  <a:pt x="136410" y="6858000"/>
                </a:lnTo>
                <a:lnTo>
                  <a:pt x="13641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6485" y="3008123"/>
            <a:ext cx="978535" cy="852169"/>
          </a:xfrm>
          <a:custGeom>
            <a:avLst/>
            <a:gdLst/>
            <a:ahLst/>
            <a:cxnLst/>
            <a:rect l="l" t="t" r="r" b="b"/>
            <a:pathLst>
              <a:path w="978534" h="852170">
                <a:moveTo>
                  <a:pt x="737933" y="0"/>
                </a:moveTo>
                <a:lnTo>
                  <a:pt x="245973" y="0"/>
                </a:lnTo>
                <a:lnTo>
                  <a:pt x="0" y="426059"/>
                </a:lnTo>
                <a:lnTo>
                  <a:pt x="245973" y="852106"/>
                </a:lnTo>
                <a:lnTo>
                  <a:pt x="737933" y="852106"/>
                </a:lnTo>
                <a:lnTo>
                  <a:pt x="978154" y="436054"/>
                </a:lnTo>
                <a:lnTo>
                  <a:pt x="978154" y="416064"/>
                </a:lnTo>
                <a:lnTo>
                  <a:pt x="737933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4621" y="3424189"/>
            <a:ext cx="6350" cy="20320"/>
          </a:xfrm>
          <a:custGeom>
            <a:avLst/>
            <a:gdLst/>
            <a:ahLst/>
            <a:cxnLst/>
            <a:rect l="l" t="t" r="r" b="b"/>
            <a:pathLst>
              <a:path w="6350" h="20320">
                <a:moveTo>
                  <a:pt x="0" y="0"/>
                </a:moveTo>
                <a:lnTo>
                  <a:pt x="0" y="19989"/>
                </a:lnTo>
                <a:lnTo>
                  <a:pt x="5765" y="9994"/>
                </a:lnTo>
                <a:lnTo>
                  <a:pt x="0" y="0"/>
                </a:lnTo>
                <a:close/>
              </a:path>
            </a:pathLst>
          </a:custGeom>
          <a:solidFill>
            <a:srgbClr val="7EBD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4600" y="4800600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06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58" y="660158"/>
                </a:lnTo>
                <a:lnTo>
                  <a:pt x="1143406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2044" y="5448026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71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71"/>
                </a:lnTo>
                <a:lnTo>
                  <a:pt x="1143419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4387" y="4049450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21"/>
                </a:lnTo>
                <a:lnTo>
                  <a:pt x="384797" y="1333017"/>
                </a:lnTo>
                <a:lnTo>
                  <a:pt x="388467" y="1333017"/>
                </a:lnTo>
                <a:lnTo>
                  <a:pt x="388467" y="1320317"/>
                </a:lnTo>
                <a:lnTo>
                  <a:pt x="392133" y="1320317"/>
                </a:lnTo>
                <a:lnTo>
                  <a:pt x="14655" y="666521"/>
                </a:lnTo>
                <a:lnTo>
                  <a:pt x="392137" y="12700"/>
                </a:lnTo>
                <a:lnTo>
                  <a:pt x="1161749" y="12699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699"/>
                </a:moveTo>
                <a:lnTo>
                  <a:pt x="1147089" y="12700"/>
                </a:lnTo>
                <a:lnTo>
                  <a:pt x="1524558" y="666521"/>
                </a:lnTo>
                <a:lnTo>
                  <a:pt x="1147063" y="1320317"/>
                </a:lnTo>
                <a:lnTo>
                  <a:pt x="392133" y="1320317"/>
                </a:lnTo>
                <a:lnTo>
                  <a:pt x="393966" y="1323492"/>
                </a:lnTo>
                <a:lnTo>
                  <a:pt x="388467" y="1326667"/>
                </a:lnTo>
                <a:lnTo>
                  <a:pt x="388467" y="1333017"/>
                </a:lnTo>
                <a:lnTo>
                  <a:pt x="1154404" y="1333017"/>
                </a:lnTo>
                <a:lnTo>
                  <a:pt x="1539214" y="666521"/>
                </a:lnTo>
                <a:lnTo>
                  <a:pt x="1161749" y="12699"/>
                </a:lnTo>
                <a:close/>
              </a:path>
              <a:path w="1539240" h="1333500">
                <a:moveTo>
                  <a:pt x="392133" y="1320317"/>
                </a:moveTo>
                <a:lnTo>
                  <a:pt x="388467" y="1320317"/>
                </a:lnTo>
                <a:lnTo>
                  <a:pt x="388467" y="1326667"/>
                </a:lnTo>
                <a:lnTo>
                  <a:pt x="393966" y="1323492"/>
                </a:lnTo>
                <a:lnTo>
                  <a:pt x="392133" y="1320317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24387" y="5441676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21"/>
                </a:lnTo>
                <a:lnTo>
                  <a:pt x="384797" y="1333004"/>
                </a:lnTo>
                <a:lnTo>
                  <a:pt x="388467" y="1333004"/>
                </a:lnTo>
                <a:lnTo>
                  <a:pt x="388467" y="1320304"/>
                </a:lnTo>
                <a:lnTo>
                  <a:pt x="392133" y="1320304"/>
                </a:lnTo>
                <a:lnTo>
                  <a:pt x="14655" y="666521"/>
                </a:lnTo>
                <a:lnTo>
                  <a:pt x="392137" y="12700"/>
                </a:lnTo>
                <a:lnTo>
                  <a:pt x="1161749" y="12699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699"/>
                </a:moveTo>
                <a:lnTo>
                  <a:pt x="1147089" y="12700"/>
                </a:lnTo>
                <a:lnTo>
                  <a:pt x="1524558" y="666521"/>
                </a:lnTo>
                <a:lnTo>
                  <a:pt x="1147063" y="1320304"/>
                </a:lnTo>
                <a:lnTo>
                  <a:pt x="392133" y="1320304"/>
                </a:lnTo>
                <a:lnTo>
                  <a:pt x="393966" y="1323479"/>
                </a:lnTo>
                <a:lnTo>
                  <a:pt x="388467" y="1326654"/>
                </a:lnTo>
                <a:lnTo>
                  <a:pt x="388467" y="1333004"/>
                </a:lnTo>
                <a:lnTo>
                  <a:pt x="1154404" y="1333004"/>
                </a:lnTo>
                <a:lnTo>
                  <a:pt x="1539214" y="666521"/>
                </a:lnTo>
                <a:lnTo>
                  <a:pt x="1161749" y="12699"/>
                </a:lnTo>
                <a:close/>
              </a:path>
              <a:path w="1539240" h="1333500">
                <a:moveTo>
                  <a:pt x="392133" y="1320304"/>
                </a:moveTo>
                <a:lnTo>
                  <a:pt x="388467" y="1320304"/>
                </a:lnTo>
                <a:lnTo>
                  <a:pt x="388467" y="1326654"/>
                </a:lnTo>
                <a:lnTo>
                  <a:pt x="393966" y="1323479"/>
                </a:lnTo>
                <a:lnTo>
                  <a:pt x="392133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0" y="142852"/>
            <a:ext cx="871540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проблемы и пути решения в управлении дебиторской задолженностью компании ПАО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Инкорпорейтед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142844" y="1214422"/>
            <a:ext cx="457203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проблемы</a:t>
            </a:r>
            <a:endParaRPr kumimoji="0" lang="ru-RU" sz="20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object 2"/>
          <p:cNvSpPr txBox="1">
            <a:spLocks/>
          </p:cNvSpPr>
          <p:nvPr/>
        </p:nvSpPr>
        <p:spPr>
          <a:xfrm>
            <a:off x="4429124" y="1142984"/>
            <a:ext cx="457203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kumimoji="0" lang="ru-RU" sz="2000" b="1" i="0" u="none" strike="noStrike" kern="0" cap="none" spc="-2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</a:t>
            </a:r>
            <a:r>
              <a:rPr kumimoji="0" lang="ru-RU" sz="2000" b="1" i="0" u="none" strike="noStrike" kern="0" cap="none" spc="-20" normalizeH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решения</a:t>
            </a:r>
            <a:endParaRPr kumimoji="0" lang="ru-RU" sz="2000" b="1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object 2"/>
          <p:cNvSpPr txBox="1">
            <a:spLocks/>
          </p:cNvSpPr>
          <p:nvPr/>
        </p:nvSpPr>
        <p:spPr>
          <a:xfrm>
            <a:off x="0" y="2071678"/>
            <a:ext cx="45720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Отсутствует система применения факторинга;</a:t>
            </a:r>
            <a:endParaRPr kumimoji="0" lang="ru-RU" sz="20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object 2"/>
          <p:cNvSpPr txBox="1">
            <a:spLocks/>
          </p:cNvSpPr>
          <p:nvPr/>
        </p:nvSpPr>
        <p:spPr>
          <a:xfrm>
            <a:off x="142844" y="3214686"/>
            <a:ext cx="45720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Наблюдается рост дебиторской задолженности;</a:t>
            </a:r>
            <a:endParaRPr kumimoji="0" lang="ru-RU" sz="20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object 2"/>
          <p:cNvSpPr txBox="1">
            <a:spLocks/>
          </p:cNvSpPr>
          <p:nvPr/>
        </p:nvSpPr>
        <p:spPr>
          <a:xfrm>
            <a:off x="214282" y="4500570"/>
            <a:ext cx="428628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управления дебиторской задолженностью применяется программный продукт 1С:CRM, который имеет не большой функционал.</a:t>
            </a:r>
          </a:p>
          <a:p>
            <a:pPr lvl="0" algn="ctr"/>
            <a:endParaRPr kumimoji="0" lang="ru-RU" sz="20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object 2"/>
          <p:cNvSpPr txBox="1">
            <a:spLocks/>
          </p:cNvSpPr>
          <p:nvPr/>
        </p:nvSpPr>
        <p:spPr>
          <a:xfrm>
            <a:off x="5000628" y="1714488"/>
            <a:ext cx="385768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Осуществление сотрудничества по части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факторинговых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операций с компанией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СберФакторинг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 </a:t>
            </a:r>
            <a:endParaRPr kumimoji="0" lang="ru-RU" sz="20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5143504" y="2857496"/>
            <a:ext cx="3714776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цифрового факторинга - полностью дистанционного сервиса для финансирования оборотных средств через платформу «Сбербанк Факторинг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kumimoji="0" lang="ru-RU" sz="20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object 2"/>
          <p:cNvSpPr txBox="1">
            <a:spLocks/>
          </p:cNvSpPr>
          <p:nvPr/>
        </p:nvSpPr>
        <p:spPr>
          <a:xfrm>
            <a:off x="4857752" y="5000636"/>
            <a:ext cx="4286248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Улучшение автоматизации в управлении дебиторской задолженностью с помощью программы БИТ: Управление задолженностью.</a:t>
            </a:r>
            <a:endParaRPr kumimoji="0" lang="ru-RU" sz="20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8" name="直接连接符 5"/>
          <p:cNvCxnSpPr/>
          <p:nvPr/>
        </p:nvCxnSpPr>
        <p:spPr>
          <a:xfrm>
            <a:off x="4643438" y="1285860"/>
            <a:ext cx="0" cy="1455737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5"/>
          <p:cNvCxnSpPr/>
          <p:nvPr/>
        </p:nvCxnSpPr>
        <p:spPr>
          <a:xfrm>
            <a:off x="4643438" y="4572008"/>
            <a:ext cx="0" cy="1455737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oogle Shape;810;p48"/>
          <p:cNvGrpSpPr/>
          <p:nvPr/>
        </p:nvGrpSpPr>
        <p:grpSpPr>
          <a:xfrm>
            <a:off x="4214810" y="3143248"/>
            <a:ext cx="928694" cy="857256"/>
            <a:chOff x="1926350" y="995225"/>
            <a:chExt cx="428650" cy="356600"/>
          </a:xfrm>
          <a:solidFill>
            <a:srgbClr val="00B050"/>
          </a:solidFill>
        </p:grpSpPr>
        <p:sp>
          <p:nvSpPr>
            <p:cNvPr id="31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075584" y="343915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27523" y="343915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651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5584" y="342900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27391" y="3429000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782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5584" y="0"/>
            <a:ext cx="68416" cy="6858000"/>
          </a:xfrm>
          <a:custGeom>
            <a:avLst/>
            <a:gdLst/>
            <a:ahLst/>
            <a:cxnLst/>
            <a:rect l="l" t="t" r="r" b="b"/>
            <a:pathLst>
              <a:path w="68579" h="3423920">
                <a:moveTo>
                  <a:pt x="0" y="3423920"/>
                </a:moveTo>
                <a:lnTo>
                  <a:pt x="68416" y="3423920"/>
                </a:lnTo>
                <a:lnTo>
                  <a:pt x="68416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4621" y="0"/>
            <a:ext cx="239006" cy="6858000"/>
          </a:xfrm>
          <a:custGeom>
            <a:avLst/>
            <a:gdLst/>
            <a:ahLst/>
            <a:cxnLst/>
            <a:rect l="l" t="t" r="r" b="b"/>
            <a:pathLst>
              <a:path w="214629" h="3423920">
                <a:moveTo>
                  <a:pt x="0" y="3423920"/>
                </a:moveTo>
                <a:lnTo>
                  <a:pt x="214552" y="3423920"/>
                </a:lnTo>
                <a:lnTo>
                  <a:pt x="214552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9174" y="0"/>
            <a:ext cx="136525" cy="6858000"/>
          </a:xfrm>
          <a:custGeom>
            <a:avLst/>
            <a:gdLst/>
            <a:ahLst/>
            <a:cxnLst/>
            <a:rect l="l" t="t" r="r" b="b"/>
            <a:pathLst>
              <a:path w="136525" h="6858000">
                <a:moveTo>
                  <a:pt x="0" y="6858000"/>
                </a:moveTo>
                <a:lnTo>
                  <a:pt x="136410" y="6858000"/>
                </a:lnTo>
                <a:lnTo>
                  <a:pt x="13641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6485" y="3008123"/>
            <a:ext cx="978535" cy="852169"/>
          </a:xfrm>
          <a:custGeom>
            <a:avLst/>
            <a:gdLst/>
            <a:ahLst/>
            <a:cxnLst/>
            <a:rect l="l" t="t" r="r" b="b"/>
            <a:pathLst>
              <a:path w="978534" h="852170">
                <a:moveTo>
                  <a:pt x="737933" y="0"/>
                </a:moveTo>
                <a:lnTo>
                  <a:pt x="245973" y="0"/>
                </a:lnTo>
                <a:lnTo>
                  <a:pt x="0" y="426059"/>
                </a:lnTo>
                <a:lnTo>
                  <a:pt x="245973" y="852106"/>
                </a:lnTo>
                <a:lnTo>
                  <a:pt x="737933" y="852106"/>
                </a:lnTo>
                <a:lnTo>
                  <a:pt x="978154" y="436054"/>
                </a:lnTo>
                <a:lnTo>
                  <a:pt x="978154" y="416064"/>
                </a:lnTo>
                <a:lnTo>
                  <a:pt x="737933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4621" y="3424189"/>
            <a:ext cx="6350" cy="20320"/>
          </a:xfrm>
          <a:custGeom>
            <a:avLst/>
            <a:gdLst/>
            <a:ahLst/>
            <a:cxnLst/>
            <a:rect l="l" t="t" r="r" b="b"/>
            <a:pathLst>
              <a:path w="6350" h="20320">
                <a:moveTo>
                  <a:pt x="0" y="0"/>
                </a:moveTo>
                <a:lnTo>
                  <a:pt x="0" y="19989"/>
                </a:lnTo>
                <a:lnTo>
                  <a:pt x="5765" y="9994"/>
                </a:lnTo>
                <a:lnTo>
                  <a:pt x="0" y="0"/>
                </a:lnTo>
                <a:close/>
              </a:path>
            </a:pathLst>
          </a:custGeom>
          <a:solidFill>
            <a:srgbClr val="7EBD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4600" y="4800600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06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58" y="660158"/>
                </a:lnTo>
                <a:lnTo>
                  <a:pt x="1143406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2044" y="5448026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71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71"/>
                </a:lnTo>
                <a:lnTo>
                  <a:pt x="1143419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4387" y="4049450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21"/>
                </a:lnTo>
                <a:lnTo>
                  <a:pt x="384797" y="1333017"/>
                </a:lnTo>
                <a:lnTo>
                  <a:pt x="388467" y="1333017"/>
                </a:lnTo>
                <a:lnTo>
                  <a:pt x="388467" y="1320317"/>
                </a:lnTo>
                <a:lnTo>
                  <a:pt x="392133" y="1320317"/>
                </a:lnTo>
                <a:lnTo>
                  <a:pt x="14655" y="666521"/>
                </a:lnTo>
                <a:lnTo>
                  <a:pt x="392137" y="12700"/>
                </a:lnTo>
                <a:lnTo>
                  <a:pt x="1161749" y="12699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699"/>
                </a:moveTo>
                <a:lnTo>
                  <a:pt x="1147089" y="12700"/>
                </a:lnTo>
                <a:lnTo>
                  <a:pt x="1524558" y="666521"/>
                </a:lnTo>
                <a:lnTo>
                  <a:pt x="1147063" y="1320317"/>
                </a:lnTo>
                <a:lnTo>
                  <a:pt x="392133" y="1320317"/>
                </a:lnTo>
                <a:lnTo>
                  <a:pt x="393966" y="1323492"/>
                </a:lnTo>
                <a:lnTo>
                  <a:pt x="388467" y="1326667"/>
                </a:lnTo>
                <a:lnTo>
                  <a:pt x="388467" y="1333017"/>
                </a:lnTo>
                <a:lnTo>
                  <a:pt x="1154404" y="1333017"/>
                </a:lnTo>
                <a:lnTo>
                  <a:pt x="1539214" y="666521"/>
                </a:lnTo>
                <a:lnTo>
                  <a:pt x="1161749" y="12699"/>
                </a:lnTo>
                <a:close/>
              </a:path>
              <a:path w="1539240" h="1333500">
                <a:moveTo>
                  <a:pt x="392133" y="1320317"/>
                </a:moveTo>
                <a:lnTo>
                  <a:pt x="388467" y="1320317"/>
                </a:lnTo>
                <a:lnTo>
                  <a:pt x="388467" y="1326667"/>
                </a:lnTo>
                <a:lnTo>
                  <a:pt x="393966" y="1323492"/>
                </a:lnTo>
                <a:lnTo>
                  <a:pt x="392133" y="1320317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24387" y="5441676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21"/>
                </a:lnTo>
                <a:lnTo>
                  <a:pt x="384797" y="1333004"/>
                </a:lnTo>
                <a:lnTo>
                  <a:pt x="388467" y="1333004"/>
                </a:lnTo>
                <a:lnTo>
                  <a:pt x="388467" y="1320304"/>
                </a:lnTo>
                <a:lnTo>
                  <a:pt x="392133" y="1320304"/>
                </a:lnTo>
                <a:lnTo>
                  <a:pt x="14655" y="666521"/>
                </a:lnTo>
                <a:lnTo>
                  <a:pt x="392137" y="12700"/>
                </a:lnTo>
                <a:lnTo>
                  <a:pt x="1161749" y="12699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699"/>
                </a:moveTo>
                <a:lnTo>
                  <a:pt x="1147089" y="12700"/>
                </a:lnTo>
                <a:lnTo>
                  <a:pt x="1524558" y="666521"/>
                </a:lnTo>
                <a:lnTo>
                  <a:pt x="1147063" y="1320304"/>
                </a:lnTo>
                <a:lnTo>
                  <a:pt x="392133" y="1320304"/>
                </a:lnTo>
                <a:lnTo>
                  <a:pt x="393966" y="1323479"/>
                </a:lnTo>
                <a:lnTo>
                  <a:pt x="388467" y="1326654"/>
                </a:lnTo>
                <a:lnTo>
                  <a:pt x="388467" y="1333004"/>
                </a:lnTo>
                <a:lnTo>
                  <a:pt x="1154404" y="1333004"/>
                </a:lnTo>
                <a:lnTo>
                  <a:pt x="1539214" y="666521"/>
                </a:lnTo>
                <a:lnTo>
                  <a:pt x="1161749" y="12699"/>
                </a:lnTo>
                <a:close/>
              </a:path>
              <a:path w="1539240" h="1333500">
                <a:moveTo>
                  <a:pt x="392133" y="1320304"/>
                </a:moveTo>
                <a:lnTo>
                  <a:pt x="388467" y="1320304"/>
                </a:lnTo>
                <a:lnTo>
                  <a:pt x="388467" y="1326654"/>
                </a:lnTo>
                <a:lnTo>
                  <a:pt x="393966" y="1323479"/>
                </a:lnTo>
                <a:lnTo>
                  <a:pt x="392133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285720" y="142852"/>
            <a:ext cx="842968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Экономическая эффективность предложенных мероприятий в компании ПАО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Инкорпорейтед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428596" y="3500438"/>
          <a:ext cx="2920365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5929322" y="571480"/>
          <a:ext cx="2893695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357158" y="571480"/>
          <a:ext cx="2920365" cy="283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Диаграмма 30"/>
          <p:cNvGraphicFramePr/>
          <p:nvPr/>
        </p:nvGraphicFramePr>
        <p:xfrm>
          <a:off x="3143240" y="857232"/>
          <a:ext cx="2893695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Диаграмма 31"/>
          <p:cNvGraphicFramePr/>
          <p:nvPr/>
        </p:nvGraphicFramePr>
        <p:xfrm>
          <a:off x="3214678" y="3571876"/>
          <a:ext cx="2966085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6072198" y="3643314"/>
          <a:ext cx="2851785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075584" y="343915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27523" y="343915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651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5584" y="342900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27391" y="3429000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782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5584" y="0"/>
            <a:ext cx="68416" cy="6858000"/>
          </a:xfrm>
          <a:custGeom>
            <a:avLst/>
            <a:gdLst/>
            <a:ahLst/>
            <a:cxnLst/>
            <a:rect l="l" t="t" r="r" b="b"/>
            <a:pathLst>
              <a:path w="68579" h="3423920">
                <a:moveTo>
                  <a:pt x="0" y="3423920"/>
                </a:moveTo>
                <a:lnTo>
                  <a:pt x="68416" y="3423920"/>
                </a:lnTo>
                <a:lnTo>
                  <a:pt x="68416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4621" y="0"/>
            <a:ext cx="239006" cy="6858000"/>
          </a:xfrm>
          <a:custGeom>
            <a:avLst/>
            <a:gdLst/>
            <a:ahLst/>
            <a:cxnLst/>
            <a:rect l="l" t="t" r="r" b="b"/>
            <a:pathLst>
              <a:path w="214629" h="3423920">
                <a:moveTo>
                  <a:pt x="0" y="3423920"/>
                </a:moveTo>
                <a:lnTo>
                  <a:pt x="214552" y="3423920"/>
                </a:lnTo>
                <a:lnTo>
                  <a:pt x="214552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9174" y="0"/>
            <a:ext cx="136525" cy="6858000"/>
          </a:xfrm>
          <a:custGeom>
            <a:avLst/>
            <a:gdLst/>
            <a:ahLst/>
            <a:cxnLst/>
            <a:rect l="l" t="t" r="r" b="b"/>
            <a:pathLst>
              <a:path w="136525" h="6858000">
                <a:moveTo>
                  <a:pt x="0" y="6858000"/>
                </a:moveTo>
                <a:lnTo>
                  <a:pt x="136410" y="6858000"/>
                </a:lnTo>
                <a:lnTo>
                  <a:pt x="13641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4621" y="3424189"/>
            <a:ext cx="6350" cy="20320"/>
          </a:xfrm>
          <a:custGeom>
            <a:avLst/>
            <a:gdLst/>
            <a:ahLst/>
            <a:cxnLst/>
            <a:rect l="l" t="t" r="r" b="b"/>
            <a:pathLst>
              <a:path w="6350" h="20320">
                <a:moveTo>
                  <a:pt x="0" y="0"/>
                </a:moveTo>
                <a:lnTo>
                  <a:pt x="0" y="19989"/>
                </a:lnTo>
                <a:lnTo>
                  <a:pt x="5765" y="9994"/>
                </a:lnTo>
                <a:lnTo>
                  <a:pt x="0" y="0"/>
                </a:lnTo>
                <a:close/>
              </a:path>
            </a:pathLst>
          </a:custGeom>
          <a:solidFill>
            <a:srgbClr val="7EBD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4600" y="4800600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06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58" y="660158"/>
                </a:lnTo>
                <a:lnTo>
                  <a:pt x="1143406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2044" y="5448026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71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71"/>
                </a:lnTo>
                <a:lnTo>
                  <a:pt x="1143419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4387" y="4049450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21"/>
                </a:lnTo>
                <a:lnTo>
                  <a:pt x="384797" y="1333017"/>
                </a:lnTo>
                <a:lnTo>
                  <a:pt x="388467" y="1333017"/>
                </a:lnTo>
                <a:lnTo>
                  <a:pt x="388467" y="1320317"/>
                </a:lnTo>
                <a:lnTo>
                  <a:pt x="392133" y="1320317"/>
                </a:lnTo>
                <a:lnTo>
                  <a:pt x="14655" y="666521"/>
                </a:lnTo>
                <a:lnTo>
                  <a:pt x="392137" y="12700"/>
                </a:lnTo>
                <a:lnTo>
                  <a:pt x="1161749" y="12699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699"/>
                </a:moveTo>
                <a:lnTo>
                  <a:pt x="1147089" y="12700"/>
                </a:lnTo>
                <a:lnTo>
                  <a:pt x="1524558" y="666521"/>
                </a:lnTo>
                <a:lnTo>
                  <a:pt x="1147063" y="1320317"/>
                </a:lnTo>
                <a:lnTo>
                  <a:pt x="392133" y="1320317"/>
                </a:lnTo>
                <a:lnTo>
                  <a:pt x="393966" y="1323492"/>
                </a:lnTo>
                <a:lnTo>
                  <a:pt x="388467" y="1326667"/>
                </a:lnTo>
                <a:lnTo>
                  <a:pt x="388467" y="1333017"/>
                </a:lnTo>
                <a:lnTo>
                  <a:pt x="1154404" y="1333017"/>
                </a:lnTo>
                <a:lnTo>
                  <a:pt x="1539214" y="666521"/>
                </a:lnTo>
                <a:lnTo>
                  <a:pt x="1161749" y="12699"/>
                </a:lnTo>
                <a:close/>
              </a:path>
              <a:path w="1539240" h="1333500">
                <a:moveTo>
                  <a:pt x="392133" y="1320317"/>
                </a:moveTo>
                <a:lnTo>
                  <a:pt x="388467" y="1320317"/>
                </a:lnTo>
                <a:lnTo>
                  <a:pt x="388467" y="1326667"/>
                </a:lnTo>
                <a:lnTo>
                  <a:pt x="393966" y="1323492"/>
                </a:lnTo>
                <a:lnTo>
                  <a:pt x="392133" y="1320317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24387" y="5441676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21"/>
                </a:lnTo>
                <a:lnTo>
                  <a:pt x="384797" y="1333004"/>
                </a:lnTo>
                <a:lnTo>
                  <a:pt x="388467" y="1333004"/>
                </a:lnTo>
                <a:lnTo>
                  <a:pt x="388467" y="1320304"/>
                </a:lnTo>
                <a:lnTo>
                  <a:pt x="392133" y="1320304"/>
                </a:lnTo>
                <a:lnTo>
                  <a:pt x="14655" y="666521"/>
                </a:lnTo>
                <a:lnTo>
                  <a:pt x="392137" y="12700"/>
                </a:lnTo>
                <a:lnTo>
                  <a:pt x="1161749" y="12699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699"/>
                </a:moveTo>
                <a:lnTo>
                  <a:pt x="1147089" y="12700"/>
                </a:lnTo>
                <a:lnTo>
                  <a:pt x="1524558" y="666521"/>
                </a:lnTo>
                <a:lnTo>
                  <a:pt x="1147063" y="1320304"/>
                </a:lnTo>
                <a:lnTo>
                  <a:pt x="392133" y="1320304"/>
                </a:lnTo>
                <a:lnTo>
                  <a:pt x="393966" y="1323479"/>
                </a:lnTo>
                <a:lnTo>
                  <a:pt x="388467" y="1326654"/>
                </a:lnTo>
                <a:lnTo>
                  <a:pt x="388467" y="1333004"/>
                </a:lnTo>
                <a:lnTo>
                  <a:pt x="1154404" y="1333004"/>
                </a:lnTo>
                <a:lnTo>
                  <a:pt x="1539214" y="666521"/>
                </a:lnTo>
                <a:lnTo>
                  <a:pt x="1161749" y="12699"/>
                </a:lnTo>
                <a:close/>
              </a:path>
              <a:path w="1539240" h="1333500">
                <a:moveTo>
                  <a:pt x="392133" y="1320304"/>
                </a:moveTo>
                <a:lnTo>
                  <a:pt x="388467" y="1320304"/>
                </a:lnTo>
                <a:lnTo>
                  <a:pt x="388467" y="1326654"/>
                </a:lnTo>
                <a:lnTo>
                  <a:pt x="393966" y="1323479"/>
                </a:lnTo>
                <a:lnTo>
                  <a:pt x="392133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714316" y="142852"/>
            <a:ext cx="84296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kumimoji="0" lang="ru-RU" sz="44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object 2"/>
          <p:cNvSpPr txBox="1">
            <a:spLocks/>
          </p:cNvSpPr>
          <p:nvPr/>
        </p:nvSpPr>
        <p:spPr>
          <a:xfrm>
            <a:off x="5000628" y="2143116"/>
            <a:ext cx="35719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Предложенные мероприятия позволят компании ПАО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Инкорпорейтед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повысить качество работы с дебиторской задолженностью и выйти на новый уровень управленческого развития. </a:t>
            </a:r>
            <a:endParaRPr kumimoji="0" lang="ru-RU" sz="16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-2568768" y="3425993"/>
            <a:ext cx="6858001" cy="601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57158" y="1071546"/>
            <a:ext cx="1000068" cy="10001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57158" y="2857496"/>
            <a:ext cx="1000068" cy="10001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57158" y="4786322"/>
            <a:ext cx="1000068" cy="10001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928662" y="785794"/>
            <a:ext cx="335758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сотрудников</a:t>
            </a:r>
            <a:endParaRPr kumimoji="0" lang="ru-RU" sz="24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object 2"/>
          <p:cNvSpPr txBox="1">
            <a:spLocks/>
          </p:cNvSpPr>
          <p:nvPr/>
        </p:nvSpPr>
        <p:spPr>
          <a:xfrm>
            <a:off x="1428728" y="1142984"/>
            <a:ext cx="3357586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Удобство работы с долговым обязательством;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Быстрый поиск нужной информации;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Автоматические напоминания о задачах;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Сокращение ручных действий;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Удобный планировщик задач.</a:t>
            </a:r>
            <a:endParaRPr kumimoji="0" lang="ru-RU" sz="24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object 2"/>
          <p:cNvSpPr txBox="1">
            <a:spLocks/>
          </p:cNvSpPr>
          <p:nvPr/>
        </p:nvSpPr>
        <p:spPr>
          <a:xfrm>
            <a:off x="1142976" y="2643182"/>
            <a:ext cx="3357586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руководителя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4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1142976" y="4857760"/>
            <a:ext cx="3357586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бизнеса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4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" name="object 2"/>
          <p:cNvSpPr txBox="1">
            <a:spLocks/>
          </p:cNvSpPr>
          <p:nvPr/>
        </p:nvSpPr>
        <p:spPr>
          <a:xfrm>
            <a:off x="1357290" y="3000372"/>
            <a:ext cx="3357586" cy="1890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Контроль за работой сотрудников;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Невозможность потери и удаления данных из системы;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Ускорение процесса взыскания по всем этапам производства (BPM);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Оперативная управленческая отчетность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режиме.</a:t>
            </a:r>
          </a:p>
          <a:p>
            <a:pPr lvl="0" algn="ctr"/>
            <a:endParaRPr kumimoji="0" lang="ru-RU" sz="24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" name="object 2"/>
          <p:cNvSpPr txBox="1">
            <a:spLocks/>
          </p:cNvSpPr>
          <p:nvPr/>
        </p:nvSpPr>
        <p:spPr>
          <a:xfrm>
            <a:off x="1357290" y="5143512"/>
            <a:ext cx="3357586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процента взыскания проблемных активов;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Роботизация бизнес-процессов компании;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Переход к цифровой трансформации.</a:t>
            </a:r>
          </a:p>
          <a:p>
            <a:pPr lvl="0" algn="ctr"/>
            <a:endParaRPr kumimoji="0" lang="ru-RU" sz="24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2" name="Google Shape;968;p48"/>
          <p:cNvSpPr/>
          <p:nvPr/>
        </p:nvSpPr>
        <p:spPr>
          <a:xfrm>
            <a:off x="714348" y="314324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968;p48"/>
          <p:cNvSpPr/>
          <p:nvPr/>
        </p:nvSpPr>
        <p:spPr>
          <a:xfrm>
            <a:off x="714348" y="135729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968;p48"/>
          <p:cNvSpPr/>
          <p:nvPr/>
        </p:nvSpPr>
        <p:spPr>
          <a:xfrm>
            <a:off x="714348" y="507207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071546"/>
            <a:ext cx="250033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127578" cy="787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285720" y="214290"/>
            <a:ext cx="628651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kumimoji="0" lang="ru-RU" sz="48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844" y="142852"/>
            <a:ext cx="850112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 темы исследования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75293" y="3431540"/>
            <a:ext cx="68580" cy="3413760"/>
          </a:xfrm>
          <a:custGeom>
            <a:avLst/>
            <a:gdLst/>
            <a:ahLst/>
            <a:cxnLst/>
            <a:rect l="l" t="t" r="r" b="b"/>
            <a:pathLst>
              <a:path w="68579" h="3413759">
                <a:moveTo>
                  <a:pt x="0" y="3413760"/>
                </a:moveTo>
                <a:lnTo>
                  <a:pt x="68411" y="3413760"/>
                </a:lnTo>
                <a:lnTo>
                  <a:pt x="68411" y="0"/>
                </a:lnTo>
                <a:lnTo>
                  <a:pt x="0" y="0"/>
                </a:lnTo>
                <a:lnTo>
                  <a:pt x="0" y="341376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4324" y="3431540"/>
            <a:ext cx="214629" cy="3413760"/>
          </a:xfrm>
          <a:custGeom>
            <a:avLst/>
            <a:gdLst/>
            <a:ahLst/>
            <a:cxnLst/>
            <a:rect l="l" t="t" r="r" b="b"/>
            <a:pathLst>
              <a:path w="214629" h="3413759">
                <a:moveTo>
                  <a:pt x="0" y="3413760"/>
                </a:moveTo>
                <a:lnTo>
                  <a:pt x="214557" y="3413760"/>
                </a:lnTo>
                <a:lnTo>
                  <a:pt x="214557" y="0"/>
                </a:lnTo>
                <a:lnTo>
                  <a:pt x="0" y="0"/>
                </a:lnTo>
                <a:lnTo>
                  <a:pt x="0" y="341376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75293" y="342645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1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27228" y="342645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653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5293" y="341630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1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27103" y="3416300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778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5293" y="0"/>
            <a:ext cx="68580" cy="3411220"/>
          </a:xfrm>
          <a:custGeom>
            <a:avLst/>
            <a:gdLst/>
            <a:ahLst/>
            <a:cxnLst/>
            <a:rect l="l" t="t" r="r" b="b"/>
            <a:pathLst>
              <a:path w="68579" h="3411220">
                <a:moveTo>
                  <a:pt x="0" y="3411220"/>
                </a:moveTo>
                <a:lnTo>
                  <a:pt x="68411" y="3411220"/>
                </a:lnTo>
                <a:lnTo>
                  <a:pt x="68411" y="0"/>
                </a:lnTo>
                <a:lnTo>
                  <a:pt x="0" y="0"/>
                </a:lnTo>
                <a:lnTo>
                  <a:pt x="0" y="34112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4324" y="0"/>
            <a:ext cx="214629" cy="3411220"/>
          </a:xfrm>
          <a:custGeom>
            <a:avLst/>
            <a:gdLst/>
            <a:ahLst/>
            <a:cxnLst/>
            <a:rect l="l" t="t" r="r" b="b"/>
            <a:pathLst>
              <a:path w="214629" h="3411220">
                <a:moveTo>
                  <a:pt x="0" y="3411220"/>
                </a:moveTo>
                <a:lnTo>
                  <a:pt x="214557" y="3411220"/>
                </a:lnTo>
                <a:lnTo>
                  <a:pt x="214557" y="0"/>
                </a:lnTo>
                <a:lnTo>
                  <a:pt x="0" y="0"/>
                </a:lnTo>
                <a:lnTo>
                  <a:pt x="0" y="34112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8882" y="0"/>
            <a:ext cx="136525" cy="6845300"/>
          </a:xfrm>
          <a:custGeom>
            <a:avLst/>
            <a:gdLst/>
            <a:ahLst/>
            <a:cxnLst/>
            <a:rect l="l" t="t" r="r" b="b"/>
            <a:pathLst>
              <a:path w="136525" h="6845300">
                <a:moveTo>
                  <a:pt x="0" y="6845300"/>
                </a:moveTo>
                <a:lnTo>
                  <a:pt x="136410" y="6845300"/>
                </a:lnTo>
                <a:lnTo>
                  <a:pt x="136410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6186" y="2995423"/>
            <a:ext cx="978535" cy="852169"/>
          </a:xfrm>
          <a:custGeom>
            <a:avLst/>
            <a:gdLst/>
            <a:ahLst/>
            <a:cxnLst/>
            <a:rect l="l" t="t" r="r" b="b"/>
            <a:pathLst>
              <a:path w="978534" h="852170">
                <a:moveTo>
                  <a:pt x="737933" y="0"/>
                </a:moveTo>
                <a:lnTo>
                  <a:pt x="245986" y="0"/>
                </a:lnTo>
                <a:lnTo>
                  <a:pt x="0" y="426072"/>
                </a:lnTo>
                <a:lnTo>
                  <a:pt x="245986" y="852106"/>
                </a:lnTo>
                <a:lnTo>
                  <a:pt x="737933" y="852106"/>
                </a:lnTo>
                <a:lnTo>
                  <a:pt x="978166" y="436054"/>
                </a:lnTo>
                <a:lnTo>
                  <a:pt x="978166" y="416077"/>
                </a:lnTo>
                <a:lnTo>
                  <a:pt x="737933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4324" y="3411490"/>
            <a:ext cx="6350" cy="20320"/>
          </a:xfrm>
          <a:custGeom>
            <a:avLst/>
            <a:gdLst/>
            <a:ahLst/>
            <a:cxnLst/>
            <a:rect l="l" t="t" r="r" b="b"/>
            <a:pathLst>
              <a:path w="6350" h="20320">
                <a:moveTo>
                  <a:pt x="0" y="0"/>
                </a:moveTo>
                <a:lnTo>
                  <a:pt x="0" y="19989"/>
                </a:lnTo>
                <a:lnTo>
                  <a:pt x="5778" y="9994"/>
                </a:lnTo>
                <a:lnTo>
                  <a:pt x="0" y="0"/>
                </a:lnTo>
                <a:close/>
              </a:path>
            </a:pathLst>
          </a:custGeom>
          <a:solidFill>
            <a:srgbClr val="7EBD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5729" y="4739208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393" y="0"/>
                </a:moveTo>
                <a:lnTo>
                  <a:pt x="381126" y="0"/>
                </a:lnTo>
                <a:lnTo>
                  <a:pt x="0" y="660158"/>
                </a:lnTo>
                <a:lnTo>
                  <a:pt x="381126" y="1320304"/>
                </a:lnTo>
                <a:lnTo>
                  <a:pt x="1143393" y="1320304"/>
                </a:lnTo>
                <a:lnTo>
                  <a:pt x="1524546" y="660158"/>
                </a:lnTo>
                <a:lnTo>
                  <a:pt x="1143393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1747" y="5435326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52" y="0"/>
                </a:lnTo>
                <a:lnTo>
                  <a:pt x="0" y="660171"/>
                </a:lnTo>
                <a:lnTo>
                  <a:pt x="381152" y="1320304"/>
                </a:lnTo>
                <a:lnTo>
                  <a:pt x="1143419" y="1320304"/>
                </a:lnTo>
                <a:lnTo>
                  <a:pt x="1524546" y="660171"/>
                </a:lnTo>
                <a:lnTo>
                  <a:pt x="1143419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4091" y="4036738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34"/>
                </a:lnTo>
                <a:lnTo>
                  <a:pt x="384797" y="1333030"/>
                </a:lnTo>
                <a:lnTo>
                  <a:pt x="388467" y="1333030"/>
                </a:lnTo>
                <a:lnTo>
                  <a:pt x="388467" y="1320330"/>
                </a:lnTo>
                <a:lnTo>
                  <a:pt x="392146" y="1320330"/>
                </a:lnTo>
                <a:lnTo>
                  <a:pt x="14655" y="666534"/>
                </a:lnTo>
                <a:lnTo>
                  <a:pt x="392137" y="12699"/>
                </a:lnTo>
                <a:lnTo>
                  <a:pt x="1161749" y="12699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699"/>
                </a:moveTo>
                <a:lnTo>
                  <a:pt x="1147089" y="12699"/>
                </a:lnTo>
                <a:lnTo>
                  <a:pt x="1524571" y="666534"/>
                </a:lnTo>
                <a:lnTo>
                  <a:pt x="1147063" y="1320330"/>
                </a:lnTo>
                <a:lnTo>
                  <a:pt x="392146" y="1320330"/>
                </a:lnTo>
                <a:lnTo>
                  <a:pt x="393979" y="1323505"/>
                </a:lnTo>
                <a:lnTo>
                  <a:pt x="388467" y="1326680"/>
                </a:lnTo>
                <a:lnTo>
                  <a:pt x="388467" y="1333030"/>
                </a:lnTo>
                <a:lnTo>
                  <a:pt x="1154417" y="1333030"/>
                </a:lnTo>
                <a:lnTo>
                  <a:pt x="1539227" y="666534"/>
                </a:lnTo>
                <a:lnTo>
                  <a:pt x="1161749" y="12699"/>
                </a:lnTo>
                <a:close/>
              </a:path>
              <a:path w="1539240" h="1333500">
                <a:moveTo>
                  <a:pt x="392146" y="1320330"/>
                </a:moveTo>
                <a:lnTo>
                  <a:pt x="388467" y="1320330"/>
                </a:lnTo>
                <a:lnTo>
                  <a:pt x="388467" y="1326680"/>
                </a:lnTo>
                <a:lnTo>
                  <a:pt x="393979" y="1323505"/>
                </a:lnTo>
                <a:lnTo>
                  <a:pt x="392146" y="132033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24091" y="5428976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08"/>
                </a:lnTo>
                <a:lnTo>
                  <a:pt x="384797" y="1333004"/>
                </a:lnTo>
                <a:lnTo>
                  <a:pt x="388467" y="1333004"/>
                </a:lnTo>
                <a:lnTo>
                  <a:pt x="388467" y="1320304"/>
                </a:lnTo>
                <a:lnTo>
                  <a:pt x="392146" y="1320304"/>
                </a:lnTo>
                <a:lnTo>
                  <a:pt x="14655" y="666508"/>
                </a:lnTo>
                <a:lnTo>
                  <a:pt x="392137" y="12700"/>
                </a:lnTo>
                <a:lnTo>
                  <a:pt x="1161749" y="12700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700"/>
                </a:moveTo>
                <a:lnTo>
                  <a:pt x="1147089" y="12700"/>
                </a:lnTo>
                <a:lnTo>
                  <a:pt x="1524571" y="666508"/>
                </a:lnTo>
                <a:lnTo>
                  <a:pt x="1147063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67" y="1326654"/>
                </a:lnTo>
                <a:lnTo>
                  <a:pt x="388467" y="1333004"/>
                </a:lnTo>
                <a:lnTo>
                  <a:pt x="1154417" y="1333004"/>
                </a:lnTo>
                <a:lnTo>
                  <a:pt x="1539227" y="666508"/>
                </a:lnTo>
                <a:lnTo>
                  <a:pt x="1161749" y="12700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67" y="1320304"/>
                </a:lnTo>
                <a:lnTo>
                  <a:pt x="388467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78437" y="551948"/>
            <a:ext cx="721995" cy="625475"/>
          </a:xfrm>
          <a:custGeom>
            <a:avLst/>
            <a:gdLst/>
            <a:ahLst/>
            <a:cxnLst/>
            <a:rect l="l" t="t" r="r" b="b"/>
            <a:pathLst>
              <a:path w="721995" h="625475">
                <a:moveTo>
                  <a:pt x="541439" y="0"/>
                </a:moveTo>
                <a:lnTo>
                  <a:pt x="180479" y="0"/>
                </a:lnTo>
                <a:lnTo>
                  <a:pt x="0" y="312623"/>
                </a:lnTo>
                <a:lnTo>
                  <a:pt x="180479" y="625208"/>
                </a:lnTo>
                <a:lnTo>
                  <a:pt x="541439" y="625208"/>
                </a:lnTo>
                <a:lnTo>
                  <a:pt x="721944" y="312623"/>
                </a:lnTo>
                <a:lnTo>
                  <a:pt x="541439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142844" y="785794"/>
            <a:ext cx="8286808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Эффективное управление финансами на уровне предприятия, да и государства в целом, всегда оставалось актуальной проблемой. Не утратила актуальность эта тема и в условиях социально-экономической нестабильности.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142844" y="1571612"/>
            <a:ext cx="8286808" cy="28571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период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коронавирусного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кризиса многие компании столкнулись с проблемой несвоевременной оплаты за товары и услуги, тем самым увеличив сумму просроченной дебиторской задолженности, которая и без этого на протяжении ряда лет ежегодно растет. По имеющимся данным Росстата растет не только просроченная дебиторская задолженность покупателей и заказчиков, но и в целом общая сумма задолженности. Все это свидетельствует о неэффективном управлении финансами организаций и отвлечении финансовых ресурсов из оборота. Данная ситуация обязывает компании искать более эффективные пути повышения финансовой устойчивости и платежеспособности. Все большую популярность в решении данной проблемы приобретает факторинг, посредством которого происходит управление дебиторской задолженностью хозяйствующих субъектов.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1" name="object 2"/>
          <p:cNvSpPr txBox="1">
            <a:spLocks/>
          </p:cNvSpPr>
          <p:nvPr/>
        </p:nvSpPr>
        <p:spPr>
          <a:xfrm>
            <a:off x="214282" y="4071942"/>
            <a:ext cx="821537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Несмотря на существующие проблемы развития факторинга в России, способность быстро и  качественно принимать решения, а также умение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бесшовно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интегрироваться в  бизнес-процессы клиента, находить новые рынки и отраслевые решения будут определять дальнейшее развитие и  возможность конкурировать на  рынке финансирования дебиторской задолженности. Именно поэтому факторинг будет все глубже уходить в технологичные решения, которые, ко всему прочему, его удешевят. Он будет похож на рынок электронных гарантий - очень конкурентный как по цене, так и по условиям. Просрочка платежей - одна из самых острых проблем для бизнеса. Поэтому развитие предприятия на рынке факторинга является необходимостью, для достижения конкурентных преимуществ и положительных перспектив развития предпринимательства.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71540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Цель, задачи и практическая значимость исследования</a:t>
            </a:r>
            <a:endParaRPr sz="3200" spc="-2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75584" y="343915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27523" y="343915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651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5584" y="342900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27391" y="3429000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782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5584" y="0"/>
            <a:ext cx="68416" cy="6858000"/>
          </a:xfrm>
          <a:custGeom>
            <a:avLst/>
            <a:gdLst/>
            <a:ahLst/>
            <a:cxnLst/>
            <a:rect l="l" t="t" r="r" b="b"/>
            <a:pathLst>
              <a:path w="68579" h="3423920">
                <a:moveTo>
                  <a:pt x="0" y="3423920"/>
                </a:moveTo>
                <a:lnTo>
                  <a:pt x="68416" y="3423920"/>
                </a:lnTo>
                <a:lnTo>
                  <a:pt x="68416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4621" y="0"/>
            <a:ext cx="239006" cy="6858000"/>
          </a:xfrm>
          <a:custGeom>
            <a:avLst/>
            <a:gdLst/>
            <a:ahLst/>
            <a:cxnLst/>
            <a:rect l="l" t="t" r="r" b="b"/>
            <a:pathLst>
              <a:path w="214629" h="3423920">
                <a:moveTo>
                  <a:pt x="0" y="3423920"/>
                </a:moveTo>
                <a:lnTo>
                  <a:pt x="214552" y="3423920"/>
                </a:lnTo>
                <a:lnTo>
                  <a:pt x="214552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9174" y="0"/>
            <a:ext cx="136525" cy="6858000"/>
          </a:xfrm>
          <a:custGeom>
            <a:avLst/>
            <a:gdLst/>
            <a:ahLst/>
            <a:cxnLst/>
            <a:rect l="l" t="t" r="r" b="b"/>
            <a:pathLst>
              <a:path w="136525" h="6858000">
                <a:moveTo>
                  <a:pt x="0" y="6858000"/>
                </a:moveTo>
                <a:lnTo>
                  <a:pt x="136410" y="6858000"/>
                </a:lnTo>
                <a:lnTo>
                  <a:pt x="13641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6485" y="3008123"/>
            <a:ext cx="978535" cy="852169"/>
          </a:xfrm>
          <a:custGeom>
            <a:avLst/>
            <a:gdLst/>
            <a:ahLst/>
            <a:cxnLst/>
            <a:rect l="l" t="t" r="r" b="b"/>
            <a:pathLst>
              <a:path w="978534" h="852170">
                <a:moveTo>
                  <a:pt x="737933" y="0"/>
                </a:moveTo>
                <a:lnTo>
                  <a:pt x="245973" y="0"/>
                </a:lnTo>
                <a:lnTo>
                  <a:pt x="0" y="426059"/>
                </a:lnTo>
                <a:lnTo>
                  <a:pt x="245973" y="852106"/>
                </a:lnTo>
                <a:lnTo>
                  <a:pt x="737933" y="852106"/>
                </a:lnTo>
                <a:lnTo>
                  <a:pt x="978154" y="436054"/>
                </a:lnTo>
                <a:lnTo>
                  <a:pt x="978154" y="416064"/>
                </a:lnTo>
                <a:lnTo>
                  <a:pt x="737933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4621" y="3424189"/>
            <a:ext cx="6350" cy="20320"/>
          </a:xfrm>
          <a:custGeom>
            <a:avLst/>
            <a:gdLst/>
            <a:ahLst/>
            <a:cxnLst/>
            <a:rect l="l" t="t" r="r" b="b"/>
            <a:pathLst>
              <a:path w="6350" h="20320">
                <a:moveTo>
                  <a:pt x="0" y="0"/>
                </a:moveTo>
                <a:lnTo>
                  <a:pt x="0" y="19989"/>
                </a:lnTo>
                <a:lnTo>
                  <a:pt x="5765" y="9994"/>
                </a:lnTo>
                <a:lnTo>
                  <a:pt x="0" y="0"/>
                </a:lnTo>
                <a:close/>
              </a:path>
            </a:pathLst>
          </a:custGeom>
          <a:solidFill>
            <a:srgbClr val="7EBD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4600" y="4800600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06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58" y="660158"/>
                </a:lnTo>
                <a:lnTo>
                  <a:pt x="1143406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2044" y="5448026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71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71"/>
                </a:lnTo>
                <a:lnTo>
                  <a:pt x="1143419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4387" y="4049450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21"/>
                </a:lnTo>
                <a:lnTo>
                  <a:pt x="384797" y="1333017"/>
                </a:lnTo>
                <a:lnTo>
                  <a:pt x="388467" y="1333017"/>
                </a:lnTo>
                <a:lnTo>
                  <a:pt x="388467" y="1320317"/>
                </a:lnTo>
                <a:lnTo>
                  <a:pt x="392133" y="1320317"/>
                </a:lnTo>
                <a:lnTo>
                  <a:pt x="14655" y="666521"/>
                </a:lnTo>
                <a:lnTo>
                  <a:pt x="392137" y="12700"/>
                </a:lnTo>
                <a:lnTo>
                  <a:pt x="1161749" y="12699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699"/>
                </a:moveTo>
                <a:lnTo>
                  <a:pt x="1147089" y="12700"/>
                </a:lnTo>
                <a:lnTo>
                  <a:pt x="1524558" y="666521"/>
                </a:lnTo>
                <a:lnTo>
                  <a:pt x="1147063" y="1320317"/>
                </a:lnTo>
                <a:lnTo>
                  <a:pt x="392133" y="1320317"/>
                </a:lnTo>
                <a:lnTo>
                  <a:pt x="393966" y="1323492"/>
                </a:lnTo>
                <a:lnTo>
                  <a:pt x="388467" y="1326667"/>
                </a:lnTo>
                <a:lnTo>
                  <a:pt x="388467" y="1333017"/>
                </a:lnTo>
                <a:lnTo>
                  <a:pt x="1154404" y="1333017"/>
                </a:lnTo>
                <a:lnTo>
                  <a:pt x="1539214" y="666521"/>
                </a:lnTo>
                <a:lnTo>
                  <a:pt x="1161749" y="12699"/>
                </a:lnTo>
                <a:close/>
              </a:path>
              <a:path w="1539240" h="1333500">
                <a:moveTo>
                  <a:pt x="392133" y="1320317"/>
                </a:moveTo>
                <a:lnTo>
                  <a:pt x="388467" y="1320317"/>
                </a:lnTo>
                <a:lnTo>
                  <a:pt x="388467" y="1326667"/>
                </a:lnTo>
                <a:lnTo>
                  <a:pt x="393966" y="1323492"/>
                </a:lnTo>
                <a:lnTo>
                  <a:pt x="392133" y="1320317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24387" y="5441676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21"/>
                </a:lnTo>
                <a:lnTo>
                  <a:pt x="384797" y="1333004"/>
                </a:lnTo>
                <a:lnTo>
                  <a:pt x="388467" y="1333004"/>
                </a:lnTo>
                <a:lnTo>
                  <a:pt x="388467" y="1320304"/>
                </a:lnTo>
                <a:lnTo>
                  <a:pt x="392133" y="1320304"/>
                </a:lnTo>
                <a:lnTo>
                  <a:pt x="14655" y="666521"/>
                </a:lnTo>
                <a:lnTo>
                  <a:pt x="392137" y="12700"/>
                </a:lnTo>
                <a:lnTo>
                  <a:pt x="1161749" y="12699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699"/>
                </a:moveTo>
                <a:lnTo>
                  <a:pt x="1147089" y="12700"/>
                </a:lnTo>
                <a:lnTo>
                  <a:pt x="1524558" y="666521"/>
                </a:lnTo>
                <a:lnTo>
                  <a:pt x="1147063" y="1320304"/>
                </a:lnTo>
                <a:lnTo>
                  <a:pt x="392133" y="1320304"/>
                </a:lnTo>
                <a:lnTo>
                  <a:pt x="393966" y="1323479"/>
                </a:lnTo>
                <a:lnTo>
                  <a:pt x="388467" y="1326654"/>
                </a:lnTo>
                <a:lnTo>
                  <a:pt x="388467" y="1333004"/>
                </a:lnTo>
                <a:lnTo>
                  <a:pt x="1154404" y="1333004"/>
                </a:lnTo>
                <a:lnTo>
                  <a:pt x="1539214" y="666521"/>
                </a:lnTo>
                <a:lnTo>
                  <a:pt x="1161749" y="12699"/>
                </a:lnTo>
                <a:close/>
              </a:path>
              <a:path w="1539240" h="1333500">
                <a:moveTo>
                  <a:pt x="392133" y="1320304"/>
                </a:moveTo>
                <a:lnTo>
                  <a:pt x="388467" y="1320304"/>
                </a:lnTo>
                <a:lnTo>
                  <a:pt x="388467" y="1326654"/>
                </a:lnTo>
                <a:lnTo>
                  <a:pt x="393966" y="1323479"/>
                </a:lnTo>
                <a:lnTo>
                  <a:pt x="392133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285720" y="1000108"/>
            <a:ext cx="821537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внедрение новых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факторинговых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продуктов в системе управления дебиторской задолженностью организации. </a:t>
            </a:r>
            <a:endParaRPr kumimoji="0" lang="ru-RU" sz="24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285720" y="1785926"/>
            <a:ext cx="637218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231F2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Задачи:</a:t>
            </a:r>
            <a:endParaRPr kumimoji="0" lang="ru-RU" sz="24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object 2"/>
          <p:cNvSpPr txBox="1">
            <a:spLocks/>
          </p:cNvSpPr>
          <p:nvPr/>
        </p:nvSpPr>
        <p:spPr>
          <a:xfrm>
            <a:off x="1000100" y="2214554"/>
            <a:ext cx="73008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описать теоретические основы применения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факторинговых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операций; </a:t>
            </a:r>
            <a:endParaRPr kumimoji="0" lang="ru-RU" sz="24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object 2"/>
          <p:cNvSpPr txBox="1">
            <a:spLocks/>
          </p:cNvSpPr>
          <p:nvPr/>
        </p:nvSpPr>
        <p:spPr>
          <a:xfrm>
            <a:off x="1000100" y="3071810"/>
            <a:ext cx="678661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характеристику объекта исследования как субъекта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факторинговых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отношений; </a:t>
            </a:r>
            <a:endParaRPr kumimoji="0" lang="ru-RU" sz="24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object 2"/>
          <p:cNvSpPr txBox="1">
            <a:spLocks/>
          </p:cNvSpPr>
          <p:nvPr/>
        </p:nvSpPr>
        <p:spPr>
          <a:xfrm>
            <a:off x="1000100" y="3929066"/>
            <a:ext cx="700092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методические рекомендации применения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факторинговых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операций анализируемой компании.</a:t>
            </a:r>
            <a:endParaRPr kumimoji="0" lang="ru-RU" sz="24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object 2"/>
          <p:cNvSpPr txBox="1">
            <a:spLocks/>
          </p:cNvSpPr>
          <p:nvPr/>
        </p:nvSpPr>
        <p:spPr>
          <a:xfrm>
            <a:off x="214282" y="5000636"/>
            <a:ext cx="8429684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исследования заключается в том, что предложенные рекомендации могут быть применены на практике анализируемой компании.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8" name="Google Shape;968;p48"/>
          <p:cNvSpPr/>
          <p:nvPr/>
        </p:nvSpPr>
        <p:spPr>
          <a:xfrm>
            <a:off x="500034" y="242886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968;p48"/>
          <p:cNvSpPr/>
          <p:nvPr/>
        </p:nvSpPr>
        <p:spPr>
          <a:xfrm>
            <a:off x="500034" y="321468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968;p48"/>
          <p:cNvSpPr/>
          <p:nvPr/>
        </p:nvSpPr>
        <p:spPr>
          <a:xfrm>
            <a:off x="500034" y="392906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4744" y="1285860"/>
            <a:ext cx="464347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Объект исследования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–компания ПАО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Инкорпорейтед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sz="2800" spc="-2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75584" y="343915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27523" y="343915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651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5584" y="342900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27391" y="3429000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782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5584" y="0"/>
            <a:ext cx="68416" cy="6858000"/>
          </a:xfrm>
          <a:custGeom>
            <a:avLst/>
            <a:gdLst/>
            <a:ahLst/>
            <a:cxnLst/>
            <a:rect l="l" t="t" r="r" b="b"/>
            <a:pathLst>
              <a:path w="68579" h="3423920">
                <a:moveTo>
                  <a:pt x="0" y="3423920"/>
                </a:moveTo>
                <a:lnTo>
                  <a:pt x="68416" y="3423920"/>
                </a:lnTo>
                <a:lnTo>
                  <a:pt x="68416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4621" y="0"/>
            <a:ext cx="239006" cy="6858000"/>
          </a:xfrm>
          <a:custGeom>
            <a:avLst/>
            <a:gdLst/>
            <a:ahLst/>
            <a:cxnLst/>
            <a:rect l="l" t="t" r="r" b="b"/>
            <a:pathLst>
              <a:path w="214629" h="3423920">
                <a:moveTo>
                  <a:pt x="0" y="3423920"/>
                </a:moveTo>
                <a:lnTo>
                  <a:pt x="214552" y="3423920"/>
                </a:lnTo>
                <a:lnTo>
                  <a:pt x="214552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9174" y="0"/>
            <a:ext cx="136525" cy="6858000"/>
          </a:xfrm>
          <a:custGeom>
            <a:avLst/>
            <a:gdLst/>
            <a:ahLst/>
            <a:cxnLst/>
            <a:rect l="l" t="t" r="r" b="b"/>
            <a:pathLst>
              <a:path w="136525" h="6858000">
                <a:moveTo>
                  <a:pt x="0" y="6858000"/>
                </a:moveTo>
                <a:lnTo>
                  <a:pt x="136410" y="6858000"/>
                </a:lnTo>
                <a:lnTo>
                  <a:pt x="13641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6485" y="3008123"/>
            <a:ext cx="978535" cy="852169"/>
          </a:xfrm>
          <a:custGeom>
            <a:avLst/>
            <a:gdLst/>
            <a:ahLst/>
            <a:cxnLst/>
            <a:rect l="l" t="t" r="r" b="b"/>
            <a:pathLst>
              <a:path w="978534" h="852170">
                <a:moveTo>
                  <a:pt x="737933" y="0"/>
                </a:moveTo>
                <a:lnTo>
                  <a:pt x="245973" y="0"/>
                </a:lnTo>
                <a:lnTo>
                  <a:pt x="0" y="426059"/>
                </a:lnTo>
                <a:lnTo>
                  <a:pt x="245973" y="852106"/>
                </a:lnTo>
                <a:lnTo>
                  <a:pt x="737933" y="852106"/>
                </a:lnTo>
                <a:lnTo>
                  <a:pt x="978154" y="436054"/>
                </a:lnTo>
                <a:lnTo>
                  <a:pt x="978154" y="416064"/>
                </a:lnTo>
                <a:lnTo>
                  <a:pt x="737933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4621" y="3424189"/>
            <a:ext cx="6350" cy="20320"/>
          </a:xfrm>
          <a:custGeom>
            <a:avLst/>
            <a:gdLst/>
            <a:ahLst/>
            <a:cxnLst/>
            <a:rect l="l" t="t" r="r" b="b"/>
            <a:pathLst>
              <a:path w="6350" h="20320">
                <a:moveTo>
                  <a:pt x="0" y="0"/>
                </a:moveTo>
                <a:lnTo>
                  <a:pt x="0" y="19989"/>
                </a:lnTo>
                <a:lnTo>
                  <a:pt x="5765" y="9994"/>
                </a:lnTo>
                <a:lnTo>
                  <a:pt x="0" y="0"/>
                </a:lnTo>
                <a:close/>
              </a:path>
            </a:pathLst>
          </a:custGeom>
          <a:solidFill>
            <a:srgbClr val="7EBD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4600" y="4800600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06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58" y="660158"/>
                </a:lnTo>
                <a:lnTo>
                  <a:pt x="1143406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2044" y="5448026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71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71"/>
                </a:lnTo>
                <a:lnTo>
                  <a:pt x="1143419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4387" y="4049450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21"/>
                </a:lnTo>
                <a:lnTo>
                  <a:pt x="384797" y="1333017"/>
                </a:lnTo>
                <a:lnTo>
                  <a:pt x="388467" y="1333017"/>
                </a:lnTo>
                <a:lnTo>
                  <a:pt x="388467" y="1320317"/>
                </a:lnTo>
                <a:lnTo>
                  <a:pt x="392133" y="1320317"/>
                </a:lnTo>
                <a:lnTo>
                  <a:pt x="14655" y="666521"/>
                </a:lnTo>
                <a:lnTo>
                  <a:pt x="392137" y="12700"/>
                </a:lnTo>
                <a:lnTo>
                  <a:pt x="1161749" y="12699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699"/>
                </a:moveTo>
                <a:lnTo>
                  <a:pt x="1147089" y="12700"/>
                </a:lnTo>
                <a:lnTo>
                  <a:pt x="1524558" y="666521"/>
                </a:lnTo>
                <a:lnTo>
                  <a:pt x="1147063" y="1320317"/>
                </a:lnTo>
                <a:lnTo>
                  <a:pt x="392133" y="1320317"/>
                </a:lnTo>
                <a:lnTo>
                  <a:pt x="393966" y="1323492"/>
                </a:lnTo>
                <a:lnTo>
                  <a:pt x="388467" y="1326667"/>
                </a:lnTo>
                <a:lnTo>
                  <a:pt x="388467" y="1333017"/>
                </a:lnTo>
                <a:lnTo>
                  <a:pt x="1154404" y="1333017"/>
                </a:lnTo>
                <a:lnTo>
                  <a:pt x="1539214" y="666521"/>
                </a:lnTo>
                <a:lnTo>
                  <a:pt x="1161749" y="12699"/>
                </a:lnTo>
                <a:close/>
              </a:path>
              <a:path w="1539240" h="1333500">
                <a:moveTo>
                  <a:pt x="392133" y="1320317"/>
                </a:moveTo>
                <a:lnTo>
                  <a:pt x="388467" y="1320317"/>
                </a:lnTo>
                <a:lnTo>
                  <a:pt x="388467" y="1326667"/>
                </a:lnTo>
                <a:lnTo>
                  <a:pt x="393966" y="1323492"/>
                </a:lnTo>
                <a:lnTo>
                  <a:pt x="392133" y="1320317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24387" y="5441676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21"/>
                </a:lnTo>
                <a:lnTo>
                  <a:pt x="384797" y="1333004"/>
                </a:lnTo>
                <a:lnTo>
                  <a:pt x="388467" y="1333004"/>
                </a:lnTo>
                <a:lnTo>
                  <a:pt x="388467" y="1320304"/>
                </a:lnTo>
                <a:lnTo>
                  <a:pt x="392133" y="1320304"/>
                </a:lnTo>
                <a:lnTo>
                  <a:pt x="14655" y="666521"/>
                </a:lnTo>
                <a:lnTo>
                  <a:pt x="392137" y="12700"/>
                </a:lnTo>
                <a:lnTo>
                  <a:pt x="1161749" y="12699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699"/>
                </a:moveTo>
                <a:lnTo>
                  <a:pt x="1147089" y="12700"/>
                </a:lnTo>
                <a:lnTo>
                  <a:pt x="1524558" y="666521"/>
                </a:lnTo>
                <a:lnTo>
                  <a:pt x="1147063" y="1320304"/>
                </a:lnTo>
                <a:lnTo>
                  <a:pt x="392133" y="1320304"/>
                </a:lnTo>
                <a:lnTo>
                  <a:pt x="393966" y="1323479"/>
                </a:lnTo>
                <a:lnTo>
                  <a:pt x="388467" y="1326654"/>
                </a:lnTo>
                <a:lnTo>
                  <a:pt x="388467" y="1333004"/>
                </a:lnTo>
                <a:lnTo>
                  <a:pt x="1154404" y="1333004"/>
                </a:lnTo>
                <a:lnTo>
                  <a:pt x="1539214" y="666521"/>
                </a:lnTo>
                <a:lnTo>
                  <a:pt x="1161749" y="12699"/>
                </a:lnTo>
                <a:close/>
              </a:path>
              <a:path w="1539240" h="1333500">
                <a:moveTo>
                  <a:pt x="392133" y="1320304"/>
                </a:moveTo>
                <a:lnTo>
                  <a:pt x="388467" y="1320304"/>
                </a:lnTo>
                <a:lnTo>
                  <a:pt x="388467" y="1326654"/>
                </a:lnTo>
                <a:lnTo>
                  <a:pt x="393966" y="1323479"/>
                </a:lnTo>
                <a:lnTo>
                  <a:pt x="392133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78722" y="564648"/>
            <a:ext cx="721995" cy="625475"/>
          </a:xfrm>
          <a:custGeom>
            <a:avLst/>
            <a:gdLst/>
            <a:ahLst/>
            <a:cxnLst/>
            <a:rect l="l" t="t" r="r" b="b"/>
            <a:pathLst>
              <a:path w="721995" h="625475">
                <a:moveTo>
                  <a:pt x="541451" y="0"/>
                </a:moveTo>
                <a:lnTo>
                  <a:pt x="180492" y="0"/>
                </a:lnTo>
                <a:lnTo>
                  <a:pt x="0" y="312623"/>
                </a:lnTo>
                <a:lnTo>
                  <a:pt x="180492" y="625208"/>
                </a:lnTo>
                <a:lnTo>
                  <a:pt x="541451" y="625208"/>
                </a:lnTo>
                <a:lnTo>
                  <a:pt x="721956" y="312623"/>
                </a:lnTo>
                <a:lnTo>
                  <a:pt x="541451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0" y="142852"/>
            <a:ext cx="871540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Объект и предмет исследования</a:t>
            </a:r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285720" y="3071810"/>
            <a:ext cx="750099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особенности управления дебиторской задолженностью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факторинговые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операции компании ПАО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Инкорпорейтед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kumimoji="0" lang="ru-RU" sz="28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929198"/>
            <a:ext cx="4643470" cy="171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4347815"/>
            <a:ext cx="864734" cy="65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36433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11712" t="11313" r="11711" b="26788"/>
          <a:stretch>
            <a:fillRect/>
          </a:stretch>
        </p:blipFill>
        <p:spPr bwMode="auto">
          <a:xfrm>
            <a:off x="7715272" y="1643050"/>
            <a:ext cx="90671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2896" y="5707872"/>
            <a:ext cx="881070" cy="79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596" y="1857364"/>
            <a:ext cx="821537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Первая глава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теоретическая, в ней описана сущность факторинга как особой сферы управления дебиторской задолженностью; изложены критерии эффективности факторинга для субъектов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факторинговых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отношений; изучены проблемы развития деятельности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факторинговых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компаний в России.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1800" spc="-2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75584" y="343915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27523" y="343915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651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5584" y="342900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27391" y="3429000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782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5584" y="0"/>
            <a:ext cx="68416" cy="6858000"/>
          </a:xfrm>
          <a:custGeom>
            <a:avLst/>
            <a:gdLst/>
            <a:ahLst/>
            <a:cxnLst/>
            <a:rect l="l" t="t" r="r" b="b"/>
            <a:pathLst>
              <a:path w="68579" h="3423920">
                <a:moveTo>
                  <a:pt x="0" y="3423920"/>
                </a:moveTo>
                <a:lnTo>
                  <a:pt x="68416" y="3423920"/>
                </a:lnTo>
                <a:lnTo>
                  <a:pt x="68416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4621" y="0"/>
            <a:ext cx="239006" cy="6858000"/>
          </a:xfrm>
          <a:custGeom>
            <a:avLst/>
            <a:gdLst/>
            <a:ahLst/>
            <a:cxnLst/>
            <a:rect l="l" t="t" r="r" b="b"/>
            <a:pathLst>
              <a:path w="214629" h="3423920">
                <a:moveTo>
                  <a:pt x="0" y="3423920"/>
                </a:moveTo>
                <a:lnTo>
                  <a:pt x="214552" y="3423920"/>
                </a:lnTo>
                <a:lnTo>
                  <a:pt x="214552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9174" y="0"/>
            <a:ext cx="136525" cy="6858000"/>
          </a:xfrm>
          <a:custGeom>
            <a:avLst/>
            <a:gdLst/>
            <a:ahLst/>
            <a:cxnLst/>
            <a:rect l="l" t="t" r="r" b="b"/>
            <a:pathLst>
              <a:path w="136525" h="6858000">
                <a:moveTo>
                  <a:pt x="0" y="6858000"/>
                </a:moveTo>
                <a:lnTo>
                  <a:pt x="136410" y="6858000"/>
                </a:lnTo>
                <a:lnTo>
                  <a:pt x="13641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6485" y="3008123"/>
            <a:ext cx="978535" cy="852169"/>
          </a:xfrm>
          <a:custGeom>
            <a:avLst/>
            <a:gdLst/>
            <a:ahLst/>
            <a:cxnLst/>
            <a:rect l="l" t="t" r="r" b="b"/>
            <a:pathLst>
              <a:path w="978534" h="852170">
                <a:moveTo>
                  <a:pt x="737933" y="0"/>
                </a:moveTo>
                <a:lnTo>
                  <a:pt x="245973" y="0"/>
                </a:lnTo>
                <a:lnTo>
                  <a:pt x="0" y="426059"/>
                </a:lnTo>
                <a:lnTo>
                  <a:pt x="245973" y="852106"/>
                </a:lnTo>
                <a:lnTo>
                  <a:pt x="737933" y="852106"/>
                </a:lnTo>
                <a:lnTo>
                  <a:pt x="978154" y="436054"/>
                </a:lnTo>
                <a:lnTo>
                  <a:pt x="978154" y="416064"/>
                </a:lnTo>
                <a:lnTo>
                  <a:pt x="737933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4621" y="3424189"/>
            <a:ext cx="6350" cy="20320"/>
          </a:xfrm>
          <a:custGeom>
            <a:avLst/>
            <a:gdLst/>
            <a:ahLst/>
            <a:cxnLst/>
            <a:rect l="l" t="t" r="r" b="b"/>
            <a:pathLst>
              <a:path w="6350" h="20320">
                <a:moveTo>
                  <a:pt x="0" y="0"/>
                </a:moveTo>
                <a:lnTo>
                  <a:pt x="0" y="19989"/>
                </a:lnTo>
                <a:lnTo>
                  <a:pt x="5765" y="9994"/>
                </a:lnTo>
                <a:lnTo>
                  <a:pt x="0" y="0"/>
                </a:lnTo>
                <a:close/>
              </a:path>
            </a:pathLst>
          </a:custGeom>
          <a:solidFill>
            <a:srgbClr val="7EBD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4600" y="4800600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06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58" y="660158"/>
                </a:lnTo>
                <a:lnTo>
                  <a:pt x="1143406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2044" y="5448026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71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71"/>
                </a:lnTo>
                <a:lnTo>
                  <a:pt x="1143419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4387" y="4049450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21"/>
                </a:lnTo>
                <a:lnTo>
                  <a:pt x="384797" y="1333017"/>
                </a:lnTo>
                <a:lnTo>
                  <a:pt x="388467" y="1333017"/>
                </a:lnTo>
                <a:lnTo>
                  <a:pt x="388467" y="1320317"/>
                </a:lnTo>
                <a:lnTo>
                  <a:pt x="392133" y="1320317"/>
                </a:lnTo>
                <a:lnTo>
                  <a:pt x="14655" y="666521"/>
                </a:lnTo>
                <a:lnTo>
                  <a:pt x="392137" y="12700"/>
                </a:lnTo>
                <a:lnTo>
                  <a:pt x="1161749" y="12699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699"/>
                </a:moveTo>
                <a:lnTo>
                  <a:pt x="1147089" y="12700"/>
                </a:lnTo>
                <a:lnTo>
                  <a:pt x="1524558" y="666521"/>
                </a:lnTo>
                <a:lnTo>
                  <a:pt x="1147063" y="1320317"/>
                </a:lnTo>
                <a:lnTo>
                  <a:pt x="392133" y="1320317"/>
                </a:lnTo>
                <a:lnTo>
                  <a:pt x="393966" y="1323492"/>
                </a:lnTo>
                <a:lnTo>
                  <a:pt x="388467" y="1326667"/>
                </a:lnTo>
                <a:lnTo>
                  <a:pt x="388467" y="1333017"/>
                </a:lnTo>
                <a:lnTo>
                  <a:pt x="1154404" y="1333017"/>
                </a:lnTo>
                <a:lnTo>
                  <a:pt x="1539214" y="666521"/>
                </a:lnTo>
                <a:lnTo>
                  <a:pt x="1161749" y="12699"/>
                </a:lnTo>
                <a:close/>
              </a:path>
              <a:path w="1539240" h="1333500">
                <a:moveTo>
                  <a:pt x="392133" y="1320317"/>
                </a:moveTo>
                <a:lnTo>
                  <a:pt x="388467" y="1320317"/>
                </a:lnTo>
                <a:lnTo>
                  <a:pt x="388467" y="1326667"/>
                </a:lnTo>
                <a:lnTo>
                  <a:pt x="393966" y="1323492"/>
                </a:lnTo>
                <a:lnTo>
                  <a:pt x="392133" y="1320317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24387" y="5441676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21"/>
                </a:lnTo>
                <a:lnTo>
                  <a:pt x="384797" y="1333004"/>
                </a:lnTo>
                <a:lnTo>
                  <a:pt x="388467" y="1333004"/>
                </a:lnTo>
                <a:lnTo>
                  <a:pt x="388467" y="1320304"/>
                </a:lnTo>
                <a:lnTo>
                  <a:pt x="392133" y="1320304"/>
                </a:lnTo>
                <a:lnTo>
                  <a:pt x="14655" y="666521"/>
                </a:lnTo>
                <a:lnTo>
                  <a:pt x="392137" y="12700"/>
                </a:lnTo>
                <a:lnTo>
                  <a:pt x="1161749" y="12699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699"/>
                </a:moveTo>
                <a:lnTo>
                  <a:pt x="1147089" y="12700"/>
                </a:lnTo>
                <a:lnTo>
                  <a:pt x="1524558" y="666521"/>
                </a:lnTo>
                <a:lnTo>
                  <a:pt x="1147063" y="1320304"/>
                </a:lnTo>
                <a:lnTo>
                  <a:pt x="392133" y="1320304"/>
                </a:lnTo>
                <a:lnTo>
                  <a:pt x="393966" y="1323479"/>
                </a:lnTo>
                <a:lnTo>
                  <a:pt x="388467" y="1326654"/>
                </a:lnTo>
                <a:lnTo>
                  <a:pt x="388467" y="1333004"/>
                </a:lnTo>
                <a:lnTo>
                  <a:pt x="1154404" y="1333004"/>
                </a:lnTo>
                <a:lnTo>
                  <a:pt x="1539214" y="666521"/>
                </a:lnTo>
                <a:lnTo>
                  <a:pt x="1161749" y="12699"/>
                </a:lnTo>
                <a:close/>
              </a:path>
              <a:path w="1539240" h="1333500">
                <a:moveTo>
                  <a:pt x="392133" y="1320304"/>
                </a:moveTo>
                <a:lnTo>
                  <a:pt x="388467" y="1320304"/>
                </a:lnTo>
                <a:lnTo>
                  <a:pt x="388467" y="1326654"/>
                </a:lnTo>
                <a:lnTo>
                  <a:pt x="393966" y="1323479"/>
                </a:lnTo>
                <a:lnTo>
                  <a:pt x="392133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78722" y="564648"/>
            <a:ext cx="721995" cy="625475"/>
          </a:xfrm>
          <a:custGeom>
            <a:avLst/>
            <a:gdLst/>
            <a:ahLst/>
            <a:cxnLst/>
            <a:rect l="l" t="t" r="r" b="b"/>
            <a:pathLst>
              <a:path w="721995" h="625475">
                <a:moveTo>
                  <a:pt x="541451" y="0"/>
                </a:moveTo>
                <a:lnTo>
                  <a:pt x="180492" y="0"/>
                </a:lnTo>
                <a:lnTo>
                  <a:pt x="0" y="312623"/>
                </a:lnTo>
                <a:lnTo>
                  <a:pt x="180492" y="625208"/>
                </a:lnTo>
                <a:lnTo>
                  <a:pt x="541451" y="625208"/>
                </a:lnTo>
                <a:lnTo>
                  <a:pt x="721956" y="312623"/>
                </a:lnTo>
                <a:lnTo>
                  <a:pt x="541451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0" y="0"/>
            <a:ext cx="871540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Краткая характеристика структуры и содержания работы </a:t>
            </a:r>
            <a:endParaRPr kumimoji="0" lang="ru-RU" sz="36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3000372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Вторая глава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является аналитической, в ней представлена характеристика объекта исследования, проведен анализ структуры и качества дебиторской задолженности анализируемой организации; описаны особенности управления дебиторской задолженностью компании.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4286256"/>
            <a:ext cx="6929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Третья глава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работы- проектная, в ней предложены методические рекомендации применения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факторинговых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операций в системе управления дебиторской задолженностью компании; описан процесс автоматизации в управлении дебиторской задолженностью компании; дана оценка эффективности предложенных мероприятий.</a:t>
            </a:r>
          </a:p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1428736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актуальность, цель, задачи, объект, предмет исследования.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5786454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выводы о проведенном исследовании.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4286256"/>
            <a:ext cx="86349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5296" y="5786453"/>
            <a:ext cx="981647" cy="6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282" y="2428868"/>
            <a:ext cx="76580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800" b="1" dirty="0" smtClean="0"/>
              <a:t>Теоретические аспекты исследования </a:t>
            </a:r>
            <a:endParaRPr sz="2800" spc="-20" dirty="0"/>
          </a:p>
        </p:txBody>
      </p:sp>
      <p:sp>
        <p:nvSpPr>
          <p:cNvPr id="5" name="object 5"/>
          <p:cNvSpPr/>
          <p:nvPr/>
        </p:nvSpPr>
        <p:spPr>
          <a:xfrm>
            <a:off x="9075584" y="343915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27523" y="343915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651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5584" y="342900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27391" y="3429000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782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5584" y="0"/>
            <a:ext cx="68416" cy="6858000"/>
          </a:xfrm>
          <a:custGeom>
            <a:avLst/>
            <a:gdLst/>
            <a:ahLst/>
            <a:cxnLst/>
            <a:rect l="l" t="t" r="r" b="b"/>
            <a:pathLst>
              <a:path w="68579" h="3423920">
                <a:moveTo>
                  <a:pt x="0" y="3423920"/>
                </a:moveTo>
                <a:lnTo>
                  <a:pt x="68416" y="3423920"/>
                </a:lnTo>
                <a:lnTo>
                  <a:pt x="68416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8963627" cy="6858000"/>
          </a:xfrm>
          <a:custGeom>
            <a:avLst/>
            <a:gdLst/>
            <a:ahLst/>
            <a:cxnLst/>
            <a:rect l="l" t="t" r="r" b="b"/>
            <a:pathLst>
              <a:path w="214629" h="3423920">
                <a:moveTo>
                  <a:pt x="0" y="3423920"/>
                </a:moveTo>
                <a:lnTo>
                  <a:pt x="214552" y="3423920"/>
                </a:lnTo>
                <a:lnTo>
                  <a:pt x="214552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9174" y="0"/>
            <a:ext cx="136525" cy="6858000"/>
          </a:xfrm>
          <a:custGeom>
            <a:avLst/>
            <a:gdLst/>
            <a:ahLst/>
            <a:cxnLst/>
            <a:rect l="l" t="t" r="r" b="b"/>
            <a:pathLst>
              <a:path w="136525" h="6858000">
                <a:moveTo>
                  <a:pt x="0" y="6858000"/>
                </a:moveTo>
                <a:lnTo>
                  <a:pt x="136410" y="6858000"/>
                </a:lnTo>
                <a:lnTo>
                  <a:pt x="13641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6485" y="3008123"/>
            <a:ext cx="978535" cy="852169"/>
          </a:xfrm>
          <a:custGeom>
            <a:avLst/>
            <a:gdLst/>
            <a:ahLst/>
            <a:cxnLst/>
            <a:rect l="l" t="t" r="r" b="b"/>
            <a:pathLst>
              <a:path w="978534" h="852170">
                <a:moveTo>
                  <a:pt x="737933" y="0"/>
                </a:moveTo>
                <a:lnTo>
                  <a:pt x="245973" y="0"/>
                </a:lnTo>
                <a:lnTo>
                  <a:pt x="0" y="426059"/>
                </a:lnTo>
                <a:lnTo>
                  <a:pt x="245973" y="852106"/>
                </a:lnTo>
                <a:lnTo>
                  <a:pt x="737933" y="852106"/>
                </a:lnTo>
                <a:lnTo>
                  <a:pt x="978154" y="436054"/>
                </a:lnTo>
                <a:lnTo>
                  <a:pt x="978154" y="416064"/>
                </a:lnTo>
                <a:lnTo>
                  <a:pt x="737933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4621" y="3424189"/>
            <a:ext cx="6350" cy="20320"/>
          </a:xfrm>
          <a:custGeom>
            <a:avLst/>
            <a:gdLst/>
            <a:ahLst/>
            <a:cxnLst/>
            <a:rect l="l" t="t" r="r" b="b"/>
            <a:pathLst>
              <a:path w="6350" h="20320">
                <a:moveTo>
                  <a:pt x="0" y="0"/>
                </a:moveTo>
                <a:lnTo>
                  <a:pt x="0" y="19989"/>
                </a:lnTo>
                <a:lnTo>
                  <a:pt x="5765" y="9994"/>
                </a:lnTo>
                <a:lnTo>
                  <a:pt x="0" y="0"/>
                </a:lnTo>
                <a:close/>
              </a:path>
            </a:pathLst>
          </a:custGeom>
          <a:solidFill>
            <a:srgbClr val="7EBD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4600" y="4800600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06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58" y="660158"/>
                </a:lnTo>
                <a:lnTo>
                  <a:pt x="1143406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4387" y="4049450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21"/>
                </a:lnTo>
                <a:lnTo>
                  <a:pt x="384797" y="1333017"/>
                </a:lnTo>
                <a:lnTo>
                  <a:pt x="388467" y="1333017"/>
                </a:lnTo>
                <a:lnTo>
                  <a:pt x="388467" y="1320317"/>
                </a:lnTo>
                <a:lnTo>
                  <a:pt x="392133" y="1320317"/>
                </a:lnTo>
                <a:lnTo>
                  <a:pt x="14655" y="666521"/>
                </a:lnTo>
                <a:lnTo>
                  <a:pt x="392137" y="12700"/>
                </a:lnTo>
                <a:lnTo>
                  <a:pt x="1161749" y="12699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699"/>
                </a:moveTo>
                <a:lnTo>
                  <a:pt x="1147089" y="12700"/>
                </a:lnTo>
                <a:lnTo>
                  <a:pt x="1524558" y="666521"/>
                </a:lnTo>
                <a:lnTo>
                  <a:pt x="1147063" y="1320317"/>
                </a:lnTo>
                <a:lnTo>
                  <a:pt x="392133" y="1320317"/>
                </a:lnTo>
                <a:lnTo>
                  <a:pt x="393966" y="1323492"/>
                </a:lnTo>
                <a:lnTo>
                  <a:pt x="388467" y="1326667"/>
                </a:lnTo>
                <a:lnTo>
                  <a:pt x="388467" y="1333017"/>
                </a:lnTo>
                <a:lnTo>
                  <a:pt x="1154404" y="1333017"/>
                </a:lnTo>
                <a:lnTo>
                  <a:pt x="1539214" y="666521"/>
                </a:lnTo>
                <a:lnTo>
                  <a:pt x="1161749" y="12699"/>
                </a:lnTo>
                <a:close/>
              </a:path>
              <a:path w="1539240" h="1333500">
                <a:moveTo>
                  <a:pt x="392133" y="1320317"/>
                </a:moveTo>
                <a:lnTo>
                  <a:pt x="388467" y="1320317"/>
                </a:lnTo>
                <a:lnTo>
                  <a:pt x="388467" y="1326667"/>
                </a:lnTo>
                <a:lnTo>
                  <a:pt x="393966" y="1323492"/>
                </a:lnTo>
                <a:lnTo>
                  <a:pt x="392133" y="1320317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24387" y="5441676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21"/>
                </a:lnTo>
                <a:lnTo>
                  <a:pt x="384797" y="1333004"/>
                </a:lnTo>
                <a:lnTo>
                  <a:pt x="388467" y="1333004"/>
                </a:lnTo>
                <a:lnTo>
                  <a:pt x="388467" y="1320304"/>
                </a:lnTo>
                <a:lnTo>
                  <a:pt x="392133" y="1320304"/>
                </a:lnTo>
                <a:lnTo>
                  <a:pt x="14655" y="666521"/>
                </a:lnTo>
                <a:lnTo>
                  <a:pt x="392137" y="12700"/>
                </a:lnTo>
                <a:lnTo>
                  <a:pt x="1161749" y="12699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699"/>
                </a:moveTo>
                <a:lnTo>
                  <a:pt x="1147089" y="12700"/>
                </a:lnTo>
                <a:lnTo>
                  <a:pt x="1524558" y="666521"/>
                </a:lnTo>
                <a:lnTo>
                  <a:pt x="1147063" y="1320304"/>
                </a:lnTo>
                <a:lnTo>
                  <a:pt x="392133" y="1320304"/>
                </a:lnTo>
                <a:lnTo>
                  <a:pt x="393966" y="1323479"/>
                </a:lnTo>
                <a:lnTo>
                  <a:pt x="388467" y="1326654"/>
                </a:lnTo>
                <a:lnTo>
                  <a:pt x="388467" y="1333004"/>
                </a:lnTo>
                <a:lnTo>
                  <a:pt x="1154404" y="1333004"/>
                </a:lnTo>
                <a:lnTo>
                  <a:pt x="1539214" y="666521"/>
                </a:lnTo>
                <a:lnTo>
                  <a:pt x="1161749" y="12699"/>
                </a:lnTo>
                <a:close/>
              </a:path>
              <a:path w="1539240" h="1333500">
                <a:moveTo>
                  <a:pt x="392133" y="1320304"/>
                </a:moveTo>
                <a:lnTo>
                  <a:pt x="388467" y="1320304"/>
                </a:lnTo>
                <a:lnTo>
                  <a:pt x="388467" y="1326654"/>
                </a:lnTo>
                <a:lnTo>
                  <a:pt x="393966" y="1323479"/>
                </a:lnTo>
                <a:lnTo>
                  <a:pt x="392133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78722" y="564648"/>
            <a:ext cx="721995" cy="625475"/>
          </a:xfrm>
          <a:custGeom>
            <a:avLst/>
            <a:gdLst/>
            <a:ahLst/>
            <a:cxnLst/>
            <a:rect l="l" t="t" r="r" b="b"/>
            <a:pathLst>
              <a:path w="721995" h="625475">
                <a:moveTo>
                  <a:pt x="541451" y="0"/>
                </a:moveTo>
                <a:lnTo>
                  <a:pt x="180492" y="0"/>
                </a:lnTo>
                <a:lnTo>
                  <a:pt x="0" y="312623"/>
                </a:lnTo>
                <a:lnTo>
                  <a:pt x="180492" y="625208"/>
                </a:lnTo>
                <a:lnTo>
                  <a:pt x="541451" y="625208"/>
                </a:lnTo>
                <a:lnTo>
                  <a:pt x="721956" y="312623"/>
                </a:lnTo>
                <a:lnTo>
                  <a:pt x="541451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0" y="0"/>
            <a:ext cx="87154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Теоретические аспекты исследования </a:t>
            </a:r>
            <a:endParaRPr kumimoji="0" lang="ru-RU" sz="36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285720" y="785794"/>
            <a:ext cx="835824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Факторинг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-это обмен будущей выручки на деньги; или покупка дебиторской задолженности.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object 2"/>
          <p:cNvSpPr txBox="1">
            <a:spLocks/>
          </p:cNvSpPr>
          <p:nvPr/>
        </p:nvSpPr>
        <p:spPr>
          <a:xfrm>
            <a:off x="714348" y="3929066"/>
            <a:ext cx="692948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Преимущества факторинга: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800" b="1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object 2"/>
          <p:cNvSpPr txBox="1">
            <a:spLocks/>
          </p:cNvSpPr>
          <p:nvPr/>
        </p:nvSpPr>
        <p:spPr>
          <a:xfrm>
            <a:off x="571472" y="1500174"/>
            <a:ext cx="7858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rgbClr val="231F2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Виды факторинга: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8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object 2"/>
          <p:cNvSpPr txBox="1">
            <a:spLocks/>
          </p:cNvSpPr>
          <p:nvPr/>
        </p:nvSpPr>
        <p:spPr>
          <a:xfrm>
            <a:off x="142844" y="2000240"/>
            <a:ext cx="40005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распределению риском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(факторинг с регрессом, без регресса)</a:t>
            </a:r>
            <a:endParaRPr kumimoji="0" lang="ru-RU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object 2"/>
          <p:cNvSpPr txBox="1">
            <a:spLocks/>
          </p:cNvSpPr>
          <p:nvPr/>
        </p:nvSpPr>
        <p:spPr>
          <a:xfrm>
            <a:off x="4071934" y="1928802"/>
            <a:ext cx="4714908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2800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информированности всех участников сделки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(открытый, закрытый)</a:t>
            </a:r>
            <a:endParaRPr kumimoji="0" lang="ru-RU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object 2"/>
          <p:cNvSpPr txBox="1">
            <a:spLocks/>
          </p:cNvSpPr>
          <p:nvPr/>
        </p:nvSpPr>
        <p:spPr>
          <a:xfrm>
            <a:off x="1071538" y="3357562"/>
            <a:ext cx="42862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местонахождению участников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(внутренний, международный);</a:t>
            </a:r>
            <a:endParaRPr kumimoji="0" lang="ru-RU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5143504" y="3429000"/>
            <a:ext cx="35719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объему услуги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(полный, частичный).</a:t>
            </a:r>
            <a:endParaRPr kumimoji="0" lang="ru-RU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object 2"/>
          <p:cNvSpPr txBox="1">
            <a:spLocks/>
          </p:cNvSpPr>
          <p:nvPr/>
        </p:nvSpPr>
        <p:spPr>
          <a:xfrm>
            <a:off x="2571736" y="4786322"/>
            <a:ext cx="428628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ru-RU" sz="28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дебиторской задолженности переходит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факторинговой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компании;</a:t>
            </a:r>
            <a:endParaRPr kumimoji="0" lang="ru-RU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object 2"/>
          <p:cNvSpPr txBox="1">
            <a:spLocks/>
          </p:cNvSpPr>
          <p:nvPr/>
        </p:nvSpPr>
        <p:spPr>
          <a:xfrm>
            <a:off x="1928794" y="4500570"/>
            <a:ext cx="442915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залога, гибкая схема работы;</a:t>
            </a:r>
            <a:endParaRPr kumimoji="0" lang="ru-RU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矩形 3"/>
          <p:cNvSpPr/>
          <p:nvPr/>
        </p:nvSpPr>
        <p:spPr>
          <a:xfrm>
            <a:off x="428596" y="2928934"/>
            <a:ext cx="8001024" cy="2143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850" tIns="64926" rIns="129850" bIns="6492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39" name="组合 12"/>
          <p:cNvGrpSpPr/>
          <p:nvPr/>
        </p:nvGrpSpPr>
        <p:grpSpPr>
          <a:xfrm>
            <a:off x="3143240" y="2643182"/>
            <a:ext cx="652466" cy="633418"/>
            <a:chOff x="4345444" y="2542859"/>
            <a:chExt cx="1810550" cy="1811205"/>
          </a:xfrm>
        </p:grpSpPr>
        <p:grpSp>
          <p:nvGrpSpPr>
            <p:cNvPr id="40" name="组合 14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42" name="同心圆 16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3" name="椭圆 17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41" name="椭圆 15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latin typeface="+mj-ea"/>
                <a:ea typeface="+mj-ea"/>
              </a:endParaRPr>
            </a:p>
          </p:txBody>
        </p:sp>
      </p:grpSp>
      <p:grpSp>
        <p:nvGrpSpPr>
          <p:cNvPr id="44" name="组合 12"/>
          <p:cNvGrpSpPr/>
          <p:nvPr/>
        </p:nvGrpSpPr>
        <p:grpSpPr>
          <a:xfrm>
            <a:off x="5214942" y="2714620"/>
            <a:ext cx="571504" cy="571504"/>
            <a:chOff x="4345444" y="2542859"/>
            <a:chExt cx="1810550" cy="1811205"/>
          </a:xfrm>
        </p:grpSpPr>
        <p:grpSp>
          <p:nvGrpSpPr>
            <p:cNvPr id="45" name="组合 14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47" name="同心圆 16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8" name="椭圆 17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46" name="椭圆 15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latin typeface="+mj-ea"/>
                <a:ea typeface="+mj-ea"/>
              </a:endParaRPr>
            </a:p>
          </p:txBody>
        </p:sp>
      </p:grpSp>
      <p:grpSp>
        <p:nvGrpSpPr>
          <p:cNvPr id="49" name="组合 12"/>
          <p:cNvGrpSpPr/>
          <p:nvPr/>
        </p:nvGrpSpPr>
        <p:grpSpPr>
          <a:xfrm>
            <a:off x="7286644" y="2714621"/>
            <a:ext cx="642942" cy="642942"/>
            <a:chOff x="4345444" y="2542859"/>
            <a:chExt cx="1810550" cy="1811205"/>
          </a:xfrm>
        </p:grpSpPr>
        <p:grpSp>
          <p:nvGrpSpPr>
            <p:cNvPr id="50" name="组合 14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52" name="同心圆 16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3" name="椭圆 17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51" name="椭圆 15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latin typeface="+mj-ea"/>
                <a:ea typeface="+mj-ea"/>
              </a:endParaRPr>
            </a:p>
          </p:txBody>
        </p:sp>
      </p:grpSp>
      <p:grpSp>
        <p:nvGrpSpPr>
          <p:cNvPr id="54" name="组合 12"/>
          <p:cNvGrpSpPr/>
          <p:nvPr/>
        </p:nvGrpSpPr>
        <p:grpSpPr>
          <a:xfrm>
            <a:off x="642910" y="2714620"/>
            <a:ext cx="652466" cy="633418"/>
            <a:chOff x="4345444" y="2542859"/>
            <a:chExt cx="1810550" cy="1811205"/>
          </a:xfrm>
        </p:grpSpPr>
        <p:grpSp>
          <p:nvGrpSpPr>
            <p:cNvPr id="55" name="组合 14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57" name="同心圆 16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8" name="椭圆 17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56" name="椭圆 15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latin typeface="+mj-ea"/>
                <a:ea typeface="+mj-ea"/>
              </a:endParaRPr>
            </a:p>
          </p:txBody>
        </p:sp>
      </p:grpSp>
      <p:cxnSp>
        <p:nvCxnSpPr>
          <p:cNvPr id="59" name="直接连接符 81"/>
          <p:cNvCxnSpPr/>
          <p:nvPr/>
        </p:nvCxnSpPr>
        <p:spPr>
          <a:xfrm rot="16200000" flipH="1">
            <a:off x="5393538" y="3393281"/>
            <a:ext cx="214315" cy="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81"/>
          <p:cNvCxnSpPr/>
          <p:nvPr/>
        </p:nvCxnSpPr>
        <p:spPr>
          <a:xfrm rot="16200000" flipH="1">
            <a:off x="3393274" y="3393281"/>
            <a:ext cx="214315" cy="2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56"/>
          <p:cNvCxnSpPr/>
          <p:nvPr/>
        </p:nvCxnSpPr>
        <p:spPr>
          <a:xfrm rot="5400000" flipH="1" flipV="1">
            <a:off x="7505368" y="2710210"/>
            <a:ext cx="278520" cy="158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56"/>
          <p:cNvCxnSpPr/>
          <p:nvPr/>
        </p:nvCxnSpPr>
        <p:spPr>
          <a:xfrm rot="5400000" flipH="1" flipV="1">
            <a:off x="861634" y="2638772"/>
            <a:ext cx="278520" cy="158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104"/>
          <p:cNvSpPr txBox="1"/>
          <p:nvPr/>
        </p:nvSpPr>
        <p:spPr>
          <a:xfrm>
            <a:off x="5143504" y="2428868"/>
            <a:ext cx="785818" cy="868583"/>
          </a:xfrm>
          <a:prstGeom prst="rect">
            <a:avLst/>
          </a:prstGeom>
          <a:noFill/>
        </p:spPr>
        <p:txBody>
          <a:bodyPr wrap="square" lIns="194322" tIns="97161" rIns="194322" bIns="97161" rtlCol="0">
            <a:spAutoFit/>
          </a:bodyPr>
          <a:lstStyle/>
          <a:p>
            <a:r>
              <a:rPr lang="ru-RU" altLang="zh-CN" sz="1969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ru-RU" altLang="zh-CN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0" name="TextBox 104"/>
          <p:cNvSpPr txBox="1"/>
          <p:nvPr/>
        </p:nvSpPr>
        <p:spPr>
          <a:xfrm>
            <a:off x="7143768" y="2714620"/>
            <a:ext cx="857255" cy="565552"/>
          </a:xfrm>
          <a:prstGeom prst="rect">
            <a:avLst/>
          </a:prstGeom>
          <a:noFill/>
        </p:spPr>
        <p:txBody>
          <a:bodyPr wrap="square" lIns="194322" tIns="97161" rIns="194322" bIns="97161" rtlCol="0">
            <a:spAutoFit/>
          </a:bodyPr>
          <a:lstStyle/>
          <a:p>
            <a:r>
              <a:rPr lang="ru-RU" altLang="zh-CN" sz="1969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ru-RU" altLang="zh-CN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" name="TextBox 104"/>
          <p:cNvSpPr txBox="1"/>
          <p:nvPr/>
        </p:nvSpPr>
        <p:spPr>
          <a:xfrm>
            <a:off x="3000364" y="2714620"/>
            <a:ext cx="857255" cy="565552"/>
          </a:xfrm>
          <a:prstGeom prst="rect">
            <a:avLst/>
          </a:prstGeom>
          <a:noFill/>
        </p:spPr>
        <p:txBody>
          <a:bodyPr wrap="square" lIns="194322" tIns="97161" rIns="194322" bIns="97161" rtlCol="0">
            <a:spAutoFit/>
          </a:bodyPr>
          <a:lstStyle/>
          <a:p>
            <a:r>
              <a:rPr lang="ru-RU" altLang="zh-CN" sz="1969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ru-RU" altLang="zh-CN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2" name="TextBox 104"/>
          <p:cNvSpPr txBox="1"/>
          <p:nvPr/>
        </p:nvSpPr>
        <p:spPr>
          <a:xfrm>
            <a:off x="500034" y="2714620"/>
            <a:ext cx="857255" cy="565552"/>
          </a:xfrm>
          <a:prstGeom prst="rect">
            <a:avLst/>
          </a:prstGeom>
          <a:noFill/>
        </p:spPr>
        <p:txBody>
          <a:bodyPr wrap="square" lIns="194322" tIns="97161" rIns="194322" bIns="97161" rtlCol="0">
            <a:spAutoFit/>
          </a:bodyPr>
          <a:lstStyle/>
          <a:p>
            <a:r>
              <a:rPr lang="ru-RU" altLang="zh-CN" sz="1969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ru-RU" altLang="zh-CN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空心弧 1"/>
          <p:cNvSpPr/>
          <p:nvPr/>
        </p:nvSpPr>
        <p:spPr>
          <a:xfrm rot="5400000">
            <a:off x="464315" y="4536289"/>
            <a:ext cx="1857388" cy="2071702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74" name="object 2"/>
          <p:cNvSpPr txBox="1">
            <a:spLocks/>
          </p:cNvSpPr>
          <p:nvPr/>
        </p:nvSpPr>
        <p:spPr>
          <a:xfrm>
            <a:off x="2643174" y="5572140"/>
            <a:ext cx="48577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Факторинговая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компания погашает задолженность покупателя перед поставщиком; </a:t>
            </a:r>
            <a:endParaRPr kumimoji="0" lang="ru-RU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5" name="object 2"/>
          <p:cNvSpPr txBox="1">
            <a:spLocks/>
          </p:cNvSpPr>
          <p:nvPr/>
        </p:nvSpPr>
        <p:spPr>
          <a:xfrm>
            <a:off x="2000232" y="6143644"/>
            <a:ext cx="528641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Факторинговая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компания покрывает риск неплатежа при осуществлении отгрузки товара</a:t>
            </a:r>
            <a:endParaRPr kumimoji="0" lang="ru-RU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6" name="椭圆 9"/>
          <p:cNvSpPr/>
          <p:nvPr/>
        </p:nvSpPr>
        <p:spPr bwMode="auto">
          <a:xfrm>
            <a:off x="785786" y="5000636"/>
            <a:ext cx="1214446" cy="114300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77" name="椭圆 11"/>
          <p:cNvSpPr/>
          <p:nvPr/>
        </p:nvSpPr>
        <p:spPr>
          <a:xfrm>
            <a:off x="1500166" y="4572008"/>
            <a:ext cx="357190" cy="35719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80" name="椭圆 11"/>
          <p:cNvSpPr/>
          <p:nvPr/>
        </p:nvSpPr>
        <p:spPr>
          <a:xfrm>
            <a:off x="2143108" y="5000636"/>
            <a:ext cx="357190" cy="35719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dirty="0" smtClean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81" name="椭圆 11"/>
          <p:cNvSpPr/>
          <p:nvPr/>
        </p:nvSpPr>
        <p:spPr>
          <a:xfrm>
            <a:off x="2143108" y="5786454"/>
            <a:ext cx="357190" cy="35719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dirty="0" smtClean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82" name="椭圆 11"/>
          <p:cNvSpPr/>
          <p:nvPr/>
        </p:nvSpPr>
        <p:spPr>
          <a:xfrm>
            <a:off x="1571604" y="6215082"/>
            <a:ext cx="357190" cy="35719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dirty="0" smtClean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72074"/>
            <a:ext cx="1071570" cy="10001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4" name="直接连接符 4"/>
          <p:cNvCxnSpPr>
            <a:endCxn id="80" idx="3"/>
          </p:cNvCxnSpPr>
          <p:nvPr/>
        </p:nvCxnSpPr>
        <p:spPr bwMode="auto">
          <a:xfrm flipV="1">
            <a:off x="1928794" y="5305517"/>
            <a:ext cx="266623" cy="52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4"/>
          <p:cNvCxnSpPr>
            <a:endCxn id="81" idx="1"/>
          </p:cNvCxnSpPr>
          <p:nvPr/>
        </p:nvCxnSpPr>
        <p:spPr bwMode="auto">
          <a:xfrm>
            <a:off x="1928794" y="5715016"/>
            <a:ext cx="266623" cy="12374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4"/>
          <p:cNvCxnSpPr/>
          <p:nvPr/>
        </p:nvCxnSpPr>
        <p:spPr bwMode="auto">
          <a:xfrm rot="16200000" flipH="1">
            <a:off x="1535885" y="6107924"/>
            <a:ext cx="195185" cy="12374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4"/>
          <p:cNvCxnSpPr>
            <a:stCxn id="77" idx="4"/>
          </p:cNvCxnSpPr>
          <p:nvPr/>
        </p:nvCxnSpPr>
        <p:spPr bwMode="auto">
          <a:xfrm rot="5400000">
            <a:off x="1553746" y="4947059"/>
            <a:ext cx="142876" cy="10715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075584" y="343915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27523" y="343915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651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5584" y="342900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27391" y="3429000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782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5584" y="0"/>
            <a:ext cx="68416" cy="6858000"/>
          </a:xfrm>
          <a:custGeom>
            <a:avLst/>
            <a:gdLst/>
            <a:ahLst/>
            <a:cxnLst/>
            <a:rect l="l" t="t" r="r" b="b"/>
            <a:pathLst>
              <a:path w="68579" h="3423920">
                <a:moveTo>
                  <a:pt x="0" y="3423920"/>
                </a:moveTo>
                <a:lnTo>
                  <a:pt x="68416" y="3423920"/>
                </a:lnTo>
                <a:lnTo>
                  <a:pt x="68416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4621" y="0"/>
            <a:ext cx="239006" cy="6858000"/>
          </a:xfrm>
          <a:custGeom>
            <a:avLst/>
            <a:gdLst/>
            <a:ahLst/>
            <a:cxnLst/>
            <a:rect l="l" t="t" r="r" b="b"/>
            <a:pathLst>
              <a:path w="214629" h="3423920">
                <a:moveTo>
                  <a:pt x="0" y="3423920"/>
                </a:moveTo>
                <a:lnTo>
                  <a:pt x="214552" y="3423920"/>
                </a:lnTo>
                <a:lnTo>
                  <a:pt x="214552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9174" y="0"/>
            <a:ext cx="136525" cy="6858000"/>
          </a:xfrm>
          <a:custGeom>
            <a:avLst/>
            <a:gdLst/>
            <a:ahLst/>
            <a:cxnLst/>
            <a:rect l="l" t="t" r="r" b="b"/>
            <a:pathLst>
              <a:path w="136525" h="6858000">
                <a:moveTo>
                  <a:pt x="0" y="6858000"/>
                </a:moveTo>
                <a:lnTo>
                  <a:pt x="136410" y="6858000"/>
                </a:lnTo>
                <a:lnTo>
                  <a:pt x="13641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6485" y="3008123"/>
            <a:ext cx="978535" cy="852169"/>
          </a:xfrm>
          <a:custGeom>
            <a:avLst/>
            <a:gdLst/>
            <a:ahLst/>
            <a:cxnLst/>
            <a:rect l="l" t="t" r="r" b="b"/>
            <a:pathLst>
              <a:path w="978534" h="852170">
                <a:moveTo>
                  <a:pt x="737933" y="0"/>
                </a:moveTo>
                <a:lnTo>
                  <a:pt x="245973" y="0"/>
                </a:lnTo>
                <a:lnTo>
                  <a:pt x="0" y="426059"/>
                </a:lnTo>
                <a:lnTo>
                  <a:pt x="245973" y="852106"/>
                </a:lnTo>
                <a:lnTo>
                  <a:pt x="737933" y="852106"/>
                </a:lnTo>
                <a:lnTo>
                  <a:pt x="978154" y="436054"/>
                </a:lnTo>
                <a:lnTo>
                  <a:pt x="978154" y="416064"/>
                </a:lnTo>
                <a:lnTo>
                  <a:pt x="737933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4621" y="3424189"/>
            <a:ext cx="6350" cy="20320"/>
          </a:xfrm>
          <a:custGeom>
            <a:avLst/>
            <a:gdLst/>
            <a:ahLst/>
            <a:cxnLst/>
            <a:rect l="l" t="t" r="r" b="b"/>
            <a:pathLst>
              <a:path w="6350" h="20320">
                <a:moveTo>
                  <a:pt x="0" y="0"/>
                </a:moveTo>
                <a:lnTo>
                  <a:pt x="0" y="19989"/>
                </a:lnTo>
                <a:lnTo>
                  <a:pt x="5765" y="9994"/>
                </a:lnTo>
                <a:lnTo>
                  <a:pt x="0" y="0"/>
                </a:lnTo>
                <a:close/>
              </a:path>
            </a:pathLst>
          </a:custGeom>
          <a:solidFill>
            <a:srgbClr val="7EBD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4600" y="4800600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06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58" y="660158"/>
                </a:lnTo>
                <a:lnTo>
                  <a:pt x="1143406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2044" y="5448026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71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71"/>
                </a:lnTo>
                <a:lnTo>
                  <a:pt x="1143419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4387" y="4049450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21"/>
                </a:lnTo>
                <a:lnTo>
                  <a:pt x="384797" y="1333017"/>
                </a:lnTo>
                <a:lnTo>
                  <a:pt x="388467" y="1333017"/>
                </a:lnTo>
                <a:lnTo>
                  <a:pt x="388467" y="1320317"/>
                </a:lnTo>
                <a:lnTo>
                  <a:pt x="392133" y="1320317"/>
                </a:lnTo>
                <a:lnTo>
                  <a:pt x="14655" y="666521"/>
                </a:lnTo>
                <a:lnTo>
                  <a:pt x="392137" y="12700"/>
                </a:lnTo>
                <a:lnTo>
                  <a:pt x="1161749" y="12699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699"/>
                </a:moveTo>
                <a:lnTo>
                  <a:pt x="1147089" y="12700"/>
                </a:lnTo>
                <a:lnTo>
                  <a:pt x="1524558" y="666521"/>
                </a:lnTo>
                <a:lnTo>
                  <a:pt x="1147063" y="1320317"/>
                </a:lnTo>
                <a:lnTo>
                  <a:pt x="392133" y="1320317"/>
                </a:lnTo>
                <a:lnTo>
                  <a:pt x="393966" y="1323492"/>
                </a:lnTo>
                <a:lnTo>
                  <a:pt x="388467" y="1326667"/>
                </a:lnTo>
                <a:lnTo>
                  <a:pt x="388467" y="1333017"/>
                </a:lnTo>
                <a:lnTo>
                  <a:pt x="1154404" y="1333017"/>
                </a:lnTo>
                <a:lnTo>
                  <a:pt x="1539214" y="666521"/>
                </a:lnTo>
                <a:lnTo>
                  <a:pt x="1161749" y="12699"/>
                </a:lnTo>
                <a:close/>
              </a:path>
              <a:path w="1539240" h="1333500">
                <a:moveTo>
                  <a:pt x="392133" y="1320317"/>
                </a:moveTo>
                <a:lnTo>
                  <a:pt x="388467" y="1320317"/>
                </a:lnTo>
                <a:lnTo>
                  <a:pt x="388467" y="1326667"/>
                </a:lnTo>
                <a:lnTo>
                  <a:pt x="393966" y="1323492"/>
                </a:lnTo>
                <a:lnTo>
                  <a:pt x="392133" y="1320317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24387" y="5441676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521"/>
                </a:lnTo>
                <a:lnTo>
                  <a:pt x="384797" y="1333004"/>
                </a:lnTo>
                <a:lnTo>
                  <a:pt x="388467" y="1333004"/>
                </a:lnTo>
                <a:lnTo>
                  <a:pt x="388467" y="1320304"/>
                </a:lnTo>
                <a:lnTo>
                  <a:pt x="392133" y="1320304"/>
                </a:lnTo>
                <a:lnTo>
                  <a:pt x="14655" y="666521"/>
                </a:lnTo>
                <a:lnTo>
                  <a:pt x="392137" y="12700"/>
                </a:lnTo>
                <a:lnTo>
                  <a:pt x="1161749" y="12699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699"/>
                </a:moveTo>
                <a:lnTo>
                  <a:pt x="1147089" y="12700"/>
                </a:lnTo>
                <a:lnTo>
                  <a:pt x="1524558" y="666521"/>
                </a:lnTo>
                <a:lnTo>
                  <a:pt x="1147063" y="1320304"/>
                </a:lnTo>
                <a:lnTo>
                  <a:pt x="392133" y="1320304"/>
                </a:lnTo>
                <a:lnTo>
                  <a:pt x="393966" y="1323479"/>
                </a:lnTo>
                <a:lnTo>
                  <a:pt x="388467" y="1326654"/>
                </a:lnTo>
                <a:lnTo>
                  <a:pt x="388467" y="1333004"/>
                </a:lnTo>
                <a:lnTo>
                  <a:pt x="1154404" y="1333004"/>
                </a:lnTo>
                <a:lnTo>
                  <a:pt x="1539214" y="666521"/>
                </a:lnTo>
                <a:lnTo>
                  <a:pt x="1161749" y="12699"/>
                </a:lnTo>
                <a:close/>
              </a:path>
              <a:path w="1539240" h="1333500">
                <a:moveTo>
                  <a:pt x="392133" y="1320304"/>
                </a:moveTo>
                <a:lnTo>
                  <a:pt x="388467" y="1320304"/>
                </a:lnTo>
                <a:lnTo>
                  <a:pt x="388467" y="1326654"/>
                </a:lnTo>
                <a:lnTo>
                  <a:pt x="393966" y="1323479"/>
                </a:lnTo>
                <a:lnTo>
                  <a:pt x="392133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78722" y="564648"/>
            <a:ext cx="721995" cy="625475"/>
          </a:xfrm>
          <a:custGeom>
            <a:avLst/>
            <a:gdLst/>
            <a:ahLst/>
            <a:cxnLst/>
            <a:rect l="l" t="t" r="r" b="b"/>
            <a:pathLst>
              <a:path w="721995" h="625475">
                <a:moveTo>
                  <a:pt x="541451" y="0"/>
                </a:moveTo>
                <a:lnTo>
                  <a:pt x="180492" y="0"/>
                </a:lnTo>
                <a:lnTo>
                  <a:pt x="0" y="312623"/>
                </a:lnTo>
                <a:lnTo>
                  <a:pt x="180492" y="625208"/>
                </a:lnTo>
                <a:lnTo>
                  <a:pt x="541451" y="625208"/>
                </a:lnTo>
                <a:lnTo>
                  <a:pt x="721956" y="312623"/>
                </a:lnTo>
                <a:lnTo>
                  <a:pt x="541451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0" y="214290"/>
            <a:ext cx="871540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развития рынка факторинга в России</a:t>
            </a:r>
            <a:endParaRPr kumimoji="0" lang="ru-RU" sz="28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142844" y="714356"/>
          <a:ext cx="4286280" cy="288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4357686" y="714356"/>
          <a:ext cx="4214842" cy="273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142844" y="3786190"/>
          <a:ext cx="4214842" cy="276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4286248" y="3500438"/>
          <a:ext cx="4214842" cy="319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075584" y="343915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27523" y="343915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651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5584" y="342900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27391" y="3429000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782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5584" y="0"/>
            <a:ext cx="68416" cy="6858000"/>
          </a:xfrm>
          <a:custGeom>
            <a:avLst/>
            <a:gdLst/>
            <a:ahLst/>
            <a:cxnLst/>
            <a:rect l="l" t="t" r="r" b="b"/>
            <a:pathLst>
              <a:path w="68579" h="3423920">
                <a:moveTo>
                  <a:pt x="0" y="3423920"/>
                </a:moveTo>
                <a:lnTo>
                  <a:pt x="68416" y="3423920"/>
                </a:lnTo>
                <a:lnTo>
                  <a:pt x="68416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4621" y="0"/>
            <a:ext cx="239006" cy="6858000"/>
          </a:xfrm>
          <a:custGeom>
            <a:avLst/>
            <a:gdLst/>
            <a:ahLst/>
            <a:cxnLst/>
            <a:rect l="l" t="t" r="r" b="b"/>
            <a:pathLst>
              <a:path w="214629" h="3423920">
                <a:moveTo>
                  <a:pt x="0" y="3423920"/>
                </a:moveTo>
                <a:lnTo>
                  <a:pt x="214552" y="3423920"/>
                </a:lnTo>
                <a:lnTo>
                  <a:pt x="214552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9174" y="0"/>
            <a:ext cx="136525" cy="6858000"/>
          </a:xfrm>
          <a:custGeom>
            <a:avLst/>
            <a:gdLst/>
            <a:ahLst/>
            <a:cxnLst/>
            <a:rect l="l" t="t" r="r" b="b"/>
            <a:pathLst>
              <a:path w="136525" h="6858000">
                <a:moveTo>
                  <a:pt x="0" y="6858000"/>
                </a:moveTo>
                <a:lnTo>
                  <a:pt x="136410" y="6858000"/>
                </a:lnTo>
                <a:lnTo>
                  <a:pt x="13641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4621" y="3424189"/>
            <a:ext cx="6350" cy="20320"/>
          </a:xfrm>
          <a:custGeom>
            <a:avLst/>
            <a:gdLst/>
            <a:ahLst/>
            <a:cxnLst/>
            <a:rect l="l" t="t" r="r" b="b"/>
            <a:pathLst>
              <a:path w="6350" h="20320">
                <a:moveTo>
                  <a:pt x="0" y="0"/>
                </a:moveTo>
                <a:lnTo>
                  <a:pt x="0" y="19989"/>
                </a:lnTo>
                <a:lnTo>
                  <a:pt x="5765" y="9994"/>
                </a:lnTo>
                <a:lnTo>
                  <a:pt x="0" y="0"/>
                </a:lnTo>
                <a:close/>
              </a:path>
            </a:pathLst>
          </a:custGeom>
          <a:solidFill>
            <a:srgbClr val="7EBD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142844" y="142852"/>
            <a:ext cx="871540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Характеристика объекта исследования-</a:t>
            </a:r>
          </a:p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компания ПАО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Инкорпорейтед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14282" y="2357430"/>
          <a:ext cx="8429684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329"/>
                <a:gridCol w="2456672"/>
                <a:gridCol w="5215683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Отдел компании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Некоторые функции отдела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rgbClr val="1F376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Бизнес-приложения</a:t>
                      </a:r>
                      <a:endParaRPr lang="ru-RU" sz="1200" b="1" dirty="0">
                        <a:solidFill>
                          <a:srgbClr val="1F376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Кастомизация и внедрение ERP-, CRM-, BPM-продуктов, Big Data и Data Warehouse и т.д. Разработка продуктов, которые снимут с сотрудников рутинные задачи.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10">
                          <a:solidFill>
                            <a:srgbClr val="1F376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Business development &amp; marketing</a:t>
                      </a:r>
                      <a:endParaRPr lang="ru-RU" sz="1200" b="1">
                        <a:solidFill>
                          <a:srgbClr val="1F376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Реализация комплексных решений в сфере продвижения бизнеса: digital-продвижение PR, event, контент-стратегии.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10">
                          <a:solidFill>
                            <a:srgbClr val="1F376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Кибербезопасность</a:t>
                      </a:r>
                      <a:endParaRPr lang="ru-RU" sz="1200" b="1">
                        <a:solidFill>
                          <a:srgbClr val="1F376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и внедрение решений для защиты информационных систем от хакерских атак и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обеспечивание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информационной безопасности клиента, находясь на «шаг впереди» любой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киберугрозы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10">
                          <a:solidFill>
                            <a:srgbClr val="1F376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Системная интеграция и инфраструктурные решения</a:t>
                      </a:r>
                      <a:endParaRPr lang="ru-RU" sz="1200" b="1">
                        <a:solidFill>
                          <a:srgbClr val="1F376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Работа с масштабными проектами. Ранее создали ситуационный центр для ЦППК, оснастили инфраструктурой стадионы к ЧМ 2018, построили крупнейший в стране ЦОД.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10">
                          <a:solidFill>
                            <a:srgbClr val="1F376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Smart building</a:t>
                      </a:r>
                      <a:r>
                        <a:rPr lang="ru-RU" sz="1200" b="1">
                          <a:solidFill>
                            <a:srgbClr val="1F376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Умное здание</a:t>
                      </a:r>
                      <a:endParaRPr lang="ru-RU" sz="1200" b="1">
                        <a:solidFill>
                          <a:srgbClr val="1F376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Развитие компетенции в области BIM, 3D-проектирования, IoT. Создание инженерной и мультимедийной инфраструктуры для ЦОДов и бизнес-центров.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10">
                          <a:solidFill>
                            <a:srgbClr val="1F376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Cloud solutions</a:t>
                      </a:r>
                      <a:r>
                        <a:rPr lang="ru-RU" sz="1200" b="1">
                          <a:solidFill>
                            <a:srgbClr val="1F376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Облачные решения</a:t>
                      </a:r>
                      <a:endParaRPr lang="ru-RU" sz="1200" b="1">
                        <a:solidFill>
                          <a:srgbClr val="1F376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IaaS-платформы собственной разработки, которая предоставляет крупным корпоративным клиентам поддержку 24/7 и высокое качество сервисов по модели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IaaS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PaaS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DRaaS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10">
                          <a:solidFill>
                            <a:srgbClr val="1F376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Центры разработки</a:t>
                      </a:r>
                      <a:endParaRPr lang="ru-RU" sz="1200" b="1">
                        <a:solidFill>
                          <a:srgbClr val="1F376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Создание продуктов на заказ, разработка микросервисов, компания работает с форматом RnD, способна  воплощать идеи, используя разные инструменты: VR, IoT, видеоаналитики и т.д.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10">
                          <a:solidFill>
                            <a:srgbClr val="1F376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Product management</a:t>
                      </a:r>
                      <a:endParaRPr lang="ru-RU" sz="1200" b="1">
                        <a:solidFill>
                          <a:srgbClr val="1F376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Цифровизация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бизнеса и успешное его трансформирование: от поиска стратегических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инсайтов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до перехода заказчика на цифровые платформы.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250033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131F0AD-44EA-4018-B2C2-815E35B599CF}"/>
              </a:ext>
            </a:extLst>
          </p:cNvPr>
          <p:cNvSpPr/>
          <p:nvPr/>
        </p:nvSpPr>
        <p:spPr>
          <a:xfrm>
            <a:off x="2928926" y="1214422"/>
            <a:ext cx="1690500" cy="5715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26978E3-B9FB-4F5D-8524-32D0CE62B411}"/>
              </a:ext>
            </a:extLst>
          </p:cNvPr>
          <p:cNvSpPr txBox="1"/>
          <p:nvPr/>
        </p:nvSpPr>
        <p:spPr>
          <a:xfrm>
            <a:off x="3071802" y="1857364"/>
            <a:ext cx="1292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основания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131F0AD-44EA-4018-B2C2-815E35B599CF}"/>
              </a:ext>
            </a:extLst>
          </p:cNvPr>
          <p:cNvSpPr/>
          <p:nvPr/>
        </p:nvSpPr>
        <p:spPr>
          <a:xfrm>
            <a:off x="4500562" y="1214422"/>
            <a:ext cx="1833376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6286512" y="928670"/>
            <a:ext cx="2338474" cy="11430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26978E3-B9FB-4F5D-8524-32D0CE62B411}"/>
              </a:ext>
            </a:extLst>
          </p:cNvPr>
          <p:cNvSpPr txBox="1"/>
          <p:nvPr/>
        </p:nvSpPr>
        <p:spPr>
          <a:xfrm>
            <a:off x="3143240" y="114298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26978E3-B9FB-4F5D-8524-32D0CE62B411}"/>
              </a:ext>
            </a:extLst>
          </p:cNvPr>
          <p:cNvSpPr txBox="1"/>
          <p:nvPr/>
        </p:nvSpPr>
        <p:spPr>
          <a:xfrm>
            <a:off x="4857752" y="1142984"/>
            <a:ext cx="110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26978E3-B9FB-4F5D-8524-32D0CE62B411}"/>
              </a:ext>
            </a:extLst>
          </p:cNvPr>
          <p:cNvSpPr txBox="1"/>
          <p:nvPr/>
        </p:nvSpPr>
        <p:spPr>
          <a:xfrm>
            <a:off x="6643702" y="1142984"/>
            <a:ext cx="110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26978E3-B9FB-4F5D-8524-32D0CE62B411}"/>
              </a:ext>
            </a:extLst>
          </p:cNvPr>
          <p:cNvSpPr txBox="1"/>
          <p:nvPr/>
        </p:nvSpPr>
        <p:spPr>
          <a:xfrm>
            <a:off x="4572000" y="1785926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 компетенций КРОК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26978E3-B9FB-4F5D-8524-32D0CE62B411}"/>
              </a:ext>
            </a:extLst>
          </p:cNvPr>
          <p:cNvSpPr txBox="1"/>
          <p:nvPr/>
        </p:nvSpPr>
        <p:spPr>
          <a:xfrm>
            <a:off x="6500826" y="1857364"/>
            <a:ext cx="1650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Новый офис КРОК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075584" y="343915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27523" y="3439159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651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5584" y="342900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16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27391" y="3429000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782" y="0"/>
                </a:lnTo>
              </a:path>
            </a:pathLst>
          </a:custGeom>
          <a:ln w="10159">
            <a:solidFill>
              <a:srgbClr val="ADD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5584" y="0"/>
            <a:ext cx="68416" cy="6858000"/>
          </a:xfrm>
          <a:custGeom>
            <a:avLst/>
            <a:gdLst/>
            <a:ahLst/>
            <a:cxnLst/>
            <a:rect l="l" t="t" r="r" b="b"/>
            <a:pathLst>
              <a:path w="68579" h="3423920">
                <a:moveTo>
                  <a:pt x="0" y="3423920"/>
                </a:moveTo>
                <a:lnTo>
                  <a:pt x="68416" y="3423920"/>
                </a:lnTo>
                <a:lnTo>
                  <a:pt x="68416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4621" y="0"/>
            <a:ext cx="239006" cy="6858000"/>
          </a:xfrm>
          <a:custGeom>
            <a:avLst/>
            <a:gdLst/>
            <a:ahLst/>
            <a:cxnLst/>
            <a:rect l="l" t="t" r="r" b="b"/>
            <a:pathLst>
              <a:path w="214629" h="3423920">
                <a:moveTo>
                  <a:pt x="0" y="3423920"/>
                </a:moveTo>
                <a:lnTo>
                  <a:pt x="214552" y="3423920"/>
                </a:lnTo>
                <a:lnTo>
                  <a:pt x="214552" y="0"/>
                </a:lnTo>
                <a:lnTo>
                  <a:pt x="0" y="0"/>
                </a:lnTo>
                <a:lnTo>
                  <a:pt x="0" y="342392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9174" y="0"/>
            <a:ext cx="136525" cy="6858000"/>
          </a:xfrm>
          <a:custGeom>
            <a:avLst/>
            <a:gdLst/>
            <a:ahLst/>
            <a:cxnLst/>
            <a:rect l="l" t="t" r="r" b="b"/>
            <a:pathLst>
              <a:path w="136525" h="6858000">
                <a:moveTo>
                  <a:pt x="0" y="6858000"/>
                </a:moveTo>
                <a:lnTo>
                  <a:pt x="136410" y="6858000"/>
                </a:lnTo>
                <a:lnTo>
                  <a:pt x="13641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4621" y="3424189"/>
            <a:ext cx="6350" cy="20320"/>
          </a:xfrm>
          <a:custGeom>
            <a:avLst/>
            <a:gdLst/>
            <a:ahLst/>
            <a:cxnLst/>
            <a:rect l="l" t="t" r="r" b="b"/>
            <a:pathLst>
              <a:path w="6350" h="20320">
                <a:moveTo>
                  <a:pt x="0" y="0"/>
                </a:moveTo>
                <a:lnTo>
                  <a:pt x="0" y="19989"/>
                </a:lnTo>
                <a:lnTo>
                  <a:pt x="5765" y="9994"/>
                </a:lnTo>
                <a:lnTo>
                  <a:pt x="0" y="0"/>
                </a:lnTo>
                <a:close/>
              </a:path>
            </a:pathLst>
          </a:custGeom>
          <a:solidFill>
            <a:srgbClr val="7EBD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0" y="0"/>
            <a:ext cx="871540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экономических показателей компании</a:t>
            </a:r>
          </a:p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ПАО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Инкорпорейтед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kern="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0" y="857232"/>
          <a:ext cx="442912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0" y="3571876"/>
          <a:ext cx="6143636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3786182" y="642918"/>
          <a:ext cx="485778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5357818" y="4071942"/>
          <a:ext cx="3357586" cy="2614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1012</Words>
  <Application>Microsoft Office PowerPoint</Application>
  <PresentationFormat>Экран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Выполнил:</vt:lpstr>
      <vt:lpstr>Актуальность темы исследования</vt:lpstr>
      <vt:lpstr>Цель, задачи и практическая значимость исследования</vt:lpstr>
      <vt:lpstr>Объект исследования –компания ПАО «Крок Инкорпорейтед».</vt:lpstr>
      <vt:lpstr>Первая глава- теоретическая, в ней описана сущность факторинга как особой сферы управления дебиторской задолженностью; изложены критерии эффективности факторинга для субъектов факторинговых отношений; изучены проблемы развития деятельности факторинговых компаний в России. </vt:lpstr>
      <vt:lpstr>Теоретические аспекты исследования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Елена Владимировна Сорокина</dc:creator>
  <cp:lastModifiedBy>Ольга</cp:lastModifiedBy>
  <cp:revision>119</cp:revision>
  <dcterms:created xsi:type="dcterms:W3CDTF">2019-10-22T21:02:06Z</dcterms:created>
  <dcterms:modified xsi:type="dcterms:W3CDTF">2024-01-04T13:37:25Z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2019-10-23T00:00:00Z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2019-10-22T00:00:00Z</vt:filetime>
  </property>
</Properties>
</file>