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ngesInfos/changesInfo1.xml" ContentType="application/vnd.ms-powerpoint.changesinfo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tags/tag3.xml" ContentType="application/vnd.openxmlformats-officedocument.presentationml.tags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charts/chart8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71" r:id="rId3"/>
    <p:sldId id="273" r:id="rId4"/>
    <p:sldId id="274" r:id="rId5"/>
    <p:sldId id="275" r:id="rId6"/>
    <p:sldId id="258" r:id="rId7"/>
    <p:sldId id="259" r:id="rId8"/>
    <p:sldId id="260" r:id="rId9"/>
    <p:sldId id="277" r:id="rId10"/>
    <p:sldId id="262" r:id="rId11"/>
    <p:sldId id="278" r:id="rId12"/>
    <p:sldId id="265" r:id="rId13"/>
    <p:sldId id="266" r:id="rId14"/>
    <p:sldId id="281" r:id="rId15"/>
    <p:sldId id="269" r:id="rId16"/>
    <p:sldId id="279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000" autoAdjust="0"/>
    <p:restoredTop sz="96005" autoAdjust="0"/>
  </p:normalViewPr>
  <p:slideViewPr>
    <p:cSldViewPr snapToGrid="0">
      <p:cViewPr varScale="1">
        <p:scale>
          <a:sx n="85" d="100"/>
          <a:sy n="85" d="100"/>
        </p:scale>
        <p:origin x="-590" y="-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microsoft.com/office/2016/11/relationships/changesInfo" Target="changesInfos/changesInfo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deapad Lenovo" userId="c589f60fec2084d2" providerId="LiveId" clId="{FDB2A39B-2993-4E8C-ABD3-59E7A6777ADD}"/>
    <pc:docChg chg="modSld">
      <pc:chgData name="Ideapad Lenovo" userId="c589f60fec2084d2" providerId="LiveId" clId="{FDB2A39B-2993-4E8C-ABD3-59E7A6777ADD}" dt="2023-05-02T08:35:24.298" v="31" actId="20577"/>
      <pc:docMkLst>
        <pc:docMk/>
      </pc:docMkLst>
      <pc:sldChg chg="modSp mod">
        <pc:chgData name="Ideapad Lenovo" userId="c589f60fec2084d2" providerId="LiveId" clId="{FDB2A39B-2993-4E8C-ABD3-59E7A6777ADD}" dt="2023-05-02T08:35:24.298" v="31" actId="20577"/>
        <pc:sldMkLst>
          <pc:docMk/>
          <pc:sldMk cId="51949982" sldId="271"/>
        </pc:sldMkLst>
        <pc:spChg chg="mod">
          <ac:chgData name="Ideapad Lenovo" userId="c589f60fec2084d2" providerId="LiveId" clId="{FDB2A39B-2993-4E8C-ABD3-59E7A6777ADD}" dt="2023-05-02T08:35:24.298" v="31" actId="20577"/>
          <ac:spMkLst>
            <pc:docMk/>
            <pc:sldMk cId="51949982" sldId="271"/>
            <ac:spMk id="10" creationId="{00000000-0000-0000-0000-000000000000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4;&#1083;&#1100;&#1075;&#1072;\Desktop\&#1050;&#1085;&#1080;&#1075;&#1072;1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4;&#1083;&#1100;&#1075;&#1072;\Desktop\&#1050;&#1085;&#1080;&#1075;&#1072;1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4;&#1083;&#1100;&#1075;&#1072;\Desktop\&#1050;&#1085;&#1080;&#1075;&#1072;1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4;&#1083;&#1100;&#1075;&#1072;\Desktop\&#1050;&#1085;&#1080;&#1075;&#1072;1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4;&#1083;&#1100;&#1075;&#1072;\Desktop\&#1050;&#1085;&#1080;&#1075;&#1072;1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4;&#1083;&#1100;&#1075;&#1072;\Desktop\&#1050;&#1085;&#1080;&#1075;&#1072;1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4;&#1083;&#1100;&#1075;&#1072;\Desktop\&#1050;&#1085;&#1080;&#1075;&#1072;1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4;&#1083;&#1100;&#1075;&#1072;\Desktop\&#1050;&#1085;&#1080;&#1075;&#1072;1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4;&#1083;&#1100;&#1075;&#1072;\Desktop\&#1050;&#1085;&#1080;&#1075;&#1072;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  <c:txPr>
        <a:bodyPr/>
        <a:lstStyle/>
        <a:p>
          <a:pPr>
            <a:defRPr sz="1200" b="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Лист1!$H$14</c:f>
              <c:strCache>
                <c:ptCount val="1"/>
                <c:pt idx="0">
                  <c:v>человек</c:v>
                </c:pt>
              </c:strCache>
            </c:strRef>
          </c:tx>
          <c:dPt>
            <c:idx val="0"/>
            <c:spPr>
              <a:solidFill>
                <a:schemeClr val="bg2">
                  <a:lumMod val="25000"/>
                </a:schemeClr>
              </a:solidFill>
            </c:spPr>
          </c:dPt>
          <c:dPt>
            <c:idx val="1"/>
            <c:spPr>
              <a:solidFill>
                <a:schemeClr val="bg2">
                  <a:lumMod val="75000"/>
                </a:schemeClr>
              </a:solidFill>
            </c:spPr>
          </c:dPt>
          <c:dLbls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Val val="1"/>
            <c:showLeaderLines val="1"/>
          </c:dLbls>
          <c:cat>
            <c:strRef>
              <c:f>Лист1!$G$15:$G$16</c:f>
              <c:strCache>
                <c:ptCount val="2"/>
                <c:pt idx="0">
                  <c:v>мальчики</c:v>
                </c:pt>
                <c:pt idx="1">
                  <c:v>девочки</c:v>
                </c:pt>
              </c:strCache>
            </c:strRef>
          </c:cat>
          <c:val>
            <c:numRef>
              <c:f>Лист1!$H$15:$H$16</c:f>
              <c:numCache>
                <c:formatCode>General</c:formatCode>
                <c:ptCount val="2"/>
                <c:pt idx="0">
                  <c:v>10</c:v>
                </c:pt>
                <c:pt idx="1">
                  <c:v>6</c:v>
                </c:pt>
              </c:numCache>
            </c:numRef>
          </c:val>
        </c:ser>
        <c:dLbls>
          <c:showVal val="1"/>
        </c:dLbls>
      </c:pie3DChart>
    </c:plotArea>
    <c:legend>
      <c:legendPos val="b"/>
      <c:layout/>
      <c:txPr>
        <a:bodyPr/>
        <a:lstStyle/>
        <a:p>
          <a:pPr>
            <a:defRPr sz="14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Лист1!$D$634</c:f>
              <c:strCache>
                <c:ptCount val="1"/>
                <c:pt idx="0">
                  <c:v>До мероприятий,%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tint val="50000"/>
                    <a:satMod val="300000"/>
                  </a:schemeClr>
                </a:gs>
                <a:gs pos="35000">
                  <a:schemeClr val="accent6">
                    <a:tint val="37000"/>
                    <a:satMod val="300000"/>
                  </a:schemeClr>
                </a:gs>
                <a:gs pos="100000">
                  <a:schemeClr val="accent6">
                    <a:tint val="15000"/>
                    <a:satMod val="350000"/>
                  </a:schemeClr>
                </a:gs>
              </a:gsLst>
              <a:lin ang="16200000" scaled="1"/>
            </a:gradFill>
            <a:ln w="9525" cap="flat" cmpd="sng" algn="ctr">
              <a:solidFill>
                <a:schemeClr val="accent6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dLbls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Лист1!$C$635:$C$637</c:f>
              <c:strCache>
                <c:ptCount val="3"/>
                <c:pt idx="0">
                  <c:v>нет проявлений дисграфии</c:v>
                </c:pt>
                <c:pt idx="1">
                  <c:v>предпосылки проявления дисграфии              </c:v>
                </c:pt>
                <c:pt idx="2">
                  <c:v>вероятное наличие дисграфии</c:v>
                </c:pt>
              </c:strCache>
            </c:strRef>
          </c:cat>
          <c:val>
            <c:numRef>
              <c:f>Лист1!$D$635:$D$637</c:f>
              <c:numCache>
                <c:formatCode>General</c:formatCode>
                <c:ptCount val="3"/>
                <c:pt idx="0">
                  <c:v>43.75</c:v>
                </c:pt>
                <c:pt idx="1">
                  <c:v>50</c:v>
                </c:pt>
                <c:pt idx="2">
                  <c:v>6.25</c:v>
                </c:pt>
              </c:numCache>
            </c:numRef>
          </c:val>
        </c:ser>
        <c:ser>
          <c:idx val="1"/>
          <c:order val="1"/>
          <c:tx>
            <c:strRef>
              <c:f>Лист1!$E$634</c:f>
              <c:strCache>
                <c:ptCount val="1"/>
                <c:pt idx="0">
                  <c:v>После мероприятий, %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50000"/>
                    <a:satMod val="300000"/>
                  </a:schemeClr>
                </a:gs>
                <a:gs pos="35000">
                  <a:schemeClr val="accent3">
                    <a:tint val="37000"/>
                    <a:satMod val="300000"/>
                  </a:schemeClr>
                </a:gs>
                <a:gs pos="100000">
                  <a:schemeClr val="accent3">
                    <a:tint val="15000"/>
                    <a:satMod val="350000"/>
                  </a:schemeClr>
                </a:gs>
              </a:gsLst>
              <a:lin ang="16200000" scaled="1"/>
            </a:gradFill>
            <a:ln w="9525" cap="flat" cmpd="sng" algn="ctr">
              <a:solidFill>
                <a:schemeClr val="accent3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dLbls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Лист1!$C$635:$C$637</c:f>
              <c:strCache>
                <c:ptCount val="3"/>
                <c:pt idx="0">
                  <c:v>нет проявлений дисграфии</c:v>
                </c:pt>
                <c:pt idx="1">
                  <c:v>предпосылки проявления дисграфии              </c:v>
                </c:pt>
                <c:pt idx="2">
                  <c:v>вероятное наличие дисграфии</c:v>
                </c:pt>
              </c:strCache>
            </c:strRef>
          </c:cat>
          <c:val>
            <c:numRef>
              <c:f>Лист1!$E$635:$E$637</c:f>
              <c:numCache>
                <c:formatCode>General</c:formatCode>
                <c:ptCount val="3"/>
                <c:pt idx="0">
                  <c:v>75</c:v>
                </c:pt>
                <c:pt idx="1">
                  <c:v>25</c:v>
                </c:pt>
                <c:pt idx="2">
                  <c:v>0</c:v>
                </c:pt>
              </c:numCache>
            </c:numRef>
          </c:val>
        </c:ser>
        <c:dLbls>
          <c:showVal val="1"/>
        </c:dLbls>
        <c:shape val="cylinder"/>
        <c:axId val="239019520"/>
        <c:axId val="239060480"/>
        <c:axId val="0"/>
      </c:bar3DChart>
      <c:catAx>
        <c:axId val="239019520"/>
        <c:scaling>
          <c:orientation val="minMax"/>
        </c:scaling>
        <c:axPos val="b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239060480"/>
        <c:crosses val="autoZero"/>
        <c:auto val="1"/>
        <c:lblAlgn val="ctr"/>
        <c:lblOffset val="100"/>
      </c:catAx>
      <c:valAx>
        <c:axId val="239060480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239019520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Лист1!$D$634</c:f>
              <c:strCache>
                <c:ptCount val="1"/>
                <c:pt idx="0">
                  <c:v>До мероприятий,%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tint val="50000"/>
                    <a:satMod val="300000"/>
                  </a:schemeClr>
                </a:gs>
                <a:gs pos="35000">
                  <a:schemeClr val="accent6">
                    <a:tint val="37000"/>
                    <a:satMod val="300000"/>
                  </a:schemeClr>
                </a:gs>
                <a:gs pos="100000">
                  <a:schemeClr val="accent6">
                    <a:tint val="15000"/>
                    <a:satMod val="350000"/>
                  </a:schemeClr>
                </a:gs>
              </a:gsLst>
              <a:lin ang="16200000" scaled="1"/>
            </a:gradFill>
            <a:ln w="9525" cap="flat" cmpd="sng" algn="ctr">
              <a:solidFill>
                <a:schemeClr val="accent6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dLbls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Лист1!$C$635:$C$637</c:f>
              <c:strCache>
                <c:ptCount val="3"/>
                <c:pt idx="0">
                  <c:v>нет проявлений дисграфии</c:v>
                </c:pt>
                <c:pt idx="1">
                  <c:v>предпосылки проявления дисграфии              </c:v>
                </c:pt>
                <c:pt idx="2">
                  <c:v>вероятное наличие дисграфии</c:v>
                </c:pt>
              </c:strCache>
            </c:strRef>
          </c:cat>
          <c:val>
            <c:numRef>
              <c:f>Лист1!$D$635:$D$637</c:f>
              <c:numCache>
                <c:formatCode>General</c:formatCode>
                <c:ptCount val="3"/>
                <c:pt idx="0">
                  <c:v>43.75</c:v>
                </c:pt>
                <c:pt idx="1">
                  <c:v>50</c:v>
                </c:pt>
                <c:pt idx="2">
                  <c:v>6.25</c:v>
                </c:pt>
              </c:numCache>
            </c:numRef>
          </c:val>
        </c:ser>
        <c:ser>
          <c:idx val="1"/>
          <c:order val="1"/>
          <c:tx>
            <c:strRef>
              <c:f>Лист1!$E$634</c:f>
              <c:strCache>
                <c:ptCount val="1"/>
                <c:pt idx="0">
                  <c:v>После мероприятий, %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50000"/>
                    <a:satMod val="300000"/>
                  </a:schemeClr>
                </a:gs>
                <a:gs pos="35000">
                  <a:schemeClr val="accent3">
                    <a:tint val="37000"/>
                    <a:satMod val="300000"/>
                  </a:schemeClr>
                </a:gs>
                <a:gs pos="100000">
                  <a:schemeClr val="accent3">
                    <a:tint val="15000"/>
                    <a:satMod val="350000"/>
                  </a:schemeClr>
                </a:gs>
              </a:gsLst>
              <a:lin ang="16200000" scaled="1"/>
            </a:gradFill>
            <a:ln w="9525" cap="flat" cmpd="sng" algn="ctr">
              <a:solidFill>
                <a:schemeClr val="accent3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dLbls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Лист1!$C$635:$C$637</c:f>
              <c:strCache>
                <c:ptCount val="3"/>
                <c:pt idx="0">
                  <c:v>нет проявлений дисграфии</c:v>
                </c:pt>
                <c:pt idx="1">
                  <c:v>предпосылки проявления дисграфии              </c:v>
                </c:pt>
                <c:pt idx="2">
                  <c:v>вероятное наличие дисграфии</c:v>
                </c:pt>
              </c:strCache>
            </c:strRef>
          </c:cat>
          <c:val>
            <c:numRef>
              <c:f>Лист1!$E$635:$E$637</c:f>
              <c:numCache>
                <c:formatCode>General</c:formatCode>
                <c:ptCount val="3"/>
                <c:pt idx="0">
                  <c:v>75</c:v>
                </c:pt>
                <c:pt idx="1">
                  <c:v>25</c:v>
                </c:pt>
                <c:pt idx="2">
                  <c:v>0</c:v>
                </c:pt>
              </c:numCache>
            </c:numRef>
          </c:val>
        </c:ser>
        <c:dLbls>
          <c:showVal val="1"/>
        </c:dLbls>
        <c:shape val="cylinder"/>
        <c:axId val="242592384"/>
        <c:axId val="242594944"/>
        <c:axId val="0"/>
      </c:bar3DChart>
      <c:catAx>
        <c:axId val="242592384"/>
        <c:scaling>
          <c:orientation val="minMax"/>
        </c:scaling>
        <c:axPos val="b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242594944"/>
        <c:crosses val="autoZero"/>
        <c:auto val="1"/>
        <c:lblAlgn val="ctr"/>
        <c:lblOffset val="100"/>
      </c:catAx>
      <c:valAx>
        <c:axId val="242594944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242592384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Лист1!$H$30</c:f>
              <c:strCache>
                <c:ptCount val="1"/>
                <c:pt idx="0">
                  <c:v>количество, чел.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 w="9525" cap="flat" cmpd="sng" algn="ctr">
              <a:solidFill>
                <a:schemeClr val="accent3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dLbls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Лист1!$G$31:$G$33</c:f>
              <c:strCache>
                <c:ptCount val="3"/>
                <c:pt idx="0">
                  <c:v>2 А</c:v>
                </c:pt>
                <c:pt idx="1">
                  <c:v>2 Б</c:v>
                </c:pt>
                <c:pt idx="2">
                  <c:v>2 В</c:v>
                </c:pt>
              </c:strCache>
            </c:strRef>
          </c:cat>
          <c:val>
            <c:numRef>
              <c:f>Лист1!$H$31:$H$33</c:f>
              <c:numCache>
                <c:formatCode>General</c:formatCode>
                <c:ptCount val="3"/>
                <c:pt idx="0">
                  <c:v>4</c:v>
                </c:pt>
                <c:pt idx="1">
                  <c:v>6</c:v>
                </c:pt>
                <c:pt idx="2">
                  <c:v>6</c:v>
                </c:pt>
              </c:numCache>
            </c:numRef>
          </c:val>
        </c:ser>
        <c:dLbls>
          <c:showVal val="1"/>
        </c:dLbls>
        <c:shape val="cylinder"/>
        <c:axId val="226141312"/>
        <c:axId val="226247808"/>
        <c:axId val="0"/>
      </c:bar3DChart>
      <c:catAx>
        <c:axId val="226141312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226247808"/>
        <c:crosses val="autoZero"/>
        <c:auto val="1"/>
        <c:lblAlgn val="ctr"/>
        <c:lblOffset val="100"/>
      </c:catAx>
      <c:valAx>
        <c:axId val="226247808"/>
        <c:scaling>
          <c:orientation val="minMax"/>
        </c:scaling>
        <c:delete val="1"/>
        <c:axPos val="l"/>
        <c:majorGridlines/>
        <c:numFmt formatCode="General" sourceLinked="1"/>
        <c:tickLblPos val="nextTo"/>
        <c:crossAx val="226141312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sz="14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Лист1!$D$129</c:f>
              <c:strCache>
                <c:ptCount val="1"/>
                <c:pt idx="0">
                  <c:v>До мероприятий, чел.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50000"/>
                    <a:satMod val="300000"/>
                  </a:schemeClr>
                </a:gs>
                <a:gs pos="35000">
                  <a:schemeClr val="accent1">
                    <a:tint val="37000"/>
                    <a:satMod val="300000"/>
                  </a:schemeClr>
                </a:gs>
                <a:gs pos="100000">
                  <a:schemeClr val="accent1">
                    <a:tint val="15000"/>
                    <a:satMod val="350000"/>
                  </a:schemeClr>
                </a:gs>
              </a:gsLst>
              <a:lin ang="16200000" scaled="1"/>
            </a:gradFill>
            <a:ln w="9525" cap="flat" cmpd="sng" algn="ctr">
              <a:solidFill>
                <a:schemeClr val="accent1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dLbls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Лист1!$C$130:$C$132</c:f>
              <c:strCache>
                <c:ptCount val="3"/>
                <c:pt idx="0">
                  <c:v>высокий уровень</c:v>
                </c:pt>
                <c:pt idx="1">
                  <c:v>средний уровень</c:v>
                </c:pt>
                <c:pt idx="2">
                  <c:v>низкий уровень</c:v>
                </c:pt>
              </c:strCache>
            </c:strRef>
          </c:cat>
          <c:val>
            <c:numRef>
              <c:f>Лист1!$D$130:$D$132</c:f>
              <c:numCache>
                <c:formatCode>General</c:formatCode>
                <c:ptCount val="3"/>
                <c:pt idx="0">
                  <c:v>0</c:v>
                </c:pt>
                <c:pt idx="1">
                  <c:v>10</c:v>
                </c:pt>
                <c:pt idx="2">
                  <c:v>6</c:v>
                </c:pt>
              </c:numCache>
            </c:numRef>
          </c:val>
        </c:ser>
        <c:ser>
          <c:idx val="1"/>
          <c:order val="1"/>
          <c:tx>
            <c:strRef>
              <c:f>Лист1!$E$129</c:f>
              <c:strCache>
                <c:ptCount val="1"/>
                <c:pt idx="0">
                  <c:v>После мероприятий, чел.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50000"/>
                    <a:satMod val="300000"/>
                  </a:schemeClr>
                </a:gs>
                <a:gs pos="35000">
                  <a:schemeClr val="accent2">
                    <a:tint val="37000"/>
                    <a:satMod val="300000"/>
                  </a:schemeClr>
                </a:gs>
                <a:gs pos="100000">
                  <a:schemeClr val="accent2">
                    <a:tint val="15000"/>
                    <a:satMod val="350000"/>
                  </a:schemeClr>
                </a:gs>
              </a:gsLst>
              <a:lin ang="16200000" scaled="1"/>
            </a:gradFill>
            <a:ln w="9525" cap="flat" cmpd="sng" algn="ctr">
              <a:solidFill>
                <a:schemeClr val="accent2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dLbls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Лист1!$C$130:$C$132</c:f>
              <c:strCache>
                <c:ptCount val="3"/>
                <c:pt idx="0">
                  <c:v>высокий уровень</c:v>
                </c:pt>
                <c:pt idx="1">
                  <c:v>средний уровень</c:v>
                </c:pt>
                <c:pt idx="2">
                  <c:v>низкий уровень</c:v>
                </c:pt>
              </c:strCache>
            </c:strRef>
          </c:cat>
          <c:val>
            <c:numRef>
              <c:f>Лист1!$E$130:$E$132</c:f>
              <c:numCache>
                <c:formatCode>General</c:formatCode>
                <c:ptCount val="3"/>
                <c:pt idx="0">
                  <c:v>8</c:v>
                </c:pt>
                <c:pt idx="1">
                  <c:v>8</c:v>
                </c:pt>
                <c:pt idx="2">
                  <c:v>0</c:v>
                </c:pt>
              </c:numCache>
            </c:numRef>
          </c:val>
        </c:ser>
        <c:dLbls>
          <c:showVal val="1"/>
        </c:dLbls>
        <c:shape val="cylinder"/>
        <c:axId val="226140160"/>
        <c:axId val="226142848"/>
        <c:axId val="0"/>
      </c:bar3DChart>
      <c:catAx>
        <c:axId val="226140160"/>
        <c:scaling>
          <c:orientation val="minMax"/>
        </c:scaling>
        <c:axPos val="b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226142848"/>
        <c:crosses val="autoZero"/>
        <c:auto val="1"/>
        <c:lblAlgn val="ctr"/>
        <c:lblOffset val="100"/>
      </c:catAx>
      <c:valAx>
        <c:axId val="226142848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226140160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Лист1!$E$163</c:f>
              <c:strCache>
                <c:ptCount val="1"/>
                <c:pt idx="0">
                  <c:v>До мероприятий, чел.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50000"/>
                    <a:satMod val="300000"/>
                  </a:schemeClr>
                </a:gs>
                <a:gs pos="35000">
                  <a:schemeClr val="accent3">
                    <a:tint val="37000"/>
                    <a:satMod val="300000"/>
                  </a:schemeClr>
                </a:gs>
                <a:gs pos="100000">
                  <a:schemeClr val="accent3">
                    <a:tint val="15000"/>
                    <a:satMod val="350000"/>
                  </a:schemeClr>
                </a:gs>
              </a:gsLst>
              <a:lin ang="16200000" scaled="1"/>
            </a:gradFill>
            <a:ln w="9525" cap="flat" cmpd="sng" algn="ctr">
              <a:solidFill>
                <a:schemeClr val="accent3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dLbls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Лист1!$D$164:$D$167</c:f>
              <c:strCache>
                <c:ptCount val="4"/>
                <c:pt idx="0">
                  <c:v>45 баллов</c:v>
                </c:pt>
                <c:pt idx="1">
                  <c:v>30 баллов</c:v>
                </c:pt>
                <c:pt idx="2">
                  <c:v>15 баллов</c:v>
                </c:pt>
                <c:pt idx="3">
                  <c:v>0 баллов</c:v>
                </c:pt>
              </c:strCache>
            </c:strRef>
          </c:cat>
          <c:val>
            <c:numRef>
              <c:f>Лист1!$E$164:$E$167</c:f>
              <c:numCache>
                <c:formatCode>General</c:formatCode>
                <c:ptCount val="4"/>
                <c:pt idx="0">
                  <c:v>2</c:v>
                </c:pt>
                <c:pt idx="1">
                  <c:v>6</c:v>
                </c:pt>
                <c:pt idx="2">
                  <c:v>5</c:v>
                </c:pt>
                <c:pt idx="3">
                  <c:v>3</c:v>
                </c:pt>
              </c:numCache>
            </c:numRef>
          </c:val>
        </c:ser>
        <c:ser>
          <c:idx val="1"/>
          <c:order val="1"/>
          <c:tx>
            <c:strRef>
              <c:f>Лист1!$F$163</c:f>
              <c:strCache>
                <c:ptCount val="1"/>
                <c:pt idx="0">
                  <c:v>После мероприятий, чел.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tint val="50000"/>
                    <a:satMod val="300000"/>
                  </a:schemeClr>
                </a:gs>
                <a:gs pos="35000">
                  <a:schemeClr val="accent6">
                    <a:tint val="37000"/>
                    <a:satMod val="300000"/>
                  </a:schemeClr>
                </a:gs>
                <a:gs pos="100000">
                  <a:schemeClr val="accent6">
                    <a:tint val="15000"/>
                    <a:satMod val="350000"/>
                  </a:schemeClr>
                </a:gs>
              </a:gsLst>
              <a:lin ang="16200000" scaled="1"/>
            </a:gradFill>
            <a:ln w="9525" cap="flat" cmpd="sng" algn="ctr">
              <a:solidFill>
                <a:schemeClr val="accent6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dLbls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Лист1!$D$164:$D$167</c:f>
              <c:strCache>
                <c:ptCount val="4"/>
                <c:pt idx="0">
                  <c:v>45 баллов</c:v>
                </c:pt>
                <c:pt idx="1">
                  <c:v>30 баллов</c:v>
                </c:pt>
                <c:pt idx="2">
                  <c:v>15 баллов</c:v>
                </c:pt>
                <c:pt idx="3">
                  <c:v>0 баллов</c:v>
                </c:pt>
              </c:strCache>
            </c:strRef>
          </c:cat>
          <c:val>
            <c:numRef>
              <c:f>Лист1!$F$164:$F$167</c:f>
              <c:numCache>
                <c:formatCode>General</c:formatCode>
                <c:ptCount val="4"/>
                <c:pt idx="0">
                  <c:v>5</c:v>
                </c:pt>
                <c:pt idx="1">
                  <c:v>10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dLbls>
          <c:showVal val="1"/>
        </c:dLbls>
        <c:shape val="box"/>
        <c:axId val="213244928"/>
        <c:axId val="222315264"/>
        <c:axId val="0"/>
      </c:bar3DChart>
      <c:catAx>
        <c:axId val="213244928"/>
        <c:scaling>
          <c:orientation val="minMax"/>
        </c:scaling>
        <c:axPos val="b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222315264"/>
        <c:crosses val="autoZero"/>
        <c:auto val="1"/>
        <c:lblAlgn val="ctr"/>
        <c:lblOffset val="100"/>
      </c:catAx>
      <c:valAx>
        <c:axId val="222315264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213244928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Лист1!$C$312</c:f>
              <c:strCache>
                <c:ptCount val="1"/>
                <c:pt idx="0">
                  <c:v>До мероприятий, чел.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tint val="50000"/>
                    <a:satMod val="300000"/>
                  </a:schemeClr>
                </a:gs>
                <a:gs pos="35000">
                  <a:schemeClr val="accent4">
                    <a:tint val="37000"/>
                    <a:satMod val="300000"/>
                  </a:schemeClr>
                </a:gs>
                <a:gs pos="100000">
                  <a:schemeClr val="accent4">
                    <a:tint val="15000"/>
                    <a:satMod val="350000"/>
                  </a:schemeClr>
                </a:gs>
              </a:gsLst>
              <a:lin ang="16200000" scaled="1"/>
            </a:gradFill>
            <a:ln w="9525" cap="flat" cmpd="sng" algn="ctr">
              <a:solidFill>
                <a:schemeClr val="accent4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dLbls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Лист1!$B$313:$B$315</c:f>
              <c:strCache>
                <c:ptCount val="3"/>
                <c:pt idx="0">
                  <c:v>высокий уровень</c:v>
                </c:pt>
                <c:pt idx="1">
                  <c:v>средний уровень</c:v>
                </c:pt>
                <c:pt idx="2">
                  <c:v>низкий уровень</c:v>
                </c:pt>
              </c:strCache>
            </c:strRef>
          </c:cat>
          <c:val>
            <c:numRef>
              <c:f>Лист1!$C$313:$C$315</c:f>
              <c:numCache>
                <c:formatCode>General</c:formatCode>
                <c:ptCount val="3"/>
                <c:pt idx="0">
                  <c:v>3</c:v>
                </c:pt>
                <c:pt idx="1">
                  <c:v>9</c:v>
                </c:pt>
                <c:pt idx="2">
                  <c:v>4</c:v>
                </c:pt>
              </c:numCache>
            </c:numRef>
          </c:val>
        </c:ser>
        <c:ser>
          <c:idx val="1"/>
          <c:order val="1"/>
          <c:tx>
            <c:strRef>
              <c:f>Лист1!$D$312</c:f>
              <c:strCache>
                <c:ptCount val="1"/>
                <c:pt idx="0">
                  <c:v>После меропряитий, чел.</c:v>
                </c:pt>
              </c:strCache>
            </c:strRef>
          </c:tx>
          <c:spPr>
            <a:gradFill rotWithShape="1">
              <a:gsLst>
                <a:gs pos="0">
                  <a:schemeClr val="dk1">
                    <a:tint val="50000"/>
                    <a:satMod val="300000"/>
                  </a:schemeClr>
                </a:gs>
                <a:gs pos="35000">
                  <a:schemeClr val="dk1">
                    <a:tint val="37000"/>
                    <a:satMod val="300000"/>
                  </a:schemeClr>
                </a:gs>
                <a:gs pos="100000">
                  <a:schemeClr val="dk1">
                    <a:tint val="15000"/>
                    <a:satMod val="350000"/>
                  </a:schemeClr>
                </a:gs>
              </a:gsLst>
              <a:lin ang="16200000" scaled="1"/>
            </a:gradFill>
            <a:ln w="9525" cap="flat" cmpd="sng" algn="ctr">
              <a:solidFill>
                <a:schemeClr val="dk1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dLbls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Лист1!$B$313:$B$315</c:f>
              <c:strCache>
                <c:ptCount val="3"/>
                <c:pt idx="0">
                  <c:v>высокий уровень</c:v>
                </c:pt>
                <c:pt idx="1">
                  <c:v>средний уровень</c:v>
                </c:pt>
                <c:pt idx="2">
                  <c:v>низкий уровень</c:v>
                </c:pt>
              </c:strCache>
            </c:strRef>
          </c:cat>
          <c:val>
            <c:numRef>
              <c:f>Лист1!$D$313:$D$315</c:f>
              <c:numCache>
                <c:formatCode>General</c:formatCode>
                <c:ptCount val="3"/>
                <c:pt idx="0">
                  <c:v>12</c:v>
                </c:pt>
                <c:pt idx="1">
                  <c:v>4</c:v>
                </c:pt>
                <c:pt idx="2">
                  <c:v>0</c:v>
                </c:pt>
              </c:numCache>
            </c:numRef>
          </c:val>
        </c:ser>
        <c:dLbls>
          <c:showVal val="1"/>
        </c:dLbls>
        <c:shape val="cylinder"/>
        <c:axId val="241679360"/>
        <c:axId val="243151616"/>
        <c:axId val="0"/>
      </c:bar3DChart>
      <c:catAx>
        <c:axId val="241679360"/>
        <c:scaling>
          <c:orientation val="minMax"/>
        </c:scaling>
        <c:axPos val="b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243151616"/>
        <c:crosses val="autoZero"/>
        <c:auto val="1"/>
        <c:lblAlgn val="ctr"/>
        <c:lblOffset val="100"/>
      </c:catAx>
      <c:valAx>
        <c:axId val="243151616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241679360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>
        <c:manualLayout>
          <c:layoutTarget val="inner"/>
          <c:xMode val="edge"/>
          <c:yMode val="edge"/>
          <c:x val="7.9456182789063592E-2"/>
          <c:y val="4.6770924467774859E-2"/>
          <c:w val="0.5557123639325634"/>
          <c:h val="0.74966426071741032"/>
        </c:manualLayout>
      </c:layout>
      <c:bar3DChart>
        <c:barDir val="col"/>
        <c:grouping val="clustered"/>
        <c:ser>
          <c:idx val="0"/>
          <c:order val="0"/>
          <c:tx>
            <c:strRef>
              <c:f>Лист1!$D$508</c:f>
              <c:strCache>
                <c:ptCount val="1"/>
                <c:pt idx="0">
                  <c:v>До мероприятий, чел.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50000"/>
                    <a:satMod val="300000"/>
                  </a:schemeClr>
                </a:gs>
                <a:gs pos="35000">
                  <a:schemeClr val="accent1">
                    <a:tint val="37000"/>
                    <a:satMod val="300000"/>
                  </a:schemeClr>
                </a:gs>
                <a:gs pos="100000">
                  <a:schemeClr val="accent1">
                    <a:tint val="15000"/>
                    <a:satMod val="350000"/>
                  </a:schemeClr>
                </a:gs>
              </a:gsLst>
              <a:lin ang="16200000" scaled="1"/>
            </a:gradFill>
            <a:ln w="9525" cap="flat" cmpd="sng" algn="ctr">
              <a:solidFill>
                <a:schemeClr val="accent1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dLbls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Лист1!$C$509:$C$511</c:f>
              <c:strCache>
                <c:ptCount val="3"/>
                <c:pt idx="0">
                  <c:v>высокий уровень</c:v>
                </c:pt>
                <c:pt idx="1">
                  <c:v>средний уровень</c:v>
                </c:pt>
                <c:pt idx="2">
                  <c:v>низкий уровень</c:v>
                </c:pt>
              </c:strCache>
            </c:strRef>
          </c:cat>
          <c:val>
            <c:numRef>
              <c:f>Лист1!$D$509:$D$511</c:f>
              <c:numCache>
                <c:formatCode>General</c:formatCode>
                <c:ptCount val="3"/>
                <c:pt idx="0">
                  <c:v>3</c:v>
                </c:pt>
                <c:pt idx="1">
                  <c:v>12</c:v>
                </c:pt>
                <c:pt idx="2">
                  <c:v>1</c:v>
                </c:pt>
              </c:numCache>
            </c:numRef>
          </c:val>
        </c:ser>
        <c:ser>
          <c:idx val="1"/>
          <c:order val="1"/>
          <c:tx>
            <c:strRef>
              <c:f>Лист1!$E$508</c:f>
              <c:strCache>
                <c:ptCount val="1"/>
                <c:pt idx="0">
                  <c:v>После мероприятий, чел.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50000"/>
                    <a:satMod val="300000"/>
                  </a:schemeClr>
                </a:gs>
                <a:gs pos="35000">
                  <a:schemeClr val="accent2">
                    <a:tint val="37000"/>
                    <a:satMod val="300000"/>
                  </a:schemeClr>
                </a:gs>
                <a:gs pos="100000">
                  <a:schemeClr val="accent2">
                    <a:tint val="15000"/>
                    <a:satMod val="350000"/>
                  </a:schemeClr>
                </a:gs>
              </a:gsLst>
              <a:lin ang="16200000" scaled="1"/>
            </a:gradFill>
            <a:ln w="9525" cap="flat" cmpd="sng" algn="ctr">
              <a:solidFill>
                <a:schemeClr val="accent2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dLbls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Лист1!$C$509:$C$511</c:f>
              <c:strCache>
                <c:ptCount val="3"/>
                <c:pt idx="0">
                  <c:v>высокий уровень</c:v>
                </c:pt>
                <c:pt idx="1">
                  <c:v>средний уровень</c:v>
                </c:pt>
                <c:pt idx="2">
                  <c:v>низкий уровень</c:v>
                </c:pt>
              </c:strCache>
            </c:strRef>
          </c:cat>
          <c:val>
            <c:numRef>
              <c:f>Лист1!$E$509:$E$511</c:f>
              <c:numCache>
                <c:formatCode>General</c:formatCode>
                <c:ptCount val="3"/>
                <c:pt idx="0">
                  <c:v>15</c:v>
                </c:pt>
                <c:pt idx="1">
                  <c:v>1</c:v>
                </c:pt>
                <c:pt idx="2">
                  <c:v>0</c:v>
                </c:pt>
              </c:numCache>
            </c:numRef>
          </c:val>
        </c:ser>
        <c:dLbls>
          <c:showVal val="1"/>
        </c:dLbls>
        <c:shape val="cylinder"/>
        <c:axId val="222690688"/>
        <c:axId val="228529280"/>
        <c:axId val="0"/>
      </c:bar3DChart>
      <c:catAx>
        <c:axId val="222690688"/>
        <c:scaling>
          <c:orientation val="minMax"/>
        </c:scaling>
        <c:axPos val="b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228529280"/>
        <c:crosses val="autoZero"/>
        <c:auto val="1"/>
        <c:lblAlgn val="ctr"/>
        <c:lblOffset val="100"/>
      </c:catAx>
      <c:valAx>
        <c:axId val="228529280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222690688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Лист1!$D$592</c:f>
              <c:strCache>
                <c:ptCount val="1"/>
                <c:pt idx="0">
                  <c:v>До мероприятий, чел.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tint val="50000"/>
                    <a:satMod val="300000"/>
                  </a:schemeClr>
                </a:gs>
                <a:gs pos="35000">
                  <a:schemeClr val="accent5">
                    <a:tint val="37000"/>
                    <a:satMod val="300000"/>
                  </a:schemeClr>
                </a:gs>
                <a:gs pos="100000">
                  <a:schemeClr val="accent5">
                    <a:tint val="15000"/>
                    <a:satMod val="350000"/>
                  </a:schemeClr>
                </a:gs>
              </a:gsLst>
              <a:lin ang="16200000" scaled="1"/>
            </a:gradFill>
            <a:ln w="9525" cap="flat" cmpd="sng" algn="ctr">
              <a:solidFill>
                <a:schemeClr val="accent5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dLbls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Лист1!$C$593:$C$595</c:f>
              <c:strCache>
                <c:ptCount val="3"/>
                <c:pt idx="0">
                  <c:v>высокий уровень</c:v>
                </c:pt>
                <c:pt idx="1">
                  <c:v>средний уровень</c:v>
                </c:pt>
                <c:pt idx="2">
                  <c:v>низкий уровень</c:v>
                </c:pt>
              </c:strCache>
            </c:strRef>
          </c:cat>
          <c:val>
            <c:numRef>
              <c:f>Лист1!$D$593:$D$595</c:f>
              <c:numCache>
                <c:formatCode>General</c:formatCode>
                <c:ptCount val="3"/>
                <c:pt idx="0">
                  <c:v>4</c:v>
                </c:pt>
                <c:pt idx="1">
                  <c:v>9</c:v>
                </c:pt>
                <c:pt idx="2">
                  <c:v>3</c:v>
                </c:pt>
              </c:numCache>
            </c:numRef>
          </c:val>
        </c:ser>
        <c:ser>
          <c:idx val="1"/>
          <c:order val="1"/>
          <c:tx>
            <c:strRef>
              <c:f>Лист1!$E$592</c:f>
              <c:strCache>
                <c:ptCount val="1"/>
                <c:pt idx="0">
                  <c:v>После мероприятий, чел.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tint val="50000"/>
                    <a:satMod val="300000"/>
                  </a:schemeClr>
                </a:gs>
                <a:gs pos="35000">
                  <a:schemeClr val="accent4">
                    <a:tint val="37000"/>
                    <a:satMod val="300000"/>
                  </a:schemeClr>
                </a:gs>
                <a:gs pos="100000">
                  <a:schemeClr val="accent4">
                    <a:tint val="15000"/>
                    <a:satMod val="350000"/>
                  </a:schemeClr>
                </a:gs>
              </a:gsLst>
              <a:lin ang="16200000" scaled="1"/>
            </a:gradFill>
            <a:ln w="9525" cap="flat" cmpd="sng" algn="ctr">
              <a:solidFill>
                <a:schemeClr val="accent4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dLbls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Лист1!$C$593:$C$595</c:f>
              <c:strCache>
                <c:ptCount val="3"/>
                <c:pt idx="0">
                  <c:v>высокий уровень</c:v>
                </c:pt>
                <c:pt idx="1">
                  <c:v>средний уровень</c:v>
                </c:pt>
                <c:pt idx="2">
                  <c:v>низкий уровень</c:v>
                </c:pt>
              </c:strCache>
            </c:strRef>
          </c:cat>
          <c:val>
            <c:numRef>
              <c:f>Лист1!$E$593:$E$595</c:f>
              <c:numCache>
                <c:formatCode>General</c:formatCode>
                <c:ptCount val="3"/>
                <c:pt idx="0">
                  <c:v>14</c:v>
                </c:pt>
                <c:pt idx="1">
                  <c:v>2</c:v>
                </c:pt>
                <c:pt idx="2">
                  <c:v>0</c:v>
                </c:pt>
              </c:numCache>
            </c:numRef>
          </c:val>
        </c:ser>
        <c:dLbls>
          <c:showVal val="1"/>
        </c:dLbls>
        <c:shape val="cylinder"/>
        <c:axId val="228819328"/>
        <c:axId val="228831616"/>
        <c:axId val="0"/>
      </c:bar3DChart>
      <c:catAx>
        <c:axId val="228819328"/>
        <c:scaling>
          <c:orientation val="minMax"/>
        </c:scaling>
        <c:axPos val="b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228831616"/>
        <c:crosses val="autoZero"/>
        <c:auto val="1"/>
        <c:lblAlgn val="ctr"/>
        <c:lblOffset val="100"/>
      </c:catAx>
      <c:valAx>
        <c:axId val="228831616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228819328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Лист1!$D$269</c:f>
              <c:strCache>
                <c:ptCount val="1"/>
                <c:pt idx="0">
                  <c:v>До мероприятий, %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 w="9525" cap="flat" cmpd="sng" algn="ctr">
              <a:noFill/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dLbls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Лист1!$C$270:$C$272</c:f>
              <c:strCache>
                <c:ptCount val="3"/>
                <c:pt idx="0">
                  <c:v>нет проявлений дисграфии</c:v>
                </c:pt>
                <c:pt idx="1">
                  <c:v> предпосылки проявления дисграфии</c:v>
                </c:pt>
                <c:pt idx="2">
                  <c:v> вероятное наличие дисграфии</c:v>
                </c:pt>
              </c:strCache>
            </c:strRef>
          </c:cat>
          <c:val>
            <c:numRef>
              <c:f>Лист1!$D$270:$D$272</c:f>
              <c:numCache>
                <c:formatCode>General</c:formatCode>
                <c:ptCount val="3"/>
                <c:pt idx="0">
                  <c:v>18.75</c:v>
                </c:pt>
                <c:pt idx="1">
                  <c:v>68.75</c:v>
                </c:pt>
                <c:pt idx="2">
                  <c:v>12.5</c:v>
                </c:pt>
              </c:numCache>
            </c:numRef>
          </c:val>
        </c:ser>
        <c:ser>
          <c:idx val="1"/>
          <c:order val="1"/>
          <c:tx>
            <c:strRef>
              <c:f>Лист1!$E$269</c:f>
              <c:strCache>
                <c:ptCount val="1"/>
                <c:pt idx="0">
                  <c:v>После мероприятий, %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50000"/>
                    <a:satMod val="300000"/>
                  </a:schemeClr>
                </a:gs>
                <a:gs pos="35000">
                  <a:schemeClr val="accent3">
                    <a:tint val="37000"/>
                    <a:satMod val="300000"/>
                  </a:schemeClr>
                </a:gs>
                <a:gs pos="100000">
                  <a:schemeClr val="accent3">
                    <a:tint val="15000"/>
                    <a:satMod val="350000"/>
                  </a:schemeClr>
                </a:gs>
              </a:gsLst>
              <a:lin ang="16200000" scaled="1"/>
            </a:gradFill>
            <a:ln w="9525" cap="flat" cmpd="sng" algn="ctr">
              <a:solidFill>
                <a:schemeClr val="accent3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dLbls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Лист1!$C$270:$C$272</c:f>
              <c:strCache>
                <c:ptCount val="3"/>
                <c:pt idx="0">
                  <c:v>нет проявлений дисграфии</c:v>
                </c:pt>
                <c:pt idx="1">
                  <c:v> предпосылки проявления дисграфии</c:v>
                </c:pt>
                <c:pt idx="2">
                  <c:v> вероятное наличие дисграфии</c:v>
                </c:pt>
              </c:strCache>
            </c:strRef>
          </c:cat>
          <c:val>
            <c:numRef>
              <c:f>Лист1!$E$270:$E$272</c:f>
              <c:numCache>
                <c:formatCode>General</c:formatCode>
                <c:ptCount val="3"/>
                <c:pt idx="0">
                  <c:v>75</c:v>
                </c:pt>
                <c:pt idx="1">
                  <c:v>25</c:v>
                </c:pt>
                <c:pt idx="2">
                  <c:v>0</c:v>
                </c:pt>
              </c:numCache>
            </c:numRef>
          </c:val>
        </c:ser>
        <c:dLbls>
          <c:showVal val="1"/>
        </c:dLbls>
        <c:shape val="cylinder"/>
        <c:axId val="173496192"/>
        <c:axId val="173523712"/>
        <c:axId val="0"/>
      </c:bar3DChart>
      <c:catAx>
        <c:axId val="173496192"/>
        <c:scaling>
          <c:orientation val="minMax"/>
        </c:scaling>
        <c:axPos val="b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73523712"/>
        <c:crosses val="autoZero"/>
        <c:auto val="1"/>
        <c:lblAlgn val="ctr"/>
        <c:lblOffset val="100"/>
      </c:catAx>
      <c:valAx>
        <c:axId val="173523712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73496192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Лист1!$G$373</c:f>
              <c:strCache>
                <c:ptCount val="1"/>
                <c:pt idx="0">
                  <c:v>До мероприятий, %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 w="9525" cap="flat" cmpd="sng" algn="ctr">
              <a:noFill/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dLbls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Лист1!$F$374:$F$376</c:f>
              <c:strCache>
                <c:ptCount val="3"/>
                <c:pt idx="0">
                  <c:v>нет проявлений дисграфии</c:v>
                </c:pt>
                <c:pt idx="1">
                  <c:v>предпосылки проявления дисграфии</c:v>
                </c:pt>
                <c:pt idx="2">
                  <c:v> вероятное наличие дисграфии</c:v>
                </c:pt>
              </c:strCache>
            </c:strRef>
          </c:cat>
          <c:val>
            <c:numRef>
              <c:f>Лист1!$G$374:$G$376</c:f>
              <c:numCache>
                <c:formatCode>General</c:formatCode>
                <c:ptCount val="3"/>
                <c:pt idx="0">
                  <c:v>6.25</c:v>
                </c:pt>
                <c:pt idx="1">
                  <c:v>68.75</c:v>
                </c:pt>
                <c:pt idx="2">
                  <c:v>25</c:v>
                </c:pt>
              </c:numCache>
            </c:numRef>
          </c:val>
        </c:ser>
        <c:ser>
          <c:idx val="1"/>
          <c:order val="1"/>
          <c:tx>
            <c:strRef>
              <c:f>Лист1!$H$373</c:f>
              <c:strCache>
                <c:ptCount val="1"/>
                <c:pt idx="0">
                  <c:v>После мероприятий, %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tint val="50000"/>
                    <a:satMod val="300000"/>
                  </a:schemeClr>
                </a:gs>
                <a:gs pos="35000">
                  <a:schemeClr val="accent6">
                    <a:tint val="37000"/>
                    <a:satMod val="300000"/>
                  </a:schemeClr>
                </a:gs>
                <a:gs pos="100000">
                  <a:schemeClr val="accent6">
                    <a:tint val="15000"/>
                    <a:satMod val="350000"/>
                  </a:schemeClr>
                </a:gs>
              </a:gsLst>
              <a:lin ang="16200000" scaled="1"/>
            </a:gradFill>
            <a:ln w="9525" cap="flat" cmpd="sng" algn="ctr">
              <a:solidFill>
                <a:schemeClr val="accent6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dLbls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Лист1!$F$374:$F$376</c:f>
              <c:strCache>
                <c:ptCount val="3"/>
                <c:pt idx="0">
                  <c:v>нет проявлений дисграфии</c:v>
                </c:pt>
                <c:pt idx="1">
                  <c:v>предпосылки проявления дисграфии</c:v>
                </c:pt>
                <c:pt idx="2">
                  <c:v> вероятное наличие дисграфии</c:v>
                </c:pt>
              </c:strCache>
            </c:strRef>
          </c:cat>
          <c:val>
            <c:numRef>
              <c:f>Лист1!$H$374:$H$376</c:f>
              <c:numCache>
                <c:formatCode>General</c:formatCode>
                <c:ptCount val="3"/>
                <c:pt idx="0">
                  <c:v>62.5</c:v>
                </c:pt>
                <c:pt idx="1">
                  <c:v>37.5</c:v>
                </c:pt>
                <c:pt idx="2">
                  <c:v>0</c:v>
                </c:pt>
              </c:numCache>
            </c:numRef>
          </c:val>
        </c:ser>
        <c:dLbls>
          <c:showVal val="1"/>
        </c:dLbls>
        <c:shape val="box"/>
        <c:axId val="228428416"/>
        <c:axId val="228442496"/>
        <c:axId val="0"/>
      </c:bar3DChart>
      <c:catAx>
        <c:axId val="228428416"/>
        <c:scaling>
          <c:orientation val="minMax"/>
        </c:scaling>
        <c:axPos val="b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228442496"/>
        <c:crosses val="autoZero"/>
        <c:auto val="1"/>
        <c:lblAlgn val="ctr"/>
        <c:lblOffset val="100"/>
      </c:catAx>
      <c:valAx>
        <c:axId val="228442496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228428416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2A5FB-6784-4F99-A0EC-E28014C1FDDF}" type="datetimeFigureOut">
              <a:rPr lang="ru-RU" smtClean="0"/>
              <a:pPr/>
              <a:t>07.12.2023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696FE-DD58-448E-8DA4-4C027ADAD5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32258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2A5FB-6784-4F99-A0EC-E28014C1FDDF}" type="datetimeFigureOut">
              <a:rPr lang="ru-RU" smtClean="0"/>
              <a:pPr/>
              <a:t>07.12.2023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696FE-DD58-448E-8DA4-4C027ADAD5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45261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2A5FB-6784-4F99-A0EC-E28014C1FDDF}" type="datetimeFigureOut">
              <a:rPr lang="ru-RU" smtClean="0"/>
              <a:pPr/>
              <a:t>07.12.2023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696FE-DD58-448E-8DA4-4C027ADAD5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045804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07.12.2023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998008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07.12.2023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512446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5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07.12.2023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2494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4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4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07.12.2023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756041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70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70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07.12.2023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1451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07.12.2023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187485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07.12.2023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4589859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4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07.12.2023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63387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2A5FB-6784-4F99-A0EC-E28014C1FDDF}" type="datetimeFigureOut">
              <a:rPr lang="ru-RU" smtClean="0"/>
              <a:pPr/>
              <a:t>07.12.2023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696FE-DD58-448E-8DA4-4C027ADAD5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9030239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07.12.2023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423653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07.12.2023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4649179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43"/>
            <a:ext cx="27432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43"/>
            <a:ext cx="80264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07.12.2023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07950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49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49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2A5FB-6784-4F99-A0EC-E28014C1FDDF}" type="datetimeFigureOut">
              <a:rPr lang="ru-RU" smtClean="0"/>
              <a:pPr/>
              <a:t>07.12.2023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696FE-DD58-448E-8DA4-4C027ADAD5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7550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2A5FB-6784-4F99-A0EC-E28014C1FDDF}" type="datetimeFigureOut">
              <a:rPr lang="ru-RU" smtClean="0"/>
              <a:pPr/>
              <a:t>07.12.2023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696FE-DD58-448E-8DA4-4C027ADAD5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1641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2A5FB-6784-4F99-A0EC-E28014C1FDDF}" type="datetimeFigureOut">
              <a:rPr lang="ru-RU" smtClean="0"/>
              <a:pPr/>
              <a:t>07.12.2023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696FE-DD58-448E-8DA4-4C027ADAD5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45379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2A5FB-6784-4F99-A0EC-E28014C1FDDF}" type="datetimeFigureOut">
              <a:rPr lang="ru-RU" smtClean="0"/>
              <a:pPr/>
              <a:t>07.12.2023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696FE-DD58-448E-8DA4-4C027ADAD5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10869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2A5FB-6784-4F99-A0EC-E28014C1FDDF}" type="datetimeFigureOut">
              <a:rPr lang="ru-RU" smtClean="0"/>
              <a:pPr/>
              <a:t>07.12.2023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696FE-DD58-448E-8DA4-4C027ADAD5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90511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2A5FB-6784-4F99-A0EC-E28014C1FDDF}" type="datetimeFigureOut">
              <a:rPr lang="ru-RU" smtClean="0"/>
              <a:pPr/>
              <a:t>07.12.2023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696FE-DD58-448E-8DA4-4C027ADAD5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3499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2A5FB-6784-4F99-A0EC-E28014C1FDDF}" type="datetimeFigureOut">
              <a:rPr lang="ru-RU" smtClean="0"/>
              <a:pPr/>
              <a:t>07.12.2023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696FE-DD58-448E-8DA4-4C027ADAD5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31268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B2A5FB-6784-4F99-A0EC-E28014C1FDDF}" type="datetimeFigureOut">
              <a:rPr lang="ru-RU" smtClean="0"/>
              <a:pPr/>
              <a:t>07.12.2023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D696FE-DD58-448E-8DA4-4C027ADAD5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58872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4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07.12.2023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5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9668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7" Type="http://schemas.openxmlformats.org/officeDocument/2006/relationships/chart" Target="../charts/chart7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6.xml"/><Relationship Id="rId5" Type="http://schemas.openxmlformats.org/officeDocument/2006/relationships/chart" Target="../charts/chart5.xml"/><Relationship Id="rId4" Type="http://schemas.openxmlformats.org/officeDocument/2006/relationships/chart" Target="../charts/char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chart" Target="../charts/chart11.xml"/><Relationship Id="rId4" Type="http://schemas.openxmlformats.org/officeDocument/2006/relationships/chart" Target="../charts/chart1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tags" Target="../tags/tag7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chart" Target="../charts/char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527693" y="198614"/>
            <a:ext cx="885831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/>
              <a:t>                             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Министерство просвещения Российской Федерации</a:t>
            </a:r>
          </a:p>
          <a:p>
            <a:r>
              <a:rPr lang="ru-RU" sz="1600" spc="-65" dirty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                                                  федеральное государственное бюджетное</a:t>
            </a:r>
          </a:p>
          <a:p>
            <a:r>
              <a:rPr lang="ru-RU" sz="1600" spc="-65" dirty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                                          образовательное учреждение высшего образования</a:t>
            </a:r>
            <a:endParaRPr lang="ru-RU" sz="14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r>
              <a:rPr lang="ru-RU" sz="1600" dirty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                   «</a:t>
            </a:r>
            <a:r>
              <a:rPr lang="ru-RU" sz="1600" b="1" dirty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Московский педагогический государственный университет</a:t>
            </a:r>
            <a:r>
              <a:rPr lang="ru-RU" sz="1600" dirty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»</a:t>
            </a:r>
            <a:endParaRPr lang="ru-RU" sz="1400" dirty="0"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39741" y="1244784"/>
            <a:ext cx="4953035" cy="12890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Институт детства</a:t>
            </a:r>
          </a:p>
          <a:p>
            <a:pPr algn="ctr">
              <a:lnSpc>
                <a:spcPct val="150000"/>
              </a:lnSpc>
            </a:pP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Дефектологический факультет</a:t>
            </a:r>
          </a:p>
          <a:p>
            <a:pPr algn="ctr">
              <a:lnSpc>
                <a:spcPct val="150000"/>
              </a:lnSpc>
            </a:pP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Кафедра логопедии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331246" y="4805180"/>
            <a:ext cx="4529436" cy="14273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Научный руководитель</a:t>
            </a:r>
          </a:p>
          <a:p>
            <a:pPr algn="ctr"/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Профессор (или доцент), кандидат</a:t>
            </a:r>
          </a:p>
          <a:p>
            <a:pPr algn="ctr"/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(доктор)  педагогических наук:</a:t>
            </a:r>
          </a:p>
          <a:p>
            <a:pPr algn="ctr"/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О.П. Петрова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633713" y="4856938"/>
            <a:ext cx="464101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Слушатель курсов ПП</a:t>
            </a:r>
          </a:p>
          <a:p>
            <a:pPr algn="ctr"/>
            <a:r>
              <a:rPr lang="ru-RU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программе Логопедия </a:t>
            </a:r>
          </a:p>
          <a:p>
            <a:pPr algn="ctr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ДТ08 п.2      код Вашей группы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И.И. Иванова        </a:t>
            </a:r>
          </a:p>
          <a:p>
            <a:pPr algn="ctr"/>
            <a:endParaRPr lang="ru-RU" sz="2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Picture 2" descr="https://upload.wikimedia.org/wikipedia/ru/archive/1/18/20151204083457!Mpgu_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691" y="285731"/>
            <a:ext cx="2072101" cy="1937515"/>
          </a:xfrm>
          <a:prstGeom prst="rect">
            <a:avLst/>
          </a:prstGeom>
          <a:noFill/>
        </p:spPr>
      </p:pic>
      <p:sp>
        <p:nvSpPr>
          <p:cNvPr id="15" name="Заголовок 1"/>
          <p:cNvSpPr>
            <a:spLocks noGrp="1"/>
          </p:cNvSpPr>
          <p:nvPr>
            <p:ph type="ctrTitle"/>
          </p:nvPr>
        </p:nvSpPr>
        <p:spPr>
          <a:xfrm>
            <a:off x="952825" y="2865042"/>
            <a:ext cx="10572824" cy="2000264"/>
          </a:xfrm>
        </p:spPr>
        <p:txBody>
          <a:bodyPr>
            <a:normAutofit fontScale="90000"/>
          </a:bodyPr>
          <a:lstStyle/>
          <a:p>
            <a:pPr indent="270510">
              <a:lnSpc>
                <a:spcPct val="150000"/>
              </a:lnSpc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Выпускная квалификационная работа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/>
              <a:t>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«Коррекция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дисграфии у младших школьников в общеобразовательной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школе»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1949982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1231592" cy="1325563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Результаты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исследования констатирующего эксперимента по выявлению дисграфии у младших школьников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>
              <a:solidFill>
                <a:srgbClr val="FF0000"/>
              </a:solidFill>
            </a:endParaRPr>
          </a:p>
        </p:txBody>
      </p:sp>
      <p:pic>
        <p:nvPicPr>
          <p:cNvPr id="5" name="Picture 2" descr="https://upload.wikimedia.org/wikipedia/ru/archive/1/18/20151204083457!Mpgu_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376212" y="123308"/>
            <a:ext cx="613997" cy="595695"/>
          </a:xfrm>
          <a:prstGeom prst="rect">
            <a:avLst/>
          </a:prstGeom>
          <a:noFill/>
        </p:spPr>
      </p:pic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206189" y="757191"/>
          <a:ext cx="11715178" cy="5861499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22999"/>
                <a:gridCol w="5868835"/>
                <a:gridCol w="1532965"/>
                <a:gridCol w="1748118"/>
                <a:gridCol w="2042261"/>
              </a:tblGrid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№ </a:t>
                      </a:r>
                      <a:r>
                        <a:rPr lang="ru-RU" sz="1200" dirty="0" err="1"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lang="ru-RU" sz="1200" dirty="0" err="1"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Методики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Высокий </a:t>
                      </a:r>
                      <a:r>
                        <a:rPr lang="ru-RU" sz="1200" dirty="0" err="1">
                          <a:latin typeface="Times New Roman" pitchFamily="18" charset="0"/>
                          <a:cs typeface="Times New Roman" pitchFamily="18" charset="0"/>
                        </a:rPr>
                        <a:t>уровень,%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Средний </a:t>
                      </a:r>
                      <a:r>
                        <a:rPr lang="ru-RU" sz="1200" dirty="0" err="1">
                          <a:latin typeface="Times New Roman" pitchFamily="18" charset="0"/>
                          <a:cs typeface="Times New Roman" pitchFamily="18" charset="0"/>
                        </a:rPr>
                        <a:t>уровень,%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Низкий </a:t>
                      </a:r>
                      <a:r>
                        <a:rPr lang="ru-RU" sz="1200" dirty="0" err="1">
                          <a:latin typeface="Times New Roman" pitchFamily="18" charset="0"/>
                          <a:cs typeface="Times New Roman" pitchFamily="18" charset="0"/>
                        </a:rPr>
                        <a:t>уровень,%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313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Оптическая </a:t>
                      </a:r>
                      <a:r>
                        <a:rPr lang="ru-RU" sz="1200" b="1" dirty="0" err="1">
                          <a:latin typeface="Times New Roman" pitchFamily="18" charset="0"/>
                          <a:cs typeface="Times New Roman" pitchFamily="18" charset="0"/>
                        </a:rPr>
                        <a:t>дисграфия</a:t>
                      </a: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428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cs typeface="Times New Roman" pitchFamily="18" charset="0"/>
                        </a:rPr>
                        <a:t>1.1</a:t>
                      </a:r>
                      <a:endParaRPr lang="ru-RU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Методика №1 «Домик»  (Елецкая О.В.)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31,25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43,75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3291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cs typeface="Times New Roman" pitchFamily="18" charset="0"/>
                        </a:rPr>
                        <a:t>1.2</a:t>
                      </a:r>
                      <a:endParaRPr lang="ru-RU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Методика №2. Диагностика </a:t>
                      </a:r>
                      <a:r>
                        <a:rPr lang="ru-RU" sz="1200" dirty="0" err="1">
                          <a:latin typeface="Times New Roman" pitchFamily="18" charset="0"/>
                          <a:cs typeface="Times New Roman" pitchFamily="18" charset="0"/>
                        </a:rPr>
                        <a:t>соматопространсвенного</a:t>
                      </a: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 err="1">
                          <a:latin typeface="Times New Roman" pitchFamily="18" charset="0"/>
                          <a:cs typeface="Times New Roman" pitchFamily="18" charset="0"/>
                        </a:rPr>
                        <a:t>гнозиса</a:t>
                      </a: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(Елецкая О.В.)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12,5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cs typeface="Times New Roman" pitchFamily="18" charset="0"/>
                        </a:rPr>
                        <a:t>62,5</a:t>
                      </a:r>
                      <a:endParaRPr lang="ru-RU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ru-RU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2428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cs typeface="Times New Roman" pitchFamily="18" charset="0"/>
                        </a:rPr>
                        <a:t>1.3</a:t>
                      </a:r>
                      <a:endParaRPr lang="ru-RU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Методика №3 «Графический диктант»(Н.Ю. Горбачевская)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62,5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cs typeface="Times New Roman" pitchFamily="18" charset="0"/>
                        </a:rPr>
                        <a:t>37,5</a:t>
                      </a:r>
                      <a:endParaRPr lang="ru-RU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cs typeface="Times New Roman" pitchFamily="18" charset="0"/>
                        </a:rPr>
                        <a:t>1.4</a:t>
                      </a:r>
                      <a:endParaRPr lang="ru-RU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Методика №4. Списывание с печатного и рукописного текста (Горбачевская Н.Ю.)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12,5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37,5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31,25(низкий);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18,75(очень низкий)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6621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cs typeface="Times New Roman" pitchFamily="18" charset="0"/>
                        </a:rPr>
                        <a:t>1.5</a:t>
                      </a:r>
                      <a:endParaRPr lang="ru-RU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Методика №5 «Пробы </a:t>
                      </a:r>
                      <a:r>
                        <a:rPr lang="ru-RU" sz="1200" dirty="0" err="1">
                          <a:latin typeface="Times New Roman" pitchFamily="18" charset="0"/>
                          <a:cs typeface="Times New Roman" pitchFamily="18" charset="0"/>
                        </a:rPr>
                        <a:t>Хеда</a:t>
                      </a: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» (автор Генри </a:t>
                      </a:r>
                      <a:r>
                        <a:rPr lang="ru-RU" sz="1200" dirty="0" err="1">
                          <a:latin typeface="Times New Roman" pitchFamily="18" charset="0"/>
                          <a:cs typeface="Times New Roman" pitchFamily="18" charset="0"/>
                        </a:rPr>
                        <a:t>Хэд</a:t>
                      </a: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75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18,75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6,25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57630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cs typeface="Times New Roman" pitchFamily="18" charset="0"/>
                        </a:rPr>
                        <a:t>1.6</a:t>
                      </a:r>
                      <a:endParaRPr lang="ru-RU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Методика № 6. «Экспресс диагностика оптической дисграфии» коллектива авторов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нет проявлений дисграфии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(18,75)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предпосылки проявления 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дисграфии (</a:t>
                      </a: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68,75)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вероятное наличие 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дисграфии  (</a:t>
                      </a: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12,5)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0719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Акустическая </a:t>
                      </a:r>
                      <a:r>
                        <a:rPr lang="ru-RU" sz="1200" b="1" dirty="0" err="1">
                          <a:latin typeface="Times New Roman" pitchFamily="18" charset="0"/>
                          <a:cs typeface="Times New Roman" pitchFamily="18" charset="0"/>
                        </a:rPr>
                        <a:t>дисграфия</a:t>
                      </a: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840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cs typeface="Times New Roman" pitchFamily="18" charset="0"/>
                        </a:rPr>
                        <a:t>2.1</a:t>
                      </a:r>
                      <a:endParaRPr lang="ru-RU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Методика № 1. «Акустическая </a:t>
                      </a:r>
                      <a:r>
                        <a:rPr lang="ru-RU" sz="1200" dirty="0" err="1">
                          <a:latin typeface="Times New Roman" pitchFamily="18" charset="0"/>
                          <a:cs typeface="Times New Roman" pitchFamily="18" charset="0"/>
                        </a:rPr>
                        <a:t>дисграфия</a:t>
                      </a: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» (автор Булганина Н.Н.).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18,75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56,25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25,0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3481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cs typeface="Times New Roman" pitchFamily="18" charset="0"/>
                        </a:rPr>
                        <a:t>2.2</a:t>
                      </a:r>
                      <a:endParaRPr lang="ru-RU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Методика № 2.Экспресс-диагностика «Акустическая </a:t>
                      </a:r>
                      <a:r>
                        <a:rPr lang="ru-RU" sz="1200" dirty="0" err="1">
                          <a:latin typeface="Times New Roman" pitchFamily="18" charset="0"/>
                          <a:cs typeface="Times New Roman" pitchFamily="18" charset="0"/>
                        </a:rPr>
                        <a:t>дисграфия</a:t>
                      </a: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» коллектива авторов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Нет проявлений дисграфии (6,25)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Предпосылки проявлений дисграфии (68,75)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Вероятное наличие 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дисграфии  (</a:t>
                      </a: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25,0)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899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latin typeface="Times New Roman" pitchFamily="18" charset="0"/>
                          <a:cs typeface="Times New Roman" pitchFamily="18" charset="0"/>
                        </a:rPr>
                        <a:t>Дисграфия</a:t>
                      </a:r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 на почве нарушения языкового анализа и синтеза</a:t>
                      </a: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167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cs typeface="Times New Roman" pitchFamily="18" charset="0"/>
                        </a:rPr>
                        <a:t>3.1</a:t>
                      </a:r>
                      <a:endParaRPr lang="ru-RU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Методика 1.(Жуковой О.С., Архиповой Е.Ф., </a:t>
                      </a:r>
                      <a:r>
                        <a:rPr lang="ru-RU" sz="1200" dirty="0" err="1">
                          <a:latin typeface="Times New Roman" pitchFamily="18" charset="0"/>
                          <a:cs typeface="Times New Roman" pitchFamily="18" charset="0"/>
                        </a:rPr>
                        <a:t>Сизовой</a:t>
                      </a: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 О.Б. и др.)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6,25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62,5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31,25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0384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cs typeface="Times New Roman" pitchFamily="18" charset="0"/>
                        </a:rPr>
                        <a:t>3.2</a:t>
                      </a:r>
                      <a:endParaRPr lang="ru-RU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Методика 2. Экспресс-диагностика (</a:t>
                      </a:r>
                      <a:r>
                        <a:rPr lang="ru-RU" sz="1200" dirty="0" err="1">
                          <a:latin typeface="Times New Roman" pitchFamily="18" charset="0"/>
                          <a:cs typeface="Times New Roman" pitchFamily="18" charset="0"/>
                        </a:rPr>
                        <a:t>Поздеевой</a:t>
                      </a: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 Т.Н., Чередниковой И.В., </a:t>
                      </a:r>
                      <a:r>
                        <a:rPr lang="ru-RU" sz="1200" dirty="0" err="1">
                          <a:latin typeface="Times New Roman" pitchFamily="18" charset="0"/>
                          <a:cs typeface="Times New Roman" pitchFamily="18" charset="0"/>
                        </a:rPr>
                        <a:t>Кажуриной</a:t>
                      </a: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 Л.Н., </a:t>
                      </a:r>
                      <a:r>
                        <a:rPr lang="ru-RU" sz="1200" dirty="0" err="1">
                          <a:latin typeface="Times New Roman" pitchFamily="18" charset="0"/>
                          <a:cs typeface="Times New Roman" pitchFamily="18" charset="0"/>
                        </a:rPr>
                        <a:t>Матреничевой</a:t>
                      </a: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 Н.В.)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нет проявлений дисграфии (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6,25)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предпосылки проявления дисграфии  (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43,75)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вероятное наличие дисграфии (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50)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9856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cs typeface="Times New Roman" pitchFamily="18" charset="0"/>
                        </a:rPr>
                        <a:t>3.3</a:t>
                      </a:r>
                      <a:endParaRPr lang="ru-RU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Методика 3.(</a:t>
                      </a:r>
                      <a:r>
                        <a:rPr lang="ru-RU" sz="1200" dirty="0" err="1">
                          <a:latin typeface="Times New Roman" pitchFamily="18" charset="0"/>
                          <a:cs typeface="Times New Roman" pitchFamily="18" charset="0"/>
                        </a:rPr>
                        <a:t>Венедиктовой</a:t>
                      </a: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 Л.В. и </a:t>
                      </a:r>
                      <a:r>
                        <a:rPr lang="ru-RU" sz="1200" dirty="0" err="1">
                          <a:latin typeface="Times New Roman" pitchFamily="18" charset="0"/>
                          <a:cs typeface="Times New Roman" pitchFamily="18" charset="0"/>
                        </a:rPr>
                        <a:t>Лалаевой</a:t>
                      </a: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 Р.И.)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18,75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75,0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6,25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1566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latin typeface="Times New Roman" pitchFamily="18" charset="0"/>
                          <a:cs typeface="Times New Roman" pitchFamily="18" charset="0"/>
                        </a:rPr>
                        <a:t>Аграмматическая</a:t>
                      </a:r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="1" dirty="0" err="1">
                          <a:latin typeface="Times New Roman" pitchFamily="18" charset="0"/>
                          <a:cs typeface="Times New Roman" pitchFamily="18" charset="0"/>
                        </a:rPr>
                        <a:t>дисграфия</a:t>
                      </a: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840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cs typeface="Times New Roman" pitchFamily="18" charset="0"/>
                        </a:rPr>
                        <a:t>4.1</a:t>
                      </a:r>
                      <a:endParaRPr lang="ru-RU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Методика 1. Диагностика для изучения грамматического строя речи по методике </a:t>
                      </a:r>
                      <a:r>
                        <a:rPr lang="ru-RU" sz="1200" dirty="0" err="1">
                          <a:latin typeface="Times New Roman" pitchFamily="18" charset="0"/>
                          <a:cs typeface="Times New Roman" pitchFamily="18" charset="0"/>
                        </a:rPr>
                        <a:t>Фотековой</a:t>
                      </a: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 Т.А.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56,25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18,75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cs typeface="Times New Roman" pitchFamily="18" charset="0"/>
                        </a:rPr>
                        <a:t>4.2</a:t>
                      </a:r>
                      <a:endParaRPr lang="ru-RU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Методика 2. Экспресс-диагностика (</a:t>
                      </a:r>
                      <a:r>
                        <a:rPr lang="ru-RU" sz="1200" dirty="0" err="1">
                          <a:latin typeface="Times New Roman" pitchFamily="18" charset="0"/>
                          <a:cs typeface="Times New Roman" pitchFamily="18" charset="0"/>
                        </a:rPr>
                        <a:t>Поздеевой</a:t>
                      </a: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 Т.Н., Чередниковой И.В., </a:t>
                      </a:r>
                      <a:r>
                        <a:rPr lang="ru-RU" sz="1200" dirty="0" err="1">
                          <a:latin typeface="Times New Roman" pitchFamily="18" charset="0"/>
                          <a:cs typeface="Times New Roman" pitchFamily="18" charset="0"/>
                        </a:rPr>
                        <a:t>Кажуриной</a:t>
                      </a: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 Л.Н., </a:t>
                      </a:r>
                      <a:r>
                        <a:rPr lang="ru-RU" sz="1200" dirty="0" err="1">
                          <a:latin typeface="Times New Roman" pitchFamily="18" charset="0"/>
                          <a:cs typeface="Times New Roman" pitchFamily="18" charset="0"/>
                        </a:rPr>
                        <a:t>Матреничевой</a:t>
                      </a: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 Н.В.)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нет проявлений дисграфии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43,75)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предпосылки проявления дисграфии  (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50)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вероятное наличие дисграфии  (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6,25)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022980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7554" y="114114"/>
            <a:ext cx="10587318" cy="836145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Сравнительные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результаты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дисграфии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 младших школьников до и после проведения обучающего эксперимента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https://upload.wikimedia.org/wikipedia/ru/archive/1/18/20151204083457!Mpgu_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46921" y="146650"/>
            <a:ext cx="1086927" cy="1054528"/>
          </a:xfrm>
          <a:prstGeom prst="rect">
            <a:avLst/>
          </a:prstGeom>
          <a:noFill/>
        </p:spPr>
      </p:pic>
      <p:graphicFrame>
        <p:nvGraphicFramePr>
          <p:cNvPr id="6" name="Диаграмма 5"/>
          <p:cNvGraphicFramePr/>
          <p:nvPr/>
        </p:nvGraphicFramePr>
        <p:xfrm>
          <a:off x="0" y="872713"/>
          <a:ext cx="4078941" cy="25428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152400" y="3352801"/>
            <a:ext cx="387275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Уровень написания графических диктантов по методике  Горбачевской Н.Ю. 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4034117" y="3325907"/>
            <a:ext cx="40520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charset="-52"/>
                <a:cs typeface="Times New Roman" pitchFamily="18" charset="0"/>
              </a:rPr>
              <a:t>Результаты списывания с печатного и рукописного текста по методике Горбачевской Н.Ю.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Диаграмма 8"/>
          <p:cNvGraphicFramePr/>
          <p:nvPr/>
        </p:nvGraphicFramePr>
        <p:xfrm>
          <a:off x="3908613" y="804136"/>
          <a:ext cx="4365811" cy="24679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6750423" y="6194629"/>
            <a:ext cx="514574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Оценка результатов акустической дисграфии младших школьников по методике Булганиной Н.Н. 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3" name="Диаграмма 12"/>
          <p:cNvGraphicFramePr/>
          <p:nvPr/>
        </p:nvGraphicFramePr>
        <p:xfrm>
          <a:off x="6373906" y="3863788"/>
          <a:ext cx="5710517" cy="22232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6" name="Прямоугольник 15"/>
          <p:cNvSpPr/>
          <p:nvPr/>
        </p:nvSpPr>
        <p:spPr>
          <a:xfrm>
            <a:off x="573741" y="6203594"/>
            <a:ext cx="581809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Оценка уровня выполнения заданий языкового анализа и синтеза по методике коллектива авторов: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Венедиктовой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Л.В. и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Лалаевой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Р.И. 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7" name="Диаграмма 16"/>
          <p:cNvGraphicFramePr/>
          <p:nvPr/>
        </p:nvGraphicFramePr>
        <p:xfrm>
          <a:off x="304802" y="3801036"/>
          <a:ext cx="6131858" cy="23998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8" name="Прямоугольник 17"/>
          <p:cNvSpPr/>
          <p:nvPr/>
        </p:nvSpPr>
        <p:spPr>
          <a:xfrm>
            <a:off x="8229600" y="3365810"/>
            <a:ext cx="383689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Оценка уровня грамматического строя речи младших школьников по методике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Фотековой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Т.А. 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9" name="Диаграмма 18"/>
          <p:cNvGraphicFramePr/>
          <p:nvPr/>
        </p:nvGraphicFramePr>
        <p:xfrm>
          <a:off x="8221419" y="817582"/>
          <a:ext cx="3827145" cy="24814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xmlns="" val="1128952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71" y="116541"/>
            <a:ext cx="11017624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Сравнительные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результаты дисграфии у младших школьников до и после проведения обучающего эксперимента  по </a:t>
            </a:r>
            <a:r>
              <a:rPr lang="ru-RU" sz="2200" b="1" dirty="0" err="1" smtClean="0">
                <a:latin typeface="Times New Roman" pitchFamily="18" charset="0"/>
                <a:cs typeface="Times New Roman" pitchFamily="18" charset="0"/>
              </a:rPr>
              <a:t>экспресс-диагностикам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коллектива авторов: </a:t>
            </a:r>
            <a:r>
              <a:rPr lang="ru-RU" sz="2200" b="1" dirty="0" err="1" smtClean="0">
                <a:latin typeface="Times New Roman" pitchFamily="18" charset="0"/>
                <a:cs typeface="Times New Roman" pitchFamily="18" charset="0"/>
              </a:rPr>
              <a:t>Поздеевой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Т.Н., Чередниковой И.В., </a:t>
            </a:r>
            <a:r>
              <a:rPr lang="ru-RU" sz="2200" b="1" dirty="0" err="1" smtClean="0">
                <a:latin typeface="Times New Roman" pitchFamily="18" charset="0"/>
                <a:cs typeface="Times New Roman" pitchFamily="18" charset="0"/>
              </a:rPr>
              <a:t>Кажуриной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Л.Н., </a:t>
            </a:r>
            <a:r>
              <a:rPr lang="ru-RU" sz="2200" b="1" dirty="0" err="1" smtClean="0">
                <a:latin typeface="Times New Roman" pitchFamily="18" charset="0"/>
                <a:cs typeface="Times New Roman" pitchFamily="18" charset="0"/>
              </a:rPr>
              <a:t>Матреничевой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Н.В.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118110" y="3451412"/>
          <a:ext cx="6435090" cy="30569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277906" y="6396335"/>
            <a:ext cx="545950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charset="-52"/>
                <a:cs typeface="Times New Roman" pitchFamily="18" charset="0"/>
              </a:rPr>
              <a:t>Результаты исследования по «Экспресс диагностике оптической дисграфии»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6338048" y="3424518"/>
            <a:ext cx="537882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charset="-52"/>
                <a:cs typeface="Times New Roman" pitchFamily="18" charset="0"/>
              </a:rPr>
              <a:t>Оценка результатов акустической дисграфии по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charset="-52"/>
                <a:cs typeface="Times New Roman" pitchFamily="18" charset="0"/>
              </a:rPr>
              <a:t>экспресс-диагностике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charset="-52"/>
                <a:cs typeface="Times New Roman" pitchFamily="18" charset="0"/>
              </a:rPr>
              <a:t> 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Диаграмма 7"/>
          <p:cNvGraphicFramePr/>
          <p:nvPr/>
        </p:nvGraphicFramePr>
        <p:xfrm>
          <a:off x="5961530" y="833718"/>
          <a:ext cx="6033246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6096000" y="6396335"/>
            <a:ext cx="6096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Результаты оценки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экспресс-диагностики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аграмматической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дисграфии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Диаграмма 9"/>
          <p:cNvGraphicFramePr/>
          <p:nvPr/>
        </p:nvGraphicFramePr>
        <p:xfrm>
          <a:off x="6302188" y="3756211"/>
          <a:ext cx="5522259" cy="27163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376518" y="3155594"/>
            <a:ext cx="562086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Оценка результатов дисграфии на почве нарушения языкового анализа и синтеза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экспресс-диагностике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" name="Диаграмма 11"/>
          <p:cNvGraphicFramePr/>
          <p:nvPr/>
        </p:nvGraphicFramePr>
        <p:xfrm>
          <a:off x="319031" y="690283"/>
          <a:ext cx="6081769" cy="25639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13" name="Picture 2" descr="https://upload.wikimedia.org/wikipedia/ru/archive/1/18/20151204083457!Mpgu_logo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946921" y="146650"/>
            <a:ext cx="1086927" cy="105452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272283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3"/>
          <p:cNvSpPr/>
          <p:nvPr/>
        </p:nvSpPr>
        <p:spPr>
          <a:xfrm>
            <a:off x="0" y="1"/>
            <a:ext cx="12192000" cy="5495364"/>
          </a:xfrm>
          <a:custGeom>
            <a:avLst/>
            <a:gdLst/>
            <a:ahLst/>
            <a:cxnLst/>
            <a:rect l="l" t="t" r="r" b="b"/>
            <a:pathLst>
              <a:path w="3555719" h="1535765">
                <a:moveTo>
                  <a:pt x="0" y="0"/>
                </a:moveTo>
                <a:lnTo>
                  <a:pt x="3555719" y="0"/>
                </a:lnTo>
                <a:lnTo>
                  <a:pt x="3555719" y="1535765"/>
                </a:lnTo>
                <a:lnTo>
                  <a:pt x="0" y="1535765"/>
                </a:lnTo>
                <a:close/>
              </a:path>
            </a:pathLst>
          </a:custGeom>
          <a:solidFill>
            <a:schemeClr val="bg2">
              <a:lumMod val="50000"/>
            </a:schemeClr>
          </a:solidFill>
        </p:spPr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1219199" y="0"/>
            <a:ext cx="1073075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Методическая часть: Система работы по коррекции дисграфии у младших школьников в общеобразовательной школе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</a:b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12" name="Picture 2" descr="https://upload.wikimedia.org/wikipedia/ru/archive/1/18/20151204083457!Mpgu_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82780" y="5570390"/>
            <a:ext cx="1086927" cy="1054528"/>
          </a:xfrm>
          <a:prstGeom prst="rect">
            <a:avLst/>
          </a:prstGeom>
          <a:noFill/>
        </p:spPr>
      </p:pic>
      <p:cxnSp>
        <p:nvCxnSpPr>
          <p:cNvPr id="21" name="Прямая соединительная линия 20"/>
          <p:cNvCxnSpPr/>
          <p:nvPr/>
        </p:nvCxnSpPr>
        <p:spPr>
          <a:xfrm rot="16200000" flipH="1">
            <a:off x="-1714985" y="2740474"/>
            <a:ext cx="5485606" cy="6245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Овал 22"/>
          <p:cNvSpPr/>
          <p:nvPr/>
        </p:nvSpPr>
        <p:spPr>
          <a:xfrm>
            <a:off x="573740" y="1120589"/>
            <a:ext cx="899499" cy="88750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564775" y="2501154"/>
            <a:ext cx="899499" cy="88750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573739" y="3935506"/>
            <a:ext cx="899499" cy="88750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TextBox 33"/>
          <p:cNvSpPr txBox="1"/>
          <p:nvPr/>
        </p:nvSpPr>
        <p:spPr>
          <a:xfrm>
            <a:off x="1589502" y="1213027"/>
            <a:ext cx="10154263" cy="86177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lvl="0">
              <a:spcBef>
                <a:spcPct val="0"/>
              </a:spcBef>
            </a:pP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Обучающий эксперимент должен быть </a:t>
            </a: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продолжительностью не менее 3-х месяцев, занятия проводить два раза в неделю.</a:t>
            </a: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33"/>
          <p:cNvSpPr txBox="1"/>
          <p:nvPr/>
        </p:nvSpPr>
        <p:spPr>
          <a:xfrm>
            <a:off x="1526751" y="2261897"/>
            <a:ext cx="10243909" cy="129266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lvl="0">
              <a:spcBef>
                <a:spcPct val="0"/>
              </a:spcBef>
            </a:pP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Проводить </a:t>
            </a: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групповые занятия по обучению детей работе на уровне звука и буквы, на уровне слога, на уровне слова, на уровне словосочетания и предложения, на уровне предложения и текста.</a:t>
            </a: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33"/>
          <p:cNvSpPr txBox="1"/>
          <p:nvPr/>
        </p:nvSpPr>
        <p:spPr>
          <a:xfrm>
            <a:off x="1481925" y="3821756"/>
            <a:ext cx="10288733" cy="172354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spcBef>
                <a:spcPct val="0"/>
              </a:spcBef>
            </a:pP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Обучающие </a:t>
            </a: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занятия проводить с помощью интерактивных технологий: 1)презентаций с помощью компьютерной программы </a:t>
            </a:r>
            <a:r>
              <a:rPr lang="ru-RU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PowerPoint</a:t>
            </a: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; 2) интерактивной доски; 3)программного продукта «Море словесности</a:t>
            </a: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».</a:t>
            </a: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Google Shape;800;p48"/>
          <p:cNvSpPr/>
          <p:nvPr/>
        </p:nvSpPr>
        <p:spPr>
          <a:xfrm>
            <a:off x="594746" y="1140766"/>
            <a:ext cx="857256" cy="857256"/>
          </a:xfrm>
          <a:custGeom>
            <a:avLst/>
            <a:gdLst/>
            <a:ahLst/>
            <a:cxnLst/>
            <a:rect l="l" t="t" r="r" b="b"/>
            <a:pathLst>
              <a:path w="15876" h="15852" extrusionOk="0">
                <a:moveTo>
                  <a:pt x="8304" y="978"/>
                </a:moveTo>
                <a:lnTo>
                  <a:pt x="8646" y="1002"/>
                </a:lnTo>
                <a:lnTo>
                  <a:pt x="8988" y="1051"/>
                </a:lnTo>
                <a:lnTo>
                  <a:pt x="9330" y="1100"/>
                </a:lnTo>
                <a:lnTo>
                  <a:pt x="9672" y="1198"/>
                </a:lnTo>
                <a:lnTo>
                  <a:pt x="10014" y="1271"/>
                </a:lnTo>
                <a:lnTo>
                  <a:pt x="10332" y="1393"/>
                </a:lnTo>
                <a:lnTo>
                  <a:pt x="10649" y="1515"/>
                </a:lnTo>
                <a:lnTo>
                  <a:pt x="10942" y="1662"/>
                </a:lnTo>
                <a:lnTo>
                  <a:pt x="11260" y="1808"/>
                </a:lnTo>
                <a:lnTo>
                  <a:pt x="11553" y="1979"/>
                </a:lnTo>
                <a:lnTo>
                  <a:pt x="11821" y="2150"/>
                </a:lnTo>
                <a:lnTo>
                  <a:pt x="12090" y="2346"/>
                </a:lnTo>
                <a:lnTo>
                  <a:pt x="12359" y="2565"/>
                </a:lnTo>
                <a:lnTo>
                  <a:pt x="12603" y="2785"/>
                </a:lnTo>
                <a:lnTo>
                  <a:pt x="12847" y="3005"/>
                </a:lnTo>
                <a:lnTo>
                  <a:pt x="13091" y="3249"/>
                </a:lnTo>
                <a:lnTo>
                  <a:pt x="13311" y="3493"/>
                </a:lnTo>
                <a:lnTo>
                  <a:pt x="13507" y="3762"/>
                </a:lnTo>
                <a:lnTo>
                  <a:pt x="13702" y="4031"/>
                </a:lnTo>
                <a:lnTo>
                  <a:pt x="13897" y="4324"/>
                </a:lnTo>
                <a:lnTo>
                  <a:pt x="14044" y="4617"/>
                </a:lnTo>
                <a:lnTo>
                  <a:pt x="14215" y="4910"/>
                </a:lnTo>
                <a:lnTo>
                  <a:pt x="14337" y="5227"/>
                </a:lnTo>
                <a:lnTo>
                  <a:pt x="14483" y="5545"/>
                </a:lnTo>
                <a:lnTo>
                  <a:pt x="14581" y="5862"/>
                </a:lnTo>
                <a:lnTo>
                  <a:pt x="14679" y="6180"/>
                </a:lnTo>
                <a:lnTo>
                  <a:pt x="14752" y="6522"/>
                </a:lnTo>
                <a:lnTo>
                  <a:pt x="14825" y="6864"/>
                </a:lnTo>
                <a:lnTo>
                  <a:pt x="14850" y="7206"/>
                </a:lnTo>
                <a:lnTo>
                  <a:pt x="14899" y="7572"/>
                </a:lnTo>
                <a:lnTo>
                  <a:pt x="14899" y="7938"/>
                </a:lnTo>
                <a:lnTo>
                  <a:pt x="14899" y="8280"/>
                </a:lnTo>
                <a:lnTo>
                  <a:pt x="14850" y="8647"/>
                </a:lnTo>
                <a:lnTo>
                  <a:pt x="14825" y="8989"/>
                </a:lnTo>
                <a:lnTo>
                  <a:pt x="14752" y="9331"/>
                </a:lnTo>
                <a:lnTo>
                  <a:pt x="14679" y="9672"/>
                </a:lnTo>
                <a:lnTo>
                  <a:pt x="14581" y="9990"/>
                </a:lnTo>
                <a:lnTo>
                  <a:pt x="14483" y="10307"/>
                </a:lnTo>
                <a:lnTo>
                  <a:pt x="14337" y="10625"/>
                </a:lnTo>
                <a:lnTo>
                  <a:pt x="14215" y="10942"/>
                </a:lnTo>
                <a:lnTo>
                  <a:pt x="14044" y="11236"/>
                </a:lnTo>
                <a:lnTo>
                  <a:pt x="13897" y="11529"/>
                </a:lnTo>
                <a:lnTo>
                  <a:pt x="13702" y="11822"/>
                </a:lnTo>
                <a:lnTo>
                  <a:pt x="13507" y="12090"/>
                </a:lnTo>
                <a:lnTo>
                  <a:pt x="13311" y="12359"/>
                </a:lnTo>
                <a:lnTo>
                  <a:pt x="13091" y="12603"/>
                </a:lnTo>
                <a:lnTo>
                  <a:pt x="12847" y="12847"/>
                </a:lnTo>
                <a:lnTo>
                  <a:pt x="12603" y="13067"/>
                </a:lnTo>
                <a:lnTo>
                  <a:pt x="12359" y="13287"/>
                </a:lnTo>
                <a:lnTo>
                  <a:pt x="12090" y="13507"/>
                </a:lnTo>
                <a:lnTo>
                  <a:pt x="11821" y="13702"/>
                </a:lnTo>
                <a:lnTo>
                  <a:pt x="11553" y="13873"/>
                </a:lnTo>
                <a:lnTo>
                  <a:pt x="11260" y="14044"/>
                </a:lnTo>
                <a:lnTo>
                  <a:pt x="10942" y="14191"/>
                </a:lnTo>
                <a:lnTo>
                  <a:pt x="10649" y="14337"/>
                </a:lnTo>
                <a:lnTo>
                  <a:pt x="10332" y="14459"/>
                </a:lnTo>
                <a:lnTo>
                  <a:pt x="10014" y="14581"/>
                </a:lnTo>
                <a:lnTo>
                  <a:pt x="9672" y="14655"/>
                </a:lnTo>
                <a:lnTo>
                  <a:pt x="9330" y="14752"/>
                </a:lnTo>
                <a:lnTo>
                  <a:pt x="8988" y="14801"/>
                </a:lnTo>
                <a:lnTo>
                  <a:pt x="8646" y="14850"/>
                </a:lnTo>
                <a:lnTo>
                  <a:pt x="8304" y="14875"/>
                </a:lnTo>
                <a:lnTo>
                  <a:pt x="7572" y="14875"/>
                </a:lnTo>
                <a:lnTo>
                  <a:pt x="7230" y="14850"/>
                </a:lnTo>
                <a:lnTo>
                  <a:pt x="6888" y="14801"/>
                </a:lnTo>
                <a:lnTo>
                  <a:pt x="6546" y="14752"/>
                </a:lnTo>
                <a:lnTo>
                  <a:pt x="6204" y="14655"/>
                </a:lnTo>
                <a:lnTo>
                  <a:pt x="5862" y="14581"/>
                </a:lnTo>
                <a:lnTo>
                  <a:pt x="5545" y="14459"/>
                </a:lnTo>
                <a:lnTo>
                  <a:pt x="5227" y="14337"/>
                </a:lnTo>
                <a:lnTo>
                  <a:pt x="4934" y="14191"/>
                </a:lnTo>
                <a:lnTo>
                  <a:pt x="4617" y="14044"/>
                </a:lnTo>
                <a:lnTo>
                  <a:pt x="4324" y="13873"/>
                </a:lnTo>
                <a:lnTo>
                  <a:pt x="4055" y="13702"/>
                </a:lnTo>
                <a:lnTo>
                  <a:pt x="3786" y="13507"/>
                </a:lnTo>
                <a:lnTo>
                  <a:pt x="3518" y="13287"/>
                </a:lnTo>
                <a:lnTo>
                  <a:pt x="3273" y="13067"/>
                </a:lnTo>
                <a:lnTo>
                  <a:pt x="3029" y="12847"/>
                </a:lnTo>
                <a:lnTo>
                  <a:pt x="2785" y="12603"/>
                </a:lnTo>
                <a:lnTo>
                  <a:pt x="2565" y="12359"/>
                </a:lnTo>
                <a:lnTo>
                  <a:pt x="2370" y="12090"/>
                </a:lnTo>
                <a:lnTo>
                  <a:pt x="2174" y="11822"/>
                </a:lnTo>
                <a:lnTo>
                  <a:pt x="1979" y="11529"/>
                </a:lnTo>
                <a:lnTo>
                  <a:pt x="1832" y="11236"/>
                </a:lnTo>
                <a:lnTo>
                  <a:pt x="1661" y="10942"/>
                </a:lnTo>
                <a:lnTo>
                  <a:pt x="1539" y="10625"/>
                </a:lnTo>
                <a:lnTo>
                  <a:pt x="1393" y="10307"/>
                </a:lnTo>
                <a:lnTo>
                  <a:pt x="1295" y="9990"/>
                </a:lnTo>
                <a:lnTo>
                  <a:pt x="1197" y="9672"/>
                </a:lnTo>
                <a:lnTo>
                  <a:pt x="1124" y="9331"/>
                </a:lnTo>
                <a:lnTo>
                  <a:pt x="1051" y="8989"/>
                </a:lnTo>
                <a:lnTo>
                  <a:pt x="1026" y="8647"/>
                </a:lnTo>
                <a:lnTo>
                  <a:pt x="978" y="8280"/>
                </a:lnTo>
                <a:lnTo>
                  <a:pt x="978" y="7938"/>
                </a:lnTo>
                <a:lnTo>
                  <a:pt x="978" y="7572"/>
                </a:lnTo>
                <a:lnTo>
                  <a:pt x="1026" y="7206"/>
                </a:lnTo>
                <a:lnTo>
                  <a:pt x="1051" y="6864"/>
                </a:lnTo>
                <a:lnTo>
                  <a:pt x="1124" y="6522"/>
                </a:lnTo>
                <a:lnTo>
                  <a:pt x="1197" y="6180"/>
                </a:lnTo>
                <a:lnTo>
                  <a:pt x="1295" y="5862"/>
                </a:lnTo>
                <a:lnTo>
                  <a:pt x="1393" y="5545"/>
                </a:lnTo>
                <a:lnTo>
                  <a:pt x="1539" y="5227"/>
                </a:lnTo>
                <a:lnTo>
                  <a:pt x="1661" y="4910"/>
                </a:lnTo>
                <a:lnTo>
                  <a:pt x="1832" y="4617"/>
                </a:lnTo>
                <a:lnTo>
                  <a:pt x="1979" y="4324"/>
                </a:lnTo>
                <a:lnTo>
                  <a:pt x="2174" y="4031"/>
                </a:lnTo>
                <a:lnTo>
                  <a:pt x="2370" y="3762"/>
                </a:lnTo>
                <a:lnTo>
                  <a:pt x="2565" y="3493"/>
                </a:lnTo>
                <a:lnTo>
                  <a:pt x="2785" y="3249"/>
                </a:lnTo>
                <a:lnTo>
                  <a:pt x="3029" y="3005"/>
                </a:lnTo>
                <a:lnTo>
                  <a:pt x="3273" y="2785"/>
                </a:lnTo>
                <a:lnTo>
                  <a:pt x="3518" y="2565"/>
                </a:lnTo>
                <a:lnTo>
                  <a:pt x="3786" y="2346"/>
                </a:lnTo>
                <a:lnTo>
                  <a:pt x="4055" y="2150"/>
                </a:lnTo>
                <a:lnTo>
                  <a:pt x="4324" y="1979"/>
                </a:lnTo>
                <a:lnTo>
                  <a:pt x="4617" y="1808"/>
                </a:lnTo>
                <a:lnTo>
                  <a:pt x="4934" y="1662"/>
                </a:lnTo>
                <a:lnTo>
                  <a:pt x="5227" y="1515"/>
                </a:lnTo>
                <a:lnTo>
                  <a:pt x="5545" y="1393"/>
                </a:lnTo>
                <a:lnTo>
                  <a:pt x="5862" y="1271"/>
                </a:lnTo>
                <a:lnTo>
                  <a:pt x="6204" y="1198"/>
                </a:lnTo>
                <a:lnTo>
                  <a:pt x="6546" y="1100"/>
                </a:lnTo>
                <a:lnTo>
                  <a:pt x="6888" y="1051"/>
                </a:lnTo>
                <a:lnTo>
                  <a:pt x="7230" y="1002"/>
                </a:lnTo>
                <a:lnTo>
                  <a:pt x="7572" y="978"/>
                </a:lnTo>
                <a:close/>
                <a:moveTo>
                  <a:pt x="7523" y="1"/>
                </a:moveTo>
                <a:lnTo>
                  <a:pt x="7132" y="25"/>
                </a:lnTo>
                <a:lnTo>
                  <a:pt x="6741" y="74"/>
                </a:lnTo>
                <a:lnTo>
                  <a:pt x="6351" y="147"/>
                </a:lnTo>
                <a:lnTo>
                  <a:pt x="5960" y="245"/>
                </a:lnTo>
                <a:lnTo>
                  <a:pt x="5569" y="343"/>
                </a:lnTo>
                <a:lnTo>
                  <a:pt x="5203" y="465"/>
                </a:lnTo>
                <a:lnTo>
                  <a:pt x="4861" y="611"/>
                </a:lnTo>
                <a:lnTo>
                  <a:pt x="4494" y="782"/>
                </a:lnTo>
                <a:lnTo>
                  <a:pt x="4153" y="953"/>
                </a:lnTo>
                <a:lnTo>
                  <a:pt x="3835" y="1149"/>
                </a:lnTo>
                <a:lnTo>
                  <a:pt x="3493" y="1344"/>
                </a:lnTo>
                <a:lnTo>
                  <a:pt x="3200" y="1564"/>
                </a:lnTo>
                <a:lnTo>
                  <a:pt x="2883" y="1808"/>
                </a:lnTo>
                <a:lnTo>
                  <a:pt x="2614" y="2052"/>
                </a:lnTo>
                <a:lnTo>
                  <a:pt x="2321" y="2321"/>
                </a:lnTo>
                <a:lnTo>
                  <a:pt x="2077" y="2590"/>
                </a:lnTo>
                <a:lnTo>
                  <a:pt x="1808" y="2883"/>
                </a:lnTo>
                <a:lnTo>
                  <a:pt x="1588" y="3176"/>
                </a:lnTo>
                <a:lnTo>
                  <a:pt x="1368" y="3493"/>
                </a:lnTo>
                <a:lnTo>
                  <a:pt x="1149" y="3811"/>
                </a:lnTo>
                <a:lnTo>
                  <a:pt x="953" y="4153"/>
                </a:lnTo>
                <a:lnTo>
                  <a:pt x="782" y="4495"/>
                </a:lnTo>
                <a:lnTo>
                  <a:pt x="636" y="4837"/>
                </a:lnTo>
                <a:lnTo>
                  <a:pt x="489" y="5203"/>
                </a:lnTo>
                <a:lnTo>
                  <a:pt x="367" y="5569"/>
                </a:lnTo>
                <a:lnTo>
                  <a:pt x="245" y="5936"/>
                </a:lnTo>
                <a:lnTo>
                  <a:pt x="172" y="6326"/>
                </a:lnTo>
                <a:lnTo>
                  <a:pt x="98" y="6717"/>
                </a:lnTo>
                <a:lnTo>
                  <a:pt x="49" y="7108"/>
                </a:lnTo>
                <a:lnTo>
                  <a:pt x="25" y="7523"/>
                </a:lnTo>
                <a:lnTo>
                  <a:pt x="1" y="7938"/>
                </a:lnTo>
                <a:lnTo>
                  <a:pt x="25" y="8329"/>
                </a:lnTo>
                <a:lnTo>
                  <a:pt x="49" y="8744"/>
                </a:lnTo>
                <a:lnTo>
                  <a:pt x="98" y="9135"/>
                </a:lnTo>
                <a:lnTo>
                  <a:pt x="172" y="9526"/>
                </a:lnTo>
                <a:lnTo>
                  <a:pt x="245" y="9917"/>
                </a:lnTo>
                <a:lnTo>
                  <a:pt x="367" y="10283"/>
                </a:lnTo>
                <a:lnTo>
                  <a:pt x="489" y="10649"/>
                </a:lnTo>
                <a:lnTo>
                  <a:pt x="636" y="11016"/>
                </a:lnTo>
                <a:lnTo>
                  <a:pt x="782" y="11358"/>
                </a:lnTo>
                <a:lnTo>
                  <a:pt x="953" y="11700"/>
                </a:lnTo>
                <a:lnTo>
                  <a:pt x="1149" y="12041"/>
                </a:lnTo>
                <a:lnTo>
                  <a:pt x="1368" y="12359"/>
                </a:lnTo>
                <a:lnTo>
                  <a:pt x="1588" y="12676"/>
                </a:lnTo>
                <a:lnTo>
                  <a:pt x="1808" y="12970"/>
                </a:lnTo>
                <a:lnTo>
                  <a:pt x="2077" y="13263"/>
                </a:lnTo>
                <a:lnTo>
                  <a:pt x="2321" y="13531"/>
                </a:lnTo>
                <a:lnTo>
                  <a:pt x="2614" y="13800"/>
                </a:lnTo>
                <a:lnTo>
                  <a:pt x="2883" y="14044"/>
                </a:lnTo>
                <a:lnTo>
                  <a:pt x="3200" y="14288"/>
                </a:lnTo>
                <a:lnTo>
                  <a:pt x="3493" y="14508"/>
                </a:lnTo>
                <a:lnTo>
                  <a:pt x="3835" y="14704"/>
                </a:lnTo>
                <a:lnTo>
                  <a:pt x="4153" y="14899"/>
                </a:lnTo>
                <a:lnTo>
                  <a:pt x="4494" y="15070"/>
                </a:lnTo>
                <a:lnTo>
                  <a:pt x="4861" y="15241"/>
                </a:lnTo>
                <a:lnTo>
                  <a:pt x="5203" y="15387"/>
                </a:lnTo>
                <a:lnTo>
                  <a:pt x="5569" y="15510"/>
                </a:lnTo>
                <a:lnTo>
                  <a:pt x="5960" y="15607"/>
                </a:lnTo>
                <a:lnTo>
                  <a:pt x="6351" y="15705"/>
                </a:lnTo>
                <a:lnTo>
                  <a:pt x="6741" y="15778"/>
                </a:lnTo>
                <a:lnTo>
                  <a:pt x="7132" y="15827"/>
                </a:lnTo>
                <a:lnTo>
                  <a:pt x="7523" y="15851"/>
                </a:lnTo>
                <a:lnTo>
                  <a:pt x="8353" y="15851"/>
                </a:lnTo>
                <a:lnTo>
                  <a:pt x="8744" y="15827"/>
                </a:lnTo>
                <a:lnTo>
                  <a:pt x="9135" y="15778"/>
                </a:lnTo>
                <a:lnTo>
                  <a:pt x="9526" y="15705"/>
                </a:lnTo>
                <a:lnTo>
                  <a:pt x="9916" y="15607"/>
                </a:lnTo>
                <a:lnTo>
                  <a:pt x="10307" y="15510"/>
                </a:lnTo>
                <a:lnTo>
                  <a:pt x="10673" y="15387"/>
                </a:lnTo>
                <a:lnTo>
                  <a:pt x="11015" y="15241"/>
                </a:lnTo>
                <a:lnTo>
                  <a:pt x="11382" y="15070"/>
                </a:lnTo>
                <a:lnTo>
                  <a:pt x="11724" y="14899"/>
                </a:lnTo>
                <a:lnTo>
                  <a:pt x="12041" y="14704"/>
                </a:lnTo>
                <a:lnTo>
                  <a:pt x="12383" y="14508"/>
                </a:lnTo>
                <a:lnTo>
                  <a:pt x="12676" y="14288"/>
                </a:lnTo>
                <a:lnTo>
                  <a:pt x="12994" y="14044"/>
                </a:lnTo>
                <a:lnTo>
                  <a:pt x="13262" y="13800"/>
                </a:lnTo>
                <a:lnTo>
                  <a:pt x="13555" y="13531"/>
                </a:lnTo>
                <a:lnTo>
                  <a:pt x="13800" y="13263"/>
                </a:lnTo>
                <a:lnTo>
                  <a:pt x="14068" y="12970"/>
                </a:lnTo>
                <a:lnTo>
                  <a:pt x="14288" y="12676"/>
                </a:lnTo>
                <a:lnTo>
                  <a:pt x="14508" y="12359"/>
                </a:lnTo>
                <a:lnTo>
                  <a:pt x="14728" y="12041"/>
                </a:lnTo>
                <a:lnTo>
                  <a:pt x="14923" y="11700"/>
                </a:lnTo>
                <a:lnTo>
                  <a:pt x="15094" y="11358"/>
                </a:lnTo>
                <a:lnTo>
                  <a:pt x="15241" y="11016"/>
                </a:lnTo>
                <a:lnTo>
                  <a:pt x="15387" y="10649"/>
                </a:lnTo>
                <a:lnTo>
                  <a:pt x="15509" y="10283"/>
                </a:lnTo>
                <a:lnTo>
                  <a:pt x="15631" y="9917"/>
                </a:lnTo>
                <a:lnTo>
                  <a:pt x="15705" y="9526"/>
                </a:lnTo>
                <a:lnTo>
                  <a:pt x="15778" y="9135"/>
                </a:lnTo>
                <a:lnTo>
                  <a:pt x="15827" y="8744"/>
                </a:lnTo>
                <a:lnTo>
                  <a:pt x="15851" y="8329"/>
                </a:lnTo>
                <a:lnTo>
                  <a:pt x="15876" y="7938"/>
                </a:lnTo>
                <a:lnTo>
                  <a:pt x="15851" y="7523"/>
                </a:lnTo>
                <a:lnTo>
                  <a:pt x="15827" y="7108"/>
                </a:lnTo>
                <a:lnTo>
                  <a:pt x="15778" y="6717"/>
                </a:lnTo>
                <a:lnTo>
                  <a:pt x="15705" y="6326"/>
                </a:lnTo>
                <a:lnTo>
                  <a:pt x="15631" y="5936"/>
                </a:lnTo>
                <a:lnTo>
                  <a:pt x="15509" y="5569"/>
                </a:lnTo>
                <a:lnTo>
                  <a:pt x="15387" y="5203"/>
                </a:lnTo>
                <a:lnTo>
                  <a:pt x="15241" y="4837"/>
                </a:lnTo>
                <a:lnTo>
                  <a:pt x="15094" y="4495"/>
                </a:lnTo>
                <a:lnTo>
                  <a:pt x="14923" y="4153"/>
                </a:lnTo>
                <a:lnTo>
                  <a:pt x="14728" y="3811"/>
                </a:lnTo>
                <a:lnTo>
                  <a:pt x="14508" y="3493"/>
                </a:lnTo>
                <a:lnTo>
                  <a:pt x="14288" y="3176"/>
                </a:lnTo>
                <a:lnTo>
                  <a:pt x="14068" y="2883"/>
                </a:lnTo>
                <a:lnTo>
                  <a:pt x="13800" y="2590"/>
                </a:lnTo>
                <a:lnTo>
                  <a:pt x="13555" y="2321"/>
                </a:lnTo>
                <a:lnTo>
                  <a:pt x="13262" y="2052"/>
                </a:lnTo>
                <a:lnTo>
                  <a:pt x="12994" y="1808"/>
                </a:lnTo>
                <a:lnTo>
                  <a:pt x="12676" y="1564"/>
                </a:lnTo>
                <a:lnTo>
                  <a:pt x="12383" y="1344"/>
                </a:lnTo>
                <a:lnTo>
                  <a:pt x="12041" y="1149"/>
                </a:lnTo>
                <a:lnTo>
                  <a:pt x="11724" y="953"/>
                </a:lnTo>
                <a:lnTo>
                  <a:pt x="11382" y="782"/>
                </a:lnTo>
                <a:lnTo>
                  <a:pt x="11015" y="611"/>
                </a:lnTo>
                <a:lnTo>
                  <a:pt x="10673" y="465"/>
                </a:lnTo>
                <a:lnTo>
                  <a:pt x="10307" y="343"/>
                </a:lnTo>
                <a:lnTo>
                  <a:pt x="9916" y="245"/>
                </a:lnTo>
                <a:lnTo>
                  <a:pt x="9526" y="147"/>
                </a:lnTo>
                <a:lnTo>
                  <a:pt x="9135" y="74"/>
                </a:lnTo>
                <a:lnTo>
                  <a:pt x="8744" y="25"/>
                </a:lnTo>
                <a:lnTo>
                  <a:pt x="8353" y="1"/>
                </a:ln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" name="Google Shape;801;p48"/>
          <p:cNvSpPr/>
          <p:nvPr/>
        </p:nvSpPr>
        <p:spPr>
          <a:xfrm>
            <a:off x="673906" y="1211081"/>
            <a:ext cx="698991" cy="698751"/>
          </a:xfrm>
          <a:custGeom>
            <a:avLst/>
            <a:gdLst/>
            <a:ahLst/>
            <a:cxnLst/>
            <a:rect l="l" t="t" r="r" b="b"/>
            <a:pathLst>
              <a:path w="12945" h="12921" extrusionOk="0">
                <a:moveTo>
                  <a:pt x="6472" y="1319"/>
                </a:moveTo>
                <a:lnTo>
                  <a:pt x="6545" y="1344"/>
                </a:lnTo>
                <a:lnTo>
                  <a:pt x="6619" y="1368"/>
                </a:lnTo>
                <a:lnTo>
                  <a:pt x="6741" y="1441"/>
                </a:lnTo>
                <a:lnTo>
                  <a:pt x="6838" y="1563"/>
                </a:lnTo>
                <a:lnTo>
                  <a:pt x="6863" y="1637"/>
                </a:lnTo>
                <a:lnTo>
                  <a:pt x="6863" y="1710"/>
                </a:lnTo>
                <a:lnTo>
                  <a:pt x="6863" y="6301"/>
                </a:lnTo>
                <a:lnTo>
                  <a:pt x="9061" y="8475"/>
                </a:lnTo>
                <a:lnTo>
                  <a:pt x="9110" y="8548"/>
                </a:lnTo>
                <a:lnTo>
                  <a:pt x="9134" y="8622"/>
                </a:lnTo>
                <a:lnTo>
                  <a:pt x="9159" y="8768"/>
                </a:lnTo>
                <a:lnTo>
                  <a:pt x="9134" y="8915"/>
                </a:lnTo>
                <a:lnTo>
                  <a:pt x="9110" y="8988"/>
                </a:lnTo>
                <a:lnTo>
                  <a:pt x="9061" y="9037"/>
                </a:lnTo>
                <a:lnTo>
                  <a:pt x="8988" y="9086"/>
                </a:lnTo>
                <a:lnTo>
                  <a:pt x="8914" y="9135"/>
                </a:lnTo>
                <a:lnTo>
                  <a:pt x="8768" y="9159"/>
                </a:lnTo>
                <a:lnTo>
                  <a:pt x="8621" y="9135"/>
                </a:lnTo>
                <a:lnTo>
                  <a:pt x="8548" y="9086"/>
                </a:lnTo>
                <a:lnTo>
                  <a:pt x="8499" y="9037"/>
                </a:lnTo>
                <a:lnTo>
                  <a:pt x="6203" y="6741"/>
                </a:lnTo>
                <a:lnTo>
                  <a:pt x="6130" y="6595"/>
                </a:lnTo>
                <a:lnTo>
                  <a:pt x="6081" y="6472"/>
                </a:lnTo>
                <a:lnTo>
                  <a:pt x="6081" y="1710"/>
                </a:lnTo>
                <a:lnTo>
                  <a:pt x="6081" y="1637"/>
                </a:lnTo>
                <a:lnTo>
                  <a:pt x="6106" y="1563"/>
                </a:lnTo>
                <a:lnTo>
                  <a:pt x="6203" y="1441"/>
                </a:lnTo>
                <a:lnTo>
                  <a:pt x="6326" y="1368"/>
                </a:lnTo>
                <a:lnTo>
                  <a:pt x="6399" y="1344"/>
                </a:lnTo>
                <a:lnTo>
                  <a:pt x="6472" y="1319"/>
                </a:lnTo>
                <a:close/>
                <a:moveTo>
                  <a:pt x="6228" y="0"/>
                </a:moveTo>
                <a:lnTo>
                  <a:pt x="5862" y="25"/>
                </a:lnTo>
                <a:lnTo>
                  <a:pt x="5495" y="74"/>
                </a:lnTo>
                <a:lnTo>
                  <a:pt x="5129" y="122"/>
                </a:lnTo>
                <a:lnTo>
                  <a:pt x="4787" y="220"/>
                </a:lnTo>
                <a:lnTo>
                  <a:pt x="4445" y="318"/>
                </a:lnTo>
                <a:lnTo>
                  <a:pt x="4103" y="440"/>
                </a:lnTo>
                <a:lnTo>
                  <a:pt x="3761" y="586"/>
                </a:lnTo>
                <a:lnTo>
                  <a:pt x="3444" y="733"/>
                </a:lnTo>
                <a:lnTo>
                  <a:pt x="3639" y="1050"/>
                </a:lnTo>
                <a:lnTo>
                  <a:pt x="3663" y="1148"/>
                </a:lnTo>
                <a:lnTo>
                  <a:pt x="3663" y="1246"/>
                </a:lnTo>
                <a:lnTo>
                  <a:pt x="3615" y="1344"/>
                </a:lnTo>
                <a:lnTo>
                  <a:pt x="3541" y="1392"/>
                </a:lnTo>
                <a:lnTo>
                  <a:pt x="3493" y="1417"/>
                </a:lnTo>
                <a:lnTo>
                  <a:pt x="3370" y="1417"/>
                </a:lnTo>
                <a:lnTo>
                  <a:pt x="3297" y="1392"/>
                </a:lnTo>
                <a:lnTo>
                  <a:pt x="3248" y="1368"/>
                </a:lnTo>
                <a:lnTo>
                  <a:pt x="3224" y="1295"/>
                </a:lnTo>
                <a:lnTo>
                  <a:pt x="3028" y="977"/>
                </a:lnTo>
                <a:lnTo>
                  <a:pt x="2735" y="1197"/>
                </a:lnTo>
                <a:lnTo>
                  <a:pt x="2442" y="1417"/>
                </a:lnTo>
                <a:lnTo>
                  <a:pt x="2174" y="1637"/>
                </a:lnTo>
                <a:lnTo>
                  <a:pt x="1905" y="1881"/>
                </a:lnTo>
                <a:lnTo>
                  <a:pt x="1661" y="2150"/>
                </a:lnTo>
                <a:lnTo>
                  <a:pt x="1417" y="2418"/>
                </a:lnTo>
                <a:lnTo>
                  <a:pt x="1197" y="2711"/>
                </a:lnTo>
                <a:lnTo>
                  <a:pt x="1001" y="3029"/>
                </a:lnTo>
                <a:lnTo>
                  <a:pt x="1319" y="3200"/>
                </a:lnTo>
                <a:lnTo>
                  <a:pt x="1392" y="3273"/>
                </a:lnTo>
                <a:lnTo>
                  <a:pt x="1441" y="3346"/>
                </a:lnTo>
                <a:lnTo>
                  <a:pt x="1441" y="3444"/>
                </a:lnTo>
                <a:lnTo>
                  <a:pt x="1417" y="3542"/>
                </a:lnTo>
                <a:lnTo>
                  <a:pt x="1368" y="3590"/>
                </a:lnTo>
                <a:lnTo>
                  <a:pt x="1319" y="3639"/>
                </a:lnTo>
                <a:lnTo>
                  <a:pt x="1246" y="3664"/>
                </a:lnTo>
                <a:lnTo>
                  <a:pt x="1123" y="3664"/>
                </a:lnTo>
                <a:lnTo>
                  <a:pt x="1075" y="3639"/>
                </a:lnTo>
                <a:lnTo>
                  <a:pt x="757" y="3444"/>
                </a:lnTo>
                <a:lnTo>
                  <a:pt x="586" y="3761"/>
                </a:lnTo>
                <a:lnTo>
                  <a:pt x="464" y="4079"/>
                </a:lnTo>
                <a:lnTo>
                  <a:pt x="342" y="4421"/>
                </a:lnTo>
                <a:lnTo>
                  <a:pt x="220" y="4763"/>
                </a:lnTo>
                <a:lnTo>
                  <a:pt x="147" y="5129"/>
                </a:lnTo>
                <a:lnTo>
                  <a:pt x="73" y="5471"/>
                </a:lnTo>
                <a:lnTo>
                  <a:pt x="24" y="5837"/>
                </a:lnTo>
                <a:lnTo>
                  <a:pt x="0" y="6228"/>
                </a:lnTo>
                <a:lnTo>
                  <a:pt x="659" y="6228"/>
                </a:lnTo>
                <a:lnTo>
                  <a:pt x="757" y="6277"/>
                </a:lnTo>
                <a:lnTo>
                  <a:pt x="806" y="6375"/>
                </a:lnTo>
                <a:lnTo>
                  <a:pt x="806" y="6472"/>
                </a:lnTo>
                <a:lnTo>
                  <a:pt x="806" y="6546"/>
                </a:lnTo>
                <a:lnTo>
                  <a:pt x="757" y="6643"/>
                </a:lnTo>
                <a:lnTo>
                  <a:pt x="659" y="6692"/>
                </a:lnTo>
                <a:lnTo>
                  <a:pt x="562" y="6717"/>
                </a:lnTo>
                <a:lnTo>
                  <a:pt x="0" y="6717"/>
                </a:lnTo>
                <a:lnTo>
                  <a:pt x="24" y="7083"/>
                </a:lnTo>
                <a:lnTo>
                  <a:pt x="73" y="7449"/>
                </a:lnTo>
                <a:lnTo>
                  <a:pt x="147" y="7791"/>
                </a:lnTo>
                <a:lnTo>
                  <a:pt x="220" y="8158"/>
                </a:lnTo>
                <a:lnTo>
                  <a:pt x="342" y="8500"/>
                </a:lnTo>
                <a:lnTo>
                  <a:pt x="464" y="8841"/>
                </a:lnTo>
                <a:lnTo>
                  <a:pt x="586" y="9159"/>
                </a:lnTo>
                <a:lnTo>
                  <a:pt x="757" y="9476"/>
                </a:lnTo>
                <a:lnTo>
                  <a:pt x="1075" y="9305"/>
                </a:lnTo>
                <a:lnTo>
                  <a:pt x="1172" y="9257"/>
                </a:lnTo>
                <a:lnTo>
                  <a:pt x="1270" y="9281"/>
                </a:lnTo>
                <a:lnTo>
                  <a:pt x="1343" y="9305"/>
                </a:lnTo>
                <a:lnTo>
                  <a:pt x="1417" y="9379"/>
                </a:lnTo>
                <a:lnTo>
                  <a:pt x="1441" y="9476"/>
                </a:lnTo>
                <a:lnTo>
                  <a:pt x="1441" y="9574"/>
                </a:lnTo>
                <a:lnTo>
                  <a:pt x="1392" y="9647"/>
                </a:lnTo>
                <a:lnTo>
                  <a:pt x="1319" y="9721"/>
                </a:lnTo>
                <a:lnTo>
                  <a:pt x="1001" y="9892"/>
                </a:lnTo>
                <a:lnTo>
                  <a:pt x="1197" y="10209"/>
                </a:lnTo>
                <a:lnTo>
                  <a:pt x="1417" y="10502"/>
                </a:lnTo>
                <a:lnTo>
                  <a:pt x="1661" y="10771"/>
                </a:lnTo>
                <a:lnTo>
                  <a:pt x="1905" y="11040"/>
                </a:lnTo>
                <a:lnTo>
                  <a:pt x="2174" y="11284"/>
                </a:lnTo>
                <a:lnTo>
                  <a:pt x="2442" y="11504"/>
                </a:lnTo>
                <a:lnTo>
                  <a:pt x="2735" y="11723"/>
                </a:lnTo>
                <a:lnTo>
                  <a:pt x="3028" y="11943"/>
                </a:lnTo>
                <a:lnTo>
                  <a:pt x="3224" y="11626"/>
                </a:lnTo>
                <a:lnTo>
                  <a:pt x="3273" y="11552"/>
                </a:lnTo>
                <a:lnTo>
                  <a:pt x="3370" y="11504"/>
                </a:lnTo>
                <a:lnTo>
                  <a:pt x="3468" y="11504"/>
                </a:lnTo>
                <a:lnTo>
                  <a:pt x="3541" y="11528"/>
                </a:lnTo>
                <a:lnTo>
                  <a:pt x="3615" y="11601"/>
                </a:lnTo>
                <a:lnTo>
                  <a:pt x="3663" y="11675"/>
                </a:lnTo>
                <a:lnTo>
                  <a:pt x="3663" y="11772"/>
                </a:lnTo>
                <a:lnTo>
                  <a:pt x="3639" y="11870"/>
                </a:lnTo>
                <a:lnTo>
                  <a:pt x="3444" y="12187"/>
                </a:lnTo>
                <a:lnTo>
                  <a:pt x="3761" y="12334"/>
                </a:lnTo>
                <a:lnTo>
                  <a:pt x="4103" y="12480"/>
                </a:lnTo>
                <a:lnTo>
                  <a:pt x="4445" y="12603"/>
                </a:lnTo>
                <a:lnTo>
                  <a:pt x="4787" y="12700"/>
                </a:lnTo>
                <a:lnTo>
                  <a:pt x="5129" y="12798"/>
                </a:lnTo>
                <a:lnTo>
                  <a:pt x="5495" y="12847"/>
                </a:lnTo>
                <a:lnTo>
                  <a:pt x="5862" y="12896"/>
                </a:lnTo>
                <a:lnTo>
                  <a:pt x="6228" y="12920"/>
                </a:lnTo>
                <a:lnTo>
                  <a:pt x="6228" y="12358"/>
                </a:lnTo>
                <a:lnTo>
                  <a:pt x="6252" y="12261"/>
                </a:lnTo>
                <a:lnTo>
                  <a:pt x="6301" y="12187"/>
                </a:lnTo>
                <a:lnTo>
                  <a:pt x="6374" y="12139"/>
                </a:lnTo>
                <a:lnTo>
                  <a:pt x="6472" y="12114"/>
                </a:lnTo>
                <a:lnTo>
                  <a:pt x="6570" y="12139"/>
                </a:lnTo>
                <a:lnTo>
                  <a:pt x="6643" y="12187"/>
                </a:lnTo>
                <a:lnTo>
                  <a:pt x="6692" y="12261"/>
                </a:lnTo>
                <a:lnTo>
                  <a:pt x="6716" y="12358"/>
                </a:lnTo>
                <a:lnTo>
                  <a:pt x="6716" y="12920"/>
                </a:lnTo>
                <a:lnTo>
                  <a:pt x="7083" y="12896"/>
                </a:lnTo>
                <a:lnTo>
                  <a:pt x="7449" y="12847"/>
                </a:lnTo>
                <a:lnTo>
                  <a:pt x="7815" y="12798"/>
                </a:lnTo>
                <a:lnTo>
                  <a:pt x="8157" y="12700"/>
                </a:lnTo>
                <a:lnTo>
                  <a:pt x="8499" y="12603"/>
                </a:lnTo>
                <a:lnTo>
                  <a:pt x="8841" y="12480"/>
                </a:lnTo>
                <a:lnTo>
                  <a:pt x="9183" y="12334"/>
                </a:lnTo>
                <a:lnTo>
                  <a:pt x="9501" y="12187"/>
                </a:lnTo>
                <a:lnTo>
                  <a:pt x="9305" y="11870"/>
                </a:lnTo>
                <a:lnTo>
                  <a:pt x="9281" y="11772"/>
                </a:lnTo>
                <a:lnTo>
                  <a:pt x="9281" y="11675"/>
                </a:lnTo>
                <a:lnTo>
                  <a:pt x="9330" y="11601"/>
                </a:lnTo>
                <a:lnTo>
                  <a:pt x="9403" y="11528"/>
                </a:lnTo>
                <a:lnTo>
                  <a:pt x="9476" y="11504"/>
                </a:lnTo>
                <a:lnTo>
                  <a:pt x="9574" y="11504"/>
                </a:lnTo>
                <a:lnTo>
                  <a:pt x="9672" y="11552"/>
                </a:lnTo>
                <a:lnTo>
                  <a:pt x="9720" y="11626"/>
                </a:lnTo>
                <a:lnTo>
                  <a:pt x="9916" y="11943"/>
                </a:lnTo>
                <a:lnTo>
                  <a:pt x="10209" y="11723"/>
                </a:lnTo>
                <a:lnTo>
                  <a:pt x="10502" y="11504"/>
                </a:lnTo>
                <a:lnTo>
                  <a:pt x="10771" y="11284"/>
                </a:lnTo>
                <a:lnTo>
                  <a:pt x="11039" y="11040"/>
                </a:lnTo>
                <a:lnTo>
                  <a:pt x="11283" y="10771"/>
                </a:lnTo>
                <a:lnTo>
                  <a:pt x="11528" y="10502"/>
                </a:lnTo>
                <a:lnTo>
                  <a:pt x="11747" y="10209"/>
                </a:lnTo>
                <a:lnTo>
                  <a:pt x="11943" y="9892"/>
                </a:lnTo>
                <a:lnTo>
                  <a:pt x="11625" y="9721"/>
                </a:lnTo>
                <a:lnTo>
                  <a:pt x="11552" y="9647"/>
                </a:lnTo>
                <a:lnTo>
                  <a:pt x="11503" y="9574"/>
                </a:lnTo>
                <a:lnTo>
                  <a:pt x="11503" y="9476"/>
                </a:lnTo>
                <a:lnTo>
                  <a:pt x="11528" y="9379"/>
                </a:lnTo>
                <a:lnTo>
                  <a:pt x="11601" y="9305"/>
                </a:lnTo>
                <a:lnTo>
                  <a:pt x="11674" y="9281"/>
                </a:lnTo>
                <a:lnTo>
                  <a:pt x="11772" y="9257"/>
                </a:lnTo>
                <a:lnTo>
                  <a:pt x="11870" y="9305"/>
                </a:lnTo>
                <a:lnTo>
                  <a:pt x="12187" y="9476"/>
                </a:lnTo>
                <a:lnTo>
                  <a:pt x="12358" y="9159"/>
                </a:lnTo>
                <a:lnTo>
                  <a:pt x="12480" y="8841"/>
                </a:lnTo>
                <a:lnTo>
                  <a:pt x="12602" y="8500"/>
                </a:lnTo>
                <a:lnTo>
                  <a:pt x="12724" y="8158"/>
                </a:lnTo>
                <a:lnTo>
                  <a:pt x="12798" y="7791"/>
                </a:lnTo>
                <a:lnTo>
                  <a:pt x="12871" y="7449"/>
                </a:lnTo>
                <a:lnTo>
                  <a:pt x="12920" y="7083"/>
                </a:lnTo>
                <a:lnTo>
                  <a:pt x="12944" y="6717"/>
                </a:lnTo>
                <a:lnTo>
                  <a:pt x="12382" y="6717"/>
                </a:lnTo>
                <a:lnTo>
                  <a:pt x="12285" y="6692"/>
                </a:lnTo>
                <a:lnTo>
                  <a:pt x="12187" y="6643"/>
                </a:lnTo>
                <a:lnTo>
                  <a:pt x="12138" y="6546"/>
                </a:lnTo>
                <a:lnTo>
                  <a:pt x="12138" y="6472"/>
                </a:lnTo>
                <a:lnTo>
                  <a:pt x="12138" y="6375"/>
                </a:lnTo>
                <a:lnTo>
                  <a:pt x="12187" y="6277"/>
                </a:lnTo>
                <a:lnTo>
                  <a:pt x="12285" y="6228"/>
                </a:lnTo>
                <a:lnTo>
                  <a:pt x="12944" y="6228"/>
                </a:lnTo>
                <a:lnTo>
                  <a:pt x="12920" y="5837"/>
                </a:lnTo>
                <a:lnTo>
                  <a:pt x="12871" y="5471"/>
                </a:lnTo>
                <a:lnTo>
                  <a:pt x="12798" y="5129"/>
                </a:lnTo>
                <a:lnTo>
                  <a:pt x="12724" y="4763"/>
                </a:lnTo>
                <a:lnTo>
                  <a:pt x="12602" y="4421"/>
                </a:lnTo>
                <a:lnTo>
                  <a:pt x="12480" y="4079"/>
                </a:lnTo>
                <a:lnTo>
                  <a:pt x="12358" y="3761"/>
                </a:lnTo>
                <a:lnTo>
                  <a:pt x="12187" y="3444"/>
                </a:lnTo>
                <a:lnTo>
                  <a:pt x="11870" y="3639"/>
                </a:lnTo>
                <a:lnTo>
                  <a:pt x="11821" y="3664"/>
                </a:lnTo>
                <a:lnTo>
                  <a:pt x="11699" y="3664"/>
                </a:lnTo>
                <a:lnTo>
                  <a:pt x="11625" y="3639"/>
                </a:lnTo>
                <a:lnTo>
                  <a:pt x="11577" y="3590"/>
                </a:lnTo>
                <a:lnTo>
                  <a:pt x="11528" y="3542"/>
                </a:lnTo>
                <a:lnTo>
                  <a:pt x="11503" y="3444"/>
                </a:lnTo>
                <a:lnTo>
                  <a:pt x="11503" y="3346"/>
                </a:lnTo>
                <a:lnTo>
                  <a:pt x="11552" y="3273"/>
                </a:lnTo>
                <a:lnTo>
                  <a:pt x="11625" y="3200"/>
                </a:lnTo>
                <a:lnTo>
                  <a:pt x="11943" y="3029"/>
                </a:lnTo>
                <a:lnTo>
                  <a:pt x="11747" y="2711"/>
                </a:lnTo>
                <a:lnTo>
                  <a:pt x="11528" y="2418"/>
                </a:lnTo>
                <a:lnTo>
                  <a:pt x="11283" y="2150"/>
                </a:lnTo>
                <a:lnTo>
                  <a:pt x="11039" y="1881"/>
                </a:lnTo>
                <a:lnTo>
                  <a:pt x="10771" y="1637"/>
                </a:lnTo>
                <a:lnTo>
                  <a:pt x="10502" y="1417"/>
                </a:lnTo>
                <a:lnTo>
                  <a:pt x="10209" y="1197"/>
                </a:lnTo>
                <a:lnTo>
                  <a:pt x="9916" y="977"/>
                </a:lnTo>
                <a:lnTo>
                  <a:pt x="9720" y="1295"/>
                </a:lnTo>
                <a:lnTo>
                  <a:pt x="9696" y="1368"/>
                </a:lnTo>
                <a:lnTo>
                  <a:pt x="9647" y="1392"/>
                </a:lnTo>
                <a:lnTo>
                  <a:pt x="9574" y="1417"/>
                </a:lnTo>
                <a:lnTo>
                  <a:pt x="9452" y="1417"/>
                </a:lnTo>
                <a:lnTo>
                  <a:pt x="9403" y="1392"/>
                </a:lnTo>
                <a:lnTo>
                  <a:pt x="9330" y="1344"/>
                </a:lnTo>
                <a:lnTo>
                  <a:pt x="9281" y="1246"/>
                </a:lnTo>
                <a:lnTo>
                  <a:pt x="9281" y="1148"/>
                </a:lnTo>
                <a:lnTo>
                  <a:pt x="9305" y="1050"/>
                </a:lnTo>
                <a:lnTo>
                  <a:pt x="9501" y="733"/>
                </a:lnTo>
                <a:lnTo>
                  <a:pt x="9183" y="586"/>
                </a:lnTo>
                <a:lnTo>
                  <a:pt x="8841" y="440"/>
                </a:lnTo>
                <a:lnTo>
                  <a:pt x="8499" y="318"/>
                </a:lnTo>
                <a:lnTo>
                  <a:pt x="8157" y="220"/>
                </a:lnTo>
                <a:lnTo>
                  <a:pt x="7815" y="122"/>
                </a:lnTo>
                <a:lnTo>
                  <a:pt x="7449" y="74"/>
                </a:lnTo>
                <a:lnTo>
                  <a:pt x="7083" y="25"/>
                </a:lnTo>
                <a:lnTo>
                  <a:pt x="6716" y="0"/>
                </a:lnTo>
                <a:lnTo>
                  <a:pt x="6716" y="562"/>
                </a:lnTo>
                <a:lnTo>
                  <a:pt x="6692" y="660"/>
                </a:lnTo>
                <a:lnTo>
                  <a:pt x="6643" y="733"/>
                </a:lnTo>
                <a:lnTo>
                  <a:pt x="6570" y="782"/>
                </a:lnTo>
                <a:lnTo>
                  <a:pt x="6472" y="806"/>
                </a:lnTo>
                <a:lnTo>
                  <a:pt x="6374" y="782"/>
                </a:lnTo>
                <a:lnTo>
                  <a:pt x="6301" y="733"/>
                </a:lnTo>
                <a:lnTo>
                  <a:pt x="6252" y="660"/>
                </a:lnTo>
                <a:lnTo>
                  <a:pt x="6228" y="562"/>
                </a:lnTo>
                <a:lnTo>
                  <a:pt x="6228" y="0"/>
                </a:ln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1" name="Google Shape;900;p48"/>
          <p:cNvGrpSpPr/>
          <p:nvPr/>
        </p:nvGrpSpPr>
        <p:grpSpPr>
          <a:xfrm>
            <a:off x="678521" y="4095188"/>
            <a:ext cx="714380" cy="642942"/>
            <a:chOff x="2583325" y="2972875"/>
            <a:chExt cx="462850" cy="445750"/>
          </a:xfrm>
          <a:solidFill>
            <a:schemeClr val="bg2">
              <a:lumMod val="50000"/>
            </a:schemeClr>
          </a:solidFill>
        </p:grpSpPr>
        <p:sp>
          <p:nvSpPr>
            <p:cNvPr id="32" name="Google Shape;901;p48"/>
            <p:cNvSpPr/>
            <p:nvPr/>
          </p:nvSpPr>
          <p:spPr>
            <a:xfrm>
              <a:off x="2701775" y="3323350"/>
              <a:ext cx="225950" cy="95275"/>
            </a:xfrm>
            <a:custGeom>
              <a:avLst/>
              <a:gdLst/>
              <a:ahLst/>
              <a:cxnLst/>
              <a:rect l="l" t="t" r="r" b="b"/>
              <a:pathLst>
                <a:path w="9038" h="3811" extrusionOk="0">
                  <a:moveTo>
                    <a:pt x="2956" y="1"/>
                  </a:moveTo>
                  <a:lnTo>
                    <a:pt x="2956" y="2956"/>
                  </a:lnTo>
                  <a:lnTo>
                    <a:pt x="685" y="2956"/>
                  </a:lnTo>
                  <a:lnTo>
                    <a:pt x="514" y="3005"/>
                  </a:lnTo>
                  <a:lnTo>
                    <a:pt x="367" y="3103"/>
                  </a:lnTo>
                  <a:lnTo>
                    <a:pt x="245" y="3200"/>
                  </a:lnTo>
                  <a:lnTo>
                    <a:pt x="147" y="3322"/>
                  </a:lnTo>
                  <a:lnTo>
                    <a:pt x="50" y="3469"/>
                  </a:lnTo>
                  <a:lnTo>
                    <a:pt x="1" y="3640"/>
                  </a:lnTo>
                  <a:lnTo>
                    <a:pt x="1" y="3811"/>
                  </a:lnTo>
                  <a:lnTo>
                    <a:pt x="9037" y="3811"/>
                  </a:lnTo>
                  <a:lnTo>
                    <a:pt x="9037" y="3640"/>
                  </a:lnTo>
                  <a:lnTo>
                    <a:pt x="8988" y="3469"/>
                  </a:lnTo>
                  <a:lnTo>
                    <a:pt x="8891" y="3322"/>
                  </a:lnTo>
                  <a:lnTo>
                    <a:pt x="8793" y="3200"/>
                  </a:lnTo>
                  <a:lnTo>
                    <a:pt x="8671" y="3103"/>
                  </a:lnTo>
                  <a:lnTo>
                    <a:pt x="8524" y="3005"/>
                  </a:lnTo>
                  <a:lnTo>
                    <a:pt x="8353" y="2956"/>
                  </a:lnTo>
                  <a:lnTo>
                    <a:pt x="6082" y="2956"/>
                  </a:lnTo>
                  <a:lnTo>
                    <a:pt x="6082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902;p48"/>
            <p:cNvSpPr/>
            <p:nvPr/>
          </p:nvSpPr>
          <p:spPr>
            <a:xfrm>
              <a:off x="2583325" y="2972875"/>
              <a:ext cx="462850" cy="337075"/>
            </a:xfrm>
            <a:custGeom>
              <a:avLst/>
              <a:gdLst/>
              <a:ahLst/>
              <a:cxnLst/>
              <a:rect l="l" t="t" r="r" b="b"/>
              <a:pathLst>
                <a:path w="18514" h="13483" extrusionOk="0">
                  <a:moveTo>
                    <a:pt x="17048" y="1466"/>
                  </a:moveTo>
                  <a:lnTo>
                    <a:pt x="17048" y="12017"/>
                  </a:lnTo>
                  <a:lnTo>
                    <a:pt x="1466" y="12017"/>
                  </a:lnTo>
                  <a:lnTo>
                    <a:pt x="1466" y="1466"/>
                  </a:lnTo>
                  <a:close/>
                  <a:moveTo>
                    <a:pt x="391" y="1"/>
                  </a:moveTo>
                  <a:lnTo>
                    <a:pt x="318" y="50"/>
                  </a:lnTo>
                  <a:lnTo>
                    <a:pt x="220" y="74"/>
                  </a:lnTo>
                  <a:lnTo>
                    <a:pt x="147" y="148"/>
                  </a:lnTo>
                  <a:lnTo>
                    <a:pt x="98" y="221"/>
                  </a:lnTo>
                  <a:lnTo>
                    <a:pt x="49" y="294"/>
                  </a:lnTo>
                  <a:lnTo>
                    <a:pt x="25" y="392"/>
                  </a:lnTo>
                  <a:lnTo>
                    <a:pt x="1" y="489"/>
                  </a:lnTo>
                  <a:lnTo>
                    <a:pt x="1" y="12994"/>
                  </a:lnTo>
                  <a:lnTo>
                    <a:pt x="25" y="13092"/>
                  </a:lnTo>
                  <a:lnTo>
                    <a:pt x="49" y="13189"/>
                  </a:lnTo>
                  <a:lnTo>
                    <a:pt x="98" y="13263"/>
                  </a:lnTo>
                  <a:lnTo>
                    <a:pt x="147" y="13336"/>
                  </a:lnTo>
                  <a:lnTo>
                    <a:pt x="220" y="13409"/>
                  </a:lnTo>
                  <a:lnTo>
                    <a:pt x="318" y="13434"/>
                  </a:lnTo>
                  <a:lnTo>
                    <a:pt x="391" y="13483"/>
                  </a:lnTo>
                  <a:lnTo>
                    <a:pt x="18123" y="13483"/>
                  </a:lnTo>
                  <a:lnTo>
                    <a:pt x="18196" y="13434"/>
                  </a:lnTo>
                  <a:lnTo>
                    <a:pt x="18293" y="13409"/>
                  </a:lnTo>
                  <a:lnTo>
                    <a:pt x="18367" y="13336"/>
                  </a:lnTo>
                  <a:lnTo>
                    <a:pt x="18416" y="13263"/>
                  </a:lnTo>
                  <a:lnTo>
                    <a:pt x="18464" y="13189"/>
                  </a:lnTo>
                  <a:lnTo>
                    <a:pt x="18489" y="13092"/>
                  </a:lnTo>
                  <a:lnTo>
                    <a:pt x="18513" y="12994"/>
                  </a:lnTo>
                  <a:lnTo>
                    <a:pt x="18513" y="489"/>
                  </a:lnTo>
                  <a:lnTo>
                    <a:pt x="18489" y="392"/>
                  </a:lnTo>
                  <a:lnTo>
                    <a:pt x="18464" y="294"/>
                  </a:lnTo>
                  <a:lnTo>
                    <a:pt x="18416" y="221"/>
                  </a:lnTo>
                  <a:lnTo>
                    <a:pt x="18367" y="148"/>
                  </a:lnTo>
                  <a:lnTo>
                    <a:pt x="18293" y="74"/>
                  </a:lnTo>
                  <a:lnTo>
                    <a:pt x="18196" y="50"/>
                  </a:lnTo>
                  <a:lnTo>
                    <a:pt x="18123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4" name="Google Shape;810;p48"/>
          <p:cNvGrpSpPr/>
          <p:nvPr/>
        </p:nvGrpSpPr>
        <p:grpSpPr>
          <a:xfrm>
            <a:off x="642878" y="2622723"/>
            <a:ext cx="714380" cy="642942"/>
            <a:chOff x="1926350" y="995225"/>
            <a:chExt cx="428650" cy="356600"/>
          </a:xfrm>
          <a:solidFill>
            <a:schemeClr val="bg2">
              <a:lumMod val="50000"/>
            </a:schemeClr>
          </a:solidFill>
        </p:grpSpPr>
        <p:sp>
          <p:nvSpPr>
            <p:cNvPr id="35" name="Google Shape;811;p48"/>
            <p:cNvSpPr/>
            <p:nvPr/>
          </p:nvSpPr>
          <p:spPr>
            <a:xfrm>
              <a:off x="1926350" y="1298075"/>
              <a:ext cx="208225" cy="53750"/>
            </a:xfrm>
            <a:custGeom>
              <a:avLst/>
              <a:gdLst/>
              <a:ahLst/>
              <a:cxnLst/>
              <a:rect l="l" t="t" r="r" b="b"/>
              <a:pathLst>
                <a:path w="8329" h="2150" extrusionOk="0">
                  <a:moveTo>
                    <a:pt x="0" y="0"/>
                  </a:moveTo>
                  <a:lnTo>
                    <a:pt x="0" y="489"/>
                  </a:lnTo>
                  <a:lnTo>
                    <a:pt x="25" y="635"/>
                  </a:lnTo>
                  <a:lnTo>
                    <a:pt x="74" y="758"/>
                  </a:lnTo>
                  <a:lnTo>
                    <a:pt x="147" y="855"/>
                  </a:lnTo>
                  <a:lnTo>
                    <a:pt x="245" y="953"/>
                  </a:lnTo>
                  <a:lnTo>
                    <a:pt x="391" y="1026"/>
                  </a:lnTo>
                  <a:lnTo>
                    <a:pt x="562" y="1051"/>
                  </a:lnTo>
                  <a:lnTo>
                    <a:pt x="733" y="1026"/>
                  </a:lnTo>
                  <a:lnTo>
                    <a:pt x="1295" y="855"/>
                  </a:lnTo>
                  <a:lnTo>
                    <a:pt x="1661" y="782"/>
                  </a:lnTo>
                  <a:lnTo>
                    <a:pt x="2076" y="684"/>
                  </a:lnTo>
                  <a:lnTo>
                    <a:pt x="2540" y="611"/>
                  </a:lnTo>
                  <a:lnTo>
                    <a:pt x="3029" y="562"/>
                  </a:lnTo>
                  <a:lnTo>
                    <a:pt x="3591" y="513"/>
                  </a:lnTo>
                  <a:lnTo>
                    <a:pt x="4177" y="489"/>
                  </a:lnTo>
                  <a:lnTo>
                    <a:pt x="4616" y="513"/>
                  </a:lnTo>
                  <a:lnTo>
                    <a:pt x="5032" y="538"/>
                  </a:lnTo>
                  <a:lnTo>
                    <a:pt x="5422" y="611"/>
                  </a:lnTo>
                  <a:lnTo>
                    <a:pt x="5789" y="684"/>
                  </a:lnTo>
                  <a:lnTo>
                    <a:pt x="6131" y="782"/>
                  </a:lnTo>
                  <a:lnTo>
                    <a:pt x="6448" y="880"/>
                  </a:lnTo>
                  <a:lnTo>
                    <a:pt x="6717" y="1002"/>
                  </a:lnTo>
                  <a:lnTo>
                    <a:pt x="6985" y="1124"/>
                  </a:lnTo>
                  <a:lnTo>
                    <a:pt x="7205" y="1246"/>
                  </a:lnTo>
                  <a:lnTo>
                    <a:pt x="7425" y="1393"/>
                  </a:lnTo>
                  <a:lnTo>
                    <a:pt x="7791" y="1661"/>
                  </a:lnTo>
                  <a:lnTo>
                    <a:pt x="8084" y="1930"/>
                  </a:lnTo>
                  <a:lnTo>
                    <a:pt x="8329" y="2150"/>
                  </a:lnTo>
                  <a:lnTo>
                    <a:pt x="8329" y="1661"/>
                  </a:lnTo>
                  <a:lnTo>
                    <a:pt x="8084" y="1441"/>
                  </a:lnTo>
                  <a:lnTo>
                    <a:pt x="7791" y="1173"/>
                  </a:lnTo>
                  <a:lnTo>
                    <a:pt x="7425" y="904"/>
                  </a:lnTo>
                  <a:lnTo>
                    <a:pt x="7205" y="758"/>
                  </a:lnTo>
                  <a:lnTo>
                    <a:pt x="6985" y="635"/>
                  </a:lnTo>
                  <a:lnTo>
                    <a:pt x="6717" y="513"/>
                  </a:lnTo>
                  <a:lnTo>
                    <a:pt x="6448" y="391"/>
                  </a:lnTo>
                  <a:lnTo>
                    <a:pt x="6131" y="294"/>
                  </a:lnTo>
                  <a:lnTo>
                    <a:pt x="5789" y="196"/>
                  </a:lnTo>
                  <a:lnTo>
                    <a:pt x="5422" y="123"/>
                  </a:lnTo>
                  <a:lnTo>
                    <a:pt x="5032" y="49"/>
                  </a:lnTo>
                  <a:lnTo>
                    <a:pt x="4616" y="25"/>
                  </a:lnTo>
                  <a:lnTo>
                    <a:pt x="4177" y="0"/>
                  </a:lnTo>
                  <a:lnTo>
                    <a:pt x="3591" y="25"/>
                  </a:lnTo>
                  <a:lnTo>
                    <a:pt x="3029" y="74"/>
                  </a:lnTo>
                  <a:lnTo>
                    <a:pt x="2540" y="123"/>
                  </a:lnTo>
                  <a:lnTo>
                    <a:pt x="2076" y="196"/>
                  </a:lnTo>
                  <a:lnTo>
                    <a:pt x="1661" y="294"/>
                  </a:lnTo>
                  <a:lnTo>
                    <a:pt x="1295" y="367"/>
                  </a:lnTo>
                  <a:lnTo>
                    <a:pt x="733" y="538"/>
                  </a:lnTo>
                  <a:lnTo>
                    <a:pt x="562" y="562"/>
                  </a:lnTo>
                  <a:lnTo>
                    <a:pt x="391" y="538"/>
                  </a:lnTo>
                  <a:lnTo>
                    <a:pt x="245" y="465"/>
                  </a:lnTo>
                  <a:lnTo>
                    <a:pt x="147" y="367"/>
                  </a:lnTo>
                  <a:lnTo>
                    <a:pt x="74" y="269"/>
                  </a:lnTo>
                  <a:lnTo>
                    <a:pt x="25" y="147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812;p48"/>
            <p:cNvSpPr/>
            <p:nvPr/>
          </p:nvSpPr>
          <p:spPr>
            <a:xfrm>
              <a:off x="2146775" y="1298075"/>
              <a:ext cx="208225" cy="53750"/>
            </a:xfrm>
            <a:custGeom>
              <a:avLst/>
              <a:gdLst/>
              <a:ahLst/>
              <a:cxnLst/>
              <a:rect l="l" t="t" r="r" b="b"/>
              <a:pathLst>
                <a:path w="8329" h="2150" extrusionOk="0">
                  <a:moveTo>
                    <a:pt x="4152" y="0"/>
                  </a:moveTo>
                  <a:lnTo>
                    <a:pt x="3712" y="25"/>
                  </a:lnTo>
                  <a:lnTo>
                    <a:pt x="3297" y="49"/>
                  </a:lnTo>
                  <a:lnTo>
                    <a:pt x="2907" y="123"/>
                  </a:lnTo>
                  <a:lnTo>
                    <a:pt x="2540" y="196"/>
                  </a:lnTo>
                  <a:lnTo>
                    <a:pt x="2198" y="294"/>
                  </a:lnTo>
                  <a:lnTo>
                    <a:pt x="1881" y="391"/>
                  </a:lnTo>
                  <a:lnTo>
                    <a:pt x="1612" y="513"/>
                  </a:lnTo>
                  <a:lnTo>
                    <a:pt x="1343" y="635"/>
                  </a:lnTo>
                  <a:lnTo>
                    <a:pt x="1124" y="758"/>
                  </a:lnTo>
                  <a:lnTo>
                    <a:pt x="904" y="904"/>
                  </a:lnTo>
                  <a:lnTo>
                    <a:pt x="537" y="1173"/>
                  </a:lnTo>
                  <a:lnTo>
                    <a:pt x="244" y="1441"/>
                  </a:lnTo>
                  <a:lnTo>
                    <a:pt x="0" y="1661"/>
                  </a:lnTo>
                  <a:lnTo>
                    <a:pt x="0" y="2150"/>
                  </a:lnTo>
                  <a:lnTo>
                    <a:pt x="244" y="1930"/>
                  </a:lnTo>
                  <a:lnTo>
                    <a:pt x="537" y="1661"/>
                  </a:lnTo>
                  <a:lnTo>
                    <a:pt x="904" y="1393"/>
                  </a:lnTo>
                  <a:lnTo>
                    <a:pt x="1124" y="1246"/>
                  </a:lnTo>
                  <a:lnTo>
                    <a:pt x="1343" y="1124"/>
                  </a:lnTo>
                  <a:lnTo>
                    <a:pt x="1612" y="1002"/>
                  </a:lnTo>
                  <a:lnTo>
                    <a:pt x="1881" y="880"/>
                  </a:lnTo>
                  <a:lnTo>
                    <a:pt x="2198" y="782"/>
                  </a:lnTo>
                  <a:lnTo>
                    <a:pt x="2540" y="684"/>
                  </a:lnTo>
                  <a:lnTo>
                    <a:pt x="2907" y="611"/>
                  </a:lnTo>
                  <a:lnTo>
                    <a:pt x="3297" y="538"/>
                  </a:lnTo>
                  <a:lnTo>
                    <a:pt x="3712" y="513"/>
                  </a:lnTo>
                  <a:lnTo>
                    <a:pt x="4152" y="489"/>
                  </a:lnTo>
                  <a:lnTo>
                    <a:pt x="4738" y="513"/>
                  </a:lnTo>
                  <a:lnTo>
                    <a:pt x="5300" y="562"/>
                  </a:lnTo>
                  <a:lnTo>
                    <a:pt x="5788" y="611"/>
                  </a:lnTo>
                  <a:lnTo>
                    <a:pt x="6252" y="684"/>
                  </a:lnTo>
                  <a:lnTo>
                    <a:pt x="6668" y="782"/>
                  </a:lnTo>
                  <a:lnTo>
                    <a:pt x="7034" y="855"/>
                  </a:lnTo>
                  <a:lnTo>
                    <a:pt x="7596" y="1026"/>
                  </a:lnTo>
                  <a:lnTo>
                    <a:pt x="7767" y="1051"/>
                  </a:lnTo>
                  <a:lnTo>
                    <a:pt x="7938" y="1026"/>
                  </a:lnTo>
                  <a:lnTo>
                    <a:pt x="8084" y="953"/>
                  </a:lnTo>
                  <a:lnTo>
                    <a:pt x="8182" y="855"/>
                  </a:lnTo>
                  <a:lnTo>
                    <a:pt x="8255" y="758"/>
                  </a:lnTo>
                  <a:lnTo>
                    <a:pt x="8304" y="635"/>
                  </a:lnTo>
                  <a:lnTo>
                    <a:pt x="8328" y="489"/>
                  </a:lnTo>
                  <a:lnTo>
                    <a:pt x="8328" y="0"/>
                  </a:lnTo>
                  <a:lnTo>
                    <a:pt x="8304" y="147"/>
                  </a:lnTo>
                  <a:lnTo>
                    <a:pt x="8255" y="269"/>
                  </a:lnTo>
                  <a:lnTo>
                    <a:pt x="8182" y="367"/>
                  </a:lnTo>
                  <a:lnTo>
                    <a:pt x="8084" y="465"/>
                  </a:lnTo>
                  <a:lnTo>
                    <a:pt x="7938" y="538"/>
                  </a:lnTo>
                  <a:lnTo>
                    <a:pt x="7767" y="562"/>
                  </a:lnTo>
                  <a:lnTo>
                    <a:pt x="7596" y="538"/>
                  </a:lnTo>
                  <a:lnTo>
                    <a:pt x="7034" y="367"/>
                  </a:lnTo>
                  <a:lnTo>
                    <a:pt x="6668" y="294"/>
                  </a:lnTo>
                  <a:lnTo>
                    <a:pt x="6252" y="196"/>
                  </a:lnTo>
                  <a:lnTo>
                    <a:pt x="5788" y="123"/>
                  </a:lnTo>
                  <a:lnTo>
                    <a:pt x="5300" y="74"/>
                  </a:lnTo>
                  <a:lnTo>
                    <a:pt x="4738" y="25"/>
                  </a:lnTo>
                  <a:lnTo>
                    <a:pt x="4152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813;p48"/>
            <p:cNvSpPr/>
            <p:nvPr/>
          </p:nvSpPr>
          <p:spPr>
            <a:xfrm>
              <a:off x="1926350" y="995225"/>
              <a:ext cx="208225" cy="332175"/>
            </a:xfrm>
            <a:custGeom>
              <a:avLst/>
              <a:gdLst/>
              <a:ahLst/>
              <a:cxnLst/>
              <a:rect l="l" t="t" r="r" b="b"/>
              <a:pathLst>
                <a:path w="8329" h="13287" extrusionOk="0">
                  <a:moveTo>
                    <a:pt x="4177" y="1"/>
                  </a:moveTo>
                  <a:lnTo>
                    <a:pt x="3591" y="25"/>
                  </a:lnTo>
                  <a:lnTo>
                    <a:pt x="3029" y="74"/>
                  </a:lnTo>
                  <a:lnTo>
                    <a:pt x="2467" y="196"/>
                  </a:lnTo>
                  <a:lnTo>
                    <a:pt x="1905" y="343"/>
                  </a:lnTo>
                  <a:lnTo>
                    <a:pt x="1393" y="538"/>
                  </a:lnTo>
                  <a:lnTo>
                    <a:pt x="929" y="758"/>
                  </a:lnTo>
                  <a:lnTo>
                    <a:pt x="513" y="978"/>
                  </a:lnTo>
                  <a:lnTo>
                    <a:pt x="342" y="1124"/>
                  </a:lnTo>
                  <a:lnTo>
                    <a:pt x="196" y="1246"/>
                  </a:lnTo>
                  <a:lnTo>
                    <a:pt x="123" y="1319"/>
                  </a:lnTo>
                  <a:lnTo>
                    <a:pt x="49" y="1442"/>
                  </a:lnTo>
                  <a:lnTo>
                    <a:pt x="25" y="1539"/>
                  </a:lnTo>
                  <a:lnTo>
                    <a:pt x="0" y="1661"/>
                  </a:lnTo>
                  <a:lnTo>
                    <a:pt x="0" y="11626"/>
                  </a:lnTo>
                  <a:lnTo>
                    <a:pt x="25" y="11773"/>
                  </a:lnTo>
                  <a:lnTo>
                    <a:pt x="74" y="11895"/>
                  </a:lnTo>
                  <a:lnTo>
                    <a:pt x="147" y="11992"/>
                  </a:lnTo>
                  <a:lnTo>
                    <a:pt x="245" y="12090"/>
                  </a:lnTo>
                  <a:lnTo>
                    <a:pt x="391" y="12163"/>
                  </a:lnTo>
                  <a:lnTo>
                    <a:pt x="562" y="12188"/>
                  </a:lnTo>
                  <a:lnTo>
                    <a:pt x="733" y="12163"/>
                  </a:lnTo>
                  <a:lnTo>
                    <a:pt x="1295" y="11992"/>
                  </a:lnTo>
                  <a:lnTo>
                    <a:pt x="1661" y="11919"/>
                  </a:lnTo>
                  <a:lnTo>
                    <a:pt x="2076" y="11821"/>
                  </a:lnTo>
                  <a:lnTo>
                    <a:pt x="2540" y="11748"/>
                  </a:lnTo>
                  <a:lnTo>
                    <a:pt x="3029" y="11699"/>
                  </a:lnTo>
                  <a:lnTo>
                    <a:pt x="3591" y="11650"/>
                  </a:lnTo>
                  <a:lnTo>
                    <a:pt x="4177" y="11626"/>
                  </a:lnTo>
                  <a:lnTo>
                    <a:pt x="4616" y="11650"/>
                  </a:lnTo>
                  <a:lnTo>
                    <a:pt x="5032" y="11675"/>
                  </a:lnTo>
                  <a:lnTo>
                    <a:pt x="5422" y="11748"/>
                  </a:lnTo>
                  <a:lnTo>
                    <a:pt x="5789" y="11821"/>
                  </a:lnTo>
                  <a:lnTo>
                    <a:pt x="6131" y="11919"/>
                  </a:lnTo>
                  <a:lnTo>
                    <a:pt x="6448" y="12017"/>
                  </a:lnTo>
                  <a:lnTo>
                    <a:pt x="6717" y="12139"/>
                  </a:lnTo>
                  <a:lnTo>
                    <a:pt x="6985" y="12261"/>
                  </a:lnTo>
                  <a:lnTo>
                    <a:pt x="7205" y="12383"/>
                  </a:lnTo>
                  <a:lnTo>
                    <a:pt x="7425" y="12530"/>
                  </a:lnTo>
                  <a:lnTo>
                    <a:pt x="7791" y="12798"/>
                  </a:lnTo>
                  <a:lnTo>
                    <a:pt x="8084" y="13067"/>
                  </a:lnTo>
                  <a:lnTo>
                    <a:pt x="8329" y="13287"/>
                  </a:lnTo>
                  <a:lnTo>
                    <a:pt x="8329" y="2199"/>
                  </a:lnTo>
                  <a:lnTo>
                    <a:pt x="8329" y="2101"/>
                  </a:lnTo>
                  <a:lnTo>
                    <a:pt x="8280" y="1979"/>
                  </a:lnTo>
                  <a:lnTo>
                    <a:pt x="8231" y="1881"/>
                  </a:lnTo>
                  <a:lnTo>
                    <a:pt x="8158" y="1808"/>
                  </a:lnTo>
                  <a:lnTo>
                    <a:pt x="8036" y="1686"/>
                  </a:lnTo>
                  <a:lnTo>
                    <a:pt x="7767" y="1442"/>
                  </a:lnTo>
                  <a:lnTo>
                    <a:pt x="7449" y="1173"/>
                  </a:lnTo>
                  <a:lnTo>
                    <a:pt x="7083" y="904"/>
                  </a:lnTo>
                  <a:lnTo>
                    <a:pt x="6644" y="611"/>
                  </a:lnTo>
                  <a:lnTo>
                    <a:pt x="6375" y="489"/>
                  </a:lnTo>
                  <a:lnTo>
                    <a:pt x="6131" y="367"/>
                  </a:lnTo>
                  <a:lnTo>
                    <a:pt x="5838" y="269"/>
                  </a:lnTo>
                  <a:lnTo>
                    <a:pt x="5544" y="172"/>
                  </a:lnTo>
                  <a:lnTo>
                    <a:pt x="5227" y="98"/>
                  </a:lnTo>
                  <a:lnTo>
                    <a:pt x="4885" y="49"/>
                  </a:lnTo>
                  <a:lnTo>
                    <a:pt x="4543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814;p48"/>
            <p:cNvSpPr/>
            <p:nvPr/>
          </p:nvSpPr>
          <p:spPr>
            <a:xfrm>
              <a:off x="2146775" y="995225"/>
              <a:ext cx="208225" cy="332175"/>
            </a:xfrm>
            <a:custGeom>
              <a:avLst/>
              <a:gdLst/>
              <a:ahLst/>
              <a:cxnLst/>
              <a:rect l="l" t="t" r="r" b="b"/>
              <a:pathLst>
                <a:path w="8329" h="13287" extrusionOk="0">
                  <a:moveTo>
                    <a:pt x="3786" y="1"/>
                  </a:moveTo>
                  <a:lnTo>
                    <a:pt x="3444" y="49"/>
                  </a:lnTo>
                  <a:lnTo>
                    <a:pt x="3102" y="98"/>
                  </a:lnTo>
                  <a:lnTo>
                    <a:pt x="2784" y="172"/>
                  </a:lnTo>
                  <a:lnTo>
                    <a:pt x="2491" y="269"/>
                  </a:lnTo>
                  <a:lnTo>
                    <a:pt x="2198" y="367"/>
                  </a:lnTo>
                  <a:lnTo>
                    <a:pt x="1954" y="489"/>
                  </a:lnTo>
                  <a:lnTo>
                    <a:pt x="1685" y="611"/>
                  </a:lnTo>
                  <a:lnTo>
                    <a:pt x="1246" y="904"/>
                  </a:lnTo>
                  <a:lnTo>
                    <a:pt x="879" y="1173"/>
                  </a:lnTo>
                  <a:lnTo>
                    <a:pt x="562" y="1442"/>
                  </a:lnTo>
                  <a:lnTo>
                    <a:pt x="293" y="1686"/>
                  </a:lnTo>
                  <a:lnTo>
                    <a:pt x="171" y="1808"/>
                  </a:lnTo>
                  <a:lnTo>
                    <a:pt x="98" y="1881"/>
                  </a:lnTo>
                  <a:lnTo>
                    <a:pt x="49" y="1979"/>
                  </a:lnTo>
                  <a:lnTo>
                    <a:pt x="0" y="2101"/>
                  </a:lnTo>
                  <a:lnTo>
                    <a:pt x="0" y="2199"/>
                  </a:lnTo>
                  <a:lnTo>
                    <a:pt x="0" y="13287"/>
                  </a:lnTo>
                  <a:lnTo>
                    <a:pt x="244" y="13067"/>
                  </a:lnTo>
                  <a:lnTo>
                    <a:pt x="537" y="12798"/>
                  </a:lnTo>
                  <a:lnTo>
                    <a:pt x="904" y="12530"/>
                  </a:lnTo>
                  <a:lnTo>
                    <a:pt x="1124" y="12383"/>
                  </a:lnTo>
                  <a:lnTo>
                    <a:pt x="1343" y="12261"/>
                  </a:lnTo>
                  <a:lnTo>
                    <a:pt x="1612" y="12139"/>
                  </a:lnTo>
                  <a:lnTo>
                    <a:pt x="1881" y="12017"/>
                  </a:lnTo>
                  <a:lnTo>
                    <a:pt x="2198" y="11919"/>
                  </a:lnTo>
                  <a:lnTo>
                    <a:pt x="2540" y="11821"/>
                  </a:lnTo>
                  <a:lnTo>
                    <a:pt x="2907" y="11748"/>
                  </a:lnTo>
                  <a:lnTo>
                    <a:pt x="3297" y="11675"/>
                  </a:lnTo>
                  <a:lnTo>
                    <a:pt x="3712" y="11650"/>
                  </a:lnTo>
                  <a:lnTo>
                    <a:pt x="4152" y="11626"/>
                  </a:lnTo>
                  <a:lnTo>
                    <a:pt x="4738" y="11650"/>
                  </a:lnTo>
                  <a:lnTo>
                    <a:pt x="5300" y="11699"/>
                  </a:lnTo>
                  <a:lnTo>
                    <a:pt x="5788" y="11748"/>
                  </a:lnTo>
                  <a:lnTo>
                    <a:pt x="6252" y="11821"/>
                  </a:lnTo>
                  <a:lnTo>
                    <a:pt x="6668" y="11919"/>
                  </a:lnTo>
                  <a:lnTo>
                    <a:pt x="7034" y="11992"/>
                  </a:lnTo>
                  <a:lnTo>
                    <a:pt x="7596" y="12163"/>
                  </a:lnTo>
                  <a:lnTo>
                    <a:pt x="7767" y="12188"/>
                  </a:lnTo>
                  <a:lnTo>
                    <a:pt x="7938" y="12163"/>
                  </a:lnTo>
                  <a:lnTo>
                    <a:pt x="8084" y="12090"/>
                  </a:lnTo>
                  <a:lnTo>
                    <a:pt x="8182" y="11992"/>
                  </a:lnTo>
                  <a:lnTo>
                    <a:pt x="8255" y="11895"/>
                  </a:lnTo>
                  <a:lnTo>
                    <a:pt x="8304" y="11773"/>
                  </a:lnTo>
                  <a:lnTo>
                    <a:pt x="8328" y="11626"/>
                  </a:lnTo>
                  <a:lnTo>
                    <a:pt x="8328" y="1661"/>
                  </a:lnTo>
                  <a:lnTo>
                    <a:pt x="8304" y="1539"/>
                  </a:lnTo>
                  <a:lnTo>
                    <a:pt x="8280" y="1442"/>
                  </a:lnTo>
                  <a:lnTo>
                    <a:pt x="8206" y="1319"/>
                  </a:lnTo>
                  <a:lnTo>
                    <a:pt x="8133" y="1246"/>
                  </a:lnTo>
                  <a:lnTo>
                    <a:pt x="7987" y="1124"/>
                  </a:lnTo>
                  <a:lnTo>
                    <a:pt x="7816" y="978"/>
                  </a:lnTo>
                  <a:lnTo>
                    <a:pt x="7400" y="758"/>
                  </a:lnTo>
                  <a:lnTo>
                    <a:pt x="6936" y="538"/>
                  </a:lnTo>
                  <a:lnTo>
                    <a:pt x="6423" y="343"/>
                  </a:lnTo>
                  <a:lnTo>
                    <a:pt x="5862" y="196"/>
                  </a:lnTo>
                  <a:lnTo>
                    <a:pt x="5300" y="74"/>
                  </a:lnTo>
                  <a:lnTo>
                    <a:pt x="4738" y="25"/>
                  </a:lnTo>
                  <a:lnTo>
                    <a:pt x="4152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xmlns="" val="3976063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32294" y="3998259"/>
            <a:ext cx="2236694" cy="60596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Выводы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8589" y="4706469"/>
            <a:ext cx="11591364" cy="1838045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результате проведенного исследования была достигнута 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цель 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и решены задачи. Представленный эксперимент является эффективным, а применение интерактивных технологий позволяет корректировать различные виды дисграфии младших школьников, что создает благоприятный фундамент для обучения. Однако, в перспективе является необходимым постоянный контроль за данным процессом и внесение новейших технологий в процесс коррекции дисграфии младших школьников. Только постоянный мониторинг ситуации позволит держать высокий уровень письма младших школьников в общеобразовательной школе.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Picture 2" descr="https://upload.wikimedia.org/wikipedia/ru/archive/1/18/20151204083457!Mpgu_logo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0946921" y="146650"/>
            <a:ext cx="1086927" cy="1054528"/>
          </a:xfrm>
          <a:prstGeom prst="rect">
            <a:avLst/>
          </a:prstGeom>
          <a:noFill/>
        </p:spPr>
      </p:pic>
      <p:cxnSp>
        <p:nvCxnSpPr>
          <p:cNvPr id="5" name="直接连接符 3"/>
          <p:cNvCxnSpPr/>
          <p:nvPr/>
        </p:nvCxnSpPr>
        <p:spPr>
          <a:xfrm>
            <a:off x="6126852" y="0"/>
            <a:ext cx="0" cy="2619375"/>
          </a:xfrm>
          <a:prstGeom prst="line">
            <a:avLst/>
          </a:prstGeom>
          <a:ln w="38100">
            <a:solidFill>
              <a:schemeClr val="bg2">
                <a:lumMod val="50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Freeform 10"/>
          <p:cNvSpPr>
            <a:spLocks noEditPoints="1"/>
          </p:cNvSpPr>
          <p:nvPr/>
        </p:nvSpPr>
        <p:spPr bwMode="auto">
          <a:xfrm>
            <a:off x="5664110" y="2702914"/>
            <a:ext cx="1511300" cy="1252537"/>
          </a:xfrm>
          <a:custGeom>
            <a:avLst/>
            <a:gdLst>
              <a:gd name="T0" fmla="*/ 2147483646 w 74"/>
              <a:gd name="T1" fmla="*/ 0 h 61"/>
              <a:gd name="T2" fmla="*/ 2147483646 w 74"/>
              <a:gd name="T3" fmla="*/ 2147483646 h 61"/>
              <a:gd name="T4" fmla="*/ 2147483646 w 74"/>
              <a:gd name="T5" fmla="*/ 2147483646 h 61"/>
              <a:gd name="T6" fmla="*/ 0 w 74"/>
              <a:gd name="T7" fmla="*/ 2147483646 h 61"/>
              <a:gd name="T8" fmla="*/ 2084307353 w 74"/>
              <a:gd name="T9" fmla="*/ 2147483646 h 61"/>
              <a:gd name="T10" fmla="*/ 1250580327 w 74"/>
              <a:gd name="T11" fmla="*/ 2147483646 h 61"/>
              <a:gd name="T12" fmla="*/ 2084307353 w 74"/>
              <a:gd name="T13" fmla="*/ 0 h 61"/>
              <a:gd name="T14" fmla="*/ 2147483646 w 74"/>
              <a:gd name="T15" fmla="*/ 2147483646 h 61"/>
              <a:gd name="T16" fmla="*/ 2147483646 w 74"/>
              <a:gd name="T17" fmla="*/ 2147483646 h 61"/>
              <a:gd name="T18" fmla="*/ 2147483646 w 74"/>
              <a:gd name="T19" fmla="*/ 2147483646 h 61"/>
              <a:gd name="T20" fmla="*/ 2147483646 w 74"/>
              <a:gd name="T21" fmla="*/ 2147483646 h 61"/>
              <a:gd name="T22" fmla="*/ 2147483646 w 74"/>
              <a:gd name="T23" fmla="*/ 2147483646 h 61"/>
              <a:gd name="T24" fmla="*/ 2147483646 w 74"/>
              <a:gd name="T25" fmla="*/ 2147483646 h 61"/>
              <a:gd name="T26" fmla="*/ 2147483646 w 74"/>
              <a:gd name="T27" fmla="*/ 2147483646 h 61"/>
              <a:gd name="T28" fmla="*/ 2147483646 w 74"/>
              <a:gd name="T29" fmla="*/ 2147483646 h 61"/>
              <a:gd name="T30" fmla="*/ 2147483646 w 74"/>
              <a:gd name="T31" fmla="*/ 2147483646 h 61"/>
              <a:gd name="T32" fmla="*/ 2147483646 w 74"/>
              <a:gd name="T33" fmla="*/ 2147483646 h 61"/>
              <a:gd name="T34" fmla="*/ 2147483646 w 74"/>
              <a:gd name="T35" fmla="*/ 2147483646 h 61"/>
              <a:gd name="T36" fmla="*/ 2147483646 w 74"/>
              <a:gd name="T37" fmla="*/ 2147483646 h 61"/>
              <a:gd name="T38" fmla="*/ 2147483646 w 74"/>
              <a:gd name="T39" fmla="*/ 2147483646 h 61"/>
              <a:gd name="T40" fmla="*/ 2147483646 w 74"/>
              <a:gd name="T41" fmla="*/ 2147483646 h 61"/>
              <a:gd name="T42" fmla="*/ 2147483646 w 74"/>
              <a:gd name="T43" fmla="*/ 2147483646 h 61"/>
              <a:gd name="T44" fmla="*/ 2147483646 w 74"/>
              <a:gd name="T45" fmla="*/ 2147483646 h 61"/>
              <a:gd name="T46" fmla="*/ 2147483646 w 74"/>
              <a:gd name="T47" fmla="*/ 2147483646 h 61"/>
              <a:gd name="T48" fmla="*/ 2147483646 w 74"/>
              <a:gd name="T49" fmla="*/ 2147483646 h 61"/>
              <a:gd name="T50" fmla="*/ 2147483646 w 74"/>
              <a:gd name="T51" fmla="*/ 2147483646 h 61"/>
              <a:gd name="T52" fmla="*/ 2147483646 w 74"/>
              <a:gd name="T53" fmla="*/ 2147483646 h 61"/>
              <a:gd name="T54" fmla="*/ 2147483646 w 74"/>
              <a:gd name="T55" fmla="*/ 2147483646 h 61"/>
              <a:gd name="T56" fmla="*/ 2147483646 w 74"/>
              <a:gd name="T57" fmla="*/ 2147483646 h 61"/>
              <a:gd name="T58" fmla="*/ 2147483646 w 74"/>
              <a:gd name="T59" fmla="*/ 2147483646 h 61"/>
              <a:gd name="T60" fmla="*/ 0 w 74"/>
              <a:gd name="T61" fmla="*/ 2147483646 h 61"/>
              <a:gd name="T62" fmla="*/ 2084307353 w 74"/>
              <a:gd name="T63" fmla="*/ 2147483646 h 61"/>
              <a:gd name="T64" fmla="*/ 1250580327 w 74"/>
              <a:gd name="T65" fmla="*/ 2147483646 h 61"/>
              <a:gd name="T66" fmla="*/ 2084307353 w 74"/>
              <a:gd name="T67" fmla="*/ 2147483646 h 61"/>
              <a:gd name="T68" fmla="*/ 2147483646 w 74"/>
              <a:gd name="T69" fmla="*/ 2147483646 h 61"/>
              <a:gd name="T70" fmla="*/ 2147483646 w 74"/>
              <a:gd name="T71" fmla="*/ 2147483646 h 61"/>
              <a:gd name="T72" fmla="*/ 2147483646 w 74"/>
              <a:gd name="T73" fmla="*/ 2147483646 h 61"/>
              <a:gd name="T74" fmla="*/ 2147483646 w 74"/>
              <a:gd name="T75" fmla="*/ 2147483646 h 61"/>
              <a:gd name="T76" fmla="*/ 2147483646 w 74"/>
              <a:gd name="T77" fmla="*/ 2147483646 h 61"/>
              <a:gd name="T78" fmla="*/ 2147483646 w 74"/>
              <a:gd name="T79" fmla="*/ 2147483646 h 61"/>
              <a:gd name="T80" fmla="*/ 2147483646 w 74"/>
              <a:gd name="T81" fmla="*/ 2147483646 h 61"/>
              <a:gd name="T82" fmla="*/ 2147483646 w 74"/>
              <a:gd name="T83" fmla="*/ 1686243336 h 61"/>
              <a:gd name="T84" fmla="*/ 2147483646 w 74"/>
              <a:gd name="T85" fmla="*/ 2147483646 h 61"/>
              <a:gd name="T86" fmla="*/ 2147483646 w 74"/>
              <a:gd name="T87" fmla="*/ 1686243336 h 61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74" h="61">
                <a:moveTo>
                  <a:pt x="5" y="0"/>
                </a:moveTo>
                <a:cubicBezTo>
                  <a:pt x="28" y="0"/>
                  <a:pt x="28" y="0"/>
                  <a:pt x="28" y="0"/>
                </a:cubicBezTo>
                <a:cubicBezTo>
                  <a:pt x="29" y="0"/>
                  <a:pt x="30" y="1"/>
                  <a:pt x="30" y="3"/>
                </a:cubicBezTo>
                <a:cubicBezTo>
                  <a:pt x="30" y="16"/>
                  <a:pt x="30" y="16"/>
                  <a:pt x="30" y="16"/>
                </a:cubicBezTo>
                <a:cubicBezTo>
                  <a:pt x="30" y="17"/>
                  <a:pt x="30" y="18"/>
                  <a:pt x="28" y="19"/>
                </a:cubicBezTo>
                <a:cubicBezTo>
                  <a:pt x="33" y="22"/>
                  <a:pt x="33" y="22"/>
                  <a:pt x="33" y="22"/>
                </a:cubicBezTo>
                <a:cubicBezTo>
                  <a:pt x="33" y="24"/>
                  <a:pt x="33" y="24"/>
                  <a:pt x="33" y="24"/>
                </a:cubicBezTo>
                <a:cubicBezTo>
                  <a:pt x="0" y="24"/>
                  <a:pt x="0" y="24"/>
                  <a:pt x="0" y="24"/>
                </a:cubicBezTo>
                <a:cubicBezTo>
                  <a:pt x="0" y="22"/>
                  <a:pt x="0" y="22"/>
                  <a:pt x="0" y="22"/>
                </a:cubicBezTo>
                <a:cubicBezTo>
                  <a:pt x="5" y="19"/>
                  <a:pt x="5" y="19"/>
                  <a:pt x="5" y="19"/>
                </a:cubicBezTo>
                <a:cubicBezTo>
                  <a:pt x="5" y="19"/>
                  <a:pt x="5" y="19"/>
                  <a:pt x="5" y="19"/>
                </a:cubicBezTo>
                <a:cubicBezTo>
                  <a:pt x="4" y="18"/>
                  <a:pt x="3" y="17"/>
                  <a:pt x="3" y="16"/>
                </a:cubicBezTo>
                <a:cubicBezTo>
                  <a:pt x="3" y="3"/>
                  <a:pt x="3" y="3"/>
                  <a:pt x="3" y="3"/>
                </a:cubicBezTo>
                <a:cubicBezTo>
                  <a:pt x="3" y="1"/>
                  <a:pt x="4" y="0"/>
                  <a:pt x="5" y="0"/>
                </a:cubicBezTo>
                <a:close/>
                <a:moveTo>
                  <a:pt x="38" y="38"/>
                </a:moveTo>
                <a:cubicBezTo>
                  <a:pt x="32" y="44"/>
                  <a:pt x="32" y="44"/>
                  <a:pt x="32" y="44"/>
                </a:cubicBezTo>
                <a:cubicBezTo>
                  <a:pt x="32" y="50"/>
                  <a:pt x="32" y="50"/>
                  <a:pt x="32" y="50"/>
                </a:cubicBezTo>
                <a:cubicBezTo>
                  <a:pt x="38" y="43"/>
                  <a:pt x="38" y="43"/>
                  <a:pt x="38" y="43"/>
                </a:cubicBezTo>
                <a:cubicBezTo>
                  <a:pt x="38" y="38"/>
                  <a:pt x="38" y="38"/>
                  <a:pt x="38" y="38"/>
                </a:cubicBezTo>
                <a:close/>
                <a:moveTo>
                  <a:pt x="19" y="26"/>
                </a:moveTo>
                <a:cubicBezTo>
                  <a:pt x="19" y="35"/>
                  <a:pt x="19" y="35"/>
                  <a:pt x="19" y="35"/>
                </a:cubicBezTo>
                <a:cubicBezTo>
                  <a:pt x="15" y="35"/>
                  <a:pt x="15" y="35"/>
                  <a:pt x="15" y="35"/>
                </a:cubicBezTo>
                <a:cubicBezTo>
                  <a:pt x="15" y="26"/>
                  <a:pt x="15" y="26"/>
                  <a:pt x="15" y="26"/>
                </a:cubicBezTo>
                <a:cubicBezTo>
                  <a:pt x="19" y="26"/>
                  <a:pt x="19" y="26"/>
                  <a:pt x="19" y="26"/>
                </a:cubicBezTo>
                <a:close/>
                <a:moveTo>
                  <a:pt x="32" y="8"/>
                </a:moveTo>
                <a:cubicBezTo>
                  <a:pt x="32" y="8"/>
                  <a:pt x="32" y="8"/>
                  <a:pt x="32" y="8"/>
                </a:cubicBezTo>
                <a:cubicBezTo>
                  <a:pt x="32" y="14"/>
                  <a:pt x="32" y="14"/>
                  <a:pt x="32" y="14"/>
                </a:cubicBezTo>
                <a:cubicBezTo>
                  <a:pt x="42" y="24"/>
                  <a:pt x="42" y="24"/>
                  <a:pt x="42" y="24"/>
                </a:cubicBezTo>
                <a:cubicBezTo>
                  <a:pt x="42" y="18"/>
                  <a:pt x="42" y="18"/>
                  <a:pt x="42" y="18"/>
                </a:cubicBezTo>
                <a:cubicBezTo>
                  <a:pt x="32" y="8"/>
                  <a:pt x="32" y="8"/>
                  <a:pt x="32" y="8"/>
                </a:cubicBezTo>
                <a:close/>
                <a:moveTo>
                  <a:pt x="46" y="14"/>
                </a:moveTo>
                <a:cubicBezTo>
                  <a:pt x="69" y="14"/>
                  <a:pt x="69" y="14"/>
                  <a:pt x="69" y="14"/>
                </a:cubicBezTo>
                <a:cubicBezTo>
                  <a:pt x="70" y="14"/>
                  <a:pt x="71" y="15"/>
                  <a:pt x="71" y="16"/>
                </a:cubicBezTo>
                <a:cubicBezTo>
                  <a:pt x="71" y="30"/>
                  <a:pt x="71" y="30"/>
                  <a:pt x="71" y="30"/>
                </a:cubicBezTo>
                <a:cubicBezTo>
                  <a:pt x="71" y="31"/>
                  <a:pt x="70" y="32"/>
                  <a:pt x="69" y="32"/>
                </a:cubicBezTo>
                <a:cubicBezTo>
                  <a:pt x="74" y="36"/>
                  <a:pt x="74" y="36"/>
                  <a:pt x="74" y="36"/>
                </a:cubicBezTo>
                <a:cubicBezTo>
                  <a:pt x="74" y="38"/>
                  <a:pt x="74" y="38"/>
                  <a:pt x="74" y="38"/>
                </a:cubicBezTo>
                <a:cubicBezTo>
                  <a:pt x="41" y="38"/>
                  <a:pt x="41" y="38"/>
                  <a:pt x="41" y="38"/>
                </a:cubicBezTo>
                <a:cubicBezTo>
                  <a:pt x="41" y="36"/>
                  <a:pt x="41" y="36"/>
                  <a:pt x="41" y="36"/>
                </a:cubicBezTo>
                <a:cubicBezTo>
                  <a:pt x="45" y="32"/>
                  <a:pt x="45" y="32"/>
                  <a:pt x="45" y="32"/>
                </a:cubicBezTo>
                <a:cubicBezTo>
                  <a:pt x="45" y="32"/>
                  <a:pt x="45" y="32"/>
                  <a:pt x="45" y="32"/>
                </a:cubicBezTo>
                <a:cubicBezTo>
                  <a:pt x="44" y="32"/>
                  <a:pt x="44" y="31"/>
                  <a:pt x="44" y="30"/>
                </a:cubicBezTo>
                <a:cubicBezTo>
                  <a:pt x="44" y="16"/>
                  <a:pt x="44" y="16"/>
                  <a:pt x="44" y="16"/>
                </a:cubicBezTo>
                <a:cubicBezTo>
                  <a:pt x="44" y="15"/>
                  <a:pt x="45" y="14"/>
                  <a:pt x="46" y="14"/>
                </a:cubicBezTo>
                <a:close/>
                <a:moveTo>
                  <a:pt x="56" y="34"/>
                </a:moveTo>
                <a:cubicBezTo>
                  <a:pt x="55" y="36"/>
                  <a:pt x="55" y="36"/>
                  <a:pt x="55" y="36"/>
                </a:cubicBezTo>
                <a:cubicBezTo>
                  <a:pt x="60" y="36"/>
                  <a:pt x="60" y="36"/>
                  <a:pt x="60" y="36"/>
                </a:cubicBezTo>
                <a:cubicBezTo>
                  <a:pt x="59" y="34"/>
                  <a:pt x="59" y="34"/>
                  <a:pt x="59" y="34"/>
                </a:cubicBezTo>
                <a:cubicBezTo>
                  <a:pt x="56" y="34"/>
                  <a:pt x="56" y="34"/>
                  <a:pt x="56" y="34"/>
                </a:cubicBezTo>
                <a:close/>
                <a:moveTo>
                  <a:pt x="47" y="18"/>
                </a:moveTo>
                <a:cubicBezTo>
                  <a:pt x="47" y="29"/>
                  <a:pt x="47" y="29"/>
                  <a:pt x="47" y="29"/>
                </a:cubicBezTo>
                <a:cubicBezTo>
                  <a:pt x="68" y="29"/>
                  <a:pt x="68" y="29"/>
                  <a:pt x="68" y="29"/>
                </a:cubicBezTo>
                <a:cubicBezTo>
                  <a:pt x="68" y="18"/>
                  <a:pt x="68" y="18"/>
                  <a:pt x="68" y="18"/>
                </a:cubicBezTo>
                <a:cubicBezTo>
                  <a:pt x="47" y="18"/>
                  <a:pt x="47" y="18"/>
                  <a:pt x="47" y="18"/>
                </a:cubicBezTo>
                <a:close/>
                <a:moveTo>
                  <a:pt x="5" y="37"/>
                </a:moveTo>
                <a:cubicBezTo>
                  <a:pt x="28" y="37"/>
                  <a:pt x="28" y="37"/>
                  <a:pt x="28" y="37"/>
                </a:cubicBezTo>
                <a:cubicBezTo>
                  <a:pt x="29" y="37"/>
                  <a:pt x="30" y="38"/>
                  <a:pt x="30" y="39"/>
                </a:cubicBezTo>
                <a:cubicBezTo>
                  <a:pt x="30" y="53"/>
                  <a:pt x="30" y="53"/>
                  <a:pt x="30" y="53"/>
                </a:cubicBezTo>
                <a:cubicBezTo>
                  <a:pt x="30" y="54"/>
                  <a:pt x="30" y="55"/>
                  <a:pt x="28" y="55"/>
                </a:cubicBezTo>
                <a:cubicBezTo>
                  <a:pt x="33" y="59"/>
                  <a:pt x="33" y="59"/>
                  <a:pt x="33" y="59"/>
                </a:cubicBezTo>
                <a:cubicBezTo>
                  <a:pt x="33" y="61"/>
                  <a:pt x="33" y="61"/>
                  <a:pt x="33" y="61"/>
                </a:cubicBezTo>
                <a:cubicBezTo>
                  <a:pt x="0" y="61"/>
                  <a:pt x="0" y="61"/>
                  <a:pt x="0" y="61"/>
                </a:cubicBezTo>
                <a:cubicBezTo>
                  <a:pt x="0" y="59"/>
                  <a:pt x="0" y="59"/>
                  <a:pt x="0" y="59"/>
                </a:cubicBezTo>
                <a:cubicBezTo>
                  <a:pt x="5" y="55"/>
                  <a:pt x="5" y="55"/>
                  <a:pt x="5" y="55"/>
                </a:cubicBezTo>
                <a:cubicBezTo>
                  <a:pt x="5" y="55"/>
                  <a:pt x="5" y="55"/>
                  <a:pt x="5" y="55"/>
                </a:cubicBezTo>
                <a:cubicBezTo>
                  <a:pt x="4" y="55"/>
                  <a:pt x="3" y="54"/>
                  <a:pt x="3" y="53"/>
                </a:cubicBezTo>
                <a:cubicBezTo>
                  <a:pt x="3" y="39"/>
                  <a:pt x="3" y="39"/>
                  <a:pt x="3" y="39"/>
                </a:cubicBezTo>
                <a:cubicBezTo>
                  <a:pt x="3" y="38"/>
                  <a:pt x="4" y="37"/>
                  <a:pt x="5" y="37"/>
                </a:cubicBezTo>
                <a:close/>
                <a:moveTo>
                  <a:pt x="15" y="57"/>
                </a:moveTo>
                <a:cubicBezTo>
                  <a:pt x="14" y="59"/>
                  <a:pt x="14" y="59"/>
                  <a:pt x="14" y="59"/>
                </a:cubicBezTo>
                <a:cubicBezTo>
                  <a:pt x="20" y="59"/>
                  <a:pt x="20" y="59"/>
                  <a:pt x="20" y="59"/>
                </a:cubicBezTo>
                <a:cubicBezTo>
                  <a:pt x="18" y="57"/>
                  <a:pt x="18" y="57"/>
                  <a:pt x="18" y="57"/>
                </a:cubicBezTo>
                <a:cubicBezTo>
                  <a:pt x="15" y="57"/>
                  <a:pt x="15" y="57"/>
                  <a:pt x="15" y="57"/>
                </a:cubicBezTo>
                <a:close/>
                <a:moveTo>
                  <a:pt x="6" y="40"/>
                </a:moveTo>
                <a:cubicBezTo>
                  <a:pt x="6" y="52"/>
                  <a:pt x="6" y="52"/>
                  <a:pt x="6" y="52"/>
                </a:cubicBezTo>
                <a:cubicBezTo>
                  <a:pt x="27" y="52"/>
                  <a:pt x="27" y="52"/>
                  <a:pt x="27" y="52"/>
                </a:cubicBezTo>
                <a:cubicBezTo>
                  <a:pt x="27" y="40"/>
                  <a:pt x="27" y="40"/>
                  <a:pt x="27" y="40"/>
                </a:cubicBezTo>
                <a:cubicBezTo>
                  <a:pt x="6" y="40"/>
                  <a:pt x="6" y="40"/>
                  <a:pt x="6" y="40"/>
                </a:cubicBezTo>
                <a:close/>
                <a:moveTo>
                  <a:pt x="15" y="20"/>
                </a:moveTo>
                <a:cubicBezTo>
                  <a:pt x="14" y="22"/>
                  <a:pt x="14" y="22"/>
                  <a:pt x="14" y="22"/>
                </a:cubicBezTo>
                <a:cubicBezTo>
                  <a:pt x="20" y="22"/>
                  <a:pt x="20" y="22"/>
                  <a:pt x="20" y="22"/>
                </a:cubicBezTo>
                <a:cubicBezTo>
                  <a:pt x="18" y="20"/>
                  <a:pt x="18" y="20"/>
                  <a:pt x="18" y="20"/>
                </a:cubicBezTo>
                <a:cubicBezTo>
                  <a:pt x="15" y="20"/>
                  <a:pt x="15" y="20"/>
                  <a:pt x="15" y="20"/>
                </a:cubicBezTo>
                <a:close/>
                <a:moveTo>
                  <a:pt x="6" y="4"/>
                </a:moveTo>
                <a:cubicBezTo>
                  <a:pt x="6" y="15"/>
                  <a:pt x="6" y="15"/>
                  <a:pt x="6" y="15"/>
                </a:cubicBezTo>
                <a:cubicBezTo>
                  <a:pt x="27" y="15"/>
                  <a:pt x="27" y="15"/>
                  <a:pt x="27" y="15"/>
                </a:cubicBezTo>
                <a:cubicBezTo>
                  <a:pt x="27" y="4"/>
                  <a:pt x="27" y="4"/>
                  <a:pt x="27" y="4"/>
                </a:cubicBezTo>
                <a:lnTo>
                  <a:pt x="6" y="4"/>
                </a:lnTo>
                <a:close/>
              </a:path>
            </a:pathLst>
          </a:custGeom>
          <a:solidFill>
            <a:schemeClr val="bg2">
              <a:lumMod val="5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" name="Freeform 14"/>
          <p:cNvSpPr>
            <a:spLocks noEditPoints="1"/>
          </p:cNvSpPr>
          <p:nvPr/>
        </p:nvSpPr>
        <p:spPr bwMode="auto">
          <a:xfrm>
            <a:off x="2421986" y="2036943"/>
            <a:ext cx="1333500" cy="928687"/>
          </a:xfrm>
          <a:custGeom>
            <a:avLst/>
            <a:gdLst>
              <a:gd name="T0" fmla="*/ 2147483646 w 112"/>
              <a:gd name="T1" fmla="*/ 2147483646 h 77"/>
              <a:gd name="T2" fmla="*/ 2124920344 w 112"/>
              <a:gd name="T3" fmla="*/ 2147483646 h 77"/>
              <a:gd name="T4" fmla="*/ 1416617531 w 112"/>
              <a:gd name="T5" fmla="*/ 2147483646 h 77"/>
              <a:gd name="T6" fmla="*/ 566642250 w 112"/>
              <a:gd name="T7" fmla="*/ 2147483646 h 77"/>
              <a:gd name="T8" fmla="*/ 566642250 w 112"/>
              <a:gd name="T9" fmla="*/ 2147483646 h 77"/>
              <a:gd name="T10" fmla="*/ 0 w 112"/>
              <a:gd name="T11" fmla="*/ 2147483646 h 77"/>
              <a:gd name="T12" fmla="*/ 1841599219 w 112"/>
              <a:gd name="T13" fmla="*/ 2147483646 h 77"/>
              <a:gd name="T14" fmla="*/ 2124920344 w 112"/>
              <a:gd name="T15" fmla="*/ 2147483646 h 77"/>
              <a:gd name="T16" fmla="*/ 2124920344 w 112"/>
              <a:gd name="T17" fmla="*/ 2147483646 h 77"/>
              <a:gd name="T18" fmla="*/ 424981688 w 112"/>
              <a:gd name="T19" fmla="*/ 2147483646 h 77"/>
              <a:gd name="T20" fmla="*/ 2147483646 w 112"/>
              <a:gd name="T21" fmla="*/ 2147483646 h 77"/>
              <a:gd name="T22" fmla="*/ 2147483646 w 112"/>
              <a:gd name="T23" fmla="*/ 2147483646 h 77"/>
              <a:gd name="T24" fmla="*/ 2147483646 w 112"/>
              <a:gd name="T25" fmla="*/ 2147483646 h 77"/>
              <a:gd name="T26" fmla="*/ 2147483646 w 112"/>
              <a:gd name="T27" fmla="*/ 2147483646 h 77"/>
              <a:gd name="T28" fmla="*/ 2147483646 w 112"/>
              <a:gd name="T29" fmla="*/ 2147483646 h 77"/>
              <a:gd name="T30" fmla="*/ 2147483646 w 112"/>
              <a:gd name="T31" fmla="*/ 2147483646 h 77"/>
              <a:gd name="T32" fmla="*/ 2147483646 w 112"/>
              <a:gd name="T33" fmla="*/ 2147483646 h 77"/>
              <a:gd name="T34" fmla="*/ 2147483646 w 112"/>
              <a:gd name="T35" fmla="*/ 2147483646 h 77"/>
              <a:gd name="T36" fmla="*/ 2147483646 w 112"/>
              <a:gd name="T37" fmla="*/ 2147483646 h 77"/>
              <a:gd name="T38" fmla="*/ 2147483646 w 112"/>
              <a:gd name="T39" fmla="*/ 2147483646 h 77"/>
              <a:gd name="T40" fmla="*/ 2147483646 w 112"/>
              <a:gd name="T41" fmla="*/ 2147483646 h 77"/>
              <a:gd name="T42" fmla="*/ 2147483646 w 112"/>
              <a:gd name="T43" fmla="*/ 2147483646 h 77"/>
              <a:gd name="T44" fmla="*/ 2147483646 w 112"/>
              <a:gd name="T45" fmla="*/ 2147483646 h 77"/>
              <a:gd name="T46" fmla="*/ 2147483646 w 112"/>
              <a:gd name="T47" fmla="*/ 2147483646 h 77"/>
              <a:gd name="T48" fmla="*/ 2147483646 w 112"/>
              <a:gd name="T49" fmla="*/ 2147483646 h 77"/>
              <a:gd name="T50" fmla="*/ 2147483646 w 112"/>
              <a:gd name="T51" fmla="*/ 2147483646 h 77"/>
              <a:gd name="T52" fmla="*/ 2147483646 w 112"/>
              <a:gd name="T53" fmla="*/ 2147483646 h 77"/>
              <a:gd name="T54" fmla="*/ 2147483646 w 112"/>
              <a:gd name="T55" fmla="*/ 2147483646 h 77"/>
              <a:gd name="T56" fmla="*/ 2147483646 w 112"/>
              <a:gd name="T57" fmla="*/ 2147483646 h 77"/>
              <a:gd name="T58" fmla="*/ 2147483646 w 112"/>
              <a:gd name="T59" fmla="*/ 2147483646 h 77"/>
              <a:gd name="T60" fmla="*/ 2147483646 w 112"/>
              <a:gd name="T61" fmla="*/ 2147483646 h 77"/>
              <a:gd name="T62" fmla="*/ 2147483646 w 112"/>
              <a:gd name="T63" fmla="*/ 2147483646 h 77"/>
              <a:gd name="T64" fmla="*/ 2147483646 w 112"/>
              <a:gd name="T65" fmla="*/ 2147483646 h 77"/>
              <a:gd name="T66" fmla="*/ 2147483646 w 112"/>
              <a:gd name="T67" fmla="*/ 2147483646 h 77"/>
              <a:gd name="T68" fmla="*/ 2147483646 w 112"/>
              <a:gd name="T69" fmla="*/ 2147483646 h 77"/>
              <a:gd name="T70" fmla="*/ 2147483646 w 112"/>
              <a:gd name="T71" fmla="*/ 2147483646 h 77"/>
              <a:gd name="T72" fmla="*/ 2147483646 w 112"/>
              <a:gd name="T73" fmla="*/ 2147483646 h 77"/>
              <a:gd name="T74" fmla="*/ 2147483646 w 112"/>
              <a:gd name="T75" fmla="*/ 2147483646 h 77"/>
              <a:gd name="T76" fmla="*/ 2147483646 w 112"/>
              <a:gd name="T77" fmla="*/ 2147483646 h 77"/>
              <a:gd name="T78" fmla="*/ 2147483646 w 112"/>
              <a:gd name="T79" fmla="*/ 2147483646 h 77"/>
              <a:gd name="T80" fmla="*/ 2147483646 w 112"/>
              <a:gd name="T81" fmla="*/ 2147483646 h 77"/>
              <a:gd name="T82" fmla="*/ 2147483646 w 112"/>
              <a:gd name="T83" fmla="*/ 1310148200 h 77"/>
              <a:gd name="T84" fmla="*/ 2147483646 w 112"/>
              <a:gd name="T85" fmla="*/ 2147483646 h 77"/>
              <a:gd name="T86" fmla="*/ 2147483646 w 112"/>
              <a:gd name="T87" fmla="*/ 1310148200 h 77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112" h="77">
                <a:moveTo>
                  <a:pt x="56" y="0"/>
                </a:moveTo>
                <a:cubicBezTo>
                  <a:pt x="62" y="0"/>
                  <a:pt x="66" y="4"/>
                  <a:pt x="66" y="10"/>
                </a:cubicBezTo>
                <a:cubicBezTo>
                  <a:pt x="66" y="15"/>
                  <a:pt x="62" y="20"/>
                  <a:pt x="56" y="20"/>
                </a:cubicBezTo>
                <a:cubicBezTo>
                  <a:pt x="51" y="20"/>
                  <a:pt x="46" y="15"/>
                  <a:pt x="46" y="10"/>
                </a:cubicBezTo>
                <a:cubicBezTo>
                  <a:pt x="46" y="4"/>
                  <a:pt x="51" y="0"/>
                  <a:pt x="56" y="0"/>
                </a:cubicBezTo>
                <a:close/>
                <a:moveTo>
                  <a:pt x="15" y="49"/>
                </a:moveTo>
                <a:cubicBezTo>
                  <a:pt x="15" y="66"/>
                  <a:pt x="15" y="66"/>
                  <a:pt x="15" y="66"/>
                </a:cubicBezTo>
                <a:cubicBezTo>
                  <a:pt x="10" y="66"/>
                  <a:pt x="10" y="66"/>
                  <a:pt x="10" y="66"/>
                </a:cubicBezTo>
                <a:cubicBezTo>
                  <a:pt x="10" y="52"/>
                  <a:pt x="10" y="52"/>
                  <a:pt x="10" y="52"/>
                </a:cubicBezTo>
                <a:cubicBezTo>
                  <a:pt x="9" y="52"/>
                  <a:pt x="9" y="52"/>
                  <a:pt x="9" y="52"/>
                </a:cubicBezTo>
                <a:cubicBezTo>
                  <a:pt x="9" y="66"/>
                  <a:pt x="9" y="66"/>
                  <a:pt x="9" y="66"/>
                </a:cubicBezTo>
                <a:cubicBezTo>
                  <a:pt x="4" y="66"/>
                  <a:pt x="4" y="66"/>
                  <a:pt x="4" y="66"/>
                </a:cubicBezTo>
                <a:cubicBezTo>
                  <a:pt x="4" y="49"/>
                  <a:pt x="4" y="49"/>
                  <a:pt x="4" y="49"/>
                </a:cubicBezTo>
                <a:cubicBezTo>
                  <a:pt x="4" y="46"/>
                  <a:pt x="4" y="46"/>
                  <a:pt x="4" y="46"/>
                </a:cubicBezTo>
                <a:cubicBezTo>
                  <a:pt x="4" y="37"/>
                  <a:pt x="4" y="37"/>
                  <a:pt x="4" y="37"/>
                </a:cubicBezTo>
                <a:cubicBezTo>
                  <a:pt x="4" y="37"/>
                  <a:pt x="4" y="37"/>
                  <a:pt x="4" y="37"/>
                </a:cubicBezTo>
                <a:cubicBezTo>
                  <a:pt x="4" y="46"/>
                  <a:pt x="4" y="46"/>
                  <a:pt x="4" y="46"/>
                </a:cubicBezTo>
                <a:cubicBezTo>
                  <a:pt x="0" y="46"/>
                  <a:pt x="0" y="46"/>
                  <a:pt x="0" y="46"/>
                </a:cubicBezTo>
                <a:cubicBezTo>
                  <a:pt x="0" y="33"/>
                  <a:pt x="0" y="33"/>
                  <a:pt x="0" y="33"/>
                </a:cubicBezTo>
                <a:cubicBezTo>
                  <a:pt x="0" y="31"/>
                  <a:pt x="1" y="29"/>
                  <a:pt x="4" y="29"/>
                </a:cubicBezTo>
                <a:cubicBezTo>
                  <a:pt x="13" y="29"/>
                  <a:pt x="13" y="29"/>
                  <a:pt x="13" y="29"/>
                </a:cubicBezTo>
                <a:cubicBezTo>
                  <a:pt x="13" y="30"/>
                  <a:pt x="13" y="30"/>
                  <a:pt x="13" y="31"/>
                </a:cubicBezTo>
                <a:cubicBezTo>
                  <a:pt x="13" y="49"/>
                  <a:pt x="13" y="49"/>
                  <a:pt x="13" y="49"/>
                </a:cubicBezTo>
                <a:cubicBezTo>
                  <a:pt x="15" y="49"/>
                  <a:pt x="15" y="49"/>
                  <a:pt x="15" y="49"/>
                </a:cubicBezTo>
                <a:close/>
                <a:moveTo>
                  <a:pt x="10" y="15"/>
                </a:moveTo>
                <a:cubicBezTo>
                  <a:pt x="13" y="15"/>
                  <a:pt x="16" y="18"/>
                  <a:pt x="16" y="22"/>
                </a:cubicBezTo>
                <a:cubicBezTo>
                  <a:pt x="16" y="23"/>
                  <a:pt x="16" y="24"/>
                  <a:pt x="15" y="25"/>
                </a:cubicBezTo>
                <a:cubicBezTo>
                  <a:pt x="15" y="26"/>
                  <a:pt x="15" y="26"/>
                  <a:pt x="14" y="26"/>
                </a:cubicBezTo>
                <a:cubicBezTo>
                  <a:pt x="13" y="27"/>
                  <a:pt x="12" y="28"/>
                  <a:pt x="10" y="28"/>
                </a:cubicBezTo>
                <a:cubicBezTo>
                  <a:pt x="6" y="28"/>
                  <a:pt x="3" y="25"/>
                  <a:pt x="3" y="22"/>
                </a:cubicBezTo>
                <a:cubicBezTo>
                  <a:pt x="3" y="18"/>
                  <a:pt x="6" y="15"/>
                  <a:pt x="10" y="15"/>
                </a:cubicBezTo>
                <a:close/>
                <a:moveTo>
                  <a:pt x="96" y="49"/>
                </a:moveTo>
                <a:cubicBezTo>
                  <a:pt x="96" y="66"/>
                  <a:pt x="96" y="66"/>
                  <a:pt x="96" y="66"/>
                </a:cubicBezTo>
                <a:cubicBezTo>
                  <a:pt x="101" y="66"/>
                  <a:pt x="101" y="66"/>
                  <a:pt x="101" y="66"/>
                </a:cubicBezTo>
                <a:cubicBezTo>
                  <a:pt x="101" y="52"/>
                  <a:pt x="101" y="52"/>
                  <a:pt x="101" y="52"/>
                </a:cubicBezTo>
                <a:cubicBezTo>
                  <a:pt x="102" y="52"/>
                  <a:pt x="102" y="52"/>
                  <a:pt x="102" y="52"/>
                </a:cubicBezTo>
                <a:cubicBezTo>
                  <a:pt x="102" y="66"/>
                  <a:pt x="102" y="66"/>
                  <a:pt x="102" y="66"/>
                </a:cubicBezTo>
                <a:cubicBezTo>
                  <a:pt x="107" y="66"/>
                  <a:pt x="107" y="66"/>
                  <a:pt x="107" y="66"/>
                </a:cubicBezTo>
                <a:cubicBezTo>
                  <a:pt x="107" y="49"/>
                  <a:pt x="107" y="49"/>
                  <a:pt x="107" y="49"/>
                </a:cubicBezTo>
                <a:cubicBezTo>
                  <a:pt x="107" y="46"/>
                  <a:pt x="107" y="46"/>
                  <a:pt x="107" y="46"/>
                </a:cubicBezTo>
                <a:cubicBezTo>
                  <a:pt x="107" y="37"/>
                  <a:pt x="107" y="37"/>
                  <a:pt x="107" y="37"/>
                </a:cubicBezTo>
                <a:cubicBezTo>
                  <a:pt x="107" y="37"/>
                  <a:pt x="107" y="37"/>
                  <a:pt x="107" y="37"/>
                </a:cubicBezTo>
                <a:cubicBezTo>
                  <a:pt x="107" y="46"/>
                  <a:pt x="107" y="46"/>
                  <a:pt x="107" y="46"/>
                </a:cubicBezTo>
                <a:cubicBezTo>
                  <a:pt x="112" y="46"/>
                  <a:pt x="112" y="46"/>
                  <a:pt x="112" y="46"/>
                </a:cubicBezTo>
                <a:cubicBezTo>
                  <a:pt x="112" y="33"/>
                  <a:pt x="112" y="33"/>
                  <a:pt x="112" y="33"/>
                </a:cubicBezTo>
                <a:cubicBezTo>
                  <a:pt x="112" y="31"/>
                  <a:pt x="110" y="29"/>
                  <a:pt x="107" y="29"/>
                </a:cubicBezTo>
                <a:cubicBezTo>
                  <a:pt x="98" y="29"/>
                  <a:pt x="98" y="29"/>
                  <a:pt x="98" y="29"/>
                </a:cubicBezTo>
                <a:cubicBezTo>
                  <a:pt x="98" y="30"/>
                  <a:pt x="98" y="30"/>
                  <a:pt x="98" y="31"/>
                </a:cubicBezTo>
                <a:cubicBezTo>
                  <a:pt x="98" y="49"/>
                  <a:pt x="98" y="49"/>
                  <a:pt x="98" y="49"/>
                </a:cubicBezTo>
                <a:cubicBezTo>
                  <a:pt x="96" y="49"/>
                  <a:pt x="96" y="49"/>
                  <a:pt x="96" y="49"/>
                </a:cubicBezTo>
                <a:close/>
                <a:moveTo>
                  <a:pt x="101" y="15"/>
                </a:moveTo>
                <a:cubicBezTo>
                  <a:pt x="98" y="15"/>
                  <a:pt x="95" y="18"/>
                  <a:pt x="95" y="22"/>
                </a:cubicBezTo>
                <a:cubicBezTo>
                  <a:pt x="95" y="23"/>
                  <a:pt x="95" y="24"/>
                  <a:pt x="96" y="25"/>
                </a:cubicBezTo>
                <a:cubicBezTo>
                  <a:pt x="96" y="26"/>
                  <a:pt x="97" y="26"/>
                  <a:pt x="97" y="26"/>
                </a:cubicBezTo>
                <a:cubicBezTo>
                  <a:pt x="98" y="27"/>
                  <a:pt x="100" y="28"/>
                  <a:pt x="101" y="28"/>
                </a:cubicBezTo>
                <a:cubicBezTo>
                  <a:pt x="105" y="28"/>
                  <a:pt x="108" y="25"/>
                  <a:pt x="108" y="22"/>
                </a:cubicBezTo>
                <a:cubicBezTo>
                  <a:pt x="108" y="18"/>
                  <a:pt x="105" y="15"/>
                  <a:pt x="101" y="15"/>
                </a:cubicBezTo>
                <a:close/>
                <a:moveTo>
                  <a:pt x="75" y="51"/>
                </a:moveTo>
                <a:cubicBezTo>
                  <a:pt x="75" y="72"/>
                  <a:pt x="75" y="72"/>
                  <a:pt x="75" y="72"/>
                </a:cubicBezTo>
                <a:cubicBezTo>
                  <a:pt x="80" y="72"/>
                  <a:pt x="80" y="72"/>
                  <a:pt x="80" y="72"/>
                </a:cubicBezTo>
                <a:cubicBezTo>
                  <a:pt x="80" y="54"/>
                  <a:pt x="80" y="54"/>
                  <a:pt x="80" y="54"/>
                </a:cubicBezTo>
                <a:cubicBezTo>
                  <a:pt x="82" y="54"/>
                  <a:pt x="82" y="54"/>
                  <a:pt x="82" y="54"/>
                </a:cubicBezTo>
                <a:cubicBezTo>
                  <a:pt x="82" y="72"/>
                  <a:pt x="82" y="72"/>
                  <a:pt x="82" y="72"/>
                </a:cubicBezTo>
                <a:cubicBezTo>
                  <a:pt x="87" y="72"/>
                  <a:pt x="87" y="72"/>
                  <a:pt x="87" y="72"/>
                </a:cubicBezTo>
                <a:cubicBezTo>
                  <a:pt x="87" y="51"/>
                  <a:pt x="87" y="51"/>
                  <a:pt x="87" y="51"/>
                </a:cubicBezTo>
                <a:cubicBezTo>
                  <a:pt x="87" y="47"/>
                  <a:pt x="87" y="47"/>
                  <a:pt x="87" y="47"/>
                </a:cubicBezTo>
                <a:cubicBezTo>
                  <a:pt x="87" y="36"/>
                  <a:pt x="87" y="36"/>
                  <a:pt x="87" y="36"/>
                </a:cubicBezTo>
                <a:cubicBezTo>
                  <a:pt x="88" y="36"/>
                  <a:pt x="88" y="36"/>
                  <a:pt x="88" y="36"/>
                </a:cubicBezTo>
                <a:cubicBezTo>
                  <a:pt x="88" y="47"/>
                  <a:pt x="88" y="47"/>
                  <a:pt x="88" y="47"/>
                </a:cubicBezTo>
                <a:cubicBezTo>
                  <a:pt x="94" y="47"/>
                  <a:pt x="94" y="47"/>
                  <a:pt x="94" y="47"/>
                </a:cubicBezTo>
                <a:cubicBezTo>
                  <a:pt x="94" y="31"/>
                  <a:pt x="94" y="31"/>
                  <a:pt x="94" y="31"/>
                </a:cubicBezTo>
                <a:cubicBezTo>
                  <a:pt x="94" y="28"/>
                  <a:pt x="91" y="26"/>
                  <a:pt x="88" y="26"/>
                </a:cubicBezTo>
                <a:cubicBezTo>
                  <a:pt x="77" y="26"/>
                  <a:pt x="77" y="26"/>
                  <a:pt x="77" y="26"/>
                </a:cubicBezTo>
                <a:cubicBezTo>
                  <a:pt x="77" y="27"/>
                  <a:pt x="77" y="28"/>
                  <a:pt x="77" y="28"/>
                </a:cubicBezTo>
                <a:cubicBezTo>
                  <a:pt x="77" y="51"/>
                  <a:pt x="77" y="51"/>
                  <a:pt x="77" y="51"/>
                </a:cubicBezTo>
                <a:cubicBezTo>
                  <a:pt x="75" y="51"/>
                  <a:pt x="75" y="51"/>
                  <a:pt x="75" y="51"/>
                </a:cubicBezTo>
                <a:close/>
                <a:moveTo>
                  <a:pt x="65" y="47"/>
                </a:moveTo>
                <a:cubicBezTo>
                  <a:pt x="65" y="32"/>
                  <a:pt x="65" y="32"/>
                  <a:pt x="65" y="32"/>
                </a:cubicBezTo>
                <a:cubicBezTo>
                  <a:pt x="64" y="32"/>
                  <a:pt x="64" y="32"/>
                  <a:pt x="64" y="32"/>
                </a:cubicBezTo>
                <a:cubicBezTo>
                  <a:pt x="64" y="47"/>
                  <a:pt x="64" y="47"/>
                  <a:pt x="64" y="47"/>
                </a:cubicBezTo>
                <a:cubicBezTo>
                  <a:pt x="64" y="50"/>
                  <a:pt x="64" y="50"/>
                  <a:pt x="64" y="50"/>
                </a:cubicBezTo>
                <a:cubicBezTo>
                  <a:pt x="64" y="77"/>
                  <a:pt x="64" y="77"/>
                  <a:pt x="64" y="77"/>
                </a:cubicBezTo>
                <a:cubicBezTo>
                  <a:pt x="57" y="77"/>
                  <a:pt x="57" y="77"/>
                  <a:pt x="57" y="77"/>
                </a:cubicBezTo>
                <a:cubicBezTo>
                  <a:pt x="57" y="55"/>
                  <a:pt x="57" y="55"/>
                  <a:pt x="57" y="55"/>
                </a:cubicBezTo>
                <a:cubicBezTo>
                  <a:pt x="55" y="55"/>
                  <a:pt x="55" y="55"/>
                  <a:pt x="55" y="55"/>
                </a:cubicBezTo>
                <a:cubicBezTo>
                  <a:pt x="55" y="77"/>
                  <a:pt x="55" y="77"/>
                  <a:pt x="55" y="77"/>
                </a:cubicBezTo>
                <a:cubicBezTo>
                  <a:pt x="48" y="77"/>
                  <a:pt x="48" y="77"/>
                  <a:pt x="48" y="77"/>
                </a:cubicBezTo>
                <a:cubicBezTo>
                  <a:pt x="48" y="50"/>
                  <a:pt x="48" y="50"/>
                  <a:pt x="48" y="50"/>
                </a:cubicBezTo>
                <a:cubicBezTo>
                  <a:pt x="48" y="47"/>
                  <a:pt x="48" y="47"/>
                  <a:pt x="48" y="47"/>
                </a:cubicBezTo>
                <a:cubicBezTo>
                  <a:pt x="48" y="32"/>
                  <a:pt x="48" y="32"/>
                  <a:pt x="48" y="32"/>
                </a:cubicBezTo>
                <a:cubicBezTo>
                  <a:pt x="47" y="32"/>
                  <a:pt x="47" y="32"/>
                  <a:pt x="47" y="32"/>
                </a:cubicBezTo>
                <a:cubicBezTo>
                  <a:pt x="47" y="47"/>
                  <a:pt x="47" y="47"/>
                  <a:pt x="47" y="47"/>
                </a:cubicBezTo>
                <a:cubicBezTo>
                  <a:pt x="41" y="47"/>
                  <a:pt x="41" y="47"/>
                  <a:pt x="41" y="47"/>
                </a:cubicBezTo>
                <a:cubicBezTo>
                  <a:pt x="41" y="27"/>
                  <a:pt x="41" y="27"/>
                  <a:pt x="41" y="27"/>
                </a:cubicBezTo>
                <a:cubicBezTo>
                  <a:pt x="41" y="24"/>
                  <a:pt x="44" y="21"/>
                  <a:pt x="47" y="21"/>
                </a:cubicBezTo>
                <a:cubicBezTo>
                  <a:pt x="66" y="21"/>
                  <a:pt x="46" y="21"/>
                  <a:pt x="65" y="21"/>
                </a:cubicBezTo>
                <a:cubicBezTo>
                  <a:pt x="69" y="21"/>
                  <a:pt x="71" y="24"/>
                  <a:pt x="71" y="27"/>
                </a:cubicBezTo>
                <a:cubicBezTo>
                  <a:pt x="71" y="47"/>
                  <a:pt x="71" y="47"/>
                  <a:pt x="71" y="47"/>
                </a:cubicBezTo>
                <a:cubicBezTo>
                  <a:pt x="70" y="47"/>
                  <a:pt x="68" y="47"/>
                  <a:pt x="65" y="47"/>
                </a:cubicBezTo>
                <a:close/>
                <a:moveTo>
                  <a:pt x="37" y="51"/>
                </a:moveTo>
                <a:cubicBezTo>
                  <a:pt x="37" y="72"/>
                  <a:pt x="37" y="72"/>
                  <a:pt x="37" y="72"/>
                </a:cubicBezTo>
                <a:cubicBezTo>
                  <a:pt x="31" y="72"/>
                  <a:pt x="31" y="72"/>
                  <a:pt x="31" y="72"/>
                </a:cubicBezTo>
                <a:cubicBezTo>
                  <a:pt x="31" y="54"/>
                  <a:pt x="31" y="54"/>
                  <a:pt x="31" y="54"/>
                </a:cubicBezTo>
                <a:cubicBezTo>
                  <a:pt x="30" y="54"/>
                  <a:pt x="30" y="54"/>
                  <a:pt x="30" y="54"/>
                </a:cubicBezTo>
                <a:cubicBezTo>
                  <a:pt x="30" y="72"/>
                  <a:pt x="30" y="72"/>
                  <a:pt x="30" y="72"/>
                </a:cubicBezTo>
                <a:cubicBezTo>
                  <a:pt x="24" y="72"/>
                  <a:pt x="24" y="72"/>
                  <a:pt x="24" y="72"/>
                </a:cubicBezTo>
                <a:cubicBezTo>
                  <a:pt x="24" y="51"/>
                  <a:pt x="24" y="51"/>
                  <a:pt x="24" y="51"/>
                </a:cubicBezTo>
                <a:cubicBezTo>
                  <a:pt x="24" y="47"/>
                  <a:pt x="24" y="47"/>
                  <a:pt x="24" y="47"/>
                </a:cubicBezTo>
                <a:cubicBezTo>
                  <a:pt x="24" y="36"/>
                  <a:pt x="24" y="36"/>
                  <a:pt x="24" y="36"/>
                </a:cubicBezTo>
                <a:cubicBezTo>
                  <a:pt x="23" y="36"/>
                  <a:pt x="23" y="36"/>
                  <a:pt x="23" y="36"/>
                </a:cubicBezTo>
                <a:cubicBezTo>
                  <a:pt x="23" y="47"/>
                  <a:pt x="23" y="47"/>
                  <a:pt x="23" y="47"/>
                </a:cubicBezTo>
                <a:cubicBezTo>
                  <a:pt x="18" y="47"/>
                  <a:pt x="18" y="47"/>
                  <a:pt x="18" y="47"/>
                </a:cubicBezTo>
                <a:cubicBezTo>
                  <a:pt x="18" y="31"/>
                  <a:pt x="18" y="31"/>
                  <a:pt x="18" y="31"/>
                </a:cubicBezTo>
                <a:cubicBezTo>
                  <a:pt x="18" y="28"/>
                  <a:pt x="20" y="26"/>
                  <a:pt x="23" y="26"/>
                </a:cubicBezTo>
                <a:cubicBezTo>
                  <a:pt x="35" y="26"/>
                  <a:pt x="35" y="26"/>
                  <a:pt x="35" y="26"/>
                </a:cubicBezTo>
                <a:cubicBezTo>
                  <a:pt x="35" y="27"/>
                  <a:pt x="35" y="28"/>
                  <a:pt x="35" y="28"/>
                </a:cubicBezTo>
                <a:cubicBezTo>
                  <a:pt x="35" y="51"/>
                  <a:pt x="35" y="51"/>
                  <a:pt x="35" y="51"/>
                </a:cubicBezTo>
                <a:cubicBezTo>
                  <a:pt x="37" y="51"/>
                  <a:pt x="37" y="51"/>
                  <a:pt x="37" y="51"/>
                </a:cubicBezTo>
                <a:close/>
                <a:moveTo>
                  <a:pt x="31" y="9"/>
                </a:moveTo>
                <a:cubicBezTo>
                  <a:pt x="35" y="9"/>
                  <a:pt x="39" y="12"/>
                  <a:pt x="39" y="17"/>
                </a:cubicBezTo>
                <a:cubicBezTo>
                  <a:pt x="39" y="19"/>
                  <a:pt x="38" y="20"/>
                  <a:pt x="37" y="22"/>
                </a:cubicBezTo>
                <a:cubicBezTo>
                  <a:pt x="37" y="22"/>
                  <a:pt x="37" y="22"/>
                  <a:pt x="37" y="23"/>
                </a:cubicBezTo>
                <a:cubicBezTo>
                  <a:pt x="35" y="24"/>
                  <a:pt x="33" y="25"/>
                  <a:pt x="31" y="25"/>
                </a:cubicBezTo>
                <a:cubicBezTo>
                  <a:pt x="26" y="25"/>
                  <a:pt x="22" y="21"/>
                  <a:pt x="22" y="17"/>
                </a:cubicBezTo>
                <a:cubicBezTo>
                  <a:pt x="22" y="12"/>
                  <a:pt x="26" y="9"/>
                  <a:pt x="31" y="9"/>
                </a:cubicBezTo>
                <a:close/>
                <a:moveTo>
                  <a:pt x="81" y="9"/>
                </a:moveTo>
                <a:cubicBezTo>
                  <a:pt x="76" y="9"/>
                  <a:pt x="73" y="12"/>
                  <a:pt x="73" y="17"/>
                </a:cubicBezTo>
                <a:cubicBezTo>
                  <a:pt x="73" y="19"/>
                  <a:pt x="73" y="20"/>
                  <a:pt x="74" y="22"/>
                </a:cubicBezTo>
                <a:cubicBezTo>
                  <a:pt x="75" y="22"/>
                  <a:pt x="75" y="22"/>
                  <a:pt x="75" y="23"/>
                </a:cubicBezTo>
                <a:cubicBezTo>
                  <a:pt x="77" y="24"/>
                  <a:pt x="79" y="25"/>
                  <a:pt x="81" y="25"/>
                </a:cubicBezTo>
                <a:cubicBezTo>
                  <a:pt x="85" y="25"/>
                  <a:pt x="89" y="21"/>
                  <a:pt x="89" y="17"/>
                </a:cubicBezTo>
                <a:cubicBezTo>
                  <a:pt x="89" y="12"/>
                  <a:pt x="85" y="9"/>
                  <a:pt x="81" y="9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8" name="Freeform 284"/>
          <p:cNvSpPr>
            <a:spLocks noEditPoints="1"/>
          </p:cNvSpPr>
          <p:nvPr/>
        </p:nvSpPr>
        <p:spPr bwMode="auto">
          <a:xfrm>
            <a:off x="3988460" y="831462"/>
            <a:ext cx="971550" cy="898525"/>
          </a:xfrm>
          <a:custGeom>
            <a:avLst/>
            <a:gdLst>
              <a:gd name="T0" fmla="*/ 801258319 w 97"/>
              <a:gd name="T1" fmla="*/ 975235338 h 91"/>
              <a:gd name="T2" fmla="*/ 2147483646 w 97"/>
              <a:gd name="T3" fmla="*/ 975235338 h 91"/>
              <a:gd name="T4" fmla="*/ 2147483646 w 97"/>
              <a:gd name="T5" fmla="*/ 2147483646 h 91"/>
              <a:gd name="T6" fmla="*/ 2147483646 w 97"/>
              <a:gd name="T7" fmla="*/ 2147483646 h 91"/>
              <a:gd name="T8" fmla="*/ 2147483646 w 97"/>
              <a:gd name="T9" fmla="*/ 2147483646 h 91"/>
              <a:gd name="T10" fmla="*/ 2147483646 w 97"/>
              <a:gd name="T11" fmla="*/ 2147483646 h 91"/>
              <a:gd name="T12" fmla="*/ 2147483646 w 97"/>
              <a:gd name="T13" fmla="*/ 2147483646 h 91"/>
              <a:gd name="T14" fmla="*/ 2147483646 w 97"/>
              <a:gd name="T15" fmla="*/ 2147483646 h 91"/>
              <a:gd name="T16" fmla="*/ 2147483646 w 97"/>
              <a:gd name="T17" fmla="*/ 2147483646 h 91"/>
              <a:gd name="T18" fmla="*/ 2147483646 w 97"/>
              <a:gd name="T19" fmla="*/ 2147483646 h 91"/>
              <a:gd name="T20" fmla="*/ 2147483646 w 97"/>
              <a:gd name="T21" fmla="*/ 2147483646 h 91"/>
              <a:gd name="T22" fmla="*/ 2147483646 w 97"/>
              <a:gd name="T23" fmla="*/ 2147483646 h 91"/>
              <a:gd name="T24" fmla="*/ 2147483646 w 97"/>
              <a:gd name="T25" fmla="*/ 2147483646 h 91"/>
              <a:gd name="T26" fmla="*/ 2147483646 w 97"/>
              <a:gd name="T27" fmla="*/ 2147483646 h 91"/>
              <a:gd name="T28" fmla="*/ 2147483646 w 97"/>
              <a:gd name="T29" fmla="*/ 2147483646 h 91"/>
              <a:gd name="T30" fmla="*/ 2147483646 w 97"/>
              <a:gd name="T31" fmla="*/ 2147483646 h 91"/>
              <a:gd name="T32" fmla="*/ 2147483646 w 97"/>
              <a:gd name="T33" fmla="*/ 2147483646 h 91"/>
              <a:gd name="T34" fmla="*/ 2147483646 w 97"/>
              <a:gd name="T35" fmla="*/ 585147127 h 91"/>
              <a:gd name="T36" fmla="*/ 2147483646 w 97"/>
              <a:gd name="T37" fmla="*/ 292573563 h 91"/>
              <a:gd name="T38" fmla="*/ 2147483646 w 97"/>
              <a:gd name="T39" fmla="*/ 877720690 h 91"/>
              <a:gd name="T40" fmla="*/ 2147483646 w 97"/>
              <a:gd name="T41" fmla="*/ 2147483646 h 91"/>
              <a:gd name="T42" fmla="*/ 2147483646 w 97"/>
              <a:gd name="T43" fmla="*/ 2147483646 h 91"/>
              <a:gd name="T44" fmla="*/ 2147483646 w 97"/>
              <a:gd name="T45" fmla="*/ 2147483646 h 91"/>
              <a:gd name="T46" fmla="*/ 2147483646 w 97"/>
              <a:gd name="T47" fmla="*/ 2147483646 h 91"/>
              <a:gd name="T48" fmla="*/ 701098525 w 97"/>
              <a:gd name="T49" fmla="*/ 2147483646 h 91"/>
              <a:gd name="T50" fmla="*/ 1402197049 w 97"/>
              <a:gd name="T51" fmla="*/ 2147483646 h 91"/>
              <a:gd name="T52" fmla="*/ 2003145796 w 97"/>
              <a:gd name="T53" fmla="*/ 2147483646 h 91"/>
              <a:gd name="T54" fmla="*/ 2147483646 w 97"/>
              <a:gd name="T55" fmla="*/ 2147483646 h 91"/>
              <a:gd name="T56" fmla="*/ 2147483646 w 97"/>
              <a:gd name="T57" fmla="*/ 2147483646 h 91"/>
              <a:gd name="T58" fmla="*/ 2147483646 w 97"/>
              <a:gd name="T59" fmla="*/ 2147483646 h 91"/>
              <a:gd name="T60" fmla="*/ 2003145796 w 97"/>
              <a:gd name="T61" fmla="*/ 2147483646 h 91"/>
              <a:gd name="T62" fmla="*/ 1902986003 w 97"/>
              <a:gd name="T63" fmla="*/ 2147483646 h 91"/>
              <a:gd name="T64" fmla="*/ 1802826209 w 97"/>
              <a:gd name="T65" fmla="*/ 2147483646 h 91"/>
              <a:gd name="T66" fmla="*/ 1802826209 w 97"/>
              <a:gd name="T67" fmla="*/ 2147483646 h 91"/>
              <a:gd name="T68" fmla="*/ 1802826209 w 97"/>
              <a:gd name="T69" fmla="*/ 2147483646 h 91"/>
              <a:gd name="T70" fmla="*/ 1602516637 w 97"/>
              <a:gd name="T71" fmla="*/ 2147483646 h 91"/>
              <a:gd name="T72" fmla="*/ 1602516637 w 97"/>
              <a:gd name="T73" fmla="*/ 2147483646 h 91"/>
              <a:gd name="T74" fmla="*/ 0 w 97"/>
              <a:gd name="T75" fmla="*/ 2147483646 h 91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97" h="91">
                <a:moveTo>
                  <a:pt x="18" y="0"/>
                </a:moveTo>
                <a:cubicBezTo>
                  <a:pt x="12" y="0"/>
                  <a:pt x="8" y="4"/>
                  <a:pt x="8" y="10"/>
                </a:cubicBezTo>
                <a:cubicBezTo>
                  <a:pt x="8" y="16"/>
                  <a:pt x="12" y="20"/>
                  <a:pt x="18" y="20"/>
                </a:cubicBezTo>
                <a:cubicBezTo>
                  <a:pt x="24" y="20"/>
                  <a:pt x="28" y="16"/>
                  <a:pt x="28" y="10"/>
                </a:cubicBezTo>
                <a:cubicBezTo>
                  <a:pt x="28" y="4"/>
                  <a:pt x="24" y="0"/>
                  <a:pt x="18" y="0"/>
                </a:cubicBezTo>
                <a:close/>
                <a:moveTo>
                  <a:pt x="41" y="45"/>
                </a:moveTo>
                <a:cubicBezTo>
                  <a:pt x="50" y="42"/>
                  <a:pt x="50" y="42"/>
                  <a:pt x="50" y="42"/>
                </a:cubicBezTo>
                <a:cubicBezTo>
                  <a:pt x="51" y="41"/>
                  <a:pt x="51" y="41"/>
                  <a:pt x="51" y="41"/>
                </a:cubicBezTo>
                <a:cubicBezTo>
                  <a:pt x="52" y="42"/>
                  <a:pt x="52" y="42"/>
                  <a:pt x="52" y="42"/>
                </a:cubicBezTo>
                <a:cubicBezTo>
                  <a:pt x="59" y="46"/>
                  <a:pt x="59" y="46"/>
                  <a:pt x="59" y="46"/>
                </a:cubicBezTo>
                <a:cubicBezTo>
                  <a:pt x="65" y="29"/>
                  <a:pt x="65" y="29"/>
                  <a:pt x="65" y="29"/>
                </a:cubicBezTo>
                <a:cubicBezTo>
                  <a:pt x="66" y="27"/>
                  <a:pt x="66" y="27"/>
                  <a:pt x="66" y="27"/>
                </a:cubicBezTo>
                <a:cubicBezTo>
                  <a:pt x="67" y="29"/>
                  <a:pt x="67" y="29"/>
                  <a:pt x="67" y="29"/>
                </a:cubicBezTo>
                <a:cubicBezTo>
                  <a:pt x="73" y="34"/>
                  <a:pt x="73" y="34"/>
                  <a:pt x="73" y="34"/>
                </a:cubicBezTo>
                <a:cubicBezTo>
                  <a:pt x="81" y="21"/>
                  <a:pt x="81" y="21"/>
                  <a:pt x="81" y="21"/>
                </a:cubicBezTo>
                <a:cubicBezTo>
                  <a:pt x="83" y="23"/>
                  <a:pt x="83" y="23"/>
                  <a:pt x="83" y="23"/>
                </a:cubicBezTo>
                <a:cubicBezTo>
                  <a:pt x="75" y="38"/>
                  <a:pt x="75" y="38"/>
                  <a:pt x="75" y="38"/>
                </a:cubicBezTo>
                <a:cubicBezTo>
                  <a:pt x="73" y="40"/>
                  <a:pt x="73" y="40"/>
                  <a:pt x="73" y="40"/>
                </a:cubicBezTo>
                <a:cubicBezTo>
                  <a:pt x="72" y="38"/>
                  <a:pt x="72" y="38"/>
                  <a:pt x="72" y="38"/>
                </a:cubicBezTo>
                <a:cubicBezTo>
                  <a:pt x="67" y="33"/>
                  <a:pt x="67" y="33"/>
                  <a:pt x="67" y="33"/>
                </a:cubicBezTo>
                <a:cubicBezTo>
                  <a:pt x="61" y="49"/>
                  <a:pt x="61" y="49"/>
                  <a:pt x="61" y="49"/>
                </a:cubicBezTo>
                <a:cubicBezTo>
                  <a:pt x="61" y="51"/>
                  <a:pt x="61" y="51"/>
                  <a:pt x="61" y="51"/>
                </a:cubicBezTo>
                <a:cubicBezTo>
                  <a:pt x="59" y="50"/>
                  <a:pt x="59" y="50"/>
                  <a:pt x="59" y="50"/>
                </a:cubicBezTo>
                <a:cubicBezTo>
                  <a:pt x="51" y="45"/>
                  <a:pt x="51" y="45"/>
                  <a:pt x="51" y="45"/>
                </a:cubicBezTo>
                <a:cubicBezTo>
                  <a:pt x="42" y="48"/>
                  <a:pt x="42" y="48"/>
                  <a:pt x="42" y="48"/>
                </a:cubicBezTo>
                <a:cubicBezTo>
                  <a:pt x="41" y="45"/>
                  <a:pt x="41" y="45"/>
                  <a:pt x="41" y="45"/>
                </a:cubicBezTo>
                <a:close/>
                <a:moveTo>
                  <a:pt x="43" y="86"/>
                </a:moveTo>
                <a:cubicBezTo>
                  <a:pt x="74" y="86"/>
                  <a:pt x="74" y="86"/>
                  <a:pt x="74" y="86"/>
                </a:cubicBezTo>
                <a:cubicBezTo>
                  <a:pt x="74" y="91"/>
                  <a:pt x="74" y="91"/>
                  <a:pt x="74" y="91"/>
                </a:cubicBezTo>
                <a:cubicBezTo>
                  <a:pt x="43" y="91"/>
                  <a:pt x="43" y="91"/>
                  <a:pt x="43" y="91"/>
                </a:cubicBezTo>
                <a:cubicBezTo>
                  <a:pt x="43" y="86"/>
                  <a:pt x="43" y="86"/>
                  <a:pt x="43" y="86"/>
                </a:cubicBezTo>
                <a:close/>
                <a:moveTo>
                  <a:pt x="63" y="68"/>
                </a:moveTo>
                <a:cubicBezTo>
                  <a:pt x="93" y="68"/>
                  <a:pt x="93" y="68"/>
                  <a:pt x="93" y="68"/>
                </a:cubicBezTo>
                <a:cubicBezTo>
                  <a:pt x="97" y="68"/>
                  <a:pt x="97" y="68"/>
                  <a:pt x="97" y="68"/>
                </a:cubicBezTo>
                <a:cubicBezTo>
                  <a:pt x="97" y="64"/>
                  <a:pt x="97" y="64"/>
                  <a:pt x="97" y="64"/>
                </a:cubicBezTo>
                <a:cubicBezTo>
                  <a:pt x="97" y="6"/>
                  <a:pt x="97" y="6"/>
                  <a:pt x="97" y="6"/>
                </a:cubicBezTo>
                <a:cubicBezTo>
                  <a:pt x="97" y="3"/>
                  <a:pt x="97" y="3"/>
                  <a:pt x="97" y="3"/>
                </a:cubicBezTo>
                <a:cubicBezTo>
                  <a:pt x="93" y="3"/>
                  <a:pt x="93" y="3"/>
                  <a:pt x="93" y="3"/>
                </a:cubicBezTo>
                <a:cubicBezTo>
                  <a:pt x="34" y="3"/>
                  <a:pt x="34" y="3"/>
                  <a:pt x="34" y="3"/>
                </a:cubicBezTo>
                <a:cubicBezTo>
                  <a:pt x="34" y="9"/>
                  <a:pt x="34" y="9"/>
                  <a:pt x="34" y="9"/>
                </a:cubicBezTo>
                <a:cubicBezTo>
                  <a:pt x="90" y="9"/>
                  <a:pt x="90" y="9"/>
                  <a:pt x="90" y="9"/>
                </a:cubicBezTo>
                <a:cubicBezTo>
                  <a:pt x="90" y="61"/>
                  <a:pt x="90" y="61"/>
                  <a:pt x="90" y="61"/>
                </a:cubicBezTo>
                <a:cubicBezTo>
                  <a:pt x="36" y="61"/>
                  <a:pt x="36" y="61"/>
                  <a:pt x="36" y="61"/>
                </a:cubicBezTo>
                <a:cubicBezTo>
                  <a:pt x="36" y="68"/>
                  <a:pt x="36" y="68"/>
                  <a:pt x="36" y="68"/>
                </a:cubicBezTo>
                <a:cubicBezTo>
                  <a:pt x="54" y="68"/>
                  <a:pt x="54" y="68"/>
                  <a:pt x="54" y="68"/>
                </a:cubicBezTo>
                <a:cubicBezTo>
                  <a:pt x="54" y="84"/>
                  <a:pt x="54" y="84"/>
                  <a:pt x="54" y="84"/>
                </a:cubicBezTo>
                <a:cubicBezTo>
                  <a:pt x="63" y="84"/>
                  <a:pt x="63" y="84"/>
                  <a:pt x="63" y="84"/>
                </a:cubicBezTo>
                <a:cubicBezTo>
                  <a:pt x="63" y="68"/>
                  <a:pt x="63" y="68"/>
                  <a:pt x="63" y="68"/>
                </a:cubicBezTo>
                <a:close/>
                <a:moveTo>
                  <a:pt x="0" y="50"/>
                </a:moveTo>
                <a:cubicBezTo>
                  <a:pt x="7" y="55"/>
                  <a:pt x="7" y="55"/>
                  <a:pt x="7" y="55"/>
                </a:cubicBezTo>
                <a:cubicBezTo>
                  <a:pt x="5" y="91"/>
                  <a:pt x="5" y="91"/>
                  <a:pt x="5" y="91"/>
                </a:cubicBezTo>
                <a:cubicBezTo>
                  <a:pt x="14" y="91"/>
                  <a:pt x="14" y="91"/>
                  <a:pt x="14" y="91"/>
                </a:cubicBezTo>
                <a:cubicBezTo>
                  <a:pt x="16" y="60"/>
                  <a:pt x="16" y="60"/>
                  <a:pt x="16" y="60"/>
                </a:cubicBezTo>
                <a:cubicBezTo>
                  <a:pt x="20" y="60"/>
                  <a:pt x="20" y="60"/>
                  <a:pt x="20" y="60"/>
                </a:cubicBezTo>
                <a:cubicBezTo>
                  <a:pt x="22" y="91"/>
                  <a:pt x="22" y="91"/>
                  <a:pt x="22" y="91"/>
                </a:cubicBezTo>
                <a:cubicBezTo>
                  <a:pt x="31" y="91"/>
                  <a:pt x="31" y="91"/>
                  <a:pt x="31" y="91"/>
                </a:cubicBezTo>
                <a:cubicBezTo>
                  <a:pt x="29" y="55"/>
                  <a:pt x="29" y="55"/>
                  <a:pt x="29" y="55"/>
                </a:cubicBezTo>
                <a:cubicBezTo>
                  <a:pt x="28" y="33"/>
                  <a:pt x="28" y="33"/>
                  <a:pt x="28" y="33"/>
                </a:cubicBezTo>
                <a:cubicBezTo>
                  <a:pt x="50" y="32"/>
                  <a:pt x="50" y="32"/>
                  <a:pt x="50" y="32"/>
                </a:cubicBezTo>
                <a:cubicBezTo>
                  <a:pt x="55" y="24"/>
                  <a:pt x="55" y="24"/>
                  <a:pt x="55" y="24"/>
                </a:cubicBezTo>
                <a:cubicBezTo>
                  <a:pt x="30" y="23"/>
                  <a:pt x="30" y="23"/>
                  <a:pt x="30" y="23"/>
                </a:cubicBezTo>
                <a:cubicBezTo>
                  <a:pt x="20" y="23"/>
                  <a:pt x="20" y="23"/>
                  <a:pt x="20" y="23"/>
                </a:cubicBezTo>
                <a:cubicBezTo>
                  <a:pt x="20" y="24"/>
                  <a:pt x="20" y="24"/>
                  <a:pt x="20" y="24"/>
                </a:cubicBezTo>
                <a:cubicBezTo>
                  <a:pt x="19" y="27"/>
                  <a:pt x="19" y="27"/>
                  <a:pt x="19" y="27"/>
                </a:cubicBezTo>
                <a:cubicBezTo>
                  <a:pt x="22" y="43"/>
                  <a:pt x="22" y="43"/>
                  <a:pt x="22" y="43"/>
                </a:cubicBezTo>
                <a:cubicBezTo>
                  <a:pt x="18" y="47"/>
                  <a:pt x="18" y="47"/>
                  <a:pt x="18" y="47"/>
                </a:cubicBezTo>
                <a:cubicBezTo>
                  <a:pt x="18" y="47"/>
                  <a:pt x="18" y="47"/>
                  <a:pt x="18" y="47"/>
                </a:cubicBezTo>
                <a:cubicBezTo>
                  <a:pt x="18" y="47"/>
                  <a:pt x="18" y="47"/>
                  <a:pt x="18" y="47"/>
                </a:cubicBezTo>
                <a:cubicBezTo>
                  <a:pt x="18" y="47"/>
                  <a:pt x="18" y="47"/>
                  <a:pt x="18" y="47"/>
                </a:cubicBezTo>
                <a:cubicBezTo>
                  <a:pt x="18" y="47"/>
                  <a:pt x="18" y="47"/>
                  <a:pt x="18" y="47"/>
                </a:cubicBezTo>
                <a:cubicBezTo>
                  <a:pt x="14" y="43"/>
                  <a:pt x="14" y="43"/>
                  <a:pt x="14" y="43"/>
                </a:cubicBezTo>
                <a:cubicBezTo>
                  <a:pt x="16" y="27"/>
                  <a:pt x="16" y="27"/>
                  <a:pt x="16" y="27"/>
                </a:cubicBezTo>
                <a:cubicBezTo>
                  <a:pt x="15" y="24"/>
                  <a:pt x="15" y="24"/>
                  <a:pt x="15" y="24"/>
                </a:cubicBezTo>
                <a:cubicBezTo>
                  <a:pt x="16" y="23"/>
                  <a:pt x="16" y="23"/>
                  <a:pt x="16" y="23"/>
                </a:cubicBezTo>
                <a:cubicBezTo>
                  <a:pt x="5" y="23"/>
                  <a:pt x="5" y="23"/>
                  <a:pt x="5" y="23"/>
                </a:cubicBezTo>
                <a:lnTo>
                  <a:pt x="0" y="50"/>
                </a:lnTo>
                <a:close/>
              </a:path>
            </a:pathLst>
          </a:custGeom>
          <a:solidFill>
            <a:schemeClr val="bg2">
              <a:lumMod val="5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" name="Freeform 245"/>
          <p:cNvSpPr>
            <a:spLocks noEditPoints="1"/>
          </p:cNvSpPr>
          <p:nvPr/>
        </p:nvSpPr>
        <p:spPr bwMode="auto">
          <a:xfrm>
            <a:off x="9859992" y="543465"/>
            <a:ext cx="1121433" cy="785002"/>
          </a:xfrm>
          <a:custGeom>
            <a:avLst/>
            <a:gdLst>
              <a:gd name="T0" fmla="*/ 413434183 w 115"/>
              <a:gd name="T1" fmla="*/ 0 h 76"/>
              <a:gd name="T2" fmla="*/ 578803999 w 115"/>
              <a:gd name="T3" fmla="*/ 1746285879 h 76"/>
              <a:gd name="T4" fmla="*/ 992238182 w 115"/>
              <a:gd name="T5" fmla="*/ 1787863346 h 76"/>
              <a:gd name="T6" fmla="*/ 2147483646 w 115"/>
              <a:gd name="T7" fmla="*/ 997878566 h 76"/>
              <a:gd name="T8" fmla="*/ 2147483646 w 115"/>
              <a:gd name="T9" fmla="*/ 1164188437 h 76"/>
              <a:gd name="T10" fmla="*/ 1736418425 w 115"/>
              <a:gd name="T11" fmla="*/ 498936059 h 76"/>
              <a:gd name="T12" fmla="*/ 1074926304 w 115"/>
              <a:gd name="T13" fmla="*/ 540519975 h 76"/>
              <a:gd name="T14" fmla="*/ 826861936 w 115"/>
              <a:gd name="T15" fmla="*/ 914723631 h 76"/>
              <a:gd name="T16" fmla="*/ 1033582243 w 115"/>
              <a:gd name="T17" fmla="*/ 207893786 h 76"/>
              <a:gd name="T18" fmla="*/ 2147483646 w 115"/>
              <a:gd name="T19" fmla="*/ 1330504755 h 76"/>
              <a:gd name="T20" fmla="*/ 2147483646 w 115"/>
              <a:gd name="T21" fmla="*/ 1579976009 h 76"/>
              <a:gd name="T22" fmla="*/ 2147483646 w 115"/>
              <a:gd name="T23" fmla="*/ 1912595749 h 76"/>
              <a:gd name="T24" fmla="*/ 2147483646 w 115"/>
              <a:gd name="T25" fmla="*/ 2147483646 h 76"/>
              <a:gd name="T26" fmla="*/ 2147483646 w 115"/>
              <a:gd name="T27" fmla="*/ 2147483646 h 76"/>
              <a:gd name="T28" fmla="*/ 2147483646 w 115"/>
              <a:gd name="T29" fmla="*/ 2147483646 h 76"/>
              <a:gd name="T30" fmla="*/ 2147483646 w 115"/>
              <a:gd name="T31" fmla="*/ 2147483646 h 76"/>
              <a:gd name="T32" fmla="*/ 2147483646 w 115"/>
              <a:gd name="T33" fmla="*/ 2147483646 h 76"/>
              <a:gd name="T34" fmla="*/ 1653730303 w 115"/>
              <a:gd name="T35" fmla="*/ 2147483646 h 76"/>
              <a:gd name="T36" fmla="*/ 1984476363 w 115"/>
              <a:gd name="T37" fmla="*/ 1995757133 h 76"/>
              <a:gd name="T38" fmla="*/ 1281640181 w 115"/>
              <a:gd name="T39" fmla="*/ 2147483646 h 76"/>
              <a:gd name="T40" fmla="*/ 2067158056 w 115"/>
              <a:gd name="T41" fmla="*/ 1247349820 h 76"/>
              <a:gd name="T42" fmla="*/ 2147483646 w 115"/>
              <a:gd name="T43" fmla="*/ 1538392093 h 76"/>
              <a:gd name="T44" fmla="*/ 2147483646 w 115"/>
              <a:gd name="T45" fmla="*/ 789984780 h 76"/>
              <a:gd name="T46" fmla="*/ 2147483646 w 115"/>
              <a:gd name="T47" fmla="*/ 1122610969 h 76"/>
              <a:gd name="T48" fmla="*/ 2147483646 w 115"/>
              <a:gd name="T49" fmla="*/ 582097442 h 76"/>
              <a:gd name="T50" fmla="*/ 2147483646 w 115"/>
              <a:gd name="T51" fmla="*/ 498936059 h 76"/>
              <a:gd name="T52" fmla="*/ 2147483646 w 115"/>
              <a:gd name="T53" fmla="*/ 2147483646 h 76"/>
              <a:gd name="T54" fmla="*/ 2147483646 w 115"/>
              <a:gd name="T55" fmla="*/ 2147483646 h 76"/>
              <a:gd name="T56" fmla="*/ 2147483646 w 115"/>
              <a:gd name="T57" fmla="*/ 2147483646 h 76"/>
              <a:gd name="T58" fmla="*/ 2147483646 w 115"/>
              <a:gd name="T59" fmla="*/ 2147483646 h 76"/>
              <a:gd name="T60" fmla="*/ 2147483646 w 115"/>
              <a:gd name="T61" fmla="*/ 2147483646 h 76"/>
              <a:gd name="T62" fmla="*/ 2147483646 w 115"/>
              <a:gd name="T63" fmla="*/ 2147483646 h 76"/>
              <a:gd name="T64" fmla="*/ 2147483646 w 115"/>
              <a:gd name="T65" fmla="*/ 2147483646 h 76"/>
              <a:gd name="T66" fmla="*/ 2147483646 w 115"/>
              <a:gd name="T67" fmla="*/ 2147483646 h 7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115" h="76">
                <a:moveTo>
                  <a:pt x="25" y="5"/>
                </a:moveTo>
                <a:cubicBezTo>
                  <a:pt x="10" y="0"/>
                  <a:pt x="10" y="0"/>
                  <a:pt x="10" y="0"/>
                </a:cubicBezTo>
                <a:cubicBezTo>
                  <a:pt x="0" y="38"/>
                  <a:pt x="0" y="38"/>
                  <a:pt x="0" y="38"/>
                </a:cubicBezTo>
                <a:cubicBezTo>
                  <a:pt x="14" y="42"/>
                  <a:pt x="14" y="42"/>
                  <a:pt x="14" y="42"/>
                </a:cubicBezTo>
                <a:cubicBezTo>
                  <a:pt x="16" y="36"/>
                  <a:pt x="16" y="36"/>
                  <a:pt x="16" y="36"/>
                </a:cubicBezTo>
                <a:cubicBezTo>
                  <a:pt x="24" y="43"/>
                  <a:pt x="24" y="43"/>
                  <a:pt x="24" y="43"/>
                </a:cubicBezTo>
                <a:cubicBezTo>
                  <a:pt x="43" y="28"/>
                  <a:pt x="43" y="28"/>
                  <a:pt x="43" y="28"/>
                </a:cubicBezTo>
                <a:cubicBezTo>
                  <a:pt x="54" y="24"/>
                  <a:pt x="54" y="24"/>
                  <a:pt x="54" y="24"/>
                </a:cubicBezTo>
                <a:cubicBezTo>
                  <a:pt x="67" y="32"/>
                  <a:pt x="67" y="32"/>
                  <a:pt x="67" y="32"/>
                </a:cubicBezTo>
                <a:cubicBezTo>
                  <a:pt x="71" y="28"/>
                  <a:pt x="71" y="28"/>
                  <a:pt x="71" y="28"/>
                </a:cubicBezTo>
                <a:cubicBezTo>
                  <a:pt x="61" y="13"/>
                  <a:pt x="61" y="13"/>
                  <a:pt x="61" y="13"/>
                </a:cubicBezTo>
                <a:cubicBezTo>
                  <a:pt x="42" y="12"/>
                  <a:pt x="42" y="12"/>
                  <a:pt x="42" y="12"/>
                </a:cubicBezTo>
                <a:cubicBezTo>
                  <a:pt x="28" y="14"/>
                  <a:pt x="28" y="14"/>
                  <a:pt x="28" y="14"/>
                </a:cubicBezTo>
                <a:cubicBezTo>
                  <a:pt x="26" y="13"/>
                  <a:pt x="26" y="13"/>
                  <a:pt x="26" y="13"/>
                </a:cubicBezTo>
                <a:cubicBezTo>
                  <a:pt x="21" y="23"/>
                  <a:pt x="21" y="23"/>
                  <a:pt x="21" y="23"/>
                </a:cubicBezTo>
                <a:cubicBezTo>
                  <a:pt x="20" y="22"/>
                  <a:pt x="20" y="22"/>
                  <a:pt x="20" y="22"/>
                </a:cubicBezTo>
                <a:cubicBezTo>
                  <a:pt x="23" y="11"/>
                  <a:pt x="23" y="11"/>
                  <a:pt x="23" y="11"/>
                </a:cubicBezTo>
                <a:cubicBezTo>
                  <a:pt x="25" y="5"/>
                  <a:pt x="25" y="5"/>
                  <a:pt x="25" y="5"/>
                </a:cubicBezTo>
                <a:close/>
                <a:moveTo>
                  <a:pt x="91" y="2"/>
                </a:moveTo>
                <a:cubicBezTo>
                  <a:pt x="115" y="32"/>
                  <a:pt x="115" y="32"/>
                  <a:pt x="115" y="32"/>
                </a:cubicBezTo>
                <a:cubicBezTo>
                  <a:pt x="103" y="42"/>
                  <a:pt x="103" y="42"/>
                  <a:pt x="103" y="42"/>
                </a:cubicBezTo>
                <a:cubicBezTo>
                  <a:pt x="100" y="38"/>
                  <a:pt x="100" y="38"/>
                  <a:pt x="100" y="38"/>
                </a:cubicBezTo>
                <a:cubicBezTo>
                  <a:pt x="92" y="48"/>
                  <a:pt x="92" y="48"/>
                  <a:pt x="92" y="48"/>
                </a:cubicBezTo>
                <a:cubicBezTo>
                  <a:pt x="84" y="46"/>
                  <a:pt x="84" y="46"/>
                  <a:pt x="84" y="46"/>
                </a:cubicBezTo>
                <a:cubicBezTo>
                  <a:pt x="78" y="49"/>
                  <a:pt x="71" y="55"/>
                  <a:pt x="70" y="62"/>
                </a:cubicBezTo>
                <a:cubicBezTo>
                  <a:pt x="74" y="69"/>
                  <a:pt x="74" y="69"/>
                  <a:pt x="74" y="69"/>
                </a:cubicBezTo>
                <a:cubicBezTo>
                  <a:pt x="73" y="71"/>
                  <a:pt x="73" y="71"/>
                  <a:pt x="73" y="71"/>
                </a:cubicBezTo>
                <a:cubicBezTo>
                  <a:pt x="71" y="73"/>
                  <a:pt x="69" y="74"/>
                  <a:pt x="67" y="76"/>
                </a:cubicBezTo>
                <a:cubicBezTo>
                  <a:pt x="65" y="75"/>
                  <a:pt x="63" y="73"/>
                  <a:pt x="61" y="72"/>
                </a:cubicBezTo>
                <a:cubicBezTo>
                  <a:pt x="61" y="69"/>
                  <a:pt x="64" y="65"/>
                  <a:pt x="64" y="64"/>
                </a:cubicBezTo>
                <a:cubicBezTo>
                  <a:pt x="63" y="63"/>
                  <a:pt x="63" y="63"/>
                  <a:pt x="63" y="63"/>
                </a:cubicBezTo>
                <a:cubicBezTo>
                  <a:pt x="61" y="66"/>
                  <a:pt x="55" y="71"/>
                  <a:pt x="53" y="73"/>
                </a:cubicBezTo>
                <a:cubicBezTo>
                  <a:pt x="51" y="72"/>
                  <a:pt x="49" y="71"/>
                  <a:pt x="46" y="69"/>
                </a:cubicBezTo>
                <a:cubicBezTo>
                  <a:pt x="47" y="67"/>
                  <a:pt x="52" y="61"/>
                  <a:pt x="53" y="59"/>
                </a:cubicBezTo>
                <a:cubicBezTo>
                  <a:pt x="52" y="58"/>
                  <a:pt x="52" y="58"/>
                  <a:pt x="52" y="58"/>
                </a:cubicBezTo>
                <a:cubicBezTo>
                  <a:pt x="48" y="63"/>
                  <a:pt x="43" y="67"/>
                  <a:pt x="40" y="68"/>
                </a:cubicBezTo>
                <a:cubicBezTo>
                  <a:pt x="33" y="63"/>
                  <a:pt x="33" y="63"/>
                  <a:pt x="33" y="63"/>
                </a:cubicBezTo>
                <a:cubicBezTo>
                  <a:pt x="37" y="57"/>
                  <a:pt x="43" y="52"/>
                  <a:pt x="48" y="48"/>
                </a:cubicBezTo>
                <a:cubicBezTo>
                  <a:pt x="47" y="46"/>
                  <a:pt x="47" y="46"/>
                  <a:pt x="47" y="46"/>
                </a:cubicBezTo>
                <a:cubicBezTo>
                  <a:pt x="43" y="49"/>
                  <a:pt x="35" y="56"/>
                  <a:pt x="31" y="59"/>
                </a:cubicBezTo>
                <a:cubicBezTo>
                  <a:pt x="27" y="58"/>
                  <a:pt x="25" y="56"/>
                  <a:pt x="24" y="52"/>
                </a:cubicBezTo>
                <a:cubicBezTo>
                  <a:pt x="32" y="45"/>
                  <a:pt x="41" y="37"/>
                  <a:pt x="50" y="30"/>
                </a:cubicBezTo>
                <a:cubicBezTo>
                  <a:pt x="55" y="29"/>
                  <a:pt x="55" y="29"/>
                  <a:pt x="55" y="29"/>
                </a:cubicBezTo>
                <a:cubicBezTo>
                  <a:pt x="69" y="37"/>
                  <a:pt x="69" y="37"/>
                  <a:pt x="69" y="37"/>
                </a:cubicBezTo>
                <a:cubicBezTo>
                  <a:pt x="76" y="30"/>
                  <a:pt x="76" y="30"/>
                  <a:pt x="76" y="30"/>
                </a:cubicBezTo>
                <a:cubicBezTo>
                  <a:pt x="69" y="19"/>
                  <a:pt x="69" y="19"/>
                  <a:pt x="69" y="19"/>
                </a:cubicBezTo>
                <a:cubicBezTo>
                  <a:pt x="72" y="17"/>
                  <a:pt x="74" y="16"/>
                  <a:pt x="76" y="15"/>
                </a:cubicBezTo>
                <a:cubicBezTo>
                  <a:pt x="89" y="27"/>
                  <a:pt x="89" y="27"/>
                  <a:pt x="89" y="27"/>
                </a:cubicBezTo>
                <a:cubicBezTo>
                  <a:pt x="90" y="26"/>
                  <a:pt x="90" y="26"/>
                  <a:pt x="90" y="26"/>
                </a:cubicBezTo>
                <a:cubicBezTo>
                  <a:pt x="81" y="14"/>
                  <a:pt x="81" y="14"/>
                  <a:pt x="81" y="14"/>
                </a:cubicBezTo>
                <a:cubicBezTo>
                  <a:pt x="81" y="14"/>
                  <a:pt x="81" y="14"/>
                  <a:pt x="81" y="14"/>
                </a:cubicBezTo>
                <a:cubicBezTo>
                  <a:pt x="79" y="12"/>
                  <a:pt x="79" y="12"/>
                  <a:pt x="79" y="12"/>
                </a:cubicBezTo>
                <a:cubicBezTo>
                  <a:pt x="91" y="2"/>
                  <a:pt x="91" y="2"/>
                  <a:pt x="91" y="2"/>
                </a:cubicBezTo>
                <a:close/>
                <a:moveTo>
                  <a:pt x="97" y="52"/>
                </a:moveTo>
                <a:cubicBezTo>
                  <a:pt x="87" y="50"/>
                  <a:pt x="87" y="50"/>
                  <a:pt x="87" y="50"/>
                </a:cubicBezTo>
                <a:cubicBezTo>
                  <a:pt x="85" y="53"/>
                  <a:pt x="85" y="53"/>
                  <a:pt x="85" y="53"/>
                </a:cubicBezTo>
                <a:cubicBezTo>
                  <a:pt x="93" y="58"/>
                  <a:pt x="93" y="58"/>
                  <a:pt x="93" y="58"/>
                </a:cubicBezTo>
                <a:cubicBezTo>
                  <a:pt x="94" y="56"/>
                  <a:pt x="95" y="54"/>
                  <a:pt x="97" y="52"/>
                </a:cubicBezTo>
                <a:close/>
                <a:moveTo>
                  <a:pt x="80" y="71"/>
                </a:moveTo>
                <a:cubicBezTo>
                  <a:pt x="82" y="70"/>
                  <a:pt x="84" y="68"/>
                  <a:pt x="86" y="67"/>
                </a:cubicBezTo>
                <a:cubicBezTo>
                  <a:pt x="78" y="61"/>
                  <a:pt x="78" y="61"/>
                  <a:pt x="78" y="61"/>
                </a:cubicBezTo>
                <a:cubicBezTo>
                  <a:pt x="76" y="63"/>
                  <a:pt x="76" y="63"/>
                  <a:pt x="76" y="63"/>
                </a:cubicBezTo>
                <a:cubicBezTo>
                  <a:pt x="80" y="71"/>
                  <a:pt x="80" y="71"/>
                  <a:pt x="80" y="71"/>
                </a:cubicBezTo>
                <a:close/>
                <a:moveTo>
                  <a:pt x="87" y="65"/>
                </a:moveTo>
                <a:cubicBezTo>
                  <a:pt x="89" y="64"/>
                  <a:pt x="90" y="62"/>
                  <a:pt x="91" y="60"/>
                </a:cubicBezTo>
                <a:cubicBezTo>
                  <a:pt x="81" y="54"/>
                  <a:pt x="81" y="54"/>
                  <a:pt x="81" y="54"/>
                </a:cubicBezTo>
                <a:cubicBezTo>
                  <a:pt x="78" y="57"/>
                  <a:pt x="78" y="57"/>
                  <a:pt x="78" y="57"/>
                </a:cubicBezTo>
                <a:lnTo>
                  <a:pt x="87" y="65"/>
                </a:lnTo>
                <a:close/>
              </a:path>
            </a:pathLst>
          </a:custGeom>
          <a:solidFill>
            <a:schemeClr val="bg2">
              <a:lumMod val="5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0" name="Freeform 70"/>
          <p:cNvSpPr>
            <a:spLocks/>
          </p:cNvSpPr>
          <p:nvPr/>
        </p:nvSpPr>
        <p:spPr bwMode="auto">
          <a:xfrm>
            <a:off x="836762" y="396815"/>
            <a:ext cx="1017917" cy="983411"/>
          </a:xfrm>
          <a:custGeom>
            <a:avLst/>
            <a:gdLst>
              <a:gd name="T0" fmla="*/ 1418369301 w 85"/>
              <a:gd name="T1" fmla="*/ 0 h 78"/>
              <a:gd name="T2" fmla="*/ 1662918626 w 85"/>
              <a:gd name="T3" fmla="*/ 1426886982 h 78"/>
              <a:gd name="T4" fmla="*/ 391273325 w 85"/>
              <a:gd name="T5" fmla="*/ 1426886982 h 78"/>
              <a:gd name="T6" fmla="*/ 293454994 w 85"/>
              <a:gd name="T7" fmla="*/ 1426886982 h 78"/>
              <a:gd name="T8" fmla="*/ 0 w 85"/>
              <a:gd name="T9" fmla="*/ 1722105704 h 78"/>
              <a:gd name="T10" fmla="*/ 0 w 85"/>
              <a:gd name="T11" fmla="*/ 1722105704 h 78"/>
              <a:gd name="T12" fmla="*/ 195636663 w 85"/>
              <a:gd name="T13" fmla="*/ 2066524039 h 78"/>
              <a:gd name="T14" fmla="*/ 0 w 85"/>
              <a:gd name="T15" fmla="*/ 2147483646 h 78"/>
              <a:gd name="T16" fmla="*/ 0 w 85"/>
              <a:gd name="T17" fmla="*/ 2147483646 h 78"/>
              <a:gd name="T18" fmla="*/ 244549325 w 85"/>
              <a:gd name="T19" fmla="*/ 2147483646 h 78"/>
              <a:gd name="T20" fmla="*/ 195636663 w 85"/>
              <a:gd name="T21" fmla="*/ 2147483646 h 78"/>
              <a:gd name="T22" fmla="*/ 195636663 w 85"/>
              <a:gd name="T23" fmla="*/ 2147483646 h 78"/>
              <a:gd name="T24" fmla="*/ 489091657 w 85"/>
              <a:gd name="T25" fmla="*/ 2147483646 h 78"/>
              <a:gd name="T26" fmla="*/ 538004319 w 85"/>
              <a:gd name="T27" fmla="*/ 2147483646 h 78"/>
              <a:gd name="T28" fmla="*/ 440185988 w 85"/>
              <a:gd name="T29" fmla="*/ 2147483646 h 78"/>
              <a:gd name="T30" fmla="*/ 440185988 w 85"/>
              <a:gd name="T31" fmla="*/ 2147483646 h 78"/>
              <a:gd name="T32" fmla="*/ 733640982 w 85"/>
              <a:gd name="T33" fmla="*/ 2147483646 h 78"/>
              <a:gd name="T34" fmla="*/ 1418369301 w 85"/>
              <a:gd name="T35" fmla="*/ 2147483646 h 78"/>
              <a:gd name="T36" fmla="*/ 2147483646 w 85"/>
              <a:gd name="T37" fmla="*/ 2147483646 h 78"/>
              <a:gd name="T38" fmla="*/ 2147483646 w 85"/>
              <a:gd name="T39" fmla="*/ 2147483646 h 78"/>
              <a:gd name="T40" fmla="*/ 2147483646 w 85"/>
              <a:gd name="T41" fmla="*/ 2147483646 h 78"/>
              <a:gd name="T42" fmla="*/ 2147483646 w 85"/>
              <a:gd name="T43" fmla="*/ 2147483646 h 78"/>
              <a:gd name="T44" fmla="*/ 2147483646 w 85"/>
              <a:gd name="T45" fmla="*/ 2147483646 h 78"/>
              <a:gd name="T46" fmla="*/ 2147483646 w 85"/>
              <a:gd name="T47" fmla="*/ 2147483646 h 78"/>
              <a:gd name="T48" fmla="*/ 2147483646 w 85"/>
              <a:gd name="T49" fmla="*/ 1230074501 h 78"/>
              <a:gd name="T50" fmla="*/ 2147483646 w 85"/>
              <a:gd name="T51" fmla="*/ 1230074501 h 78"/>
              <a:gd name="T52" fmla="*/ 2147483646 w 85"/>
              <a:gd name="T53" fmla="*/ 1574499850 h 78"/>
              <a:gd name="T54" fmla="*/ 2147483646 w 85"/>
              <a:gd name="T55" fmla="*/ 1574499850 h 78"/>
              <a:gd name="T56" fmla="*/ 1418369301 w 85"/>
              <a:gd name="T57" fmla="*/ 0 h 78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85" h="78">
                <a:moveTo>
                  <a:pt x="29" y="0"/>
                </a:moveTo>
                <a:cubicBezTo>
                  <a:pt x="1" y="7"/>
                  <a:pt x="33" y="28"/>
                  <a:pt x="34" y="29"/>
                </a:cubicBezTo>
                <a:cubicBezTo>
                  <a:pt x="8" y="29"/>
                  <a:pt x="8" y="29"/>
                  <a:pt x="8" y="29"/>
                </a:cubicBezTo>
                <a:cubicBezTo>
                  <a:pt x="6" y="29"/>
                  <a:pt x="6" y="29"/>
                  <a:pt x="6" y="29"/>
                </a:cubicBezTo>
                <a:cubicBezTo>
                  <a:pt x="3" y="29"/>
                  <a:pt x="0" y="32"/>
                  <a:pt x="0" y="35"/>
                </a:cubicBezTo>
                <a:cubicBezTo>
                  <a:pt x="0" y="35"/>
                  <a:pt x="0" y="35"/>
                  <a:pt x="0" y="35"/>
                </a:cubicBezTo>
                <a:cubicBezTo>
                  <a:pt x="0" y="38"/>
                  <a:pt x="1" y="41"/>
                  <a:pt x="4" y="42"/>
                </a:cubicBezTo>
                <a:cubicBezTo>
                  <a:pt x="2" y="43"/>
                  <a:pt x="0" y="45"/>
                  <a:pt x="0" y="47"/>
                </a:cubicBezTo>
                <a:cubicBezTo>
                  <a:pt x="0" y="47"/>
                  <a:pt x="0" y="47"/>
                  <a:pt x="0" y="47"/>
                </a:cubicBezTo>
                <a:cubicBezTo>
                  <a:pt x="0" y="51"/>
                  <a:pt x="2" y="53"/>
                  <a:pt x="5" y="54"/>
                </a:cubicBezTo>
                <a:cubicBezTo>
                  <a:pt x="4" y="55"/>
                  <a:pt x="4" y="57"/>
                  <a:pt x="4" y="58"/>
                </a:cubicBezTo>
                <a:cubicBezTo>
                  <a:pt x="4" y="58"/>
                  <a:pt x="4" y="58"/>
                  <a:pt x="4" y="58"/>
                </a:cubicBezTo>
                <a:cubicBezTo>
                  <a:pt x="4" y="62"/>
                  <a:pt x="7" y="65"/>
                  <a:pt x="10" y="65"/>
                </a:cubicBezTo>
                <a:cubicBezTo>
                  <a:pt x="11" y="65"/>
                  <a:pt x="11" y="65"/>
                  <a:pt x="11" y="65"/>
                </a:cubicBezTo>
                <a:cubicBezTo>
                  <a:pt x="9" y="66"/>
                  <a:pt x="9" y="68"/>
                  <a:pt x="9" y="70"/>
                </a:cubicBezTo>
                <a:cubicBezTo>
                  <a:pt x="9" y="70"/>
                  <a:pt x="9" y="70"/>
                  <a:pt x="9" y="70"/>
                </a:cubicBezTo>
                <a:cubicBezTo>
                  <a:pt x="9" y="74"/>
                  <a:pt x="12" y="77"/>
                  <a:pt x="15" y="77"/>
                </a:cubicBezTo>
                <a:cubicBezTo>
                  <a:pt x="29" y="77"/>
                  <a:pt x="29" y="77"/>
                  <a:pt x="29" y="77"/>
                </a:cubicBezTo>
                <a:cubicBezTo>
                  <a:pt x="45" y="77"/>
                  <a:pt x="45" y="77"/>
                  <a:pt x="45" y="77"/>
                </a:cubicBezTo>
                <a:cubicBezTo>
                  <a:pt x="46" y="77"/>
                  <a:pt x="46" y="77"/>
                  <a:pt x="46" y="77"/>
                </a:cubicBezTo>
                <a:cubicBezTo>
                  <a:pt x="51" y="71"/>
                  <a:pt x="51" y="71"/>
                  <a:pt x="51" y="71"/>
                </a:cubicBezTo>
                <a:cubicBezTo>
                  <a:pt x="66" y="69"/>
                  <a:pt x="66" y="69"/>
                  <a:pt x="66" y="69"/>
                </a:cubicBezTo>
                <a:cubicBezTo>
                  <a:pt x="66" y="78"/>
                  <a:pt x="66" y="78"/>
                  <a:pt x="66" y="78"/>
                </a:cubicBezTo>
                <a:cubicBezTo>
                  <a:pt x="85" y="78"/>
                  <a:pt x="85" y="78"/>
                  <a:pt x="85" y="78"/>
                </a:cubicBezTo>
                <a:cubicBezTo>
                  <a:pt x="85" y="25"/>
                  <a:pt x="85" y="25"/>
                  <a:pt x="85" y="25"/>
                </a:cubicBezTo>
                <a:cubicBezTo>
                  <a:pt x="66" y="25"/>
                  <a:pt x="66" y="25"/>
                  <a:pt x="66" y="25"/>
                </a:cubicBezTo>
                <a:cubicBezTo>
                  <a:pt x="66" y="32"/>
                  <a:pt x="66" y="32"/>
                  <a:pt x="66" y="32"/>
                </a:cubicBezTo>
                <a:cubicBezTo>
                  <a:pt x="61" y="32"/>
                  <a:pt x="61" y="32"/>
                  <a:pt x="61" y="32"/>
                </a:cubicBezTo>
                <a:cubicBezTo>
                  <a:pt x="57" y="16"/>
                  <a:pt x="32" y="17"/>
                  <a:pt x="29" y="0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2" name="PA_任意多边形 10"/>
          <p:cNvSpPr>
            <a:spLocks noEditPoints="1"/>
          </p:cNvSpPr>
          <p:nvPr>
            <p:custDataLst>
              <p:tags r:id="rId1"/>
            </p:custDataLst>
          </p:nvPr>
        </p:nvSpPr>
        <p:spPr bwMode="auto">
          <a:xfrm>
            <a:off x="8373035" y="3348812"/>
            <a:ext cx="647331" cy="577730"/>
          </a:xfrm>
          <a:custGeom>
            <a:avLst/>
            <a:gdLst>
              <a:gd name="T0" fmla="*/ 849 w 853"/>
              <a:gd name="T1" fmla="*/ 763 h 799"/>
              <a:gd name="T2" fmla="*/ 808 w 853"/>
              <a:gd name="T3" fmla="*/ 797 h 799"/>
              <a:gd name="T4" fmla="*/ 36 w 853"/>
              <a:gd name="T5" fmla="*/ 792 h 799"/>
              <a:gd name="T6" fmla="*/ 3 w 853"/>
              <a:gd name="T7" fmla="*/ 751 h 799"/>
              <a:gd name="T8" fmla="*/ 7 w 853"/>
              <a:gd name="T9" fmla="*/ 35 h 799"/>
              <a:gd name="T10" fmla="*/ 46 w 853"/>
              <a:gd name="T11" fmla="*/ 0 h 799"/>
              <a:gd name="T12" fmla="*/ 146 w 853"/>
              <a:gd name="T13" fmla="*/ 69 h 799"/>
              <a:gd name="T14" fmla="*/ 130 w 853"/>
              <a:gd name="T15" fmla="*/ 121 h 799"/>
              <a:gd name="T16" fmla="*/ 161 w 853"/>
              <a:gd name="T17" fmla="*/ 158 h 799"/>
              <a:gd name="T18" fmla="*/ 203 w 853"/>
              <a:gd name="T19" fmla="*/ 158 h 799"/>
              <a:gd name="T20" fmla="*/ 234 w 853"/>
              <a:gd name="T21" fmla="*/ 121 h 799"/>
              <a:gd name="T22" fmla="*/ 217 w 853"/>
              <a:gd name="T23" fmla="*/ 69 h 799"/>
              <a:gd name="T24" fmla="*/ 332 w 853"/>
              <a:gd name="T25" fmla="*/ 60 h 799"/>
              <a:gd name="T26" fmla="*/ 303 w 853"/>
              <a:gd name="T27" fmla="*/ 108 h 799"/>
              <a:gd name="T28" fmla="*/ 326 w 853"/>
              <a:gd name="T29" fmla="*/ 154 h 799"/>
              <a:gd name="T30" fmla="*/ 367 w 853"/>
              <a:gd name="T31" fmla="*/ 163 h 799"/>
              <a:gd name="T32" fmla="*/ 405 w 853"/>
              <a:gd name="T33" fmla="*/ 129 h 799"/>
              <a:gd name="T34" fmla="*/ 401 w 853"/>
              <a:gd name="T35" fmla="*/ 79 h 799"/>
              <a:gd name="T36" fmla="*/ 501 w 853"/>
              <a:gd name="T37" fmla="*/ 60 h 799"/>
              <a:gd name="T38" fmla="*/ 470 w 853"/>
              <a:gd name="T39" fmla="*/ 108 h 799"/>
              <a:gd name="T40" fmla="*/ 486 w 853"/>
              <a:gd name="T41" fmla="*/ 148 h 799"/>
              <a:gd name="T42" fmla="*/ 524 w 853"/>
              <a:gd name="T43" fmla="*/ 163 h 799"/>
              <a:gd name="T44" fmla="*/ 570 w 853"/>
              <a:gd name="T45" fmla="*/ 140 h 799"/>
              <a:gd name="T46" fmla="*/ 576 w 853"/>
              <a:gd name="T47" fmla="*/ 94 h 799"/>
              <a:gd name="T48" fmla="*/ 668 w 853"/>
              <a:gd name="T49" fmla="*/ 0 h 799"/>
              <a:gd name="T50" fmla="*/ 639 w 853"/>
              <a:gd name="T51" fmla="*/ 94 h 799"/>
              <a:gd name="T52" fmla="*/ 645 w 853"/>
              <a:gd name="T53" fmla="*/ 140 h 799"/>
              <a:gd name="T54" fmla="*/ 691 w 853"/>
              <a:gd name="T55" fmla="*/ 163 h 799"/>
              <a:gd name="T56" fmla="*/ 728 w 853"/>
              <a:gd name="T57" fmla="*/ 148 h 799"/>
              <a:gd name="T58" fmla="*/ 745 w 853"/>
              <a:gd name="T59" fmla="*/ 108 h 799"/>
              <a:gd name="T60" fmla="*/ 714 w 853"/>
              <a:gd name="T61" fmla="*/ 0 h 799"/>
              <a:gd name="T62" fmla="*/ 828 w 853"/>
              <a:gd name="T63" fmla="*/ 10 h 799"/>
              <a:gd name="T64" fmla="*/ 853 w 853"/>
              <a:gd name="T65" fmla="*/ 56 h 799"/>
              <a:gd name="T66" fmla="*/ 770 w 853"/>
              <a:gd name="T67" fmla="*/ 231 h 799"/>
              <a:gd name="T68" fmla="*/ 332 w 853"/>
              <a:gd name="T69" fmla="*/ 279 h 799"/>
              <a:gd name="T70" fmla="*/ 244 w 853"/>
              <a:gd name="T71" fmla="*/ 369 h 799"/>
              <a:gd name="T72" fmla="*/ 288 w 853"/>
              <a:gd name="T73" fmla="*/ 373 h 799"/>
              <a:gd name="T74" fmla="*/ 299 w 853"/>
              <a:gd name="T75" fmla="*/ 430 h 799"/>
              <a:gd name="T76" fmla="*/ 584 w 853"/>
              <a:gd name="T77" fmla="*/ 279 h 799"/>
              <a:gd name="T78" fmla="*/ 491 w 853"/>
              <a:gd name="T79" fmla="*/ 425 h 799"/>
              <a:gd name="T80" fmla="*/ 499 w 853"/>
              <a:gd name="T81" fmla="*/ 415 h 799"/>
              <a:gd name="T82" fmla="*/ 518 w 853"/>
              <a:gd name="T83" fmla="*/ 421 h 799"/>
              <a:gd name="T84" fmla="*/ 520 w 853"/>
              <a:gd name="T85" fmla="*/ 546 h 799"/>
              <a:gd name="T86" fmla="*/ 511 w 853"/>
              <a:gd name="T87" fmla="*/ 557 h 799"/>
              <a:gd name="T88" fmla="*/ 493 w 853"/>
              <a:gd name="T89" fmla="*/ 550 h 799"/>
              <a:gd name="T90" fmla="*/ 488 w 853"/>
              <a:gd name="T91" fmla="*/ 482 h 799"/>
              <a:gd name="T92" fmla="*/ 411 w 853"/>
              <a:gd name="T93" fmla="*/ 538 h 799"/>
              <a:gd name="T94" fmla="*/ 432 w 853"/>
              <a:gd name="T95" fmla="*/ 584 h 799"/>
              <a:gd name="T96" fmla="*/ 478 w 853"/>
              <a:gd name="T97" fmla="*/ 605 h 799"/>
              <a:gd name="T98" fmla="*/ 553 w 853"/>
              <a:gd name="T99" fmla="*/ 601 h 799"/>
              <a:gd name="T100" fmla="*/ 584 w 853"/>
              <a:gd name="T101" fmla="*/ 580 h 799"/>
              <a:gd name="T102" fmla="*/ 601 w 853"/>
              <a:gd name="T103" fmla="*/ 500 h 799"/>
              <a:gd name="T104" fmla="*/ 591 w 853"/>
              <a:gd name="T105" fmla="*/ 394 h 799"/>
              <a:gd name="T106" fmla="*/ 549 w 853"/>
              <a:gd name="T107" fmla="*/ 365 h 799"/>
              <a:gd name="T108" fmla="*/ 497 w 853"/>
              <a:gd name="T109" fmla="*/ 377 h 7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853" h="799">
                <a:moveTo>
                  <a:pt x="853" y="56"/>
                </a:moveTo>
                <a:lnTo>
                  <a:pt x="853" y="740"/>
                </a:lnTo>
                <a:lnTo>
                  <a:pt x="853" y="740"/>
                </a:lnTo>
                <a:lnTo>
                  <a:pt x="853" y="751"/>
                </a:lnTo>
                <a:lnTo>
                  <a:pt x="849" y="763"/>
                </a:lnTo>
                <a:lnTo>
                  <a:pt x="845" y="772"/>
                </a:lnTo>
                <a:lnTo>
                  <a:pt x="837" y="780"/>
                </a:lnTo>
                <a:lnTo>
                  <a:pt x="828" y="788"/>
                </a:lnTo>
                <a:lnTo>
                  <a:pt x="820" y="792"/>
                </a:lnTo>
                <a:lnTo>
                  <a:pt x="808" y="797"/>
                </a:lnTo>
                <a:lnTo>
                  <a:pt x="797" y="799"/>
                </a:lnTo>
                <a:lnTo>
                  <a:pt x="59" y="799"/>
                </a:lnTo>
                <a:lnTo>
                  <a:pt x="59" y="799"/>
                </a:lnTo>
                <a:lnTo>
                  <a:pt x="46" y="797"/>
                </a:lnTo>
                <a:lnTo>
                  <a:pt x="36" y="792"/>
                </a:lnTo>
                <a:lnTo>
                  <a:pt x="28" y="788"/>
                </a:lnTo>
                <a:lnTo>
                  <a:pt x="17" y="780"/>
                </a:lnTo>
                <a:lnTo>
                  <a:pt x="11" y="772"/>
                </a:lnTo>
                <a:lnTo>
                  <a:pt x="7" y="763"/>
                </a:lnTo>
                <a:lnTo>
                  <a:pt x="3" y="751"/>
                </a:lnTo>
                <a:lnTo>
                  <a:pt x="0" y="740"/>
                </a:lnTo>
                <a:lnTo>
                  <a:pt x="0" y="56"/>
                </a:lnTo>
                <a:lnTo>
                  <a:pt x="0" y="56"/>
                </a:lnTo>
                <a:lnTo>
                  <a:pt x="3" y="46"/>
                </a:lnTo>
                <a:lnTo>
                  <a:pt x="7" y="35"/>
                </a:lnTo>
                <a:lnTo>
                  <a:pt x="11" y="25"/>
                </a:lnTo>
                <a:lnTo>
                  <a:pt x="17" y="17"/>
                </a:lnTo>
                <a:lnTo>
                  <a:pt x="28" y="10"/>
                </a:lnTo>
                <a:lnTo>
                  <a:pt x="36" y="4"/>
                </a:lnTo>
                <a:lnTo>
                  <a:pt x="46" y="0"/>
                </a:lnTo>
                <a:lnTo>
                  <a:pt x="59" y="0"/>
                </a:lnTo>
                <a:lnTo>
                  <a:pt x="159" y="0"/>
                </a:lnTo>
                <a:lnTo>
                  <a:pt x="159" y="60"/>
                </a:lnTo>
                <a:lnTo>
                  <a:pt x="159" y="60"/>
                </a:lnTo>
                <a:lnTo>
                  <a:pt x="146" y="69"/>
                </a:lnTo>
                <a:lnTo>
                  <a:pt x="136" y="79"/>
                </a:lnTo>
                <a:lnTo>
                  <a:pt x="130" y="94"/>
                </a:lnTo>
                <a:lnTo>
                  <a:pt x="128" y="108"/>
                </a:lnTo>
                <a:lnTo>
                  <a:pt x="128" y="108"/>
                </a:lnTo>
                <a:lnTo>
                  <a:pt x="130" y="121"/>
                </a:lnTo>
                <a:lnTo>
                  <a:pt x="132" y="129"/>
                </a:lnTo>
                <a:lnTo>
                  <a:pt x="138" y="140"/>
                </a:lnTo>
                <a:lnTo>
                  <a:pt x="144" y="148"/>
                </a:lnTo>
                <a:lnTo>
                  <a:pt x="151" y="154"/>
                </a:lnTo>
                <a:lnTo>
                  <a:pt x="161" y="158"/>
                </a:lnTo>
                <a:lnTo>
                  <a:pt x="171" y="163"/>
                </a:lnTo>
                <a:lnTo>
                  <a:pt x="182" y="163"/>
                </a:lnTo>
                <a:lnTo>
                  <a:pt x="182" y="163"/>
                </a:lnTo>
                <a:lnTo>
                  <a:pt x="192" y="163"/>
                </a:lnTo>
                <a:lnTo>
                  <a:pt x="203" y="158"/>
                </a:lnTo>
                <a:lnTo>
                  <a:pt x="211" y="154"/>
                </a:lnTo>
                <a:lnTo>
                  <a:pt x="219" y="148"/>
                </a:lnTo>
                <a:lnTo>
                  <a:pt x="226" y="140"/>
                </a:lnTo>
                <a:lnTo>
                  <a:pt x="232" y="129"/>
                </a:lnTo>
                <a:lnTo>
                  <a:pt x="234" y="121"/>
                </a:lnTo>
                <a:lnTo>
                  <a:pt x="236" y="108"/>
                </a:lnTo>
                <a:lnTo>
                  <a:pt x="236" y="108"/>
                </a:lnTo>
                <a:lnTo>
                  <a:pt x="234" y="94"/>
                </a:lnTo>
                <a:lnTo>
                  <a:pt x="228" y="79"/>
                </a:lnTo>
                <a:lnTo>
                  <a:pt x="217" y="69"/>
                </a:lnTo>
                <a:lnTo>
                  <a:pt x="205" y="60"/>
                </a:lnTo>
                <a:lnTo>
                  <a:pt x="205" y="0"/>
                </a:lnTo>
                <a:lnTo>
                  <a:pt x="332" y="0"/>
                </a:lnTo>
                <a:lnTo>
                  <a:pt x="332" y="60"/>
                </a:lnTo>
                <a:lnTo>
                  <a:pt x="332" y="60"/>
                </a:lnTo>
                <a:lnTo>
                  <a:pt x="320" y="69"/>
                </a:lnTo>
                <a:lnTo>
                  <a:pt x="311" y="79"/>
                </a:lnTo>
                <a:lnTo>
                  <a:pt x="305" y="94"/>
                </a:lnTo>
                <a:lnTo>
                  <a:pt x="303" y="108"/>
                </a:lnTo>
                <a:lnTo>
                  <a:pt x="303" y="108"/>
                </a:lnTo>
                <a:lnTo>
                  <a:pt x="303" y="121"/>
                </a:lnTo>
                <a:lnTo>
                  <a:pt x="307" y="129"/>
                </a:lnTo>
                <a:lnTo>
                  <a:pt x="311" y="140"/>
                </a:lnTo>
                <a:lnTo>
                  <a:pt x="317" y="148"/>
                </a:lnTo>
                <a:lnTo>
                  <a:pt x="326" y="154"/>
                </a:lnTo>
                <a:lnTo>
                  <a:pt x="334" y="158"/>
                </a:lnTo>
                <a:lnTo>
                  <a:pt x="345" y="163"/>
                </a:lnTo>
                <a:lnTo>
                  <a:pt x="355" y="163"/>
                </a:lnTo>
                <a:lnTo>
                  <a:pt x="355" y="163"/>
                </a:lnTo>
                <a:lnTo>
                  <a:pt x="367" y="163"/>
                </a:lnTo>
                <a:lnTo>
                  <a:pt x="376" y="158"/>
                </a:lnTo>
                <a:lnTo>
                  <a:pt x="386" y="154"/>
                </a:lnTo>
                <a:lnTo>
                  <a:pt x="395" y="148"/>
                </a:lnTo>
                <a:lnTo>
                  <a:pt x="401" y="140"/>
                </a:lnTo>
                <a:lnTo>
                  <a:pt x="405" y="129"/>
                </a:lnTo>
                <a:lnTo>
                  <a:pt x="409" y="121"/>
                </a:lnTo>
                <a:lnTo>
                  <a:pt x="409" y="108"/>
                </a:lnTo>
                <a:lnTo>
                  <a:pt x="409" y="108"/>
                </a:lnTo>
                <a:lnTo>
                  <a:pt x="407" y="94"/>
                </a:lnTo>
                <a:lnTo>
                  <a:pt x="401" y="79"/>
                </a:lnTo>
                <a:lnTo>
                  <a:pt x="390" y="69"/>
                </a:lnTo>
                <a:lnTo>
                  <a:pt x="378" y="60"/>
                </a:lnTo>
                <a:lnTo>
                  <a:pt x="378" y="0"/>
                </a:lnTo>
                <a:lnTo>
                  <a:pt x="501" y="0"/>
                </a:lnTo>
                <a:lnTo>
                  <a:pt x="501" y="60"/>
                </a:lnTo>
                <a:lnTo>
                  <a:pt x="501" y="60"/>
                </a:lnTo>
                <a:lnTo>
                  <a:pt x="488" y="69"/>
                </a:lnTo>
                <a:lnTo>
                  <a:pt x="480" y="79"/>
                </a:lnTo>
                <a:lnTo>
                  <a:pt x="474" y="94"/>
                </a:lnTo>
                <a:lnTo>
                  <a:pt x="470" y="108"/>
                </a:lnTo>
                <a:lnTo>
                  <a:pt x="470" y="108"/>
                </a:lnTo>
                <a:lnTo>
                  <a:pt x="472" y="121"/>
                </a:lnTo>
                <a:lnTo>
                  <a:pt x="476" y="129"/>
                </a:lnTo>
                <a:lnTo>
                  <a:pt x="480" y="140"/>
                </a:lnTo>
                <a:lnTo>
                  <a:pt x="486" y="148"/>
                </a:lnTo>
                <a:lnTo>
                  <a:pt x="495" y="154"/>
                </a:lnTo>
                <a:lnTo>
                  <a:pt x="503" y="158"/>
                </a:lnTo>
                <a:lnTo>
                  <a:pt x="513" y="163"/>
                </a:lnTo>
                <a:lnTo>
                  <a:pt x="524" y="163"/>
                </a:lnTo>
                <a:lnTo>
                  <a:pt x="524" y="163"/>
                </a:lnTo>
                <a:lnTo>
                  <a:pt x="534" y="163"/>
                </a:lnTo>
                <a:lnTo>
                  <a:pt x="545" y="158"/>
                </a:lnTo>
                <a:lnTo>
                  <a:pt x="555" y="154"/>
                </a:lnTo>
                <a:lnTo>
                  <a:pt x="561" y="148"/>
                </a:lnTo>
                <a:lnTo>
                  <a:pt x="570" y="140"/>
                </a:lnTo>
                <a:lnTo>
                  <a:pt x="574" y="129"/>
                </a:lnTo>
                <a:lnTo>
                  <a:pt x="576" y="121"/>
                </a:lnTo>
                <a:lnTo>
                  <a:pt x="578" y="108"/>
                </a:lnTo>
                <a:lnTo>
                  <a:pt x="578" y="108"/>
                </a:lnTo>
                <a:lnTo>
                  <a:pt x="576" y="94"/>
                </a:lnTo>
                <a:lnTo>
                  <a:pt x="570" y="79"/>
                </a:lnTo>
                <a:lnTo>
                  <a:pt x="559" y="69"/>
                </a:lnTo>
                <a:lnTo>
                  <a:pt x="547" y="60"/>
                </a:lnTo>
                <a:lnTo>
                  <a:pt x="547" y="0"/>
                </a:lnTo>
                <a:lnTo>
                  <a:pt x="668" y="0"/>
                </a:lnTo>
                <a:lnTo>
                  <a:pt x="668" y="60"/>
                </a:lnTo>
                <a:lnTo>
                  <a:pt x="668" y="60"/>
                </a:lnTo>
                <a:lnTo>
                  <a:pt x="655" y="69"/>
                </a:lnTo>
                <a:lnTo>
                  <a:pt x="645" y="79"/>
                </a:lnTo>
                <a:lnTo>
                  <a:pt x="639" y="94"/>
                </a:lnTo>
                <a:lnTo>
                  <a:pt x="637" y="108"/>
                </a:lnTo>
                <a:lnTo>
                  <a:pt x="637" y="108"/>
                </a:lnTo>
                <a:lnTo>
                  <a:pt x="639" y="121"/>
                </a:lnTo>
                <a:lnTo>
                  <a:pt x="641" y="129"/>
                </a:lnTo>
                <a:lnTo>
                  <a:pt x="645" y="140"/>
                </a:lnTo>
                <a:lnTo>
                  <a:pt x="653" y="148"/>
                </a:lnTo>
                <a:lnTo>
                  <a:pt x="659" y="154"/>
                </a:lnTo>
                <a:lnTo>
                  <a:pt x="670" y="158"/>
                </a:lnTo>
                <a:lnTo>
                  <a:pt x="680" y="163"/>
                </a:lnTo>
                <a:lnTo>
                  <a:pt x="691" y="163"/>
                </a:lnTo>
                <a:lnTo>
                  <a:pt x="691" y="163"/>
                </a:lnTo>
                <a:lnTo>
                  <a:pt x="701" y="163"/>
                </a:lnTo>
                <a:lnTo>
                  <a:pt x="712" y="158"/>
                </a:lnTo>
                <a:lnTo>
                  <a:pt x="720" y="154"/>
                </a:lnTo>
                <a:lnTo>
                  <a:pt x="728" y="148"/>
                </a:lnTo>
                <a:lnTo>
                  <a:pt x="735" y="140"/>
                </a:lnTo>
                <a:lnTo>
                  <a:pt x="741" y="129"/>
                </a:lnTo>
                <a:lnTo>
                  <a:pt x="743" y="121"/>
                </a:lnTo>
                <a:lnTo>
                  <a:pt x="745" y="108"/>
                </a:lnTo>
                <a:lnTo>
                  <a:pt x="745" y="108"/>
                </a:lnTo>
                <a:lnTo>
                  <a:pt x="743" y="94"/>
                </a:lnTo>
                <a:lnTo>
                  <a:pt x="737" y="79"/>
                </a:lnTo>
                <a:lnTo>
                  <a:pt x="726" y="69"/>
                </a:lnTo>
                <a:lnTo>
                  <a:pt x="714" y="60"/>
                </a:lnTo>
                <a:lnTo>
                  <a:pt x="714" y="0"/>
                </a:lnTo>
                <a:lnTo>
                  <a:pt x="797" y="0"/>
                </a:lnTo>
                <a:lnTo>
                  <a:pt x="797" y="0"/>
                </a:lnTo>
                <a:lnTo>
                  <a:pt x="808" y="0"/>
                </a:lnTo>
                <a:lnTo>
                  <a:pt x="820" y="4"/>
                </a:lnTo>
                <a:lnTo>
                  <a:pt x="828" y="10"/>
                </a:lnTo>
                <a:lnTo>
                  <a:pt x="837" y="17"/>
                </a:lnTo>
                <a:lnTo>
                  <a:pt x="845" y="25"/>
                </a:lnTo>
                <a:lnTo>
                  <a:pt x="849" y="35"/>
                </a:lnTo>
                <a:lnTo>
                  <a:pt x="853" y="46"/>
                </a:lnTo>
                <a:lnTo>
                  <a:pt x="853" y="56"/>
                </a:lnTo>
                <a:lnTo>
                  <a:pt x="853" y="56"/>
                </a:lnTo>
                <a:close/>
                <a:moveTo>
                  <a:pt x="101" y="231"/>
                </a:moveTo>
                <a:lnTo>
                  <a:pt x="101" y="665"/>
                </a:lnTo>
                <a:lnTo>
                  <a:pt x="770" y="665"/>
                </a:lnTo>
                <a:lnTo>
                  <a:pt x="770" y="231"/>
                </a:lnTo>
                <a:lnTo>
                  <a:pt x="101" y="231"/>
                </a:lnTo>
                <a:lnTo>
                  <a:pt x="101" y="231"/>
                </a:lnTo>
                <a:close/>
                <a:moveTo>
                  <a:pt x="378" y="279"/>
                </a:moveTo>
                <a:lnTo>
                  <a:pt x="332" y="279"/>
                </a:lnTo>
                <a:lnTo>
                  <a:pt x="332" y="279"/>
                </a:lnTo>
                <a:lnTo>
                  <a:pt x="315" y="298"/>
                </a:lnTo>
                <a:lnTo>
                  <a:pt x="294" y="313"/>
                </a:lnTo>
                <a:lnTo>
                  <a:pt x="272" y="323"/>
                </a:lnTo>
                <a:lnTo>
                  <a:pt x="244" y="332"/>
                </a:lnTo>
                <a:lnTo>
                  <a:pt x="244" y="369"/>
                </a:lnTo>
                <a:lnTo>
                  <a:pt x="251" y="369"/>
                </a:lnTo>
                <a:lnTo>
                  <a:pt x="251" y="369"/>
                </a:lnTo>
                <a:lnTo>
                  <a:pt x="274" y="369"/>
                </a:lnTo>
                <a:lnTo>
                  <a:pt x="288" y="373"/>
                </a:lnTo>
                <a:lnTo>
                  <a:pt x="288" y="373"/>
                </a:lnTo>
                <a:lnTo>
                  <a:pt x="294" y="377"/>
                </a:lnTo>
                <a:lnTo>
                  <a:pt x="297" y="384"/>
                </a:lnTo>
                <a:lnTo>
                  <a:pt x="297" y="384"/>
                </a:lnTo>
                <a:lnTo>
                  <a:pt x="299" y="398"/>
                </a:lnTo>
                <a:lnTo>
                  <a:pt x="299" y="430"/>
                </a:lnTo>
                <a:lnTo>
                  <a:pt x="299" y="603"/>
                </a:lnTo>
                <a:lnTo>
                  <a:pt x="378" y="603"/>
                </a:lnTo>
                <a:lnTo>
                  <a:pt x="378" y="279"/>
                </a:lnTo>
                <a:lnTo>
                  <a:pt x="378" y="279"/>
                </a:lnTo>
                <a:close/>
                <a:moveTo>
                  <a:pt x="584" y="279"/>
                </a:moveTo>
                <a:lnTo>
                  <a:pt x="413" y="279"/>
                </a:lnTo>
                <a:lnTo>
                  <a:pt x="409" y="442"/>
                </a:lnTo>
                <a:lnTo>
                  <a:pt x="488" y="442"/>
                </a:lnTo>
                <a:lnTo>
                  <a:pt x="488" y="442"/>
                </a:lnTo>
                <a:lnTo>
                  <a:pt x="491" y="425"/>
                </a:lnTo>
                <a:lnTo>
                  <a:pt x="491" y="425"/>
                </a:lnTo>
                <a:lnTo>
                  <a:pt x="493" y="421"/>
                </a:lnTo>
                <a:lnTo>
                  <a:pt x="495" y="417"/>
                </a:lnTo>
                <a:lnTo>
                  <a:pt x="495" y="417"/>
                </a:lnTo>
                <a:lnTo>
                  <a:pt x="499" y="415"/>
                </a:lnTo>
                <a:lnTo>
                  <a:pt x="505" y="413"/>
                </a:lnTo>
                <a:lnTo>
                  <a:pt x="505" y="413"/>
                </a:lnTo>
                <a:lnTo>
                  <a:pt x="511" y="415"/>
                </a:lnTo>
                <a:lnTo>
                  <a:pt x="518" y="421"/>
                </a:lnTo>
                <a:lnTo>
                  <a:pt x="518" y="421"/>
                </a:lnTo>
                <a:lnTo>
                  <a:pt x="520" y="430"/>
                </a:lnTo>
                <a:lnTo>
                  <a:pt x="522" y="444"/>
                </a:lnTo>
                <a:lnTo>
                  <a:pt x="522" y="509"/>
                </a:lnTo>
                <a:lnTo>
                  <a:pt x="522" y="509"/>
                </a:lnTo>
                <a:lnTo>
                  <a:pt x="520" y="546"/>
                </a:lnTo>
                <a:lnTo>
                  <a:pt x="520" y="546"/>
                </a:lnTo>
                <a:lnTo>
                  <a:pt x="520" y="550"/>
                </a:lnTo>
                <a:lnTo>
                  <a:pt x="516" y="555"/>
                </a:lnTo>
                <a:lnTo>
                  <a:pt x="516" y="555"/>
                </a:lnTo>
                <a:lnTo>
                  <a:pt x="511" y="557"/>
                </a:lnTo>
                <a:lnTo>
                  <a:pt x="507" y="559"/>
                </a:lnTo>
                <a:lnTo>
                  <a:pt x="507" y="559"/>
                </a:lnTo>
                <a:lnTo>
                  <a:pt x="501" y="557"/>
                </a:lnTo>
                <a:lnTo>
                  <a:pt x="497" y="555"/>
                </a:lnTo>
                <a:lnTo>
                  <a:pt x="493" y="550"/>
                </a:lnTo>
                <a:lnTo>
                  <a:pt x="491" y="544"/>
                </a:lnTo>
                <a:lnTo>
                  <a:pt x="491" y="544"/>
                </a:lnTo>
                <a:lnTo>
                  <a:pt x="491" y="528"/>
                </a:lnTo>
                <a:lnTo>
                  <a:pt x="488" y="500"/>
                </a:lnTo>
                <a:lnTo>
                  <a:pt x="488" y="482"/>
                </a:lnTo>
                <a:lnTo>
                  <a:pt x="409" y="482"/>
                </a:lnTo>
                <a:lnTo>
                  <a:pt x="409" y="498"/>
                </a:lnTo>
                <a:lnTo>
                  <a:pt x="409" y="498"/>
                </a:lnTo>
                <a:lnTo>
                  <a:pt x="409" y="519"/>
                </a:lnTo>
                <a:lnTo>
                  <a:pt x="411" y="538"/>
                </a:lnTo>
                <a:lnTo>
                  <a:pt x="415" y="553"/>
                </a:lnTo>
                <a:lnTo>
                  <a:pt x="420" y="565"/>
                </a:lnTo>
                <a:lnTo>
                  <a:pt x="420" y="565"/>
                </a:lnTo>
                <a:lnTo>
                  <a:pt x="424" y="576"/>
                </a:lnTo>
                <a:lnTo>
                  <a:pt x="432" y="584"/>
                </a:lnTo>
                <a:lnTo>
                  <a:pt x="443" y="590"/>
                </a:lnTo>
                <a:lnTo>
                  <a:pt x="453" y="596"/>
                </a:lnTo>
                <a:lnTo>
                  <a:pt x="453" y="596"/>
                </a:lnTo>
                <a:lnTo>
                  <a:pt x="465" y="603"/>
                </a:lnTo>
                <a:lnTo>
                  <a:pt x="478" y="605"/>
                </a:lnTo>
                <a:lnTo>
                  <a:pt x="493" y="607"/>
                </a:lnTo>
                <a:lnTo>
                  <a:pt x="507" y="607"/>
                </a:lnTo>
                <a:lnTo>
                  <a:pt x="507" y="607"/>
                </a:lnTo>
                <a:lnTo>
                  <a:pt x="532" y="607"/>
                </a:lnTo>
                <a:lnTo>
                  <a:pt x="553" y="601"/>
                </a:lnTo>
                <a:lnTo>
                  <a:pt x="553" y="601"/>
                </a:lnTo>
                <a:lnTo>
                  <a:pt x="572" y="592"/>
                </a:lnTo>
                <a:lnTo>
                  <a:pt x="578" y="586"/>
                </a:lnTo>
                <a:lnTo>
                  <a:pt x="584" y="580"/>
                </a:lnTo>
                <a:lnTo>
                  <a:pt x="584" y="580"/>
                </a:lnTo>
                <a:lnTo>
                  <a:pt x="593" y="565"/>
                </a:lnTo>
                <a:lnTo>
                  <a:pt x="599" y="550"/>
                </a:lnTo>
                <a:lnTo>
                  <a:pt x="599" y="550"/>
                </a:lnTo>
                <a:lnTo>
                  <a:pt x="601" y="530"/>
                </a:lnTo>
                <a:lnTo>
                  <a:pt x="601" y="500"/>
                </a:lnTo>
                <a:lnTo>
                  <a:pt x="601" y="455"/>
                </a:lnTo>
                <a:lnTo>
                  <a:pt x="601" y="455"/>
                </a:lnTo>
                <a:lnTo>
                  <a:pt x="601" y="430"/>
                </a:lnTo>
                <a:lnTo>
                  <a:pt x="597" y="411"/>
                </a:lnTo>
                <a:lnTo>
                  <a:pt x="591" y="394"/>
                </a:lnTo>
                <a:lnTo>
                  <a:pt x="584" y="384"/>
                </a:lnTo>
                <a:lnTo>
                  <a:pt x="584" y="384"/>
                </a:lnTo>
                <a:lnTo>
                  <a:pt x="574" y="375"/>
                </a:lnTo>
                <a:lnTo>
                  <a:pt x="564" y="369"/>
                </a:lnTo>
                <a:lnTo>
                  <a:pt x="549" y="365"/>
                </a:lnTo>
                <a:lnTo>
                  <a:pt x="534" y="365"/>
                </a:lnTo>
                <a:lnTo>
                  <a:pt x="534" y="365"/>
                </a:lnTo>
                <a:lnTo>
                  <a:pt x="520" y="365"/>
                </a:lnTo>
                <a:lnTo>
                  <a:pt x="507" y="369"/>
                </a:lnTo>
                <a:lnTo>
                  <a:pt x="497" y="377"/>
                </a:lnTo>
                <a:lnTo>
                  <a:pt x="486" y="386"/>
                </a:lnTo>
                <a:lnTo>
                  <a:pt x="486" y="332"/>
                </a:lnTo>
                <a:lnTo>
                  <a:pt x="584" y="332"/>
                </a:lnTo>
                <a:lnTo>
                  <a:pt x="584" y="279"/>
                </a:ln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3" name="PA_任意多边形 18"/>
          <p:cNvSpPr>
            <a:spLocks noEditPoints="1"/>
          </p:cNvSpPr>
          <p:nvPr>
            <p:custDataLst>
              <p:tags r:id="rId2"/>
            </p:custDataLst>
          </p:nvPr>
        </p:nvSpPr>
        <p:spPr bwMode="auto">
          <a:xfrm>
            <a:off x="9699811" y="1944827"/>
            <a:ext cx="661093" cy="888020"/>
          </a:xfrm>
          <a:custGeom>
            <a:avLst/>
            <a:gdLst>
              <a:gd name="T0" fmla="*/ 743 w 743"/>
              <a:gd name="T1" fmla="*/ 841 h 901"/>
              <a:gd name="T2" fmla="*/ 211 w 743"/>
              <a:gd name="T3" fmla="*/ 901 h 901"/>
              <a:gd name="T4" fmla="*/ 340 w 743"/>
              <a:gd name="T5" fmla="*/ 841 h 901"/>
              <a:gd name="T6" fmla="*/ 586 w 743"/>
              <a:gd name="T7" fmla="*/ 260 h 901"/>
              <a:gd name="T8" fmla="*/ 586 w 743"/>
              <a:gd name="T9" fmla="*/ 260 h 901"/>
              <a:gd name="T10" fmla="*/ 592 w 743"/>
              <a:gd name="T11" fmla="*/ 238 h 901"/>
              <a:gd name="T12" fmla="*/ 592 w 743"/>
              <a:gd name="T13" fmla="*/ 213 h 901"/>
              <a:gd name="T14" fmla="*/ 588 w 743"/>
              <a:gd name="T15" fmla="*/ 201 h 901"/>
              <a:gd name="T16" fmla="*/ 571 w 743"/>
              <a:gd name="T17" fmla="*/ 182 h 901"/>
              <a:gd name="T18" fmla="*/ 379 w 743"/>
              <a:gd name="T19" fmla="*/ 70 h 901"/>
              <a:gd name="T20" fmla="*/ 369 w 743"/>
              <a:gd name="T21" fmla="*/ 64 h 901"/>
              <a:gd name="T22" fmla="*/ 344 w 743"/>
              <a:gd name="T23" fmla="*/ 61 h 901"/>
              <a:gd name="T24" fmla="*/ 332 w 743"/>
              <a:gd name="T25" fmla="*/ 64 h 901"/>
              <a:gd name="T26" fmla="*/ 319 w 743"/>
              <a:gd name="T27" fmla="*/ 68 h 901"/>
              <a:gd name="T28" fmla="*/ 301 w 743"/>
              <a:gd name="T29" fmla="*/ 82 h 901"/>
              <a:gd name="T30" fmla="*/ 293 w 743"/>
              <a:gd name="T31" fmla="*/ 92 h 901"/>
              <a:gd name="T32" fmla="*/ 281 w 743"/>
              <a:gd name="T33" fmla="*/ 131 h 901"/>
              <a:gd name="T34" fmla="*/ 485 w 743"/>
              <a:gd name="T35" fmla="*/ 250 h 901"/>
              <a:gd name="T36" fmla="*/ 565 w 743"/>
              <a:gd name="T37" fmla="*/ 295 h 901"/>
              <a:gd name="T38" fmla="*/ 643 w 743"/>
              <a:gd name="T39" fmla="*/ 278 h 901"/>
              <a:gd name="T40" fmla="*/ 612 w 743"/>
              <a:gd name="T41" fmla="*/ 332 h 901"/>
              <a:gd name="T42" fmla="*/ 594 w 743"/>
              <a:gd name="T43" fmla="*/ 362 h 901"/>
              <a:gd name="T44" fmla="*/ 592 w 743"/>
              <a:gd name="T45" fmla="*/ 367 h 901"/>
              <a:gd name="T46" fmla="*/ 395 w 743"/>
              <a:gd name="T47" fmla="*/ 710 h 901"/>
              <a:gd name="T48" fmla="*/ 383 w 743"/>
              <a:gd name="T49" fmla="*/ 715 h 901"/>
              <a:gd name="T50" fmla="*/ 352 w 743"/>
              <a:gd name="T51" fmla="*/ 727 h 901"/>
              <a:gd name="T52" fmla="*/ 328 w 743"/>
              <a:gd name="T53" fmla="*/ 731 h 901"/>
              <a:gd name="T54" fmla="*/ 303 w 743"/>
              <a:gd name="T55" fmla="*/ 727 h 901"/>
              <a:gd name="T56" fmla="*/ 285 w 743"/>
              <a:gd name="T57" fmla="*/ 719 h 901"/>
              <a:gd name="T58" fmla="*/ 274 w 743"/>
              <a:gd name="T59" fmla="*/ 710 h 901"/>
              <a:gd name="T60" fmla="*/ 258 w 743"/>
              <a:gd name="T61" fmla="*/ 686 h 901"/>
              <a:gd name="T62" fmla="*/ 252 w 743"/>
              <a:gd name="T63" fmla="*/ 672 h 901"/>
              <a:gd name="T64" fmla="*/ 209 w 743"/>
              <a:gd name="T65" fmla="*/ 667 h 901"/>
              <a:gd name="T66" fmla="*/ 170 w 743"/>
              <a:gd name="T67" fmla="*/ 653 h 901"/>
              <a:gd name="T68" fmla="*/ 152 w 743"/>
              <a:gd name="T69" fmla="*/ 641 h 901"/>
              <a:gd name="T70" fmla="*/ 119 w 743"/>
              <a:gd name="T71" fmla="*/ 606 h 901"/>
              <a:gd name="T72" fmla="*/ 107 w 743"/>
              <a:gd name="T73" fmla="*/ 586 h 901"/>
              <a:gd name="T74" fmla="*/ 76 w 743"/>
              <a:gd name="T75" fmla="*/ 588 h 901"/>
              <a:gd name="T76" fmla="*/ 49 w 743"/>
              <a:gd name="T77" fmla="*/ 581 h 901"/>
              <a:gd name="T78" fmla="*/ 39 w 743"/>
              <a:gd name="T79" fmla="*/ 577 h 901"/>
              <a:gd name="T80" fmla="*/ 23 w 743"/>
              <a:gd name="T81" fmla="*/ 561 h 901"/>
              <a:gd name="T82" fmla="*/ 10 w 743"/>
              <a:gd name="T83" fmla="*/ 538 h 901"/>
              <a:gd name="T84" fmla="*/ 2 w 743"/>
              <a:gd name="T85" fmla="*/ 510 h 901"/>
              <a:gd name="T86" fmla="*/ 0 w 743"/>
              <a:gd name="T87" fmla="*/ 481 h 901"/>
              <a:gd name="T88" fmla="*/ 199 w 743"/>
              <a:gd name="T89" fmla="*/ 139 h 901"/>
              <a:gd name="T90" fmla="*/ 205 w 743"/>
              <a:gd name="T91" fmla="*/ 127 h 901"/>
              <a:gd name="T92" fmla="*/ 219 w 743"/>
              <a:gd name="T93" fmla="*/ 104 h 901"/>
              <a:gd name="T94" fmla="*/ 250 w 743"/>
              <a:gd name="T95" fmla="*/ 51 h 901"/>
              <a:gd name="T96" fmla="*/ 262 w 743"/>
              <a:gd name="T97" fmla="*/ 33 h 901"/>
              <a:gd name="T98" fmla="*/ 293 w 743"/>
              <a:gd name="T99" fmla="*/ 10 h 901"/>
              <a:gd name="T100" fmla="*/ 311 w 743"/>
              <a:gd name="T101" fmla="*/ 2 h 901"/>
              <a:gd name="T102" fmla="*/ 332 w 743"/>
              <a:gd name="T103" fmla="*/ 0 h 901"/>
              <a:gd name="T104" fmla="*/ 371 w 743"/>
              <a:gd name="T105" fmla="*/ 4 h 901"/>
              <a:gd name="T106" fmla="*/ 606 w 743"/>
              <a:gd name="T107" fmla="*/ 137 h 901"/>
              <a:gd name="T108" fmla="*/ 623 w 743"/>
              <a:gd name="T109" fmla="*/ 150 h 901"/>
              <a:gd name="T110" fmla="*/ 647 w 743"/>
              <a:gd name="T111" fmla="*/ 182 h 901"/>
              <a:gd name="T112" fmla="*/ 653 w 743"/>
              <a:gd name="T113" fmla="*/ 201 h 901"/>
              <a:gd name="T114" fmla="*/ 657 w 743"/>
              <a:gd name="T115" fmla="*/ 240 h 901"/>
              <a:gd name="T116" fmla="*/ 643 w 743"/>
              <a:gd name="T117" fmla="*/ 278 h 901"/>
              <a:gd name="T118" fmla="*/ 10 w 743"/>
              <a:gd name="T119" fmla="*/ 653 h 901"/>
              <a:gd name="T120" fmla="*/ 98 w 743"/>
              <a:gd name="T121" fmla="*/ 884 h 901"/>
              <a:gd name="T122" fmla="*/ 10 w 743"/>
              <a:gd name="T123" fmla="*/ 653 h 9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743" h="901">
                <a:moveTo>
                  <a:pt x="340" y="841"/>
                </a:moveTo>
                <a:lnTo>
                  <a:pt x="743" y="841"/>
                </a:lnTo>
                <a:lnTo>
                  <a:pt x="743" y="901"/>
                </a:lnTo>
                <a:lnTo>
                  <a:pt x="211" y="901"/>
                </a:lnTo>
                <a:lnTo>
                  <a:pt x="340" y="841"/>
                </a:lnTo>
                <a:lnTo>
                  <a:pt x="340" y="841"/>
                </a:lnTo>
                <a:close/>
                <a:moveTo>
                  <a:pt x="565" y="295"/>
                </a:moveTo>
                <a:lnTo>
                  <a:pt x="586" y="260"/>
                </a:lnTo>
                <a:lnTo>
                  <a:pt x="586" y="260"/>
                </a:lnTo>
                <a:lnTo>
                  <a:pt x="586" y="260"/>
                </a:lnTo>
                <a:lnTo>
                  <a:pt x="590" y="250"/>
                </a:lnTo>
                <a:lnTo>
                  <a:pt x="592" y="238"/>
                </a:lnTo>
                <a:lnTo>
                  <a:pt x="594" y="225"/>
                </a:lnTo>
                <a:lnTo>
                  <a:pt x="592" y="213"/>
                </a:lnTo>
                <a:lnTo>
                  <a:pt x="592" y="213"/>
                </a:lnTo>
                <a:lnTo>
                  <a:pt x="588" y="201"/>
                </a:lnTo>
                <a:lnTo>
                  <a:pt x="580" y="190"/>
                </a:lnTo>
                <a:lnTo>
                  <a:pt x="571" y="182"/>
                </a:lnTo>
                <a:lnTo>
                  <a:pt x="561" y="174"/>
                </a:lnTo>
                <a:lnTo>
                  <a:pt x="379" y="70"/>
                </a:lnTo>
                <a:lnTo>
                  <a:pt x="379" y="70"/>
                </a:lnTo>
                <a:lnTo>
                  <a:pt x="369" y="64"/>
                </a:lnTo>
                <a:lnTo>
                  <a:pt x="356" y="61"/>
                </a:lnTo>
                <a:lnTo>
                  <a:pt x="344" y="61"/>
                </a:lnTo>
                <a:lnTo>
                  <a:pt x="332" y="64"/>
                </a:lnTo>
                <a:lnTo>
                  <a:pt x="332" y="64"/>
                </a:lnTo>
                <a:lnTo>
                  <a:pt x="332" y="64"/>
                </a:lnTo>
                <a:lnTo>
                  <a:pt x="319" y="68"/>
                </a:lnTo>
                <a:lnTo>
                  <a:pt x="309" y="74"/>
                </a:lnTo>
                <a:lnTo>
                  <a:pt x="301" y="82"/>
                </a:lnTo>
                <a:lnTo>
                  <a:pt x="293" y="92"/>
                </a:lnTo>
                <a:lnTo>
                  <a:pt x="293" y="92"/>
                </a:lnTo>
                <a:lnTo>
                  <a:pt x="272" y="127"/>
                </a:lnTo>
                <a:lnTo>
                  <a:pt x="281" y="131"/>
                </a:lnTo>
                <a:lnTo>
                  <a:pt x="352" y="172"/>
                </a:lnTo>
                <a:lnTo>
                  <a:pt x="485" y="250"/>
                </a:lnTo>
                <a:lnTo>
                  <a:pt x="559" y="291"/>
                </a:lnTo>
                <a:lnTo>
                  <a:pt x="565" y="295"/>
                </a:lnTo>
                <a:lnTo>
                  <a:pt x="565" y="295"/>
                </a:lnTo>
                <a:close/>
                <a:moveTo>
                  <a:pt x="643" y="278"/>
                </a:moveTo>
                <a:lnTo>
                  <a:pt x="645" y="278"/>
                </a:lnTo>
                <a:lnTo>
                  <a:pt x="612" y="332"/>
                </a:lnTo>
                <a:lnTo>
                  <a:pt x="600" y="354"/>
                </a:lnTo>
                <a:lnTo>
                  <a:pt x="594" y="362"/>
                </a:lnTo>
                <a:lnTo>
                  <a:pt x="592" y="367"/>
                </a:lnTo>
                <a:lnTo>
                  <a:pt x="592" y="367"/>
                </a:lnTo>
                <a:lnTo>
                  <a:pt x="399" y="700"/>
                </a:lnTo>
                <a:lnTo>
                  <a:pt x="395" y="710"/>
                </a:lnTo>
                <a:lnTo>
                  <a:pt x="383" y="715"/>
                </a:lnTo>
                <a:lnTo>
                  <a:pt x="383" y="715"/>
                </a:lnTo>
                <a:lnTo>
                  <a:pt x="369" y="721"/>
                </a:lnTo>
                <a:lnTo>
                  <a:pt x="352" y="727"/>
                </a:lnTo>
                <a:lnTo>
                  <a:pt x="340" y="729"/>
                </a:lnTo>
                <a:lnTo>
                  <a:pt x="328" y="731"/>
                </a:lnTo>
                <a:lnTo>
                  <a:pt x="315" y="731"/>
                </a:lnTo>
                <a:lnTo>
                  <a:pt x="303" y="727"/>
                </a:lnTo>
                <a:lnTo>
                  <a:pt x="293" y="725"/>
                </a:lnTo>
                <a:lnTo>
                  <a:pt x="285" y="719"/>
                </a:lnTo>
                <a:lnTo>
                  <a:pt x="285" y="719"/>
                </a:lnTo>
                <a:lnTo>
                  <a:pt x="274" y="710"/>
                </a:lnTo>
                <a:lnTo>
                  <a:pt x="264" y="698"/>
                </a:lnTo>
                <a:lnTo>
                  <a:pt x="258" y="686"/>
                </a:lnTo>
                <a:lnTo>
                  <a:pt x="252" y="672"/>
                </a:lnTo>
                <a:lnTo>
                  <a:pt x="252" y="672"/>
                </a:lnTo>
                <a:lnTo>
                  <a:pt x="229" y="672"/>
                </a:lnTo>
                <a:lnTo>
                  <a:pt x="209" y="667"/>
                </a:lnTo>
                <a:lnTo>
                  <a:pt x="188" y="661"/>
                </a:lnTo>
                <a:lnTo>
                  <a:pt x="170" y="653"/>
                </a:lnTo>
                <a:lnTo>
                  <a:pt x="170" y="653"/>
                </a:lnTo>
                <a:lnTo>
                  <a:pt x="152" y="641"/>
                </a:lnTo>
                <a:lnTo>
                  <a:pt x="135" y="624"/>
                </a:lnTo>
                <a:lnTo>
                  <a:pt x="119" y="606"/>
                </a:lnTo>
                <a:lnTo>
                  <a:pt x="107" y="586"/>
                </a:lnTo>
                <a:lnTo>
                  <a:pt x="107" y="586"/>
                </a:lnTo>
                <a:lnTo>
                  <a:pt x="90" y="588"/>
                </a:lnTo>
                <a:lnTo>
                  <a:pt x="76" y="588"/>
                </a:lnTo>
                <a:lnTo>
                  <a:pt x="61" y="586"/>
                </a:lnTo>
                <a:lnTo>
                  <a:pt x="49" y="581"/>
                </a:lnTo>
                <a:lnTo>
                  <a:pt x="49" y="581"/>
                </a:lnTo>
                <a:lnTo>
                  <a:pt x="39" y="577"/>
                </a:lnTo>
                <a:lnTo>
                  <a:pt x="29" y="569"/>
                </a:lnTo>
                <a:lnTo>
                  <a:pt x="23" y="561"/>
                </a:lnTo>
                <a:lnTo>
                  <a:pt x="14" y="551"/>
                </a:lnTo>
                <a:lnTo>
                  <a:pt x="10" y="538"/>
                </a:lnTo>
                <a:lnTo>
                  <a:pt x="6" y="526"/>
                </a:lnTo>
                <a:lnTo>
                  <a:pt x="2" y="510"/>
                </a:lnTo>
                <a:lnTo>
                  <a:pt x="2" y="491"/>
                </a:lnTo>
                <a:lnTo>
                  <a:pt x="0" y="481"/>
                </a:lnTo>
                <a:lnTo>
                  <a:pt x="6" y="473"/>
                </a:lnTo>
                <a:lnTo>
                  <a:pt x="199" y="139"/>
                </a:lnTo>
                <a:lnTo>
                  <a:pt x="199" y="139"/>
                </a:lnTo>
                <a:lnTo>
                  <a:pt x="205" y="127"/>
                </a:lnTo>
                <a:lnTo>
                  <a:pt x="219" y="104"/>
                </a:lnTo>
                <a:lnTo>
                  <a:pt x="219" y="104"/>
                </a:lnTo>
                <a:lnTo>
                  <a:pt x="250" y="51"/>
                </a:lnTo>
                <a:lnTo>
                  <a:pt x="250" y="51"/>
                </a:lnTo>
                <a:lnTo>
                  <a:pt x="250" y="51"/>
                </a:lnTo>
                <a:lnTo>
                  <a:pt x="262" y="33"/>
                </a:lnTo>
                <a:lnTo>
                  <a:pt x="276" y="21"/>
                </a:lnTo>
                <a:lnTo>
                  <a:pt x="293" y="10"/>
                </a:lnTo>
                <a:lnTo>
                  <a:pt x="311" y="2"/>
                </a:lnTo>
                <a:lnTo>
                  <a:pt x="311" y="2"/>
                </a:lnTo>
                <a:lnTo>
                  <a:pt x="311" y="2"/>
                </a:lnTo>
                <a:lnTo>
                  <a:pt x="332" y="0"/>
                </a:lnTo>
                <a:lnTo>
                  <a:pt x="352" y="0"/>
                </a:lnTo>
                <a:lnTo>
                  <a:pt x="371" y="4"/>
                </a:lnTo>
                <a:lnTo>
                  <a:pt x="389" y="12"/>
                </a:lnTo>
                <a:lnTo>
                  <a:pt x="606" y="137"/>
                </a:lnTo>
                <a:lnTo>
                  <a:pt x="606" y="137"/>
                </a:lnTo>
                <a:lnTo>
                  <a:pt x="623" y="150"/>
                </a:lnTo>
                <a:lnTo>
                  <a:pt x="637" y="164"/>
                </a:lnTo>
                <a:lnTo>
                  <a:pt x="647" y="182"/>
                </a:lnTo>
                <a:lnTo>
                  <a:pt x="653" y="201"/>
                </a:lnTo>
                <a:lnTo>
                  <a:pt x="653" y="201"/>
                </a:lnTo>
                <a:lnTo>
                  <a:pt x="657" y="219"/>
                </a:lnTo>
                <a:lnTo>
                  <a:pt x="657" y="240"/>
                </a:lnTo>
                <a:lnTo>
                  <a:pt x="653" y="258"/>
                </a:lnTo>
                <a:lnTo>
                  <a:pt x="643" y="278"/>
                </a:lnTo>
                <a:lnTo>
                  <a:pt x="643" y="278"/>
                </a:lnTo>
                <a:close/>
                <a:moveTo>
                  <a:pt x="10" y="653"/>
                </a:moveTo>
                <a:lnTo>
                  <a:pt x="16" y="837"/>
                </a:lnTo>
                <a:lnTo>
                  <a:pt x="98" y="884"/>
                </a:lnTo>
                <a:lnTo>
                  <a:pt x="262" y="798"/>
                </a:lnTo>
                <a:lnTo>
                  <a:pt x="10" y="653"/>
                </a:ln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4" name="PA_任意多边形 14"/>
          <p:cNvSpPr>
            <a:spLocks noEditPoints="1"/>
          </p:cNvSpPr>
          <p:nvPr>
            <p:custDataLst>
              <p:tags r:id="rId3"/>
            </p:custDataLst>
          </p:nvPr>
        </p:nvSpPr>
        <p:spPr bwMode="auto">
          <a:xfrm>
            <a:off x="7888941" y="1070941"/>
            <a:ext cx="576460" cy="713036"/>
          </a:xfrm>
          <a:custGeom>
            <a:avLst/>
            <a:gdLst>
              <a:gd name="T0" fmla="*/ 565 w 565"/>
              <a:gd name="T1" fmla="*/ 373 h 1009"/>
              <a:gd name="T2" fmla="*/ 520 w 565"/>
              <a:gd name="T3" fmla="*/ 373 h 1009"/>
              <a:gd name="T4" fmla="*/ 555 w 565"/>
              <a:gd name="T5" fmla="*/ 215 h 1009"/>
              <a:gd name="T6" fmla="*/ 563 w 565"/>
              <a:gd name="T7" fmla="*/ 184 h 1009"/>
              <a:gd name="T8" fmla="*/ 532 w 565"/>
              <a:gd name="T9" fmla="*/ 176 h 1009"/>
              <a:gd name="T10" fmla="*/ 522 w 565"/>
              <a:gd name="T11" fmla="*/ 174 h 1009"/>
              <a:gd name="T12" fmla="*/ 532 w 565"/>
              <a:gd name="T13" fmla="*/ 125 h 1009"/>
              <a:gd name="T14" fmla="*/ 499 w 565"/>
              <a:gd name="T15" fmla="*/ 119 h 1009"/>
              <a:gd name="T16" fmla="*/ 516 w 565"/>
              <a:gd name="T17" fmla="*/ 43 h 1009"/>
              <a:gd name="T18" fmla="*/ 403 w 565"/>
              <a:gd name="T19" fmla="*/ 57 h 1009"/>
              <a:gd name="T20" fmla="*/ 395 w 565"/>
              <a:gd name="T21" fmla="*/ 96 h 1009"/>
              <a:gd name="T22" fmla="*/ 362 w 565"/>
              <a:gd name="T23" fmla="*/ 88 h 1009"/>
              <a:gd name="T24" fmla="*/ 352 w 565"/>
              <a:gd name="T25" fmla="*/ 137 h 1009"/>
              <a:gd name="T26" fmla="*/ 340 w 565"/>
              <a:gd name="T27" fmla="*/ 135 h 1009"/>
              <a:gd name="T28" fmla="*/ 309 w 565"/>
              <a:gd name="T29" fmla="*/ 127 h 1009"/>
              <a:gd name="T30" fmla="*/ 301 w 565"/>
              <a:gd name="T31" fmla="*/ 160 h 1009"/>
              <a:gd name="T32" fmla="*/ 274 w 565"/>
              <a:gd name="T33" fmla="*/ 278 h 1009"/>
              <a:gd name="T34" fmla="*/ 223 w 565"/>
              <a:gd name="T35" fmla="*/ 127 h 1009"/>
              <a:gd name="T36" fmla="*/ 219 w 565"/>
              <a:gd name="T37" fmla="*/ 119 h 1009"/>
              <a:gd name="T38" fmla="*/ 211 w 565"/>
              <a:gd name="T39" fmla="*/ 113 h 1009"/>
              <a:gd name="T40" fmla="*/ 92 w 565"/>
              <a:gd name="T41" fmla="*/ 27 h 1009"/>
              <a:gd name="T42" fmla="*/ 55 w 565"/>
              <a:gd name="T43" fmla="*/ 0 h 1009"/>
              <a:gd name="T44" fmla="*/ 43 w 565"/>
              <a:gd name="T45" fmla="*/ 43 h 1009"/>
              <a:gd name="T46" fmla="*/ 2 w 565"/>
              <a:gd name="T47" fmla="*/ 184 h 1009"/>
              <a:gd name="T48" fmla="*/ 0 w 565"/>
              <a:gd name="T49" fmla="*/ 192 h 1009"/>
              <a:gd name="T50" fmla="*/ 2 w 565"/>
              <a:gd name="T51" fmla="*/ 203 h 1009"/>
              <a:gd name="T52" fmla="*/ 61 w 565"/>
              <a:gd name="T53" fmla="*/ 373 h 1009"/>
              <a:gd name="T54" fmla="*/ 4 w 565"/>
              <a:gd name="T55" fmla="*/ 373 h 1009"/>
              <a:gd name="T56" fmla="*/ 92 w 565"/>
              <a:gd name="T57" fmla="*/ 1009 h 1009"/>
              <a:gd name="T58" fmla="*/ 456 w 565"/>
              <a:gd name="T59" fmla="*/ 1009 h 1009"/>
              <a:gd name="T60" fmla="*/ 565 w 565"/>
              <a:gd name="T61" fmla="*/ 373 h 1009"/>
              <a:gd name="T62" fmla="*/ 565 w 565"/>
              <a:gd name="T63" fmla="*/ 373 h 1009"/>
              <a:gd name="T64" fmla="*/ 454 w 565"/>
              <a:gd name="T65" fmla="*/ 373 h 1009"/>
              <a:gd name="T66" fmla="*/ 319 w 565"/>
              <a:gd name="T67" fmla="*/ 373 h 1009"/>
              <a:gd name="T68" fmla="*/ 358 w 565"/>
              <a:gd name="T69" fmla="*/ 205 h 1009"/>
              <a:gd name="T70" fmla="*/ 487 w 565"/>
              <a:gd name="T71" fmla="*/ 231 h 1009"/>
              <a:gd name="T72" fmla="*/ 454 w 565"/>
              <a:gd name="T73" fmla="*/ 373 h 1009"/>
              <a:gd name="T74" fmla="*/ 454 w 565"/>
              <a:gd name="T75" fmla="*/ 373 h 1009"/>
              <a:gd name="T76" fmla="*/ 239 w 565"/>
              <a:gd name="T77" fmla="*/ 373 h 1009"/>
              <a:gd name="T78" fmla="*/ 129 w 565"/>
              <a:gd name="T79" fmla="*/ 373 h 1009"/>
              <a:gd name="T80" fmla="*/ 65 w 565"/>
              <a:gd name="T81" fmla="*/ 190 h 1009"/>
              <a:gd name="T82" fmla="*/ 166 w 565"/>
              <a:gd name="T83" fmla="*/ 158 h 1009"/>
              <a:gd name="T84" fmla="*/ 239 w 565"/>
              <a:gd name="T85" fmla="*/ 373 h 1009"/>
              <a:gd name="T86" fmla="*/ 239 w 565"/>
              <a:gd name="T87" fmla="*/ 373 h 1009"/>
              <a:gd name="T88" fmla="*/ 458 w 565"/>
              <a:gd name="T89" fmla="*/ 444 h 1009"/>
              <a:gd name="T90" fmla="*/ 391 w 565"/>
              <a:gd name="T91" fmla="*/ 917 h 1009"/>
              <a:gd name="T92" fmla="*/ 274 w 565"/>
              <a:gd name="T93" fmla="*/ 917 h 1009"/>
              <a:gd name="T94" fmla="*/ 342 w 565"/>
              <a:gd name="T95" fmla="*/ 444 h 1009"/>
              <a:gd name="T96" fmla="*/ 458 w 565"/>
              <a:gd name="T97" fmla="*/ 444 h 10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565" h="1009">
                <a:moveTo>
                  <a:pt x="565" y="373"/>
                </a:moveTo>
                <a:lnTo>
                  <a:pt x="520" y="373"/>
                </a:lnTo>
                <a:lnTo>
                  <a:pt x="555" y="215"/>
                </a:lnTo>
                <a:lnTo>
                  <a:pt x="563" y="184"/>
                </a:lnTo>
                <a:lnTo>
                  <a:pt x="532" y="176"/>
                </a:lnTo>
                <a:lnTo>
                  <a:pt x="522" y="174"/>
                </a:lnTo>
                <a:lnTo>
                  <a:pt x="532" y="125"/>
                </a:lnTo>
                <a:lnTo>
                  <a:pt x="499" y="119"/>
                </a:lnTo>
                <a:lnTo>
                  <a:pt x="516" y="43"/>
                </a:lnTo>
                <a:lnTo>
                  <a:pt x="403" y="57"/>
                </a:lnTo>
                <a:lnTo>
                  <a:pt x="395" y="96"/>
                </a:lnTo>
                <a:lnTo>
                  <a:pt x="362" y="88"/>
                </a:lnTo>
                <a:lnTo>
                  <a:pt x="352" y="137"/>
                </a:lnTo>
                <a:lnTo>
                  <a:pt x="340" y="135"/>
                </a:lnTo>
                <a:lnTo>
                  <a:pt x="309" y="127"/>
                </a:lnTo>
                <a:lnTo>
                  <a:pt x="301" y="160"/>
                </a:lnTo>
                <a:lnTo>
                  <a:pt x="274" y="278"/>
                </a:lnTo>
                <a:lnTo>
                  <a:pt x="223" y="127"/>
                </a:lnTo>
                <a:lnTo>
                  <a:pt x="219" y="119"/>
                </a:lnTo>
                <a:lnTo>
                  <a:pt x="211" y="113"/>
                </a:lnTo>
                <a:lnTo>
                  <a:pt x="92" y="27"/>
                </a:lnTo>
                <a:lnTo>
                  <a:pt x="55" y="0"/>
                </a:lnTo>
                <a:lnTo>
                  <a:pt x="43" y="43"/>
                </a:lnTo>
                <a:lnTo>
                  <a:pt x="2" y="184"/>
                </a:lnTo>
                <a:lnTo>
                  <a:pt x="0" y="192"/>
                </a:lnTo>
                <a:lnTo>
                  <a:pt x="2" y="203"/>
                </a:lnTo>
                <a:lnTo>
                  <a:pt x="61" y="373"/>
                </a:lnTo>
                <a:lnTo>
                  <a:pt x="4" y="373"/>
                </a:lnTo>
                <a:lnTo>
                  <a:pt x="92" y="1009"/>
                </a:lnTo>
                <a:lnTo>
                  <a:pt x="456" y="1009"/>
                </a:lnTo>
                <a:lnTo>
                  <a:pt x="565" y="373"/>
                </a:lnTo>
                <a:lnTo>
                  <a:pt x="565" y="373"/>
                </a:lnTo>
                <a:close/>
                <a:moveTo>
                  <a:pt x="454" y="373"/>
                </a:moveTo>
                <a:lnTo>
                  <a:pt x="319" y="373"/>
                </a:lnTo>
                <a:lnTo>
                  <a:pt x="358" y="205"/>
                </a:lnTo>
                <a:lnTo>
                  <a:pt x="487" y="231"/>
                </a:lnTo>
                <a:lnTo>
                  <a:pt x="454" y="373"/>
                </a:lnTo>
                <a:lnTo>
                  <a:pt x="454" y="373"/>
                </a:lnTo>
                <a:close/>
                <a:moveTo>
                  <a:pt x="239" y="373"/>
                </a:moveTo>
                <a:lnTo>
                  <a:pt x="129" y="373"/>
                </a:lnTo>
                <a:lnTo>
                  <a:pt x="65" y="190"/>
                </a:lnTo>
                <a:lnTo>
                  <a:pt x="166" y="158"/>
                </a:lnTo>
                <a:lnTo>
                  <a:pt x="239" y="373"/>
                </a:lnTo>
                <a:lnTo>
                  <a:pt x="239" y="373"/>
                </a:lnTo>
                <a:close/>
                <a:moveTo>
                  <a:pt x="458" y="444"/>
                </a:moveTo>
                <a:lnTo>
                  <a:pt x="391" y="917"/>
                </a:lnTo>
                <a:lnTo>
                  <a:pt x="274" y="917"/>
                </a:lnTo>
                <a:lnTo>
                  <a:pt x="342" y="444"/>
                </a:lnTo>
                <a:lnTo>
                  <a:pt x="458" y="444"/>
                </a:ln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5" name="PA_任意多边形 15"/>
          <p:cNvSpPr>
            <a:spLocks noEditPoints="1"/>
          </p:cNvSpPr>
          <p:nvPr>
            <p:custDataLst>
              <p:tags r:id="rId4"/>
            </p:custDataLst>
          </p:nvPr>
        </p:nvSpPr>
        <p:spPr bwMode="auto">
          <a:xfrm>
            <a:off x="1281953" y="3516102"/>
            <a:ext cx="494989" cy="634557"/>
          </a:xfrm>
          <a:custGeom>
            <a:avLst/>
            <a:gdLst>
              <a:gd name="T0" fmla="*/ 641 w 792"/>
              <a:gd name="T1" fmla="*/ 278 h 954"/>
              <a:gd name="T2" fmla="*/ 639 w 792"/>
              <a:gd name="T3" fmla="*/ 331 h 954"/>
              <a:gd name="T4" fmla="*/ 623 w 792"/>
              <a:gd name="T5" fmla="*/ 376 h 954"/>
              <a:gd name="T6" fmla="*/ 598 w 792"/>
              <a:gd name="T7" fmla="*/ 403 h 954"/>
              <a:gd name="T8" fmla="*/ 559 w 792"/>
              <a:gd name="T9" fmla="*/ 497 h 954"/>
              <a:gd name="T10" fmla="*/ 516 w 792"/>
              <a:gd name="T11" fmla="*/ 546 h 954"/>
              <a:gd name="T12" fmla="*/ 481 w 792"/>
              <a:gd name="T13" fmla="*/ 567 h 954"/>
              <a:gd name="T14" fmla="*/ 387 w 792"/>
              <a:gd name="T15" fmla="*/ 573 h 954"/>
              <a:gd name="T16" fmla="*/ 313 w 792"/>
              <a:gd name="T17" fmla="*/ 567 h 954"/>
              <a:gd name="T18" fmla="*/ 258 w 792"/>
              <a:gd name="T19" fmla="*/ 534 h 954"/>
              <a:gd name="T20" fmla="*/ 217 w 792"/>
              <a:gd name="T21" fmla="*/ 473 h 954"/>
              <a:gd name="T22" fmla="*/ 182 w 792"/>
              <a:gd name="T23" fmla="*/ 397 h 954"/>
              <a:gd name="T24" fmla="*/ 160 w 792"/>
              <a:gd name="T25" fmla="*/ 364 h 954"/>
              <a:gd name="T26" fmla="*/ 150 w 792"/>
              <a:gd name="T27" fmla="*/ 288 h 954"/>
              <a:gd name="T28" fmla="*/ 164 w 792"/>
              <a:gd name="T29" fmla="*/ 268 h 954"/>
              <a:gd name="T30" fmla="*/ 160 w 792"/>
              <a:gd name="T31" fmla="*/ 161 h 954"/>
              <a:gd name="T32" fmla="*/ 188 w 792"/>
              <a:gd name="T33" fmla="*/ 71 h 954"/>
              <a:gd name="T34" fmla="*/ 240 w 792"/>
              <a:gd name="T35" fmla="*/ 30 h 954"/>
              <a:gd name="T36" fmla="*/ 336 w 792"/>
              <a:gd name="T37" fmla="*/ 4 h 954"/>
              <a:gd name="T38" fmla="*/ 442 w 792"/>
              <a:gd name="T39" fmla="*/ 4 h 954"/>
              <a:gd name="T40" fmla="*/ 539 w 792"/>
              <a:gd name="T41" fmla="*/ 28 h 954"/>
              <a:gd name="T42" fmla="*/ 598 w 792"/>
              <a:gd name="T43" fmla="*/ 71 h 954"/>
              <a:gd name="T44" fmla="*/ 633 w 792"/>
              <a:gd name="T45" fmla="*/ 170 h 954"/>
              <a:gd name="T46" fmla="*/ 623 w 792"/>
              <a:gd name="T47" fmla="*/ 268 h 954"/>
              <a:gd name="T48" fmla="*/ 448 w 792"/>
              <a:gd name="T49" fmla="*/ 819 h 954"/>
              <a:gd name="T50" fmla="*/ 696 w 792"/>
              <a:gd name="T51" fmla="*/ 628 h 954"/>
              <a:gd name="T52" fmla="*/ 743 w 792"/>
              <a:gd name="T53" fmla="*/ 702 h 954"/>
              <a:gd name="T54" fmla="*/ 790 w 792"/>
              <a:gd name="T55" fmla="*/ 864 h 954"/>
              <a:gd name="T56" fmla="*/ 792 w 792"/>
              <a:gd name="T57" fmla="*/ 954 h 954"/>
              <a:gd name="T58" fmla="*/ 6 w 792"/>
              <a:gd name="T59" fmla="*/ 872 h 954"/>
              <a:gd name="T60" fmla="*/ 37 w 792"/>
              <a:gd name="T61" fmla="*/ 735 h 954"/>
              <a:gd name="T62" fmla="*/ 82 w 792"/>
              <a:gd name="T63" fmla="*/ 653 h 954"/>
              <a:gd name="T64" fmla="*/ 362 w 792"/>
              <a:gd name="T65" fmla="*/ 817 h 954"/>
              <a:gd name="T66" fmla="*/ 369 w 792"/>
              <a:gd name="T67" fmla="*/ 616 h 954"/>
              <a:gd name="T68" fmla="*/ 547 w 792"/>
              <a:gd name="T69" fmla="*/ 225 h 954"/>
              <a:gd name="T70" fmla="*/ 446 w 792"/>
              <a:gd name="T71" fmla="*/ 235 h 954"/>
              <a:gd name="T72" fmla="*/ 340 w 792"/>
              <a:gd name="T73" fmla="*/ 209 h 954"/>
              <a:gd name="T74" fmla="*/ 307 w 792"/>
              <a:gd name="T75" fmla="*/ 206 h 954"/>
              <a:gd name="T76" fmla="*/ 246 w 792"/>
              <a:gd name="T77" fmla="*/ 221 h 954"/>
              <a:gd name="T78" fmla="*/ 223 w 792"/>
              <a:gd name="T79" fmla="*/ 299 h 954"/>
              <a:gd name="T80" fmla="*/ 193 w 792"/>
              <a:gd name="T81" fmla="*/ 299 h 954"/>
              <a:gd name="T82" fmla="*/ 195 w 792"/>
              <a:gd name="T83" fmla="*/ 340 h 954"/>
              <a:gd name="T84" fmla="*/ 205 w 792"/>
              <a:gd name="T85" fmla="*/ 364 h 954"/>
              <a:gd name="T86" fmla="*/ 229 w 792"/>
              <a:gd name="T87" fmla="*/ 385 h 954"/>
              <a:gd name="T88" fmla="*/ 262 w 792"/>
              <a:gd name="T89" fmla="*/ 473 h 954"/>
              <a:gd name="T90" fmla="*/ 299 w 792"/>
              <a:gd name="T91" fmla="*/ 518 h 954"/>
              <a:gd name="T92" fmla="*/ 344 w 792"/>
              <a:gd name="T93" fmla="*/ 532 h 954"/>
              <a:gd name="T94" fmla="*/ 455 w 792"/>
              <a:gd name="T95" fmla="*/ 530 h 954"/>
              <a:gd name="T96" fmla="*/ 500 w 792"/>
              <a:gd name="T97" fmla="*/ 507 h 954"/>
              <a:gd name="T98" fmla="*/ 537 w 792"/>
              <a:gd name="T99" fmla="*/ 456 h 954"/>
              <a:gd name="T100" fmla="*/ 563 w 792"/>
              <a:gd name="T101" fmla="*/ 374 h 954"/>
              <a:gd name="T102" fmla="*/ 584 w 792"/>
              <a:gd name="T103" fmla="*/ 362 h 954"/>
              <a:gd name="T104" fmla="*/ 598 w 792"/>
              <a:gd name="T105" fmla="*/ 327 h 954"/>
              <a:gd name="T106" fmla="*/ 596 w 792"/>
              <a:gd name="T107" fmla="*/ 299 h 954"/>
              <a:gd name="T108" fmla="*/ 565 w 792"/>
              <a:gd name="T109" fmla="*/ 280 h 9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792" h="954">
                <a:moveTo>
                  <a:pt x="623" y="268"/>
                </a:moveTo>
                <a:lnTo>
                  <a:pt x="623" y="268"/>
                </a:lnTo>
                <a:lnTo>
                  <a:pt x="631" y="272"/>
                </a:lnTo>
                <a:lnTo>
                  <a:pt x="641" y="278"/>
                </a:lnTo>
                <a:lnTo>
                  <a:pt x="641" y="288"/>
                </a:lnTo>
                <a:lnTo>
                  <a:pt x="641" y="288"/>
                </a:lnTo>
                <a:lnTo>
                  <a:pt x="641" y="311"/>
                </a:lnTo>
                <a:lnTo>
                  <a:pt x="639" y="331"/>
                </a:lnTo>
                <a:lnTo>
                  <a:pt x="635" y="348"/>
                </a:lnTo>
                <a:lnTo>
                  <a:pt x="629" y="364"/>
                </a:lnTo>
                <a:lnTo>
                  <a:pt x="629" y="364"/>
                </a:lnTo>
                <a:lnTo>
                  <a:pt x="623" y="376"/>
                </a:lnTo>
                <a:lnTo>
                  <a:pt x="616" y="387"/>
                </a:lnTo>
                <a:lnTo>
                  <a:pt x="608" y="397"/>
                </a:lnTo>
                <a:lnTo>
                  <a:pt x="598" y="403"/>
                </a:lnTo>
                <a:lnTo>
                  <a:pt x="598" y="403"/>
                </a:lnTo>
                <a:lnTo>
                  <a:pt x="590" y="430"/>
                </a:lnTo>
                <a:lnTo>
                  <a:pt x="582" y="454"/>
                </a:lnTo>
                <a:lnTo>
                  <a:pt x="571" y="477"/>
                </a:lnTo>
                <a:lnTo>
                  <a:pt x="559" y="497"/>
                </a:lnTo>
                <a:lnTo>
                  <a:pt x="559" y="497"/>
                </a:lnTo>
                <a:lnTo>
                  <a:pt x="545" y="520"/>
                </a:lnTo>
                <a:lnTo>
                  <a:pt x="526" y="538"/>
                </a:lnTo>
                <a:lnTo>
                  <a:pt x="516" y="546"/>
                </a:lnTo>
                <a:lnTo>
                  <a:pt x="506" y="554"/>
                </a:lnTo>
                <a:lnTo>
                  <a:pt x="494" y="561"/>
                </a:lnTo>
                <a:lnTo>
                  <a:pt x="481" y="567"/>
                </a:lnTo>
                <a:lnTo>
                  <a:pt x="481" y="567"/>
                </a:lnTo>
                <a:lnTo>
                  <a:pt x="465" y="569"/>
                </a:lnTo>
                <a:lnTo>
                  <a:pt x="442" y="573"/>
                </a:lnTo>
                <a:lnTo>
                  <a:pt x="416" y="573"/>
                </a:lnTo>
                <a:lnTo>
                  <a:pt x="387" y="573"/>
                </a:lnTo>
                <a:lnTo>
                  <a:pt x="387" y="573"/>
                </a:lnTo>
                <a:lnTo>
                  <a:pt x="360" y="573"/>
                </a:lnTo>
                <a:lnTo>
                  <a:pt x="334" y="571"/>
                </a:lnTo>
                <a:lnTo>
                  <a:pt x="313" y="567"/>
                </a:lnTo>
                <a:lnTo>
                  <a:pt x="299" y="563"/>
                </a:lnTo>
                <a:lnTo>
                  <a:pt x="299" y="563"/>
                </a:lnTo>
                <a:lnTo>
                  <a:pt x="276" y="550"/>
                </a:lnTo>
                <a:lnTo>
                  <a:pt x="258" y="534"/>
                </a:lnTo>
                <a:lnTo>
                  <a:pt x="242" y="516"/>
                </a:lnTo>
                <a:lnTo>
                  <a:pt x="227" y="493"/>
                </a:lnTo>
                <a:lnTo>
                  <a:pt x="227" y="493"/>
                </a:lnTo>
                <a:lnTo>
                  <a:pt x="217" y="473"/>
                </a:lnTo>
                <a:lnTo>
                  <a:pt x="209" y="450"/>
                </a:lnTo>
                <a:lnTo>
                  <a:pt x="195" y="405"/>
                </a:lnTo>
                <a:lnTo>
                  <a:pt x="195" y="405"/>
                </a:lnTo>
                <a:lnTo>
                  <a:pt x="182" y="397"/>
                </a:lnTo>
                <a:lnTo>
                  <a:pt x="174" y="389"/>
                </a:lnTo>
                <a:lnTo>
                  <a:pt x="166" y="378"/>
                </a:lnTo>
                <a:lnTo>
                  <a:pt x="160" y="364"/>
                </a:lnTo>
                <a:lnTo>
                  <a:pt x="160" y="364"/>
                </a:lnTo>
                <a:lnTo>
                  <a:pt x="156" y="350"/>
                </a:lnTo>
                <a:lnTo>
                  <a:pt x="152" y="331"/>
                </a:lnTo>
                <a:lnTo>
                  <a:pt x="150" y="311"/>
                </a:lnTo>
                <a:lnTo>
                  <a:pt x="150" y="288"/>
                </a:lnTo>
                <a:lnTo>
                  <a:pt x="150" y="278"/>
                </a:lnTo>
                <a:lnTo>
                  <a:pt x="158" y="272"/>
                </a:lnTo>
                <a:lnTo>
                  <a:pt x="158" y="272"/>
                </a:lnTo>
                <a:lnTo>
                  <a:pt x="164" y="268"/>
                </a:lnTo>
                <a:lnTo>
                  <a:pt x="164" y="268"/>
                </a:lnTo>
                <a:lnTo>
                  <a:pt x="162" y="227"/>
                </a:lnTo>
                <a:lnTo>
                  <a:pt x="160" y="192"/>
                </a:lnTo>
                <a:lnTo>
                  <a:pt x="160" y="161"/>
                </a:lnTo>
                <a:lnTo>
                  <a:pt x="164" y="135"/>
                </a:lnTo>
                <a:lnTo>
                  <a:pt x="168" y="112"/>
                </a:lnTo>
                <a:lnTo>
                  <a:pt x="176" y="92"/>
                </a:lnTo>
                <a:lnTo>
                  <a:pt x="188" y="71"/>
                </a:lnTo>
                <a:lnTo>
                  <a:pt x="203" y="53"/>
                </a:lnTo>
                <a:lnTo>
                  <a:pt x="203" y="53"/>
                </a:lnTo>
                <a:lnTo>
                  <a:pt x="219" y="41"/>
                </a:lnTo>
                <a:lnTo>
                  <a:pt x="240" y="30"/>
                </a:lnTo>
                <a:lnTo>
                  <a:pt x="262" y="20"/>
                </a:lnTo>
                <a:lnTo>
                  <a:pt x="285" y="14"/>
                </a:lnTo>
                <a:lnTo>
                  <a:pt x="311" y="8"/>
                </a:lnTo>
                <a:lnTo>
                  <a:pt x="336" y="4"/>
                </a:lnTo>
                <a:lnTo>
                  <a:pt x="362" y="2"/>
                </a:lnTo>
                <a:lnTo>
                  <a:pt x="389" y="0"/>
                </a:lnTo>
                <a:lnTo>
                  <a:pt x="416" y="2"/>
                </a:lnTo>
                <a:lnTo>
                  <a:pt x="442" y="4"/>
                </a:lnTo>
                <a:lnTo>
                  <a:pt x="469" y="8"/>
                </a:lnTo>
                <a:lnTo>
                  <a:pt x="494" y="12"/>
                </a:lnTo>
                <a:lnTo>
                  <a:pt x="518" y="20"/>
                </a:lnTo>
                <a:lnTo>
                  <a:pt x="539" y="28"/>
                </a:lnTo>
                <a:lnTo>
                  <a:pt x="559" y="39"/>
                </a:lnTo>
                <a:lnTo>
                  <a:pt x="577" y="49"/>
                </a:lnTo>
                <a:lnTo>
                  <a:pt x="577" y="49"/>
                </a:lnTo>
                <a:lnTo>
                  <a:pt x="598" y="71"/>
                </a:lnTo>
                <a:lnTo>
                  <a:pt x="612" y="94"/>
                </a:lnTo>
                <a:lnTo>
                  <a:pt x="623" y="116"/>
                </a:lnTo>
                <a:lnTo>
                  <a:pt x="629" y="143"/>
                </a:lnTo>
                <a:lnTo>
                  <a:pt x="633" y="170"/>
                </a:lnTo>
                <a:lnTo>
                  <a:pt x="633" y="200"/>
                </a:lnTo>
                <a:lnTo>
                  <a:pt x="629" y="233"/>
                </a:lnTo>
                <a:lnTo>
                  <a:pt x="623" y="268"/>
                </a:lnTo>
                <a:lnTo>
                  <a:pt x="623" y="268"/>
                </a:lnTo>
                <a:close/>
                <a:moveTo>
                  <a:pt x="440" y="616"/>
                </a:moveTo>
                <a:lnTo>
                  <a:pt x="442" y="643"/>
                </a:lnTo>
                <a:lnTo>
                  <a:pt x="426" y="669"/>
                </a:lnTo>
                <a:lnTo>
                  <a:pt x="448" y="819"/>
                </a:lnTo>
                <a:lnTo>
                  <a:pt x="541" y="618"/>
                </a:lnTo>
                <a:lnTo>
                  <a:pt x="684" y="614"/>
                </a:lnTo>
                <a:lnTo>
                  <a:pt x="684" y="614"/>
                </a:lnTo>
                <a:lnTo>
                  <a:pt x="696" y="628"/>
                </a:lnTo>
                <a:lnTo>
                  <a:pt x="709" y="645"/>
                </a:lnTo>
                <a:lnTo>
                  <a:pt x="721" y="661"/>
                </a:lnTo>
                <a:lnTo>
                  <a:pt x="733" y="681"/>
                </a:lnTo>
                <a:lnTo>
                  <a:pt x="743" y="702"/>
                </a:lnTo>
                <a:lnTo>
                  <a:pt x="754" y="722"/>
                </a:lnTo>
                <a:lnTo>
                  <a:pt x="770" y="769"/>
                </a:lnTo>
                <a:lnTo>
                  <a:pt x="782" y="817"/>
                </a:lnTo>
                <a:lnTo>
                  <a:pt x="790" y="864"/>
                </a:lnTo>
                <a:lnTo>
                  <a:pt x="792" y="911"/>
                </a:lnTo>
                <a:lnTo>
                  <a:pt x="792" y="931"/>
                </a:lnTo>
                <a:lnTo>
                  <a:pt x="792" y="954"/>
                </a:lnTo>
                <a:lnTo>
                  <a:pt x="792" y="954"/>
                </a:lnTo>
                <a:lnTo>
                  <a:pt x="0" y="954"/>
                </a:lnTo>
                <a:lnTo>
                  <a:pt x="0" y="954"/>
                </a:lnTo>
                <a:lnTo>
                  <a:pt x="2" y="915"/>
                </a:lnTo>
                <a:lnTo>
                  <a:pt x="6" y="872"/>
                </a:lnTo>
                <a:lnTo>
                  <a:pt x="12" y="827"/>
                </a:lnTo>
                <a:lnTo>
                  <a:pt x="23" y="782"/>
                </a:lnTo>
                <a:lnTo>
                  <a:pt x="29" y="757"/>
                </a:lnTo>
                <a:lnTo>
                  <a:pt x="37" y="735"/>
                </a:lnTo>
                <a:lnTo>
                  <a:pt x="47" y="712"/>
                </a:lnTo>
                <a:lnTo>
                  <a:pt x="57" y="692"/>
                </a:lnTo>
                <a:lnTo>
                  <a:pt x="68" y="671"/>
                </a:lnTo>
                <a:lnTo>
                  <a:pt x="82" y="653"/>
                </a:lnTo>
                <a:lnTo>
                  <a:pt x="96" y="634"/>
                </a:lnTo>
                <a:lnTo>
                  <a:pt x="113" y="618"/>
                </a:lnTo>
                <a:lnTo>
                  <a:pt x="242" y="620"/>
                </a:lnTo>
                <a:lnTo>
                  <a:pt x="362" y="817"/>
                </a:lnTo>
                <a:lnTo>
                  <a:pt x="385" y="669"/>
                </a:lnTo>
                <a:lnTo>
                  <a:pt x="369" y="643"/>
                </a:lnTo>
                <a:lnTo>
                  <a:pt x="369" y="616"/>
                </a:lnTo>
                <a:lnTo>
                  <a:pt x="369" y="616"/>
                </a:lnTo>
                <a:lnTo>
                  <a:pt x="405" y="614"/>
                </a:lnTo>
                <a:lnTo>
                  <a:pt x="440" y="616"/>
                </a:lnTo>
                <a:lnTo>
                  <a:pt x="440" y="616"/>
                </a:lnTo>
                <a:close/>
                <a:moveTo>
                  <a:pt x="547" y="225"/>
                </a:moveTo>
                <a:lnTo>
                  <a:pt x="547" y="225"/>
                </a:lnTo>
                <a:lnTo>
                  <a:pt x="500" y="231"/>
                </a:lnTo>
                <a:lnTo>
                  <a:pt x="473" y="235"/>
                </a:lnTo>
                <a:lnTo>
                  <a:pt x="446" y="235"/>
                </a:lnTo>
                <a:lnTo>
                  <a:pt x="420" y="233"/>
                </a:lnTo>
                <a:lnTo>
                  <a:pt x="391" y="229"/>
                </a:lnTo>
                <a:lnTo>
                  <a:pt x="365" y="221"/>
                </a:lnTo>
                <a:lnTo>
                  <a:pt x="340" y="209"/>
                </a:lnTo>
                <a:lnTo>
                  <a:pt x="340" y="209"/>
                </a:lnTo>
                <a:lnTo>
                  <a:pt x="330" y="204"/>
                </a:lnTo>
                <a:lnTo>
                  <a:pt x="319" y="204"/>
                </a:lnTo>
                <a:lnTo>
                  <a:pt x="307" y="206"/>
                </a:lnTo>
                <a:lnTo>
                  <a:pt x="295" y="211"/>
                </a:lnTo>
                <a:lnTo>
                  <a:pt x="270" y="217"/>
                </a:lnTo>
                <a:lnTo>
                  <a:pt x="258" y="221"/>
                </a:lnTo>
                <a:lnTo>
                  <a:pt x="246" y="221"/>
                </a:lnTo>
                <a:lnTo>
                  <a:pt x="246" y="221"/>
                </a:lnTo>
                <a:lnTo>
                  <a:pt x="233" y="249"/>
                </a:lnTo>
                <a:lnTo>
                  <a:pt x="225" y="282"/>
                </a:lnTo>
                <a:lnTo>
                  <a:pt x="223" y="299"/>
                </a:lnTo>
                <a:lnTo>
                  <a:pt x="205" y="297"/>
                </a:lnTo>
                <a:lnTo>
                  <a:pt x="205" y="297"/>
                </a:lnTo>
                <a:lnTo>
                  <a:pt x="193" y="299"/>
                </a:lnTo>
                <a:lnTo>
                  <a:pt x="193" y="299"/>
                </a:lnTo>
                <a:lnTo>
                  <a:pt x="188" y="301"/>
                </a:lnTo>
                <a:lnTo>
                  <a:pt x="188" y="301"/>
                </a:lnTo>
                <a:lnTo>
                  <a:pt x="190" y="327"/>
                </a:lnTo>
                <a:lnTo>
                  <a:pt x="195" y="340"/>
                </a:lnTo>
                <a:lnTo>
                  <a:pt x="197" y="350"/>
                </a:lnTo>
                <a:lnTo>
                  <a:pt x="197" y="350"/>
                </a:lnTo>
                <a:lnTo>
                  <a:pt x="201" y="358"/>
                </a:lnTo>
                <a:lnTo>
                  <a:pt x="205" y="364"/>
                </a:lnTo>
                <a:lnTo>
                  <a:pt x="211" y="368"/>
                </a:lnTo>
                <a:lnTo>
                  <a:pt x="217" y="370"/>
                </a:lnTo>
                <a:lnTo>
                  <a:pt x="227" y="374"/>
                </a:lnTo>
                <a:lnTo>
                  <a:pt x="229" y="385"/>
                </a:lnTo>
                <a:lnTo>
                  <a:pt x="229" y="385"/>
                </a:lnTo>
                <a:lnTo>
                  <a:pt x="244" y="432"/>
                </a:lnTo>
                <a:lnTo>
                  <a:pt x="252" y="454"/>
                </a:lnTo>
                <a:lnTo>
                  <a:pt x="262" y="473"/>
                </a:lnTo>
                <a:lnTo>
                  <a:pt x="262" y="473"/>
                </a:lnTo>
                <a:lnTo>
                  <a:pt x="272" y="491"/>
                </a:lnTo>
                <a:lnTo>
                  <a:pt x="285" y="505"/>
                </a:lnTo>
                <a:lnTo>
                  <a:pt x="299" y="518"/>
                </a:lnTo>
                <a:lnTo>
                  <a:pt x="315" y="526"/>
                </a:lnTo>
                <a:lnTo>
                  <a:pt x="315" y="526"/>
                </a:lnTo>
                <a:lnTo>
                  <a:pt x="326" y="530"/>
                </a:lnTo>
                <a:lnTo>
                  <a:pt x="344" y="532"/>
                </a:lnTo>
                <a:lnTo>
                  <a:pt x="387" y="534"/>
                </a:lnTo>
                <a:lnTo>
                  <a:pt x="387" y="534"/>
                </a:lnTo>
                <a:lnTo>
                  <a:pt x="436" y="532"/>
                </a:lnTo>
                <a:lnTo>
                  <a:pt x="455" y="530"/>
                </a:lnTo>
                <a:lnTo>
                  <a:pt x="467" y="528"/>
                </a:lnTo>
                <a:lnTo>
                  <a:pt x="467" y="528"/>
                </a:lnTo>
                <a:lnTo>
                  <a:pt x="485" y="520"/>
                </a:lnTo>
                <a:lnTo>
                  <a:pt x="500" y="507"/>
                </a:lnTo>
                <a:lnTo>
                  <a:pt x="514" y="493"/>
                </a:lnTo>
                <a:lnTo>
                  <a:pt x="526" y="477"/>
                </a:lnTo>
                <a:lnTo>
                  <a:pt x="526" y="477"/>
                </a:lnTo>
                <a:lnTo>
                  <a:pt x="537" y="456"/>
                </a:lnTo>
                <a:lnTo>
                  <a:pt x="545" y="434"/>
                </a:lnTo>
                <a:lnTo>
                  <a:pt x="553" y="409"/>
                </a:lnTo>
                <a:lnTo>
                  <a:pt x="561" y="385"/>
                </a:lnTo>
                <a:lnTo>
                  <a:pt x="563" y="374"/>
                </a:lnTo>
                <a:lnTo>
                  <a:pt x="573" y="370"/>
                </a:lnTo>
                <a:lnTo>
                  <a:pt x="573" y="370"/>
                </a:lnTo>
                <a:lnTo>
                  <a:pt x="580" y="366"/>
                </a:lnTo>
                <a:lnTo>
                  <a:pt x="584" y="362"/>
                </a:lnTo>
                <a:lnTo>
                  <a:pt x="588" y="356"/>
                </a:lnTo>
                <a:lnTo>
                  <a:pt x="592" y="350"/>
                </a:lnTo>
                <a:lnTo>
                  <a:pt x="592" y="350"/>
                </a:lnTo>
                <a:lnTo>
                  <a:pt x="598" y="327"/>
                </a:lnTo>
                <a:lnTo>
                  <a:pt x="600" y="301"/>
                </a:lnTo>
                <a:lnTo>
                  <a:pt x="600" y="301"/>
                </a:lnTo>
                <a:lnTo>
                  <a:pt x="596" y="299"/>
                </a:lnTo>
                <a:lnTo>
                  <a:pt x="596" y="299"/>
                </a:lnTo>
                <a:lnTo>
                  <a:pt x="586" y="297"/>
                </a:lnTo>
                <a:lnTo>
                  <a:pt x="567" y="299"/>
                </a:lnTo>
                <a:lnTo>
                  <a:pt x="565" y="280"/>
                </a:lnTo>
                <a:lnTo>
                  <a:pt x="565" y="280"/>
                </a:lnTo>
                <a:lnTo>
                  <a:pt x="557" y="252"/>
                </a:lnTo>
                <a:lnTo>
                  <a:pt x="547" y="225"/>
                </a:lnTo>
                <a:lnTo>
                  <a:pt x="547" y="225"/>
                </a:ln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6" name="PA_任意多边形 19"/>
          <p:cNvSpPr>
            <a:spLocks noEditPoints="1"/>
          </p:cNvSpPr>
          <p:nvPr>
            <p:custDataLst>
              <p:tags r:id="rId5"/>
            </p:custDataLst>
          </p:nvPr>
        </p:nvSpPr>
        <p:spPr bwMode="auto">
          <a:xfrm>
            <a:off x="3998259" y="3214870"/>
            <a:ext cx="581811" cy="702706"/>
          </a:xfrm>
          <a:custGeom>
            <a:avLst/>
            <a:gdLst>
              <a:gd name="T0" fmla="*/ 848 w 915"/>
              <a:gd name="T1" fmla="*/ 780 h 839"/>
              <a:gd name="T2" fmla="*/ 846 w 915"/>
              <a:gd name="T3" fmla="*/ 792 h 839"/>
              <a:gd name="T4" fmla="*/ 838 w 915"/>
              <a:gd name="T5" fmla="*/ 812 h 839"/>
              <a:gd name="T6" fmla="*/ 821 w 915"/>
              <a:gd name="T7" fmla="*/ 829 h 839"/>
              <a:gd name="T8" fmla="*/ 801 w 915"/>
              <a:gd name="T9" fmla="*/ 839 h 839"/>
              <a:gd name="T10" fmla="*/ 137 w 915"/>
              <a:gd name="T11" fmla="*/ 839 h 839"/>
              <a:gd name="T12" fmla="*/ 125 w 915"/>
              <a:gd name="T13" fmla="*/ 839 h 839"/>
              <a:gd name="T14" fmla="*/ 105 w 915"/>
              <a:gd name="T15" fmla="*/ 829 h 839"/>
              <a:gd name="T16" fmla="*/ 88 w 915"/>
              <a:gd name="T17" fmla="*/ 812 h 839"/>
              <a:gd name="T18" fmla="*/ 80 w 915"/>
              <a:gd name="T19" fmla="*/ 792 h 839"/>
              <a:gd name="T20" fmla="*/ 78 w 915"/>
              <a:gd name="T21" fmla="*/ 505 h 839"/>
              <a:gd name="T22" fmla="*/ 371 w 915"/>
              <a:gd name="T23" fmla="*/ 546 h 839"/>
              <a:gd name="T24" fmla="*/ 426 w 915"/>
              <a:gd name="T25" fmla="*/ 620 h 839"/>
              <a:gd name="T26" fmla="*/ 504 w 915"/>
              <a:gd name="T27" fmla="*/ 546 h 839"/>
              <a:gd name="T28" fmla="*/ 563 w 915"/>
              <a:gd name="T29" fmla="*/ 505 h 839"/>
              <a:gd name="T30" fmla="*/ 848 w 915"/>
              <a:gd name="T31" fmla="*/ 505 h 839"/>
              <a:gd name="T32" fmla="*/ 250 w 915"/>
              <a:gd name="T33" fmla="*/ 94 h 839"/>
              <a:gd name="T34" fmla="*/ 262 w 915"/>
              <a:gd name="T35" fmla="*/ 80 h 839"/>
              <a:gd name="T36" fmla="*/ 275 w 915"/>
              <a:gd name="T37" fmla="*/ 65 h 839"/>
              <a:gd name="T38" fmla="*/ 311 w 915"/>
              <a:gd name="T39" fmla="*/ 39 h 839"/>
              <a:gd name="T40" fmla="*/ 352 w 915"/>
              <a:gd name="T41" fmla="*/ 20 h 839"/>
              <a:gd name="T42" fmla="*/ 397 w 915"/>
              <a:gd name="T43" fmla="*/ 6 h 839"/>
              <a:gd name="T44" fmla="*/ 447 w 915"/>
              <a:gd name="T45" fmla="*/ 0 h 839"/>
              <a:gd name="T46" fmla="*/ 471 w 915"/>
              <a:gd name="T47" fmla="*/ 0 h 839"/>
              <a:gd name="T48" fmla="*/ 520 w 915"/>
              <a:gd name="T49" fmla="*/ 4 h 839"/>
              <a:gd name="T50" fmla="*/ 569 w 915"/>
              <a:gd name="T51" fmla="*/ 18 h 839"/>
              <a:gd name="T52" fmla="*/ 614 w 915"/>
              <a:gd name="T53" fmla="*/ 43 h 839"/>
              <a:gd name="T54" fmla="*/ 637 w 915"/>
              <a:gd name="T55" fmla="*/ 57 h 839"/>
              <a:gd name="T56" fmla="*/ 674 w 915"/>
              <a:gd name="T57" fmla="*/ 92 h 839"/>
              <a:gd name="T58" fmla="*/ 588 w 915"/>
              <a:gd name="T59" fmla="*/ 118 h 839"/>
              <a:gd name="T60" fmla="*/ 574 w 915"/>
              <a:gd name="T61" fmla="*/ 108 h 839"/>
              <a:gd name="T62" fmla="*/ 539 w 915"/>
              <a:gd name="T63" fmla="*/ 92 h 839"/>
              <a:gd name="T64" fmla="*/ 504 w 915"/>
              <a:gd name="T65" fmla="*/ 82 h 839"/>
              <a:gd name="T66" fmla="*/ 467 w 915"/>
              <a:gd name="T67" fmla="*/ 77 h 839"/>
              <a:gd name="T68" fmla="*/ 451 w 915"/>
              <a:gd name="T69" fmla="*/ 77 h 839"/>
              <a:gd name="T70" fmla="*/ 387 w 915"/>
              <a:gd name="T71" fmla="*/ 90 h 839"/>
              <a:gd name="T72" fmla="*/ 346 w 915"/>
              <a:gd name="T73" fmla="*/ 110 h 839"/>
              <a:gd name="T74" fmla="*/ 281 w 915"/>
              <a:gd name="T75" fmla="*/ 118 h 839"/>
              <a:gd name="T76" fmla="*/ 250 w 915"/>
              <a:gd name="T77" fmla="*/ 94 h 839"/>
              <a:gd name="T78" fmla="*/ 846 w 915"/>
              <a:gd name="T79" fmla="*/ 143 h 839"/>
              <a:gd name="T80" fmla="*/ 860 w 915"/>
              <a:gd name="T81" fmla="*/ 145 h 839"/>
              <a:gd name="T82" fmla="*/ 885 w 915"/>
              <a:gd name="T83" fmla="*/ 155 h 839"/>
              <a:gd name="T84" fmla="*/ 903 w 915"/>
              <a:gd name="T85" fmla="*/ 174 h 839"/>
              <a:gd name="T86" fmla="*/ 915 w 915"/>
              <a:gd name="T87" fmla="*/ 200 h 839"/>
              <a:gd name="T88" fmla="*/ 915 w 915"/>
              <a:gd name="T89" fmla="*/ 374 h 839"/>
              <a:gd name="T90" fmla="*/ 915 w 915"/>
              <a:gd name="T91" fmla="*/ 389 h 839"/>
              <a:gd name="T92" fmla="*/ 903 w 915"/>
              <a:gd name="T93" fmla="*/ 415 h 839"/>
              <a:gd name="T94" fmla="*/ 885 w 915"/>
              <a:gd name="T95" fmla="*/ 434 h 839"/>
              <a:gd name="T96" fmla="*/ 860 w 915"/>
              <a:gd name="T97" fmla="*/ 444 h 839"/>
              <a:gd name="T98" fmla="*/ 70 w 915"/>
              <a:gd name="T99" fmla="*/ 446 h 839"/>
              <a:gd name="T100" fmla="*/ 55 w 915"/>
              <a:gd name="T101" fmla="*/ 444 h 839"/>
              <a:gd name="T102" fmla="*/ 31 w 915"/>
              <a:gd name="T103" fmla="*/ 434 h 839"/>
              <a:gd name="T104" fmla="*/ 12 w 915"/>
              <a:gd name="T105" fmla="*/ 415 h 839"/>
              <a:gd name="T106" fmla="*/ 2 w 915"/>
              <a:gd name="T107" fmla="*/ 389 h 839"/>
              <a:gd name="T108" fmla="*/ 0 w 915"/>
              <a:gd name="T109" fmla="*/ 215 h 839"/>
              <a:gd name="T110" fmla="*/ 2 w 915"/>
              <a:gd name="T111" fmla="*/ 200 h 839"/>
              <a:gd name="T112" fmla="*/ 12 w 915"/>
              <a:gd name="T113" fmla="*/ 174 h 839"/>
              <a:gd name="T114" fmla="*/ 31 w 915"/>
              <a:gd name="T115" fmla="*/ 155 h 839"/>
              <a:gd name="T116" fmla="*/ 55 w 915"/>
              <a:gd name="T117" fmla="*/ 145 h 839"/>
              <a:gd name="T118" fmla="*/ 70 w 915"/>
              <a:gd name="T119" fmla="*/ 143 h 8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915" h="839">
                <a:moveTo>
                  <a:pt x="848" y="505"/>
                </a:moveTo>
                <a:lnTo>
                  <a:pt x="848" y="780"/>
                </a:lnTo>
                <a:lnTo>
                  <a:pt x="848" y="780"/>
                </a:lnTo>
                <a:lnTo>
                  <a:pt x="846" y="792"/>
                </a:lnTo>
                <a:lnTo>
                  <a:pt x="844" y="804"/>
                </a:lnTo>
                <a:lnTo>
                  <a:pt x="838" y="812"/>
                </a:lnTo>
                <a:lnTo>
                  <a:pt x="829" y="823"/>
                </a:lnTo>
                <a:lnTo>
                  <a:pt x="821" y="829"/>
                </a:lnTo>
                <a:lnTo>
                  <a:pt x="811" y="835"/>
                </a:lnTo>
                <a:lnTo>
                  <a:pt x="801" y="839"/>
                </a:lnTo>
                <a:lnTo>
                  <a:pt x="789" y="839"/>
                </a:lnTo>
                <a:lnTo>
                  <a:pt x="137" y="839"/>
                </a:lnTo>
                <a:lnTo>
                  <a:pt x="137" y="839"/>
                </a:lnTo>
                <a:lnTo>
                  <a:pt x="125" y="839"/>
                </a:lnTo>
                <a:lnTo>
                  <a:pt x="115" y="835"/>
                </a:lnTo>
                <a:lnTo>
                  <a:pt x="105" y="829"/>
                </a:lnTo>
                <a:lnTo>
                  <a:pt x="96" y="823"/>
                </a:lnTo>
                <a:lnTo>
                  <a:pt x="88" y="812"/>
                </a:lnTo>
                <a:lnTo>
                  <a:pt x="82" y="804"/>
                </a:lnTo>
                <a:lnTo>
                  <a:pt x="80" y="792"/>
                </a:lnTo>
                <a:lnTo>
                  <a:pt x="78" y="780"/>
                </a:lnTo>
                <a:lnTo>
                  <a:pt x="78" y="505"/>
                </a:lnTo>
                <a:lnTo>
                  <a:pt x="371" y="505"/>
                </a:lnTo>
                <a:lnTo>
                  <a:pt x="371" y="546"/>
                </a:lnTo>
                <a:lnTo>
                  <a:pt x="426" y="546"/>
                </a:lnTo>
                <a:lnTo>
                  <a:pt x="426" y="620"/>
                </a:lnTo>
                <a:lnTo>
                  <a:pt x="504" y="620"/>
                </a:lnTo>
                <a:lnTo>
                  <a:pt x="504" y="546"/>
                </a:lnTo>
                <a:lnTo>
                  <a:pt x="563" y="546"/>
                </a:lnTo>
                <a:lnTo>
                  <a:pt x="563" y="505"/>
                </a:lnTo>
                <a:lnTo>
                  <a:pt x="846" y="505"/>
                </a:lnTo>
                <a:lnTo>
                  <a:pt x="848" y="505"/>
                </a:lnTo>
                <a:lnTo>
                  <a:pt x="848" y="505"/>
                </a:lnTo>
                <a:close/>
                <a:moveTo>
                  <a:pt x="250" y="94"/>
                </a:moveTo>
                <a:lnTo>
                  <a:pt x="250" y="94"/>
                </a:lnTo>
                <a:lnTo>
                  <a:pt x="262" y="80"/>
                </a:lnTo>
                <a:lnTo>
                  <a:pt x="275" y="65"/>
                </a:lnTo>
                <a:lnTo>
                  <a:pt x="275" y="65"/>
                </a:lnTo>
                <a:lnTo>
                  <a:pt x="291" y="53"/>
                </a:lnTo>
                <a:lnTo>
                  <a:pt x="311" y="39"/>
                </a:lnTo>
                <a:lnTo>
                  <a:pt x="330" y="28"/>
                </a:lnTo>
                <a:lnTo>
                  <a:pt x="352" y="20"/>
                </a:lnTo>
                <a:lnTo>
                  <a:pt x="375" y="12"/>
                </a:lnTo>
                <a:lnTo>
                  <a:pt x="397" y="6"/>
                </a:lnTo>
                <a:lnTo>
                  <a:pt x="422" y="2"/>
                </a:lnTo>
                <a:lnTo>
                  <a:pt x="447" y="0"/>
                </a:lnTo>
                <a:lnTo>
                  <a:pt x="447" y="0"/>
                </a:lnTo>
                <a:lnTo>
                  <a:pt x="471" y="0"/>
                </a:lnTo>
                <a:lnTo>
                  <a:pt x="496" y="2"/>
                </a:lnTo>
                <a:lnTo>
                  <a:pt x="520" y="4"/>
                </a:lnTo>
                <a:lnTo>
                  <a:pt x="545" y="10"/>
                </a:lnTo>
                <a:lnTo>
                  <a:pt x="569" y="18"/>
                </a:lnTo>
                <a:lnTo>
                  <a:pt x="592" y="28"/>
                </a:lnTo>
                <a:lnTo>
                  <a:pt x="614" y="43"/>
                </a:lnTo>
                <a:lnTo>
                  <a:pt x="637" y="57"/>
                </a:lnTo>
                <a:lnTo>
                  <a:pt x="637" y="57"/>
                </a:lnTo>
                <a:lnTo>
                  <a:pt x="655" y="73"/>
                </a:lnTo>
                <a:lnTo>
                  <a:pt x="674" y="92"/>
                </a:lnTo>
                <a:lnTo>
                  <a:pt x="643" y="118"/>
                </a:lnTo>
                <a:lnTo>
                  <a:pt x="588" y="118"/>
                </a:lnTo>
                <a:lnTo>
                  <a:pt x="588" y="118"/>
                </a:lnTo>
                <a:lnTo>
                  <a:pt x="574" y="108"/>
                </a:lnTo>
                <a:lnTo>
                  <a:pt x="557" y="98"/>
                </a:lnTo>
                <a:lnTo>
                  <a:pt x="539" y="92"/>
                </a:lnTo>
                <a:lnTo>
                  <a:pt x="522" y="86"/>
                </a:lnTo>
                <a:lnTo>
                  <a:pt x="504" y="82"/>
                </a:lnTo>
                <a:lnTo>
                  <a:pt x="485" y="77"/>
                </a:lnTo>
                <a:lnTo>
                  <a:pt x="467" y="77"/>
                </a:lnTo>
                <a:lnTo>
                  <a:pt x="451" y="77"/>
                </a:lnTo>
                <a:lnTo>
                  <a:pt x="451" y="77"/>
                </a:lnTo>
                <a:lnTo>
                  <a:pt x="418" y="82"/>
                </a:lnTo>
                <a:lnTo>
                  <a:pt x="387" y="90"/>
                </a:lnTo>
                <a:lnTo>
                  <a:pt x="359" y="102"/>
                </a:lnTo>
                <a:lnTo>
                  <a:pt x="346" y="110"/>
                </a:lnTo>
                <a:lnTo>
                  <a:pt x="334" y="118"/>
                </a:lnTo>
                <a:lnTo>
                  <a:pt x="281" y="118"/>
                </a:lnTo>
                <a:lnTo>
                  <a:pt x="250" y="94"/>
                </a:lnTo>
                <a:lnTo>
                  <a:pt x="250" y="94"/>
                </a:lnTo>
                <a:close/>
                <a:moveTo>
                  <a:pt x="70" y="143"/>
                </a:moveTo>
                <a:lnTo>
                  <a:pt x="846" y="143"/>
                </a:lnTo>
                <a:lnTo>
                  <a:pt x="846" y="143"/>
                </a:lnTo>
                <a:lnTo>
                  <a:pt x="860" y="145"/>
                </a:lnTo>
                <a:lnTo>
                  <a:pt x="872" y="149"/>
                </a:lnTo>
                <a:lnTo>
                  <a:pt x="885" y="155"/>
                </a:lnTo>
                <a:lnTo>
                  <a:pt x="895" y="163"/>
                </a:lnTo>
                <a:lnTo>
                  <a:pt x="903" y="174"/>
                </a:lnTo>
                <a:lnTo>
                  <a:pt x="911" y="186"/>
                </a:lnTo>
                <a:lnTo>
                  <a:pt x="915" y="200"/>
                </a:lnTo>
                <a:lnTo>
                  <a:pt x="915" y="215"/>
                </a:lnTo>
                <a:lnTo>
                  <a:pt x="915" y="374"/>
                </a:lnTo>
                <a:lnTo>
                  <a:pt x="915" y="374"/>
                </a:lnTo>
                <a:lnTo>
                  <a:pt x="915" y="389"/>
                </a:lnTo>
                <a:lnTo>
                  <a:pt x="911" y="403"/>
                </a:lnTo>
                <a:lnTo>
                  <a:pt x="903" y="415"/>
                </a:lnTo>
                <a:lnTo>
                  <a:pt x="895" y="425"/>
                </a:lnTo>
                <a:lnTo>
                  <a:pt x="885" y="434"/>
                </a:lnTo>
                <a:lnTo>
                  <a:pt x="872" y="440"/>
                </a:lnTo>
                <a:lnTo>
                  <a:pt x="860" y="444"/>
                </a:lnTo>
                <a:lnTo>
                  <a:pt x="846" y="446"/>
                </a:lnTo>
                <a:lnTo>
                  <a:pt x="70" y="446"/>
                </a:lnTo>
                <a:lnTo>
                  <a:pt x="70" y="446"/>
                </a:lnTo>
                <a:lnTo>
                  <a:pt x="55" y="444"/>
                </a:lnTo>
                <a:lnTo>
                  <a:pt x="43" y="440"/>
                </a:lnTo>
                <a:lnTo>
                  <a:pt x="31" y="434"/>
                </a:lnTo>
                <a:lnTo>
                  <a:pt x="21" y="425"/>
                </a:lnTo>
                <a:lnTo>
                  <a:pt x="12" y="415"/>
                </a:lnTo>
                <a:lnTo>
                  <a:pt x="6" y="403"/>
                </a:lnTo>
                <a:lnTo>
                  <a:pt x="2" y="389"/>
                </a:lnTo>
                <a:lnTo>
                  <a:pt x="0" y="374"/>
                </a:lnTo>
                <a:lnTo>
                  <a:pt x="0" y="215"/>
                </a:lnTo>
                <a:lnTo>
                  <a:pt x="0" y="215"/>
                </a:lnTo>
                <a:lnTo>
                  <a:pt x="2" y="200"/>
                </a:lnTo>
                <a:lnTo>
                  <a:pt x="6" y="186"/>
                </a:lnTo>
                <a:lnTo>
                  <a:pt x="12" y="174"/>
                </a:lnTo>
                <a:lnTo>
                  <a:pt x="21" y="163"/>
                </a:lnTo>
                <a:lnTo>
                  <a:pt x="31" y="155"/>
                </a:lnTo>
                <a:lnTo>
                  <a:pt x="43" y="149"/>
                </a:lnTo>
                <a:lnTo>
                  <a:pt x="55" y="145"/>
                </a:lnTo>
                <a:lnTo>
                  <a:pt x="70" y="143"/>
                </a:lnTo>
                <a:lnTo>
                  <a:pt x="70" y="143"/>
                </a:ln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8" name="PA_任意多边形 5"/>
          <p:cNvSpPr>
            <a:spLocks noEditPoints="1"/>
          </p:cNvSpPr>
          <p:nvPr>
            <p:custDataLst>
              <p:tags r:id="rId6"/>
            </p:custDataLst>
          </p:nvPr>
        </p:nvSpPr>
        <p:spPr bwMode="auto">
          <a:xfrm>
            <a:off x="11026588" y="3449728"/>
            <a:ext cx="708566" cy="665072"/>
          </a:xfrm>
          <a:custGeom>
            <a:avLst/>
            <a:gdLst>
              <a:gd name="T0" fmla="*/ 653 w 928"/>
              <a:gd name="T1" fmla="*/ 194 h 690"/>
              <a:gd name="T2" fmla="*/ 782 w 928"/>
              <a:gd name="T3" fmla="*/ 455 h 690"/>
              <a:gd name="T4" fmla="*/ 826 w 928"/>
              <a:gd name="T5" fmla="*/ 356 h 690"/>
              <a:gd name="T6" fmla="*/ 830 w 928"/>
              <a:gd name="T7" fmla="*/ 667 h 690"/>
              <a:gd name="T8" fmla="*/ 0 w 928"/>
              <a:gd name="T9" fmla="*/ 690 h 690"/>
              <a:gd name="T10" fmla="*/ 23 w 928"/>
              <a:gd name="T11" fmla="*/ 148 h 690"/>
              <a:gd name="T12" fmla="*/ 355 w 928"/>
              <a:gd name="T13" fmla="*/ 467 h 690"/>
              <a:gd name="T14" fmla="*/ 117 w 928"/>
              <a:gd name="T15" fmla="*/ 336 h 690"/>
              <a:gd name="T16" fmla="*/ 117 w 928"/>
              <a:gd name="T17" fmla="*/ 336 h 690"/>
              <a:gd name="T18" fmla="*/ 522 w 928"/>
              <a:gd name="T19" fmla="*/ 271 h 690"/>
              <a:gd name="T20" fmla="*/ 853 w 928"/>
              <a:gd name="T21" fmla="*/ 123 h 690"/>
              <a:gd name="T22" fmla="*/ 891 w 928"/>
              <a:gd name="T23" fmla="*/ 94 h 690"/>
              <a:gd name="T24" fmla="*/ 822 w 928"/>
              <a:gd name="T25" fmla="*/ 246 h 690"/>
              <a:gd name="T26" fmla="*/ 818 w 928"/>
              <a:gd name="T27" fmla="*/ 281 h 690"/>
              <a:gd name="T28" fmla="*/ 843 w 928"/>
              <a:gd name="T29" fmla="*/ 296 h 690"/>
              <a:gd name="T30" fmla="*/ 841 w 928"/>
              <a:gd name="T31" fmla="*/ 267 h 690"/>
              <a:gd name="T32" fmla="*/ 851 w 928"/>
              <a:gd name="T33" fmla="*/ 236 h 690"/>
              <a:gd name="T34" fmla="*/ 916 w 928"/>
              <a:gd name="T35" fmla="*/ 75 h 690"/>
              <a:gd name="T36" fmla="*/ 860 w 928"/>
              <a:gd name="T37" fmla="*/ 31 h 690"/>
              <a:gd name="T38" fmla="*/ 837 w 928"/>
              <a:gd name="T39" fmla="*/ 2 h 690"/>
              <a:gd name="T40" fmla="*/ 801 w 928"/>
              <a:gd name="T41" fmla="*/ 6 h 690"/>
              <a:gd name="T42" fmla="*/ 762 w 928"/>
              <a:gd name="T43" fmla="*/ 48 h 690"/>
              <a:gd name="T44" fmla="*/ 724 w 928"/>
              <a:gd name="T45" fmla="*/ 133 h 690"/>
              <a:gd name="T46" fmla="*/ 787 w 928"/>
              <a:gd name="T47" fmla="*/ 321 h 690"/>
              <a:gd name="T48" fmla="*/ 626 w 928"/>
              <a:gd name="T49" fmla="*/ 452 h 690"/>
              <a:gd name="T50" fmla="*/ 643 w 928"/>
              <a:gd name="T51" fmla="*/ 521 h 690"/>
              <a:gd name="T52" fmla="*/ 636 w 928"/>
              <a:gd name="T53" fmla="*/ 507 h 690"/>
              <a:gd name="T54" fmla="*/ 647 w 928"/>
              <a:gd name="T55" fmla="*/ 492 h 690"/>
              <a:gd name="T56" fmla="*/ 666 w 928"/>
              <a:gd name="T57" fmla="*/ 494 h 690"/>
              <a:gd name="T58" fmla="*/ 670 w 928"/>
              <a:gd name="T59" fmla="*/ 513 h 690"/>
              <a:gd name="T60" fmla="*/ 653 w 928"/>
              <a:gd name="T61" fmla="*/ 525 h 690"/>
              <a:gd name="T62" fmla="*/ 709 w 928"/>
              <a:gd name="T63" fmla="*/ 484 h 690"/>
              <a:gd name="T64" fmla="*/ 666 w 928"/>
              <a:gd name="T65" fmla="*/ 294 h 690"/>
              <a:gd name="T66" fmla="*/ 624 w 928"/>
              <a:gd name="T67" fmla="*/ 438 h 690"/>
              <a:gd name="T68" fmla="*/ 780 w 928"/>
              <a:gd name="T69" fmla="*/ 336 h 690"/>
              <a:gd name="T70" fmla="*/ 292 w 928"/>
              <a:gd name="T71" fmla="*/ 603 h 690"/>
              <a:gd name="T72" fmla="*/ 367 w 928"/>
              <a:gd name="T73" fmla="*/ 536 h 690"/>
              <a:gd name="T74" fmla="*/ 363 w 928"/>
              <a:gd name="T75" fmla="*/ 544 h 690"/>
              <a:gd name="T76" fmla="*/ 340 w 928"/>
              <a:gd name="T77" fmla="*/ 573 h 690"/>
              <a:gd name="T78" fmla="*/ 344 w 928"/>
              <a:gd name="T79" fmla="*/ 596 h 690"/>
              <a:gd name="T80" fmla="*/ 380 w 928"/>
              <a:gd name="T81" fmla="*/ 601 h 690"/>
              <a:gd name="T82" fmla="*/ 432 w 928"/>
              <a:gd name="T83" fmla="*/ 586 h 690"/>
              <a:gd name="T84" fmla="*/ 449 w 928"/>
              <a:gd name="T85" fmla="*/ 592 h 690"/>
              <a:gd name="T86" fmla="*/ 469 w 928"/>
              <a:gd name="T87" fmla="*/ 594 h 690"/>
              <a:gd name="T88" fmla="*/ 488 w 928"/>
              <a:gd name="T89" fmla="*/ 592 h 690"/>
              <a:gd name="T90" fmla="*/ 484 w 928"/>
              <a:gd name="T91" fmla="*/ 626 h 690"/>
              <a:gd name="T92" fmla="*/ 503 w 928"/>
              <a:gd name="T93" fmla="*/ 638 h 690"/>
              <a:gd name="T94" fmla="*/ 540 w 928"/>
              <a:gd name="T95" fmla="*/ 634 h 690"/>
              <a:gd name="T96" fmla="*/ 547 w 928"/>
              <a:gd name="T97" fmla="*/ 603 h 690"/>
              <a:gd name="T98" fmla="*/ 517 w 928"/>
              <a:gd name="T99" fmla="*/ 598 h 690"/>
              <a:gd name="T100" fmla="*/ 520 w 928"/>
              <a:gd name="T101" fmla="*/ 586 h 690"/>
              <a:gd name="T102" fmla="*/ 505 w 928"/>
              <a:gd name="T103" fmla="*/ 555 h 690"/>
              <a:gd name="T104" fmla="*/ 474 w 928"/>
              <a:gd name="T105" fmla="*/ 561 h 690"/>
              <a:gd name="T106" fmla="*/ 461 w 928"/>
              <a:gd name="T107" fmla="*/ 559 h 690"/>
              <a:gd name="T108" fmla="*/ 424 w 928"/>
              <a:gd name="T109" fmla="*/ 557 h 690"/>
              <a:gd name="T110" fmla="*/ 382 w 928"/>
              <a:gd name="T111" fmla="*/ 569 h 690"/>
              <a:gd name="T112" fmla="*/ 399 w 928"/>
              <a:gd name="T113" fmla="*/ 538 h 690"/>
              <a:gd name="T114" fmla="*/ 380 w 928"/>
              <a:gd name="T115" fmla="*/ 521 h 690"/>
              <a:gd name="T116" fmla="*/ 315 w 928"/>
              <a:gd name="T117" fmla="*/ 550 h 6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928" h="690">
                <a:moveTo>
                  <a:pt x="23" y="148"/>
                </a:moveTo>
                <a:lnTo>
                  <a:pt x="672" y="148"/>
                </a:lnTo>
                <a:lnTo>
                  <a:pt x="672" y="148"/>
                </a:lnTo>
                <a:lnTo>
                  <a:pt x="653" y="194"/>
                </a:lnTo>
                <a:lnTo>
                  <a:pt x="46" y="194"/>
                </a:lnTo>
                <a:lnTo>
                  <a:pt x="46" y="644"/>
                </a:lnTo>
                <a:lnTo>
                  <a:pt x="782" y="644"/>
                </a:lnTo>
                <a:lnTo>
                  <a:pt x="782" y="455"/>
                </a:lnTo>
                <a:lnTo>
                  <a:pt x="782" y="455"/>
                </a:lnTo>
                <a:lnTo>
                  <a:pt x="812" y="390"/>
                </a:lnTo>
                <a:lnTo>
                  <a:pt x="812" y="390"/>
                </a:lnTo>
                <a:lnTo>
                  <a:pt x="826" y="356"/>
                </a:lnTo>
                <a:lnTo>
                  <a:pt x="826" y="352"/>
                </a:lnTo>
                <a:lnTo>
                  <a:pt x="826" y="352"/>
                </a:lnTo>
                <a:lnTo>
                  <a:pt x="830" y="352"/>
                </a:lnTo>
                <a:lnTo>
                  <a:pt x="830" y="667"/>
                </a:lnTo>
                <a:lnTo>
                  <a:pt x="830" y="690"/>
                </a:lnTo>
                <a:lnTo>
                  <a:pt x="807" y="690"/>
                </a:lnTo>
                <a:lnTo>
                  <a:pt x="23" y="690"/>
                </a:lnTo>
                <a:lnTo>
                  <a:pt x="0" y="690"/>
                </a:lnTo>
                <a:lnTo>
                  <a:pt x="0" y="667"/>
                </a:lnTo>
                <a:lnTo>
                  <a:pt x="0" y="171"/>
                </a:lnTo>
                <a:lnTo>
                  <a:pt x="0" y="148"/>
                </a:lnTo>
                <a:lnTo>
                  <a:pt x="23" y="148"/>
                </a:lnTo>
                <a:lnTo>
                  <a:pt x="23" y="148"/>
                </a:lnTo>
                <a:close/>
                <a:moveTo>
                  <a:pt x="117" y="432"/>
                </a:moveTo>
                <a:lnTo>
                  <a:pt x="117" y="467"/>
                </a:lnTo>
                <a:lnTo>
                  <a:pt x="355" y="467"/>
                </a:lnTo>
                <a:lnTo>
                  <a:pt x="355" y="432"/>
                </a:lnTo>
                <a:lnTo>
                  <a:pt x="117" y="432"/>
                </a:lnTo>
                <a:lnTo>
                  <a:pt x="117" y="432"/>
                </a:lnTo>
                <a:close/>
                <a:moveTo>
                  <a:pt x="117" y="336"/>
                </a:moveTo>
                <a:lnTo>
                  <a:pt x="117" y="369"/>
                </a:lnTo>
                <a:lnTo>
                  <a:pt x="522" y="369"/>
                </a:lnTo>
                <a:lnTo>
                  <a:pt x="522" y="336"/>
                </a:lnTo>
                <a:lnTo>
                  <a:pt x="117" y="336"/>
                </a:lnTo>
                <a:lnTo>
                  <a:pt x="117" y="336"/>
                </a:lnTo>
                <a:close/>
                <a:moveTo>
                  <a:pt x="117" y="238"/>
                </a:moveTo>
                <a:lnTo>
                  <a:pt x="117" y="271"/>
                </a:lnTo>
                <a:lnTo>
                  <a:pt x="522" y="271"/>
                </a:lnTo>
                <a:lnTo>
                  <a:pt x="522" y="238"/>
                </a:lnTo>
                <a:lnTo>
                  <a:pt x="117" y="238"/>
                </a:lnTo>
                <a:lnTo>
                  <a:pt x="117" y="238"/>
                </a:lnTo>
                <a:close/>
                <a:moveTo>
                  <a:pt x="853" y="123"/>
                </a:moveTo>
                <a:lnTo>
                  <a:pt x="853" y="123"/>
                </a:lnTo>
                <a:lnTo>
                  <a:pt x="860" y="102"/>
                </a:lnTo>
                <a:lnTo>
                  <a:pt x="862" y="83"/>
                </a:lnTo>
                <a:lnTo>
                  <a:pt x="891" y="94"/>
                </a:lnTo>
                <a:lnTo>
                  <a:pt x="891" y="94"/>
                </a:lnTo>
                <a:lnTo>
                  <a:pt x="870" y="137"/>
                </a:lnTo>
                <a:lnTo>
                  <a:pt x="843" y="194"/>
                </a:lnTo>
                <a:lnTo>
                  <a:pt x="822" y="246"/>
                </a:lnTo>
                <a:lnTo>
                  <a:pt x="816" y="263"/>
                </a:lnTo>
                <a:lnTo>
                  <a:pt x="814" y="273"/>
                </a:lnTo>
                <a:lnTo>
                  <a:pt x="814" y="273"/>
                </a:lnTo>
                <a:lnTo>
                  <a:pt x="818" y="281"/>
                </a:lnTo>
                <a:lnTo>
                  <a:pt x="822" y="288"/>
                </a:lnTo>
                <a:lnTo>
                  <a:pt x="830" y="294"/>
                </a:lnTo>
                <a:lnTo>
                  <a:pt x="839" y="296"/>
                </a:lnTo>
                <a:lnTo>
                  <a:pt x="843" y="296"/>
                </a:lnTo>
                <a:lnTo>
                  <a:pt x="847" y="269"/>
                </a:lnTo>
                <a:lnTo>
                  <a:pt x="847" y="269"/>
                </a:lnTo>
                <a:lnTo>
                  <a:pt x="845" y="269"/>
                </a:lnTo>
                <a:lnTo>
                  <a:pt x="841" y="267"/>
                </a:lnTo>
                <a:lnTo>
                  <a:pt x="841" y="265"/>
                </a:lnTo>
                <a:lnTo>
                  <a:pt x="841" y="265"/>
                </a:lnTo>
                <a:lnTo>
                  <a:pt x="843" y="256"/>
                </a:lnTo>
                <a:lnTo>
                  <a:pt x="851" y="236"/>
                </a:lnTo>
                <a:lnTo>
                  <a:pt x="880" y="177"/>
                </a:lnTo>
                <a:lnTo>
                  <a:pt x="922" y="94"/>
                </a:lnTo>
                <a:lnTo>
                  <a:pt x="928" y="79"/>
                </a:lnTo>
                <a:lnTo>
                  <a:pt x="916" y="75"/>
                </a:lnTo>
                <a:lnTo>
                  <a:pt x="864" y="56"/>
                </a:lnTo>
                <a:lnTo>
                  <a:pt x="864" y="56"/>
                </a:lnTo>
                <a:lnTo>
                  <a:pt x="864" y="42"/>
                </a:lnTo>
                <a:lnTo>
                  <a:pt x="860" y="31"/>
                </a:lnTo>
                <a:lnTo>
                  <a:pt x="855" y="21"/>
                </a:lnTo>
                <a:lnTo>
                  <a:pt x="851" y="12"/>
                </a:lnTo>
                <a:lnTo>
                  <a:pt x="845" y="6"/>
                </a:lnTo>
                <a:lnTo>
                  <a:pt x="837" y="2"/>
                </a:lnTo>
                <a:lnTo>
                  <a:pt x="830" y="0"/>
                </a:lnTo>
                <a:lnTo>
                  <a:pt x="820" y="0"/>
                </a:lnTo>
                <a:lnTo>
                  <a:pt x="812" y="2"/>
                </a:lnTo>
                <a:lnTo>
                  <a:pt x="801" y="6"/>
                </a:lnTo>
                <a:lnTo>
                  <a:pt x="793" y="12"/>
                </a:lnTo>
                <a:lnTo>
                  <a:pt x="782" y="23"/>
                </a:lnTo>
                <a:lnTo>
                  <a:pt x="772" y="35"/>
                </a:lnTo>
                <a:lnTo>
                  <a:pt x="762" y="48"/>
                </a:lnTo>
                <a:lnTo>
                  <a:pt x="753" y="64"/>
                </a:lnTo>
                <a:lnTo>
                  <a:pt x="745" y="85"/>
                </a:lnTo>
                <a:lnTo>
                  <a:pt x="745" y="85"/>
                </a:lnTo>
                <a:lnTo>
                  <a:pt x="724" y="133"/>
                </a:lnTo>
                <a:lnTo>
                  <a:pt x="705" y="181"/>
                </a:lnTo>
                <a:lnTo>
                  <a:pt x="672" y="279"/>
                </a:lnTo>
                <a:lnTo>
                  <a:pt x="787" y="321"/>
                </a:lnTo>
                <a:lnTo>
                  <a:pt x="787" y="321"/>
                </a:lnTo>
                <a:lnTo>
                  <a:pt x="822" y="223"/>
                </a:lnTo>
                <a:lnTo>
                  <a:pt x="853" y="123"/>
                </a:lnTo>
                <a:lnTo>
                  <a:pt x="853" y="123"/>
                </a:lnTo>
                <a:close/>
                <a:moveTo>
                  <a:pt x="626" y="452"/>
                </a:moveTo>
                <a:lnTo>
                  <a:pt x="599" y="484"/>
                </a:lnTo>
                <a:lnTo>
                  <a:pt x="613" y="567"/>
                </a:lnTo>
                <a:lnTo>
                  <a:pt x="624" y="571"/>
                </a:lnTo>
                <a:lnTo>
                  <a:pt x="643" y="521"/>
                </a:lnTo>
                <a:lnTo>
                  <a:pt x="643" y="521"/>
                </a:lnTo>
                <a:lnTo>
                  <a:pt x="638" y="517"/>
                </a:lnTo>
                <a:lnTo>
                  <a:pt x="636" y="513"/>
                </a:lnTo>
                <a:lnTo>
                  <a:pt x="636" y="507"/>
                </a:lnTo>
                <a:lnTo>
                  <a:pt x="636" y="500"/>
                </a:lnTo>
                <a:lnTo>
                  <a:pt x="636" y="500"/>
                </a:lnTo>
                <a:lnTo>
                  <a:pt x="641" y="496"/>
                </a:lnTo>
                <a:lnTo>
                  <a:pt x="647" y="492"/>
                </a:lnTo>
                <a:lnTo>
                  <a:pt x="653" y="490"/>
                </a:lnTo>
                <a:lnTo>
                  <a:pt x="659" y="490"/>
                </a:lnTo>
                <a:lnTo>
                  <a:pt x="659" y="490"/>
                </a:lnTo>
                <a:lnTo>
                  <a:pt x="666" y="494"/>
                </a:lnTo>
                <a:lnTo>
                  <a:pt x="670" y="500"/>
                </a:lnTo>
                <a:lnTo>
                  <a:pt x="670" y="507"/>
                </a:lnTo>
                <a:lnTo>
                  <a:pt x="670" y="513"/>
                </a:lnTo>
                <a:lnTo>
                  <a:pt x="670" y="513"/>
                </a:lnTo>
                <a:lnTo>
                  <a:pt x="668" y="517"/>
                </a:lnTo>
                <a:lnTo>
                  <a:pt x="663" y="521"/>
                </a:lnTo>
                <a:lnTo>
                  <a:pt x="657" y="523"/>
                </a:lnTo>
                <a:lnTo>
                  <a:pt x="653" y="525"/>
                </a:lnTo>
                <a:lnTo>
                  <a:pt x="634" y="576"/>
                </a:lnTo>
                <a:lnTo>
                  <a:pt x="647" y="580"/>
                </a:lnTo>
                <a:lnTo>
                  <a:pt x="707" y="528"/>
                </a:lnTo>
                <a:lnTo>
                  <a:pt x="709" y="484"/>
                </a:lnTo>
                <a:lnTo>
                  <a:pt x="626" y="452"/>
                </a:lnTo>
                <a:lnTo>
                  <a:pt x="626" y="452"/>
                </a:lnTo>
                <a:close/>
                <a:moveTo>
                  <a:pt x="780" y="336"/>
                </a:moveTo>
                <a:lnTo>
                  <a:pt x="666" y="294"/>
                </a:lnTo>
                <a:lnTo>
                  <a:pt x="666" y="294"/>
                </a:lnTo>
                <a:lnTo>
                  <a:pt x="645" y="367"/>
                </a:lnTo>
                <a:lnTo>
                  <a:pt x="624" y="438"/>
                </a:lnTo>
                <a:lnTo>
                  <a:pt x="624" y="438"/>
                </a:lnTo>
                <a:lnTo>
                  <a:pt x="720" y="473"/>
                </a:lnTo>
                <a:lnTo>
                  <a:pt x="720" y="473"/>
                </a:lnTo>
                <a:lnTo>
                  <a:pt x="751" y="404"/>
                </a:lnTo>
                <a:lnTo>
                  <a:pt x="780" y="336"/>
                </a:lnTo>
                <a:lnTo>
                  <a:pt x="780" y="336"/>
                </a:lnTo>
                <a:close/>
                <a:moveTo>
                  <a:pt x="275" y="578"/>
                </a:moveTo>
                <a:lnTo>
                  <a:pt x="292" y="603"/>
                </a:lnTo>
                <a:lnTo>
                  <a:pt x="292" y="603"/>
                </a:lnTo>
                <a:lnTo>
                  <a:pt x="330" y="565"/>
                </a:lnTo>
                <a:lnTo>
                  <a:pt x="357" y="542"/>
                </a:lnTo>
                <a:lnTo>
                  <a:pt x="365" y="536"/>
                </a:lnTo>
                <a:lnTo>
                  <a:pt x="367" y="536"/>
                </a:lnTo>
                <a:lnTo>
                  <a:pt x="367" y="536"/>
                </a:lnTo>
                <a:lnTo>
                  <a:pt x="367" y="536"/>
                </a:lnTo>
                <a:lnTo>
                  <a:pt x="365" y="540"/>
                </a:lnTo>
                <a:lnTo>
                  <a:pt x="363" y="544"/>
                </a:lnTo>
                <a:lnTo>
                  <a:pt x="353" y="555"/>
                </a:lnTo>
                <a:lnTo>
                  <a:pt x="353" y="555"/>
                </a:lnTo>
                <a:lnTo>
                  <a:pt x="342" y="567"/>
                </a:lnTo>
                <a:lnTo>
                  <a:pt x="340" y="573"/>
                </a:lnTo>
                <a:lnTo>
                  <a:pt x="338" y="580"/>
                </a:lnTo>
                <a:lnTo>
                  <a:pt x="338" y="580"/>
                </a:lnTo>
                <a:lnTo>
                  <a:pt x="340" y="588"/>
                </a:lnTo>
                <a:lnTo>
                  <a:pt x="344" y="596"/>
                </a:lnTo>
                <a:lnTo>
                  <a:pt x="353" y="601"/>
                </a:lnTo>
                <a:lnTo>
                  <a:pt x="365" y="603"/>
                </a:lnTo>
                <a:lnTo>
                  <a:pt x="365" y="603"/>
                </a:lnTo>
                <a:lnTo>
                  <a:pt x="380" y="601"/>
                </a:lnTo>
                <a:lnTo>
                  <a:pt x="392" y="598"/>
                </a:lnTo>
                <a:lnTo>
                  <a:pt x="415" y="592"/>
                </a:lnTo>
                <a:lnTo>
                  <a:pt x="415" y="592"/>
                </a:lnTo>
                <a:lnTo>
                  <a:pt x="432" y="586"/>
                </a:lnTo>
                <a:lnTo>
                  <a:pt x="444" y="584"/>
                </a:lnTo>
                <a:lnTo>
                  <a:pt x="444" y="584"/>
                </a:lnTo>
                <a:lnTo>
                  <a:pt x="447" y="588"/>
                </a:lnTo>
                <a:lnTo>
                  <a:pt x="449" y="592"/>
                </a:lnTo>
                <a:lnTo>
                  <a:pt x="459" y="596"/>
                </a:lnTo>
                <a:lnTo>
                  <a:pt x="459" y="596"/>
                </a:lnTo>
                <a:lnTo>
                  <a:pt x="463" y="596"/>
                </a:lnTo>
                <a:lnTo>
                  <a:pt x="469" y="594"/>
                </a:lnTo>
                <a:lnTo>
                  <a:pt x="484" y="590"/>
                </a:lnTo>
                <a:lnTo>
                  <a:pt x="488" y="588"/>
                </a:lnTo>
                <a:lnTo>
                  <a:pt x="488" y="592"/>
                </a:lnTo>
                <a:lnTo>
                  <a:pt x="488" y="592"/>
                </a:lnTo>
                <a:lnTo>
                  <a:pt x="488" y="592"/>
                </a:lnTo>
                <a:lnTo>
                  <a:pt x="484" y="611"/>
                </a:lnTo>
                <a:lnTo>
                  <a:pt x="484" y="617"/>
                </a:lnTo>
                <a:lnTo>
                  <a:pt x="484" y="626"/>
                </a:lnTo>
                <a:lnTo>
                  <a:pt x="484" y="626"/>
                </a:lnTo>
                <a:lnTo>
                  <a:pt x="488" y="632"/>
                </a:lnTo>
                <a:lnTo>
                  <a:pt x="495" y="636"/>
                </a:lnTo>
                <a:lnTo>
                  <a:pt x="503" y="638"/>
                </a:lnTo>
                <a:lnTo>
                  <a:pt x="513" y="636"/>
                </a:lnTo>
                <a:lnTo>
                  <a:pt x="513" y="636"/>
                </a:lnTo>
                <a:lnTo>
                  <a:pt x="526" y="634"/>
                </a:lnTo>
                <a:lnTo>
                  <a:pt x="540" y="634"/>
                </a:lnTo>
                <a:lnTo>
                  <a:pt x="559" y="634"/>
                </a:lnTo>
                <a:lnTo>
                  <a:pt x="563" y="605"/>
                </a:lnTo>
                <a:lnTo>
                  <a:pt x="563" y="605"/>
                </a:lnTo>
                <a:lnTo>
                  <a:pt x="547" y="603"/>
                </a:lnTo>
                <a:lnTo>
                  <a:pt x="532" y="603"/>
                </a:lnTo>
                <a:lnTo>
                  <a:pt x="515" y="603"/>
                </a:lnTo>
                <a:lnTo>
                  <a:pt x="515" y="603"/>
                </a:lnTo>
                <a:lnTo>
                  <a:pt x="517" y="598"/>
                </a:lnTo>
                <a:lnTo>
                  <a:pt x="517" y="598"/>
                </a:lnTo>
                <a:lnTo>
                  <a:pt x="517" y="598"/>
                </a:lnTo>
                <a:lnTo>
                  <a:pt x="520" y="586"/>
                </a:lnTo>
                <a:lnTo>
                  <a:pt x="520" y="586"/>
                </a:lnTo>
                <a:lnTo>
                  <a:pt x="522" y="573"/>
                </a:lnTo>
                <a:lnTo>
                  <a:pt x="520" y="565"/>
                </a:lnTo>
                <a:lnTo>
                  <a:pt x="513" y="559"/>
                </a:lnTo>
                <a:lnTo>
                  <a:pt x="505" y="555"/>
                </a:lnTo>
                <a:lnTo>
                  <a:pt x="505" y="555"/>
                </a:lnTo>
                <a:lnTo>
                  <a:pt x="497" y="555"/>
                </a:lnTo>
                <a:lnTo>
                  <a:pt x="488" y="557"/>
                </a:lnTo>
                <a:lnTo>
                  <a:pt x="474" y="561"/>
                </a:lnTo>
                <a:lnTo>
                  <a:pt x="474" y="561"/>
                </a:lnTo>
                <a:lnTo>
                  <a:pt x="467" y="563"/>
                </a:lnTo>
                <a:lnTo>
                  <a:pt x="467" y="563"/>
                </a:lnTo>
                <a:lnTo>
                  <a:pt x="461" y="559"/>
                </a:lnTo>
                <a:lnTo>
                  <a:pt x="455" y="555"/>
                </a:lnTo>
                <a:lnTo>
                  <a:pt x="449" y="555"/>
                </a:lnTo>
                <a:lnTo>
                  <a:pt x="440" y="555"/>
                </a:lnTo>
                <a:lnTo>
                  <a:pt x="424" y="557"/>
                </a:lnTo>
                <a:lnTo>
                  <a:pt x="407" y="563"/>
                </a:lnTo>
                <a:lnTo>
                  <a:pt x="407" y="563"/>
                </a:lnTo>
                <a:lnTo>
                  <a:pt x="382" y="569"/>
                </a:lnTo>
                <a:lnTo>
                  <a:pt x="382" y="569"/>
                </a:lnTo>
                <a:lnTo>
                  <a:pt x="392" y="555"/>
                </a:lnTo>
                <a:lnTo>
                  <a:pt x="396" y="546"/>
                </a:lnTo>
                <a:lnTo>
                  <a:pt x="399" y="538"/>
                </a:lnTo>
                <a:lnTo>
                  <a:pt x="399" y="538"/>
                </a:lnTo>
                <a:lnTo>
                  <a:pt x="396" y="530"/>
                </a:lnTo>
                <a:lnTo>
                  <a:pt x="394" y="523"/>
                </a:lnTo>
                <a:lnTo>
                  <a:pt x="388" y="521"/>
                </a:lnTo>
                <a:lnTo>
                  <a:pt x="380" y="521"/>
                </a:lnTo>
                <a:lnTo>
                  <a:pt x="371" y="523"/>
                </a:lnTo>
                <a:lnTo>
                  <a:pt x="361" y="525"/>
                </a:lnTo>
                <a:lnTo>
                  <a:pt x="338" y="538"/>
                </a:lnTo>
                <a:lnTo>
                  <a:pt x="315" y="550"/>
                </a:lnTo>
                <a:lnTo>
                  <a:pt x="294" y="563"/>
                </a:lnTo>
                <a:lnTo>
                  <a:pt x="275" y="578"/>
                </a:lnTo>
                <a:lnTo>
                  <a:pt x="275" y="578"/>
                </a:ln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541417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upload.wikimedia.org/wikipedia/ru/archive/1/18/20151204083457!Mpgu_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04874" y="4261450"/>
            <a:ext cx="1086927" cy="1054528"/>
          </a:xfrm>
          <a:prstGeom prst="rect">
            <a:avLst/>
          </a:prstGeom>
          <a:noFill/>
        </p:spPr>
      </p:pic>
      <p:sp>
        <p:nvSpPr>
          <p:cNvPr id="8" name="Freeform 8"/>
          <p:cNvSpPr/>
          <p:nvPr/>
        </p:nvSpPr>
        <p:spPr>
          <a:xfrm>
            <a:off x="0" y="5857336"/>
            <a:ext cx="12191999" cy="1000664"/>
          </a:xfrm>
          <a:custGeom>
            <a:avLst/>
            <a:gdLst/>
            <a:ahLst/>
            <a:cxnLst/>
            <a:rect l="l" t="t" r="r" b="b"/>
            <a:pathLst>
              <a:path w="1736622" h="1662840">
                <a:moveTo>
                  <a:pt x="0" y="0"/>
                </a:moveTo>
                <a:lnTo>
                  <a:pt x="1736622" y="0"/>
                </a:lnTo>
                <a:lnTo>
                  <a:pt x="1736622" y="1662840"/>
                </a:lnTo>
                <a:lnTo>
                  <a:pt x="0" y="1662840"/>
                </a:lnTo>
                <a:close/>
              </a:path>
            </a:pathLst>
          </a:custGeom>
          <a:solidFill>
            <a:schemeClr val="bg2">
              <a:lumMod val="50000"/>
            </a:schemeClr>
          </a:solidFill>
        </p:spPr>
      </p:sp>
      <p:sp>
        <p:nvSpPr>
          <p:cNvPr id="9" name="Freeform 3"/>
          <p:cNvSpPr/>
          <p:nvPr/>
        </p:nvSpPr>
        <p:spPr>
          <a:xfrm>
            <a:off x="0" y="0"/>
            <a:ext cx="12192000" cy="1622612"/>
          </a:xfrm>
          <a:custGeom>
            <a:avLst/>
            <a:gdLst/>
            <a:ahLst/>
            <a:cxnLst/>
            <a:rect l="l" t="t" r="r" b="b"/>
            <a:pathLst>
              <a:path w="4816592" h="901411">
                <a:moveTo>
                  <a:pt x="0" y="0"/>
                </a:moveTo>
                <a:lnTo>
                  <a:pt x="4816592" y="0"/>
                </a:lnTo>
                <a:lnTo>
                  <a:pt x="4816592" y="901411"/>
                </a:lnTo>
                <a:lnTo>
                  <a:pt x="0" y="901411"/>
                </a:lnTo>
                <a:close/>
              </a:path>
            </a:pathLst>
          </a:custGeom>
          <a:solidFill>
            <a:schemeClr val="bg2">
              <a:lumMod val="50000"/>
            </a:schemeClr>
          </a:solidFill>
        </p:spPr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1035423" y="14100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Спасибо за внимание!</a:t>
            </a:r>
            <a:endParaRPr kumimoji="0" lang="ru-RU" sz="8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11" name="Рисунок 10" descr="C:\Users\Ольга\Desktop\65756.jpg"/>
          <p:cNvPicPr/>
          <p:nvPr/>
        </p:nvPicPr>
        <p:blipFill>
          <a:blip r:embed="rId3" cstate="print"/>
          <a:srcRect l="26215" r="19873"/>
          <a:stretch>
            <a:fillRect/>
          </a:stretch>
        </p:blipFill>
        <p:spPr bwMode="auto">
          <a:xfrm>
            <a:off x="3684494" y="1730188"/>
            <a:ext cx="4778187" cy="398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任意多边形: 形状 31"/>
          <p:cNvSpPr/>
          <p:nvPr/>
        </p:nvSpPr>
        <p:spPr>
          <a:xfrm flipH="1" flipV="1">
            <a:off x="0" y="1614195"/>
            <a:ext cx="12192000" cy="4245428"/>
          </a:xfrm>
          <a:prstGeom prst="rect">
            <a:avLst/>
          </a:prstGeom>
          <a:solidFill>
            <a:schemeClr val="bg2">
              <a:lumMod val="5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E380EBD-E6EE-F728-E511-CC23DC02E8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0808" y="0"/>
            <a:ext cx="9880121" cy="1143000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Актуальность темы исследования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https://upload.wikimedia.org/wikipedia/ru/archive/1/18/20151204083457!Mpgu_log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946921" y="146650"/>
            <a:ext cx="1086927" cy="1054528"/>
          </a:xfrm>
          <a:prstGeom prst="rect">
            <a:avLst/>
          </a:prstGeom>
          <a:noFill/>
        </p:spPr>
      </p:pic>
      <p:sp>
        <p:nvSpPr>
          <p:cNvPr id="13" name="Freeform 284"/>
          <p:cNvSpPr>
            <a:spLocks noEditPoints="1"/>
          </p:cNvSpPr>
          <p:nvPr/>
        </p:nvSpPr>
        <p:spPr bwMode="auto">
          <a:xfrm>
            <a:off x="494762" y="1081627"/>
            <a:ext cx="971550" cy="898525"/>
          </a:xfrm>
          <a:custGeom>
            <a:avLst/>
            <a:gdLst>
              <a:gd name="T0" fmla="*/ 801258319 w 97"/>
              <a:gd name="T1" fmla="*/ 975235338 h 91"/>
              <a:gd name="T2" fmla="*/ 2147483646 w 97"/>
              <a:gd name="T3" fmla="*/ 975235338 h 91"/>
              <a:gd name="T4" fmla="*/ 2147483646 w 97"/>
              <a:gd name="T5" fmla="*/ 2147483646 h 91"/>
              <a:gd name="T6" fmla="*/ 2147483646 w 97"/>
              <a:gd name="T7" fmla="*/ 2147483646 h 91"/>
              <a:gd name="T8" fmla="*/ 2147483646 w 97"/>
              <a:gd name="T9" fmla="*/ 2147483646 h 91"/>
              <a:gd name="T10" fmla="*/ 2147483646 w 97"/>
              <a:gd name="T11" fmla="*/ 2147483646 h 91"/>
              <a:gd name="T12" fmla="*/ 2147483646 w 97"/>
              <a:gd name="T13" fmla="*/ 2147483646 h 91"/>
              <a:gd name="T14" fmla="*/ 2147483646 w 97"/>
              <a:gd name="T15" fmla="*/ 2147483646 h 91"/>
              <a:gd name="T16" fmla="*/ 2147483646 w 97"/>
              <a:gd name="T17" fmla="*/ 2147483646 h 91"/>
              <a:gd name="T18" fmla="*/ 2147483646 w 97"/>
              <a:gd name="T19" fmla="*/ 2147483646 h 91"/>
              <a:gd name="T20" fmla="*/ 2147483646 w 97"/>
              <a:gd name="T21" fmla="*/ 2147483646 h 91"/>
              <a:gd name="T22" fmla="*/ 2147483646 w 97"/>
              <a:gd name="T23" fmla="*/ 2147483646 h 91"/>
              <a:gd name="T24" fmla="*/ 2147483646 w 97"/>
              <a:gd name="T25" fmla="*/ 2147483646 h 91"/>
              <a:gd name="T26" fmla="*/ 2147483646 w 97"/>
              <a:gd name="T27" fmla="*/ 2147483646 h 91"/>
              <a:gd name="T28" fmla="*/ 2147483646 w 97"/>
              <a:gd name="T29" fmla="*/ 2147483646 h 91"/>
              <a:gd name="T30" fmla="*/ 2147483646 w 97"/>
              <a:gd name="T31" fmla="*/ 2147483646 h 91"/>
              <a:gd name="T32" fmla="*/ 2147483646 w 97"/>
              <a:gd name="T33" fmla="*/ 2147483646 h 91"/>
              <a:gd name="T34" fmla="*/ 2147483646 w 97"/>
              <a:gd name="T35" fmla="*/ 585147127 h 91"/>
              <a:gd name="T36" fmla="*/ 2147483646 w 97"/>
              <a:gd name="T37" fmla="*/ 292573563 h 91"/>
              <a:gd name="T38" fmla="*/ 2147483646 w 97"/>
              <a:gd name="T39" fmla="*/ 877720690 h 91"/>
              <a:gd name="T40" fmla="*/ 2147483646 w 97"/>
              <a:gd name="T41" fmla="*/ 2147483646 h 91"/>
              <a:gd name="T42" fmla="*/ 2147483646 w 97"/>
              <a:gd name="T43" fmla="*/ 2147483646 h 91"/>
              <a:gd name="T44" fmla="*/ 2147483646 w 97"/>
              <a:gd name="T45" fmla="*/ 2147483646 h 91"/>
              <a:gd name="T46" fmla="*/ 2147483646 w 97"/>
              <a:gd name="T47" fmla="*/ 2147483646 h 91"/>
              <a:gd name="T48" fmla="*/ 701098525 w 97"/>
              <a:gd name="T49" fmla="*/ 2147483646 h 91"/>
              <a:gd name="T50" fmla="*/ 1402197049 w 97"/>
              <a:gd name="T51" fmla="*/ 2147483646 h 91"/>
              <a:gd name="T52" fmla="*/ 2003145796 w 97"/>
              <a:gd name="T53" fmla="*/ 2147483646 h 91"/>
              <a:gd name="T54" fmla="*/ 2147483646 w 97"/>
              <a:gd name="T55" fmla="*/ 2147483646 h 91"/>
              <a:gd name="T56" fmla="*/ 2147483646 w 97"/>
              <a:gd name="T57" fmla="*/ 2147483646 h 91"/>
              <a:gd name="T58" fmla="*/ 2147483646 w 97"/>
              <a:gd name="T59" fmla="*/ 2147483646 h 91"/>
              <a:gd name="T60" fmla="*/ 2003145796 w 97"/>
              <a:gd name="T61" fmla="*/ 2147483646 h 91"/>
              <a:gd name="T62" fmla="*/ 1902986003 w 97"/>
              <a:gd name="T63" fmla="*/ 2147483646 h 91"/>
              <a:gd name="T64" fmla="*/ 1802826209 w 97"/>
              <a:gd name="T65" fmla="*/ 2147483646 h 91"/>
              <a:gd name="T66" fmla="*/ 1802826209 w 97"/>
              <a:gd name="T67" fmla="*/ 2147483646 h 91"/>
              <a:gd name="T68" fmla="*/ 1802826209 w 97"/>
              <a:gd name="T69" fmla="*/ 2147483646 h 91"/>
              <a:gd name="T70" fmla="*/ 1602516637 w 97"/>
              <a:gd name="T71" fmla="*/ 2147483646 h 91"/>
              <a:gd name="T72" fmla="*/ 1602516637 w 97"/>
              <a:gd name="T73" fmla="*/ 2147483646 h 91"/>
              <a:gd name="T74" fmla="*/ 0 w 97"/>
              <a:gd name="T75" fmla="*/ 2147483646 h 91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97" h="91">
                <a:moveTo>
                  <a:pt x="18" y="0"/>
                </a:moveTo>
                <a:cubicBezTo>
                  <a:pt x="12" y="0"/>
                  <a:pt x="8" y="4"/>
                  <a:pt x="8" y="10"/>
                </a:cubicBezTo>
                <a:cubicBezTo>
                  <a:pt x="8" y="16"/>
                  <a:pt x="12" y="20"/>
                  <a:pt x="18" y="20"/>
                </a:cubicBezTo>
                <a:cubicBezTo>
                  <a:pt x="24" y="20"/>
                  <a:pt x="28" y="16"/>
                  <a:pt x="28" y="10"/>
                </a:cubicBezTo>
                <a:cubicBezTo>
                  <a:pt x="28" y="4"/>
                  <a:pt x="24" y="0"/>
                  <a:pt x="18" y="0"/>
                </a:cubicBezTo>
                <a:close/>
                <a:moveTo>
                  <a:pt x="41" y="45"/>
                </a:moveTo>
                <a:cubicBezTo>
                  <a:pt x="50" y="42"/>
                  <a:pt x="50" y="42"/>
                  <a:pt x="50" y="42"/>
                </a:cubicBezTo>
                <a:cubicBezTo>
                  <a:pt x="51" y="41"/>
                  <a:pt x="51" y="41"/>
                  <a:pt x="51" y="41"/>
                </a:cubicBezTo>
                <a:cubicBezTo>
                  <a:pt x="52" y="42"/>
                  <a:pt x="52" y="42"/>
                  <a:pt x="52" y="42"/>
                </a:cubicBezTo>
                <a:cubicBezTo>
                  <a:pt x="59" y="46"/>
                  <a:pt x="59" y="46"/>
                  <a:pt x="59" y="46"/>
                </a:cubicBezTo>
                <a:cubicBezTo>
                  <a:pt x="65" y="29"/>
                  <a:pt x="65" y="29"/>
                  <a:pt x="65" y="29"/>
                </a:cubicBezTo>
                <a:cubicBezTo>
                  <a:pt x="66" y="27"/>
                  <a:pt x="66" y="27"/>
                  <a:pt x="66" y="27"/>
                </a:cubicBezTo>
                <a:cubicBezTo>
                  <a:pt x="67" y="29"/>
                  <a:pt x="67" y="29"/>
                  <a:pt x="67" y="29"/>
                </a:cubicBezTo>
                <a:cubicBezTo>
                  <a:pt x="73" y="34"/>
                  <a:pt x="73" y="34"/>
                  <a:pt x="73" y="34"/>
                </a:cubicBezTo>
                <a:cubicBezTo>
                  <a:pt x="81" y="21"/>
                  <a:pt x="81" y="21"/>
                  <a:pt x="81" y="21"/>
                </a:cubicBezTo>
                <a:cubicBezTo>
                  <a:pt x="83" y="23"/>
                  <a:pt x="83" y="23"/>
                  <a:pt x="83" y="23"/>
                </a:cubicBezTo>
                <a:cubicBezTo>
                  <a:pt x="75" y="38"/>
                  <a:pt x="75" y="38"/>
                  <a:pt x="75" y="38"/>
                </a:cubicBezTo>
                <a:cubicBezTo>
                  <a:pt x="73" y="40"/>
                  <a:pt x="73" y="40"/>
                  <a:pt x="73" y="40"/>
                </a:cubicBezTo>
                <a:cubicBezTo>
                  <a:pt x="72" y="38"/>
                  <a:pt x="72" y="38"/>
                  <a:pt x="72" y="38"/>
                </a:cubicBezTo>
                <a:cubicBezTo>
                  <a:pt x="67" y="33"/>
                  <a:pt x="67" y="33"/>
                  <a:pt x="67" y="33"/>
                </a:cubicBezTo>
                <a:cubicBezTo>
                  <a:pt x="61" y="49"/>
                  <a:pt x="61" y="49"/>
                  <a:pt x="61" y="49"/>
                </a:cubicBezTo>
                <a:cubicBezTo>
                  <a:pt x="61" y="51"/>
                  <a:pt x="61" y="51"/>
                  <a:pt x="61" y="51"/>
                </a:cubicBezTo>
                <a:cubicBezTo>
                  <a:pt x="59" y="50"/>
                  <a:pt x="59" y="50"/>
                  <a:pt x="59" y="50"/>
                </a:cubicBezTo>
                <a:cubicBezTo>
                  <a:pt x="51" y="45"/>
                  <a:pt x="51" y="45"/>
                  <a:pt x="51" y="45"/>
                </a:cubicBezTo>
                <a:cubicBezTo>
                  <a:pt x="42" y="48"/>
                  <a:pt x="42" y="48"/>
                  <a:pt x="42" y="48"/>
                </a:cubicBezTo>
                <a:cubicBezTo>
                  <a:pt x="41" y="45"/>
                  <a:pt x="41" y="45"/>
                  <a:pt x="41" y="45"/>
                </a:cubicBezTo>
                <a:close/>
                <a:moveTo>
                  <a:pt x="43" y="86"/>
                </a:moveTo>
                <a:cubicBezTo>
                  <a:pt x="74" y="86"/>
                  <a:pt x="74" y="86"/>
                  <a:pt x="74" y="86"/>
                </a:cubicBezTo>
                <a:cubicBezTo>
                  <a:pt x="74" y="91"/>
                  <a:pt x="74" y="91"/>
                  <a:pt x="74" y="91"/>
                </a:cubicBezTo>
                <a:cubicBezTo>
                  <a:pt x="43" y="91"/>
                  <a:pt x="43" y="91"/>
                  <a:pt x="43" y="91"/>
                </a:cubicBezTo>
                <a:cubicBezTo>
                  <a:pt x="43" y="86"/>
                  <a:pt x="43" y="86"/>
                  <a:pt x="43" y="86"/>
                </a:cubicBezTo>
                <a:close/>
                <a:moveTo>
                  <a:pt x="63" y="68"/>
                </a:moveTo>
                <a:cubicBezTo>
                  <a:pt x="93" y="68"/>
                  <a:pt x="93" y="68"/>
                  <a:pt x="93" y="68"/>
                </a:cubicBezTo>
                <a:cubicBezTo>
                  <a:pt x="97" y="68"/>
                  <a:pt x="97" y="68"/>
                  <a:pt x="97" y="68"/>
                </a:cubicBezTo>
                <a:cubicBezTo>
                  <a:pt x="97" y="64"/>
                  <a:pt x="97" y="64"/>
                  <a:pt x="97" y="64"/>
                </a:cubicBezTo>
                <a:cubicBezTo>
                  <a:pt x="97" y="6"/>
                  <a:pt x="97" y="6"/>
                  <a:pt x="97" y="6"/>
                </a:cubicBezTo>
                <a:cubicBezTo>
                  <a:pt x="97" y="3"/>
                  <a:pt x="97" y="3"/>
                  <a:pt x="97" y="3"/>
                </a:cubicBezTo>
                <a:cubicBezTo>
                  <a:pt x="93" y="3"/>
                  <a:pt x="93" y="3"/>
                  <a:pt x="93" y="3"/>
                </a:cubicBezTo>
                <a:cubicBezTo>
                  <a:pt x="34" y="3"/>
                  <a:pt x="34" y="3"/>
                  <a:pt x="34" y="3"/>
                </a:cubicBezTo>
                <a:cubicBezTo>
                  <a:pt x="34" y="9"/>
                  <a:pt x="34" y="9"/>
                  <a:pt x="34" y="9"/>
                </a:cubicBezTo>
                <a:cubicBezTo>
                  <a:pt x="90" y="9"/>
                  <a:pt x="90" y="9"/>
                  <a:pt x="90" y="9"/>
                </a:cubicBezTo>
                <a:cubicBezTo>
                  <a:pt x="90" y="61"/>
                  <a:pt x="90" y="61"/>
                  <a:pt x="90" y="61"/>
                </a:cubicBezTo>
                <a:cubicBezTo>
                  <a:pt x="36" y="61"/>
                  <a:pt x="36" y="61"/>
                  <a:pt x="36" y="61"/>
                </a:cubicBezTo>
                <a:cubicBezTo>
                  <a:pt x="36" y="68"/>
                  <a:pt x="36" y="68"/>
                  <a:pt x="36" y="68"/>
                </a:cubicBezTo>
                <a:cubicBezTo>
                  <a:pt x="54" y="68"/>
                  <a:pt x="54" y="68"/>
                  <a:pt x="54" y="68"/>
                </a:cubicBezTo>
                <a:cubicBezTo>
                  <a:pt x="54" y="84"/>
                  <a:pt x="54" y="84"/>
                  <a:pt x="54" y="84"/>
                </a:cubicBezTo>
                <a:cubicBezTo>
                  <a:pt x="63" y="84"/>
                  <a:pt x="63" y="84"/>
                  <a:pt x="63" y="84"/>
                </a:cubicBezTo>
                <a:cubicBezTo>
                  <a:pt x="63" y="68"/>
                  <a:pt x="63" y="68"/>
                  <a:pt x="63" y="68"/>
                </a:cubicBezTo>
                <a:close/>
                <a:moveTo>
                  <a:pt x="0" y="50"/>
                </a:moveTo>
                <a:cubicBezTo>
                  <a:pt x="7" y="55"/>
                  <a:pt x="7" y="55"/>
                  <a:pt x="7" y="55"/>
                </a:cubicBezTo>
                <a:cubicBezTo>
                  <a:pt x="5" y="91"/>
                  <a:pt x="5" y="91"/>
                  <a:pt x="5" y="91"/>
                </a:cubicBezTo>
                <a:cubicBezTo>
                  <a:pt x="14" y="91"/>
                  <a:pt x="14" y="91"/>
                  <a:pt x="14" y="91"/>
                </a:cubicBezTo>
                <a:cubicBezTo>
                  <a:pt x="16" y="60"/>
                  <a:pt x="16" y="60"/>
                  <a:pt x="16" y="60"/>
                </a:cubicBezTo>
                <a:cubicBezTo>
                  <a:pt x="20" y="60"/>
                  <a:pt x="20" y="60"/>
                  <a:pt x="20" y="60"/>
                </a:cubicBezTo>
                <a:cubicBezTo>
                  <a:pt x="22" y="91"/>
                  <a:pt x="22" y="91"/>
                  <a:pt x="22" y="91"/>
                </a:cubicBezTo>
                <a:cubicBezTo>
                  <a:pt x="31" y="91"/>
                  <a:pt x="31" y="91"/>
                  <a:pt x="31" y="91"/>
                </a:cubicBezTo>
                <a:cubicBezTo>
                  <a:pt x="29" y="55"/>
                  <a:pt x="29" y="55"/>
                  <a:pt x="29" y="55"/>
                </a:cubicBezTo>
                <a:cubicBezTo>
                  <a:pt x="28" y="33"/>
                  <a:pt x="28" y="33"/>
                  <a:pt x="28" y="33"/>
                </a:cubicBezTo>
                <a:cubicBezTo>
                  <a:pt x="50" y="32"/>
                  <a:pt x="50" y="32"/>
                  <a:pt x="50" y="32"/>
                </a:cubicBezTo>
                <a:cubicBezTo>
                  <a:pt x="55" y="24"/>
                  <a:pt x="55" y="24"/>
                  <a:pt x="55" y="24"/>
                </a:cubicBezTo>
                <a:cubicBezTo>
                  <a:pt x="30" y="23"/>
                  <a:pt x="30" y="23"/>
                  <a:pt x="30" y="23"/>
                </a:cubicBezTo>
                <a:cubicBezTo>
                  <a:pt x="20" y="23"/>
                  <a:pt x="20" y="23"/>
                  <a:pt x="20" y="23"/>
                </a:cubicBezTo>
                <a:cubicBezTo>
                  <a:pt x="20" y="24"/>
                  <a:pt x="20" y="24"/>
                  <a:pt x="20" y="24"/>
                </a:cubicBezTo>
                <a:cubicBezTo>
                  <a:pt x="19" y="27"/>
                  <a:pt x="19" y="27"/>
                  <a:pt x="19" y="27"/>
                </a:cubicBezTo>
                <a:cubicBezTo>
                  <a:pt x="22" y="43"/>
                  <a:pt x="22" y="43"/>
                  <a:pt x="22" y="43"/>
                </a:cubicBezTo>
                <a:cubicBezTo>
                  <a:pt x="18" y="47"/>
                  <a:pt x="18" y="47"/>
                  <a:pt x="18" y="47"/>
                </a:cubicBezTo>
                <a:cubicBezTo>
                  <a:pt x="18" y="47"/>
                  <a:pt x="18" y="47"/>
                  <a:pt x="18" y="47"/>
                </a:cubicBezTo>
                <a:cubicBezTo>
                  <a:pt x="18" y="47"/>
                  <a:pt x="18" y="47"/>
                  <a:pt x="18" y="47"/>
                </a:cubicBezTo>
                <a:cubicBezTo>
                  <a:pt x="18" y="47"/>
                  <a:pt x="18" y="47"/>
                  <a:pt x="18" y="47"/>
                </a:cubicBezTo>
                <a:cubicBezTo>
                  <a:pt x="18" y="47"/>
                  <a:pt x="18" y="47"/>
                  <a:pt x="18" y="47"/>
                </a:cubicBezTo>
                <a:cubicBezTo>
                  <a:pt x="14" y="43"/>
                  <a:pt x="14" y="43"/>
                  <a:pt x="14" y="43"/>
                </a:cubicBezTo>
                <a:cubicBezTo>
                  <a:pt x="16" y="27"/>
                  <a:pt x="16" y="27"/>
                  <a:pt x="16" y="27"/>
                </a:cubicBezTo>
                <a:cubicBezTo>
                  <a:pt x="15" y="24"/>
                  <a:pt x="15" y="24"/>
                  <a:pt x="15" y="24"/>
                </a:cubicBezTo>
                <a:cubicBezTo>
                  <a:pt x="16" y="23"/>
                  <a:pt x="16" y="23"/>
                  <a:pt x="16" y="23"/>
                </a:cubicBezTo>
                <a:cubicBezTo>
                  <a:pt x="5" y="23"/>
                  <a:pt x="5" y="23"/>
                  <a:pt x="5" y="23"/>
                </a:cubicBezTo>
                <a:lnTo>
                  <a:pt x="0" y="50"/>
                </a:lnTo>
                <a:close/>
              </a:path>
            </a:pathLst>
          </a:custGeom>
          <a:solidFill>
            <a:schemeClr val="bg2">
              <a:lumMod val="5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4" name="Заголовок 1">
            <a:extLst>
              <a:ext uri="{FF2B5EF4-FFF2-40B4-BE49-F238E27FC236}">
                <a16:creationId xmlns:a16="http://schemas.microsoft.com/office/drawing/2014/main" xmlns="" id="{CCAF612D-494D-3FF8-2DB9-109C7BD94D16}"/>
              </a:ext>
            </a:extLst>
          </p:cNvPr>
          <p:cNvSpPr txBox="1">
            <a:spLocks/>
          </p:cNvSpPr>
          <p:nvPr/>
        </p:nvSpPr>
        <p:spPr>
          <a:xfrm>
            <a:off x="1500996" y="1059642"/>
            <a:ext cx="1042071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>
              <a:lnSpc>
                <a:spcPct val="120000"/>
              </a:lnSpc>
            </a:pP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Дисграфия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представляет собой уникальные недостатки письма, которые появляются из-за нарушений высших психических функций, принимающих непосредственное участие в письменной деятельности. По данным исследований, это отклонение наблюдается у более чем половины второклассников и трети школьников, обучающихся в средних классах, что свидетельствует об устойчивом нарушении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. Такое 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большое количество школьников с данным отклонением насчитывается из-за того, что примерно половина выпускников детского сада идут в первый класс с фонетико-фонематическим недоразвитием или общим недоразвитием речи, которые не дают ребёнку полноценно освоить грамоту.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5" name="Заголовок 1">
            <a:extLst>
              <a:ext uri="{FF2B5EF4-FFF2-40B4-BE49-F238E27FC236}">
                <a16:creationId xmlns:a16="http://schemas.microsoft.com/office/drawing/2014/main" xmlns="" id="{CCAF612D-494D-3FF8-2DB9-109C7BD94D16}"/>
              </a:ext>
            </a:extLst>
          </p:cNvPr>
          <p:cNvSpPr txBox="1">
            <a:spLocks/>
          </p:cNvSpPr>
          <p:nvPr/>
        </p:nvSpPr>
        <p:spPr>
          <a:xfrm>
            <a:off x="1483744" y="2298970"/>
            <a:ext cx="1036032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Зачастую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 детей с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дисграфией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неразборчивый почерк, буквы написаны неаккуратно. Это происходит из-за неуверенности ребёнка и страха допустить ошибку. У букв разная высота и наклон, они выходят за пределы строки. Во время письма школьник очень нервничает, напрягает руку и давит на ручку, в результате чего появляется усталость и не получается писать быстрее.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Более того, когда ребёнок пишет диктант, он может нарочно ухудшать почерк, чтобы учитель не смог различить ошибки, однако это приводит к постоянным плохим оценкам. В такой ситуации он ещё больше нервничает, и его состояние становится только хуже. Ребенок начинает бояться совершить ошибку, замыкается, у него снижаются самооценка и мотивация к обучению.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6" name="Заголовок 1">
            <a:extLst>
              <a:ext uri="{FF2B5EF4-FFF2-40B4-BE49-F238E27FC236}">
                <a16:creationId xmlns:a16="http://schemas.microsoft.com/office/drawing/2014/main" xmlns="" id="{CCAF612D-494D-3FF8-2DB9-109C7BD94D16}"/>
              </a:ext>
            </a:extLst>
          </p:cNvPr>
          <p:cNvSpPr txBox="1">
            <a:spLocks/>
          </p:cNvSpPr>
          <p:nvPr/>
        </p:nvSpPr>
        <p:spPr>
          <a:xfrm>
            <a:off x="1475117" y="3963869"/>
            <a:ext cx="1048109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>
              <a:lnSpc>
                <a:spcPct val="120000"/>
              </a:lnSpc>
            </a:pP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Кроме 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выше перечисленного, к дисграфии могут быть добавлены и неврологические проблемы: плохие память, внимание, поведение и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гиперактивность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. Острой проблемой современного образования является предупреждение, выявление и коррекция дисграфии у младших школьников, обучающихся в классах общеобразовательной школы.</a:t>
            </a:r>
          </a:p>
          <a:p>
            <a:pPr>
              <a:lnSpc>
                <a:spcPct val="120000"/>
              </a:lnSpc>
            </a:pP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Нарушение письма нельзя рассматривать изолированно, так как оно сочетается с расстройствами устной речи и других вербальных и невербальных психических функций, поэтому её решение требует создания специальных психолого-педагогических условий для обучения, основанных на деятельности междисциплинарной команды специалистов средней общеобразовательной школы. В большинстве случаев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дисграфия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проявляется у детей с ограниченными возможностями здоровья, в частности у младших школьников с тяжелыми нарушениями речи (ТНР).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7" name="Заголовок 1">
            <a:extLst>
              <a:ext uri="{FF2B5EF4-FFF2-40B4-BE49-F238E27FC236}">
                <a16:creationId xmlns:a16="http://schemas.microsoft.com/office/drawing/2014/main" xmlns="" id="{CCAF612D-494D-3FF8-2DB9-109C7BD94D16}"/>
              </a:ext>
            </a:extLst>
          </p:cNvPr>
          <p:cNvSpPr txBox="1">
            <a:spLocks/>
          </p:cNvSpPr>
          <p:nvPr/>
        </p:nvSpPr>
        <p:spPr>
          <a:xfrm>
            <a:off x="1440611" y="5577008"/>
            <a:ext cx="10429335" cy="8324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just">
              <a:spcBef>
                <a:spcPct val="0"/>
              </a:spcBef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Стойкость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проявлений дисграфии у обучающихся младших классов с ТНР носит неоднородный характер. Коррекционный процесс не всегда оказывается эффективным, что требует оптимизации процесса психолого-педагогического сопровождения детей с ТНР.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8" name="Freeform 110"/>
          <p:cNvSpPr>
            <a:spLocks noChangeAspect="1" noEditPoints="1"/>
          </p:cNvSpPr>
          <p:nvPr/>
        </p:nvSpPr>
        <p:spPr bwMode="auto">
          <a:xfrm>
            <a:off x="422695" y="4947434"/>
            <a:ext cx="878365" cy="778693"/>
          </a:xfrm>
          <a:custGeom>
            <a:avLst/>
            <a:gdLst>
              <a:gd name="T0" fmla="*/ 55 w 100"/>
              <a:gd name="T1" fmla="*/ 4 h 88"/>
              <a:gd name="T2" fmla="*/ 76 w 100"/>
              <a:gd name="T3" fmla="*/ 41 h 88"/>
              <a:gd name="T4" fmla="*/ 76 w 100"/>
              <a:gd name="T5" fmla="*/ 41 h 88"/>
              <a:gd name="T6" fmla="*/ 98 w 100"/>
              <a:gd name="T7" fmla="*/ 79 h 88"/>
              <a:gd name="T8" fmla="*/ 96 w 100"/>
              <a:gd name="T9" fmla="*/ 87 h 88"/>
              <a:gd name="T10" fmla="*/ 92 w 100"/>
              <a:gd name="T11" fmla="*/ 88 h 88"/>
              <a:gd name="T12" fmla="*/ 92 w 100"/>
              <a:gd name="T13" fmla="*/ 88 h 88"/>
              <a:gd name="T14" fmla="*/ 49 w 100"/>
              <a:gd name="T15" fmla="*/ 88 h 88"/>
              <a:gd name="T16" fmla="*/ 7 w 100"/>
              <a:gd name="T17" fmla="*/ 88 h 88"/>
              <a:gd name="T18" fmla="*/ 0 w 100"/>
              <a:gd name="T19" fmla="*/ 82 h 88"/>
              <a:gd name="T20" fmla="*/ 1 w 100"/>
              <a:gd name="T21" fmla="*/ 78 h 88"/>
              <a:gd name="T22" fmla="*/ 23 w 100"/>
              <a:gd name="T23" fmla="*/ 41 h 88"/>
              <a:gd name="T24" fmla="*/ 23 w 100"/>
              <a:gd name="T25" fmla="*/ 41 h 88"/>
              <a:gd name="T26" fmla="*/ 44 w 100"/>
              <a:gd name="T27" fmla="*/ 4 h 88"/>
              <a:gd name="T28" fmla="*/ 53 w 100"/>
              <a:gd name="T29" fmla="*/ 2 h 88"/>
              <a:gd name="T30" fmla="*/ 55 w 100"/>
              <a:gd name="T31" fmla="*/ 4 h 88"/>
              <a:gd name="T32" fmla="*/ 44 w 100"/>
              <a:gd name="T33" fmla="*/ 34 h 88"/>
              <a:gd name="T34" fmla="*/ 44 w 100"/>
              <a:gd name="T35" fmla="*/ 37 h 88"/>
              <a:gd name="T36" fmla="*/ 46 w 100"/>
              <a:gd name="T37" fmla="*/ 62 h 88"/>
              <a:gd name="T38" fmla="*/ 52 w 100"/>
              <a:gd name="T39" fmla="*/ 62 h 88"/>
              <a:gd name="T40" fmla="*/ 54 w 100"/>
              <a:gd name="T41" fmla="*/ 37 h 88"/>
              <a:gd name="T42" fmla="*/ 54 w 100"/>
              <a:gd name="T43" fmla="*/ 34 h 88"/>
              <a:gd name="T44" fmla="*/ 44 w 100"/>
              <a:gd name="T45" fmla="*/ 34 h 88"/>
              <a:gd name="T46" fmla="*/ 49 w 100"/>
              <a:gd name="T47" fmla="*/ 72 h 88"/>
              <a:gd name="T48" fmla="*/ 53 w 100"/>
              <a:gd name="T49" fmla="*/ 69 h 88"/>
              <a:gd name="T50" fmla="*/ 49 w 100"/>
              <a:gd name="T51" fmla="*/ 65 h 88"/>
              <a:gd name="T52" fmla="*/ 45 w 100"/>
              <a:gd name="T53" fmla="*/ 69 h 88"/>
              <a:gd name="T54" fmla="*/ 49 w 100"/>
              <a:gd name="T55" fmla="*/ 72 h 88"/>
              <a:gd name="T56" fmla="*/ 65 w 100"/>
              <a:gd name="T57" fmla="*/ 48 h 88"/>
              <a:gd name="T58" fmla="*/ 49 w 100"/>
              <a:gd name="T59" fmla="*/ 20 h 88"/>
              <a:gd name="T60" fmla="*/ 34 w 100"/>
              <a:gd name="T61" fmla="*/ 47 h 88"/>
              <a:gd name="T62" fmla="*/ 33 w 100"/>
              <a:gd name="T63" fmla="*/ 48 h 88"/>
              <a:gd name="T64" fmla="*/ 17 w 100"/>
              <a:gd name="T65" fmla="*/ 75 h 88"/>
              <a:gd name="T66" fmla="*/ 49 w 100"/>
              <a:gd name="T67" fmla="*/ 75 h 88"/>
              <a:gd name="T68" fmla="*/ 81 w 100"/>
              <a:gd name="T69" fmla="*/ 75 h 88"/>
              <a:gd name="T70" fmla="*/ 65 w 100"/>
              <a:gd name="T71" fmla="*/ 48 h 88"/>
              <a:gd name="T72" fmla="*/ 65 w 100"/>
              <a:gd name="T73" fmla="*/ 48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100" h="88">
                <a:moveTo>
                  <a:pt x="55" y="4"/>
                </a:moveTo>
                <a:cubicBezTo>
                  <a:pt x="76" y="41"/>
                  <a:pt x="76" y="41"/>
                  <a:pt x="76" y="41"/>
                </a:cubicBezTo>
                <a:cubicBezTo>
                  <a:pt x="76" y="41"/>
                  <a:pt x="76" y="41"/>
                  <a:pt x="76" y="41"/>
                </a:cubicBezTo>
                <a:cubicBezTo>
                  <a:pt x="98" y="79"/>
                  <a:pt x="98" y="79"/>
                  <a:pt x="98" y="79"/>
                </a:cubicBezTo>
                <a:cubicBezTo>
                  <a:pt x="100" y="82"/>
                  <a:pt x="99" y="85"/>
                  <a:pt x="96" y="87"/>
                </a:cubicBezTo>
                <a:cubicBezTo>
                  <a:pt x="95" y="88"/>
                  <a:pt x="93" y="88"/>
                  <a:pt x="92" y="88"/>
                </a:cubicBezTo>
                <a:cubicBezTo>
                  <a:pt x="92" y="88"/>
                  <a:pt x="92" y="88"/>
                  <a:pt x="92" y="88"/>
                </a:cubicBezTo>
                <a:cubicBezTo>
                  <a:pt x="49" y="88"/>
                  <a:pt x="49" y="88"/>
                  <a:pt x="49" y="88"/>
                </a:cubicBezTo>
                <a:cubicBezTo>
                  <a:pt x="7" y="88"/>
                  <a:pt x="7" y="88"/>
                  <a:pt x="7" y="88"/>
                </a:cubicBezTo>
                <a:cubicBezTo>
                  <a:pt x="3" y="88"/>
                  <a:pt x="0" y="85"/>
                  <a:pt x="0" y="82"/>
                </a:cubicBezTo>
                <a:cubicBezTo>
                  <a:pt x="0" y="80"/>
                  <a:pt x="1" y="79"/>
                  <a:pt x="1" y="78"/>
                </a:cubicBezTo>
                <a:cubicBezTo>
                  <a:pt x="23" y="41"/>
                  <a:pt x="23" y="41"/>
                  <a:pt x="23" y="41"/>
                </a:cubicBezTo>
                <a:cubicBezTo>
                  <a:pt x="23" y="41"/>
                  <a:pt x="23" y="41"/>
                  <a:pt x="23" y="41"/>
                </a:cubicBezTo>
                <a:cubicBezTo>
                  <a:pt x="44" y="4"/>
                  <a:pt x="44" y="4"/>
                  <a:pt x="44" y="4"/>
                </a:cubicBezTo>
                <a:cubicBezTo>
                  <a:pt x="46" y="1"/>
                  <a:pt x="50" y="0"/>
                  <a:pt x="53" y="2"/>
                </a:cubicBezTo>
                <a:cubicBezTo>
                  <a:pt x="54" y="3"/>
                  <a:pt x="54" y="3"/>
                  <a:pt x="55" y="4"/>
                </a:cubicBezTo>
                <a:close/>
                <a:moveTo>
                  <a:pt x="44" y="34"/>
                </a:moveTo>
                <a:cubicBezTo>
                  <a:pt x="44" y="37"/>
                  <a:pt x="44" y="37"/>
                  <a:pt x="44" y="37"/>
                </a:cubicBezTo>
                <a:cubicBezTo>
                  <a:pt x="46" y="62"/>
                  <a:pt x="46" y="62"/>
                  <a:pt x="46" y="62"/>
                </a:cubicBezTo>
                <a:cubicBezTo>
                  <a:pt x="52" y="62"/>
                  <a:pt x="52" y="62"/>
                  <a:pt x="52" y="62"/>
                </a:cubicBezTo>
                <a:cubicBezTo>
                  <a:pt x="54" y="37"/>
                  <a:pt x="54" y="37"/>
                  <a:pt x="54" y="37"/>
                </a:cubicBezTo>
                <a:cubicBezTo>
                  <a:pt x="54" y="34"/>
                  <a:pt x="54" y="34"/>
                  <a:pt x="54" y="34"/>
                </a:cubicBezTo>
                <a:cubicBezTo>
                  <a:pt x="44" y="34"/>
                  <a:pt x="44" y="34"/>
                  <a:pt x="44" y="34"/>
                </a:cubicBezTo>
                <a:close/>
                <a:moveTo>
                  <a:pt x="49" y="72"/>
                </a:moveTo>
                <a:cubicBezTo>
                  <a:pt x="52" y="72"/>
                  <a:pt x="53" y="71"/>
                  <a:pt x="53" y="69"/>
                </a:cubicBezTo>
                <a:cubicBezTo>
                  <a:pt x="53" y="66"/>
                  <a:pt x="51" y="65"/>
                  <a:pt x="49" y="65"/>
                </a:cubicBezTo>
                <a:cubicBezTo>
                  <a:pt x="47" y="65"/>
                  <a:pt x="45" y="66"/>
                  <a:pt x="45" y="69"/>
                </a:cubicBezTo>
                <a:cubicBezTo>
                  <a:pt x="45" y="71"/>
                  <a:pt x="47" y="72"/>
                  <a:pt x="49" y="72"/>
                </a:cubicBezTo>
                <a:close/>
                <a:moveTo>
                  <a:pt x="65" y="48"/>
                </a:moveTo>
                <a:cubicBezTo>
                  <a:pt x="49" y="20"/>
                  <a:pt x="49" y="20"/>
                  <a:pt x="49" y="20"/>
                </a:cubicBezTo>
                <a:cubicBezTo>
                  <a:pt x="34" y="47"/>
                  <a:pt x="34" y="47"/>
                  <a:pt x="34" y="47"/>
                </a:cubicBezTo>
                <a:cubicBezTo>
                  <a:pt x="34" y="48"/>
                  <a:pt x="34" y="48"/>
                  <a:pt x="33" y="48"/>
                </a:cubicBezTo>
                <a:cubicBezTo>
                  <a:pt x="17" y="75"/>
                  <a:pt x="17" y="75"/>
                  <a:pt x="17" y="75"/>
                </a:cubicBezTo>
                <a:cubicBezTo>
                  <a:pt x="49" y="75"/>
                  <a:pt x="49" y="75"/>
                  <a:pt x="49" y="75"/>
                </a:cubicBezTo>
                <a:cubicBezTo>
                  <a:pt x="81" y="75"/>
                  <a:pt x="81" y="75"/>
                  <a:pt x="81" y="75"/>
                </a:cubicBezTo>
                <a:cubicBezTo>
                  <a:pt x="65" y="48"/>
                  <a:pt x="65" y="48"/>
                  <a:pt x="65" y="48"/>
                </a:cubicBezTo>
                <a:cubicBezTo>
                  <a:pt x="65" y="48"/>
                  <a:pt x="65" y="48"/>
                  <a:pt x="65" y="48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  <a:extLst/>
        </p:spPr>
        <p:txBody>
          <a:bodyPr lIns="171441" tIns="85720" rIns="171441" bIns="85720"/>
          <a:lstStyle/>
          <a:p>
            <a:pPr defTabSz="1285734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3500">
              <a:solidFill>
                <a:prstClr val="black"/>
              </a:solidFill>
              <a:latin typeface="+mj-ea"/>
              <a:ea typeface="+mj-ea"/>
              <a:cs typeface="Arial" panose="020B0604020202020204" pitchFamily="34" charset="0"/>
            </a:endParaRPr>
          </a:p>
        </p:txBody>
      </p:sp>
      <p:sp>
        <p:nvSpPr>
          <p:cNvPr id="19" name="PA_任意多边形 18"/>
          <p:cNvSpPr>
            <a:spLocks noEditPoints="1"/>
          </p:cNvSpPr>
          <p:nvPr>
            <p:custDataLst>
              <p:tags r:id="rId1"/>
            </p:custDataLst>
          </p:nvPr>
        </p:nvSpPr>
        <p:spPr bwMode="auto">
          <a:xfrm>
            <a:off x="517585" y="2441776"/>
            <a:ext cx="730612" cy="594722"/>
          </a:xfrm>
          <a:custGeom>
            <a:avLst/>
            <a:gdLst>
              <a:gd name="T0" fmla="*/ 743 w 743"/>
              <a:gd name="T1" fmla="*/ 841 h 901"/>
              <a:gd name="T2" fmla="*/ 211 w 743"/>
              <a:gd name="T3" fmla="*/ 901 h 901"/>
              <a:gd name="T4" fmla="*/ 340 w 743"/>
              <a:gd name="T5" fmla="*/ 841 h 901"/>
              <a:gd name="T6" fmla="*/ 586 w 743"/>
              <a:gd name="T7" fmla="*/ 260 h 901"/>
              <a:gd name="T8" fmla="*/ 586 w 743"/>
              <a:gd name="T9" fmla="*/ 260 h 901"/>
              <a:gd name="T10" fmla="*/ 592 w 743"/>
              <a:gd name="T11" fmla="*/ 238 h 901"/>
              <a:gd name="T12" fmla="*/ 592 w 743"/>
              <a:gd name="T13" fmla="*/ 213 h 901"/>
              <a:gd name="T14" fmla="*/ 588 w 743"/>
              <a:gd name="T15" fmla="*/ 201 h 901"/>
              <a:gd name="T16" fmla="*/ 571 w 743"/>
              <a:gd name="T17" fmla="*/ 182 h 901"/>
              <a:gd name="T18" fmla="*/ 379 w 743"/>
              <a:gd name="T19" fmla="*/ 70 h 901"/>
              <a:gd name="T20" fmla="*/ 369 w 743"/>
              <a:gd name="T21" fmla="*/ 64 h 901"/>
              <a:gd name="T22" fmla="*/ 344 w 743"/>
              <a:gd name="T23" fmla="*/ 61 h 901"/>
              <a:gd name="T24" fmla="*/ 332 w 743"/>
              <a:gd name="T25" fmla="*/ 64 h 901"/>
              <a:gd name="T26" fmla="*/ 319 w 743"/>
              <a:gd name="T27" fmla="*/ 68 h 901"/>
              <a:gd name="T28" fmla="*/ 301 w 743"/>
              <a:gd name="T29" fmla="*/ 82 h 901"/>
              <a:gd name="T30" fmla="*/ 293 w 743"/>
              <a:gd name="T31" fmla="*/ 92 h 901"/>
              <a:gd name="T32" fmla="*/ 281 w 743"/>
              <a:gd name="T33" fmla="*/ 131 h 901"/>
              <a:gd name="T34" fmla="*/ 485 w 743"/>
              <a:gd name="T35" fmla="*/ 250 h 901"/>
              <a:gd name="T36" fmla="*/ 565 w 743"/>
              <a:gd name="T37" fmla="*/ 295 h 901"/>
              <a:gd name="T38" fmla="*/ 643 w 743"/>
              <a:gd name="T39" fmla="*/ 278 h 901"/>
              <a:gd name="T40" fmla="*/ 612 w 743"/>
              <a:gd name="T41" fmla="*/ 332 h 901"/>
              <a:gd name="T42" fmla="*/ 594 w 743"/>
              <a:gd name="T43" fmla="*/ 362 h 901"/>
              <a:gd name="T44" fmla="*/ 592 w 743"/>
              <a:gd name="T45" fmla="*/ 367 h 901"/>
              <a:gd name="T46" fmla="*/ 395 w 743"/>
              <a:gd name="T47" fmla="*/ 710 h 901"/>
              <a:gd name="T48" fmla="*/ 383 w 743"/>
              <a:gd name="T49" fmla="*/ 715 h 901"/>
              <a:gd name="T50" fmla="*/ 352 w 743"/>
              <a:gd name="T51" fmla="*/ 727 h 901"/>
              <a:gd name="T52" fmla="*/ 328 w 743"/>
              <a:gd name="T53" fmla="*/ 731 h 901"/>
              <a:gd name="T54" fmla="*/ 303 w 743"/>
              <a:gd name="T55" fmla="*/ 727 h 901"/>
              <a:gd name="T56" fmla="*/ 285 w 743"/>
              <a:gd name="T57" fmla="*/ 719 h 901"/>
              <a:gd name="T58" fmla="*/ 274 w 743"/>
              <a:gd name="T59" fmla="*/ 710 h 901"/>
              <a:gd name="T60" fmla="*/ 258 w 743"/>
              <a:gd name="T61" fmla="*/ 686 h 901"/>
              <a:gd name="T62" fmla="*/ 252 w 743"/>
              <a:gd name="T63" fmla="*/ 672 h 901"/>
              <a:gd name="T64" fmla="*/ 209 w 743"/>
              <a:gd name="T65" fmla="*/ 667 h 901"/>
              <a:gd name="T66" fmla="*/ 170 w 743"/>
              <a:gd name="T67" fmla="*/ 653 h 901"/>
              <a:gd name="T68" fmla="*/ 152 w 743"/>
              <a:gd name="T69" fmla="*/ 641 h 901"/>
              <a:gd name="T70" fmla="*/ 119 w 743"/>
              <a:gd name="T71" fmla="*/ 606 h 901"/>
              <a:gd name="T72" fmla="*/ 107 w 743"/>
              <a:gd name="T73" fmla="*/ 586 h 901"/>
              <a:gd name="T74" fmla="*/ 76 w 743"/>
              <a:gd name="T75" fmla="*/ 588 h 901"/>
              <a:gd name="T76" fmla="*/ 49 w 743"/>
              <a:gd name="T77" fmla="*/ 581 h 901"/>
              <a:gd name="T78" fmla="*/ 39 w 743"/>
              <a:gd name="T79" fmla="*/ 577 h 901"/>
              <a:gd name="T80" fmla="*/ 23 w 743"/>
              <a:gd name="T81" fmla="*/ 561 h 901"/>
              <a:gd name="T82" fmla="*/ 10 w 743"/>
              <a:gd name="T83" fmla="*/ 538 h 901"/>
              <a:gd name="T84" fmla="*/ 2 w 743"/>
              <a:gd name="T85" fmla="*/ 510 h 901"/>
              <a:gd name="T86" fmla="*/ 0 w 743"/>
              <a:gd name="T87" fmla="*/ 481 h 901"/>
              <a:gd name="T88" fmla="*/ 199 w 743"/>
              <a:gd name="T89" fmla="*/ 139 h 901"/>
              <a:gd name="T90" fmla="*/ 205 w 743"/>
              <a:gd name="T91" fmla="*/ 127 h 901"/>
              <a:gd name="T92" fmla="*/ 219 w 743"/>
              <a:gd name="T93" fmla="*/ 104 h 901"/>
              <a:gd name="T94" fmla="*/ 250 w 743"/>
              <a:gd name="T95" fmla="*/ 51 h 901"/>
              <a:gd name="T96" fmla="*/ 262 w 743"/>
              <a:gd name="T97" fmla="*/ 33 h 901"/>
              <a:gd name="T98" fmla="*/ 293 w 743"/>
              <a:gd name="T99" fmla="*/ 10 h 901"/>
              <a:gd name="T100" fmla="*/ 311 w 743"/>
              <a:gd name="T101" fmla="*/ 2 h 901"/>
              <a:gd name="T102" fmla="*/ 332 w 743"/>
              <a:gd name="T103" fmla="*/ 0 h 901"/>
              <a:gd name="T104" fmla="*/ 371 w 743"/>
              <a:gd name="T105" fmla="*/ 4 h 901"/>
              <a:gd name="T106" fmla="*/ 606 w 743"/>
              <a:gd name="T107" fmla="*/ 137 h 901"/>
              <a:gd name="T108" fmla="*/ 623 w 743"/>
              <a:gd name="T109" fmla="*/ 150 h 901"/>
              <a:gd name="T110" fmla="*/ 647 w 743"/>
              <a:gd name="T111" fmla="*/ 182 h 901"/>
              <a:gd name="T112" fmla="*/ 653 w 743"/>
              <a:gd name="T113" fmla="*/ 201 h 901"/>
              <a:gd name="T114" fmla="*/ 657 w 743"/>
              <a:gd name="T115" fmla="*/ 240 h 901"/>
              <a:gd name="T116" fmla="*/ 643 w 743"/>
              <a:gd name="T117" fmla="*/ 278 h 901"/>
              <a:gd name="T118" fmla="*/ 10 w 743"/>
              <a:gd name="T119" fmla="*/ 653 h 901"/>
              <a:gd name="T120" fmla="*/ 98 w 743"/>
              <a:gd name="T121" fmla="*/ 884 h 901"/>
              <a:gd name="T122" fmla="*/ 10 w 743"/>
              <a:gd name="T123" fmla="*/ 653 h 9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743" h="901">
                <a:moveTo>
                  <a:pt x="340" y="841"/>
                </a:moveTo>
                <a:lnTo>
                  <a:pt x="743" y="841"/>
                </a:lnTo>
                <a:lnTo>
                  <a:pt x="743" y="901"/>
                </a:lnTo>
                <a:lnTo>
                  <a:pt x="211" y="901"/>
                </a:lnTo>
                <a:lnTo>
                  <a:pt x="340" y="841"/>
                </a:lnTo>
                <a:lnTo>
                  <a:pt x="340" y="841"/>
                </a:lnTo>
                <a:close/>
                <a:moveTo>
                  <a:pt x="565" y="295"/>
                </a:moveTo>
                <a:lnTo>
                  <a:pt x="586" y="260"/>
                </a:lnTo>
                <a:lnTo>
                  <a:pt x="586" y="260"/>
                </a:lnTo>
                <a:lnTo>
                  <a:pt x="586" y="260"/>
                </a:lnTo>
                <a:lnTo>
                  <a:pt x="590" y="250"/>
                </a:lnTo>
                <a:lnTo>
                  <a:pt x="592" y="238"/>
                </a:lnTo>
                <a:lnTo>
                  <a:pt x="594" y="225"/>
                </a:lnTo>
                <a:lnTo>
                  <a:pt x="592" y="213"/>
                </a:lnTo>
                <a:lnTo>
                  <a:pt x="592" y="213"/>
                </a:lnTo>
                <a:lnTo>
                  <a:pt x="588" y="201"/>
                </a:lnTo>
                <a:lnTo>
                  <a:pt x="580" y="190"/>
                </a:lnTo>
                <a:lnTo>
                  <a:pt x="571" y="182"/>
                </a:lnTo>
                <a:lnTo>
                  <a:pt x="561" y="174"/>
                </a:lnTo>
                <a:lnTo>
                  <a:pt x="379" y="70"/>
                </a:lnTo>
                <a:lnTo>
                  <a:pt x="379" y="70"/>
                </a:lnTo>
                <a:lnTo>
                  <a:pt x="369" y="64"/>
                </a:lnTo>
                <a:lnTo>
                  <a:pt x="356" y="61"/>
                </a:lnTo>
                <a:lnTo>
                  <a:pt x="344" y="61"/>
                </a:lnTo>
                <a:lnTo>
                  <a:pt x="332" y="64"/>
                </a:lnTo>
                <a:lnTo>
                  <a:pt x="332" y="64"/>
                </a:lnTo>
                <a:lnTo>
                  <a:pt x="332" y="64"/>
                </a:lnTo>
                <a:lnTo>
                  <a:pt x="319" y="68"/>
                </a:lnTo>
                <a:lnTo>
                  <a:pt x="309" y="74"/>
                </a:lnTo>
                <a:lnTo>
                  <a:pt x="301" y="82"/>
                </a:lnTo>
                <a:lnTo>
                  <a:pt x="293" y="92"/>
                </a:lnTo>
                <a:lnTo>
                  <a:pt x="293" y="92"/>
                </a:lnTo>
                <a:lnTo>
                  <a:pt x="272" y="127"/>
                </a:lnTo>
                <a:lnTo>
                  <a:pt x="281" y="131"/>
                </a:lnTo>
                <a:lnTo>
                  <a:pt x="352" y="172"/>
                </a:lnTo>
                <a:lnTo>
                  <a:pt x="485" y="250"/>
                </a:lnTo>
                <a:lnTo>
                  <a:pt x="559" y="291"/>
                </a:lnTo>
                <a:lnTo>
                  <a:pt x="565" y="295"/>
                </a:lnTo>
                <a:lnTo>
                  <a:pt x="565" y="295"/>
                </a:lnTo>
                <a:close/>
                <a:moveTo>
                  <a:pt x="643" y="278"/>
                </a:moveTo>
                <a:lnTo>
                  <a:pt x="645" y="278"/>
                </a:lnTo>
                <a:lnTo>
                  <a:pt x="612" y="332"/>
                </a:lnTo>
                <a:lnTo>
                  <a:pt x="600" y="354"/>
                </a:lnTo>
                <a:lnTo>
                  <a:pt x="594" y="362"/>
                </a:lnTo>
                <a:lnTo>
                  <a:pt x="592" y="367"/>
                </a:lnTo>
                <a:lnTo>
                  <a:pt x="592" y="367"/>
                </a:lnTo>
                <a:lnTo>
                  <a:pt x="399" y="700"/>
                </a:lnTo>
                <a:lnTo>
                  <a:pt x="395" y="710"/>
                </a:lnTo>
                <a:lnTo>
                  <a:pt x="383" y="715"/>
                </a:lnTo>
                <a:lnTo>
                  <a:pt x="383" y="715"/>
                </a:lnTo>
                <a:lnTo>
                  <a:pt x="369" y="721"/>
                </a:lnTo>
                <a:lnTo>
                  <a:pt x="352" y="727"/>
                </a:lnTo>
                <a:lnTo>
                  <a:pt x="340" y="729"/>
                </a:lnTo>
                <a:lnTo>
                  <a:pt x="328" y="731"/>
                </a:lnTo>
                <a:lnTo>
                  <a:pt x="315" y="731"/>
                </a:lnTo>
                <a:lnTo>
                  <a:pt x="303" y="727"/>
                </a:lnTo>
                <a:lnTo>
                  <a:pt x="293" y="725"/>
                </a:lnTo>
                <a:lnTo>
                  <a:pt x="285" y="719"/>
                </a:lnTo>
                <a:lnTo>
                  <a:pt x="285" y="719"/>
                </a:lnTo>
                <a:lnTo>
                  <a:pt x="274" y="710"/>
                </a:lnTo>
                <a:lnTo>
                  <a:pt x="264" y="698"/>
                </a:lnTo>
                <a:lnTo>
                  <a:pt x="258" y="686"/>
                </a:lnTo>
                <a:lnTo>
                  <a:pt x="252" y="672"/>
                </a:lnTo>
                <a:lnTo>
                  <a:pt x="252" y="672"/>
                </a:lnTo>
                <a:lnTo>
                  <a:pt x="229" y="672"/>
                </a:lnTo>
                <a:lnTo>
                  <a:pt x="209" y="667"/>
                </a:lnTo>
                <a:lnTo>
                  <a:pt x="188" y="661"/>
                </a:lnTo>
                <a:lnTo>
                  <a:pt x="170" y="653"/>
                </a:lnTo>
                <a:lnTo>
                  <a:pt x="170" y="653"/>
                </a:lnTo>
                <a:lnTo>
                  <a:pt x="152" y="641"/>
                </a:lnTo>
                <a:lnTo>
                  <a:pt x="135" y="624"/>
                </a:lnTo>
                <a:lnTo>
                  <a:pt x="119" y="606"/>
                </a:lnTo>
                <a:lnTo>
                  <a:pt x="107" y="586"/>
                </a:lnTo>
                <a:lnTo>
                  <a:pt x="107" y="586"/>
                </a:lnTo>
                <a:lnTo>
                  <a:pt x="90" y="588"/>
                </a:lnTo>
                <a:lnTo>
                  <a:pt x="76" y="588"/>
                </a:lnTo>
                <a:lnTo>
                  <a:pt x="61" y="586"/>
                </a:lnTo>
                <a:lnTo>
                  <a:pt x="49" y="581"/>
                </a:lnTo>
                <a:lnTo>
                  <a:pt x="49" y="581"/>
                </a:lnTo>
                <a:lnTo>
                  <a:pt x="39" y="577"/>
                </a:lnTo>
                <a:lnTo>
                  <a:pt x="29" y="569"/>
                </a:lnTo>
                <a:lnTo>
                  <a:pt x="23" y="561"/>
                </a:lnTo>
                <a:lnTo>
                  <a:pt x="14" y="551"/>
                </a:lnTo>
                <a:lnTo>
                  <a:pt x="10" y="538"/>
                </a:lnTo>
                <a:lnTo>
                  <a:pt x="6" y="526"/>
                </a:lnTo>
                <a:lnTo>
                  <a:pt x="2" y="510"/>
                </a:lnTo>
                <a:lnTo>
                  <a:pt x="2" y="491"/>
                </a:lnTo>
                <a:lnTo>
                  <a:pt x="0" y="481"/>
                </a:lnTo>
                <a:lnTo>
                  <a:pt x="6" y="473"/>
                </a:lnTo>
                <a:lnTo>
                  <a:pt x="199" y="139"/>
                </a:lnTo>
                <a:lnTo>
                  <a:pt x="199" y="139"/>
                </a:lnTo>
                <a:lnTo>
                  <a:pt x="205" y="127"/>
                </a:lnTo>
                <a:lnTo>
                  <a:pt x="219" y="104"/>
                </a:lnTo>
                <a:lnTo>
                  <a:pt x="219" y="104"/>
                </a:lnTo>
                <a:lnTo>
                  <a:pt x="250" y="51"/>
                </a:lnTo>
                <a:lnTo>
                  <a:pt x="250" y="51"/>
                </a:lnTo>
                <a:lnTo>
                  <a:pt x="250" y="51"/>
                </a:lnTo>
                <a:lnTo>
                  <a:pt x="262" y="33"/>
                </a:lnTo>
                <a:lnTo>
                  <a:pt x="276" y="21"/>
                </a:lnTo>
                <a:lnTo>
                  <a:pt x="293" y="10"/>
                </a:lnTo>
                <a:lnTo>
                  <a:pt x="311" y="2"/>
                </a:lnTo>
                <a:lnTo>
                  <a:pt x="311" y="2"/>
                </a:lnTo>
                <a:lnTo>
                  <a:pt x="311" y="2"/>
                </a:lnTo>
                <a:lnTo>
                  <a:pt x="332" y="0"/>
                </a:lnTo>
                <a:lnTo>
                  <a:pt x="352" y="0"/>
                </a:lnTo>
                <a:lnTo>
                  <a:pt x="371" y="4"/>
                </a:lnTo>
                <a:lnTo>
                  <a:pt x="389" y="12"/>
                </a:lnTo>
                <a:lnTo>
                  <a:pt x="606" y="137"/>
                </a:lnTo>
                <a:lnTo>
                  <a:pt x="606" y="137"/>
                </a:lnTo>
                <a:lnTo>
                  <a:pt x="623" y="150"/>
                </a:lnTo>
                <a:lnTo>
                  <a:pt x="637" y="164"/>
                </a:lnTo>
                <a:lnTo>
                  <a:pt x="647" y="182"/>
                </a:lnTo>
                <a:lnTo>
                  <a:pt x="653" y="201"/>
                </a:lnTo>
                <a:lnTo>
                  <a:pt x="653" y="201"/>
                </a:lnTo>
                <a:lnTo>
                  <a:pt x="657" y="219"/>
                </a:lnTo>
                <a:lnTo>
                  <a:pt x="657" y="240"/>
                </a:lnTo>
                <a:lnTo>
                  <a:pt x="653" y="258"/>
                </a:lnTo>
                <a:lnTo>
                  <a:pt x="643" y="278"/>
                </a:lnTo>
                <a:lnTo>
                  <a:pt x="643" y="278"/>
                </a:lnTo>
                <a:close/>
                <a:moveTo>
                  <a:pt x="10" y="653"/>
                </a:moveTo>
                <a:lnTo>
                  <a:pt x="16" y="837"/>
                </a:lnTo>
                <a:lnTo>
                  <a:pt x="98" y="884"/>
                </a:lnTo>
                <a:lnTo>
                  <a:pt x="262" y="798"/>
                </a:lnTo>
                <a:lnTo>
                  <a:pt x="10" y="653"/>
                </a:ln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0" name="PA_任意多边形 5"/>
          <p:cNvSpPr>
            <a:spLocks noEditPoints="1"/>
          </p:cNvSpPr>
          <p:nvPr>
            <p:custDataLst>
              <p:tags r:id="rId2"/>
            </p:custDataLst>
          </p:nvPr>
        </p:nvSpPr>
        <p:spPr bwMode="auto">
          <a:xfrm>
            <a:off x="508959" y="3657945"/>
            <a:ext cx="776377" cy="732900"/>
          </a:xfrm>
          <a:custGeom>
            <a:avLst/>
            <a:gdLst>
              <a:gd name="T0" fmla="*/ 653 w 928"/>
              <a:gd name="T1" fmla="*/ 194 h 690"/>
              <a:gd name="T2" fmla="*/ 782 w 928"/>
              <a:gd name="T3" fmla="*/ 455 h 690"/>
              <a:gd name="T4" fmla="*/ 826 w 928"/>
              <a:gd name="T5" fmla="*/ 356 h 690"/>
              <a:gd name="T6" fmla="*/ 830 w 928"/>
              <a:gd name="T7" fmla="*/ 667 h 690"/>
              <a:gd name="T8" fmla="*/ 0 w 928"/>
              <a:gd name="T9" fmla="*/ 690 h 690"/>
              <a:gd name="T10" fmla="*/ 23 w 928"/>
              <a:gd name="T11" fmla="*/ 148 h 690"/>
              <a:gd name="T12" fmla="*/ 355 w 928"/>
              <a:gd name="T13" fmla="*/ 467 h 690"/>
              <a:gd name="T14" fmla="*/ 117 w 928"/>
              <a:gd name="T15" fmla="*/ 336 h 690"/>
              <a:gd name="T16" fmla="*/ 117 w 928"/>
              <a:gd name="T17" fmla="*/ 336 h 690"/>
              <a:gd name="T18" fmla="*/ 522 w 928"/>
              <a:gd name="T19" fmla="*/ 271 h 690"/>
              <a:gd name="T20" fmla="*/ 853 w 928"/>
              <a:gd name="T21" fmla="*/ 123 h 690"/>
              <a:gd name="T22" fmla="*/ 891 w 928"/>
              <a:gd name="T23" fmla="*/ 94 h 690"/>
              <a:gd name="T24" fmla="*/ 822 w 928"/>
              <a:gd name="T25" fmla="*/ 246 h 690"/>
              <a:gd name="T26" fmla="*/ 818 w 928"/>
              <a:gd name="T27" fmla="*/ 281 h 690"/>
              <a:gd name="T28" fmla="*/ 843 w 928"/>
              <a:gd name="T29" fmla="*/ 296 h 690"/>
              <a:gd name="T30" fmla="*/ 841 w 928"/>
              <a:gd name="T31" fmla="*/ 267 h 690"/>
              <a:gd name="T32" fmla="*/ 851 w 928"/>
              <a:gd name="T33" fmla="*/ 236 h 690"/>
              <a:gd name="T34" fmla="*/ 916 w 928"/>
              <a:gd name="T35" fmla="*/ 75 h 690"/>
              <a:gd name="T36" fmla="*/ 860 w 928"/>
              <a:gd name="T37" fmla="*/ 31 h 690"/>
              <a:gd name="T38" fmla="*/ 837 w 928"/>
              <a:gd name="T39" fmla="*/ 2 h 690"/>
              <a:gd name="T40" fmla="*/ 801 w 928"/>
              <a:gd name="T41" fmla="*/ 6 h 690"/>
              <a:gd name="T42" fmla="*/ 762 w 928"/>
              <a:gd name="T43" fmla="*/ 48 h 690"/>
              <a:gd name="T44" fmla="*/ 724 w 928"/>
              <a:gd name="T45" fmla="*/ 133 h 690"/>
              <a:gd name="T46" fmla="*/ 787 w 928"/>
              <a:gd name="T47" fmla="*/ 321 h 690"/>
              <a:gd name="T48" fmla="*/ 626 w 928"/>
              <a:gd name="T49" fmla="*/ 452 h 690"/>
              <a:gd name="T50" fmla="*/ 643 w 928"/>
              <a:gd name="T51" fmla="*/ 521 h 690"/>
              <a:gd name="T52" fmla="*/ 636 w 928"/>
              <a:gd name="T53" fmla="*/ 507 h 690"/>
              <a:gd name="T54" fmla="*/ 647 w 928"/>
              <a:gd name="T55" fmla="*/ 492 h 690"/>
              <a:gd name="T56" fmla="*/ 666 w 928"/>
              <a:gd name="T57" fmla="*/ 494 h 690"/>
              <a:gd name="T58" fmla="*/ 670 w 928"/>
              <a:gd name="T59" fmla="*/ 513 h 690"/>
              <a:gd name="T60" fmla="*/ 653 w 928"/>
              <a:gd name="T61" fmla="*/ 525 h 690"/>
              <a:gd name="T62" fmla="*/ 709 w 928"/>
              <a:gd name="T63" fmla="*/ 484 h 690"/>
              <a:gd name="T64" fmla="*/ 666 w 928"/>
              <a:gd name="T65" fmla="*/ 294 h 690"/>
              <a:gd name="T66" fmla="*/ 624 w 928"/>
              <a:gd name="T67" fmla="*/ 438 h 690"/>
              <a:gd name="T68" fmla="*/ 780 w 928"/>
              <a:gd name="T69" fmla="*/ 336 h 690"/>
              <a:gd name="T70" fmla="*/ 292 w 928"/>
              <a:gd name="T71" fmla="*/ 603 h 690"/>
              <a:gd name="T72" fmla="*/ 367 w 928"/>
              <a:gd name="T73" fmla="*/ 536 h 690"/>
              <a:gd name="T74" fmla="*/ 363 w 928"/>
              <a:gd name="T75" fmla="*/ 544 h 690"/>
              <a:gd name="T76" fmla="*/ 340 w 928"/>
              <a:gd name="T77" fmla="*/ 573 h 690"/>
              <a:gd name="T78" fmla="*/ 344 w 928"/>
              <a:gd name="T79" fmla="*/ 596 h 690"/>
              <a:gd name="T80" fmla="*/ 380 w 928"/>
              <a:gd name="T81" fmla="*/ 601 h 690"/>
              <a:gd name="T82" fmla="*/ 432 w 928"/>
              <a:gd name="T83" fmla="*/ 586 h 690"/>
              <a:gd name="T84" fmla="*/ 449 w 928"/>
              <a:gd name="T85" fmla="*/ 592 h 690"/>
              <a:gd name="T86" fmla="*/ 469 w 928"/>
              <a:gd name="T87" fmla="*/ 594 h 690"/>
              <a:gd name="T88" fmla="*/ 488 w 928"/>
              <a:gd name="T89" fmla="*/ 592 h 690"/>
              <a:gd name="T90" fmla="*/ 484 w 928"/>
              <a:gd name="T91" fmla="*/ 626 h 690"/>
              <a:gd name="T92" fmla="*/ 503 w 928"/>
              <a:gd name="T93" fmla="*/ 638 h 690"/>
              <a:gd name="T94" fmla="*/ 540 w 928"/>
              <a:gd name="T95" fmla="*/ 634 h 690"/>
              <a:gd name="T96" fmla="*/ 547 w 928"/>
              <a:gd name="T97" fmla="*/ 603 h 690"/>
              <a:gd name="T98" fmla="*/ 517 w 928"/>
              <a:gd name="T99" fmla="*/ 598 h 690"/>
              <a:gd name="T100" fmla="*/ 520 w 928"/>
              <a:gd name="T101" fmla="*/ 586 h 690"/>
              <a:gd name="T102" fmla="*/ 505 w 928"/>
              <a:gd name="T103" fmla="*/ 555 h 690"/>
              <a:gd name="T104" fmla="*/ 474 w 928"/>
              <a:gd name="T105" fmla="*/ 561 h 690"/>
              <a:gd name="T106" fmla="*/ 461 w 928"/>
              <a:gd name="T107" fmla="*/ 559 h 690"/>
              <a:gd name="T108" fmla="*/ 424 w 928"/>
              <a:gd name="T109" fmla="*/ 557 h 690"/>
              <a:gd name="T110" fmla="*/ 382 w 928"/>
              <a:gd name="T111" fmla="*/ 569 h 690"/>
              <a:gd name="T112" fmla="*/ 399 w 928"/>
              <a:gd name="T113" fmla="*/ 538 h 690"/>
              <a:gd name="T114" fmla="*/ 380 w 928"/>
              <a:gd name="T115" fmla="*/ 521 h 690"/>
              <a:gd name="T116" fmla="*/ 315 w 928"/>
              <a:gd name="T117" fmla="*/ 550 h 6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928" h="690">
                <a:moveTo>
                  <a:pt x="23" y="148"/>
                </a:moveTo>
                <a:lnTo>
                  <a:pt x="672" y="148"/>
                </a:lnTo>
                <a:lnTo>
                  <a:pt x="672" y="148"/>
                </a:lnTo>
                <a:lnTo>
                  <a:pt x="653" y="194"/>
                </a:lnTo>
                <a:lnTo>
                  <a:pt x="46" y="194"/>
                </a:lnTo>
                <a:lnTo>
                  <a:pt x="46" y="644"/>
                </a:lnTo>
                <a:lnTo>
                  <a:pt x="782" y="644"/>
                </a:lnTo>
                <a:lnTo>
                  <a:pt x="782" y="455"/>
                </a:lnTo>
                <a:lnTo>
                  <a:pt x="782" y="455"/>
                </a:lnTo>
                <a:lnTo>
                  <a:pt x="812" y="390"/>
                </a:lnTo>
                <a:lnTo>
                  <a:pt x="812" y="390"/>
                </a:lnTo>
                <a:lnTo>
                  <a:pt x="826" y="356"/>
                </a:lnTo>
                <a:lnTo>
                  <a:pt x="826" y="352"/>
                </a:lnTo>
                <a:lnTo>
                  <a:pt x="826" y="352"/>
                </a:lnTo>
                <a:lnTo>
                  <a:pt x="830" y="352"/>
                </a:lnTo>
                <a:lnTo>
                  <a:pt x="830" y="667"/>
                </a:lnTo>
                <a:lnTo>
                  <a:pt x="830" y="690"/>
                </a:lnTo>
                <a:lnTo>
                  <a:pt x="807" y="690"/>
                </a:lnTo>
                <a:lnTo>
                  <a:pt x="23" y="690"/>
                </a:lnTo>
                <a:lnTo>
                  <a:pt x="0" y="690"/>
                </a:lnTo>
                <a:lnTo>
                  <a:pt x="0" y="667"/>
                </a:lnTo>
                <a:lnTo>
                  <a:pt x="0" y="171"/>
                </a:lnTo>
                <a:lnTo>
                  <a:pt x="0" y="148"/>
                </a:lnTo>
                <a:lnTo>
                  <a:pt x="23" y="148"/>
                </a:lnTo>
                <a:lnTo>
                  <a:pt x="23" y="148"/>
                </a:lnTo>
                <a:close/>
                <a:moveTo>
                  <a:pt x="117" y="432"/>
                </a:moveTo>
                <a:lnTo>
                  <a:pt x="117" y="467"/>
                </a:lnTo>
                <a:lnTo>
                  <a:pt x="355" y="467"/>
                </a:lnTo>
                <a:lnTo>
                  <a:pt x="355" y="432"/>
                </a:lnTo>
                <a:lnTo>
                  <a:pt x="117" y="432"/>
                </a:lnTo>
                <a:lnTo>
                  <a:pt x="117" y="432"/>
                </a:lnTo>
                <a:close/>
                <a:moveTo>
                  <a:pt x="117" y="336"/>
                </a:moveTo>
                <a:lnTo>
                  <a:pt x="117" y="369"/>
                </a:lnTo>
                <a:lnTo>
                  <a:pt x="522" y="369"/>
                </a:lnTo>
                <a:lnTo>
                  <a:pt x="522" y="336"/>
                </a:lnTo>
                <a:lnTo>
                  <a:pt x="117" y="336"/>
                </a:lnTo>
                <a:lnTo>
                  <a:pt x="117" y="336"/>
                </a:lnTo>
                <a:close/>
                <a:moveTo>
                  <a:pt x="117" y="238"/>
                </a:moveTo>
                <a:lnTo>
                  <a:pt x="117" y="271"/>
                </a:lnTo>
                <a:lnTo>
                  <a:pt x="522" y="271"/>
                </a:lnTo>
                <a:lnTo>
                  <a:pt x="522" y="238"/>
                </a:lnTo>
                <a:lnTo>
                  <a:pt x="117" y="238"/>
                </a:lnTo>
                <a:lnTo>
                  <a:pt x="117" y="238"/>
                </a:lnTo>
                <a:close/>
                <a:moveTo>
                  <a:pt x="853" y="123"/>
                </a:moveTo>
                <a:lnTo>
                  <a:pt x="853" y="123"/>
                </a:lnTo>
                <a:lnTo>
                  <a:pt x="860" y="102"/>
                </a:lnTo>
                <a:lnTo>
                  <a:pt x="862" y="83"/>
                </a:lnTo>
                <a:lnTo>
                  <a:pt x="891" y="94"/>
                </a:lnTo>
                <a:lnTo>
                  <a:pt x="891" y="94"/>
                </a:lnTo>
                <a:lnTo>
                  <a:pt x="870" y="137"/>
                </a:lnTo>
                <a:lnTo>
                  <a:pt x="843" y="194"/>
                </a:lnTo>
                <a:lnTo>
                  <a:pt x="822" y="246"/>
                </a:lnTo>
                <a:lnTo>
                  <a:pt x="816" y="263"/>
                </a:lnTo>
                <a:lnTo>
                  <a:pt x="814" y="273"/>
                </a:lnTo>
                <a:lnTo>
                  <a:pt x="814" y="273"/>
                </a:lnTo>
                <a:lnTo>
                  <a:pt x="818" y="281"/>
                </a:lnTo>
                <a:lnTo>
                  <a:pt x="822" y="288"/>
                </a:lnTo>
                <a:lnTo>
                  <a:pt x="830" y="294"/>
                </a:lnTo>
                <a:lnTo>
                  <a:pt x="839" y="296"/>
                </a:lnTo>
                <a:lnTo>
                  <a:pt x="843" y="296"/>
                </a:lnTo>
                <a:lnTo>
                  <a:pt x="847" y="269"/>
                </a:lnTo>
                <a:lnTo>
                  <a:pt x="847" y="269"/>
                </a:lnTo>
                <a:lnTo>
                  <a:pt x="845" y="269"/>
                </a:lnTo>
                <a:lnTo>
                  <a:pt x="841" y="267"/>
                </a:lnTo>
                <a:lnTo>
                  <a:pt x="841" y="265"/>
                </a:lnTo>
                <a:lnTo>
                  <a:pt x="841" y="265"/>
                </a:lnTo>
                <a:lnTo>
                  <a:pt x="843" y="256"/>
                </a:lnTo>
                <a:lnTo>
                  <a:pt x="851" y="236"/>
                </a:lnTo>
                <a:lnTo>
                  <a:pt x="880" y="177"/>
                </a:lnTo>
                <a:lnTo>
                  <a:pt x="922" y="94"/>
                </a:lnTo>
                <a:lnTo>
                  <a:pt x="928" y="79"/>
                </a:lnTo>
                <a:lnTo>
                  <a:pt x="916" y="75"/>
                </a:lnTo>
                <a:lnTo>
                  <a:pt x="864" y="56"/>
                </a:lnTo>
                <a:lnTo>
                  <a:pt x="864" y="56"/>
                </a:lnTo>
                <a:lnTo>
                  <a:pt x="864" y="42"/>
                </a:lnTo>
                <a:lnTo>
                  <a:pt x="860" y="31"/>
                </a:lnTo>
                <a:lnTo>
                  <a:pt x="855" y="21"/>
                </a:lnTo>
                <a:lnTo>
                  <a:pt x="851" y="12"/>
                </a:lnTo>
                <a:lnTo>
                  <a:pt x="845" y="6"/>
                </a:lnTo>
                <a:lnTo>
                  <a:pt x="837" y="2"/>
                </a:lnTo>
                <a:lnTo>
                  <a:pt x="830" y="0"/>
                </a:lnTo>
                <a:lnTo>
                  <a:pt x="820" y="0"/>
                </a:lnTo>
                <a:lnTo>
                  <a:pt x="812" y="2"/>
                </a:lnTo>
                <a:lnTo>
                  <a:pt x="801" y="6"/>
                </a:lnTo>
                <a:lnTo>
                  <a:pt x="793" y="12"/>
                </a:lnTo>
                <a:lnTo>
                  <a:pt x="782" y="23"/>
                </a:lnTo>
                <a:lnTo>
                  <a:pt x="772" y="35"/>
                </a:lnTo>
                <a:lnTo>
                  <a:pt x="762" y="48"/>
                </a:lnTo>
                <a:lnTo>
                  <a:pt x="753" y="64"/>
                </a:lnTo>
                <a:lnTo>
                  <a:pt x="745" y="85"/>
                </a:lnTo>
                <a:lnTo>
                  <a:pt x="745" y="85"/>
                </a:lnTo>
                <a:lnTo>
                  <a:pt x="724" y="133"/>
                </a:lnTo>
                <a:lnTo>
                  <a:pt x="705" y="181"/>
                </a:lnTo>
                <a:lnTo>
                  <a:pt x="672" y="279"/>
                </a:lnTo>
                <a:lnTo>
                  <a:pt x="787" y="321"/>
                </a:lnTo>
                <a:lnTo>
                  <a:pt x="787" y="321"/>
                </a:lnTo>
                <a:lnTo>
                  <a:pt x="822" y="223"/>
                </a:lnTo>
                <a:lnTo>
                  <a:pt x="853" y="123"/>
                </a:lnTo>
                <a:lnTo>
                  <a:pt x="853" y="123"/>
                </a:lnTo>
                <a:close/>
                <a:moveTo>
                  <a:pt x="626" y="452"/>
                </a:moveTo>
                <a:lnTo>
                  <a:pt x="599" y="484"/>
                </a:lnTo>
                <a:lnTo>
                  <a:pt x="613" y="567"/>
                </a:lnTo>
                <a:lnTo>
                  <a:pt x="624" y="571"/>
                </a:lnTo>
                <a:lnTo>
                  <a:pt x="643" y="521"/>
                </a:lnTo>
                <a:lnTo>
                  <a:pt x="643" y="521"/>
                </a:lnTo>
                <a:lnTo>
                  <a:pt x="638" y="517"/>
                </a:lnTo>
                <a:lnTo>
                  <a:pt x="636" y="513"/>
                </a:lnTo>
                <a:lnTo>
                  <a:pt x="636" y="507"/>
                </a:lnTo>
                <a:lnTo>
                  <a:pt x="636" y="500"/>
                </a:lnTo>
                <a:lnTo>
                  <a:pt x="636" y="500"/>
                </a:lnTo>
                <a:lnTo>
                  <a:pt x="641" y="496"/>
                </a:lnTo>
                <a:lnTo>
                  <a:pt x="647" y="492"/>
                </a:lnTo>
                <a:lnTo>
                  <a:pt x="653" y="490"/>
                </a:lnTo>
                <a:lnTo>
                  <a:pt x="659" y="490"/>
                </a:lnTo>
                <a:lnTo>
                  <a:pt x="659" y="490"/>
                </a:lnTo>
                <a:lnTo>
                  <a:pt x="666" y="494"/>
                </a:lnTo>
                <a:lnTo>
                  <a:pt x="670" y="500"/>
                </a:lnTo>
                <a:lnTo>
                  <a:pt x="670" y="507"/>
                </a:lnTo>
                <a:lnTo>
                  <a:pt x="670" y="513"/>
                </a:lnTo>
                <a:lnTo>
                  <a:pt x="670" y="513"/>
                </a:lnTo>
                <a:lnTo>
                  <a:pt x="668" y="517"/>
                </a:lnTo>
                <a:lnTo>
                  <a:pt x="663" y="521"/>
                </a:lnTo>
                <a:lnTo>
                  <a:pt x="657" y="523"/>
                </a:lnTo>
                <a:lnTo>
                  <a:pt x="653" y="525"/>
                </a:lnTo>
                <a:lnTo>
                  <a:pt x="634" y="576"/>
                </a:lnTo>
                <a:lnTo>
                  <a:pt x="647" y="580"/>
                </a:lnTo>
                <a:lnTo>
                  <a:pt x="707" y="528"/>
                </a:lnTo>
                <a:lnTo>
                  <a:pt x="709" y="484"/>
                </a:lnTo>
                <a:lnTo>
                  <a:pt x="626" y="452"/>
                </a:lnTo>
                <a:lnTo>
                  <a:pt x="626" y="452"/>
                </a:lnTo>
                <a:close/>
                <a:moveTo>
                  <a:pt x="780" y="336"/>
                </a:moveTo>
                <a:lnTo>
                  <a:pt x="666" y="294"/>
                </a:lnTo>
                <a:lnTo>
                  <a:pt x="666" y="294"/>
                </a:lnTo>
                <a:lnTo>
                  <a:pt x="645" y="367"/>
                </a:lnTo>
                <a:lnTo>
                  <a:pt x="624" y="438"/>
                </a:lnTo>
                <a:lnTo>
                  <a:pt x="624" y="438"/>
                </a:lnTo>
                <a:lnTo>
                  <a:pt x="720" y="473"/>
                </a:lnTo>
                <a:lnTo>
                  <a:pt x="720" y="473"/>
                </a:lnTo>
                <a:lnTo>
                  <a:pt x="751" y="404"/>
                </a:lnTo>
                <a:lnTo>
                  <a:pt x="780" y="336"/>
                </a:lnTo>
                <a:lnTo>
                  <a:pt x="780" y="336"/>
                </a:lnTo>
                <a:close/>
                <a:moveTo>
                  <a:pt x="275" y="578"/>
                </a:moveTo>
                <a:lnTo>
                  <a:pt x="292" y="603"/>
                </a:lnTo>
                <a:lnTo>
                  <a:pt x="292" y="603"/>
                </a:lnTo>
                <a:lnTo>
                  <a:pt x="330" y="565"/>
                </a:lnTo>
                <a:lnTo>
                  <a:pt x="357" y="542"/>
                </a:lnTo>
                <a:lnTo>
                  <a:pt x="365" y="536"/>
                </a:lnTo>
                <a:lnTo>
                  <a:pt x="367" y="536"/>
                </a:lnTo>
                <a:lnTo>
                  <a:pt x="367" y="536"/>
                </a:lnTo>
                <a:lnTo>
                  <a:pt x="367" y="536"/>
                </a:lnTo>
                <a:lnTo>
                  <a:pt x="365" y="540"/>
                </a:lnTo>
                <a:lnTo>
                  <a:pt x="363" y="544"/>
                </a:lnTo>
                <a:lnTo>
                  <a:pt x="353" y="555"/>
                </a:lnTo>
                <a:lnTo>
                  <a:pt x="353" y="555"/>
                </a:lnTo>
                <a:lnTo>
                  <a:pt x="342" y="567"/>
                </a:lnTo>
                <a:lnTo>
                  <a:pt x="340" y="573"/>
                </a:lnTo>
                <a:lnTo>
                  <a:pt x="338" y="580"/>
                </a:lnTo>
                <a:lnTo>
                  <a:pt x="338" y="580"/>
                </a:lnTo>
                <a:lnTo>
                  <a:pt x="340" y="588"/>
                </a:lnTo>
                <a:lnTo>
                  <a:pt x="344" y="596"/>
                </a:lnTo>
                <a:lnTo>
                  <a:pt x="353" y="601"/>
                </a:lnTo>
                <a:lnTo>
                  <a:pt x="365" y="603"/>
                </a:lnTo>
                <a:lnTo>
                  <a:pt x="365" y="603"/>
                </a:lnTo>
                <a:lnTo>
                  <a:pt x="380" y="601"/>
                </a:lnTo>
                <a:lnTo>
                  <a:pt x="392" y="598"/>
                </a:lnTo>
                <a:lnTo>
                  <a:pt x="415" y="592"/>
                </a:lnTo>
                <a:lnTo>
                  <a:pt x="415" y="592"/>
                </a:lnTo>
                <a:lnTo>
                  <a:pt x="432" y="586"/>
                </a:lnTo>
                <a:lnTo>
                  <a:pt x="444" y="584"/>
                </a:lnTo>
                <a:lnTo>
                  <a:pt x="444" y="584"/>
                </a:lnTo>
                <a:lnTo>
                  <a:pt x="447" y="588"/>
                </a:lnTo>
                <a:lnTo>
                  <a:pt x="449" y="592"/>
                </a:lnTo>
                <a:lnTo>
                  <a:pt x="459" y="596"/>
                </a:lnTo>
                <a:lnTo>
                  <a:pt x="459" y="596"/>
                </a:lnTo>
                <a:lnTo>
                  <a:pt x="463" y="596"/>
                </a:lnTo>
                <a:lnTo>
                  <a:pt x="469" y="594"/>
                </a:lnTo>
                <a:lnTo>
                  <a:pt x="484" y="590"/>
                </a:lnTo>
                <a:lnTo>
                  <a:pt x="488" y="588"/>
                </a:lnTo>
                <a:lnTo>
                  <a:pt x="488" y="592"/>
                </a:lnTo>
                <a:lnTo>
                  <a:pt x="488" y="592"/>
                </a:lnTo>
                <a:lnTo>
                  <a:pt x="488" y="592"/>
                </a:lnTo>
                <a:lnTo>
                  <a:pt x="484" y="611"/>
                </a:lnTo>
                <a:lnTo>
                  <a:pt x="484" y="617"/>
                </a:lnTo>
                <a:lnTo>
                  <a:pt x="484" y="626"/>
                </a:lnTo>
                <a:lnTo>
                  <a:pt x="484" y="626"/>
                </a:lnTo>
                <a:lnTo>
                  <a:pt x="488" y="632"/>
                </a:lnTo>
                <a:lnTo>
                  <a:pt x="495" y="636"/>
                </a:lnTo>
                <a:lnTo>
                  <a:pt x="503" y="638"/>
                </a:lnTo>
                <a:lnTo>
                  <a:pt x="513" y="636"/>
                </a:lnTo>
                <a:lnTo>
                  <a:pt x="513" y="636"/>
                </a:lnTo>
                <a:lnTo>
                  <a:pt x="526" y="634"/>
                </a:lnTo>
                <a:lnTo>
                  <a:pt x="540" y="634"/>
                </a:lnTo>
                <a:lnTo>
                  <a:pt x="559" y="634"/>
                </a:lnTo>
                <a:lnTo>
                  <a:pt x="563" y="605"/>
                </a:lnTo>
                <a:lnTo>
                  <a:pt x="563" y="605"/>
                </a:lnTo>
                <a:lnTo>
                  <a:pt x="547" y="603"/>
                </a:lnTo>
                <a:lnTo>
                  <a:pt x="532" y="603"/>
                </a:lnTo>
                <a:lnTo>
                  <a:pt x="515" y="603"/>
                </a:lnTo>
                <a:lnTo>
                  <a:pt x="515" y="603"/>
                </a:lnTo>
                <a:lnTo>
                  <a:pt x="517" y="598"/>
                </a:lnTo>
                <a:lnTo>
                  <a:pt x="517" y="598"/>
                </a:lnTo>
                <a:lnTo>
                  <a:pt x="517" y="598"/>
                </a:lnTo>
                <a:lnTo>
                  <a:pt x="520" y="586"/>
                </a:lnTo>
                <a:lnTo>
                  <a:pt x="520" y="586"/>
                </a:lnTo>
                <a:lnTo>
                  <a:pt x="522" y="573"/>
                </a:lnTo>
                <a:lnTo>
                  <a:pt x="520" y="565"/>
                </a:lnTo>
                <a:lnTo>
                  <a:pt x="513" y="559"/>
                </a:lnTo>
                <a:lnTo>
                  <a:pt x="505" y="555"/>
                </a:lnTo>
                <a:lnTo>
                  <a:pt x="505" y="555"/>
                </a:lnTo>
                <a:lnTo>
                  <a:pt x="497" y="555"/>
                </a:lnTo>
                <a:lnTo>
                  <a:pt x="488" y="557"/>
                </a:lnTo>
                <a:lnTo>
                  <a:pt x="474" y="561"/>
                </a:lnTo>
                <a:lnTo>
                  <a:pt x="474" y="561"/>
                </a:lnTo>
                <a:lnTo>
                  <a:pt x="467" y="563"/>
                </a:lnTo>
                <a:lnTo>
                  <a:pt x="467" y="563"/>
                </a:lnTo>
                <a:lnTo>
                  <a:pt x="461" y="559"/>
                </a:lnTo>
                <a:lnTo>
                  <a:pt x="455" y="555"/>
                </a:lnTo>
                <a:lnTo>
                  <a:pt x="449" y="555"/>
                </a:lnTo>
                <a:lnTo>
                  <a:pt x="440" y="555"/>
                </a:lnTo>
                <a:lnTo>
                  <a:pt x="424" y="557"/>
                </a:lnTo>
                <a:lnTo>
                  <a:pt x="407" y="563"/>
                </a:lnTo>
                <a:lnTo>
                  <a:pt x="407" y="563"/>
                </a:lnTo>
                <a:lnTo>
                  <a:pt x="382" y="569"/>
                </a:lnTo>
                <a:lnTo>
                  <a:pt x="382" y="569"/>
                </a:lnTo>
                <a:lnTo>
                  <a:pt x="392" y="555"/>
                </a:lnTo>
                <a:lnTo>
                  <a:pt x="396" y="546"/>
                </a:lnTo>
                <a:lnTo>
                  <a:pt x="399" y="538"/>
                </a:lnTo>
                <a:lnTo>
                  <a:pt x="399" y="538"/>
                </a:lnTo>
                <a:lnTo>
                  <a:pt x="396" y="530"/>
                </a:lnTo>
                <a:lnTo>
                  <a:pt x="394" y="523"/>
                </a:lnTo>
                <a:lnTo>
                  <a:pt x="388" y="521"/>
                </a:lnTo>
                <a:lnTo>
                  <a:pt x="380" y="521"/>
                </a:lnTo>
                <a:lnTo>
                  <a:pt x="371" y="523"/>
                </a:lnTo>
                <a:lnTo>
                  <a:pt x="361" y="525"/>
                </a:lnTo>
                <a:lnTo>
                  <a:pt x="338" y="538"/>
                </a:lnTo>
                <a:lnTo>
                  <a:pt x="315" y="550"/>
                </a:lnTo>
                <a:lnTo>
                  <a:pt x="294" y="563"/>
                </a:lnTo>
                <a:lnTo>
                  <a:pt x="275" y="578"/>
                </a:lnTo>
                <a:lnTo>
                  <a:pt x="275" y="578"/>
                </a:ln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439249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CAF612D-494D-3FF8-2DB9-109C7BD94D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Проблему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коррекции дисграфии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 младших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школьников изучали авторы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cxnSp>
        <p:nvCxnSpPr>
          <p:cNvPr id="3" name="直接连接符 5"/>
          <p:cNvCxnSpPr/>
          <p:nvPr/>
        </p:nvCxnSpPr>
        <p:spPr>
          <a:xfrm>
            <a:off x="6110288" y="1592263"/>
            <a:ext cx="0" cy="1455737"/>
          </a:xfrm>
          <a:prstGeom prst="line">
            <a:avLst/>
          </a:prstGeom>
          <a:ln w="38100">
            <a:solidFill>
              <a:schemeClr val="bg2">
                <a:lumMod val="50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直接连接符 6"/>
          <p:cNvCxnSpPr/>
          <p:nvPr/>
        </p:nvCxnSpPr>
        <p:spPr>
          <a:xfrm rot="5400000">
            <a:off x="5021802" y="5761577"/>
            <a:ext cx="2190750" cy="2097"/>
          </a:xfrm>
          <a:prstGeom prst="line">
            <a:avLst/>
          </a:prstGeom>
          <a:ln w="38100">
            <a:solidFill>
              <a:schemeClr val="bg2">
                <a:lumMod val="50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reeform 284"/>
          <p:cNvSpPr>
            <a:spLocks noEditPoints="1"/>
          </p:cNvSpPr>
          <p:nvPr/>
        </p:nvSpPr>
        <p:spPr bwMode="auto">
          <a:xfrm>
            <a:off x="5575719" y="3298616"/>
            <a:ext cx="971550" cy="898525"/>
          </a:xfrm>
          <a:custGeom>
            <a:avLst/>
            <a:gdLst>
              <a:gd name="T0" fmla="*/ 801258319 w 97"/>
              <a:gd name="T1" fmla="*/ 975235338 h 91"/>
              <a:gd name="T2" fmla="*/ 2147483646 w 97"/>
              <a:gd name="T3" fmla="*/ 975235338 h 91"/>
              <a:gd name="T4" fmla="*/ 2147483646 w 97"/>
              <a:gd name="T5" fmla="*/ 2147483646 h 91"/>
              <a:gd name="T6" fmla="*/ 2147483646 w 97"/>
              <a:gd name="T7" fmla="*/ 2147483646 h 91"/>
              <a:gd name="T8" fmla="*/ 2147483646 w 97"/>
              <a:gd name="T9" fmla="*/ 2147483646 h 91"/>
              <a:gd name="T10" fmla="*/ 2147483646 w 97"/>
              <a:gd name="T11" fmla="*/ 2147483646 h 91"/>
              <a:gd name="T12" fmla="*/ 2147483646 w 97"/>
              <a:gd name="T13" fmla="*/ 2147483646 h 91"/>
              <a:gd name="T14" fmla="*/ 2147483646 w 97"/>
              <a:gd name="T15" fmla="*/ 2147483646 h 91"/>
              <a:gd name="T16" fmla="*/ 2147483646 w 97"/>
              <a:gd name="T17" fmla="*/ 2147483646 h 91"/>
              <a:gd name="T18" fmla="*/ 2147483646 w 97"/>
              <a:gd name="T19" fmla="*/ 2147483646 h 91"/>
              <a:gd name="T20" fmla="*/ 2147483646 w 97"/>
              <a:gd name="T21" fmla="*/ 2147483646 h 91"/>
              <a:gd name="T22" fmla="*/ 2147483646 w 97"/>
              <a:gd name="T23" fmla="*/ 2147483646 h 91"/>
              <a:gd name="T24" fmla="*/ 2147483646 w 97"/>
              <a:gd name="T25" fmla="*/ 2147483646 h 91"/>
              <a:gd name="T26" fmla="*/ 2147483646 w 97"/>
              <a:gd name="T27" fmla="*/ 2147483646 h 91"/>
              <a:gd name="T28" fmla="*/ 2147483646 w 97"/>
              <a:gd name="T29" fmla="*/ 2147483646 h 91"/>
              <a:gd name="T30" fmla="*/ 2147483646 w 97"/>
              <a:gd name="T31" fmla="*/ 2147483646 h 91"/>
              <a:gd name="T32" fmla="*/ 2147483646 w 97"/>
              <a:gd name="T33" fmla="*/ 2147483646 h 91"/>
              <a:gd name="T34" fmla="*/ 2147483646 w 97"/>
              <a:gd name="T35" fmla="*/ 585147127 h 91"/>
              <a:gd name="T36" fmla="*/ 2147483646 w 97"/>
              <a:gd name="T37" fmla="*/ 292573563 h 91"/>
              <a:gd name="T38" fmla="*/ 2147483646 w 97"/>
              <a:gd name="T39" fmla="*/ 877720690 h 91"/>
              <a:gd name="T40" fmla="*/ 2147483646 w 97"/>
              <a:gd name="T41" fmla="*/ 2147483646 h 91"/>
              <a:gd name="T42" fmla="*/ 2147483646 w 97"/>
              <a:gd name="T43" fmla="*/ 2147483646 h 91"/>
              <a:gd name="T44" fmla="*/ 2147483646 w 97"/>
              <a:gd name="T45" fmla="*/ 2147483646 h 91"/>
              <a:gd name="T46" fmla="*/ 2147483646 w 97"/>
              <a:gd name="T47" fmla="*/ 2147483646 h 91"/>
              <a:gd name="T48" fmla="*/ 701098525 w 97"/>
              <a:gd name="T49" fmla="*/ 2147483646 h 91"/>
              <a:gd name="T50" fmla="*/ 1402197049 w 97"/>
              <a:gd name="T51" fmla="*/ 2147483646 h 91"/>
              <a:gd name="T52" fmla="*/ 2003145796 w 97"/>
              <a:gd name="T53" fmla="*/ 2147483646 h 91"/>
              <a:gd name="T54" fmla="*/ 2147483646 w 97"/>
              <a:gd name="T55" fmla="*/ 2147483646 h 91"/>
              <a:gd name="T56" fmla="*/ 2147483646 w 97"/>
              <a:gd name="T57" fmla="*/ 2147483646 h 91"/>
              <a:gd name="T58" fmla="*/ 2147483646 w 97"/>
              <a:gd name="T59" fmla="*/ 2147483646 h 91"/>
              <a:gd name="T60" fmla="*/ 2003145796 w 97"/>
              <a:gd name="T61" fmla="*/ 2147483646 h 91"/>
              <a:gd name="T62" fmla="*/ 1902986003 w 97"/>
              <a:gd name="T63" fmla="*/ 2147483646 h 91"/>
              <a:gd name="T64" fmla="*/ 1802826209 w 97"/>
              <a:gd name="T65" fmla="*/ 2147483646 h 91"/>
              <a:gd name="T66" fmla="*/ 1802826209 w 97"/>
              <a:gd name="T67" fmla="*/ 2147483646 h 91"/>
              <a:gd name="T68" fmla="*/ 1802826209 w 97"/>
              <a:gd name="T69" fmla="*/ 2147483646 h 91"/>
              <a:gd name="T70" fmla="*/ 1602516637 w 97"/>
              <a:gd name="T71" fmla="*/ 2147483646 h 91"/>
              <a:gd name="T72" fmla="*/ 1602516637 w 97"/>
              <a:gd name="T73" fmla="*/ 2147483646 h 91"/>
              <a:gd name="T74" fmla="*/ 0 w 97"/>
              <a:gd name="T75" fmla="*/ 2147483646 h 91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97" h="91">
                <a:moveTo>
                  <a:pt x="18" y="0"/>
                </a:moveTo>
                <a:cubicBezTo>
                  <a:pt x="12" y="0"/>
                  <a:pt x="8" y="4"/>
                  <a:pt x="8" y="10"/>
                </a:cubicBezTo>
                <a:cubicBezTo>
                  <a:pt x="8" y="16"/>
                  <a:pt x="12" y="20"/>
                  <a:pt x="18" y="20"/>
                </a:cubicBezTo>
                <a:cubicBezTo>
                  <a:pt x="24" y="20"/>
                  <a:pt x="28" y="16"/>
                  <a:pt x="28" y="10"/>
                </a:cubicBezTo>
                <a:cubicBezTo>
                  <a:pt x="28" y="4"/>
                  <a:pt x="24" y="0"/>
                  <a:pt x="18" y="0"/>
                </a:cubicBezTo>
                <a:close/>
                <a:moveTo>
                  <a:pt x="41" y="45"/>
                </a:moveTo>
                <a:cubicBezTo>
                  <a:pt x="50" y="42"/>
                  <a:pt x="50" y="42"/>
                  <a:pt x="50" y="42"/>
                </a:cubicBezTo>
                <a:cubicBezTo>
                  <a:pt x="51" y="41"/>
                  <a:pt x="51" y="41"/>
                  <a:pt x="51" y="41"/>
                </a:cubicBezTo>
                <a:cubicBezTo>
                  <a:pt x="52" y="42"/>
                  <a:pt x="52" y="42"/>
                  <a:pt x="52" y="42"/>
                </a:cubicBezTo>
                <a:cubicBezTo>
                  <a:pt x="59" y="46"/>
                  <a:pt x="59" y="46"/>
                  <a:pt x="59" y="46"/>
                </a:cubicBezTo>
                <a:cubicBezTo>
                  <a:pt x="65" y="29"/>
                  <a:pt x="65" y="29"/>
                  <a:pt x="65" y="29"/>
                </a:cubicBezTo>
                <a:cubicBezTo>
                  <a:pt x="66" y="27"/>
                  <a:pt x="66" y="27"/>
                  <a:pt x="66" y="27"/>
                </a:cubicBezTo>
                <a:cubicBezTo>
                  <a:pt x="67" y="29"/>
                  <a:pt x="67" y="29"/>
                  <a:pt x="67" y="29"/>
                </a:cubicBezTo>
                <a:cubicBezTo>
                  <a:pt x="73" y="34"/>
                  <a:pt x="73" y="34"/>
                  <a:pt x="73" y="34"/>
                </a:cubicBezTo>
                <a:cubicBezTo>
                  <a:pt x="81" y="21"/>
                  <a:pt x="81" y="21"/>
                  <a:pt x="81" y="21"/>
                </a:cubicBezTo>
                <a:cubicBezTo>
                  <a:pt x="83" y="23"/>
                  <a:pt x="83" y="23"/>
                  <a:pt x="83" y="23"/>
                </a:cubicBezTo>
                <a:cubicBezTo>
                  <a:pt x="75" y="38"/>
                  <a:pt x="75" y="38"/>
                  <a:pt x="75" y="38"/>
                </a:cubicBezTo>
                <a:cubicBezTo>
                  <a:pt x="73" y="40"/>
                  <a:pt x="73" y="40"/>
                  <a:pt x="73" y="40"/>
                </a:cubicBezTo>
                <a:cubicBezTo>
                  <a:pt x="72" y="38"/>
                  <a:pt x="72" y="38"/>
                  <a:pt x="72" y="38"/>
                </a:cubicBezTo>
                <a:cubicBezTo>
                  <a:pt x="67" y="33"/>
                  <a:pt x="67" y="33"/>
                  <a:pt x="67" y="33"/>
                </a:cubicBezTo>
                <a:cubicBezTo>
                  <a:pt x="61" y="49"/>
                  <a:pt x="61" y="49"/>
                  <a:pt x="61" y="49"/>
                </a:cubicBezTo>
                <a:cubicBezTo>
                  <a:pt x="61" y="51"/>
                  <a:pt x="61" y="51"/>
                  <a:pt x="61" y="51"/>
                </a:cubicBezTo>
                <a:cubicBezTo>
                  <a:pt x="59" y="50"/>
                  <a:pt x="59" y="50"/>
                  <a:pt x="59" y="50"/>
                </a:cubicBezTo>
                <a:cubicBezTo>
                  <a:pt x="51" y="45"/>
                  <a:pt x="51" y="45"/>
                  <a:pt x="51" y="45"/>
                </a:cubicBezTo>
                <a:cubicBezTo>
                  <a:pt x="42" y="48"/>
                  <a:pt x="42" y="48"/>
                  <a:pt x="42" y="48"/>
                </a:cubicBezTo>
                <a:cubicBezTo>
                  <a:pt x="41" y="45"/>
                  <a:pt x="41" y="45"/>
                  <a:pt x="41" y="45"/>
                </a:cubicBezTo>
                <a:close/>
                <a:moveTo>
                  <a:pt x="43" y="86"/>
                </a:moveTo>
                <a:cubicBezTo>
                  <a:pt x="74" y="86"/>
                  <a:pt x="74" y="86"/>
                  <a:pt x="74" y="86"/>
                </a:cubicBezTo>
                <a:cubicBezTo>
                  <a:pt x="74" y="91"/>
                  <a:pt x="74" y="91"/>
                  <a:pt x="74" y="91"/>
                </a:cubicBezTo>
                <a:cubicBezTo>
                  <a:pt x="43" y="91"/>
                  <a:pt x="43" y="91"/>
                  <a:pt x="43" y="91"/>
                </a:cubicBezTo>
                <a:cubicBezTo>
                  <a:pt x="43" y="86"/>
                  <a:pt x="43" y="86"/>
                  <a:pt x="43" y="86"/>
                </a:cubicBezTo>
                <a:close/>
                <a:moveTo>
                  <a:pt x="63" y="68"/>
                </a:moveTo>
                <a:cubicBezTo>
                  <a:pt x="93" y="68"/>
                  <a:pt x="93" y="68"/>
                  <a:pt x="93" y="68"/>
                </a:cubicBezTo>
                <a:cubicBezTo>
                  <a:pt x="97" y="68"/>
                  <a:pt x="97" y="68"/>
                  <a:pt x="97" y="68"/>
                </a:cubicBezTo>
                <a:cubicBezTo>
                  <a:pt x="97" y="64"/>
                  <a:pt x="97" y="64"/>
                  <a:pt x="97" y="64"/>
                </a:cubicBezTo>
                <a:cubicBezTo>
                  <a:pt x="97" y="6"/>
                  <a:pt x="97" y="6"/>
                  <a:pt x="97" y="6"/>
                </a:cubicBezTo>
                <a:cubicBezTo>
                  <a:pt x="97" y="3"/>
                  <a:pt x="97" y="3"/>
                  <a:pt x="97" y="3"/>
                </a:cubicBezTo>
                <a:cubicBezTo>
                  <a:pt x="93" y="3"/>
                  <a:pt x="93" y="3"/>
                  <a:pt x="93" y="3"/>
                </a:cubicBezTo>
                <a:cubicBezTo>
                  <a:pt x="34" y="3"/>
                  <a:pt x="34" y="3"/>
                  <a:pt x="34" y="3"/>
                </a:cubicBezTo>
                <a:cubicBezTo>
                  <a:pt x="34" y="9"/>
                  <a:pt x="34" y="9"/>
                  <a:pt x="34" y="9"/>
                </a:cubicBezTo>
                <a:cubicBezTo>
                  <a:pt x="90" y="9"/>
                  <a:pt x="90" y="9"/>
                  <a:pt x="90" y="9"/>
                </a:cubicBezTo>
                <a:cubicBezTo>
                  <a:pt x="90" y="61"/>
                  <a:pt x="90" y="61"/>
                  <a:pt x="90" y="61"/>
                </a:cubicBezTo>
                <a:cubicBezTo>
                  <a:pt x="36" y="61"/>
                  <a:pt x="36" y="61"/>
                  <a:pt x="36" y="61"/>
                </a:cubicBezTo>
                <a:cubicBezTo>
                  <a:pt x="36" y="68"/>
                  <a:pt x="36" y="68"/>
                  <a:pt x="36" y="68"/>
                </a:cubicBezTo>
                <a:cubicBezTo>
                  <a:pt x="54" y="68"/>
                  <a:pt x="54" y="68"/>
                  <a:pt x="54" y="68"/>
                </a:cubicBezTo>
                <a:cubicBezTo>
                  <a:pt x="54" y="84"/>
                  <a:pt x="54" y="84"/>
                  <a:pt x="54" y="84"/>
                </a:cubicBezTo>
                <a:cubicBezTo>
                  <a:pt x="63" y="84"/>
                  <a:pt x="63" y="84"/>
                  <a:pt x="63" y="84"/>
                </a:cubicBezTo>
                <a:cubicBezTo>
                  <a:pt x="63" y="68"/>
                  <a:pt x="63" y="68"/>
                  <a:pt x="63" y="68"/>
                </a:cubicBezTo>
                <a:close/>
                <a:moveTo>
                  <a:pt x="0" y="50"/>
                </a:moveTo>
                <a:cubicBezTo>
                  <a:pt x="7" y="55"/>
                  <a:pt x="7" y="55"/>
                  <a:pt x="7" y="55"/>
                </a:cubicBezTo>
                <a:cubicBezTo>
                  <a:pt x="5" y="91"/>
                  <a:pt x="5" y="91"/>
                  <a:pt x="5" y="91"/>
                </a:cubicBezTo>
                <a:cubicBezTo>
                  <a:pt x="14" y="91"/>
                  <a:pt x="14" y="91"/>
                  <a:pt x="14" y="91"/>
                </a:cubicBezTo>
                <a:cubicBezTo>
                  <a:pt x="16" y="60"/>
                  <a:pt x="16" y="60"/>
                  <a:pt x="16" y="60"/>
                </a:cubicBezTo>
                <a:cubicBezTo>
                  <a:pt x="20" y="60"/>
                  <a:pt x="20" y="60"/>
                  <a:pt x="20" y="60"/>
                </a:cubicBezTo>
                <a:cubicBezTo>
                  <a:pt x="22" y="91"/>
                  <a:pt x="22" y="91"/>
                  <a:pt x="22" y="91"/>
                </a:cubicBezTo>
                <a:cubicBezTo>
                  <a:pt x="31" y="91"/>
                  <a:pt x="31" y="91"/>
                  <a:pt x="31" y="91"/>
                </a:cubicBezTo>
                <a:cubicBezTo>
                  <a:pt x="29" y="55"/>
                  <a:pt x="29" y="55"/>
                  <a:pt x="29" y="55"/>
                </a:cubicBezTo>
                <a:cubicBezTo>
                  <a:pt x="28" y="33"/>
                  <a:pt x="28" y="33"/>
                  <a:pt x="28" y="33"/>
                </a:cubicBezTo>
                <a:cubicBezTo>
                  <a:pt x="50" y="32"/>
                  <a:pt x="50" y="32"/>
                  <a:pt x="50" y="32"/>
                </a:cubicBezTo>
                <a:cubicBezTo>
                  <a:pt x="55" y="24"/>
                  <a:pt x="55" y="24"/>
                  <a:pt x="55" y="24"/>
                </a:cubicBezTo>
                <a:cubicBezTo>
                  <a:pt x="30" y="23"/>
                  <a:pt x="30" y="23"/>
                  <a:pt x="30" y="23"/>
                </a:cubicBezTo>
                <a:cubicBezTo>
                  <a:pt x="20" y="23"/>
                  <a:pt x="20" y="23"/>
                  <a:pt x="20" y="23"/>
                </a:cubicBezTo>
                <a:cubicBezTo>
                  <a:pt x="20" y="24"/>
                  <a:pt x="20" y="24"/>
                  <a:pt x="20" y="24"/>
                </a:cubicBezTo>
                <a:cubicBezTo>
                  <a:pt x="19" y="27"/>
                  <a:pt x="19" y="27"/>
                  <a:pt x="19" y="27"/>
                </a:cubicBezTo>
                <a:cubicBezTo>
                  <a:pt x="22" y="43"/>
                  <a:pt x="22" y="43"/>
                  <a:pt x="22" y="43"/>
                </a:cubicBezTo>
                <a:cubicBezTo>
                  <a:pt x="18" y="47"/>
                  <a:pt x="18" y="47"/>
                  <a:pt x="18" y="47"/>
                </a:cubicBezTo>
                <a:cubicBezTo>
                  <a:pt x="18" y="47"/>
                  <a:pt x="18" y="47"/>
                  <a:pt x="18" y="47"/>
                </a:cubicBezTo>
                <a:cubicBezTo>
                  <a:pt x="18" y="47"/>
                  <a:pt x="18" y="47"/>
                  <a:pt x="18" y="47"/>
                </a:cubicBezTo>
                <a:cubicBezTo>
                  <a:pt x="18" y="47"/>
                  <a:pt x="18" y="47"/>
                  <a:pt x="18" y="47"/>
                </a:cubicBezTo>
                <a:cubicBezTo>
                  <a:pt x="18" y="47"/>
                  <a:pt x="18" y="47"/>
                  <a:pt x="18" y="47"/>
                </a:cubicBezTo>
                <a:cubicBezTo>
                  <a:pt x="14" y="43"/>
                  <a:pt x="14" y="43"/>
                  <a:pt x="14" y="43"/>
                </a:cubicBezTo>
                <a:cubicBezTo>
                  <a:pt x="16" y="27"/>
                  <a:pt x="16" y="27"/>
                  <a:pt x="16" y="27"/>
                </a:cubicBezTo>
                <a:cubicBezTo>
                  <a:pt x="15" y="24"/>
                  <a:pt x="15" y="24"/>
                  <a:pt x="15" y="24"/>
                </a:cubicBezTo>
                <a:cubicBezTo>
                  <a:pt x="16" y="23"/>
                  <a:pt x="16" y="23"/>
                  <a:pt x="16" y="23"/>
                </a:cubicBezTo>
                <a:cubicBezTo>
                  <a:pt x="5" y="23"/>
                  <a:pt x="5" y="23"/>
                  <a:pt x="5" y="23"/>
                </a:cubicBezTo>
                <a:lnTo>
                  <a:pt x="0" y="50"/>
                </a:lnTo>
                <a:close/>
              </a:path>
            </a:pathLst>
          </a:custGeom>
          <a:solidFill>
            <a:schemeClr val="bg2">
              <a:lumMod val="5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1467525" y="1493172"/>
            <a:ext cx="288470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Аполь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В.В.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199463" y="2321308"/>
            <a:ext cx="347120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Астахова Т.В.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213167" y="3313345"/>
            <a:ext cx="357014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Булганина Н.Н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126300" y="4175986"/>
            <a:ext cx="374140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Воропаева И.Н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932552" y="4978245"/>
            <a:ext cx="434651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Еромыгина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М.В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058720" y="5832258"/>
            <a:ext cx="403995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Крутецкая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В.А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203057" y="5780023"/>
            <a:ext cx="424419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Чистякова О.В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7333907" y="2217791"/>
            <a:ext cx="328179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Мальм М.В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329834" y="1450039"/>
            <a:ext cx="324800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Кожина Г. К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281781" y="4087629"/>
            <a:ext cx="563128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Серебренникова С.Ю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367705" y="5004123"/>
            <a:ext cx="347550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Уколова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А.С. 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7044446" y="3149444"/>
            <a:ext cx="383425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Поварова И.А. 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" name="Picture 2" descr="https://upload.wikimedia.org/wikipedia/ru/archive/1/18/20151204083457!Mpgu_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64174" y="491706"/>
            <a:ext cx="1086927" cy="105452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53718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3"/>
          <p:cNvSpPr/>
          <p:nvPr/>
        </p:nvSpPr>
        <p:spPr>
          <a:xfrm>
            <a:off x="1" y="1354348"/>
            <a:ext cx="12192000" cy="5503652"/>
          </a:xfrm>
          <a:custGeom>
            <a:avLst/>
            <a:gdLst/>
            <a:ahLst/>
            <a:cxnLst/>
            <a:rect l="l" t="t" r="r" b="b"/>
            <a:pathLst>
              <a:path w="3555719" h="1535765">
                <a:moveTo>
                  <a:pt x="0" y="0"/>
                </a:moveTo>
                <a:lnTo>
                  <a:pt x="3555719" y="0"/>
                </a:lnTo>
                <a:lnTo>
                  <a:pt x="3555719" y="1535765"/>
                </a:lnTo>
                <a:lnTo>
                  <a:pt x="0" y="1535765"/>
                </a:lnTo>
                <a:close/>
              </a:path>
            </a:pathLst>
          </a:custGeom>
          <a:solidFill>
            <a:schemeClr val="bg2">
              <a:lumMod val="50000"/>
            </a:schemeClr>
          </a:solidFill>
        </p:spPr>
      </p:sp>
      <p:pic>
        <p:nvPicPr>
          <p:cNvPr id="3" name="Picture 2" descr="https://upload.wikimedia.org/wikipedia/ru/archive/1/18/20151204083457!Mpgu_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46921" y="146650"/>
            <a:ext cx="1086927" cy="1054528"/>
          </a:xfrm>
          <a:prstGeom prst="rect">
            <a:avLst/>
          </a:prstGeom>
          <a:noFill/>
        </p:spPr>
      </p:pic>
      <p:sp>
        <p:nvSpPr>
          <p:cNvPr id="4" name="Заголовок 1"/>
          <p:cNvSpPr txBox="1">
            <a:spLocks/>
          </p:cNvSpPr>
          <p:nvPr/>
        </p:nvSpPr>
        <p:spPr>
          <a:xfrm>
            <a:off x="631166" y="224287"/>
            <a:ext cx="10515600" cy="1026543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Оглавление ВКР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77554" y="1321098"/>
            <a:ext cx="11789546" cy="535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113463" algn="r"/>
              </a:tabLst>
            </a:pPr>
            <a:r>
              <a:rPr kumimoji="0" lang="ru-RU" b="0" i="0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Введение</a:t>
            </a:r>
            <a:endParaRPr kumimoji="0" lang="ru-RU" b="0" i="0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113463" algn="r"/>
              </a:tabLst>
            </a:pPr>
            <a:r>
              <a:rPr kumimoji="0" lang="ru-RU" b="0" i="0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Глава 1. Теоретические аспекты коррекции дисграфии у младших школьников общеобразовательной школы</a:t>
            </a:r>
            <a:endParaRPr kumimoji="0" lang="ru-RU" b="0" i="0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113463" algn="r"/>
              </a:tabLst>
            </a:pPr>
            <a:r>
              <a:rPr kumimoji="0" lang="ru-RU" b="0" i="0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1.1.Дисграфия у младших школьников: понятие, виды и причины появления</a:t>
            </a:r>
            <a:endParaRPr kumimoji="0" lang="ru-RU" b="0" i="0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113463" algn="r"/>
              </a:tabLst>
            </a:pPr>
            <a:r>
              <a:rPr kumimoji="0" lang="ru-RU" b="0" i="0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1.2.Анализ методической литературы по проблемам коррекции дисграфии у младших школьников в общеобразовательной школе</a:t>
            </a:r>
            <a:endParaRPr kumimoji="0" lang="ru-RU" b="0" i="0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113463" algn="r"/>
              </a:tabLst>
            </a:pPr>
            <a:r>
              <a:rPr kumimoji="0" lang="ru-RU" b="0" i="0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1.3. Современные программные продукты для коррекции дисграфии у младших школьников</a:t>
            </a:r>
            <a:endParaRPr kumimoji="0" lang="ru-RU" b="0" i="0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113463" algn="r"/>
              </a:tabLst>
            </a:pPr>
            <a:r>
              <a:rPr kumimoji="0" lang="ru-RU" b="0" i="0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Глава 2. Констатирующий эксперимент по выявлению дисграфии у младших школьников и анализ его результатов</a:t>
            </a:r>
            <a:endParaRPr kumimoji="0" lang="ru-RU" b="0" i="0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113463" algn="r"/>
              </a:tabLst>
            </a:pPr>
            <a:r>
              <a:rPr kumimoji="0" lang="ru-RU" b="0" i="0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2.1.</a:t>
            </a:r>
            <a:r>
              <a:rPr kumimoji="0" lang="ru-RU" b="0" i="0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Организация констатирующего эксперимента по выявлению дисграфии у младших школьников</a:t>
            </a:r>
            <a:endParaRPr kumimoji="0" lang="ru-RU" b="0" i="0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113463" algn="r"/>
              </a:tabLst>
            </a:pPr>
            <a:r>
              <a:rPr kumimoji="0" lang="ru-RU" b="0" i="0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2.2. Результаты исследования оптической дисграфии у младших школьников</a:t>
            </a:r>
            <a:endParaRPr kumimoji="0" lang="ru-RU" b="0" i="0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113463" algn="r"/>
              </a:tabLst>
            </a:pPr>
            <a:r>
              <a:rPr kumimoji="0" lang="ru-RU" b="0" i="0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2.3. Результаты исследования акустической дисграфии</a:t>
            </a:r>
            <a:r>
              <a:rPr kumimoji="0" lang="ru-RU" b="0" i="0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 младших школьников</a:t>
            </a:r>
            <a:endParaRPr kumimoji="0" lang="ru-RU" b="0" i="0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113463" algn="r"/>
              </a:tabLst>
            </a:pPr>
            <a:r>
              <a:rPr kumimoji="0" lang="ru-RU" b="0" i="0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2.4. Результаты исследования д</a:t>
            </a:r>
            <a:r>
              <a:rPr kumimoji="0" lang="ru-RU" b="0" i="0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исграфии на основе нарушения языкового анализа и синтеза у младших школьников</a:t>
            </a:r>
            <a:endParaRPr kumimoji="0" lang="ru-RU" b="0" i="0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113463" algn="r"/>
              </a:tabLst>
            </a:pPr>
            <a:r>
              <a:rPr kumimoji="0" lang="ru-RU" b="0" i="0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2.5. Результаты исследования </a:t>
            </a:r>
            <a:r>
              <a:rPr kumimoji="0" lang="ru-RU" b="0" i="0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</a:t>
            </a:r>
            <a:r>
              <a:rPr kumimoji="0" lang="ru-RU" b="0" i="0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грамматической</a:t>
            </a:r>
            <a:r>
              <a:rPr kumimoji="0" lang="ru-RU" b="0" i="0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дисграфии у младших школьников</a:t>
            </a:r>
            <a:endParaRPr kumimoji="0" lang="ru-RU" b="0" i="0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113463" algn="r"/>
              </a:tabLst>
            </a:pPr>
            <a:r>
              <a:rPr kumimoji="0" lang="ru-RU" b="0" i="0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Глава 3. Система работы по коррекции дисграфии у младших школьников в общеобразовательной школе</a:t>
            </a:r>
            <a:endParaRPr kumimoji="0" lang="ru-RU" b="0" i="0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113463" algn="r"/>
              </a:tabLst>
            </a:pPr>
            <a:r>
              <a:rPr kumimoji="0" lang="ru-RU" b="0" i="0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3.1.</a:t>
            </a:r>
            <a:r>
              <a:rPr kumimoji="0" lang="ru-RU" b="0" i="0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Содержание обучающего эксперимента по коррекции </a:t>
            </a:r>
            <a:r>
              <a:rPr kumimoji="0" lang="ru-RU" b="0" i="0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дисграфии у младших школьников</a:t>
            </a:r>
            <a:endParaRPr kumimoji="0" lang="ru-RU" b="0" i="0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113463" algn="r"/>
              </a:tabLst>
            </a:pPr>
            <a:r>
              <a:rPr kumimoji="0" lang="ru-RU" b="0" i="0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3.2.</a:t>
            </a:r>
            <a:r>
              <a:rPr kumimoji="0" lang="ru-RU" b="0" i="0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Контрольный эксперимент и анализ его результатов</a:t>
            </a:r>
            <a:endParaRPr kumimoji="0" lang="ru-RU" b="0" i="0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113463" algn="r"/>
              </a:tabLst>
            </a:pPr>
            <a:r>
              <a:rPr kumimoji="0" lang="ru-RU" b="0" i="0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Заключение</a:t>
            </a:r>
            <a:endParaRPr kumimoji="0" lang="ru-RU" b="0" i="0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113463" algn="r"/>
              </a:tabLst>
            </a:pPr>
            <a:r>
              <a:rPr kumimoji="0" lang="ru-RU" b="0" i="0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Список использованных источников</a:t>
            </a:r>
            <a:endParaRPr kumimoji="0" lang="ru-RU" b="0" i="0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113463" algn="r"/>
              </a:tabLst>
            </a:pPr>
            <a:r>
              <a:rPr kumimoji="0" lang="ru-RU" b="0" i="0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Приложения</a:t>
            </a:r>
            <a:endParaRPr kumimoji="0" lang="ru-RU" b="0" i="0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113463" algn="r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93698" y="0"/>
            <a:ext cx="7773838" cy="1325563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Цель, объект и предмет исследования</a:t>
            </a:r>
          </a:p>
        </p:txBody>
      </p:sp>
      <p:pic>
        <p:nvPicPr>
          <p:cNvPr id="4" name="Picture 2" descr="https://upload.wikimedia.org/wikipedia/ru/archive/1/18/20151204083457!Mpgu_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946921" y="146650"/>
            <a:ext cx="1086927" cy="1054528"/>
          </a:xfrm>
          <a:prstGeom prst="rect">
            <a:avLst/>
          </a:prstGeom>
          <a:noFill/>
        </p:spPr>
      </p:pic>
      <p:sp>
        <p:nvSpPr>
          <p:cNvPr id="5" name="Freeform 4"/>
          <p:cNvSpPr/>
          <p:nvPr/>
        </p:nvSpPr>
        <p:spPr>
          <a:xfrm>
            <a:off x="1" y="0"/>
            <a:ext cx="3191774" cy="6858000"/>
          </a:xfrm>
          <a:custGeom>
            <a:avLst/>
            <a:gdLst/>
            <a:ahLst/>
            <a:cxnLst/>
            <a:rect l="l" t="t" r="r" b="b"/>
            <a:pathLst>
              <a:path w="1293379" h="2709333">
                <a:moveTo>
                  <a:pt x="0" y="0"/>
                </a:moveTo>
                <a:lnTo>
                  <a:pt x="1293379" y="0"/>
                </a:lnTo>
                <a:lnTo>
                  <a:pt x="1293379" y="2709333"/>
                </a:lnTo>
                <a:lnTo>
                  <a:pt x="0" y="2709333"/>
                </a:lnTo>
                <a:close/>
              </a:path>
            </a:pathLst>
          </a:custGeom>
          <a:solidFill>
            <a:schemeClr val="bg2">
              <a:lumMod val="50000"/>
            </a:schemeClr>
          </a:solidFill>
        </p:spPr>
      </p:sp>
      <p:sp>
        <p:nvSpPr>
          <p:cNvPr id="6" name="Freeform 7"/>
          <p:cNvSpPr/>
          <p:nvPr/>
        </p:nvSpPr>
        <p:spPr>
          <a:xfrm rot="16200000">
            <a:off x="1243366" y="2448738"/>
            <a:ext cx="5011947" cy="114469"/>
          </a:xfrm>
          <a:custGeom>
            <a:avLst/>
            <a:gdLst/>
            <a:ahLst/>
            <a:cxnLst/>
            <a:rect l="l" t="t" r="r" b="b"/>
            <a:pathLst>
              <a:path w="1247730" h="14187">
                <a:moveTo>
                  <a:pt x="0" y="0"/>
                </a:moveTo>
                <a:lnTo>
                  <a:pt x="1247730" y="0"/>
                </a:lnTo>
                <a:lnTo>
                  <a:pt x="1247730" y="14187"/>
                </a:lnTo>
                <a:lnTo>
                  <a:pt x="0" y="14187"/>
                </a:lnTo>
                <a:close/>
              </a:path>
            </a:pathLst>
          </a:custGeom>
          <a:solidFill>
            <a:schemeClr val="bg2">
              <a:lumMod val="50000"/>
            </a:schemeClr>
          </a:solidFill>
          <a:ln w="38100">
            <a:noFill/>
          </a:ln>
        </p:spPr>
      </p:sp>
      <p:sp>
        <p:nvSpPr>
          <p:cNvPr id="7" name="Freeform 4"/>
          <p:cNvSpPr/>
          <p:nvPr/>
        </p:nvSpPr>
        <p:spPr>
          <a:xfrm>
            <a:off x="2178928" y="2043361"/>
            <a:ext cx="3143569" cy="2985840"/>
          </a:xfrm>
          <a:prstGeom prst="ellipse">
            <a:avLst/>
          </a:prstGeom>
          <a:solidFill>
            <a:schemeClr val="bg2">
              <a:lumMod val="50000"/>
            </a:schemeClr>
          </a:solidFill>
        </p:spPr>
      </p:sp>
      <p:sp>
        <p:nvSpPr>
          <p:cNvPr id="8" name="Freeform 7"/>
          <p:cNvSpPr/>
          <p:nvPr/>
        </p:nvSpPr>
        <p:spPr>
          <a:xfrm>
            <a:off x="6405559" y="1212327"/>
            <a:ext cx="5786441" cy="120968"/>
          </a:xfrm>
          <a:custGeom>
            <a:avLst/>
            <a:gdLst/>
            <a:ahLst/>
            <a:cxnLst/>
            <a:rect l="l" t="t" r="r" b="b"/>
            <a:pathLst>
              <a:path w="1247730" h="14187">
                <a:moveTo>
                  <a:pt x="0" y="0"/>
                </a:moveTo>
                <a:lnTo>
                  <a:pt x="1247730" y="0"/>
                </a:lnTo>
                <a:lnTo>
                  <a:pt x="1247730" y="14187"/>
                </a:lnTo>
                <a:lnTo>
                  <a:pt x="0" y="14187"/>
                </a:lnTo>
                <a:close/>
              </a:path>
            </a:pathLst>
          </a:custGeom>
          <a:solidFill>
            <a:schemeClr val="bg2">
              <a:lumMod val="50000"/>
            </a:schemeClr>
          </a:solidFill>
          <a:ln w="38100">
            <a:noFill/>
          </a:ln>
        </p:spPr>
      </p:sp>
      <p:sp>
        <p:nvSpPr>
          <p:cNvPr id="9" name="TextBox 33"/>
          <p:cNvSpPr txBox="1"/>
          <p:nvPr/>
        </p:nvSpPr>
        <p:spPr>
          <a:xfrm>
            <a:off x="4382218" y="1328980"/>
            <a:ext cx="7703389" cy="258532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spcBef>
                <a:spcPct val="0"/>
              </a:spcBef>
            </a:pPr>
            <a:r>
              <a:rPr lang="ru-RU" sz="4000" b="1" dirty="0" smtClean="0"/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поиск и применение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наиболее эффективных методов по коррекции дисграфии у младших школьников общеобразовательной школы.</a:t>
            </a:r>
          </a:p>
          <a:p>
            <a:pPr algn="ctr">
              <a:spcBef>
                <a:spcPct val="0"/>
              </a:spcBef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spcBef>
                <a:spcPct val="0"/>
              </a:spcBef>
            </a:pPr>
            <a:endParaRPr lang="en-US" sz="4000" dirty="0">
              <a:solidFill>
                <a:srgbClr val="54B64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33"/>
          <p:cNvSpPr txBox="1"/>
          <p:nvPr/>
        </p:nvSpPr>
        <p:spPr>
          <a:xfrm>
            <a:off x="5405885" y="2982376"/>
            <a:ext cx="6619337" cy="196977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spcBef>
                <a:spcPct val="0"/>
              </a:spcBef>
            </a:pPr>
            <a:r>
              <a:rPr lang="ru-RU" sz="4000" b="1" dirty="0" smtClean="0"/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Объект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исследования-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младшие школьники вторых классов (2А, 2Б, 2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В)общеобразовательной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школы № 55 г. Москвы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spcBef>
                <a:spcPct val="0"/>
              </a:spcBef>
            </a:pPr>
            <a:endParaRPr lang="en-US" sz="4000" dirty="0">
              <a:solidFill>
                <a:srgbClr val="54B64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33"/>
          <p:cNvSpPr txBox="1"/>
          <p:nvPr/>
        </p:nvSpPr>
        <p:spPr>
          <a:xfrm>
            <a:off x="4054414" y="4906067"/>
            <a:ext cx="7962181" cy="135421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spcBef>
                <a:spcPct val="0"/>
              </a:spcBef>
            </a:pPr>
            <a:r>
              <a:rPr lang="ru-RU" sz="4000" b="1" dirty="0" smtClean="0"/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Предмет исследования-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определение направлений и содержания работы по устранению нарушений письма у младших школьников общеобразовательной школы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4000" dirty="0">
              <a:solidFill>
                <a:srgbClr val="54B64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PA_任意多边形 5"/>
          <p:cNvSpPr>
            <a:spLocks noEditPoints="1"/>
          </p:cNvSpPr>
          <p:nvPr>
            <p:custDataLst>
              <p:tags r:id="rId1"/>
            </p:custDataLst>
          </p:nvPr>
        </p:nvSpPr>
        <p:spPr bwMode="auto">
          <a:xfrm>
            <a:off x="2881223" y="2493378"/>
            <a:ext cx="1828799" cy="1716312"/>
          </a:xfrm>
          <a:custGeom>
            <a:avLst/>
            <a:gdLst>
              <a:gd name="T0" fmla="*/ 653 w 928"/>
              <a:gd name="T1" fmla="*/ 194 h 690"/>
              <a:gd name="T2" fmla="*/ 782 w 928"/>
              <a:gd name="T3" fmla="*/ 455 h 690"/>
              <a:gd name="T4" fmla="*/ 826 w 928"/>
              <a:gd name="T5" fmla="*/ 356 h 690"/>
              <a:gd name="T6" fmla="*/ 830 w 928"/>
              <a:gd name="T7" fmla="*/ 667 h 690"/>
              <a:gd name="T8" fmla="*/ 0 w 928"/>
              <a:gd name="T9" fmla="*/ 690 h 690"/>
              <a:gd name="T10" fmla="*/ 23 w 928"/>
              <a:gd name="T11" fmla="*/ 148 h 690"/>
              <a:gd name="T12" fmla="*/ 355 w 928"/>
              <a:gd name="T13" fmla="*/ 467 h 690"/>
              <a:gd name="T14" fmla="*/ 117 w 928"/>
              <a:gd name="T15" fmla="*/ 336 h 690"/>
              <a:gd name="T16" fmla="*/ 117 w 928"/>
              <a:gd name="T17" fmla="*/ 336 h 690"/>
              <a:gd name="T18" fmla="*/ 522 w 928"/>
              <a:gd name="T19" fmla="*/ 271 h 690"/>
              <a:gd name="T20" fmla="*/ 853 w 928"/>
              <a:gd name="T21" fmla="*/ 123 h 690"/>
              <a:gd name="T22" fmla="*/ 891 w 928"/>
              <a:gd name="T23" fmla="*/ 94 h 690"/>
              <a:gd name="T24" fmla="*/ 822 w 928"/>
              <a:gd name="T25" fmla="*/ 246 h 690"/>
              <a:gd name="T26" fmla="*/ 818 w 928"/>
              <a:gd name="T27" fmla="*/ 281 h 690"/>
              <a:gd name="T28" fmla="*/ 843 w 928"/>
              <a:gd name="T29" fmla="*/ 296 h 690"/>
              <a:gd name="T30" fmla="*/ 841 w 928"/>
              <a:gd name="T31" fmla="*/ 267 h 690"/>
              <a:gd name="T32" fmla="*/ 851 w 928"/>
              <a:gd name="T33" fmla="*/ 236 h 690"/>
              <a:gd name="T34" fmla="*/ 916 w 928"/>
              <a:gd name="T35" fmla="*/ 75 h 690"/>
              <a:gd name="T36" fmla="*/ 860 w 928"/>
              <a:gd name="T37" fmla="*/ 31 h 690"/>
              <a:gd name="T38" fmla="*/ 837 w 928"/>
              <a:gd name="T39" fmla="*/ 2 h 690"/>
              <a:gd name="T40" fmla="*/ 801 w 928"/>
              <a:gd name="T41" fmla="*/ 6 h 690"/>
              <a:gd name="T42" fmla="*/ 762 w 928"/>
              <a:gd name="T43" fmla="*/ 48 h 690"/>
              <a:gd name="T44" fmla="*/ 724 w 928"/>
              <a:gd name="T45" fmla="*/ 133 h 690"/>
              <a:gd name="T46" fmla="*/ 787 w 928"/>
              <a:gd name="T47" fmla="*/ 321 h 690"/>
              <a:gd name="T48" fmla="*/ 626 w 928"/>
              <a:gd name="T49" fmla="*/ 452 h 690"/>
              <a:gd name="T50" fmla="*/ 643 w 928"/>
              <a:gd name="T51" fmla="*/ 521 h 690"/>
              <a:gd name="T52" fmla="*/ 636 w 928"/>
              <a:gd name="T53" fmla="*/ 507 h 690"/>
              <a:gd name="T54" fmla="*/ 647 w 928"/>
              <a:gd name="T55" fmla="*/ 492 h 690"/>
              <a:gd name="T56" fmla="*/ 666 w 928"/>
              <a:gd name="T57" fmla="*/ 494 h 690"/>
              <a:gd name="T58" fmla="*/ 670 w 928"/>
              <a:gd name="T59" fmla="*/ 513 h 690"/>
              <a:gd name="T60" fmla="*/ 653 w 928"/>
              <a:gd name="T61" fmla="*/ 525 h 690"/>
              <a:gd name="T62" fmla="*/ 709 w 928"/>
              <a:gd name="T63" fmla="*/ 484 h 690"/>
              <a:gd name="T64" fmla="*/ 666 w 928"/>
              <a:gd name="T65" fmla="*/ 294 h 690"/>
              <a:gd name="T66" fmla="*/ 624 w 928"/>
              <a:gd name="T67" fmla="*/ 438 h 690"/>
              <a:gd name="T68" fmla="*/ 780 w 928"/>
              <a:gd name="T69" fmla="*/ 336 h 690"/>
              <a:gd name="T70" fmla="*/ 292 w 928"/>
              <a:gd name="T71" fmla="*/ 603 h 690"/>
              <a:gd name="T72" fmla="*/ 367 w 928"/>
              <a:gd name="T73" fmla="*/ 536 h 690"/>
              <a:gd name="T74" fmla="*/ 363 w 928"/>
              <a:gd name="T75" fmla="*/ 544 h 690"/>
              <a:gd name="T76" fmla="*/ 340 w 928"/>
              <a:gd name="T77" fmla="*/ 573 h 690"/>
              <a:gd name="T78" fmla="*/ 344 w 928"/>
              <a:gd name="T79" fmla="*/ 596 h 690"/>
              <a:gd name="T80" fmla="*/ 380 w 928"/>
              <a:gd name="T81" fmla="*/ 601 h 690"/>
              <a:gd name="T82" fmla="*/ 432 w 928"/>
              <a:gd name="T83" fmla="*/ 586 h 690"/>
              <a:gd name="T84" fmla="*/ 449 w 928"/>
              <a:gd name="T85" fmla="*/ 592 h 690"/>
              <a:gd name="T86" fmla="*/ 469 w 928"/>
              <a:gd name="T87" fmla="*/ 594 h 690"/>
              <a:gd name="T88" fmla="*/ 488 w 928"/>
              <a:gd name="T89" fmla="*/ 592 h 690"/>
              <a:gd name="T90" fmla="*/ 484 w 928"/>
              <a:gd name="T91" fmla="*/ 626 h 690"/>
              <a:gd name="T92" fmla="*/ 503 w 928"/>
              <a:gd name="T93" fmla="*/ 638 h 690"/>
              <a:gd name="T94" fmla="*/ 540 w 928"/>
              <a:gd name="T95" fmla="*/ 634 h 690"/>
              <a:gd name="T96" fmla="*/ 547 w 928"/>
              <a:gd name="T97" fmla="*/ 603 h 690"/>
              <a:gd name="T98" fmla="*/ 517 w 928"/>
              <a:gd name="T99" fmla="*/ 598 h 690"/>
              <a:gd name="T100" fmla="*/ 520 w 928"/>
              <a:gd name="T101" fmla="*/ 586 h 690"/>
              <a:gd name="T102" fmla="*/ 505 w 928"/>
              <a:gd name="T103" fmla="*/ 555 h 690"/>
              <a:gd name="T104" fmla="*/ 474 w 928"/>
              <a:gd name="T105" fmla="*/ 561 h 690"/>
              <a:gd name="T106" fmla="*/ 461 w 928"/>
              <a:gd name="T107" fmla="*/ 559 h 690"/>
              <a:gd name="T108" fmla="*/ 424 w 928"/>
              <a:gd name="T109" fmla="*/ 557 h 690"/>
              <a:gd name="T110" fmla="*/ 382 w 928"/>
              <a:gd name="T111" fmla="*/ 569 h 690"/>
              <a:gd name="T112" fmla="*/ 399 w 928"/>
              <a:gd name="T113" fmla="*/ 538 h 690"/>
              <a:gd name="T114" fmla="*/ 380 w 928"/>
              <a:gd name="T115" fmla="*/ 521 h 690"/>
              <a:gd name="T116" fmla="*/ 315 w 928"/>
              <a:gd name="T117" fmla="*/ 550 h 6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928" h="690">
                <a:moveTo>
                  <a:pt x="23" y="148"/>
                </a:moveTo>
                <a:lnTo>
                  <a:pt x="672" y="148"/>
                </a:lnTo>
                <a:lnTo>
                  <a:pt x="672" y="148"/>
                </a:lnTo>
                <a:lnTo>
                  <a:pt x="653" y="194"/>
                </a:lnTo>
                <a:lnTo>
                  <a:pt x="46" y="194"/>
                </a:lnTo>
                <a:lnTo>
                  <a:pt x="46" y="644"/>
                </a:lnTo>
                <a:lnTo>
                  <a:pt x="782" y="644"/>
                </a:lnTo>
                <a:lnTo>
                  <a:pt x="782" y="455"/>
                </a:lnTo>
                <a:lnTo>
                  <a:pt x="782" y="455"/>
                </a:lnTo>
                <a:lnTo>
                  <a:pt x="812" y="390"/>
                </a:lnTo>
                <a:lnTo>
                  <a:pt x="812" y="390"/>
                </a:lnTo>
                <a:lnTo>
                  <a:pt x="826" y="356"/>
                </a:lnTo>
                <a:lnTo>
                  <a:pt x="826" y="352"/>
                </a:lnTo>
                <a:lnTo>
                  <a:pt x="826" y="352"/>
                </a:lnTo>
                <a:lnTo>
                  <a:pt x="830" y="352"/>
                </a:lnTo>
                <a:lnTo>
                  <a:pt x="830" y="667"/>
                </a:lnTo>
                <a:lnTo>
                  <a:pt x="830" y="690"/>
                </a:lnTo>
                <a:lnTo>
                  <a:pt x="807" y="690"/>
                </a:lnTo>
                <a:lnTo>
                  <a:pt x="23" y="690"/>
                </a:lnTo>
                <a:lnTo>
                  <a:pt x="0" y="690"/>
                </a:lnTo>
                <a:lnTo>
                  <a:pt x="0" y="667"/>
                </a:lnTo>
                <a:lnTo>
                  <a:pt x="0" y="171"/>
                </a:lnTo>
                <a:lnTo>
                  <a:pt x="0" y="148"/>
                </a:lnTo>
                <a:lnTo>
                  <a:pt x="23" y="148"/>
                </a:lnTo>
                <a:lnTo>
                  <a:pt x="23" y="148"/>
                </a:lnTo>
                <a:close/>
                <a:moveTo>
                  <a:pt x="117" y="432"/>
                </a:moveTo>
                <a:lnTo>
                  <a:pt x="117" y="467"/>
                </a:lnTo>
                <a:lnTo>
                  <a:pt x="355" y="467"/>
                </a:lnTo>
                <a:lnTo>
                  <a:pt x="355" y="432"/>
                </a:lnTo>
                <a:lnTo>
                  <a:pt x="117" y="432"/>
                </a:lnTo>
                <a:lnTo>
                  <a:pt x="117" y="432"/>
                </a:lnTo>
                <a:close/>
                <a:moveTo>
                  <a:pt x="117" y="336"/>
                </a:moveTo>
                <a:lnTo>
                  <a:pt x="117" y="369"/>
                </a:lnTo>
                <a:lnTo>
                  <a:pt x="522" y="369"/>
                </a:lnTo>
                <a:lnTo>
                  <a:pt x="522" y="336"/>
                </a:lnTo>
                <a:lnTo>
                  <a:pt x="117" y="336"/>
                </a:lnTo>
                <a:lnTo>
                  <a:pt x="117" y="336"/>
                </a:lnTo>
                <a:close/>
                <a:moveTo>
                  <a:pt x="117" y="238"/>
                </a:moveTo>
                <a:lnTo>
                  <a:pt x="117" y="271"/>
                </a:lnTo>
                <a:lnTo>
                  <a:pt x="522" y="271"/>
                </a:lnTo>
                <a:lnTo>
                  <a:pt x="522" y="238"/>
                </a:lnTo>
                <a:lnTo>
                  <a:pt x="117" y="238"/>
                </a:lnTo>
                <a:lnTo>
                  <a:pt x="117" y="238"/>
                </a:lnTo>
                <a:close/>
                <a:moveTo>
                  <a:pt x="853" y="123"/>
                </a:moveTo>
                <a:lnTo>
                  <a:pt x="853" y="123"/>
                </a:lnTo>
                <a:lnTo>
                  <a:pt x="860" y="102"/>
                </a:lnTo>
                <a:lnTo>
                  <a:pt x="862" y="83"/>
                </a:lnTo>
                <a:lnTo>
                  <a:pt x="891" y="94"/>
                </a:lnTo>
                <a:lnTo>
                  <a:pt x="891" y="94"/>
                </a:lnTo>
                <a:lnTo>
                  <a:pt x="870" y="137"/>
                </a:lnTo>
                <a:lnTo>
                  <a:pt x="843" y="194"/>
                </a:lnTo>
                <a:lnTo>
                  <a:pt x="822" y="246"/>
                </a:lnTo>
                <a:lnTo>
                  <a:pt x="816" y="263"/>
                </a:lnTo>
                <a:lnTo>
                  <a:pt x="814" y="273"/>
                </a:lnTo>
                <a:lnTo>
                  <a:pt x="814" y="273"/>
                </a:lnTo>
                <a:lnTo>
                  <a:pt x="818" y="281"/>
                </a:lnTo>
                <a:lnTo>
                  <a:pt x="822" y="288"/>
                </a:lnTo>
                <a:lnTo>
                  <a:pt x="830" y="294"/>
                </a:lnTo>
                <a:lnTo>
                  <a:pt x="839" y="296"/>
                </a:lnTo>
                <a:lnTo>
                  <a:pt x="843" y="296"/>
                </a:lnTo>
                <a:lnTo>
                  <a:pt x="847" y="269"/>
                </a:lnTo>
                <a:lnTo>
                  <a:pt x="847" y="269"/>
                </a:lnTo>
                <a:lnTo>
                  <a:pt x="845" y="269"/>
                </a:lnTo>
                <a:lnTo>
                  <a:pt x="841" y="267"/>
                </a:lnTo>
                <a:lnTo>
                  <a:pt x="841" y="265"/>
                </a:lnTo>
                <a:lnTo>
                  <a:pt x="841" y="265"/>
                </a:lnTo>
                <a:lnTo>
                  <a:pt x="843" y="256"/>
                </a:lnTo>
                <a:lnTo>
                  <a:pt x="851" y="236"/>
                </a:lnTo>
                <a:lnTo>
                  <a:pt x="880" y="177"/>
                </a:lnTo>
                <a:lnTo>
                  <a:pt x="922" y="94"/>
                </a:lnTo>
                <a:lnTo>
                  <a:pt x="928" y="79"/>
                </a:lnTo>
                <a:lnTo>
                  <a:pt x="916" y="75"/>
                </a:lnTo>
                <a:lnTo>
                  <a:pt x="864" y="56"/>
                </a:lnTo>
                <a:lnTo>
                  <a:pt x="864" y="56"/>
                </a:lnTo>
                <a:lnTo>
                  <a:pt x="864" y="42"/>
                </a:lnTo>
                <a:lnTo>
                  <a:pt x="860" y="31"/>
                </a:lnTo>
                <a:lnTo>
                  <a:pt x="855" y="21"/>
                </a:lnTo>
                <a:lnTo>
                  <a:pt x="851" y="12"/>
                </a:lnTo>
                <a:lnTo>
                  <a:pt x="845" y="6"/>
                </a:lnTo>
                <a:lnTo>
                  <a:pt x="837" y="2"/>
                </a:lnTo>
                <a:lnTo>
                  <a:pt x="830" y="0"/>
                </a:lnTo>
                <a:lnTo>
                  <a:pt x="820" y="0"/>
                </a:lnTo>
                <a:lnTo>
                  <a:pt x="812" y="2"/>
                </a:lnTo>
                <a:lnTo>
                  <a:pt x="801" y="6"/>
                </a:lnTo>
                <a:lnTo>
                  <a:pt x="793" y="12"/>
                </a:lnTo>
                <a:lnTo>
                  <a:pt x="782" y="23"/>
                </a:lnTo>
                <a:lnTo>
                  <a:pt x="772" y="35"/>
                </a:lnTo>
                <a:lnTo>
                  <a:pt x="762" y="48"/>
                </a:lnTo>
                <a:lnTo>
                  <a:pt x="753" y="64"/>
                </a:lnTo>
                <a:lnTo>
                  <a:pt x="745" y="85"/>
                </a:lnTo>
                <a:lnTo>
                  <a:pt x="745" y="85"/>
                </a:lnTo>
                <a:lnTo>
                  <a:pt x="724" y="133"/>
                </a:lnTo>
                <a:lnTo>
                  <a:pt x="705" y="181"/>
                </a:lnTo>
                <a:lnTo>
                  <a:pt x="672" y="279"/>
                </a:lnTo>
                <a:lnTo>
                  <a:pt x="787" y="321"/>
                </a:lnTo>
                <a:lnTo>
                  <a:pt x="787" y="321"/>
                </a:lnTo>
                <a:lnTo>
                  <a:pt x="822" y="223"/>
                </a:lnTo>
                <a:lnTo>
                  <a:pt x="853" y="123"/>
                </a:lnTo>
                <a:lnTo>
                  <a:pt x="853" y="123"/>
                </a:lnTo>
                <a:close/>
                <a:moveTo>
                  <a:pt x="626" y="452"/>
                </a:moveTo>
                <a:lnTo>
                  <a:pt x="599" y="484"/>
                </a:lnTo>
                <a:lnTo>
                  <a:pt x="613" y="567"/>
                </a:lnTo>
                <a:lnTo>
                  <a:pt x="624" y="571"/>
                </a:lnTo>
                <a:lnTo>
                  <a:pt x="643" y="521"/>
                </a:lnTo>
                <a:lnTo>
                  <a:pt x="643" y="521"/>
                </a:lnTo>
                <a:lnTo>
                  <a:pt x="638" y="517"/>
                </a:lnTo>
                <a:lnTo>
                  <a:pt x="636" y="513"/>
                </a:lnTo>
                <a:lnTo>
                  <a:pt x="636" y="507"/>
                </a:lnTo>
                <a:lnTo>
                  <a:pt x="636" y="500"/>
                </a:lnTo>
                <a:lnTo>
                  <a:pt x="636" y="500"/>
                </a:lnTo>
                <a:lnTo>
                  <a:pt x="641" y="496"/>
                </a:lnTo>
                <a:lnTo>
                  <a:pt x="647" y="492"/>
                </a:lnTo>
                <a:lnTo>
                  <a:pt x="653" y="490"/>
                </a:lnTo>
                <a:lnTo>
                  <a:pt x="659" y="490"/>
                </a:lnTo>
                <a:lnTo>
                  <a:pt x="659" y="490"/>
                </a:lnTo>
                <a:lnTo>
                  <a:pt x="666" y="494"/>
                </a:lnTo>
                <a:lnTo>
                  <a:pt x="670" y="500"/>
                </a:lnTo>
                <a:lnTo>
                  <a:pt x="670" y="507"/>
                </a:lnTo>
                <a:lnTo>
                  <a:pt x="670" y="513"/>
                </a:lnTo>
                <a:lnTo>
                  <a:pt x="670" y="513"/>
                </a:lnTo>
                <a:lnTo>
                  <a:pt x="668" y="517"/>
                </a:lnTo>
                <a:lnTo>
                  <a:pt x="663" y="521"/>
                </a:lnTo>
                <a:lnTo>
                  <a:pt x="657" y="523"/>
                </a:lnTo>
                <a:lnTo>
                  <a:pt x="653" y="525"/>
                </a:lnTo>
                <a:lnTo>
                  <a:pt x="634" y="576"/>
                </a:lnTo>
                <a:lnTo>
                  <a:pt x="647" y="580"/>
                </a:lnTo>
                <a:lnTo>
                  <a:pt x="707" y="528"/>
                </a:lnTo>
                <a:lnTo>
                  <a:pt x="709" y="484"/>
                </a:lnTo>
                <a:lnTo>
                  <a:pt x="626" y="452"/>
                </a:lnTo>
                <a:lnTo>
                  <a:pt x="626" y="452"/>
                </a:lnTo>
                <a:close/>
                <a:moveTo>
                  <a:pt x="780" y="336"/>
                </a:moveTo>
                <a:lnTo>
                  <a:pt x="666" y="294"/>
                </a:lnTo>
                <a:lnTo>
                  <a:pt x="666" y="294"/>
                </a:lnTo>
                <a:lnTo>
                  <a:pt x="645" y="367"/>
                </a:lnTo>
                <a:lnTo>
                  <a:pt x="624" y="438"/>
                </a:lnTo>
                <a:lnTo>
                  <a:pt x="624" y="438"/>
                </a:lnTo>
                <a:lnTo>
                  <a:pt x="720" y="473"/>
                </a:lnTo>
                <a:lnTo>
                  <a:pt x="720" y="473"/>
                </a:lnTo>
                <a:lnTo>
                  <a:pt x="751" y="404"/>
                </a:lnTo>
                <a:lnTo>
                  <a:pt x="780" y="336"/>
                </a:lnTo>
                <a:lnTo>
                  <a:pt x="780" y="336"/>
                </a:lnTo>
                <a:close/>
                <a:moveTo>
                  <a:pt x="275" y="578"/>
                </a:moveTo>
                <a:lnTo>
                  <a:pt x="292" y="603"/>
                </a:lnTo>
                <a:lnTo>
                  <a:pt x="292" y="603"/>
                </a:lnTo>
                <a:lnTo>
                  <a:pt x="330" y="565"/>
                </a:lnTo>
                <a:lnTo>
                  <a:pt x="357" y="542"/>
                </a:lnTo>
                <a:lnTo>
                  <a:pt x="365" y="536"/>
                </a:lnTo>
                <a:lnTo>
                  <a:pt x="367" y="536"/>
                </a:lnTo>
                <a:lnTo>
                  <a:pt x="367" y="536"/>
                </a:lnTo>
                <a:lnTo>
                  <a:pt x="367" y="536"/>
                </a:lnTo>
                <a:lnTo>
                  <a:pt x="365" y="540"/>
                </a:lnTo>
                <a:lnTo>
                  <a:pt x="363" y="544"/>
                </a:lnTo>
                <a:lnTo>
                  <a:pt x="353" y="555"/>
                </a:lnTo>
                <a:lnTo>
                  <a:pt x="353" y="555"/>
                </a:lnTo>
                <a:lnTo>
                  <a:pt x="342" y="567"/>
                </a:lnTo>
                <a:lnTo>
                  <a:pt x="340" y="573"/>
                </a:lnTo>
                <a:lnTo>
                  <a:pt x="338" y="580"/>
                </a:lnTo>
                <a:lnTo>
                  <a:pt x="338" y="580"/>
                </a:lnTo>
                <a:lnTo>
                  <a:pt x="340" y="588"/>
                </a:lnTo>
                <a:lnTo>
                  <a:pt x="344" y="596"/>
                </a:lnTo>
                <a:lnTo>
                  <a:pt x="353" y="601"/>
                </a:lnTo>
                <a:lnTo>
                  <a:pt x="365" y="603"/>
                </a:lnTo>
                <a:lnTo>
                  <a:pt x="365" y="603"/>
                </a:lnTo>
                <a:lnTo>
                  <a:pt x="380" y="601"/>
                </a:lnTo>
                <a:lnTo>
                  <a:pt x="392" y="598"/>
                </a:lnTo>
                <a:lnTo>
                  <a:pt x="415" y="592"/>
                </a:lnTo>
                <a:lnTo>
                  <a:pt x="415" y="592"/>
                </a:lnTo>
                <a:lnTo>
                  <a:pt x="432" y="586"/>
                </a:lnTo>
                <a:lnTo>
                  <a:pt x="444" y="584"/>
                </a:lnTo>
                <a:lnTo>
                  <a:pt x="444" y="584"/>
                </a:lnTo>
                <a:lnTo>
                  <a:pt x="447" y="588"/>
                </a:lnTo>
                <a:lnTo>
                  <a:pt x="449" y="592"/>
                </a:lnTo>
                <a:lnTo>
                  <a:pt x="459" y="596"/>
                </a:lnTo>
                <a:lnTo>
                  <a:pt x="459" y="596"/>
                </a:lnTo>
                <a:lnTo>
                  <a:pt x="463" y="596"/>
                </a:lnTo>
                <a:lnTo>
                  <a:pt x="469" y="594"/>
                </a:lnTo>
                <a:lnTo>
                  <a:pt x="484" y="590"/>
                </a:lnTo>
                <a:lnTo>
                  <a:pt x="488" y="588"/>
                </a:lnTo>
                <a:lnTo>
                  <a:pt x="488" y="592"/>
                </a:lnTo>
                <a:lnTo>
                  <a:pt x="488" y="592"/>
                </a:lnTo>
                <a:lnTo>
                  <a:pt x="488" y="592"/>
                </a:lnTo>
                <a:lnTo>
                  <a:pt x="484" y="611"/>
                </a:lnTo>
                <a:lnTo>
                  <a:pt x="484" y="617"/>
                </a:lnTo>
                <a:lnTo>
                  <a:pt x="484" y="626"/>
                </a:lnTo>
                <a:lnTo>
                  <a:pt x="484" y="626"/>
                </a:lnTo>
                <a:lnTo>
                  <a:pt x="488" y="632"/>
                </a:lnTo>
                <a:lnTo>
                  <a:pt x="495" y="636"/>
                </a:lnTo>
                <a:lnTo>
                  <a:pt x="503" y="638"/>
                </a:lnTo>
                <a:lnTo>
                  <a:pt x="513" y="636"/>
                </a:lnTo>
                <a:lnTo>
                  <a:pt x="513" y="636"/>
                </a:lnTo>
                <a:lnTo>
                  <a:pt x="526" y="634"/>
                </a:lnTo>
                <a:lnTo>
                  <a:pt x="540" y="634"/>
                </a:lnTo>
                <a:lnTo>
                  <a:pt x="559" y="634"/>
                </a:lnTo>
                <a:lnTo>
                  <a:pt x="563" y="605"/>
                </a:lnTo>
                <a:lnTo>
                  <a:pt x="563" y="605"/>
                </a:lnTo>
                <a:lnTo>
                  <a:pt x="547" y="603"/>
                </a:lnTo>
                <a:lnTo>
                  <a:pt x="532" y="603"/>
                </a:lnTo>
                <a:lnTo>
                  <a:pt x="515" y="603"/>
                </a:lnTo>
                <a:lnTo>
                  <a:pt x="515" y="603"/>
                </a:lnTo>
                <a:lnTo>
                  <a:pt x="517" y="598"/>
                </a:lnTo>
                <a:lnTo>
                  <a:pt x="517" y="598"/>
                </a:lnTo>
                <a:lnTo>
                  <a:pt x="517" y="598"/>
                </a:lnTo>
                <a:lnTo>
                  <a:pt x="520" y="586"/>
                </a:lnTo>
                <a:lnTo>
                  <a:pt x="520" y="586"/>
                </a:lnTo>
                <a:lnTo>
                  <a:pt x="522" y="573"/>
                </a:lnTo>
                <a:lnTo>
                  <a:pt x="520" y="565"/>
                </a:lnTo>
                <a:lnTo>
                  <a:pt x="513" y="559"/>
                </a:lnTo>
                <a:lnTo>
                  <a:pt x="505" y="555"/>
                </a:lnTo>
                <a:lnTo>
                  <a:pt x="505" y="555"/>
                </a:lnTo>
                <a:lnTo>
                  <a:pt x="497" y="555"/>
                </a:lnTo>
                <a:lnTo>
                  <a:pt x="488" y="557"/>
                </a:lnTo>
                <a:lnTo>
                  <a:pt x="474" y="561"/>
                </a:lnTo>
                <a:lnTo>
                  <a:pt x="474" y="561"/>
                </a:lnTo>
                <a:lnTo>
                  <a:pt x="467" y="563"/>
                </a:lnTo>
                <a:lnTo>
                  <a:pt x="467" y="563"/>
                </a:lnTo>
                <a:lnTo>
                  <a:pt x="461" y="559"/>
                </a:lnTo>
                <a:lnTo>
                  <a:pt x="455" y="555"/>
                </a:lnTo>
                <a:lnTo>
                  <a:pt x="449" y="555"/>
                </a:lnTo>
                <a:lnTo>
                  <a:pt x="440" y="555"/>
                </a:lnTo>
                <a:lnTo>
                  <a:pt x="424" y="557"/>
                </a:lnTo>
                <a:lnTo>
                  <a:pt x="407" y="563"/>
                </a:lnTo>
                <a:lnTo>
                  <a:pt x="407" y="563"/>
                </a:lnTo>
                <a:lnTo>
                  <a:pt x="382" y="569"/>
                </a:lnTo>
                <a:lnTo>
                  <a:pt x="382" y="569"/>
                </a:lnTo>
                <a:lnTo>
                  <a:pt x="392" y="555"/>
                </a:lnTo>
                <a:lnTo>
                  <a:pt x="396" y="546"/>
                </a:lnTo>
                <a:lnTo>
                  <a:pt x="399" y="538"/>
                </a:lnTo>
                <a:lnTo>
                  <a:pt x="399" y="538"/>
                </a:lnTo>
                <a:lnTo>
                  <a:pt x="396" y="530"/>
                </a:lnTo>
                <a:lnTo>
                  <a:pt x="394" y="523"/>
                </a:lnTo>
                <a:lnTo>
                  <a:pt x="388" y="521"/>
                </a:lnTo>
                <a:lnTo>
                  <a:pt x="380" y="521"/>
                </a:lnTo>
                <a:lnTo>
                  <a:pt x="371" y="523"/>
                </a:lnTo>
                <a:lnTo>
                  <a:pt x="361" y="525"/>
                </a:lnTo>
                <a:lnTo>
                  <a:pt x="338" y="538"/>
                </a:lnTo>
                <a:lnTo>
                  <a:pt x="315" y="550"/>
                </a:lnTo>
                <a:lnTo>
                  <a:pt x="294" y="563"/>
                </a:lnTo>
                <a:lnTo>
                  <a:pt x="275" y="578"/>
                </a:lnTo>
                <a:lnTo>
                  <a:pt x="275" y="57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983137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30060" y="1150129"/>
            <a:ext cx="5589917" cy="1325563"/>
          </a:xfrm>
        </p:spPr>
        <p:txBody>
          <a:bodyPr>
            <a:noAutofit/>
          </a:bodyPr>
          <a:lstStyle/>
          <a:p>
            <a:pPr algn="ctr"/>
            <a:r>
              <a:rPr lang="ru-RU" sz="6000" b="1" dirty="0">
                <a:latin typeface="Times New Roman" pitchFamily="18" charset="0"/>
                <a:cs typeface="Times New Roman" pitchFamily="18" charset="0"/>
              </a:rPr>
              <a:t>Гипотеза исследования</a:t>
            </a:r>
          </a:p>
        </p:txBody>
      </p:sp>
      <p:pic>
        <p:nvPicPr>
          <p:cNvPr id="12289" name="Picture 1"/>
          <p:cNvPicPr>
            <a:picLocks noChangeAspect="1" noChangeArrowheads="1"/>
          </p:cNvPicPr>
          <p:nvPr/>
        </p:nvPicPr>
        <p:blipFill>
          <a:blip r:embed="rId2"/>
          <a:srcRect t="24017"/>
          <a:stretch>
            <a:fillRect/>
          </a:stretch>
        </p:blipFill>
        <p:spPr bwMode="auto">
          <a:xfrm>
            <a:off x="6511025" y="1319841"/>
            <a:ext cx="5680975" cy="4839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任意多边形: 形状 31"/>
          <p:cNvSpPr/>
          <p:nvPr/>
        </p:nvSpPr>
        <p:spPr>
          <a:xfrm flipH="1" flipV="1">
            <a:off x="7021902" y="0"/>
            <a:ext cx="5170098" cy="6858000"/>
          </a:xfrm>
          <a:prstGeom prst="rect">
            <a:avLst/>
          </a:prstGeom>
          <a:solidFill>
            <a:schemeClr val="bg2">
              <a:lumMod val="5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Freeform 8"/>
          <p:cNvSpPr/>
          <p:nvPr/>
        </p:nvSpPr>
        <p:spPr>
          <a:xfrm>
            <a:off x="448575" y="3163730"/>
            <a:ext cx="6573328" cy="3694270"/>
          </a:xfrm>
          <a:custGeom>
            <a:avLst/>
            <a:gdLst/>
            <a:ahLst/>
            <a:cxnLst/>
            <a:rect l="l" t="t" r="r" b="b"/>
            <a:pathLst>
              <a:path w="1736622" h="1662840">
                <a:moveTo>
                  <a:pt x="0" y="0"/>
                </a:moveTo>
                <a:lnTo>
                  <a:pt x="1736622" y="0"/>
                </a:lnTo>
                <a:lnTo>
                  <a:pt x="1736622" y="1662840"/>
                </a:lnTo>
                <a:lnTo>
                  <a:pt x="0" y="1662840"/>
                </a:lnTo>
                <a:close/>
              </a:path>
            </a:pathLst>
          </a:custGeom>
          <a:solidFill>
            <a:schemeClr val="bg2">
              <a:lumMod val="50000"/>
            </a:schemeClr>
          </a:solidFill>
        </p:spPr>
      </p:sp>
      <p:grpSp>
        <p:nvGrpSpPr>
          <p:cNvPr id="7" name="Group 10"/>
          <p:cNvGrpSpPr/>
          <p:nvPr/>
        </p:nvGrpSpPr>
        <p:grpSpPr>
          <a:xfrm>
            <a:off x="600560" y="3659756"/>
            <a:ext cx="7910613" cy="2948078"/>
            <a:chOff x="0" y="-241102"/>
            <a:chExt cx="10411694" cy="4622602"/>
          </a:xfrm>
        </p:grpSpPr>
        <p:grpSp>
          <p:nvGrpSpPr>
            <p:cNvPr id="8" name="Group 11"/>
            <p:cNvGrpSpPr/>
            <p:nvPr/>
          </p:nvGrpSpPr>
          <p:grpSpPr>
            <a:xfrm>
              <a:off x="0" y="-241102"/>
              <a:ext cx="8958682" cy="4355906"/>
              <a:chOff x="0" y="-47625"/>
              <a:chExt cx="1769616" cy="860425"/>
            </a:xfrm>
          </p:grpSpPr>
          <p:sp>
            <p:nvSpPr>
              <p:cNvPr id="13" name="Freeform 12"/>
              <p:cNvSpPr/>
              <p:nvPr/>
            </p:nvSpPr>
            <p:spPr>
              <a:xfrm>
                <a:off x="0" y="0"/>
                <a:ext cx="1769616" cy="459081"/>
              </a:xfrm>
              <a:custGeom>
                <a:avLst/>
                <a:gdLst/>
                <a:ahLst/>
                <a:cxnLst/>
                <a:rect l="l" t="t" r="r" b="b"/>
                <a:pathLst>
                  <a:path w="1769616" h="459081">
                    <a:moveTo>
                      <a:pt x="0" y="0"/>
                    </a:moveTo>
                    <a:lnTo>
                      <a:pt x="1769616" y="0"/>
                    </a:lnTo>
                    <a:lnTo>
                      <a:pt x="1769616" y="459081"/>
                    </a:lnTo>
                    <a:lnTo>
                      <a:pt x="0" y="459081"/>
                    </a:lnTo>
                    <a:close/>
                  </a:path>
                </a:pathLst>
              </a:custGeom>
              <a:solidFill>
                <a:srgbClr val="FFFFFF"/>
              </a:solidFill>
            </p:spPr>
          </p:sp>
          <p:sp>
            <p:nvSpPr>
              <p:cNvPr id="14" name="TextBox 13"/>
              <p:cNvSpPr txBox="1"/>
              <p:nvPr/>
            </p:nvSpPr>
            <p:spPr>
              <a:xfrm>
                <a:off x="0" y="-47625"/>
                <a:ext cx="812800" cy="860425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3359"/>
                  </a:lnSpc>
                </a:pPr>
                <a:endParaRPr/>
              </a:p>
            </p:txBody>
          </p:sp>
        </p:grpSp>
        <p:grpSp>
          <p:nvGrpSpPr>
            <p:cNvPr id="9" name="Group 14"/>
            <p:cNvGrpSpPr/>
            <p:nvPr/>
          </p:nvGrpSpPr>
          <p:grpSpPr>
            <a:xfrm>
              <a:off x="254000" y="25598"/>
              <a:ext cx="10157694" cy="4355902"/>
              <a:chOff x="0" y="-47625"/>
              <a:chExt cx="2006458" cy="860425"/>
            </a:xfrm>
          </p:grpSpPr>
          <p:sp>
            <p:nvSpPr>
              <p:cNvPr id="11" name="Freeform 15"/>
              <p:cNvSpPr/>
              <p:nvPr/>
            </p:nvSpPr>
            <p:spPr>
              <a:xfrm>
                <a:off x="0" y="0"/>
                <a:ext cx="2006458" cy="812800"/>
              </a:xfrm>
              <a:custGeom>
                <a:avLst/>
                <a:gdLst/>
                <a:ahLst/>
                <a:cxnLst/>
                <a:rect l="l" t="t" r="r" b="b"/>
                <a:pathLst>
                  <a:path w="2006458" h="812800">
                    <a:moveTo>
                      <a:pt x="0" y="0"/>
                    </a:moveTo>
                    <a:lnTo>
                      <a:pt x="2006458" y="0"/>
                    </a:lnTo>
                    <a:lnTo>
                      <a:pt x="2006458" y="812800"/>
                    </a:lnTo>
                    <a:lnTo>
                      <a:pt x="0" y="812800"/>
                    </a:lnTo>
                    <a:close/>
                  </a:path>
                </a:pathLst>
              </a:custGeom>
              <a:solidFill>
                <a:schemeClr val="bg2">
                  <a:lumMod val="50000"/>
                </a:schemeClr>
              </a:solidFill>
            </p:spPr>
          </p:sp>
          <p:sp>
            <p:nvSpPr>
              <p:cNvPr id="12" name="TextBox 16"/>
              <p:cNvSpPr txBox="1"/>
              <p:nvPr/>
            </p:nvSpPr>
            <p:spPr>
              <a:xfrm>
                <a:off x="0" y="-47625"/>
                <a:ext cx="812800" cy="860425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3359"/>
                  </a:lnSpc>
                </a:pPr>
                <a:endParaRPr/>
              </a:p>
            </p:txBody>
          </p:sp>
        </p:grpSp>
        <p:sp>
          <p:nvSpPr>
            <p:cNvPr id="10" name="TextBox 17"/>
            <p:cNvSpPr txBox="1"/>
            <p:nvPr/>
          </p:nvSpPr>
          <p:spPr>
            <a:xfrm>
              <a:off x="300914" y="327833"/>
              <a:ext cx="9933196" cy="3764243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 algn="ctr"/>
              <a:r>
                <a:rPr lang="ru-RU" sz="2800" dirty="0" smtClean="0"/>
                <a:t> </a:t>
              </a:r>
              <a:r>
                <a:rPr lang="ru-RU" sz="20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Процесс профилактики и </a:t>
              </a:r>
              <a:r>
                <a:rPr lang="ru-RU" sz="20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коррекции дисграфии у младших школьников</a:t>
              </a:r>
              <a:r>
                <a:rPr lang="ru-RU" sz="20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 будет эффективен </a:t>
              </a:r>
              <a:r>
                <a:rPr lang="ru-RU" sz="20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при </a:t>
              </a:r>
              <a:r>
                <a:rPr lang="ru-RU" sz="20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условии использования оптимальных для каждого ребенка средств формирования фонематического восприятия, зрительного анализа и синтеза, правильного произношения всех звуков, слуховой дифференциации звуков.</a:t>
              </a:r>
            </a:p>
            <a:p>
              <a:pPr lvl="0"/>
              <a:endParaRPr lang="en-US" sz="2800" u="none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pic>
        <p:nvPicPr>
          <p:cNvPr id="15" name="Picture 2" descr="https://upload.wikimedia.org/wikipedia/ru/archive/1/18/20151204083457!Mpgu_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189" y="336431"/>
            <a:ext cx="1086927" cy="105452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568260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3310" y="132213"/>
            <a:ext cx="10515600" cy="721802"/>
          </a:xfrm>
        </p:spPr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Задачи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исследования</a:t>
            </a:r>
          </a:p>
        </p:txBody>
      </p:sp>
      <p:sp>
        <p:nvSpPr>
          <p:cNvPr id="5" name="空心弧 1"/>
          <p:cNvSpPr/>
          <p:nvPr/>
        </p:nvSpPr>
        <p:spPr>
          <a:xfrm rot="5400000">
            <a:off x="194126" y="1402773"/>
            <a:ext cx="4419570" cy="4198154"/>
          </a:xfrm>
          <a:prstGeom prst="blockArc">
            <a:avLst>
              <a:gd name="adj1" fmla="val 10897210"/>
              <a:gd name="adj2" fmla="val 6953"/>
              <a:gd name="adj3" fmla="val 1246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568" tIns="64285" rIns="128568" bIns="64285" anchor="ctr"/>
          <a:lstStyle/>
          <a:p>
            <a:pPr algn="ctr" defTabSz="1285734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3500">
              <a:solidFill>
                <a:prstClr val="black"/>
              </a:solidFill>
              <a:latin typeface="+mj-ea"/>
              <a:ea typeface="+mj-ea"/>
              <a:cs typeface="Arial" panose="020B0604020202020204" pitchFamily="34" charset="0"/>
            </a:endParaRPr>
          </a:p>
        </p:txBody>
      </p:sp>
      <p:sp>
        <p:nvSpPr>
          <p:cNvPr id="6" name="椭圆 9"/>
          <p:cNvSpPr/>
          <p:nvPr/>
        </p:nvSpPr>
        <p:spPr bwMode="auto">
          <a:xfrm>
            <a:off x="787915" y="1878393"/>
            <a:ext cx="3177449" cy="3177449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85734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prstClr val="white"/>
              </a:solidFill>
              <a:latin typeface="+mj-ea"/>
              <a:ea typeface="+mj-ea"/>
              <a:cs typeface="Arial" panose="020B0604020202020204" pitchFamily="34" charset="0"/>
            </a:endParaRPr>
          </a:p>
        </p:txBody>
      </p:sp>
      <p:grpSp>
        <p:nvGrpSpPr>
          <p:cNvPr id="7" name="组合 16"/>
          <p:cNvGrpSpPr/>
          <p:nvPr/>
        </p:nvGrpSpPr>
        <p:grpSpPr>
          <a:xfrm>
            <a:off x="3949520" y="800890"/>
            <a:ext cx="1207841" cy="1207841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8" name="同心圆 20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black"/>
                </a:solidFill>
                <a:latin typeface="+mj-ea"/>
                <a:ea typeface="+mj-ea"/>
              </a:endParaRPr>
            </a:p>
          </p:txBody>
        </p:sp>
        <p:sp>
          <p:nvSpPr>
            <p:cNvPr id="9" name="椭圆 21"/>
            <p:cNvSpPr/>
            <p:nvPr/>
          </p:nvSpPr>
          <p:spPr>
            <a:xfrm>
              <a:off x="392112" y="760412"/>
              <a:ext cx="3825876" cy="3825876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latin typeface="+mj-ea"/>
                <a:ea typeface="+mj-ea"/>
              </a:endParaRPr>
            </a:p>
          </p:txBody>
        </p:sp>
      </p:grpSp>
      <p:grpSp>
        <p:nvGrpSpPr>
          <p:cNvPr id="10" name="组合 16"/>
          <p:cNvGrpSpPr/>
          <p:nvPr/>
        </p:nvGrpSpPr>
        <p:grpSpPr>
          <a:xfrm>
            <a:off x="4794907" y="2319140"/>
            <a:ext cx="1207841" cy="1207841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1" name="同心圆 20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black"/>
                </a:solidFill>
                <a:latin typeface="+mj-ea"/>
                <a:ea typeface="+mj-ea"/>
              </a:endParaRPr>
            </a:p>
          </p:txBody>
        </p:sp>
        <p:sp>
          <p:nvSpPr>
            <p:cNvPr id="12" name="椭圆 21"/>
            <p:cNvSpPr/>
            <p:nvPr/>
          </p:nvSpPr>
          <p:spPr>
            <a:xfrm>
              <a:off x="392112" y="760412"/>
              <a:ext cx="3825876" cy="3825876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latin typeface="+mj-ea"/>
                <a:ea typeface="+mj-ea"/>
              </a:endParaRPr>
            </a:p>
          </p:txBody>
        </p:sp>
      </p:grpSp>
      <p:grpSp>
        <p:nvGrpSpPr>
          <p:cNvPr id="13" name="组合 16"/>
          <p:cNvGrpSpPr/>
          <p:nvPr/>
        </p:nvGrpSpPr>
        <p:grpSpPr>
          <a:xfrm>
            <a:off x="4619505" y="3963910"/>
            <a:ext cx="1207841" cy="1207841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4" name="同心圆 20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black"/>
                </a:solidFill>
                <a:latin typeface="+mj-ea"/>
                <a:ea typeface="+mj-ea"/>
              </a:endParaRPr>
            </a:p>
          </p:txBody>
        </p:sp>
        <p:sp>
          <p:nvSpPr>
            <p:cNvPr id="15" name="椭圆 21"/>
            <p:cNvSpPr/>
            <p:nvPr/>
          </p:nvSpPr>
          <p:spPr>
            <a:xfrm>
              <a:off x="392112" y="760412"/>
              <a:ext cx="3825876" cy="3825876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latin typeface="+mj-ea"/>
                <a:ea typeface="+mj-ea"/>
              </a:endParaRPr>
            </a:p>
          </p:txBody>
        </p:sp>
      </p:grpSp>
      <p:grpSp>
        <p:nvGrpSpPr>
          <p:cNvPr id="16" name="组合 16"/>
          <p:cNvGrpSpPr/>
          <p:nvPr/>
        </p:nvGrpSpPr>
        <p:grpSpPr>
          <a:xfrm>
            <a:off x="3429060" y="5421773"/>
            <a:ext cx="1207841" cy="1207841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7" name="同心圆 20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black"/>
                </a:solidFill>
                <a:latin typeface="+mj-ea"/>
                <a:ea typeface="+mj-ea"/>
              </a:endParaRPr>
            </a:p>
          </p:txBody>
        </p:sp>
        <p:sp>
          <p:nvSpPr>
            <p:cNvPr id="18" name="椭圆 21"/>
            <p:cNvSpPr/>
            <p:nvPr/>
          </p:nvSpPr>
          <p:spPr>
            <a:xfrm>
              <a:off x="392112" y="760412"/>
              <a:ext cx="3825876" cy="3825876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latin typeface="+mj-ea"/>
                <a:ea typeface="+mj-ea"/>
              </a:endParaRPr>
            </a:p>
          </p:txBody>
        </p:sp>
      </p:grpSp>
      <p:pic>
        <p:nvPicPr>
          <p:cNvPr id="19" name="Picture 2" descr="https://upload.wikimedia.org/wikipedia/ru/archive/1/18/20151204083457!Mpgu_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946921" y="146650"/>
            <a:ext cx="1086927" cy="1054528"/>
          </a:xfrm>
          <a:prstGeom prst="rect">
            <a:avLst/>
          </a:prstGeom>
          <a:noFill/>
        </p:spPr>
      </p:pic>
      <p:cxnSp>
        <p:nvCxnSpPr>
          <p:cNvPr id="20" name="直接连接符 2"/>
          <p:cNvCxnSpPr>
            <a:endCxn id="12" idx="2"/>
          </p:cNvCxnSpPr>
          <p:nvPr/>
        </p:nvCxnSpPr>
        <p:spPr bwMode="auto">
          <a:xfrm flipV="1">
            <a:off x="4408098" y="2923060"/>
            <a:ext cx="413170" cy="18548"/>
          </a:xfrm>
          <a:prstGeom prst="line">
            <a:avLst/>
          </a:prstGeom>
          <a:ln w="5715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连接符 2"/>
          <p:cNvCxnSpPr/>
          <p:nvPr/>
        </p:nvCxnSpPr>
        <p:spPr bwMode="auto">
          <a:xfrm>
            <a:off x="4339087" y="4261449"/>
            <a:ext cx="301924" cy="146649"/>
          </a:xfrm>
          <a:prstGeom prst="line">
            <a:avLst/>
          </a:prstGeom>
          <a:ln w="5715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接连接符 2"/>
          <p:cNvCxnSpPr>
            <a:endCxn id="17" idx="1"/>
          </p:cNvCxnSpPr>
          <p:nvPr/>
        </p:nvCxnSpPr>
        <p:spPr bwMode="auto">
          <a:xfrm rot="16200000" flipH="1">
            <a:off x="3421806" y="5414518"/>
            <a:ext cx="261781" cy="106495"/>
          </a:xfrm>
          <a:prstGeom prst="line">
            <a:avLst/>
          </a:prstGeom>
          <a:ln w="5715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接连接符 2"/>
          <p:cNvCxnSpPr/>
          <p:nvPr/>
        </p:nvCxnSpPr>
        <p:spPr bwMode="auto">
          <a:xfrm flipV="1">
            <a:off x="3758242" y="1647645"/>
            <a:ext cx="278920" cy="186906"/>
          </a:xfrm>
          <a:prstGeom prst="line">
            <a:avLst/>
          </a:prstGeom>
          <a:ln w="5715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175"/>
          <p:cNvSpPr txBox="1"/>
          <p:nvPr/>
        </p:nvSpPr>
        <p:spPr>
          <a:xfrm>
            <a:off x="5112755" y="790932"/>
            <a:ext cx="6325871" cy="1422483"/>
          </a:xfrm>
          <a:prstGeom prst="rect">
            <a:avLst/>
          </a:prstGeom>
          <a:noFill/>
        </p:spPr>
        <p:txBody>
          <a:bodyPr wrap="square" lIns="128568" tIns="64283" rIns="128568" bIns="64283" rtlCol="0">
            <a:spAutoFit/>
          </a:bodyPr>
          <a:lstStyle/>
          <a:p>
            <a:pPr lvl="0"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рассмотреть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теоретические аспекты коррекции дисграфии у младших школьников; </a:t>
            </a:r>
            <a:endParaRPr lang="en-GB" altLang="zh-CN" sz="2800" dirty="0">
              <a:latin typeface="Times New Roman" pitchFamily="18" charset="0"/>
              <a:ea typeface="微软雅黑" panose="020B0503020204020204" pitchFamily="34" charset="-122"/>
              <a:cs typeface="Times New Roman" pitchFamily="18" charset="0"/>
              <a:sym typeface="+mn-lt"/>
            </a:endParaRPr>
          </a:p>
        </p:txBody>
      </p:sp>
      <p:sp>
        <p:nvSpPr>
          <p:cNvPr id="31" name="TextBox 175"/>
          <p:cNvSpPr txBox="1"/>
          <p:nvPr/>
        </p:nvSpPr>
        <p:spPr>
          <a:xfrm>
            <a:off x="5960853" y="2280428"/>
            <a:ext cx="5736566" cy="1422483"/>
          </a:xfrm>
          <a:prstGeom prst="rect">
            <a:avLst/>
          </a:prstGeom>
          <a:noFill/>
        </p:spPr>
        <p:txBody>
          <a:bodyPr wrap="square" lIns="128568" tIns="64283" rIns="128568" bIns="64283" rtlCol="0">
            <a:spAutoFit/>
          </a:bodyPr>
          <a:lstStyle/>
          <a:p>
            <a:pPr lvl="0"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проанализировать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наличие  дисграфии у младших школьников общеобразовательной школы; </a:t>
            </a:r>
            <a:endParaRPr lang="en-GB" altLang="zh-CN" sz="2800" dirty="0">
              <a:latin typeface="Times New Roman" pitchFamily="18" charset="0"/>
              <a:ea typeface="微软雅黑" panose="020B0503020204020204" pitchFamily="34" charset="-122"/>
              <a:cs typeface="Times New Roman" pitchFamily="18" charset="0"/>
              <a:sym typeface="+mn-lt"/>
            </a:endParaRPr>
          </a:p>
        </p:txBody>
      </p:sp>
      <p:sp>
        <p:nvSpPr>
          <p:cNvPr id="32" name="TextBox 175"/>
          <p:cNvSpPr txBox="1"/>
          <p:nvPr/>
        </p:nvSpPr>
        <p:spPr>
          <a:xfrm>
            <a:off x="5765488" y="3971204"/>
            <a:ext cx="5940558" cy="1422483"/>
          </a:xfrm>
          <a:prstGeom prst="rect">
            <a:avLst/>
          </a:prstGeom>
          <a:noFill/>
        </p:spPr>
        <p:txBody>
          <a:bodyPr wrap="square" lIns="128568" tIns="64283" rIns="128568" bIns="64283" rtlCol="0">
            <a:spAutoFit/>
          </a:bodyPr>
          <a:lstStyle/>
          <a:p>
            <a:pPr lvl="0"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найти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новейшие технологии для коррекции различных видов дисграфии у младших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школьников; </a:t>
            </a:r>
            <a:endParaRPr lang="en-GB" altLang="zh-CN" sz="2800" dirty="0">
              <a:latin typeface="Times New Roman" pitchFamily="18" charset="0"/>
              <a:ea typeface="微软雅黑" panose="020B0503020204020204" pitchFamily="34" charset="-122"/>
              <a:cs typeface="Times New Roman" pitchFamily="18" charset="0"/>
              <a:sym typeface="+mn-lt"/>
            </a:endParaRPr>
          </a:p>
        </p:txBody>
      </p:sp>
      <p:sp>
        <p:nvSpPr>
          <p:cNvPr id="33" name="TextBox 175"/>
          <p:cNvSpPr txBox="1"/>
          <p:nvPr/>
        </p:nvSpPr>
        <p:spPr>
          <a:xfrm>
            <a:off x="4839419" y="5756872"/>
            <a:ext cx="5708313" cy="991596"/>
          </a:xfrm>
          <a:prstGeom prst="rect">
            <a:avLst/>
          </a:prstGeom>
          <a:noFill/>
        </p:spPr>
        <p:txBody>
          <a:bodyPr wrap="square" lIns="128568" tIns="64283" rIns="128568" bIns="64283" rtlCol="0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оценить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результаты эксперимента.</a:t>
            </a:r>
          </a:p>
          <a:p>
            <a:pPr lvl="0" algn="ctr"/>
            <a:endParaRPr lang="en-GB" altLang="zh-CN" sz="2800" dirty="0">
              <a:latin typeface="Times New Roman" pitchFamily="18" charset="0"/>
              <a:ea typeface="微软雅黑" panose="020B0503020204020204" pitchFamily="34" charset="-122"/>
              <a:cs typeface="Times New Roman" pitchFamily="18" charset="0"/>
              <a:sym typeface="+mn-lt"/>
            </a:endParaRPr>
          </a:p>
        </p:txBody>
      </p:sp>
      <p:grpSp>
        <p:nvGrpSpPr>
          <p:cNvPr id="34" name="Google Shape;810;p48"/>
          <p:cNvGrpSpPr/>
          <p:nvPr/>
        </p:nvGrpSpPr>
        <p:grpSpPr>
          <a:xfrm>
            <a:off x="4201048" y="1114964"/>
            <a:ext cx="642942" cy="642942"/>
            <a:chOff x="1926350" y="995225"/>
            <a:chExt cx="428650" cy="356600"/>
          </a:xfrm>
          <a:solidFill>
            <a:schemeClr val="bg2">
              <a:lumMod val="50000"/>
            </a:schemeClr>
          </a:solidFill>
        </p:grpSpPr>
        <p:sp>
          <p:nvSpPr>
            <p:cNvPr id="35" name="Google Shape;811;p48"/>
            <p:cNvSpPr/>
            <p:nvPr/>
          </p:nvSpPr>
          <p:spPr>
            <a:xfrm>
              <a:off x="1926350" y="1298075"/>
              <a:ext cx="208225" cy="53750"/>
            </a:xfrm>
            <a:custGeom>
              <a:avLst/>
              <a:gdLst/>
              <a:ahLst/>
              <a:cxnLst/>
              <a:rect l="l" t="t" r="r" b="b"/>
              <a:pathLst>
                <a:path w="8329" h="2150" extrusionOk="0">
                  <a:moveTo>
                    <a:pt x="0" y="0"/>
                  </a:moveTo>
                  <a:lnTo>
                    <a:pt x="0" y="489"/>
                  </a:lnTo>
                  <a:lnTo>
                    <a:pt x="25" y="635"/>
                  </a:lnTo>
                  <a:lnTo>
                    <a:pt x="74" y="758"/>
                  </a:lnTo>
                  <a:lnTo>
                    <a:pt x="147" y="855"/>
                  </a:lnTo>
                  <a:lnTo>
                    <a:pt x="245" y="953"/>
                  </a:lnTo>
                  <a:lnTo>
                    <a:pt x="391" y="1026"/>
                  </a:lnTo>
                  <a:lnTo>
                    <a:pt x="562" y="1051"/>
                  </a:lnTo>
                  <a:lnTo>
                    <a:pt x="733" y="1026"/>
                  </a:lnTo>
                  <a:lnTo>
                    <a:pt x="1295" y="855"/>
                  </a:lnTo>
                  <a:lnTo>
                    <a:pt x="1661" y="782"/>
                  </a:lnTo>
                  <a:lnTo>
                    <a:pt x="2076" y="684"/>
                  </a:lnTo>
                  <a:lnTo>
                    <a:pt x="2540" y="611"/>
                  </a:lnTo>
                  <a:lnTo>
                    <a:pt x="3029" y="562"/>
                  </a:lnTo>
                  <a:lnTo>
                    <a:pt x="3591" y="513"/>
                  </a:lnTo>
                  <a:lnTo>
                    <a:pt x="4177" y="489"/>
                  </a:lnTo>
                  <a:lnTo>
                    <a:pt x="4616" y="513"/>
                  </a:lnTo>
                  <a:lnTo>
                    <a:pt x="5032" y="538"/>
                  </a:lnTo>
                  <a:lnTo>
                    <a:pt x="5422" y="611"/>
                  </a:lnTo>
                  <a:lnTo>
                    <a:pt x="5789" y="684"/>
                  </a:lnTo>
                  <a:lnTo>
                    <a:pt x="6131" y="782"/>
                  </a:lnTo>
                  <a:lnTo>
                    <a:pt x="6448" y="880"/>
                  </a:lnTo>
                  <a:lnTo>
                    <a:pt x="6717" y="1002"/>
                  </a:lnTo>
                  <a:lnTo>
                    <a:pt x="6985" y="1124"/>
                  </a:lnTo>
                  <a:lnTo>
                    <a:pt x="7205" y="1246"/>
                  </a:lnTo>
                  <a:lnTo>
                    <a:pt x="7425" y="1393"/>
                  </a:lnTo>
                  <a:lnTo>
                    <a:pt x="7791" y="1661"/>
                  </a:lnTo>
                  <a:lnTo>
                    <a:pt x="8084" y="1930"/>
                  </a:lnTo>
                  <a:lnTo>
                    <a:pt x="8329" y="2150"/>
                  </a:lnTo>
                  <a:lnTo>
                    <a:pt x="8329" y="1661"/>
                  </a:lnTo>
                  <a:lnTo>
                    <a:pt x="8084" y="1441"/>
                  </a:lnTo>
                  <a:lnTo>
                    <a:pt x="7791" y="1173"/>
                  </a:lnTo>
                  <a:lnTo>
                    <a:pt x="7425" y="904"/>
                  </a:lnTo>
                  <a:lnTo>
                    <a:pt x="7205" y="758"/>
                  </a:lnTo>
                  <a:lnTo>
                    <a:pt x="6985" y="635"/>
                  </a:lnTo>
                  <a:lnTo>
                    <a:pt x="6717" y="513"/>
                  </a:lnTo>
                  <a:lnTo>
                    <a:pt x="6448" y="391"/>
                  </a:lnTo>
                  <a:lnTo>
                    <a:pt x="6131" y="294"/>
                  </a:lnTo>
                  <a:lnTo>
                    <a:pt x="5789" y="196"/>
                  </a:lnTo>
                  <a:lnTo>
                    <a:pt x="5422" y="123"/>
                  </a:lnTo>
                  <a:lnTo>
                    <a:pt x="5032" y="49"/>
                  </a:lnTo>
                  <a:lnTo>
                    <a:pt x="4616" y="25"/>
                  </a:lnTo>
                  <a:lnTo>
                    <a:pt x="4177" y="0"/>
                  </a:lnTo>
                  <a:lnTo>
                    <a:pt x="3591" y="25"/>
                  </a:lnTo>
                  <a:lnTo>
                    <a:pt x="3029" y="74"/>
                  </a:lnTo>
                  <a:lnTo>
                    <a:pt x="2540" y="123"/>
                  </a:lnTo>
                  <a:lnTo>
                    <a:pt x="2076" y="196"/>
                  </a:lnTo>
                  <a:lnTo>
                    <a:pt x="1661" y="294"/>
                  </a:lnTo>
                  <a:lnTo>
                    <a:pt x="1295" y="367"/>
                  </a:lnTo>
                  <a:lnTo>
                    <a:pt x="733" y="538"/>
                  </a:lnTo>
                  <a:lnTo>
                    <a:pt x="562" y="562"/>
                  </a:lnTo>
                  <a:lnTo>
                    <a:pt x="391" y="538"/>
                  </a:lnTo>
                  <a:lnTo>
                    <a:pt x="245" y="465"/>
                  </a:lnTo>
                  <a:lnTo>
                    <a:pt x="147" y="367"/>
                  </a:lnTo>
                  <a:lnTo>
                    <a:pt x="74" y="269"/>
                  </a:lnTo>
                  <a:lnTo>
                    <a:pt x="25" y="147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812;p48"/>
            <p:cNvSpPr/>
            <p:nvPr/>
          </p:nvSpPr>
          <p:spPr>
            <a:xfrm>
              <a:off x="2146775" y="1298075"/>
              <a:ext cx="208225" cy="53750"/>
            </a:xfrm>
            <a:custGeom>
              <a:avLst/>
              <a:gdLst/>
              <a:ahLst/>
              <a:cxnLst/>
              <a:rect l="l" t="t" r="r" b="b"/>
              <a:pathLst>
                <a:path w="8329" h="2150" extrusionOk="0">
                  <a:moveTo>
                    <a:pt x="4152" y="0"/>
                  </a:moveTo>
                  <a:lnTo>
                    <a:pt x="3712" y="25"/>
                  </a:lnTo>
                  <a:lnTo>
                    <a:pt x="3297" y="49"/>
                  </a:lnTo>
                  <a:lnTo>
                    <a:pt x="2907" y="123"/>
                  </a:lnTo>
                  <a:lnTo>
                    <a:pt x="2540" y="196"/>
                  </a:lnTo>
                  <a:lnTo>
                    <a:pt x="2198" y="294"/>
                  </a:lnTo>
                  <a:lnTo>
                    <a:pt x="1881" y="391"/>
                  </a:lnTo>
                  <a:lnTo>
                    <a:pt x="1612" y="513"/>
                  </a:lnTo>
                  <a:lnTo>
                    <a:pt x="1343" y="635"/>
                  </a:lnTo>
                  <a:lnTo>
                    <a:pt x="1124" y="758"/>
                  </a:lnTo>
                  <a:lnTo>
                    <a:pt x="904" y="904"/>
                  </a:lnTo>
                  <a:lnTo>
                    <a:pt x="537" y="1173"/>
                  </a:lnTo>
                  <a:lnTo>
                    <a:pt x="244" y="1441"/>
                  </a:lnTo>
                  <a:lnTo>
                    <a:pt x="0" y="1661"/>
                  </a:lnTo>
                  <a:lnTo>
                    <a:pt x="0" y="2150"/>
                  </a:lnTo>
                  <a:lnTo>
                    <a:pt x="244" y="1930"/>
                  </a:lnTo>
                  <a:lnTo>
                    <a:pt x="537" y="1661"/>
                  </a:lnTo>
                  <a:lnTo>
                    <a:pt x="904" y="1393"/>
                  </a:lnTo>
                  <a:lnTo>
                    <a:pt x="1124" y="1246"/>
                  </a:lnTo>
                  <a:lnTo>
                    <a:pt x="1343" y="1124"/>
                  </a:lnTo>
                  <a:lnTo>
                    <a:pt x="1612" y="1002"/>
                  </a:lnTo>
                  <a:lnTo>
                    <a:pt x="1881" y="880"/>
                  </a:lnTo>
                  <a:lnTo>
                    <a:pt x="2198" y="782"/>
                  </a:lnTo>
                  <a:lnTo>
                    <a:pt x="2540" y="684"/>
                  </a:lnTo>
                  <a:lnTo>
                    <a:pt x="2907" y="611"/>
                  </a:lnTo>
                  <a:lnTo>
                    <a:pt x="3297" y="538"/>
                  </a:lnTo>
                  <a:lnTo>
                    <a:pt x="3712" y="513"/>
                  </a:lnTo>
                  <a:lnTo>
                    <a:pt x="4152" y="489"/>
                  </a:lnTo>
                  <a:lnTo>
                    <a:pt x="4738" y="513"/>
                  </a:lnTo>
                  <a:lnTo>
                    <a:pt x="5300" y="562"/>
                  </a:lnTo>
                  <a:lnTo>
                    <a:pt x="5788" y="611"/>
                  </a:lnTo>
                  <a:lnTo>
                    <a:pt x="6252" y="684"/>
                  </a:lnTo>
                  <a:lnTo>
                    <a:pt x="6668" y="782"/>
                  </a:lnTo>
                  <a:lnTo>
                    <a:pt x="7034" y="855"/>
                  </a:lnTo>
                  <a:lnTo>
                    <a:pt x="7596" y="1026"/>
                  </a:lnTo>
                  <a:lnTo>
                    <a:pt x="7767" y="1051"/>
                  </a:lnTo>
                  <a:lnTo>
                    <a:pt x="7938" y="1026"/>
                  </a:lnTo>
                  <a:lnTo>
                    <a:pt x="8084" y="953"/>
                  </a:lnTo>
                  <a:lnTo>
                    <a:pt x="8182" y="855"/>
                  </a:lnTo>
                  <a:lnTo>
                    <a:pt x="8255" y="758"/>
                  </a:lnTo>
                  <a:lnTo>
                    <a:pt x="8304" y="635"/>
                  </a:lnTo>
                  <a:lnTo>
                    <a:pt x="8328" y="489"/>
                  </a:lnTo>
                  <a:lnTo>
                    <a:pt x="8328" y="0"/>
                  </a:lnTo>
                  <a:lnTo>
                    <a:pt x="8304" y="147"/>
                  </a:lnTo>
                  <a:lnTo>
                    <a:pt x="8255" y="269"/>
                  </a:lnTo>
                  <a:lnTo>
                    <a:pt x="8182" y="367"/>
                  </a:lnTo>
                  <a:lnTo>
                    <a:pt x="8084" y="465"/>
                  </a:lnTo>
                  <a:lnTo>
                    <a:pt x="7938" y="538"/>
                  </a:lnTo>
                  <a:lnTo>
                    <a:pt x="7767" y="562"/>
                  </a:lnTo>
                  <a:lnTo>
                    <a:pt x="7596" y="538"/>
                  </a:lnTo>
                  <a:lnTo>
                    <a:pt x="7034" y="367"/>
                  </a:lnTo>
                  <a:lnTo>
                    <a:pt x="6668" y="294"/>
                  </a:lnTo>
                  <a:lnTo>
                    <a:pt x="6252" y="196"/>
                  </a:lnTo>
                  <a:lnTo>
                    <a:pt x="5788" y="123"/>
                  </a:lnTo>
                  <a:lnTo>
                    <a:pt x="5300" y="74"/>
                  </a:lnTo>
                  <a:lnTo>
                    <a:pt x="4738" y="25"/>
                  </a:lnTo>
                  <a:lnTo>
                    <a:pt x="4152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813;p48"/>
            <p:cNvSpPr/>
            <p:nvPr/>
          </p:nvSpPr>
          <p:spPr>
            <a:xfrm>
              <a:off x="1926350" y="995225"/>
              <a:ext cx="208225" cy="332175"/>
            </a:xfrm>
            <a:custGeom>
              <a:avLst/>
              <a:gdLst/>
              <a:ahLst/>
              <a:cxnLst/>
              <a:rect l="l" t="t" r="r" b="b"/>
              <a:pathLst>
                <a:path w="8329" h="13287" extrusionOk="0">
                  <a:moveTo>
                    <a:pt x="4177" y="1"/>
                  </a:moveTo>
                  <a:lnTo>
                    <a:pt x="3591" y="25"/>
                  </a:lnTo>
                  <a:lnTo>
                    <a:pt x="3029" y="74"/>
                  </a:lnTo>
                  <a:lnTo>
                    <a:pt x="2467" y="196"/>
                  </a:lnTo>
                  <a:lnTo>
                    <a:pt x="1905" y="343"/>
                  </a:lnTo>
                  <a:lnTo>
                    <a:pt x="1393" y="538"/>
                  </a:lnTo>
                  <a:lnTo>
                    <a:pt x="929" y="758"/>
                  </a:lnTo>
                  <a:lnTo>
                    <a:pt x="513" y="978"/>
                  </a:lnTo>
                  <a:lnTo>
                    <a:pt x="342" y="1124"/>
                  </a:lnTo>
                  <a:lnTo>
                    <a:pt x="196" y="1246"/>
                  </a:lnTo>
                  <a:lnTo>
                    <a:pt x="123" y="1319"/>
                  </a:lnTo>
                  <a:lnTo>
                    <a:pt x="49" y="1442"/>
                  </a:lnTo>
                  <a:lnTo>
                    <a:pt x="25" y="1539"/>
                  </a:lnTo>
                  <a:lnTo>
                    <a:pt x="0" y="1661"/>
                  </a:lnTo>
                  <a:lnTo>
                    <a:pt x="0" y="11626"/>
                  </a:lnTo>
                  <a:lnTo>
                    <a:pt x="25" y="11773"/>
                  </a:lnTo>
                  <a:lnTo>
                    <a:pt x="74" y="11895"/>
                  </a:lnTo>
                  <a:lnTo>
                    <a:pt x="147" y="11992"/>
                  </a:lnTo>
                  <a:lnTo>
                    <a:pt x="245" y="12090"/>
                  </a:lnTo>
                  <a:lnTo>
                    <a:pt x="391" y="12163"/>
                  </a:lnTo>
                  <a:lnTo>
                    <a:pt x="562" y="12188"/>
                  </a:lnTo>
                  <a:lnTo>
                    <a:pt x="733" y="12163"/>
                  </a:lnTo>
                  <a:lnTo>
                    <a:pt x="1295" y="11992"/>
                  </a:lnTo>
                  <a:lnTo>
                    <a:pt x="1661" y="11919"/>
                  </a:lnTo>
                  <a:lnTo>
                    <a:pt x="2076" y="11821"/>
                  </a:lnTo>
                  <a:lnTo>
                    <a:pt x="2540" y="11748"/>
                  </a:lnTo>
                  <a:lnTo>
                    <a:pt x="3029" y="11699"/>
                  </a:lnTo>
                  <a:lnTo>
                    <a:pt x="3591" y="11650"/>
                  </a:lnTo>
                  <a:lnTo>
                    <a:pt x="4177" y="11626"/>
                  </a:lnTo>
                  <a:lnTo>
                    <a:pt x="4616" y="11650"/>
                  </a:lnTo>
                  <a:lnTo>
                    <a:pt x="5032" y="11675"/>
                  </a:lnTo>
                  <a:lnTo>
                    <a:pt x="5422" y="11748"/>
                  </a:lnTo>
                  <a:lnTo>
                    <a:pt x="5789" y="11821"/>
                  </a:lnTo>
                  <a:lnTo>
                    <a:pt x="6131" y="11919"/>
                  </a:lnTo>
                  <a:lnTo>
                    <a:pt x="6448" y="12017"/>
                  </a:lnTo>
                  <a:lnTo>
                    <a:pt x="6717" y="12139"/>
                  </a:lnTo>
                  <a:lnTo>
                    <a:pt x="6985" y="12261"/>
                  </a:lnTo>
                  <a:lnTo>
                    <a:pt x="7205" y="12383"/>
                  </a:lnTo>
                  <a:lnTo>
                    <a:pt x="7425" y="12530"/>
                  </a:lnTo>
                  <a:lnTo>
                    <a:pt x="7791" y="12798"/>
                  </a:lnTo>
                  <a:lnTo>
                    <a:pt x="8084" y="13067"/>
                  </a:lnTo>
                  <a:lnTo>
                    <a:pt x="8329" y="13287"/>
                  </a:lnTo>
                  <a:lnTo>
                    <a:pt x="8329" y="2199"/>
                  </a:lnTo>
                  <a:lnTo>
                    <a:pt x="8329" y="2101"/>
                  </a:lnTo>
                  <a:lnTo>
                    <a:pt x="8280" y="1979"/>
                  </a:lnTo>
                  <a:lnTo>
                    <a:pt x="8231" y="1881"/>
                  </a:lnTo>
                  <a:lnTo>
                    <a:pt x="8158" y="1808"/>
                  </a:lnTo>
                  <a:lnTo>
                    <a:pt x="8036" y="1686"/>
                  </a:lnTo>
                  <a:lnTo>
                    <a:pt x="7767" y="1442"/>
                  </a:lnTo>
                  <a:lnTo>
                    <a:pt x="7449" y="1173"/>
                  </a:lnTo>
                  <a:lnTo>
                    <a:pt x="7083" y="904"/>
                  </a:lnTo>
                  <a:lnTo>
                    <a:pt x="6644" y="611"/>
                  </a:lnTo>
                  <a:lnTo>
                    <a:pt x="6375" y="489"/>
                  </a:lnTo>
                  <a:lnTo>
                    <a:pt x="6131" y="367"/>
                  </a:lnTo>
                  <a:lnTo>
                    <a:pt x="5838" y="269"/>
                  </a:lnTo>
                  <a:lnTo>
                    <a:pt x="5544" y="172"/>
                  </a:lnTo>
                  <a:lnTo>
                    <a:pt x="5227" y="98"/>
                  </a:lnTo>
                  <a:lnTo>
                    <a:pt x="4885" y="49"/>
                  </a:lnTo>
                  <a:lnTo>
                    <a:pt x="4543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814;p48"/>
            <p:cNvSpPr/>
            <p:nvPr/>
          </p:nvSpPr>
          <p:spPr>
            <a:xfrm>
              <a:off x="2146775" y="995225"/>
              <a:ext cx="208225" cy="332175"/>
            </a:xfrm>
            <a:custGeom>
              <a:avLst/>
              <a:gdLst/>
              <a:ahLst/>
              <a:cxnLst/>
              <a:rect l="l" t="t" r="r" b="b"/>
              <a:pathLst>
                <a:path w="8329" h="13287" extrusionOk="0">
                  <a:moveTo>
                    <a:pt x="3786" y="1"/>
                  </a:moveTo>
                  <a:lnTo>
                    <a:pt x="3444" y="49"/>
                  </a:lnTo>
                  <a:lnTo>
                    <a:pt x="3102" y="98"/>
                  </a:lnTo>
                  <a:lnTo>
                    <a:pt x="2784" y="172"/>
                  </a:lnTo>
                  <a:lnTo>
                    <a:pt x="2491" y="269"/>
                  </a:lnTo>
                  <a:lnTo>
                    <a:pt x="2198" y="367"/>
                  </a:lnTo>
                  <a:lnTo>
                    <a:pt x="1954" y="489"/>
                  </a:lnTo>
                  <a:lnTo>
                    <a:pt x="1685" y="611"/>
                  </a:lnTo>
                  <a:lnTo>
                    <a:pt x="1246" y="904"/>
                  </a:lnTo>
                  <a:lnTo>
                    <a:pt x="879" y="1173"/>
                  </a:lnTo>
                  <a:lnTo>
                    <a:pt x="562" y="1442"/>
                  </a:lnTo>
                  <a:lnTo>
                    <a:pt x="293" y="1686"/>
                  </a:lnTo>
                  <a:lnTo>
                    <a:pt x="171" y="1808"/>
                  </a:lnTo>
                  <a:lnTo>
                    <a:pt x="98" y="1881"/>
                  </a:lnTo>
                  <a:lnTo>
                    <a:pt x="49" y="1979"/>
                  </a:lnTo>
                  <a:lnTo>
                    <a:pt x="0" y="2101"/>
                  </a:lnTo>
                  <a:lnTo>
                    <a:pt x="0" y="2199"/>
                  </a:lnTo>
                  <a:lnTo>
                    <a:pt x="0" y="13287"/>
                  </a:lnTo>
                  <a:lnTo>
                    <a:pt x="244" y="13067"/>
                  </a:lnTo>
                  <a:lnTo>
                    <a:pt x="537" y="12798"/>
                  </a:lnTo>
                  <a:lnTo>
                    <a:pt x="904" y="12530"/>
                  </a:lnTo>
                  <a:lnTo>
                    <a:pt x="1124" y="12383"/>
                  </a:lnTo>
                  <a:lnTo>
                    <a:pt x="1343" y="12261"/>
                  </a:lnTo>
                  <a:lnTo>
                    <a:pt x="1612" y="12139"/>
                  </a:lnTo>
                  <a:lnTo>
                    <a:pt x="1881" y="12017"/>
                  </a:lnTo>
                  <a:lnTo>
                    <a:pt x="2198" y="11919"/>
                  </a:lnTo>
                  <a:lnTo>
                    <a:pt x="2540" y="11821"/>
                  </a:lnTo>
                  <a:lnTo>
                    <a:pt x="2907" y="11748"/>
                  </a:lnTo>
                  <a:lnTo>
                    <a:pt x="3297" y="11675"/>
                  </a:lnTo>
                  <a:lnTo>
                    <a:pt x="3712" y="11650"/>
                  </a:lnTo>
                  <a:lnTo>
                    <a:pt x="4152" y="11626"/>
                  </a:lnTo>
                  <a:lnTo>
                    <a:pt x="4738" y="11650"/>
                  </a:lnTo>
                  <a:lnTo>
                    <a:pt x="5300" y="11699"/>
                  </a:lnTo>
                  <a:lnTo>
                    <a:pt x="5788" y="11748"/>
                  </a:lnTo>
                  <a:lnTo>
                    <a:pt x="6252" y="11821"/>
                  </a:lnTo>
                  <a:lnTo>
                    <a:pt x="6668" y="11919"/>
                  </a:lnTo>
                  <a:lnTo>
                    <a:pt x="7034" y="11992"/>
                  </a:lnTo>
                  <a:lnTo>
                    <a:pt x="7596" y="12163"/>
                  </a:lnTo>
                  <a:lnTo>
                    <a:pt x="7767" y="12188"/>
                  </a:lnTo>
                  <a:lnTo>
                    <a:pt x="7938" y="12163"/>
                  </a:lnTo>
                  <a:lnTo>
                    <a:pt x="8084" y="12090"/>
                  </a:lnTo>
                  <a:lnTo>
                    <a:pt x="8182" y="11992"/>
                  </a:lnTo>
                  <a:lnTo>
                    <a:pt x="8255" y="11895"/>
                  </a:lnTo>
                  <a:lnTo>
                    <a:pt x="8304" y="11773"/>
                  </a:lnTo>
                  <a:lnTo>
                    <a:pt x="8328" y="11626"/>
                  </a:lnTo>
                  <a:lnTo>
                    <a:pt x="8328" y="1661"/>
                  </a:lnTo>
                  <a:lnTo>
                    <a:pt x="8304" y="1539"/>
                  </a:lnTo>
                  <a:lnTo>
                    <a:pt x="8280" y="1442"/>
                  </a:lnTo>
                  <a:lnTo>
                    <a:pt x="8206" y="1319"/>
                  </a:lnTo>
                  <a:lnTo>
                    <a:pt x="8133" y="1246"/>
                  </a:lnTo>
                  <a:lnTo>
                    <a:pt x="7987" y="1124"/>
                  </a:lnTo>
                  <a:lnTo>
                    <a:pt x="7816" y="978"/>
                  </a:lnTo>
                  <a:lnTo>
                    <a:pt x="7400" y="758"/>
                  </a:lnTo>
                  <a:lnTo>
                    <a:pt x="6936" y="538"/>
                  </a:lnTo>
                  <a:lnTo>
                    <a:pt x="6423" y="343"/>
                  </a:lnTo>
                  <a:lnTo>
                    <a:pt x="5862" y="196"/>
                  </a:lnTo>
                  <a:lnTo>
                    <a:pt x="5300" y="74"/>
                  </a:lnTo>
                  <a:lnTo>
                    <a:pt x="4738" y="25"/>
                  </a:lnTo>
                  <a:lnTo>
                    <a:pt x="4152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9" name="Google Shape;885;p48"/>
          <p:cNvSpPr/>
          <p:nvPr/>
        </p:nvSpPr>
        <p:spPr>
          <a:xfrm>
            <a:off x="5115166" y="2579012"/>
            <a:ext cx="571504" cy="642942"/>
          </a:xfrm>
          <a:custGeom>
            <a:avLst/>
            <a:gdLst/>
            <a:ahLst/>
            <a:cxnLst/>
            <a:rect l="l" t="t" r="r" b="b"/>
            <a:pathLst>
              <a:path w="15290" h="16120" extrusionOk="0">
                <a:moveTo>
                  <a:pt x="7645" y="1"/>
                </a:moveTo>
                <a:lnTo>
                  <a:pt x="7303" y="25"/>
                </a:lnTo>
                <a:lnTo>
                  <a:pt x="7010" y="98"/>
                </a:lnTo>
                <a:lnTo>
                  <a:pt x="6766" y="172"/>
                </a:lnTo>
                <a:lnTo>
                  <a:pt x="6546" y="294"/>
                </a:lnTo>
                <a:lnTo>
                  <a:pt x="6351" y="391"/>
                </a:lnTo>
                <a:lnTo>
                  <a:pt x="6204" y="538"/>
                </a:lnTo>
                <a:lnTo>
                  <a:pt x="6058" y="660"/>
                </a:lnTo>
                <a:lnTo>
                  <a:pt x="5960" y="782"/>
                </a:lnTo>
                <a:lnTo>
                  <a:pt x="5569" y="856"/>
                </a:lnTo>
                <a:lnTo>
                  <a:pt x="5203" y="978"/>
                </a:lnTo>
                <a:lnTo>
                  <a:pt x="4885" y="1149"/>
                </a:lnTo>
                <a:lnTo>
                  <a:pt x="4617" y="1320"/>
                </a:lnTo>
                <a:lnTo>
                  <a:pt x="4372" y="1539"/>
                </a:lnTo>
                <a:lnTo>
                  <a:pt x="4177" y="1759"/>
                </a:lnTo>
                <a:lnTo>
                  <a:pt x="4030" y="2028"/>
                </a:lnTo>
                <a:lnTo>
                  <a:pt x="3908" y="2296"/>
                </a:lnTo>
                <a:lnTo>
                  <a:pt x="3811" y="2565"/>
                </a:lnTo>
                <a:lnTo>
                  <a:pt x="3737" y="2834"/>
                </a:lnTo>
                <a:lnTo>
                  <a:pt x="3689" y="3127"/>
                </a:lnTo>
                <a:lnTo>
                  <a:pt x="3640" y="3420"/>
                </a:lnTo>
                <a:lnTo>
                  <a:pt x="3640" y="3713"/>
                </a:lnTo>
                <a:lnTo>
                  <a:pt x="3640" y="3982"/>
                </a:lnTo>
                <a:lnTo>
                  <a:pt x="3689" y="4495"/>
                </a:lnTo>
                <a:lnTo>
                  <a:pt x="3689" y="4519"/>
                </a:lnTo>
                <a:lnTo>
                  <a:pt x="3566" y="4568"/>
                </a:lnTo>
                <a:lnTo>
                  <a:pt x="3469" y="4666"/>
                </a:lnTo>
                <a:lnTo>
                  <a:pt x="3395" y="4812"/>
                </a:lnTo>
                <a:lnTo>
                  <a:pt x="3322" y="4983"/>
                </a:lnTo>
                <a:lnTo>
                  <a:pt x="3273" y="5178"/>
                </a:lnTo>
                <a:lnTo>
                  <a:pt x="3249" y="5398"/>
                </a:lnTo>
                <a:lnTo>
                  <a:pt x="3224" y="5642"/>
                </a:lnTo>
                <a:lnTo>
                  <a:pt x="3249" y="5887"/>
                </a:lnTo>
                <a:lnTo>
                  <a:pt x="3298" y="6155"/>
                </a:lnTo>
                <a:lnTo>
                  <a:pt x="3347" y="6400"/>
                </a:lnTo>
                <a:lnTo>
                  <a:pt x="3444" y="6619"/>
                </a:lnTo>
                <a:lnTo>
                  <a:pt x="3542" y="6790"/>
                </a:lnTo>
                <a:lnTo>
                  <a:pt x="3640" y="6961"/>
                </a:lnTo>
                <a:lnTo>
                  <a:pt x="3762" y="7059"/>
                </a:lnTo>
                <a:lnTo>
                  <a:pt x="3884" y="7132"/>
                </a:lnTo>
                <a:lnTo>
                  <a:pt x="4030" y="7132"/>
                </a:lnTo>
                <a:lnTo>
                  <a:pt x="4104" y="7108"/>
                </a:lnTo>
                <a:lnTo>
                  <a:pt x="4275" y="7523"/>
                </a:lnTo>
                <a:lnTo>
                  <a:pt x="4494" y="7889"/>
                </a:lnTo>
                <a:lnTo>
                  <a:pt x="4714" y="8256"/>
                </a:lnTo>
                <a:lnTo>
                  <a:pt x="4983" y="8598"/>
                </a:lnTo>
                <a:lnTo>
                  <a:pt x="5252" y="8891"/>
                </a:lnTo>
                <a:lnTo>
                  <a:pt x="5545" y="9159"/>
                </a:lnTo>
                <a:lnTo>
                  <a:pt x="5862" y="9404"/>
                </a:lnTo>
                <a:lnTo>
                  <a:pt x="6180" y="9623"/>
                </a:lnTo>
                <a:lnTo>
                  <a:pt x="6180" y="10698"/>
                </a:lnTo>
                <a:lnTo>
                  <a:pt x="5667" y="10747"/>
                </a:lnTo>
                <a:lnTo>
                  <a:pt x="5081" y="10845"/>
                </a:lnTo>
                <a:lnTo>
                  <a:pt x="4519" y="10967"/>
                </a:lnTo>
                <a:lnTo>
                  <a:pt x="3957" y="11089"/>
                </a:lnTo>
                <a:lnTo>
                  <a:pt x="3420" y="11260"/>
                </a:lnTo>
                <a:lnTo>
                  <a:pt x="2931" y="11455"/>
                </a:lnTo>
                <a:lnTo>
                  <a:pt x="2467" y="11675"/>
                </a:lnTo>
                <a:lnTo>
                  <a:pt x="2028" y="11919"/>
                </a:lnTo>
                <a:lnTo>
                  <a:pt x="1637" y="12188"/>
                </a:lnTo>
                <a:lnTo>
                  <a:pt x="1271" y="12456"/>
                </a:lnTo>
                <a:lnTo>
                  <a:pt x="953" y="12774"/>
                </a:lnTo>
                <a:lnTo>
                  <a:pt x="684" y="13116"/>
                </a:lnTo>
                <a:lnTo>
                  <a:pt x="440" y="13458"/>
                </a:lnTo>
                <a:lnTo>
                  <a:pt x="269" y="13849"/>
                </a:lnTo>
                <a:lnTo>
                  <a:pt x="123" y="14239"/>
                </a:lnTo>
                <a:lnTo>
                  <a:pt x="49" y="14679"/>
                </a:lnTo>
                <a:lnTo>
                  <a:pt x="1" y="15119"/>
                </a:lnTo>
                <a:lnTo>
                  <a:pt x="49" y="15167"/>
                </a:lnTo>
                <a:lnTo>
                  <a:pt x="245" y="15265"/>
                </a:lnTo>
                <a:lnTo>
                  <a:pt x="416" y="15338"/>
                </a:lnTo>
                <a:lnTo>
                  <a:pt x="636" y="15436"/>
                </a:lnTo>
                <a:lnTo>
                  <a:pt x="904" y="15534"/>
                </a:lnTo>
                <a:lnTo>
                  <a:pt x="1271" y="15607"/>
                </a:lnTo>
                <a:lnTo>
                  <a:pt x="1710" y="15705"/>
                </a:lnTo>
                <a:lnTo>
                  <a:pt x="2223" y="15802"/>
                </a:lnTo>
                <a:lnTo>
                  <a:pt x="2834" y="15876"/>
                </a:lnTo>
                <a:lnTo>
                  <a:pt x="3566" y="15973"/>
                </a:lnTo>
                <a:lnTo>
                  <a:pt x="4397" y="16022"/>
                </a:lnTo>
                <a:lnTo>
                  <a:pt x="5325" y="16071"/>
                </a:lnTo>
                <a:lnTo>
                  <a:pt x="6399" y="16096"/>
                </a:lnTo>
                <a:lnTo>
                  <a:pt x="7621" y="16120"/>
                </a:lnTo>
                <a:lnTo>
                  <a:pt x="8817" y="16096"/>
                </a:lnTo>
                <a:lnTo>
                  <a:pt x="9892" y="16071"/>
                </a:lnTo>
                <a:lnTo>
                  <a:pt x="10844" y="16022"/>
                </a:lnTo>
                <a:lnTo>
                  <a:pt x="11675" y="15973"/>
                </a:lnTo>
                <a:lnTo>
                  <a:pt x="12408" y="15876"/>
                </a:lnTo>
                <a:lnTo>
                  <a:pt x="13018" y="15802"/>
                </a:lnTo>
                <a:lnTo>
                  <a:pt x="13555" y="15705"/>
                </a:lnTo>
                <a:lnTo>
                  <a:pt x="13995" y="15607"/>
                </a:lnTo>
                <a:lnTo>
                  <a:pt x="14361" y="15534"/>
                </a:lnTo>
                <a:lnTo>
                  <a:pt x="14654" y="15436"/>
                </a:lnTo>
                <a:lnTo>
                  <a:pt x="14874" y="15338"/>
                </a:lnTo>
                <a:lnTo>
                  <a:pt x="15045" y="15265"/>
                </a:lnTo>
                <a:lnTo>
                  <a:pt x="15216" y="15167"/>
                </a:lnTo>
                <a:lnTo>
                  <a:pt x="15289" y="15119"/>
                </a:lnTo>
                <a:lnTo>
                  <a:pt x="15241" y="14655"/>
                </a:lnTo>
                <a:lnTo>
                  <a:pt x="15167" y="14215"/>
                </a:lnTo>
                <a:lnTo>
                  <a:pt x="15045" y="13800"/>
                </a:lnTo>
                <a:lnTo>
                  <a:pt x="14874" y="13409"/>
                </a:lnTo>
                <a:lnTo>
                  <a:pt x="14630" y="13043"/>
                </a:lnTo>
                <a:lnTo>
                  <a:pt x="14361" y="12701"/>
                </a:lnTo>
                <a:lnTo>
                  <a:pt x="14044" y="12408"/>
                </a:lnTo>
                <a:lnTo>
                  <a:pt x="13678" y="12115"/>
                </a:lnTo>
                <a:lnTo>
                  <a:pt x="13287" y="11846"/>
                </a:lnTo>
                <a:lnTo>
                  <a:pt x="12847" y="11626"/>
                </a:lnTo>
                <a:lnTo>
                  <a:pt x="12359" y="11406"/>
                </a:lnTo>
                <a:lnTo>
                  <a:pt x="11846" y="11235"/>
                </a:lnTo>
                <a:lnTo>
                  <a:pt x="11284" y="11064"/>
                </a:lnTo>
                <a:lnTo>
                  <a:pt x="10698" y="10942"/>
                </a:lnTo>
                <a:lnTo>
                  <a:pt x="10063" y="10820"/>
                </a:lnTo>
                <a:lnTo>
                  <a:pt x="9428" y="10747"/>
                </a:lnTo>
                <a:lnTo>
                  <a:pt x="9110" y="10722"/>
                </a:lnTo>
                <a:lnTo>
                  <a:pt x="9110" y="9623"/>
                </a:lnTo>
                <a:lnTo>
                  <a:pt x="9428" y="9404"/>
                </a:lnTo>
                <a:lnTo>
                  <a:pt x="9745" y="9159"/>
                </a:lnTo>
                <a:lnTo>
                  <a:pt x="10039" y="8891"/>
                </a:lnTo>
                <a:lnTo>
                  <a:pt x="10332" y="8598"/>
                </a:lnTo>
                <a:lnTo>
                  <a:pt x="10576" y="8256"/>
                </a:lnTo>
                <a:lnTo>
                  <a:pt x="10796" y="7889"/>
                </a:lnTo>
                <a:lnTo>
                  <a:pt x="11015" y="7523"/>
                </a:lnTo>
                <a:lnTo>
                  <a:pt x="11186" y="7108"/>
                </a:lnTo>
                <a:lnTo>
                  <a:pt x="11260" y="7132"/>
                </a:lnTo>
                <a:lnTo>
                  <a:pt x="11406" y="7132"/>
                </a:lnTo>
                <a:lnTo>
                  <a:pt x="11528" y="7059"/>
                </a:lnTo>
                <a:lnTo>
                  <a:pt x="11650" y="6961"/>
                </a:lnTo>
                <a:lnTo>
                  <a:pt x="11748" y="6790"/>
                </a:lnTo>
                <a:lnTo>
                  <a:pt x="11846" y="6619"/>
                </a:lnTo>
                <a:lnTo>
                  <a:pt x="11944" y="6400"/>
                </a:lnTo>
                <a:lnTo>
                  <a:pt x="11992" y="6155"/>
                </a:lnTo>
                <a:lnTo>
                  <a:pt x="12041" y="5887"/>
                </a:lnTo>
                <a:lnTo>
                  <a:pt x="12066" y="5642"/>
                </a:lnTo>
                <a:lnTo>
                  <a:pt x="12041" y="5398"/>
                </a:lnTo>
                <a:lnTo>
                  <a:pt x="12017" y="5203"/>
                </a:lnTo>
                <a:lnTo>
                  <a:pt x="11968" y="5007"/>
                </a:lnTo>
                <a:lnTo>
                  <a:pt x="11919" y="4836"/>
                </a:lnTo>
                <a:lnTo>
                  <a:pt x="11846" y="4690"/>
                </a:lnTo>
                <a:lnTo>
                  <a:pt x="11748" y="4592"/>
                </a:lnTo>
                <a:lnTo>
                  <a:pt x="11626" y="4519"/>
                </a:lnTo>
                <a:lnTo>
                  <a:pt x="11699" y="4153"/>
                </a:lnTo>
                <a:lnTo>
                  <a:pt x="11724" y="3811"/>
                </a:lnTo>
                <a:lnTo>
                  <a:pt x="11724" y="3493"/>
                </a:lnTo>
                <a:lnTo>
                  <a:pt x="11724" y="3200"/>
                </a:lnTo>
                <a:lnTo>
                  <a:pt x="11699" y="2907"/>
                </a:lnTo>
                <a:lnTo>
                  <a:pt x="11650" y="2638"/>
                </a:lnTo>
                <a:lnTo>
                  <a:pt x="11577" y="2394"/>
                </a:lnTo>
                <a:lnTo>
                  <a:pt x="11504" y="2150"/>
                </a:lnTo>
                <a:lnTo>
                  <a:pt x="11406" y="1930"/>
                </a:lnTo>
                <a:lnTo>
                  <a:pt x="11309" y="1710"/>
                </a:lnTo>
                <a:lnTo>
                  <a:pt x="11186" y="1515"/>
                </a:lnTo>
                <a:lnTo>
                  <a:pt x="11040" y="1344"/>
                </a:lnTo>
                <a:lnTo>
                  <a:pt x="10893" y="1173"/>
                </a:lnTo>
                <a:lnTo>
                  <a:pt x="10747" y="1026"/>
                </a:lnTo>
                <a:lnTo>
                  <a:pt x="10429" y="758"/>
                </a:lnTo>
                <a:lnTo>
                  <a:pt x="10063" y="562"/>
                </a:lnTo>
                <a:lnTo>
                  <a:pt x="9697" y="367"/>
                </a:lnTo>
                <a:lnTo>
                  <a:pt x="9330" y="245"/>
                </a:lnTo>
                <a:lnTo>
                  <a:pt x="8964" y="147"/>
                </a:lnTo>
                <a:lnTo>
                  <a:pt x="8598" y="74"/>
                </a:lnTo>
                <a:lnTo>
                  <a:pt x="8256" y="25"/>
                </a:lnTo>
                <a:lnTo>
                  <a:pt x="7938" y="1"/>
                </a:ln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0" name="Google Shape;900;p48"/>
          <p:cNvGrpSpPr/>
          <p:nvPr/>
        </p:nvGrpSpPr>
        <p:grpSpPr>
          <a:xfrm>
            <a:off x="4855059" y="4276006"/>
            <a:ext cx="714380" cy="642942"/>
            <a:chOff x="2583325" y="2972875"/>
            <a:chExt cx="462850" cy="445750"/>
          </a:xfrm>
          <a:solidFill>
            <a:schemeClr val="bg2">
              <a:lumMod val="50000"/>
            </a:schemeClr>
          </a:solidFill>
        </p:grpSpPr>
        <p:sp>
          <p:nvSpPr>
            <p:cNvPr id="41" name="Google Shape;901;p48"/>
            <p:cNvSpPr/>
            <p:nvPr/>
          </p:nvSpPr>
          <p:spPr>
            <a:xfrm>
              <a:off x="2701775" y="3323350"/>
              <a:ext cx="225950" cy="95275"/>
            </a:xfrm>
            <a:custGeom>
              <a:avLst/>
              <a:gdLst/>
              <a:ahLst/>
              <a:cxnLst/>
              <a:rect l="l" t="t" r="r" b="b"/>
              <a:pathLst>
                <a:path w="9038" h="3811" extrusionOk="0">
                  <a:moveTo>
                    <a:pt x="2956" y="1"/>
                  </a:moveTo>
                  <a:lnTo>
                    <a:pt x="2956" y="2956"/>
                  </a:lnTo>
                  <a:lnTo>
                    <a:pt x="685" y="2956"/>
                  </a:lnTo>
                  <a:lnTo>
                    <a:pt x="514" y="3005"/>
                  </a:lnTo>
                  <a:lnTo>
                    <a:pt x="367" y="3103"/>
                  </a:lnTo>
                  <a:lnTo>
                    <a:pt x="245" y="3200"/>
                  </a:lnTo>
                  <a:lnTo>
                    <a:pt x="147" y="3322"/>
                  </a:lnTo>
                  <a:lnTo>
                    <a:pt x="50" y="3469"/>
                  </a:lnTo>
                  <a:lnTo>
                    <a:pt x="1" y="3640"/>
                  </a:lnTo>
                  <a:lnTo>
                    <a:pt x="1" y="3811"/>
                  </a:lnTo>
                  <a:lnTo>
                    <a:pt x="9037" y="3811"/>
                  </a:lnTo>
                  <a:lnTo>
                    <a:pt x="9037" y="3640"/>
                  </a:lnTo>
                  <a:lnTo>
                    <a:pt x="8988" y="3469"/>
                  </a:lnTo>
                  <a:lnTo>
                    <a:pt x="8891" y="3322"/>
                  </a:lnTo>
                  <a:lnTo>
                    <a:pt x="8793" y="3200"/>
                  </a:lnTo>
                  <a:lnTo>
                    <a:pt x="8671" y="3103"/>
                  </a:lnTo>
                  <a:lnTo>
                    <a:pt x="8524" y="3005"/>
                  </a:lnTo>
                  <a:lnTo>
                    <a:pt x="8353" y="2956"/>
                  </a:lnTo>
                  <a:lnTo>
                    <a:pt x="6082" y="2956"/>
                  </a:lnTo>
                  <a:lnTo>
                    <a:pt x="6082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902;p48"/>
            <p:cNvSpPr/>
            <p:nvPr/>
          </p:nvSpPr>
          <p:spPr>
            <a:xfrm>
              <a:off x="2583325" y="2972875"/>
              <a:ext cx="462850" cy="337075"/>
            </a:xfrm>
            <a:custGeom>
              <a:avLst/>
              <a:gdLst/>
              <a:ahLst/>
              <a:cxnLst/>
              <a:rect l="l" t="t" r="r" b="b"/>
              <a:pathLst>
                <a:path w="18514" h="13483" extrusionOk="0">
                  <a:moveTo>
                    <a:pt x="17048" y="1466"/>
                  </a:moveTo>
                  <a:lnTo>
                    <a:pt x="17048" y="12017"/>
                  </a:lnTo>
                  <a:lnTo>
                    <a:pt x="1466" y="12017"/>
                  </a:lnTo>
                  <a:lnTo>
                    <a:pt x="1466" y="1466"/>
                  </a:lnTo>
                  <a:close/>
                  <a:moveTo>
                    <a:pt x="391" y="1"/>
                  </a:moveTo>
                  <a:lnTo>
                    <a:pt x="318" y="50"/>
                  </a:lnTo>
                  <a:lnTo>
                    <a:pt x="220" y="74"/>
                  </a:lnTo>
                  <a:lnTo>
                    <a:pt x="147" y="148"/>
                  </a:lnTo>
                  <a:lnTo>
                    <a:pt x="98" y="221"/>
                  </a:lnTo>
                  <a:lnTo>
                    <a:pt x="49" y="294"/>
                  </a:lnTo>
                  <a:lnTo>
                    <a:pt x="25" y="392"/>
                  </a:lnTo>
                  <a:lnTo>
                    <a:pt x="1" y="489"/>
                  </a:lnTo>
                  <a:lnTo>
                    <a:pt x="1" y="12994"/>
                  </a:lnTo>
                  <a:lnTo>
                    <a:pt x="25" y="13092"/>
                  </a:lnTo>
                  <a:lnTo>
                    <a:pt x="49" y="13189"/>
                  </a:lnTo>
                  <a:lnTo>
                    <a:pt x="98" y="13263"/>
                  </a:lnTo>
                  <a:lnTo>
                    <a:pt x="147" y="13336"/>
                  </a:lnTo>
                  <a:lnTo>
                    <a:pt x="220" y="13409"/>
                  </a:lnTo>
                  <a:lnTo>
                    <a:pt x="318" y="13434"/>
                  </a:lnTo>
                  <a:lnTo>
                    <a:pt x="391" y="13483"/>
                  </a:lnTo>
                  <a:lnTo>
                    <a:pt x="18123" y="13483"/>
                  </a:lnTo>
                  <a:lnTo>
                    <a:pt x="18196" y="13434"/>
                  </a:lnTo>
                  <a:lnTo>
                    <a:pt x="18293" y="13409"/>
                  </a:lnTo>
                  <a:lnTo>
                    <a:pt x="18367" y="13336"/>
                  </a:lnTo>
                  <a:lnTo>
                    <a:pt x="18416" y="13263"/>
                  </a:lnTo>
                  <a:lnTo>
                    <a:pt x="18464" y="13189"/>
                  </a:lnTo>
                  <a:lnTo>
                    <a:pt x="18489" y="13092"/>
                  </a:lnTo>
                  <a:lnTo>
                    <a:pt x="18513" y="12994"/>
                  </a:lnTo>
                  <a:lnTo>
                    <a:pt x="18513" y="489"/>
                  </a:lnTo>
                  <a:lnTo>
                    <a:pt x="18489" y="392"/>
                  </a:lnTo>
                  <a:lnTo>
                    <a:pt x="18464" y="294"/>
                  </a:lnTo>
                  <a:lnTo>
                    <a:pt x="18416" y="221"/>
                  </a:lnTo>
                  <a:lnTo>
                    <a:pt x="18367" y="148"/>
                  </a:lnTo>
                  <a:lnTo>
                    <a:pt x="18293" y="74"/>
                  </a:lnTo>
                  <a:lnTo>
                    <a:pt x="18196" y="50"/>
                  </a:lnTo>
                  <a:lnTo>
                    <a:pt x="18123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3" name="PA_任意多边形 9"/>
          <p:cNvSpPr>
            <a:spLocks noEditPoints="1"/>
          </p:cNvSpPr>
          <p:nvPr>
            <p:custDataLst>
              <p:tags r:id="rId1"/>
            </p:custDataLst>
          </p:nvPr>
        </p:nvSpPr>
        <p:spPr bwMode="auto">
          <a:xfrm>
            <a:off x="3717986" y="5710687"/>
            <a:ext cx="603847" cy="586596"/>
          </a:xfrm>
          <a:custGeom>
            <a:avLst/>
            <a:gdLst>
              <a:gd name="T0" fmla="*/ 76 w 851"/>
              <a:gd name="T1" fmla="*/ 73 h 902"/>
              <a:gd name="T2" fmla="*/ 851 w 851"/>
              <a:gd name="T3" fmla="*/ 818 h 902"/>
              <a:gd name="T4" fmla="*/ 76 w 851"/>
              <a:gd name="T5" fmla="*/ 902 h 902"/>
              <a:gd name="T6" fmla="*/ 0 w 851"/>
              <a:gd name="T7" fmla="*/ 818 h 902"/>
              <a:gd name="T8" fmla="*/ 0 w 851"/>
              <a:gd name="T9" fmla="*/ 73 h 902"/>
              <a:gd name="T10" fmla="*/ 161 w 851"/>
              <a:gd name="T11" fmla="*/ 478 h 902"/>
              <a:gd name="T12" fmla="*/ 165 w 851"/>
              <a:gd name="T13" fmla="*/ 476 h 902"/>
              <a:gd name="T14" fmla="*/ 171 w 851"/>
              <a:gd name="T15" fmla="*/ 471 h 902"/>
              <a:gd name="T16" fmla="*/ 191 w 851"/>
              <a:gd name="T17" fmla="*/ 463 h 902"/>
              <a:gd name="T18" fmla="*/ 230 w 851"/>
              <a:gd name="T19" fmla="*/ 452 h 902"/>
              <a:gd name="T20" fmla="*/ 288 w 851"/>
              <a:gd name="T21" fmla="*/ 445 h 902"/>
              <a:gd name="T22" fmla="*/ 327 w 851"/>
              <a:gd name="T23" fmla="*/ 445 h 902"/>
              <a:gd name="T24" fmla="*/ 396 w 851"/>
              <a:gd name="T25" fmla="*/ 445 h 902"/>
              <a:gd name="T26" fmla="*/ 442 w 851"/>
              <a:gd name="T27" fmla="*/ 439 h 902"/>
              <a:gd name="T28" fmla="*/ 485 w 851"/>
              <a:gd name="T29" fmla="*/ 426 h 902"/>
              <a:gd name="T30" fmla="*/ 526 w 851"/>
              <a:gd name="T31" fmla="*/ 400 h 902"/>
              <a:gd name="T32" fmla="*/ 563 w 851"/>
              <a:gd name="T33" fmla="*/ 361 h 902"/>
              <a:gd name="T34" fmla="*/ 600 w 851"/>
              <a:gd name="T35" fmla="*/ 305 h 902"/>
              <a:gd name="T36" fmla="*/ 632 w 851"/>
              <a:gd name="T37" fmla="*/ 227 h 902"/>
              <a:gd name="T38" fmla="*/ 708 w 851"/>
              <a:gd name="T39" fmla="*/ 197 h 902"/>
              <a:gd name="T40" fmla="*/ 660 w 851"/>
              <a:gd name="T41" fmla="*/ 0 h 902"/>
              <a:gd name="T42" fmla="*/ 513 w 851"/>
              <a:gd name="T43" fmla="*/ 140 h 902"/>
              <a:gd name="T44" fmla="*/ 567 w 851"/>
              <a:gd name="T45" fmla="*/ 156 h 902"/>
              <a:gd name="T46" fmla="*/ 541 w 851"/>
              <a:gd name="T47" fmla="*/ 225 h 902"/>
              <a:gd name="T48" fmla="*/ 515 w 851"/>
              <a:gd name="T49" fmla="*/ 275 h 902"/>
              <a:gd name="T50" fmla="*/ 487 w 851"/>
              <a:gd name="T51" fmla="*/ 311 h 902"/>
              <a:gd name="T52" fmla="*/ 459 w 851"/>
              <a:gd name="T53" fmla="*/ 335 h 902"/>
              <a:gd name="T54" fmla="*/ 427 w 851"/>
              <a:gd name="T55" fmla="*/ 350 h 902"/>
              <a:gd name="T56" fmla="*/ 396 w 851"/>
              <a:gd name="T57" fmla="*/ 359 h 902"/>
              <a:gd name="T58" fmla="*/ 327 w 851"/>
              <a:gd name="T59" fmla="*/ 361 h 902"/>
              <a:gd name="T60" fmla="*/ 282 w 851"/>
              <a:gd name="T61" fmla="*/ 361 h 902"/>
              <a:gd name="T62" fmla="*/ 232 w 851"/>
              <a:gd name="T63" fmla="*/ 365 h 902"/>
              <a:gd name="T64" fmla="*/ 182 w 851"/>
              <a:gd name="T65" fmla="*/ 376 h 902"/>
              <a:gd name="T66" fmla="*/ 130 w 851"/>
              <a:gd name="T67" fmla="*/ 398 h 902"/>
              <a:gd name="T68" fmla="*/ 124 w 851"/>
              <a:gd name="T69" fmla="*/ 400 h 902"/>
              <a:gd name="T70" fmla="*/ 117 w 851"/>
              <a:gd name="T71" fmla="*/ 404 h 902"/>
              <a:gd name="T72" fmla="*/ 604 w 851"/>
              <a:gd name="T73" fmla="*/ 792 h 902"/>
              <a:gd name="T74" fmla="*/ 747 w 851"/>
              <a:gd name="T75" fmla="*/ 275 h 902"/>
              <a:gd name="T76" fmla="*/ 604 w 851"/>
              <a:gd name="T77" fmla="*/ 792 h 902"/>
              <a:gd name="T78" fmla="*/ 394 w 851"/>
              <a:gd name="T79" fmla="*/ 792 h 902"/>
              <a:gd name="T80" fmla="*/ 537 w 851"/>
              <a:gd name="T81" fmla="*/ 603 h 902"/>
              <a:gd name="T82" fmla="*/ 394 w 851"/>
              <a:gd name="T83" fmla="*/ 792 h 902"/>
              <a:gd name="T84" fmla="*/ 191 w 851"/>
              <a:gd name="T85" fmla="*/ 792 h 902"/>
              <a:gd name="T86" fmla="*/ 334 w 851"/>
              <a:gd name="T87" fmla="*/ 521 h 902"/>
              <a:gd name="T88" fmla="*/ 191 w 851"/>
              <a:gd name="T89" fmla="*/ 792 h 9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851" h="902">
                <a:moveTo>
                  <a:pt x="0" y="73"/>
                </a:moveTo>
                <a:lnTo>
                  <a:pt x="76" y="73"/>
                </a:lnTo>
                <a:lnTo>
                  <a:pt x="76" y="818"/>
                </a:lnTo>
                <a:lnTo>
                  <a:pt x="851" y="818"/>
                </a:lnTo>
                <a:lnTo>
                  <a:pt x="851" y="902"/>
                </a:lnTo>
                <a:lnTo>
                  <a:pt x="76" y="902"/>
                </a:lnTo>
                <a:lnTo>
                  <a:pt x="0" y="902"/>
                </a:lnTo>
                <a:lnTo>
                  <a:pt x="0" y="818"/>
                </a:lnTo>
                <a:lnTo>
                  <a:pt x="0" y="73"/>
                </a:lnTo>
                <a:lnTo>
                  <a:pt x="0" y="73"/>
                </a:lnTo>
                <a:close/>
                <a:moveTo>
                  <a:pt x="117" y="404"/>
                </a:moveTo>
                <a:lnTo>
                  <a:pt x="161" y="478"/>
                </a:lnTo>
                <a:lnTo>
                  <a:pt x="161" y="478"/>
                </a:lnTo>
                <a:lnTo>
                  <a:pt x="165" y="476"/>
                </a:lnTo>
                <a:lnTo>
                  <a:pt x="165" y="476"/>
                </a:lnTo>
                <a:lnTo>
                  <a:pt x="171" y="471"/>
                </a:lnTo>
                <a:lnTo>
                  <a:pt x="171" y="471"/>
                </a:lnTo>
                <a:lnTo>
                  <a:pt x="191" y="463"/>
                </a:lnTo>
                <a:lnTo>
                  <a:pt x="210" y="456"/>
                </a:lnTo>
                <a:lnTo>
                  <a:pt x="230" y="452"/>
                </a:lnTo>
                <a:lnTo>
                  <a:pt x="249" y="450"/>
                </a:lnTo>
                <a:lnTo>
                  <a:pt x="288" y="445"/>
                </a:lnTo>
                <a:lnTo>
                  <a:pt x="327" y="445"/>
                </a:lnTo>
                <a:lnTo>
                  <a:pt x="327" y="445"/>
                </a:lnTo>
                <a:lnTo>
                  <a:pt x="375" y="445"/>
                </a:lnTo>
                <a:lnTo>
                  <a:pt x="396" y="445"/>
                </a:lnTo>
                <a:lnTo>
                  <a:pt x="420" y="443"/>
                </a:lnTo>
                <a:lnTo>
                  <a:pt x="442" y="439"/>
                </a:lnTo>
                <a:lnTo>
                  <a:pt x="463" y="432"/>
                </a:lnTo>
                <a:lnTo>
                  <a:pt x="485" y="426"/>
                </a:lnTo>
                <a:lnTo>
                  <a:pt x="505" y="413"/>
                </a:lnTo>
                <a:lnTo>
                  <a:pt x="526" y="400"/>
                </a:lnTo>
                <a:lnTo>
                  <a:pt x="546" y="383"/>
                </a:lnTo>
                <a:lnTo>
                  <a:pt x="563" y="361"/>
                </a:lnTo>
                <a:lnTo>
                  <a:pt x="582" y="335"/>
                </a:lnTo>
                <a:lnTo>
                  <a:pt x="600" y="305"/>
                </a:lnTo>
                <a:lnTo>
                  <a:pt x="617" y="268"/>
                </a:lnTo>
                <a:lnTo>
                  <a:pt x="632" y="227"/>
                </a:lnTo>
                <a:lnTo>
                  <a:pt x="649" y="179"/>
                </a:lnTo>
                <a:lnTo>
                  <a:pt x="708" y="197"/>
                </a:lnTo>
                <a:lnTo>
                  <a:pt x="684" y="99"/>
                </a:lnTo>
                <a:lnTo>
                  <a:pt x="660" y="0"/>
                </a:lnTo>
                <a:lnTo>
                  <a:pt x="587" y="69"/>
                </a:lnTo>
                <a:lnTo>
                  <a:pt x="513" y="140"/>
                </a:lnTo>
                <a:lnTo>
                  <a:pt x="567" y="156"/>
                </a:lnTo>
                <a:lnTo>
                  <a:pt x="567" y="156"/>
                </a:lnTo>
                <a:lnTo>
                  <a:pt x="554" y="192"/>
                </a:lnTo>
                <a:lnTo>
                  <a:pt x="541" y="225"/>
                </a:lnTo>
                <a:lnTo>
                  <a:pt x="528" y="251"/>
                </a:lnTo>
                <a:lnTo>
                  <a:pt x="515" y="275"/>
                </a:lnTo>
                <a:lnTo>
                  <a:pt x="502" y="294"/>
                </a:lnTo>
                <a:lnTo>
                  <a:pt x="487" y="311"/>
                </a:lnTo>
                <a:lnTo>
                  <a:pt x="474" y="324"/>
                </a:lnTo>
                <a:lnTo>
                  <a:pt x="459" y="335"/>
                </a:lnTo>
                <a:lnTo>
                  <a:pt x="444" y="344"/>
                </a:lnTo>
                <a:lnTo>
                  <a:pt x="427" y="350"/>
                </a:lnTo>
                <a:lnTo>
                  <a:pt x="411" y="355"/>
                </a:lnTo>
                <a:lnTo>
                  <a:pt x="396" y="359"/>
                </a:lnTo>
                <a:lnTo>
                  <a:pt x="362" y="361"/>
                </a:lnTo>
                <a:lnTo>
                  <a:pt x="327" y="361"/>
                </a:lnTo>
                <a:lnTo>
                  <a:pt x="327" y="361"/>
                </a:lnTo>
                <a:lnTo>
                  <a:pt x="282" y="361"/>
                </a:lnTo>
                <a:lnTo>
                  <a:pt x="258" y="363"/>
                </a:lnTo>
                <a:lnTo>
                  <a:pt x="232" y="365"/>
                </a:lnTo>
                <a:lnTo>
                  <a:pt x="208" y="370"/>
                </a:lnTo>
                <a:lnTo>
                  <a:pt x="182" y="376"/>
                </a:lnTo>
                <a:lnTo>
                  <a:pt x="156" y="385"/>
                </a:lnTo>
                <a:lnTo>
                  <a:pt x="130" y="398"/>
                </a:lnTo>
                <a:lnTo>
                  <a:pt x="130" y="398"/>
                </a:lnTo>
                <a:lnTo>
                  <a:pt x="124" y="400"/>
                </a:lnTo>
                <a:lnTo>
                  <a:pt x="124" y="400"/>
                </a:lnTo>
                <a:lnTo>
                  <a:pt x="117" y="404"/>
                </a:lnTo>
                <a:lnTo>
                  <a:pt x="117" y="404"/>
                </a:lnTo>
                <a:close/>
                <a:moveTo>
                  <a:pt x="604" y="792"/>
                </a:moveTo>
                <a:lnTo>
                  <a:pt x="747" y="792"/>
                </a:lnTo>
                <a:lnTo>
                  <a:pt x="747" y="275"/>
                </a:lnTo>
                <a:lnTo>
                  <a:pt x="604" y="435"/>
                </a:lnTo>
                <a:lnTo>
                  <a:pt x="604" y="792"/>
                </a:lnTo>
                <a:lnTo>
                  <a:pt x="604" y="792"/>
                </a:lnTo>
                <a:close/>
                <a:moveTo>
                  <a:pt x="394" y="792"/>
                </a:moveTo>
                <a:lnTo>
                  <a:pt x="537" y="792"/>
                </a:lnTo>
                <a:lnTo>
                  <a:pt x="537" y="603"/>
                </a:lnTo>
                <a:lnTo>
                  <a:pt x="394" y="603"/>
                </a:lnTo>
                <a:lnTo>
                  <a:pt x="394" y="792"/>
                </a:lnTo>
                <a:lnTo>
                  <a:pt x="394" y="792"/>
                </a:lnTo>
                <a:close/>
                <a:moveTo>
                  <a:pt x="191" y="792"/>
                </a:moveTo>
                <a:lnTo>
                  <a:pt x="334" y="792"/>
                </a:lnTo>
                <a:lnTo>
                  <a:pt x="334" y="521"/>
                </a:lnTo>
                <a:lnTo>
                  <a:pt x="191" y="521"/>
                </a:lnTo>
                <a:lnTo>
                  <a:pt x="191" y="792"/>
                </a:ln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4" name="Freeform 284"/>
          <p:cNvSpPr>
            <a:spLocks noEditPoints="1"/>
          </p:cNvSpPr>
          <p:nvPr/>
        </p:nvSpPr>
        <p:spPr bwMode="auto">
          <a:xfrm>
            <a:off x="1268083" y="2415396"/>
            <a:ext cx="2234242" cy="1949569"/>
          </a:xfrm>
          <a:custGeom>
            <a:avLst/>
            <a:gdLst>
              <a:gd name="T0" fmla="*/ 801258319 w 97"/>
              <a:gd name="T1" fmla="*/ 975235338 h 91"/>
              <a:gd name="T2" fmla="*/ 2147483646 w 97"/>
              <a:gd name="T3" fmla="*/ 975235338 h 91"/>
              <a:gd name="T4" fmla="*/ 2147483646 w 97"/>
              <a:gd name="T5" fmla="*/ 2147483646 h 91"/>
              <a:gd name="T6" fmla="*/ 2147483646 w 97"/>
              <a:gd name="T7" fmla="*/ 2147483646 h 91"/>
              <a:gd name="T8" fmla="*/ 2147483646 w 97"/>
              <a:gd name="T9" fmla="*/ 2147483646 h 91"/>
              <a:gd name="T10" fmla="*/ 2147483646 w 97"/>
              <a:gd name="T11" fmla="*/ 2147483646 h 91"/>
              <a:gd name="T12" fmla="*/ 2147483646 w 97"/>
              <a:gd name="T13" fmla="*/ 2147483646 h 91"/>
              <a:gd name="T14" fmla="*/ 2147483646 w 97"/>
              <a:gd name="T15" fmla="*/ 2147483646 h 91"/>
              <a:gd name="T16" fmla="*/ 2147483646 w 97"/>
              <a:gd name="T17" fmla="*/ 2147483646 h 91"/>
              <a:gd name="T18" fmla="*/ 2147483646 w 97"/>
              <a:gd name="T19" fmla="*/ 2147483646 h 91"/>
              <a:gd name="T20" fmla="*/ 2147483646 w 97"/>
              <a:gd name="T21" fmla="*/ 2147483646 h 91"/>
              <a:gd name="T22" fmla="*/ 2147483646 w 97"/>
              <a:gd name="T23" fmla="*/ 2147483646 h 91"/>
              <a:gd name="T24" fmla="*/ 2147483646 w 97"/>
              <a:gd name="T25" fmla="*/ 2147483646 h 91"/>
              <a:gd name="T26" fmla="*/ 2147483646 w 97"/>
              <a:gd name="T27" fmla="*/ 2147483646 h 91"/>
              <a:gd name="T28" fmla="*/ 2147483646 w 97"/>
              <a:gd name="T29" fmla="*/ 2147483646 h 91"/>
              <a:gd name="T30" fmla="*/ 2147483646 w 97"/>
              <a:gd name="T31" fmla="*/ 2147483646 h 91"/>
              <a:gd name="T32" fmla="*/ 2147483646 w 97"/>
              <a:gd name="T33" fmla="*/ 2147483646 h 91"/>
              <a:gd name="T34" fmla="*/ 2147483646 w 97"/>
              <a:gd name="T35" fmla="*/ 585147127 h 91"/>
              <a:gd name="T36" fmla="*/ 2147483646 w 97"/>
              <a:gd name="T37" fmla="*/ 292573563 h 91"/>
              <a:gd name="T38" fmla="*/ 2147483646 w 97"/>
              <a:gd name="T39" fmla="*/ 877720690 h 91"/>
              <a:gd name="T40" fmla="*/ 2147483646 w 97"/>
              <a:gd name="T41" fmla="*/ 2147483646 h 91"/>
              <a:gd name="T42" fmla="*/ 2147483646 w 97"/>
              <a:gd name="T43" fmla="*/ 2147483646 h 91"/>
              <a:gd name="T44" fmla="*/ 2147483646 w 97"/>
              <a:gd name="T45" fmla="*/ 2147483646 h 91"/>
              <a:gd name="T46" fmla="*/ 2147483646 w 97"/>
              <a:gd name="T47" fmla="*/ 2147483646 h 91"/>
              <a:gd name="T48" fmla="*/ 701098525 w 97"/>
              <a:gd name="T49" fmla="*/ 2147483646 h 91"/>
              <a:gd name="T50" fmla="*/ 1402197049 w 97"/>
              <a:gd name="T51" fmla="*/ 2147483646 h 91"/>
              <a:gd name="T52" fmla="*/ 2003145796 w 97"/>
              <a:gd name="T53" fmla="*/ 2147483646 h 91"/>
              <a:gd name="T54" fmla="*/ 2147483646 w 97"/>
              <a:gd name="T55" fmla="*/ 2147483646 h 91"/>
              <a:gd name="T56" fmla="*/ 2147483646 w 97"/>
              <a:gd name="T57" fmla="*/ 2147483646 h 91"/>
              <a:gd name="T58" fmla="*/ 2147483646 w 97"/>
              <a:gd name="T59" fmla="*/ 2147483646 h 91"/>
              <a:gd name="T60" fmla="*/ 2003145796 w 97"/>
              <a:gd name="T61" fmla="*/ 2147483646 h 91"/>
              <a:gd name="T62" fmla="*/ 1902986003 w 97"/>
              <a:gd name="T63" fmla="*/ 2147483646 h 91"/>
              <a:gd name="T64" fmla="*/ 1802826209 w 97"/>
              <a:gd name="T65" fmla="*/ 2147483646 h 91"/>
              <a:gd name="T66" fmla="*/ 1802826209 w 97"/>
              <a:gd name="T67" fmla="*/ 2147483646 h 91"/>
              <a:gd name="T68" fmla="*/ 1802826209 w 97"/>
              <a:gd name="T69" fmla="*/ 2147483646 h 91"/>
              <a:gd name="T70" fmla="*/ 1602516637 w 97"/>
              <a:gd name="T71" fmla="*/ 2147483646 h 91"/>
              <a:gd name="T72" fmla="*/ 1602516637 w 97"/>
              <a:gd name="T73" fmla="*/ 2147483646 h 91"/>
              <a:gd name="T74" fmla="*/ 0 w 97"/>
              <a:gd name="T75" fmla="*/ 2147483646 h 91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97" h="91">
                <a:moveTo>
                  <a:pt x="18" y="0"/>
                </a:moveTo>
                <a:cubicBezTo>
                  <a:pt x="12" y="0"/>
                  <a:pt x="8" y="4"/>
                  <a:pt x="8" y="10"/>
                </a:cubicBezTo>
                <a:cubicBezTo>
                  <a:pt x="8" y="16"/>
                  <a:pt x="12" y="20"/>
                  <a:pt x="18" y="20"/>
                </a:cubicBezTo>
                <a:cubicBezTo>
                  <a:pt x="24" y="20"/>
                  <a:pt x="28" y="16"/>
                  <a:pt x="28" y="10"/>
                </a:cubicBezTo>
                <a:cubicBezTo>
                  <a:pt x="28" y="4"/>
                  <a:pt x="24" y="0"/>
                  <a:pt x="18" y="0"/>
                </a:cubicBezTo>
                <a:close/>
                <a:moveTo>
                  <a:pt x="41" y="45"/>
                </a:moveTo>
                <a:cubicBezTo>
                  <a:pt x="50" y="42"/>
                  <a:pt x="50" y="42"/>
                  <a:pt x="50" y="42"/>
                </a:cubicBezTo>
                <a:cubicBezTo>
                  <a:pt x="51" y="41"/>
                  <a:pt x="51" y="41"/>
                  <a:pt x="51" y="41"/>
                </a:cubicBezTo>
                <a:cubicBezTo>
                  <a:pt x="52" y="42"/>
                  <a:pt x="52" y="42"/>
                  <a:pt x="52" y="42"/>
                </a:cubicBezTo>
                <a:cubicBezTo>
                  <a:pt x="59" y="46"/>
                  <a:pt x="59" y="46"/>
                  <a:pt x="59" y="46"/>
                </a:cubicBezTo>
                <a:cubicBezTo>
                  <a:pt x="65" y="29"/>
                  <a:pt x="65" y="29"/>
                  <a:pt x="65" y="29"/>
                </a:cubicBezTo>
                <a:cubicBezTo>
                  <a:pt x="66" y="27"/>
                  <a:pt x="66" y="27"/>
                  <a:pt x="66" y="27"/>
                </a:cubicBezTo>
                <a:cubicBezTo>
                  <a:pt x="67" y="29"/>
                  <a:pt x="67" y="29"/>
                  <a:pt x="67" y="29"/>
                </a:cubicBezTo>
                <a:cubicBezTo>
                  <a:pt x="73" y="34"/>
                  <a:pt x="73" y="34"/>
                  <a:pt x="73" y="34"/>
                </a:cubicBezTo>
                <a:cubicBezTo>
                  <a:pt x="81" y="21"/>
                  <a:pt x="81" y="21"/>
                  <a:pt x="81" y="21"/>
                </a:cubicBezTo>
                <a:cubicBezTo>
                  <a:pt x="83" y="23"/>
                  <a:pt x="83" y="23"/>
                  <a:pt x="83" y="23"/>
                </a:cubicBezTo>
                <a:cubicBezTo>
                  <a:pt x="75" y="38"/>
                  <a:pt x="75" y="38"/>
                  <a:pt x="75" y="38"/>
                </a:cubicBezTo>
                <a:cubicBezTo>
                  <a:pt x="73" y="40"/>
                  <a:pt x="73" y="40"/>
                  <a:pt x="73" y="40"/>
                </a:cubicBezTo>
                <a:cubicBezTo>
                  <a:pt x="72" y="38"/>
                  <a:pt x="72" y="38"/>
                  <a:pt x="72" y="38"/>
                </a:cubicBezTo>
                <a:cubicBezTo>
                  <a:pt x="67" y="33"/>
                  <a:pt x="67" y="33"/>
                  <a:pt x="67" y="33"/>
                </a:cubicBezTo>
                <a:cubicBezTo>
                  <a:pt x="61" y="49"/>
                  <a:pt x="61" y="49"/>
                  <a:pt x="61" y="49"/>
                </a:cubicBezTo>
                <a:cubicBezTo>
                  <a:pt x="61" y="51"/>
                  <a:pt x="61" y="51"/>
                  <a:pt x="61" y="51"/>
                </a:cubicBezTo>
                <a:cubicBezTo>
                  <a:pt x="59" y="50"/>
                  <a:pt x="59" y="50"/>
                  <a:pt x="59" y="50"/>
                </a:cubicBezTo>
                <a:cubicBezTo>
                  <a:pt x="51" y="45"/>
                  <a:pt x="51" y="45"/>
                  <a:pt x="51" y="45"/>
                </a:cubicBezTo>
                <a:cubicBezTo>
                  <a:pt x="42" y="48"/>
                  <a:pt x="42" y="48"/>
                  <a:pt x="42" y="48"/>
                </a:cubicBezTo>
                <a:cubicBezTo>
                  <a:pt x="41" y="45"/>
                  <a:pt x="41" y="45"/>
                  <a:pt x="41" y="45"/>
                </a:cubicBezTo>
                <a:close/>
                <a:moveTo>
                  <a:pt x="43" y="86"/>
                </a:moveTo>
                <a:cubicBezTo>
                  <a:pt x="74" y="86"/>
                  <a:pt x="74" y="86"/>
                  <a:pt x="74" y="86"/>
                </a:cubicBezTo>
                <a:cubicBezTo>
                  <a:pt x="74" y="91"/>
                  <a:pt x="74" y="91"/>
                  <a:pt x="74" y="91"/>
                </a:cubicBezTo>
                <a:cubicBezTo>
                  <a:pt x="43" y="91"/>
                  <a:pt x="43" y="91"/>
                  <a:pt x="43" y="91"/>
                </a:cubicBezTo>
                <a:cubicBezTo>
                  <a:pt x="43" y="86"/>
                  <a:pt x="43" y="86"/>
                  <a:pt x="43" y="86"/>
                </a:cubicBezTo>
                <a:close/>
                <a:moveTo>
                  <a:pt x="63" y="68"/>
                </a:moveTo>
                <a:cubicBezTo>
                  <a:pt x="93" y="68"/>
                  <a:pt x="93" y="68"/>
                  <a:pt x="93" y="68"/>
                </a:cubicBezTo>
                <a:cubicBezTo>
                  <a:pt x="97" y="68"/>
                  <a:pt x="97" y="68"/>
                  <a:pt x="97" y="68"/>
                </a:cubicBezTo>
                <a:cubicBezTo>
                  <a:pt x="97" y="64"/>
                  <a:pt x="97" y="64"/>
                  <a:pt x="97" y="64"/>
                </a:cubicBezTo>
                <a:cubicBezTo>
                  <a:pt x="97" y="6"/>
                  <a:pt x="97" y="6"/>
                  <a:pt x="97" y="6"/>
                </a:cubicBezTo>
                <a:cubicBezTo>
                  <a:pt x="97" y="3"/>
                  <a:pt x="97" y="3"/>
                  <a:pt x="97" y="3"/>
                </a:cubicBezTo>
                <a:cubicBezTo>
                  <a:pt x="93" y="3"/>
                  <a:pt x="93" y="3"/>
                  <a:pt x="93" y="3"/>
                </a:cubicBezTo>
                <a:cubicBezTo>
                  <a:pt x="34" y="3"/>
                  <a:pt x="34" y="3"/>
                  <a:pt x="34" y="3"/>
                </a:cubicBezTo>
                <a:cubicBezTo>
                  <a:pt x="34" y="9"/>
                  <a:pt x="34" y="9"/>
                  <a:pt x="34" y="9"/>
                </a:cubicBezTo>
                <a:cubicBezTo>
                  <a:pt x="90" y="9"/>
                  <a:pt x="90" y="9"/>
                  <a:pt x="90" y="9"/>
                </a:cubicBezTo>
                <a:cubicBezTo>
                  <a:pt x="90" y="61"/>
                  <a:pt x="90" y="61"/>
                  <a:pt x="90" y="61"/>
                </a:cubicBezTo>
                <a:cubicBezTo>
                  <a:pt x="36" y="61"/>
                  <a:pt x="36" y="61"/>
                  <a:pt x="36" y="61"/>
                </a:cubicBezTo>
                <a:cubicBezTo>
                  <a:pt x="36" y="68"/>
                  <a:pt x="36" y="68"/>
                  <a:pt x="36" y="68"/>
                </a:cubicBezTo>
                <a:cubicBezTo>
                  <a:pt x="54" y="68"/>
                  <a:pt x="54" y="68"/>
                  <a:pt x="54" y="68"/>
                </a:cubicBezTo>
                <a:cubicBezTo>
                  <a:pt x="54" y="84"/>
                  <a:pt x="54" y="84"/>
                  <a:pt x="54" y="84"/>
                </a:cubicBezTo>
                <a:cubicBezTo>
                  <a:pt x="63" y="84"/>
                  <a:pt x="63" y="84"/>
                  <a:pt x="63" y="84"/>
                </a:cubicBezTo>
                <a:cubicBezTo>
                  <a:pt x="63" y="68"/>
                  <a:pt x="63" y="68"/>
                  <a:pt x="63" y="68"/>
                </a:cubicBezTo>
                <a:close/>
                <a:moveTo>
                  <a:pt x="0" y="50"/>
                </a:moveTo>
                <a:cubicBezTo>
                  <a:pt x="7" y="55"/>
                  <a:pt x="7" y="55"/>
                  <a:pt x="7" y="55"/>
                </a:cubicBezTo>
                <a:cubicBezTo>
                  <a:pt x="5" y="91"/>
                  <a:pt x="5" y="91"/>
                  <a:pt x="5" y="91"/>
                </a:cubicBezTo>
                <a:cubicBezTo>
                  <a:pt x="14" y="91"/>
                  <a:pt x="14" y="91"/>
                  <a:pt x="14" y="91"/>
                </a:cubicBezTo>
                <a:cubicBezTo>
                  <a:pt x="16" y="60"/>
                  <a:pt x="16" y="60"/>
                  <a:pt x="16" y="60"/>
                </a:cubicBezTo>
                <a:cubicBezTo>
                  <a:pt x="20" y="60"/>
                  <a:pt x="20" y="60"/>
                  <a:pt x="20" y="60"/>
                </a:cubicBezTo>
                <a:cubicBezTo>
                  <a:pt x="22" y="91"/>
                  <a:pt x="22" y="91"/>
                  <a:pt x="22" y="91"/>
                </a:cubicBezTo>
                <a:cubicBezTo>
                  <a:pt x="31" y="91"/>
                  <a:pt x="31" y="91"/>
                  <a:pt x="31" y="91"/>
                </a:cubicBezTo>
                <a:cubicBezTo>
                  <a:pt x="29" y="55"/>
                  <a:pt x="29" y="55"/>
                  <a:pt x="29" y="55"/>
                </a:cubicBezTo>
                <a:cubicBezTo>
                  <a:pt x="28" y="33"/>
                  <a:pt x="28" y="33"/>
                  <a:pt x="28" y="33"/>
                </a:cubicBezTo>
                <a:cubicBezTo>
                  <a:pt x="50" y="32"/>
                  <a:pt x="50" y="32"/>
                  <a:pt x="50" y="32"/>
                </a:cubicBezTo>
                <a:cubicBezTo>
                  <a:pt x="55" y="24"/>
                  <a:pt x="55" y="24"/>
                  <a:pt x="55" y="24"/>
                </a:cubicBezTo>
                <a:cubicBezTo>
                  <a:pt x="30" y="23"/>
                  <a:pt x="30" y="23"/>
                  <a:pt x="30" y="23"/>
                </a:cubicBezTo>
                <a:cubicBezTo>
                  <a:pt x="20" y="23"/>
                  <a:pt x="20" y="23"/>
                  <a:pt x="20" y="23"/>
                </a:cubicBezTo>
                <a:cubicBezTo>
                  <a:pt x="20" y="24"/>
                  <a:pt x="20" y="24"/>
                  <a:pt x="20" y="24"/>
                </a:cubicBezTo>
                <a:cubicBezTo>
                  <a:pt x="19" y="27"/>
                  <a:pt x="19" y="27"/>
                  <a:pt x="19" y="27"/>
                </a:cubicBezTo>
                <a:cubicBezTo>
                  <a:pt x="22" y="43"/>
                  <a:pt x="22" y="43"/>
                  <a:pt x="22" y="43"/>
                </a:cubicBezTo>
                <a:cubicBezTo>
                  <a:pt x="18" y="47"/>
                  <a:pt x="18" y="47"/>
                  <a:pt x="18" y="47"/>
                </a:cubicBezTo>
                <a:cubicBezTo>
                  <a:pt x="18" y="47"/>
                  <a:pt x="18" y="47"/>
                  <a:pt x="18" y="47"/>
                </a:cubicBezTo>
                <a:cubicBezTo>
                  <a:pt x="18" y="47"/>
                  <a:pt x="18" y="47"/>
                  <a:pt x="18" y="47"/>
                </a:cubicBezTo>
                <a:cubicBezTo>
                  <a:pt x="18" y="47"/>
                  <a:pt x="18" y="47"/>
                  <a:pt x="18" y="47"/>
                </a:cubicBezTo>
                <a:cubicBezTo>
                  <a:pt x="18" y="47"/>
                  <a:pt x="18" y="47"/>
                  <a:pt x="18" y="47"/>
                </a:cubicBezTo>
                <a:cubicBezTo>
                  <a:pt x="14" y="43"/>
                  <a:pt x="14" y="43"/>
                  <a:pt x="14" y="43"/>
                </a:cubicBezTo>
                <a:cubicBezTo>
                  <a:pt x="16" y="27"/>
                  <a:pt x="16" y="27"/>
                  <a:pt x="16" y="27"/>
                </a:cubicBezTo>
                <a:cubicBezTo>
                  <a:pt x="15" y="24"/>
                  <a:pt x="15" y="24"/>
                  <a:pt x="15" y="24"/>
                </a:cubicBezTo>
                <a:cubicBezTo>
                  <a:pt x="16" y="23"/>
                  <a:pt x="16" y="23"/>
                  <a:pt x="16" y="23"/>
                </a:cubicBezTo>
                <a:cubicBezTo>
                  <a:pt x="5" y="23"/>
                  <a:pt x="5" y="23"/>
                  <a:pt x="5" y="23"/>
                </a:cubicBezTo>
                <a:lnTo>
                  <a:pt x="0" y="50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661620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1988" y="520402"/>
            <a:ext cx="10515600" cy="549274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Организация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исследования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констатирующего эксперимента по определению дисграфии у детей младшего школьного возраста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https://upload.wikimedia.org/wikipedia/ru/archive/1/18/20151204083457!Mpgu_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46921" y="146650"/>
            <a:ext cx="1086927" cy="1054528"/>
          </a:xfrm>
          <a:prstGeom prst="rect">
            <a:avLst/>
          </a:prstGeom>
          <a:noFill/>
        </p:spPr>
      </p:pic>
      <p:graphicFrame>
        <p:nvGraphicFramePr>
          <p:cNvPr id="6" name="Диаграмма 5"/>
          <p:cNvGraphicFramePr/>
          <p:nvPr/>
        </p:nvGraphicFramePr>
        <p:xfrm>
          <a:off x="4098822" y="1589849"/>
          <a:ext cx="3621819" cy="2697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Диаграмма 6"/>
          <p:cNvGraphicFramePr/>
          <p:nvPr/>
        </p:nvGraphicFramePr>
        <p:xfrm>
          <a:off x="8488392" y="1760296"/>
          <a:ext cx="3485071" cy="2466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215660" y="1961870"/>
          <a:ext cx="3623094" cy="405541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86596"/>
                <a:gridCol w="1190445"/>
                <a:gridCol w="974785"/>
                <a:gridCol w="871268"/>
              </a:tblGrid>
              <a:tr h="408688">
                <a:tc>
                  <a:txBody>
                    <a:bodyPr/>
                    <a:lstStyle/>
                    <a:p>
                      <a:pPr marL="0" marR="17907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spc="-10" dirty="0">
                          <a:latin typeface="Times New Roman" pitchFamily="18" charset="0"/>
                          <a:cs typeface="Times New Roman" pitchFamily="18" charset="0"/>
                        </a:rPr>
                        <a:t>№ </a:t>
                      </a:r>
                      <a:r>
                        <a:rPr lang="ru-RU" sz="1400" spc="-10" dirty="0" err="1"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r>
                        <a:rPr lang="ru-RU" sz="1400" spc="-10" dirty="0"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lang="ru-RU" sz="1400" spc="-10" dirty="0" err="1"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17907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spc="-10" dirty="0">
                          <a:latin typeface="Times New Roman" pitchFamily="18" charset="0"/>
                          <a:cs typeface="Times New Roman" pitchFamily="18" charset="0"/>
                        </a:rPr>
                        <a:t>Имя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17907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spc="-10" dirty="0">
                          <a:latin typeface="Times New Roman" pitchFamily="18" charset="0"/>
                          <a:cs typeface="Times New Roman" pitchFamily="18" charset="0"/>
                        </a:rPr>
                        <a:t>пол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17907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spc="-10" dirty="0">
                          <a:latin typeface="Times New Roman" pitchFamily="18" charset="0"/>
                          <a:cs typeface="Times New Roman" pitchFamily="18" charset="0"/>
                        </a:rPr>
                        <a:t>класс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04344">
                <a:tc>
                  <a:txBody>
                    <a:bodyPr/>
                    <a:lstStyle/>
                    <a:p>
                      <a:pPr marL="0" marR="17907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spc="-1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17907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spc="-10" dirty="0">
                          <a:latin typeface="Times New Roman" pitchFamily="18" charset="0"/>
                          <a:cs typeface="Times New Roman" pitchFamily="18" charset="0"/>
                        </a:rPr>
                        <a:t>Иван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17907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spc="-10">
                          <a:latin typeface="Times New Roman" pitchFamily="18" charset="0"/>
                          <a:cs typeface="Times New Roman" pitchFamily="18" charset="0"/>
                        </a:rPr>
                        <a:t>мужской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17907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spc="-10">
                          <a:latin typeface="Times New Roman" pitchFamily="18" charset="0"/>
                          <a:cs typeface="Times New Roman" pitchFamily="18" charset="0"/>
                        </a:rPr>
                        <a:t>2 «А»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04344">
                <a:tc>
                  <a:txBody>
                    <a:bodyPr/>
                    <a:lstStyle/>
                    <a:p>
                      <a:pPr marL="0" marR="17907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spc="-1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17907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spc="-10" dirty="0">
                          <a:latin typeface="Times New Roman" pitchFamily="18" charset="0"/>
                          <a:cs typeface="Times New Roman" pitchFamily="18" charset="0"/>
                        </a:rPr>
                        <a:t>Сергей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17907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spc="-10">
                          <a:latin typeface="Times New Roman" pitchFamily="18" charset="0"/>
                          <a:cs typeface="Times New Roman" pitchFamily="18" charset="0"/>
                        </a:rPr>
                        <a:t>мужской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17907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spc="-10" dirty="0">
                          <a:latin typeface="Times New Roman" pitchFamily="18" charset="0"/>
                          <a:cs typeface="Times New Roman" pitchFamily="18" charset="0"/>
                        </a:rPr>
                        <a:t>2 «А»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15881">
                <a:tc>
                  <a:txBody>
                    <a:bodyPr/>
                    <a:lstStyle/>
                    <a:p>
                      <a:pPr marL="0" marR="17907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spc="-1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17907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spc="-10" dirty="0">
                          <a:latin typeface="Times New Roman" pitchFamily="18" charset="0"/>
                          <a:cs typeface="Times New Roman" pitchFamily="18" charset="0"/>
                        </a:rPr>
                        <a:t>Анна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17907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spc="-10" dirty="0">
                          <a:latin typeface="Times New Roman" pitchFamily="18" charset="0"/>
                          <a:cs typeface="Times New Roman" pitchFamily="18" charset="0"/>
                        </a:rPr>
                        <a:t>женский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17907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spc="-10">
                          <a:latin typeface="Times New Roman" pitchFamily="18" charset="0"/>
                          <a:cs typeface="Times New Roman" pitchFamily="18" charset="0"/>
                        </a:rPr>
                        <a:t>2 «А»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04344">
                <a:tc>
                  <a:txBody>
                    <a:bodyPr/>
                    <a:lstStyle/>
                    <a:p>
                      <a:pPr marL="0" marR="17907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spc="-1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17907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spc="-10" dirty="0">
                          <a:latin typeface="Times New Roman" pitchFamily="18" charset="0"/>
                          <a:cs typeface="Times New Roman" pitchFamily="18" charset="0"/>
                        </a:rPr>
                        <a:t>Наталья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17907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spc="-10" dirty="0">
                          <a:latin typeface="Times New Roman" pitchFamily="18" charset="0"/>
                          <a:cs typeface="Times New Roman" pitchFamily="18" charset="0"/>
                        </a:rPr>
                        <a:t>женский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17907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spc="-10" dirty="0">
                          <a:latin typeface="Times New Roman" pitchFamily="18" charset="0"/>
                          <a:cs typeface="Times New Roman" pitchFamily="18" charset="0"/>
                        </a:rPr>
                        <a:t>2 «А»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04344">
                <a:tc>
                  <a:txBody>
                    <a:bodyPr/>
                    <a:lstStyle/>
                    <a:p>
                      <a:pPr marL="0" marR="17907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spc="-10" dirty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17907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spc="-10" dirty="0">
                          <a:latin typeface="Times New Roman" pitchFamily="18" charset="0"/>
                          <a:cs typeface="Times New Roman" pitchFamily="18" charset="0"/>
                        </a:rPr>
                        <a:t>Марина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17907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spc="-10" dirty="0">
                          <a:latin typeface="Times New Roman" pitchFamily="18" charset="0"/>
                          <a:cs typeface="Times New Roman" pitchFamily="18" charset="0"/>
                        </a:rPr>
                        <a:t>женский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17907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spc="-10">
                          <a:latin typeface="Times New Roman" pitchFamily="18" charset="0"/>
                          <a:cs typeface="Times New Roman" pitchFamily="18" charset="0"/>
                        </a:rPr>
                        <a:t>2 «Б»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56486">
                <a:tc>
                  <a:txBody>
                    <a:bodyPr/>
                    <a:lstStyle/>
                    <a:p>
                      <a:pPr marL="0" marR="17907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spc="-1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17907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spc="-10" dirty="0">
                          <a:latin typeface="Times New Roman" pitchFamily="18" charset="0"/>
                          <a:cs typeface="Times New Roman" pitchFamily="18" charset="0"/>
                        </a:rPr>
                        <a:t>Елена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17907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spc="-10" dirty="0">
                          <a:latin typeface="Times New Roman" pitchFamily="18" charset="0"/>
                          <a:cs typeface="Times New Roman" pitchFamily="18" charset="0"/>
                        </a:rPr>
                        <a:t>женский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17907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spc="-10">
                          <a:latin typeface="Times New Roman" pitchFamily="18" charset="0"/>
                          <a:cs typeface="Times New Roman" pitchFamily="18" charset="0"/>
                        </a:rPr>
                        <a:t>2 «Б»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31333">
                <a:tc>
                  <a:txBody>
                    <a:bodyPr/>
                    <a:lstStyle/>
                    <a:p>
                      <a:pPr marL="0" marR="17907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spc="-1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17907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spc="-10" dirty="0">
                          <a:latin typeface="Times New Roman" pitchFamily="18" charset="0"/>
                          <a:cs typeface="Times New Roman" pitchFamily="18" charset="0"/>
                        </a:rPr>
                        <a:t>Дмитрий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17907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spc="-10" dirty="0">
                          <a:latin typeface="Times New Roman" pitchFamily="18" charset="0"/>
                          <a:cs typeface="Times New Roman" pitchFamily="18" charset="0"/>
                        </a:rPr>
                        <a:t>мужской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17907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spc="-10" dirty="0">
                          <a:latin typeface="Times New Roman" pitchFamily="18" charset="0"/>
                          <a:cs typeface="Times New Roman" pitchFamily="18" charset="0"/>
                        </a:rPr>
                        <a:t>2 «Б»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04344">
                <a:tc>
                  <a:txBody>
                    <a:bodyPr/>
                    <a:lstStyle/>
                    <a:p>
                      <a:pPr marL="0" marR="17907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spc="-1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17907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spc="-10" dirty="0">
                          <a:latin typeface="Times New Roman" pitchFamily="18" charset="0"/>
                          <a:cs typeface="Times New Roman" pitchFamily="18" charset="0"/>
                        </a:rPr>
                        <a:t>Илья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17907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spc="-10" dirty="0">
                          <a:latin typeface="Times New Roman" pitchFamily="18" charset="0"/>
                          <a:cs typeface="Times New Roman" pitchFamily="18" charset="0"/>
                        </a:rPr>
                        <a:t>мужской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17907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spc="-10">
                          <a:latin typeface="Times New Roman" pitchFamily="18" charset="0"/>
                          <a:cs typeface="Times New Roman" pitchFamily="18" charset="0"/>
                        </a:rPr>
                        <a:t>2 «Б»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17012">
                <a:tc>
                  <a:txBody>
                    <a:bodyPr/>
                    <a:lstStyle/>
                    <a:p>
                      <a:pPr marL="0" marR="17907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spc="-1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17907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spc="-10" dirty="0">
                          <a:latin typeface="Times New Roman" pitchFamily="18" charset="0"/>
                          <a:cs typeface="Times New Roman" pitchFamily="18" charset="0"/>
                        </a:rPr>
                        <a:t>Григорий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17907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spc="-10" dirty="0">
                          <a:latin typeface="Times New Roman" pitchFamily="18" charset="0"/>
                          <a:cs typeface="Times New Roman" pitchFamily="18" charset="0"/>
                        </a:rPr>
                        <a:t>мужской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17907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spc="-10">
                          <a:latin typeface="Times New Roman" pitchFamily="18" charset="0"/>
                          <a:cs typeface="Times New Roman" pitchFamily="18" charset="0"/>
                        </a:rPr>
                        <a:t>2 «Б»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04344">
                <a:tc>
                  <a:txBody>
                    <a:bodyPr/>
                    <a:lstStyle/>
                    <a:p>
                      <a:pPr marL="0" marR="17907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spc="-1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17907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spc="-10" dirty="0">
                          <a:latin typeface="Times New Roman" pitchFamily="18" charset="0"/>
                          <a:cs typeface="Times New Roman" pitchFamily="18" charset="0"/>
                        </a:rPr>
                        <a:t>Александр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17907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spc="-10" dirty="0">
                          <a:latin typeface="Times New Roman" pitchFamily="18" charset="0"/>
                          <a:cs typeface="Times New Roman" pitchFamily="18" charset="0"/>
                        </a:rPr>
                        <a:t>мужской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17907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spc="-10">
                          <a:latin typeface="Times New Roman" pitchFamily="18" charset="0"/>
                          <a:cs typeface="Times New Roman" pitchFamily="18" charset="0"/>
                        </a:rPr>
                        <a:t>2 «Б»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04344">
                <a:tc>
                  <a:txBody>
                    <a:bodyPr/>
                    <a:lstStyle/>
                    <a:p>
                      <a:pPr marL="0" marR="17907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spc="-1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17907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spc="-10" dirty="0">
                          <a:latin typeface="Times New Roman" pitchFamily="18" charset="0"/>
                          <a:cs typeface="Times New Roman" pitchFamily="18" charset="0"/>
                        </a:rPr>
                        <a:t>Павел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17907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spc="-10" dirty="0">
                          <a:latin typeface="Times New Roman" pitchFamily="18" charset="0"/>
                          <a:cs typeface="Times New Roman" pitchFamily="18" charset="0"/>
                        </a:rPr>
                        <a:t>мужской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17907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spc="-10">
                          <a:latin typeface="Times New Roman" pitchFamily="18" charset="0"/>
                          <a:cs typeface="Times New Roman" pitchFamily="18" charset="0"/>
                        </a:rPr>
                        <a:t>2 «В»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19215">
                <a:tc>
                  <a:txBody>
                    <a:bodyPr/>
                    <a:lstStyle/>
                    <a:p>
                      <a:pPr marL="0" marR="17907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spc="-1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17907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spc="-10" dirty="0">
                          <a:latin typeface="Times New Roman" pitchFamily="18" charset="0"/>
                          <a:cs typeface="Times New Roman" pitchFamily="18" charset="0"/>
                        </a:rPr>
                        <a:t>Петр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17907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spc="-10" dirty="0">
                          <a:latin typeface="Times New Roman" pitchFamily="18" charset="0"/>
                          <a:cs typeface="Times New Roman" pitchFamily="18" charset="0"/>
                        </a:rPr>
                        <a:t>мужской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17907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spc="-10" dirty="0">
                          <a:latin typeface="Times New Roman" pitchFamily="18" charset="0"/>
                          <a:cs typeface="Times New Roman" pitchFamily="18" charset="0"/>
                        </a:rPr>
                        <a:t>2 «В»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04344">
                <a:tc>
                  <a:txBody>
                    <a:bodyPr/>
                    <a:lstStyle/>
                    <a:p>
                      <a:pPr marL="0" marR="17907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spc="-10"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17907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spc="-10" dirty="0">
                          <a:latin typeface="Times New Roman" pitchFamily="18" charset="0"/>
                          <a:cs typeface="Times New Roman" pitchFamily="18" charset="0"/>
                        </a:rPr>
                        <a:t>Стас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17907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spc="-10" dirty="0">
                          <a:latin typeface="Times New Roman" pitchFamily="18" charset="0"/>
                          <a:cs typeface="Times New Roman" pitchFamily="18" charset="0"/>
                        </a:rPr>
                        <a:t>мужской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17907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spc="-10">
                          <a:latin typeface="Times New Roman" pitchFamily="18" charset="0"/>
                          <a:cs typeface="Times New Roman" pitchFamily="18" charset="0"/>
                        </a:rPr>
                        <a:t>2 «В»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04344">
                <a:tc>
                  <a:txBody>
                    <a:bodyPr/>
                    <a:lstStyle/>
                    <a:p>
                      <a:pPr marL="0" marR="17907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spc="-10"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17907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spc="-10" dirty="0">
                          <a:latin typeface="Times New Roman" pitchFamily="18" charset="0"/>
                          <a:cs typeface="Times New Roman" pitchFamily="18" charset="0"/>
                        </a:rPr>
                        <a:t>Олег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17907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spc="-10" dirty="0">
                          <a:latin typeface="Times New Roman" pitchFamily="18" charset="0"/>
                          <a:cs typeface="Times New Roman" pitchFamily="18" charset="0"/>
                        </a:rPr>
                        <a:t>мужской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17907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spc="-10" dirty="0">
                          <a:latin typeface="Times New Roman" pitchFamily="18" charset="0"/>
                          <a:cs typeface="Times New Roman" pitchFamily="18" charset="0"/>
                        </a:rPr>
                        <a:t>2 «В»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04344">
                <a:tc>
                  <a:txBody>
                    <a:bodyPr/>
                    <a:lstStyle/>
                    <a:p>
                      <a:pPr marL="0" marR="17907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spc="-10"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17907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spc="-10" dirty="0">
                          <a:latin typeface="Times New Roman" pitchFamily="18" charset="0"/>
                          <a:cs typeface="Times New Roman" pitchFamily="18" charset="0"/>
                        </a:rPr>
                        <a:t>Диана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17907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spc="-10" dirty="0">
                          <a:latin typeface="Times New Roman" pitchFamily="18" charset="0"/>
                          <a:cs typeface="Times New Roman" pitchFamily="18" charset="0"/>
                        </a:rPr>
                        <a:t>женский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17907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spc="-10" dirty="0">
                          <a:latin typeface="Times New Roman" pitchFamily="18" charset="0"/>
                          <a:cs typeface="Times New Roman" pitchFamily="18" charset="0"/>
                        </a:rPr>
                        <a:t>2 «В»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55169">
                <a:tc>
                  <a:txBody>
                    <a:bodyPr/>
                    <a:lstStyle/>
                    <a:p>
                      <a:pPr marL="0" marR="17907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spc="-10"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17907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spc="-10" dirty="0">
                          <a:latin typeface="Times New Roman" pitchFamily="18" charset="0"/>
                          <a:cs typeface="Times New Roman" pitchFamily="18" charset="0"/>
                        </a:rPr>
                        <a:t>Светлана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17907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spc="-10" dirty="0">
                          <a:latin typeface="Times New Roman" pitchFamily="18" charset="0"/>
                          <a:cs typeface="Times New Roman" pitchFamily="18" charset="0"/>
                        </a:rPr>
                        <a:t>женский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17907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spc="-10" dirty="0">
                          <a:latin typeface="Times New Roman" pitchFamily="18" charset="0"/>
                          <a:cs typeface="Times New Roman" pitchFamily="18" charset="0"/>
                        </a:rPr>
                        <a:t>2 «В»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073734" y="1069675"/>
            <a:ext cx="1613066" cy="1455397"/>
          </a:xfrm>
          <a:prstGeom prst="ellipse">
            <a:avLst/>
          </a:prstGeom>
          <a:solidFill>
            <a:schemeClr val="bg2">
              <a:lumMod val="75000"/>
            </a:schemeClr>
          </a:solidFill>
          <a:ln w="88900" cap="sq">
            <a:solidFill>
              <a:schemeClr val="bg2">
                <a:lumMod val="75000"/>
              </a:schemeClr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10" name="TextBox 175"/>
          <p:cNvSpPr txBox="1"/>
          <p:nvPr/>
        </p:nvSpPr>
        <p:spPr>
          <a:xfrm>
            <a:off x="224287" y="1288390"/>
            <a:ext cx="3761117" cy="560709"/>
          </a:xfrm>
          <a:prstGeom prst="rect">
            <a:avLst/>
          </a:prstGeom>
          <a:noFill/>
        </p:spPr>
        <p:txBody>
          <a:bodyPr wrap="square" lIns="128568" tIns="64283" rIns="128568" bIns="64283" rtlCol="0">
            <a:spAutoFit/>
          </a:bodyPr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Таблица 1- Список школьников участвующих в эксперименте</a:t>
            </a:r>
            <a:endParaRPr lang="en-GB" altLang="zh-CN" sz="2800" dirty="0">
              <a:latin typeface="Times New Roman" pitchFamily="18" charset="0"/>
              <a:ea typeface="微软雅黑" panose="020B0503020204020204" pitchFamily="34" charset="-122"/>
              <a:cs typeface="Times New Roman" pitchFamily="18" charset="0"/>
              <a:sym typeface="+mn-lt"/>
            </a:endParaRPr>
          </a:p>
        </p:txBody>
      </p:sp>
      <p:sp>
        <p:nvSpPr>
          <p:cNvPr id="11" name="TextBox 175"/>
          <p:cNvSpPr txBox="1"/>
          <p:nvPr/>
        </p:nvSpPr>
        <p:spPr>
          <a:xfrm>
            <a:off x="5917722" y="4347890"/>
            <a:ext cx="4606506" cy="345265"/>
          </a:xfrm>
          <a:prstGeom prst="rect">
            <a:avLst/>
          </a:prstGeom>
          <a:noFill/>
        </p:spPr>
        <p:txBody>
          <a:bodyPr wrap="square" lIns="128568" tIns="64283" rIns="128568" bIns="64283" rtlCol="0">
            <a:spAutoFit/>
          </a:bodyPr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Таблица 2-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Разделы констатирующего эксперимента</a:t>
            </a:r>
            <a:endParaRPr lang="en-GB" altLang="zh-CN" sz="2800" dirty="0">
              <a:latin typeface="Times New Roman" pitchFamily="18" charset="0"/>
              <a:ea typeface="微软雅黑" panose="020B0503020204020204" pitchFamily="34" charset="-122"/>
              <a:cs typeface="Times New Roman" pitchFamily="18" charset="0"/>
              <a:sym typeface="+mn-lt"/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4106174" y="4756829"/>
          <a:ext cx="7962181" cy="18542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64234"/>
                <a:gridCol w="7297947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№ </a:t>
                      </a:r>
                      <a:r>
                        <a:rPr lang="ru-RU" sz="1400" dirty="0" err="1"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lang="ru-RU" sz="1400" dirty="0" err="1"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Виды дисграфии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159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Исследование оптической дисграфии;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159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Исследование дисграфии на основе нарушения фонемного распознавания(акустическая);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159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Исследование дисграфии на почве нарушения языкового анализа и синтеза;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159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Исследование </a:t>
                      </a:r>
                      <a:r>
                        <a:rPr lang="ru-RU" sz="1400" dirty="0" err="1">
                          <a:latin typeface="Times New Roman" pitchFamily="18" charset="0"/>
                          <a:cs typeface="Times New Roman" pitchFamily="18" charset="0"/>
                        </a:rPr>
                        <a:t>аграмматической</a:t>
                      </a: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 дисграфии.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501649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" y="287488"/>
            <a:ext cx="10955547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Методика констатирующего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эксперимента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по определению дисграфии у детей младшего школьного возраста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 </a:t>
            </a:r>
            <a:endParaRPr lang="ru-RU" sz="4000" dirty="0">
              <a:solidFill>
                <a:srgbClr val="FF000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60718" y="1599561"/>
          <a:ext cx="11369614" cy="382645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745400"/>
                <a:gridCol w="2834561"/>
                <a:gridCol w="7789653"/>
              </a:tblGrid>
              <a:tr h="39734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№ </a:t>
                      </a:r>
                      <a:r>
                        <a:rPr lang="ru-RU" sz="1400" dirty="0" err="1"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lang="ru-RU" sz="1400" dirty="0" err="1"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Виды дисграфии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cs typeface="Times New Roman" pitchFamily="18" charset="0"/>
                        </a:rPr>
                        <a:t>Методики авторов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3716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Оптическая </a:t>
                      </a:r>
                      <a:r>
                        <a:rPr lang="ru-RU" sz="1400" dirty="0" err="1">
                          <a:latin typeface="Times New Roman" pitchFamily="18" charset="0"/>
                          <a:cs typeface="Times New Roman" pitchFamily="18" charset="0"/>
                        </a:rPr>
                        <a:t>дисграфия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Методика №1 «Домик»  (автор Елецкая О.В.); методика №2. Диагностика </a:t>
                      </a:r>
                      <a:r>
                        <a:rPr lang="ru-RU" sz="1400" dirty="0" err="1">
                          <a:latin typeface="Times New Roman" pitchFamily="18" charset="0"/>
                          <a:cs typeface="Times New Roman" pitchFamily="18" charset="0"/>
                        </a:rPr>
                        <a:t>соматопространсвенного</a:t>
                      </a: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r>
                        <a:rPr lang="ru-RU" sz="1400" dirty="0" err="1">
                          <a:latin typeface="Times New Roman" pitchFamily="18" charset="0"/>
                          <a:cs typeface="Times New Roman" pitchFamily="18" charset="0"/>
                        </a:rPr>
                        <a:t>Дорисовывание</a:t>
                      </a: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 недостающих элементов справа и слева (автор  Елецкая О.В.); методика №3 «Графический диктант» (автор Н.Ю. Горбачевская); методика №4. Списывание с печатного и рукописного текста (автор Горбачевская Н.Ю.);  методика №5 «Пробы </a:t>
                      </a:r>
                      <a:r>
                        <a:rPr lang="ru-RU" sz="1400" dirty="0" err="1">
                          <a:latin typeface="Times New Roman" pitchFamily="18" charset="0"/>
                          <a:cs typeface="Times New Roman" pitchFamily="18" charset="0"/>
                        </a:rPr>
                        <a:t>Хеда</a:t>
                      </a: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» (автор Генри </a:t>
                      </a:r>
                      <a:r>
                        <a:rPr lang="ru-RU" sz="1400" dirty="0" err="1">
                          <a:latin typeface="Times New Roman" pitchFamily="18" charset="0"/>
                          <a:cs typeface="Times New Roman" pitchFamily="18" charset="0"/>
                        </a:rPr>
                        <a:t>Хэд</a:t>
                      </a: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); методика № 6. «Экспресс диагностика оптической дисграфии» коллектива авторов: </a:t>
                      </a:r>
                      <a:r>
                        <a:rPr lang="ru-RU" sz="1400" dirty="0" err="1">
                          <a:latin typeface="Times New Roman" pitchFamily="18" charset="0"/>
                          <a:cs typeface="Times New Roman" pitchFamily="18" charset="0"/>
                        </a:rPr>
                        <a:t>Поздеевой</a:t>
                      </a: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err="1">
                          <a:latin typeface="Times New Roman" pitchFamily="18" charset="0"/>
                          <a:cs typeface="Times New Roman" pitchFamily="18" charset="0"/>
                        </a:rPr>
                        <a:t>Т.Н.,Чередниковой</a:t>
                      </a: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 И.В., </a:t>
                      </a:r>
                      <a:r>
                        <a:rPr lang="ru-RU" sz="1400" dirty="0" err="1">
                          <a:latin typeface="Times New Roman" pitchFamily="18" charset="0"/>
                          <a:cs typeface="Times New Roman" pitchFamily="18" charset="0"/>
                        </a:rPr>
                        <a:t>Кажуриной</a:t>
                      </a: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 Л.Н., </a:t>
                      </a:r>
                      <a:r>
                        <a:rPr lang="ru-RU" sz="1400" dirty="0" err="1">
                          <a:latin typeface="Times New Roman" pitchFamily="18" charset="0"/>
                          <a:cs typeface="Times New Roman" pitchFamily="18" charset="0"/>
                        </a:rPr>
                        <a:t>Матреничевой</a:t>
                      </a: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 Н.В.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858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 pitchFamily="18" charset="0"/>
                          <a:cs typeface="Times New Roman" pitchFamily="18" charset="0"/>
                        </a:rPr>
                        <a:t>Дисграфия</a:t>
                      </a: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 на основе нарушения фонемного распознавания (акустическая)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По методике Булганиной Н.Н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., экспресс </a:t>
                      </a: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диагностика акустической дисграфии коллектива авторов: </a:t>
                      </a:r>
                      <a:r>
                        <a:rPr lang="ru-RU" sz="1400" dirty="0" err="1">
                          <a:latin typeface="Times New Roman" pitchFamily="18" charset="0"/>
                          <a:cs typeface="Times New Roman" pitchFamily="18" charset="0"/>
                        </a:rPr>
                        <a:t>Поздеевой</a:t>
                      </a: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Т.Н.,Чередниковой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И.В., </a:t>
                      </a:r>
                      <a:r>
                        <a:rPr lang="ru-RU" sz="1400" dirty="0" err="1">
                          <a:latin typeface="Times New Roman" pitchFamily="18" charset="0"/>
                          <a:cs typeface="Times New Roman" pitchFamily="18" charset="0"/>
                        </a:rPr>
                        <a:t>Кажуриной</a:t>
                      </a: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 Л.Н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., 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Матреничевой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Н.В.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91443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 pitchFamily="18" charset="0"/>
                          <a:cs typeface="Times New Roman" pitchFamily="18" charset="0"/>
                        </a:rPr>
                        <a:t>Дисграфия</a:t>
                      </a: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 на почве нарушения языкового анализа и синтеза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По методике коллектива авторов: Жуковой О.С., Архиповой Е.Ф., </a:t>
                      </a:r>
                      <a:r>
                        <a:rPr lang="ru-RU" sz="1400" dirty="0" err="1">
                          <a:latin typeface="Times New Roman" pitchFamily="18" charset="0"/>
                          <a:cs typeface="Times New Roman" pitchFamily="18" charset="0"/>
                        </a:rPr>
                        <a:t>Сизовой</a:t>
                      </a: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 О.Б., </a:t>
                      </a:r>
                      <a:r>
                        <a:rPr lang="ru-RU" sz="1400" dirty="0" err="1">
                          <a:latin typeface="Times New Roman" pitchFamily="18" charset="0"/>
                          <a:cs typeface="Times New Roman" pitchFamily="18" charset="0"/>
                        </a:rPr>
                        <a:t>Белика</a:t>
                      </a: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 А.Э., </a:t>
                      </a:r>
                      <a:r>
                        <a:rPr lang="ru-RU" sz="1400" dirty="0" err="1">
                          <a:latin typeface="Times New Roman" pitchFamily="18" charset="0"/>
                          <a:cs typeface="Times New Roman" pitchFamily="18" charset="0"/>
                        </a:rPr>
                        <a:t>Пузиковой</a:t>
                      </a: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 О.Ю., Уханова А.В.; </a:t>
                      </a:r>
                      <a:r>
                        <a:rPr lang="ru-RU" sz="1400" dirty="0" err="1">
                          <a:latin typeface="Times New Roman" pitchFamily="18" charset="0"/>
                          <a:cs typeface="Times New Roman" pitchFamily="18" charset="0"/>
                        </a:rPr>
                        <a:t>экспресс-диагностики</a:t>
                      </a: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 коллектива авторов: </a:t>
                      </a:r>
                      <a:r>
                        <a:rPr lang="ru-RU" sz="1400" dirty="0" err="1">
                          <a:latin typeface="Times New Roman" pitchFamily="18" charset="0"/>
                          <a:cs typeface="Times New Roman" pitchFamily="18" charset="0"/>
                        </a:rPr>
                        <a:t>Поздеевой</a:t>
                      </a: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 Т.Н., Чередниковой И.В., </a:t>
                      </a:r>
                      <a:r>
                        <a:rPr lang="ru-RU" sz="1400" dirty="0" err="1">
                          <a:latin typeface="Times New Roman" pitchFamily="18" charset="0"/>
                          <a:cs typeface="Times New Roman" pitchFamily="18" charset="0"/>
                        </a:rPr>
                        <a:t>Кажуриной</a:t>
                      </a: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 Л.Н., </a:t>
                      </a:r>
                      <a:r>
                        <a:rPr lang="ru-RU" sz="1400" dirty="0" err="1">
                          <a:latin typeface="Times New Roman" pitchFamily="18" charset="0"/>
                          <a:cs typeface="Times New Roman" pitchFamily="18" charset="0"/>
                        </a:rPr>
                        <a:t>Матреничевой</a:t>
                      </a: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 Н.В.; методики коллектива авторов: </a:t>
                      </a:r>
                      <a:r>
                        <a:rPr lang="ru-RU" sz="1400" dirty="0" err="1">
                          <a:latin typeface="Times New Roman" pitchFamily="18" charset="0"/>
                          <a:cs typeface="Times New Roman" pitchFamily="18" charset="0"/>
                        </a:rPr>
                        <a:t>Венедиктовой</a:t>
                      </a: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 Л.В. и </a:t>
                      </a:r>
                      <a:r>
                        <a:rPr lang="ru-RU" sz="1400" dirty="0" err="1">
                          <a:latin typeface="Times New Roman" pitchFamily="18" charset="0"/>
                          <a:cs typeface="Times New Roman" pitchFamily="18" charset="0"/>
                        </a:rPr>
                        <a:t>Лалаевой</a:t>
                      </a: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 Р.И.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5721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 pitchFamily="18" charset="0"/>
                          <a:cs typeface="Times New Roman" pitchFamily="18" charset="0"/>
                        </a:rPr>
                        <a:t>Аграмматическая</a:t>
                      </a: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err="1">
                          <a:latin typeface="Times New Roman" pitchFamily="18" charset="0"/>
                          <a:cs typeface="Times New Roman" pitchFamily="18" charset="0"/>
                        </a:rPr>
                        <a:t>дисграфия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По методике </a:t>
                      </a:r>
                      <a:r>
                        <a:rPr lang="ru-RU" sz="1400" dirty="0" err="1">
                          <a:latin typeface="Times New Roman" pitchFamily="18" charset="0"/>
                          <a:cs typeface="Times New Roman" pitchFamily="18" charset="0"/>
                        </a:rPr>
                        <a:t>Фотековой</a:t>
                      </a: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 Т.А.; экспресс диагностика </a:t>
                      </a:r>
                      <a:r>
                        <a:rPr lang="ru-RU" sz="1400" dirty="0" err="1">
                          <a:latin typeface="Times New Roman" pitchFamily="18" charset="0"/>
                          <a:cs typeface="Times New Roman" pitchFamily="18" charset="0"/>
                        </a:rPr>
                        <a:t>аграмматической</a:t>
                      </a: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 дисграфии  коллектива авторов: </a:t>
                      </a:r>
                      <a:r>
                        <a:rPr lang="ru-RU" sz="1400" dirty="0" err="1">
                          <a:latin typeface="Times New Roman" pitchFamily="18" charset="0"/>
                          <a:cs typeface="Times New Roman" pitchFamily="18" charset="0"/>
                        </a:rPr>
                        <a:t>Поздеевой</a:t>
                      </a: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err="1">
                          <a:latin typeface="Times New Roman" pitchFamily="18" charset="0"/>
                          <a:cs typeface="Times New Roman" pitchFamily="18" charset="0"/>
                        </a:rPr>
                        <a:t>Т.Н.,Чередниковой</a:t>
                      </a: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 И.В., </a:t>
                      </a:r>
                      <a:r>
                        <a:rPr lang="ru-RU" sz="1400" dirty="0" err="1">
                          <a:latin typeface="Times New Roman" pitchFamily="18" charset="0"/>
                          <a:cs typeface="Times New Roman" pitchFamily="18" charset="0"/>
                        </a:rPr>
                        <a:t>Кажуриной</a:t>
                      </a: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err="1">
                          <a:latin typeface="Times New Roman" pitchFamily="18" charset="0"/>
                          <a:cs typeface="Times New Roman" pitchFamily="18" charset="0"/>
                        </a:rPr>
                        <a:t>Л.Н.,Матреничевой</a:t>
                      </a: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 Н.В.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6" name="Picture 2" descr="https://upload.wikimedia.org/wikipedia/ru/archive/1/18/20151204083457!Mpgu_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46921" y="146650"/>
            <a:ext cx="1086927" cy="1054528"/>
          </a:xfrm>
          <a:prstGeom prst="rect">
            <a:avLst/>
          </a:prstGeom>
          <a:noFill/>
        </p:spPr>
      </p:pic>
      <p:sp>
        <p:nvSpPr>
          <p:cNvPr id="7" name="Freeform 8"/>
          <p:cNvSpPr/>
          <p:nvPr/>
        </p:nvSpPr>
        <p:spPr>
          <a:xfrm>
            <a:off x="0" y="5857336"/>
            <a:ext cx="12191999" cy="1000664"/>
          </a:xfrm>
          <a:custGeom>
            <a:avLst/>
            <a:gdLst/>
            <a:ahLst/>
            <a:cxnLst/>
            <a:rect l="l" t="t" r="r" b="b"/>
            <a:pathLst>
              <a:path w="1736622" h="1662840">
                <a:moveTo>
                  <a:pt x="0" y="0"/>
                </a:moveTo>
                <a:lnTo>
                  <a:pt x="1736622" y="0"/>
                </a:lnTo>
                <a:lnTo>
                  <a:pt x="1736622" y="1662840"/>
                </a:lnTo>
                <a:lnTo>
                  <a:pt x="0" y="1662840"/>
                </a:lnTo>
                <a:close/>
              </a:path>
            </a:pathLst>
          </a:custGeom>
          <a:solidFill>
            <a:schemeClr val="bg2">
              <a:lumMod val="50000"/>
            </a:schemeClr>
          </a:solidFill>
        </p:spPr>
      </p:sp>
    </p:spTree>
    <p:extLst>
      <p:ext uri="{BB962C8B-B14F-4D97-AF65-F5344CB8AC3E}">
        <p14:creationId xmlns:p14="http://schemas.microsoft.com/office/powerpoint/2010/main" xmlns="" val="3770370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Тема Office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1436</TotalTime>
  <Words>1755</Words>
  <Application>Microsoft Office PowerPoint</Application>
  <PresentationFormat>Произвольный</PresentationFormat>
  <Paragraphs>265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15</vt:i4>
      </vt:variant>
    </vt:vector>
  </HeadingPairs>
  <TitlesOfParts>
    <vt:vector size="17" baseType="lpstr">
      <vt:lpstr>Тема Office</vt:lpstr>
      <vt:lpstr>1_Тема Office</vt:lpstr>
      <vt:lpstr>Выпускная квалификационная работа   «Коррекция дисграфии у младших школьников в общеобразовательной школе» </vt:lpstr>
      <vt:lpstr>Актуальность темы исследования</vt:lpstr>
      <vt:lpstr>Проблему коррекции дисграфии у младших школьников изучали авторы </vt:lpstr>
      <vt:lpstr>Слайд 4</vt:lpstr>
      <vt:lpstr>Цель, объект и предмет исследования</vt:lpstr>
      <vt:lpstr>Гипотеза исследования</vt:lpstr>
      <vt:lpstr>Задачи исследования</vt:lpstr>
      <vt:lpstr>Организация исследования констатирующего эксперимента по определению дисграфии у детей младшего школьного возраста </vt:lpstr>
      <vt:lpstr>Методика констатирующего эксперимента по определению дисграфии у детей младшего школьного возраста  </vt:lpstr>
      <vt:lpstr>Результаты исследования констатирующего эксперимента по выявлению дисграфии у младших школьников </vt:lpstr>
      <vt:lpstr>Сравнительные результаты дисграфии у младших школьников до и после проведения обучающего эксперимента</vt:lpstr>
      <vt:lpstr>Сравнительные результаты дисграфии у младших школьников до и после проведения обучающего эксперимента  по экспресс-диагностикам коллектива авторов: Поздеевой Т.Н., Чередниковой И.В., Кажуриной Л.Н., Матреничевой Н.В. </vt:lpstr>
      <vt:lpstr>Слайд 13</vt:lpstr>
      <vt:lpstr>Выводы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Выпускная квалификационная работа Название работы (в строгом соответствии с приказом)</dc:title>
  <dc:creator>Анастасия Лагутина</dc:creator>
  <cp:lastModifiedBy>Ольга</cp:lastModifiedBy>
  <cp:revision>85</cp:revision>
  <dcterms:created xsi:type="dcterms:W3CDTF">2020-03-24T11:59:37Z</dcterms:created>
  <dcterms:modified xsi:type="dcterms:W3CDTF">2023-12-07T20:42:54Z</dcterms:modified>
</cp:coreProperties>
</file>