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31" r:id="rId2"/>
    <p:sldId id="366" r:id="rId3"/>
    <p:sldId id="359" r:id="rId4"/>
    <p:sldId id="315" r:id="rId5"/>
    <p:sldId id="316" r:id="rId6"/>
    <p:sldId id="317" r:id="rId7"/>
    <p:sldId id="358" r:id="rId8"/>
    <p:sldId id="334" r:id="rId9"/>
    <p:sldId id="335" r:id="rId10"/>
    <p:sldId id="338" r:id="rId11"/>
    <p:sldId id="360" r:id="rId12"/>
    <p:sldId id="324" r:id="rId13"/>
    <p:sldId id="323" r:id="rId14"/>
    <p:sldId id="329" r:id="rId15"/>
    <p:sldId id="322" r:id="rId16"/>
    <p:sldId id="321" r:id="rId17"/>
    <p:sldId id="318" r:id="rId18"/>
    <p:sldId id="328" r:id="rId19"/>
    <p:sldId id="325" r:id="rId20"/>
    <p:sldId id="326" r:id="rId21"/>
    <p:sldId id="361" r:id="rId22"/>
    <p:sldId id="342" r:id="rId23"/>
    <p:sldId id="343" r:id="rId24"/>
    <p:sldId id="356" r:id="rId25"/>
    <p:sldId id="346" r:id="rId26"/>
    <p:sldId id="362" r:id="rId27"/>
    <p:sldId id="333" r:id="rId28"/>
    <p:sldId id="327" r:id="rId29"/>
    <p:sldId id="336" r:id="rId30"/>
    <p:sldId id="337" r:id="rId31"/>
    <p:sldId id="367" r:id="rId32"/>
    <p:sldId id="368" r:id="rId33"/>
    <p:sldId id="345" r:id="rId34"/>
    <p:sldId id="347" r:id="rId35"/>
    <p:sldId id="348" r:id="rId36"/>
    <p:sldId id="349" r:id="rId37"/>
    <p:sldId id="363" r:id="rId38"/>
    <p:sldId id="341" r:id="rId39"/>
    <p:sldId id="369" r:id="rId40"/>
    <p:sldId id="370" r:id="rId41"/>
    <p:sldId id="364" r:id="rId42"/>
    <p:sldId id="339" r:id="rId43"/>
    <p:sldId id="340" r:id="rId44"/>
    <p:sldId id="371" r:id="rId45"/>
    <p:sldId id="365" r:id="rId46"/>
    <p:sldId id="354" r:id="rId47"/>
    <p:sldId id="355" r:id="rId48"/>
    <p:sldId id="350" r:id="rId49"/>
    <p:sldId id="351" r:id="rId50"/>
    <p:sldId id="352" r:id="rId51"/>
    <p:sldId id="332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4F14"/>
    <a:srgbClr val="00997B"/>
    <a:srgbClr val="0E5E47"/>
    <a:srgbClr val="138363"/>
    <a:srgbClr val="1DBD8F"/>
    <a:srgbClr val="FFFFFF"/>
    <a:srgbClr val="37E1B0"/>
    <a:srgbClr val="87EDD0"/>
    <a:srgbClr val="FF9953"/>
    <a:srgbClr val="FE67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3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5CBDB7BA-FC2D-48F9-8C1C-4453A8FAAC3D}" type="datetimeFigureOut">
              <a:rPr lang="ru-RU" smtClean="0"/>
              <a:pPr/>
              <a:t>02.01.2024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29AADA03-23C1-4B63-865C-D6E4918CB9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419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2078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141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399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575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9766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701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650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8535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0012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43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998D9-63F0-4A09-A8BB-4C1AC71B621C}" type="datetimeFigureOut">
              <a:rPr lang="ru-RU" smtClean="0"/>
              <a:pPr/>
              <a:t>02.01.2024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2EB22-BB83-4CD7-A2EC-2A59CF1A42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613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4A1998D9-63F0-4A09-A8BB-4C1AC71B621C}" type="datetimeFigureOut">
              <a:rPr lang="ru-RU" smtClean="0"/>
              <a:pPr/>
              <a:t>02.01.2024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E7F2EB22-BB83-4CD7-A2EC-2A59CF1A420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8950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Ольга\Desktop\original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3521" y="0"/>
            <a:ext cx="7058163" cy="2203847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(Примеры)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5823" y="6380500"/>
            <a:ext cx="7058163" cy="477500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г.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017" y="1242204"/>
            <a:ext cx="5919473" cy="3379232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туристических компаний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 descr="C:\Users\Ольга\AppData\Local\Packages\Microsoft.Windows.Photos_8wekyb3d8bbwe\TempState\ShareServiceTempFolder\1673389248_flomaster-club-p-turist-risunok-instagram-33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6239" y="979592"/>
            <a:ext cx="5940425" cy="451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 rot="16200000">
            <a:off x="-3038142" y="3038144"/>
            <a:ext cx="6858001" cy="7817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576263"/>
            <a:endParaRPr lang="ru-RU" alt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defTabSz="576263"/>
            <a:r>
              <a:rPr lang="ru-RU" altLang="ru-RU" sz="2900" b="1" dirty="0" smtClean="0">
                <a:latin typeface="Times New Roman" pitchFamily="18" charset="0"/>
                <a:cs typeface="Times New Roman" pitchFamily="18" charset="0"/>
              </a:rPr>
              <a:t>ВКР:«Разработка нового маршрута смешанных видов туризма</a:t>
            </a:r>
          </a:p>
          <a:p>
            <a:pPr algn="ctr" defTabSz="576263"/>
            <a:r>
              <a:rPr lang="ru-RU" altLang="ru-RU" sz="2900" b="1" dirty="0" smtClean="0">
                <a:latin typeface="Times New Roman" pitchFamily="18" charset="0"/>
                <a:cs typeface="Times New Roman" pitchFamily="18" charset="0"/>
              </a:rPr>
              <a:t> (на примере Ионического побережья Греции)»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 rot="16200000">
            <a:off x="-3049437" y="3049436"/>
            <a:ext cx="6858001" cy="759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576263">
              <a:lnSpc>
                <a:spcPct val="120000"/>
              </a:lnSpc>
            </a:pPr>
            <a:r>
              <a:rPr lang="ru-RU" altLang="ru-RU" sz="7200" b="1" dirty="0" smtClean="0">
                <a:latin typeface="Times New Roman" pitchFamily="18" charset="0"/>
                <a:cs typeface="Times New Roman" pitchFamily="18" charset="0"/>
              </a:rPr>
              <a:t>Курсовая работа на тему:</a:t>
            </a:r>
          </a:p>
          <a:p>
            <a:pPr algn="ctr" defTabSz="576263">
              <a:lnSpc>
                <a:spcPct val="120000"/>
              </a:lnSpc>
            </a:pPr>
            <a:r>
              <a:rPr lang="ru-RU" altLang="ru-RU" sz="7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PR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-технологий в индустрии туризма на примере ООО «Любо»</a:t>
            </a:r>
            <a:endParaRPr lang="ru-RU" altLang="ru-RU" sz="7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2808" y="983411"/>
            <a:ext cx="10714005" cy="1101923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интернет-магазинов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90662" y="126521"/>
            <a:ext cx="5919473" cy="697885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5940" y="1802920"/>
            <a:ext cx="10679502" cy="771346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туристических компаний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9072" y="2441273"/>
            <a:ext cx="10360324" cy="771346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нефтегазовых компаний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0445" y="2941606"/>
            <a:ext cx="10644996" cy="1101923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торговых компаний и организаций сферы услуг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9072" y="3700730"/>
            <a:ext cx="10584611" cy="771346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социальных организаций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7697" y="4252823"/>
            <a:ext cx="10515601" cy="1101923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организаций</a:t>
            </a:r>
          </a:p>
          <a:p>
            <a:endParaRPr lang="ru-RU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457" y="5054565"/>
            <a:ext cx="10515600" cy="771346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коммерческих банков</a:t>
            </a:r>
          </a:p>
          <a:p>
            <a:endParaRPr lang="ru-RU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" name="Группа 16"/>
          <p:cNvGrpSpPr/>
          <p:nvPr/>
        </p:nvGrpSpPr>
        <p:grpSpPr>
          <a:xfrm>
            <a:off x="172733" y="1043797"/>
            <a:ext cx="991832" cy="628636"/>
            <a:chOff x="332213" y="1944855"/>
            <a:chExt cx="1483112" cy="733808"/>
          </a:xfrm>
          <a:solidFill>
            <a:schemeClr val="accent4"/>
          </a:solidFill>
        </p:grpSpPr>
        <p:sp>
          <p:nvSpPr>
            <p:cNvPr id="11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5020" y="2072423"/>
              <a:ext cx="950994" cy="606240"/>
            </a:xfrm>
            <a:prstGeom prst="ellipse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01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Группа 16"/>
          <p:cNvGrpSpPr/>
          <p:nvPr/>
        </p:nvGrpSpPr>
        <p:grpSpPr>
          <a:xfrm>
            <a:off x="187110" y="1791420"/>
            <a:ext cx="991832" cy="628636"/>
            <a:chOff x="332213" y="1944855"/>
            <a:chExt cx="1483112" cy="733808"/>
          </a:xfrm>
          <a:solidFill>
            <a:schemeClr val="accent4"/>
          </a:solidFill>
        </p:grpSpPr>
        <p:sp>
          <p:nvSpPr>
            <p:cNvPr id="14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5020" y="2072423"/>
              <a:ext cx="950994" cy="606240"/>
            </a:xfrm>
            <a:prstGeom prst="ellipse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02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184235" y="2478658"/>
            <a:ext cx="991832" cy="628636"/>
            <a:chOff x="332213" y="1944855"/>
            <a:chExt cx="1483112" cy="733808"/>
          </a:xfrm>
          <a:solidFill>
            <a:schemeClr val="accent4"/>
          </a:solidFill>
        </p:grpSpPr>
        <p:sp>
          <p:nvSpPr>
            <p:cNvPr id="17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5020" y="2072423"/>
              <a:ext cx="950994" cy="606240"/>
            </a:xfrm>
            <a:prstGeom prst="ellipse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03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Группа 16"/>
          <p:cNvGrpSpPr/>
          <p:nvPr/>
        </p:nvGrpSpPr>
        <p:grpSpPr>
          <a:xfrm>
            <a:off x="207239" y="3122763"/>
            <a:ext cx="991832" cy="628636"/>
            <a:chOff x="332213" y="1944855"/>
            <a:chExt cx="1483112" cy="733808"/>
          </a:xfrm>
          <a:solidFill>
            <a:schemeClr val="accent4"/>
          </a:solidFill>
        </p:grpSpPr>
        <p:sp>
          <p:nvSpPr>
            <p:cNvPr id="20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5020" y="2072423"/>
              <a:ext cx="950994" cy="606240"/>
            </a:xfrm>
            <a:prstGeom prst="ellipse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04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Группа 16"/>
          <p:cNvGrpSpPr/>
          <p:nvPr/>
        </p:nvGrpSpPr>
        <p:grpSpPr>
          <a:xfrm>
            <a:off x="189986" y="3804250"/>
            <a:ext cx="991832" cy="628636"/>
            <a:chOff x="332213" y="1944855"/>
            <a:chExt cx="1483112" cy="733808"/>
          </a:xfrm>
          <a:solidFill>
            <a:schemeClr val="accent4"/>
          </a:solidFill>
        </p:grpSpPr>
        <p:sp>
          <p:nvSpPr>
            <p:cNvPr id="23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5020" y="2072423"/>
              <a:ext cx="950994" cy="606240"/>
            </a:xfrm>
            <a:prstGeom prst="ellipse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05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Группа 16"/>
          <p:cNvGrpSpPr/>
          <p:nvPr/>
        </p:nvGrpSpPr>
        <p:grpSpPr>
          <a:xfrm>
            <a:off x="181360" y="4451232"/>
            <a:ext cx="991832" cy="628636"/>
            <a:chOff x="332213" y="1944855"/>
            <a:chExt cx="1483112" cy="733808"/>
          </a:xfrm>
          <a:solidFill>
            <a:schemeClr val="accent4"/>
          </a:solidFill>
        </p:grpSpPr>
        <p:sp>
          <p:nvSpPr>
            <p:cNvPr id="26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5020" y="2072423"/>
              <a:ext cx="950994" cy="606240"/>
            </a:xfrm>
            <a:prstGeom prst="ellipse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06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Группа 16"/>
          <p:cNvGrpSpPr/>
          <p:nvPr/>
        </p:nvGrpSpPr>
        <p:grpSpPr>
          <a:xfrm>
            <a:off x="164106" y="5115466"/>
            <a:ext cx="991832" cy="628636"/>
            <a:chOff x="332213" y="1944855"/>
            <a:chExt cx="1483112" cy="733808"/>
          </a:xfrm>
          <a:solidFill>
            <a:schemeClr val="accent4"/>
          </a:solidFill>
        </p:grpSpPr>
        <p:sp>
          <p:nvSpPr>
            <p:cNvPr id="29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5020" y="2072423"/>
              <a:ext cx="950994" cy="606240"/>
            </a:xfrm>
            <a:prstGeom prst="ellipse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07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026543"/>
            <a:ext cx="4917057" cy="4554617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нефтегазовых компаний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7346" name="Picture 2" descr="C:\Users\Ольга\Desktop\1504265356_otkrytka-k-030920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7250" y="105015"/>
            <a:ext cx="7524750" cy="6219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79894"/>
            <a:ext cx="4917057" cy="5100638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торговых компаний и организаций сферы услуг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 descr="C:\Users\Ольга\Desktop\consumertrends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3758" y="405442"/>
            <a:ext cx="7297948" cy="582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Ольга\Desktop\eflwql9mkwuipoaf5rl0ry2lh2kwqz6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639853"/>
            <a:ext cx="7620000" cy="50768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401" y="1259457"/>
            <a:ext cx="5919473" cy="3966924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интернет-магазинов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/>
          </p:cNvSpPr>
          <p:nvPr/>
        </p:nvSpPr>
        <p:spPr>
          <a:xfrm>
            <a:off x="1733909" y="116972"/>
            <a:ext cx="1013603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Основные проблемы и пути решения в управлении дебиторской задолженностью компании ПАО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Крок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Инкорпорейтед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kumimoji="0" lang="ru-RU" sz="2400" b="0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object 2"/>
          <p:cNvSpPr txBox="1">
            <a:spLocks/>
          </p:cNvSpPr>
          <p:nvPr/>
        </p:nvSpPr>
        <p:spPr>
          <a:xfrm>
            <a:off x="548286" y="1128158"/>
            <a:ext cx="457203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Основные проблемы</a:t>
            </a:r>
            <a:endParaRPr kumimoji="0" lang="ru-RU" sz="2000" b="0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>
          <a:xfrm>
            <a:off x="6973916" y="1125731"/>
            <a:ext cx="457203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kumimoji="0" lang="ru-RU" sz="2000" b="1" i="0" u="none" strike="noStrike" kern="0" cap="none" spc="-2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Пути</a:t>
            </a:r>
            <a:r>
              <a:rPr kumimoji="0" lang="ru-RU" sz="2000" b="1" i="0" u="none" strike="noStrike" kern="0" cap="none" spc="-20" normalizeH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решения</a:t>
            </a:r>
            <a:endParaRPr kumimoji="0" lang="ru-RU" sz="2000" b="1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直接连接符 5"/>
          <p:cNvCxnSpPr/>
          <p:nvPr/>
        </p:nvCxnSpPr>
        <p:spPr>
          <a:xfrm>
            <a:off x="6187567" y="1182343"/>
            <a:ext cx="0" cy="1455737"/>
          </a:xfrm>
          <a:prstGeom prst="line">
            <a:avLst/>
          </a:prstGeom>
          <a:ln w="38100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204820" y="4882559"/>
            <a:ext cx="0" cy="1455737"/>
          </a:xfrm>
          <a:prstGeom prst="line">
            <a:avLst/>
          </a:prstGeom>
          <a:ln w="38100">
            <a:solidFill>
              <a:srgbClr val="00B05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/>
          <p:cNvSpPr txBox="1">
            <a:spLocks/>
          </p:cNvSpPr>
          <p:nvPr/>
        </p:nvSpPr>
        <p:spPr>
          <a:xfrm>
            <a:off x="362308" y="1916403"/>
            <a:ext cx="475315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Отсутствует система применения факторинга;</a:t>
            </a:r>
            <a:endParaRPr kumimoji="0" lang="ru-RU" sz="2000" b="0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object 2"/>
          <p:cNvSpPr txBox="1">
            <a:spLocks/>
          </p:cNvSpPr>
          <p:nvPr/>
        </p:nvSpPr>
        <p:spPr>
          <a:xfrm>
            <a:off x="375757" y="3249192"/>
            <a:ext cx="500712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Наблюдается рост дебиторской задолженности;</a:t>
            </a:r>
            <a:endParaRPr kumimoji="0" lang="ru-RU" sz="2000" b="0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object 2"/>
          <p:cNvSpPr txBox="1">
            <a:spLocks/>
          </p:cNvSpPr>
          <p:nvPr/>
        </p:nvSpPr>
        <p:spPr>
          <a:xfrm>
            <a:off x="335052" y="4638593"/>
            <a:ext cx="497882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управления дебиторской задолженностью применяется программный продукт 1С:CRM, который имеет не большой функционал.</a:t>
            </a:r>
          </a:p>
          <a:p>
            <a:pPr lvl="0" algn="ctr"/>
            <a:endParaRPr kumimoji="0" lang="ru-RU" sz="2000" b="0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object 2"/>
          <p:cNvSpPr txBox="1">
            <a:spLocks/>
          </p:cNvSpPr>
          <p:nvPr/>
        </p:nvSpPr>
        <p:spPr>
          <a:xfrm>
            <a:off x="6875253" y="1645477"/>
            <a:ext cx="4942936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Осуществление сотрудничества по части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факторинговых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операций с компанией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СберФакторинг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 </a:t>
            </a:r>
            <a:endParaRPr kumimoji="0" lang="ru-RU" sz="2000" b="0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object 2"/>
          <p:cNvSpPr txBox="1">
            <a:spLocks/>
          </p:cNvSpPr>
          <p:nvPr/>
        </p:nvSpPr>
        <p:spPr>
          <a:xfrm>
            <a:off x="6875253" y="2995518"/>
            <a:ext cx="478766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цифрового факторинга - полностью дистанционного сервиса для финансирования оборотных средств через платформу «Сбербанк Факторинг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kumimoji="0" lang="ru-RU" sz="2000" b="0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>
          <a:xfrm>
            <a:off x="6771736" y="4922999"/>
            <a:ext cx="4822166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Улучшение автоматизации в управлении дебиторской задолженностью с помощью программы БИТ: Управление задолженностью.</a:t>
            </a:r>
            <a:endParaRPr kumimoji="0" lang="ru-RU" sz="2000" b="0" i="0" u="none" strike="noStrike" kern="0" cap="none" spc="-2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3" name="Google Shape;810;p48"/>
          <p:cNvGrpSpPr/>
          <p:nvPr/>
        </p:nvGrpSpPr>
        <p:grpSpPr>
          <a:xfrm>
            <a:off x="5724432" y="3203633"/>
            <a:ext cx="928694" cy="857256"/>
            <a:chOff x="1926350" y="995225"/>
            <a:chExt cx="428650" cy="356600"/>
          </a:xfrm>
          <a:solidFill>
            <a:srgbClr val="00B050"/>
          </a:solidFill>
        </p:grpSpPr>
        <p:sp>
          <p:nvSpPr>
            <p:cNvPr id="14" name="Google Shape;811;p48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48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48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48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388"/>
            <a:ext cx="1854679" cy="73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矩形 3"/>
          <p:cNvSpPr/>
          <p:nvPr/>
        </p:nvSpPr>
        <p:spPr>
          <a:xfrm>
            <a:off x="0" y="6643698"/>
            <a:ext cx="12192000" cy="21430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026543"/>
            <a:ext cx="4917057" cy="3966924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социальных организаций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 descr="C:\Users\Ольга\Desktop\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4362" y="448574"/>
            <a:ext cx="7496355" cy="57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780" y="120770"/>
            <a:ext cx="11714673" cy="697885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Основные проблемы и возможные пути их решения при  оказании социальных услуг гражданам пожилого возраста в ГБУ «КЦСОН Центрального района»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Санкт-Петербурга</a:t>
            </a:r>
            <a:endParaRPr lang="ru-RU" sz="1600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30074" y="19784044"/>
          <a:ext cx="8128001" cy="12530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718"/>
                <a:gridCol w="2668711"/>
                <a:gridCol w="178006"/>
                <a:gridCol w="793630"/>
                <a:gridCol w="612476"/>
                <a:gridCol w="1899317"/>
                <a:gridCol w="1161143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Характеристика проблемы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Возможные пути решения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Недостаток социальных услуг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Не оказываются следующие виды услуг на дому: стрижка волос, услуги электрика, услуги сантехника, услуги мелкого бытового ремонта и др.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Приглашение волонтеров для оказания необходимых услуг на дому, внедрение роботизации на дому (роботы помощники, установка датчиков, роботы собеседники и т.д.)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Дорогие услуги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Не все граждане пожилого возраста способны платить за социальные услуги, в результате вынуждены отказываться от некоторых платных услуг.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Совершенствование системы спонсорства и привлечения инвестиций(путем приглашения крупных компаний, маркетплейсов, с целью спонсирования деятельности центра)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Слабый перечень технических средств реабилитации для пожилых инвалидов, слабая информированность об электронном сертификате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Недостаток консультационного информирования об услугах проката технических средcтв реабилитации.</a:t>
                      </a:r>
                    </a:p>
                  </a:txBody>
                  <a:tcPr marL="68580" marR="68580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Улучшение системы консультирования в части получения электронного сертификата </a:t>
                      </a:r>
                      <a:r>
                        <a:rPr lang="ru-RU" sz="120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для граждан с инвалидностью на приобретение технических средств реабилитации. Совершенствование консультирования можно осуществлять с помощью внедрения робота-промоутера в работе социального центра.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Слабая информированность пожилых граждан об услугах школы </a:t>
                      </a: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третьего возраста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Не все пожилые граждане знают об услугах школы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третьего возраста, в связи с этим не посещают обучающиеся факультативные занятия: информационные технологии,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прикладного творчества и дизайна, культуры и искусства, физкультурно-оздоровительный факультет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Необходимо усиление консультирования пожилых граждан в услугах социального центра, в том числе и школы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третьего возраста.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Совершенствование консультирования можно осуществлять с помощью внедрения </a:t>
                      </a:r>
                      <a:r>
                        <a:rPr lang="ru-RU" sz="1200" dirty="0" err="1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робота-промоутера</a:t>
                      </a:r>
                      <a:r>
                        <a:rPr lang="ru-RU" sz="12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работе социального центра.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Слабая заинтересованность и не знание пенсионеров об организации кружков по интересам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Не все пожилые граждане заинтересованы в организации досуга и многие не знают о проведении кружков по интересам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Необходимо усиление консультирования пожилых граждан в организации досуга и кружков по интересам. Изучать спрос на интересы пожилого человека.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Совершенствование консультирования можно осуществлять с помощью внедрения </a:t>
                      </a:r>
                      <a:r>
                        <a:rPr lang="ru-RU" sz="1200" dirty="0" err="1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робота-промоутера</a:t>
                      </a:r>
                      <a:r>
                        <a:rPr lang="ru-RU" sz="12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работе социального центра.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Необходимость в роботизации социальных услуг на дому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Существует потребность в развитии следующих видов роботов в социальном обслуживании на дому: робот-няня- сиделка; робот-дворецкий(порядок в доме); робот-секретарь (напоминает о лекарствах, распорядке дня и т.д.); робот-учитель (обучает).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Приобретение необходимых видов роботов, и внедрение их на практике в деятельности социального центра.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Финансирование мероприятия по приобретению роботов целесообразно осуществлять за счет системы спонсорства и привлечения инвестиций(путем приглашения крупных компаний,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маркетплейсов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, с целью спонсирования деятельности центра)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Необходимость развития социального туризма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В организации не осуществляется социальный туризм, однако спрос на этот вид услуг существует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Необходима организация туризма для пожилого человека по направлениям, которые наиболее предпочтительны для пожилого человека. В частности, были предложены: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достопримечательности Санкт-Петербурга;  достопримечательности Москвы; экскурсия «Золотое кольцо России»</a:t>
                      </a:r>
                      <a:r>
                        <a:rPr lang="ru-RU" sz="1200" dirty="0">
                          <a:solidFill>
                            <a:srgbClr val="17171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экскурсии по Ленинградской области;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экологический туризм.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98408" y="719665"/>
          <a:ext cx="11826815" cy="601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848"/>
                <a:gridCol w="2830242"/>
                <a:gridCol w="1689545"/>
                <a:gridCol w="1551871"/>
                <a:gridCol w="5206309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№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Характеристика проблемы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Возможные пути решения</a:t>
                      </a:r>
                    </a:p>
                  </a:txBody>
                  <a:tcPr marL="68580" marR="68580" marT="0" marB="0"/>
                </a:tc>
              </a:tr>
              <a:tr h="16895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Недостаток социальных услуг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Не оказываются следующие виды услуг на дому: стрижка волос, услуги электрика, услуги сантехника, услуги мелкого бытового ремонта и др.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Приглашение волонтеров для оказания необходимых услуг на дому, внедрение роботизации на дому (роботы помощники, установка датчиков, роботы собеседники и т.д.)</a:t>
                      </a:r>
                    </a:p>
                  </a:txBody>
                  <a:tcPr marL="68580" marR="68580" marT="0" marB="0"/>
                </a:tc>
              </a:tr>
              <a:tr h="19850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Дорогие услуги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Не все граждане пожилого возраста способны платить за социальные услуги, в результате вынуждены отказываться от некоторых платных услуг.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Совершенствование системы спонсорства и привлечения инвестиций(путем приглашения крупных компаний,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маркетплейсов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, с целью спонсирования деятельности центра)</a:t>
                      </a:r>
                    </a:p>
                  </a:txBody>
                  <a:tcPr marL="68580" marR="68580" marT="0" marB="0"/>
                </a:tc>
              </a:tr>
              <a:tr h="1898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Слабый перечень технических средств реабилитации для пожилых инвалидов, слабая информированность об электронном сертификате 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Недостаток консультационного информирования об услугах проката технических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средcтв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реабилитации.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Улучшение системы консультирования в части получения электронного сертификата </a:t>
                      </a:r>
                      <a:r>
                        <a:rPr lang="ru-RU" sz="11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для граждан с инвалидностью на приобретение технических средств реабилитации. Совершенствование консультирования можно осуществлять с помощью внедрения </a:t>
                      </a:r>
                      <a:r>
                        <a:rPr lang="ru-RU" sz="1100" dirty="0" err="1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робота-промоутера</a:t>
                      </a:r>
                      <a:r>
                        <a:rPr lang="ru-RU" sz="11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работе социального центра.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7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Слабая информированность пожилых граждан об услугах школы третьего возраста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Не все пожилые граждане знают об услугах школы </a:t>
                      </a:r>
                      <a:r>
                        <a:rPr lang="ru-RU" sz="1100" b="0" dirty="0">
                          <a:latin typeface="Times New Roman"/>
                          <a:ea typeface="Times New Roman"/>
                          <a:cs typeface="Times New Roman"/>
                        </a:rPr>
                        <a:t>третьего возраста, в связи с этим не посещают обучающиеся факультативные занятия: информационные технологии, прикладного творчества и дизайна, культуры и искусства, физкультурно-оздо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ровительный факультет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Необходимо усиление консультирования пожилых граждан в услугах социального центра, в том числе и школы </a:t>
                      </a: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третьего возраста.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Совершенствование консультирования можно осуществлять с помощью внедрения </a:t>
                      </a:r>
                      <a:r>
                        <a:rPr lang="ru-RU" sz="1100" dirty="0" err="1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робота-промоутера</a:t>
                      </a:r>
                      <a:r>
                        <a:rPr lang="ru-RU" sz="11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работе социального центра.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850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Слабая заинтересованность и не знание пенсионеров об организации кружков по интересам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Не все пожилые граждане заинтересованы в организации досуга и многие не знают о проведении кружков по интересам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Необходимо усиление консультирования пожилых граждан в организации досуга и кружков по интересам. Изучать спрос на интересы пожилого человека.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Совершенствование консультирования можно осуществлять с помощью внедрения </a:t>
                      </a:r>
                      <a:r>
                        <a:rPr lang="ru-RU" sz="1100" dirty="0" err="1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робота-промоутера</a:t>
                      </a:r>
                      <a:r>
                        <a:rPr lang="ru-RU" sz="11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в работе социального центра.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93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Необходимость в роботизации социальных услуг на дому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Существует потребность в развитии следующих видов роботов в социальном обслуживании на дому: робот-няня- сиделка; робот-дворецкий(порядок в доме); робот-секретарь (напоминает о лекарствах, распорядке дня и т.д.); робот-учитель (обучает).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Приобретение необходимых видов роботов, и внедрение их на практике в деятельности социального центра.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Финансирование мероприятия по приобретению роботов целесообразно осуществлять за счет системы спонсорства и привлечения инвестиций(путем приглашения крупных компаний,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маркетплейсов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, с целью спонсирования деятельности центра)</a:t>
                      </a:r>
                    </a:p>
                  </a:txBody>
                  <a:tcPr marL="68580" marR="68580" marT="0" marB="0"/>
                </a:tc>
              </a:tr>
              <a:tr h="1667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Необходимость развития социального туризма</a:t>
                      </a:r>
                      <a:endParaRPr lang="ru-RU" sz="11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организации не осуществляется социальный туризм, однако спрос на этот вид услуг существует</a:t>
                      </a: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Необходима организация туризма для пожилого человека по направлениям, которые наиболее предпочтительны для пожилого человека. В частности, были предложены</a:t>
                      </a:r>
                      <a:r>
                        <a:rPr lang="ru-RU" sz="1100" dirty="0" smtClean="0">
                          <a:solidFill>
                            <a:srgbClr val="1A1A1A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достопримечательности 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Санкт-Петербурга;  достопримечательности Москвы; экскурсия «Золотое кольцо России»</a:t>
                      </a:r>
                      <a:r>
                        <a:rPr lang="ru-RU" sz="1100" dirty="0">
                          <a:solidFill>
                            <a:srgbClr val="171717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экскурсии по Ленинградской области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; экологический 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туризм.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701336" y="142043"/>
            <a:ext cx="108130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проблемы и возможные пути их решения при  оказании социальных услуг гражданам пожилого возраста в ГБУ «КЦСОН Центрального района» Санкт-Петербурга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91705" y="1772089"/>
          <a:ext cx="11490386" cy="405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155"/>
                <a:gridCol w="3100762"/>
                <a:gridCol w="3541557"/>
                <a:gridCol w="4179912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Основные проблемы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Характеристика проблемы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Возможные пути решения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Недостаток социальных услуг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 оказываются следующие виды услуг на дому: стрижка волос, услуги электрика, услуги сантехника, услуги мелкого бытового ремонта и др.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Приглашение волонтеров для оказания необходимых услуг на дому, внедрение роботизации на дому (роботы помощники, установка датчиков, роботы собеседники и т.д.)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Дорогие услуги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 все граждане пожилого возраста способны платить за социальные услуги, в результате вынуждены отказываться от некоторых платных услуг.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Совершенствование системы спонсорства и привлечения инвестиций(путем приглашения крупных компаний,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маркетплейсов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с целью спонсирования деятельности центра)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Слабый перечень технических средств реабилитации для пожилых инвалидов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Недостаток консультационного информирования об услугах проката технических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средcтв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реабилитации.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Улучшение системы консультирования в части получения электронного сертификата </a:t>
                      </a:r>
                      <a:r>
                        <a:rPr lang="ru-RU" sz="1400" dirty="0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для граждан с инвалидностью на приобретение технических средств реабилитации. Совершенствование консультирования можно осуществлять с помощью внедрения </a:t>
                      </a:r>
                      <a:r>
                        <a:rPr lang="ru-RU" sz="1400" dirty="0" err="1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робота-промоутера</a:t>
                      </a:r>
                      <a:r>
                        <a:rPr lang="ru-RU" sz="1400" dirty="0">
                          <a:solidFill>
                            <a:srgbClr val="1A1A1A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 работе социального центра.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矩形 3"/>
          <p:cNvSpPr/>
          <p:nvPr/>
        </p:nvSpPr>
        <p:spPr>
          <a:xfrm>
            <a:off x="0" y="6047117"/>
            <a:ext cx="12192000" cy="810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1026543"/>
            <a:ext cx="4917057" cy="4554617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логистических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организаций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Рисунок 2" descr="C:\Users\Ольга\Desktop\logistika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362" y="681488"/>
            <a:ext cx="7435969" cy="5503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683" y="120770"/>
            <a:ext cx="11628408" cy="1652885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направления и мероприятия, направленные на улучшение системы управления транспортно-экспедиторской деятельности фирмы ООО «РТС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Группа 16"/>
          <p:cNvGrpSpPr/>
          <p:nvPr/>
        </p:nvGrpSpPr>
        <p:grpSpPr>
          <a:xfrm>
            <a:off x="759330" y="1947673"/>
            <a:ext cx="1483112" cy="700854"/>
            <a:chOff x="332213" y="1944855"/>
            <a:chExt cx="1483112" cy="700854"/>
          </a:xfrm>
          <a:solidFill>
            <a:schemeClr val="accent4"/>
          </a:solidFill>
        </p:grpSpPr>
        <p:sp>
          <p:nvSpPr>
            <p:cNvPr id="4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5019" y="2072423"/>
              <a:ext cx="950995" cy="573286"/>
            </a:xfrm>
            <a:prstGeom prst="flowChartManualInpu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01</a:t>
              </a:r>
              <a:endPara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16"/>
          <p:cNvGrpSpPr/>
          <p:nvPr/>
        </p:nvGrpSpPr>
        <p:grpSpPr>
          <a:xfrm>
            <a:off x="773707" y="3273266"/>
            <a:ext cx="1483112" cy="700854"/>
            <a:chOff x="332213" y="1944855"/>
            <a:chExt cx="1483112" cy="700854"/>
          </a:xfrm>
          <a:solidFill>
            <a:schemeClr val="accent4"/>
          </a:solidFill>
        </p:grpSpPr>
        <p:sp>
          <p:nvSpPr>
            <p:cNvPr id="7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5019" y="2072423"/>
              <a:ext cx="950995" cy="573286"/>
            </a:xfrm>
            <a:prstGeom prst="flowChartManualInpu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Группа 16"/>
          <p:cNvGrpSpPr/>
          <p:nvPr/>
        </p:nvGrpSpPr>
        <p:grpSpPr>
          <a:xfrm>
            <a:off x="756455" y="4739756"/>
            <a:ext cx="1483112" cy="700854"/>
            <a:chOff x="332213" y="1944855"/>
            <a:chExt cx="1483112" cy="700854"/>
          </a:xfrm>
          <a:solidFill>
            <a:schemeClr val="accent4"/>
          </a:solidFill>
        </p:grpSpPr>
        <p:sp>
          <p:nvSpPr>
            <p:cNvPr id="10" name="Блок-схема: знак завершения 6"/>
            <p:cNvSpPr/>
            <p:nvPr/>
          </p:nvSpPr>
          <p:spPr>
            <a:xfrm>
              <a:off x="332213" y="1944855"/>
              <a:ext cx="1483112" cy="624468"/>
            </a:xfrm>
            <a:prstGeom prst="flowChartManualInpu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5019" y="2072423"/>
              <a:ext cx="950995" cy="573286"/>
            </a:xfrm>
            <a:prstGeom prst="flowChartManualInpu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03</a:t>
              </a:r>
              <a:endPara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24159" y="2062844"/>
            <a:ext cx="62367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структуры управления финансами</a:t>
            </a:r>
          </a:p>
          <a:p>
            <a:endParaRPr lang="ru-RU" b="1" dirty="0">
              <a:solidFill>
                <a:srgbClr val="00997B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2657" y="3138270"/>
            <a:ext cx="60498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Автоматизация процесса планирования и инвестиционного проектирования</a:t>
            </a:r>
          </a:p>
          <a:p>
            <a:endParaRPr lang="ru-RU" b="1" dirty="0">
              <a:solidFill>
                <a:srgbClr val="00997B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1027" y="4590383"/>
            <a:ext cx="5788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Расширение географии перевозок грузов и развитие предприятия в сети «Интернет» </a:t>
            </a:r>
          </a:p>
          <a:p>
            <a:endParaRPr lang="ru-RU" b="1" dirty="0">
              <a:solidFill>
                <a:srgbClr val="00997B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矩形 3"/>
          <p:cNvSpPr/>
          <p:nvPr/>
        </p:nvSpPr>
        <p:spPr>
          <a:xfrm>
            <a:off x="0" y="6047117"/>
            <a:ext cx="12192000" cy="810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pic>
        <p:nvPicPr>
          <p:cNvPr id="16" name="Рисунок 15" descr="C:\Users\Ольга\Desktop\1675299867_grizly-club-p-logistika-klipart-4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1962" y="2329132"/>
            <a:ext cx="3873261" cy="32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3"/>
          <p:cNvSpPr/>
          <p:nvPr/>
        </p:nvSpPr>
        <p:spPr>
          <a:xfrm>
            <a:off x="0" y="0"/>
            <a:ext cx="12192000" cy="2961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86928"/>
            <a:ext cx="4917057" cy="3966924"/>
          </a:xfrm>
          <a:prstGeom prst="round2DiagRect">
            <a:avLst>
              <a:gd name="adj1" fmla="val 28483"/>
              <a:gd name="adj2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по совершенствованию деятельности предприятия на примере коммерческих банков</a:t>
            </a:r>
          </a:p>
          <a:p>
            <a:endParaRPr lang="ru-RU" b="1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Рисунок 3" descr="C:\Users\Ольга\Desktop\1677033319_gas-kvas-com-p-risunki-na-temu-bank-3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6120" y="534838"/>
            <a:ext cx="7645879" cy="562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Ольга\Desktop\совкомбанк-edited-1536x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142" y="5975719"/>
            <a:ext cx="1568499" cy="882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Ольга\Desktop\market-growt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07035" y="103517"/>
            <a:ext cx="9670210" cy="1702890"/>
          </a:xfrm>
          <a:prstGeom prst="round2DiagRect">
            <a:avLst>
              <a:gd name="adj1" fmla="val 50000"/>
              <a:gd name="adj2" fmla="val 0"/>
            </a:avLst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1399</Words>
  <Application>Microsoft Office PowerPoint</Application>
  <PresentationFormat>Произвольный</PresentationFormat>
  <Paragraphs>135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Гузовская Мария Валерьевна</dc:creator>
  <cp:lastModifiedBy>Ольга</cp:lastModifiedBy>
  <cp:revision>339</cp:revision>
  <dcterms:created xsi:type="dcterms:W3CDTF">2021-06-08T08:56:40Z</dcterms:created>
  <dcterms:modified xsi:type="dcterms:W3CDTF">2024-01-02T20:00:54Z</dcterms:modified>
</cp:coreProperties>
</file>