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5" r:id="rId2"/>
    <p:sldId id="322" r:id="rId3"/>
    <p:sldId id="316" r:id="rId4"/>
    <p:sldId id="320" r:id="rId5"/>
    <p:sldId id="317" r:id="rId6"/>
    <p:sldId id="318" r:id="rId7"/>
    <p:sldId id="319" r:id="rId8"/>
    <p:sldId id="321" r:id="rId9"/>
    <p:sldId id="323" r:id="rId10"/>
    <p:sldId id="31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F14"/>
    <a:srgbClr val="00997B"/>
    <a:srgbClr val="0E5E47"/>
    <a:srgbClr val="138363"/>
    <a:srgbClr val="1DBD8F"/>
    <a:srgbClr val="FFFFFF"/>
    <a:srgbClr val="37E1B0"/>
    <a:srgbClr val="87EDD0"/>
    <a:srgbClr val="FF9953"/>
    <a:srgbClr val="FE67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3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5CBDB7BA-FC2D-48F9-8C1C-4453A8FAAC3D}" type="datetimeFigureOut">
              <a:rPr lang="ru-RU" smtClean="0"/>
              <a:pPr/>
              <a:t>03.01.2024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29AADA03-23C1-4B63-865C-D6E4918CB9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419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07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41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99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75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6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0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50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53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01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38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1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4A1998D9-63F0-4A09-A8BB-4C1AC71B621C}" type="datetimeFigureOut">
              <a:rPr lang="ru-RU" smtClean="0"/>
              <a:pPr/>
              <a:t>03.01.2024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E7F2EB22-BB83-4CD7-A2EC-2A59CF1A4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950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1920-1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540" y="1949571"/>
            <a:ext cx="3985404" cy="3379232"/>
          </a:xfrm>
          <a:prstGeom prst="round2DiagRect">
            <a:avLst>
              <a:gd name="adj1" fmla="val 28483"/>
              <a:gd name="adj2" fmla="val 0"/>
            </a:avLst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SWOT-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на примере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маркетплейсов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Wildberries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и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Ozon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="" xmlns:a16="http://schemas.microsoft.com/office/drawing/2014/main" id="{5ECCBAE3-CEA3-4EE0-83F6-41CFC54D2B4A}"/>
              </a:ext>
            </a:extLst>
          </p:cNvPr>
          <p:cNvSpPr txBox="1">
            <a:spLocks/>
          </p:cNvSpPr>
          <p:nvPr/>
        </p:nvSpPr>
        <p:spPr>
          <a:xfrm>
            <a:off x="843526" y="6300887"/>
            <a:ext cx="2943471" cy="450324"/>
          </a:xfrm>
          <a:prstGeom prst="rect">
            <a:avLst/>
          </a:prstGeom>
        </p:spPr>
        <p:txBody>
          <a:bodyPr rtlCol="0"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 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7923" y="206605"/>
            <a:ext cx="11240428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DB240CFB-DEFB-4D00-8AB1-537862BF16C3}"/>
              </a:ext>
            </a:extLst>
          </p:cNvPr>
          <p:cNvSpPr txBox="1">
            <a:spLocks/>
          </p:cNvSpPr>
          <p:nvPr/>
        </p:nvSpPr>
        <p:spPr>
          <a:xfrm>
            <a:off x="1" y="5615796"/>
            <a:ext cx="12192000" cy="1242204"/>
          </a:xfrm>
          <a:prstGeom prst="flowChartManualInpu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Picture 2" descr="C:\Users\Ольга\Desktop\eflwql9mkwuipoaf5rl0ry2lh2kwqz6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8564" y="1163866"/>
            <a:ext cx="6561587" cy="4371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1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386" y="172396"/>
            <a:ext cx="11653023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SWOT-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анализа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75" y="1010420"/>
            <a:ext cx="1154200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SWOT-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метод стратегического планирования. SWOT-анализ можно назвать методом объективной оценки любой ситуации, который строится на основе 4 важных параметров: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S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strengths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- сильные стороны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W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weaknesses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- слабые стороны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O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opportunities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- возможности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T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threats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- угрозы</a:t>
            </a:r>
          </a:p>
          <a:p>
            <a:endParaRPr lang="ru-RU" b="1" dirty="0">
              <a:solidFill>
                <a:srgbClr val="00997B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536" y="4931774"/>
            <a:ext cx="1158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SWOT-анализ отражает текущую ситуацию на рынке и внутри компании и не учитывает предполагаемые изменения. Иными словами, с появлением новых факторов или при переменах анализ нужно будет проводить заново. нет конкретики. SWOT-анализ показывает лишь общую картину и направление деятельности. С его помощью не получить точные цифры, но можно понять и продумать общую стратегию бизнеса.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8792" y="3381881"/>
            <a:ext cx="11395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SWOT-анализ состоит из двух этапов. На первом этапе заполняют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таблицу-СВОТ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287" y="3803144"/>
            <a:ext cx="10972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 втором этапе - когда внешние и внутренние факторы для SWOT-анализа найдены - составляют матрицу решений. В ней прописывают, что нужно сделать, чтобы избежать потенциальных угроз или занять большую часть рынка.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26944" y="1694452"/>
          <a:ext cx="7796362" cy="1557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181"/>
                <a:gridCol w="3898181"/>
              </a:tblGrid>
              <a:tr h="8683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trengths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 В чем мы сильны)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weaknesses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(Что с нами не так)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3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pportunities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(Что для нас хорошо)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hreats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(Что для нас плохо)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73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23386" y="172396"/>
            <a:ext cx="11653023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SWOT-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маркетплейса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Wildberries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ручной ввод 18"/>
          <p:cNvSpPr/>
          <p:nvPr/>
        </p:nvSpPr>
        <p:spPr>
          <a:xfrm>
            <a:off x="0" y="1259636"/>
            <a:ext cx="323385" cy="887792"/>
          </a:xfrm>
          <a:prstGeom prst="flowChartManualInp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4672" y="1056095"/>
          <a:ext cx="11697418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8709"/>
                <a:gridCol w="584870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Сильные стороны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Наибольшая доля рынка и лидирующие позиции на рынке российских </a:t>
                      </a:r>
                      <a:r>
                        <a:rPr lang="ru-RU" sz="1400" b="0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маркетплейсов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Постоянное увеличение объемов продаж, прибыли и рентабельности; Наличие собственных складов; Развитие компании не только в России, но и в мире. Ежегодный рост как покупателей, так и продавцов. Высокая скорость доставки товаров; Положительное отношение к компании большинства потребителей; В карточке товара можно размещать много фото и видео, в том числе и вращающееся фото(360 С). 	</a:t>
                      </a: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Возможности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доставки товаров с помощью </a:t>
                      </a:r>
                      <a:r>
                        <a:rPr lang="ru-RU" sz="1400" b="0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дронов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Рост спроса на товары на рынке электронной коммерции и </a:t>
                      </a:r>
                      <a:r>
                        <a:rPr lang="ru-RU" sz="1400" b="0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маркетплейсов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Развитие </a:t>
                      </a:r>
                      <a:r>
                        <a:rPr lang="ru-RU" sz="1400" b="0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маркетплейса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сегменте В2В (бизнес –бизнесу); Развитие компании в дружественных странах; Совершенствование условий работы с платформой для потребителя; Совершенствование условий работы с платформой для продавца; Совершенствование маркетинговых стратегий </a:t>
                      </a:r>
                      <a:r>
                        <a:rPr lang="ru-RU" sz="1400" b="0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маркетплейса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(улучшать карточку товара, вводить дополнительные функции , совершенствовать ценовую стратегию и др.); Возможности ускорения темпов роста цифровой экономики в России. 	</a:t>
                      </a: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Слабые стороны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Высокая зависимость от внешних источников финансирования; Не все стратегические направления являются совершенными(на карточках товаров не размещаются 3D модели, отсутствует функция- сообщить о снижении цены, наличие негативных отзывов потребителей, которые купили товар по более дорогой цене, увидев за короткий промежуток времени ее существенное снижение, нет функции купить в кредит в карточке товара, а также функции «Закажите обратный звонок» от фирмы-производителя товара и др.); У компании предусмотрены штрафы, за нарушения условий договора и правил работы с платформой. Высокая комиссия </a:t>
                      </a:r>
                      <a:r>
                        <a:rPr lang="ru-RU" sz="14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маркетплейса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составляет 19,0%, это намного выше, чем в других </a:t>
                      </a:r>
                      <a:r>
                        <a:rPr lang="ru-RU" sz="14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маркетплейсах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Покупатель может вернуть товар в течении 3 недель, вид товара может быть хуже первоначального и будет требовать утилизации. В связи с этим, возникает рост расходов продавца. Компания работает только на рынке В2С. 	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Угрозы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Рост конкуренции на рынке электронной коммерции и </a:t>
                      </a:r>
                      <a:r>
                        <a:rPr lang="ru-RU" sz="14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маркетплейсов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Возвраты товаров на рынках электронной коммерции, позволяют формировать убыток и неликвидный товар. Возникновение международного терроризма; Ухудшение международных отношений; Трудности с переводом денежных средств из России в другие страны и наоборот. Рынок электронной коммерции за рубежом, а также развитие </a:t>
                      </a:r>
                      <a:r>
                        <a:rPr lang="ru-RU" sz="14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маркетплейсов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мире, происходит быстрее, чем в России. РФ отстает от развития по технологиям и цифровой экономики от других стран (темпы роста цифровой экономики ниже, чем в других странах). 	</a:t>
                      </a: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73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23386" y="275913"/>
            <a:ext cx="11653023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Объединенная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SWOT-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матрица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маркетплейса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Wildberries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ручной ввод 18"/>
          <p:cNvSpPr/>
          <p:nvPr/>
        </p:nvSpPr>
        <p:spPr>
          <a:xfrm>
            <a:off x="0" y="1259636"/>
            <a:ext cx="323385" cy="887792"/>
          </a:xfrm>
          <a:prstGeom prst="flowChartManualInp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165" y="1104181"/>
          <a:ext cx="1173192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5963"/>
                <a:gridCol w="586596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СИЛЬНЫЕ СТОРОНЫ+ВОЗМОЖНОСТИ (</a:t>
                      </a:r>
                      <a:r>
                        <a:rPr lang="ru-RU" sz="1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СиВ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)-Стратегия прорыва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baseline="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Развиваясь на оптовых </a:t>
                      </a:r>
                      <a:r>
                        <a:rPr lang="ru-RU" sz="1400" b="0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маркетплейсах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(В2В), которые ориентированы на российского зарубежного потребителя, приведет к увеличению объемов продаж и доли компании, занимаемой на рынке. Совершенствование продвижения на рынке электронной коммерции, путем улучшения собственного сайта (улучшить функции в карточках товара, добавить функции связаться с представителем компании –производителя- «Закажите обратный звонок»; добавить функцию- сообщить о снижении цены, функцию размещения 3D модели и др.), будет способствовать увеличению объемов продаж. Наличие финансовых ресурсов позволяет компании развиваться и направлять средства необходимые мероприятия, есть также возможности развития доставки товаров с помощью </a:t>
                      </a:r>
                      <a:r>
                        <a:rPr lang="ru-RU" sz="1400" b="0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дронов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СИЛЬНЫЕ СТОРОНЫ+ УГРОЗЫ(</a:t>
                      </a:r>
                      <a:r>
                        <a:rPr lang="ru-RU" sz="1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СиУ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)-Стратегия переходного периода № 1.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baseline="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Широкая география обслуживания, развитие в России и в мире , позволяют компании увеличивать долю на рынке, однако, в связи с тем, что развитие </a:t>
                      </a:r>
                      <a:r>
                        <a:rPr lang="ru-RU" sz="1400" b="0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маркетплейсов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мире, происходит быстрее, чем в России, существует угроза развития конкуренции, и уход потребителей на другие </a:t>
                      </a:r>
                      <a:r>
                        <a:rPr lang="ru-RU" sz="1400" b="0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маркетплейсы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Качественные товары, большой ассортимент на любой кошелек, позволяет компании увеличивать объемы продаж, однако ухудшение международных отношений, трудности с переводом денежных средств из России в другие страны и наоборот, создают препятствия в международной торговле. 	</a:t>
                      </a: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СЛАБЫЕ СТОРОНЫ+ ВОЗМОЖНОСТИ(</a:t>
                      </a:r>
                      <a:r>
                        <a:rPr lang="ru-RU" sz="14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СлВ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)- Стратегия переходного периода № 2.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Отсутствие некоторых функций в карточке товара, способствуют снижение конкурентоспособности, но совершенствование существующей системы карточки товара и различных функций, позволят компании укрепить свои позиции. Компания работает только на рынке В2С(</a:t>
                      </a:r>
                      <a:r>
                        <a:rPr lang="ru-RU" sz="14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бизнес-потребителю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а развитие в сегмента В2В (</a:t>
                      </a:r>
                      <a:r>
                        <a:rPr lang="ru-RU" sz="14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бизнес-бизнесу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позволит занять наибольшую долю рынка.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СЛАБЫЕ СТОРОНЫ+УГРОЗЫ(</a:t>
                      </a:r>
                      <a:r>
                        <a:rPr lang="ru-RU" sz="14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)-Стратегия выживания.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Снижение платежеспособности населения спровоцируют снижение спроса на рынке электронной коммерции При неудачном сценарии развития, компания может ожидать рост конкуренции на рынке </a:t>
                      </a:r>
                      <a:r>
                        <a:rPr lang="ru-RU" sz="14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маркетплейсов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электронной коммерции. Возвраты товаров на рынках электронной коммерции, позволяют формировать убыток для продавца и приводят товар в не презентабельный вид. 	</a:t>
                      </a: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73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23386" y="155143"/>
            <a:ext cx="11653023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СВОТ-анализ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маркетплейса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Ozon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ручной ввод 18"/>
          <p:cNvSpPr/>
          <p:nvPr/>
        </p:nvSpPr>
        <p:spPr>
          <a:xfrm>
            <a:off x="0" y="1259636"/>
            <a:ext cx="323385" cy="887792"/>
          </a:xfrm>
          <a:prstGeom prst="flowChartManualInp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8023" y="1081975"/>
          <a:ext cx="11895825" cy="55132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5275"/>
                <a:gridCol w="4240841"/>
                <a:gridCol w="3689709"/>
              </a:tblGrid>
              <a:tr h="1135014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Возможности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Развиваться на зарубежных рынках. Применять ИИ, динамичное ценообразование, роботизацию и другое в деятельности </a:t>
                      </a:r>
                      <a:r>
                        <a:rPr lang="ru-RU" sz="1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маркетплейса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Угрозы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Высокая конкуренция на рынке </a:t>
                      </a:r>
                      <a:r>
                        <a:rPr lang="ru-RU" sz="1400" b="0" i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маркетплейсов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мире. Наиболее эффективные инструменты продвижения у известных мировых </a:t>
                      </a:r>
                      <a:r>
                        <a:rPr lang="ru-RU" sz="1400" b="0" i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маркетплейсов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95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Сильные стороны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Входит в ТОП-10 лучших </a:t>
                      </a:r>
                      <a:r>
                        <a:rPr lang="ru-RU" sz="1400" kern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маркетплейсов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мира. География присутствия- 9 стран: Россия, Китай, Турция, Казахстан, Белоруссия, Индия, Корея, Израиль, Молдавия и Таиланд. Низкая комиссия для </a:t>
                      </a:r>
                      <a:r>
                        <a:rPr lang="ru-RU" sz="1400" kern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селлеров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Большой ассортимент товаров. Наличие складов. Удобный интерфейс. Отсутствует принудительное снижение цены и принудительное участие в акциях. 	</a:t>
                      </a: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Поле «СИВ»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Широкий ассортимент товаров и возможность его реализации в других странах, позволит увеличить охват и объем рынка. Отсутствие принудительного снижения цены, удобный интерфейс, низкая комиссия для </a:t>
                      </a:r>
                      <a:r>
                        <a:rPr lang="ru-RU" sz="1400" kern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селлеров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позволят привлечь больше потенциальных продавцов. Внедрение ИИ, совершенствование ценообразования, в т.ч. и динамичного, роботизация, доставка </a:t>
                      </a:r>
                      <a:r>
                        <a:rPr lang="ru-RU" sz="1400" kern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дронами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положительно повлияют на деятельность площадки.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Поле «СИУ»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компании в других странах, своевременная разработка стратегических решений, применение инноваций и различных инструментов в продвижении позволит </a:t>
                      </a:r>
                      <a:r>
                        <a:rPr lang="ru-RU" sz="1400" kern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маркетплейсу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увеличить свою долю на рынке.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Слабые стороны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Слабая техническая поддержка, не много стран присутствия, доля рынка меньше, чем у </a:t>
                      </a:r>
                      <a:r>
                        <a:rPr lang="ru-RU" sz="1400" kern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Wildberries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Не применяются роботизация, искусственный интеллект, динамичное ценообразование и другое.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Поле «СЛВ»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Развиваться на других зарубежных площадках. Внедрять современные инструменты в работе </a:t>
                      </a:r>
                      <a:r>
                        <a:rPr lang="ru-RU" sz="1400" kern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маркетплейса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роботизация, искусственный интеллект, динамичное ценообразование и другое.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Внедрение программы по управлению дебиторской задолженностью. 	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Поле «СЛУ»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Высокая конкуренция, отсутствие развития в других странах, не применение ИИ, роботизации , не совершенствование существующих стратегий снизят показатели компании и уменьшат ее долю на рынке.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Ольга\Desktop\Ozon-new-logo-01.jpg"/>
          <p:cNvPicPr/>
          <p:nvPr/>
        </p:nvPicPr>
        <p:blipFill>
          <a:blip r:embed="rId2" cstate="print"/>
          <a:srcRect l="26215" t="32118" r="23277" b="34852"/>
          <a:stretch>
            <a:fillRect/>
          </a:stretch>
        </p:blipFill>
        <p:spPr bwMode="auto">
          <a:xfrm>
            <a:off x="555793" y="1021870"/>
            <a:ext cx="300609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73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23386" y="137890"/>
            <a:ext cx="11653023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СВОТ-анализ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маркетплейса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Wildberries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ручной ввод 18"/>
          <p:cNvSpPr/>
          <p:nvPr/>
        </p:nvSpPr>
        <p:spPr>
          <a:xfrm>
            <a:off x="0" y="1259636"/>
            <a:ext cx="323385" cy="887792"/>
          </a:xfrm>
          <a:prstGeom prst="flowChartManualInp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6650" y="1004338"/>
          <a:ext cx="11792310" cy="5608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30770"/>
                <a:gridCol w="4203938"/>
                <a:gridCol w="3657602"/>
              </a:tblGrid>
              <a:tr h="1135014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Возможности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системы ценообразования, развитие на зарубежных рынках, увеличение доли на мировом рынке, развитие по модели В2В; улучшение инструментов продвижения: складская роботизация, доставка </a:t>
                      </a:r>
                      <a:r>
                        <a:rPr lang="ru-RU" sz="1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дронами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ИИ и другое. 	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Угрозы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Высокая конкуренция на рынке </a:t>
                      </a:r>
                      <a:r>
                        <a:rPr lang="ru-RU" sz="1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маркетплейсов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мире, лучшие инструменты продвижения у гигантов рынка, могут оказать негативное влияние на снижение доли компании на рынке.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49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Сильные стороны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Занимает хорошую долю рынка, входит в ТОП -10 </a:t>
                      </a:r>
                      <a:r>
                        <a:rPr lang="ru-RU" sz="1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маркетплейсов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мира. Широкий ассортимент товаров. География присутствия: Россия, Польша, Белоруссия, </a:t>
                      </a:r>
                      <a:r>
                        <a:rPr lang="ru-RU" sz="1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Кaзaхстaн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Армения и Киргизия. Ежегодное увеличение объемов продаж. Есть техническая поддержка по телефону. 	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Поле «СИВ»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на зарубежных рынках позволит еще больше увеличить долю рынка и реализовать широкий ассортимент товаров. Улучшение инструментов продвижения позволит повысить продажи. Развитие по направлению В2В увеличит долю на рынке </a:t>
                      </a:r>
                      <a:r>
                        <a:rPr lang="ru-RU" sz="1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маркетплейсов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Поле «СИУ»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широкого ассортимента товаров, постоянный рост продаж , доходов компании позволяют развиваться в других странах и совершенствовать существующие методы продвижения. Это будет способствовать созданию более сильной позиции на рынке.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Слабые стороны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Принудительное участие в акциях, снижение цен до низкого уровня, высокие проценты для </a:t>
                      </a:r>
                      <a:r>
                        <a:rPr lang="ru-RU" sz="1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селлеров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применяется только модель В2С, поставщика-продавца рейтинга нет, сложный интерфейс. Не применяются современные инструменты в продвижении: динамическое ценообразование, доставка </a:t>
                      </a:r>
                      <a:r>
                        <a:rPr lang="ru-RU" sz="1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дронами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складская роботизация, искусственный интеллект и др. Всего 6 стран присутствия 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Поле «СЛВ»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Изменения в стратегии стимулирования сбыта, снижение процентов для </a:t>
                      </a:r>
                      <a:r>
                        <a:rPr lang="ru-RU" sz="1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селлеров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внедрение функции рейтинга продавца, ИИ, роботизация и другие, развитие в других странах позволят увеличить долю на рынке и повысить конкурентоспособность. 	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Поле «СЛУ»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Высокая конкуренция, отсутствие развития в других странах , не совершенствование существующих инструментов продвижения, снизят показатели </a:t>
                      </a:r>
                      <a:r>
                        <a:rPr lang="ru-RU" sz="1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маркетплейса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Большую долю рынка займут другие игроки.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Ольга\AppData\Local\Packages\Microsoft.Windows.Photos_8wekyb3d8bbwe\TempState\ShareServiceTempFolder\1679527636_phonoteka-org-p-logotip-vaildberriz-foni-pinterest-5.jpeg"/>
          <p:cNvPicPr/>
          <p:nvPr/>
        </p:nvPicPr>
        <p:blipFill>
          <a:blip r:embed="rId2" cstate="print"/>
          <a:srcRect l="5701" t="36923" r="5381" b="36731"/>
          <a:stretch>
            <a:fillRect/>
          </a:stretch>
        </p:blipFill>
        <p:spPr bwMode="auto">
          <a:xfrm>
            <a:off x="260087" y="1397479"/>
            <a:ext cx="3733943" cy="7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73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2144" y="624776"/>
          <a:ext cx="11950095" cy="6132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256"/>
                <a:gridCol w="1868772"/>
                <a:gridCol w="1325581"/>
                <a:gridCol w="1325581"/>
                <a:gridCol w="1325581"/>
                <a:gridCol w="1325581"/>
                <a:gridCol w="1325581"/>
                <a:gridCol w="1325581"/>
                <a:gridCol w="1325581"/>
              </a:tblGrid>
              <a:tr h="36675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000" b="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0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Ozon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Wildberries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802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Страны присутствия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603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Россия, Китай, Турция, Казахстан, Белоруссия, Индия, Корея, Израиль, Молдавия и Таиланд.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Россия,США, Фрaнция, Итaлия, Испaнии, Белоруссия, Кaзaхстaн, Кыргызстaн, Армения, Польша, Словaкия, Гермaния, Изрaиль Молдaвия, Турция и Узбекистaн.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01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Страны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присутствия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после начала специальной военной операции (24 февраля 2022года)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01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н/д</a:t>
                      </a: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Сейчaс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сервис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рaботaет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шести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стрaнaх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России, Польше, Белоруссии,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Кaзaхстaне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Армении и Киргизии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603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Регистрация на маркетплейсе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Лояльная регистрация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Более срогая регистрация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603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Выплаты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раза в месяц: 15 и 25 числа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Кассовый разрыв минимален: выплаты продавцу каждый понедельник.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01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Модель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В2С, В2В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В2С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01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Тип продавца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ООО, ИП, юр.лицо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ООО, ИП, самозанятые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01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Склад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01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Реферальные сборы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4-15%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10-19%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01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Схема работы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FBO, FBS, FBS+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FBO, FBS,  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DBS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603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Логистика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 за логистику, плата за хранение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 за логистику, плата за хранение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40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Рейтинги и блокировки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 поставщика-продавца рейтинг может быть, может не быть.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 поставщика-продавца рейтинга нет. На товары рейтинг есть. Этот рейтинг зависит от количества заказов и положительных отзывов.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01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indent="742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Интерфейс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603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Интерфейс простой. Большинство операций проходят автоматически, не нужно вручную вносить данные в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Excel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Но работая с Озоном, придётся разбираться в тонкостях ЭДО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Интерфейс сложнее</a:t>
                      </a:r>
                    </a:p>
                  </a:txBody>
                  <a:tcPr marL="68580" marR="68580" marT="0" marB="0"/>
                </a:tc>
              </a:tr>
              <a:tr h="17801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конкуренции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7207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Ozon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части конкуренции более выигрышный вариант: у продавца здесь больше возможностей для повышения охвата своих товаров. Снижать намеренно цену и работать в убыток здесь не обязательно.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Добиться высоких продаж на можно за счёт резкого снижения цены. WB заинтересована делать покупателям выгодные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предложения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Если продавец  сделает цену на 10-15% ниже, чем у конкурентов, WB сделает всё, чтобы купили именно этот товар. Но в принудительных акциях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Вайлдберриз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есть риск,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селлер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будет работать в минус.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603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Техническая поддержка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01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 поддержки по телефону. Можно писать в личном кабинете.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Есть поддержка по телефону.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01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Рекламные инструменты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00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Ozon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участие в акциях обязательно, плюс продавец может запускать свои собственные акции в любое время. Озон предоставляет несколько разных типов рекламных инструментов, и любой продавец может выбрать подходящий вариант, доступный по бюджету.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Wildberries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рекламные возможности сильно ограничены. Продавец может запускать собственные акции, обязан участвовать в акциях площадки, также он может показывать рекламные объявления, купить место в email-рассылке. Из-за малого количества инструментов продвижения опытные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селлеры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представляют свои товары не только на WB, но и на других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маркетплейсах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66549" y="137594"/>
            <a:ext cx="11240428" cy="45762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маркетплейсов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Ozon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Wildberries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1835</Words>
  <Application>Microsoft Office PowerPoint</Application>
  <PresentationFormat>Произвольный</PresentationFormat>
  <Paragraphs>150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Гузовская Мария Валерьевна</dc:creator>
  <cp:lastModifiedBy>Ольга</cp:lastModifiedBy>
  <cp:revision>271</cp:revision>
  <dcterms:created xsi:type="dcterms:W3CDTF">2021-06-08T08:56:40Z</dcterms:created>
  <dcterms:modified xsi:type="dcterms:W3CDTF">2024-01-03T10:10:33Z</dcterms:modified>
</cp:coreProperties>
</file>