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316" r:id="rId3"/>
    <p:sldId id="318" r:id="rId4"/>
    <p:sldId id="322" r:id="rId5"/>
    <p:sldId id="320" r:id="rId6"/>
    <p:sldId id="321" r:id="rId7"/>
    <p:sldId id="323" r:id="rId8"/>
    <p:sldId id="325" r:id="rId9"/>
    <p:sldId id="324" r:id="rId10"/>
    <p:sldId id="327" r:id="rId11"/>
    <p:sldId id="326" r:id="rId12"/>
    <p:sldId id="328" r:id="rId13"/>
    <p:sldId id="317" r:id="rId14"/>
    <p:sldId id="329" r:id="rId15"/>
    <p:sldId id="33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00997B"/>
    <a:srgbClr val="0E5E47"/>
    <a:srgbClr val="138363"/>
    <a:srgbClr val="1DBD8F"/>
    <a:srgbClr val="FFFFFF"/>
    <a:srgbClr val="37E1B0"/>
    <a:srgbClr val="87EDD0"/>
    <a:srgbClr val="FF9953"/>
    <a:srgbClr val="FE6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5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5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5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5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5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5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6665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Считаете ли Вы себя финансово грамотным человеком?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Лист1!$G$11</c:f>
              <c:strCache>
                <c:ptCount val="1"/>
                <c:pt idx="0">
                  <c:v>Считаете ли Вы себя финансово грамотным человеком?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Лист1!$F$12:$F$16</c:f>
              <c:strCache>
                <c:ptCount val="5"/>
                <c:pt idx="0">
                  <c:v>Знаний и навыков нет,%</c:v>
                </c:pt>
                <c:pt idx="1">
                  <c:v>Плохие знания и навыки,%</c:v>
                </c:pt>
                <c:pt idx="2">
                  <c:v>Достаточные знания и навыки,%</c:v>
                </c:pt>
                <c:pt idx="3">
                  <c:v>Хорошие знания и навыки,%</c:v>
                </c:pt>
                <c:pt idx="4">
                  <c:v>Затрудняюсь ответить,%</c:v>
                </c:pt>
              </c:strCache>
            </c:strRef>
          </c:cat>
          <c:val>
            <c:numRef>
              <c:f>Лист1!$G$12:$G$16</c:f>
              <c:numCache>
                <c:formatCode>General</c:formatCode>
                <c:ptCount val="5"/>
                <c:pt idx="0">
                  <c:v>34.480000000000004</c:v>
                </c:pt>
                <c:pt idx="1">
                  <c:v>39.65</c:v>
                </c:pt>
                <c:pt idx="2">
                  <c:v>13.79</c:v>
                </c:pt>
                <c:pt idx="3">
                  <c:v>1.7200000000000002</c:v>
                </c:pt>
                <c:pt idx="4">
                  <c:v>10.350000000000001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Умеете ли Вы тратить деньги?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Лист1!$G$28</c:f>
              <c:strCache>
                <c:ptCount val="1"/>
                <c:pt idx="0">
                  <c:v>Умеете ли Вы тратить деньги?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Лист1!$F$29:$F$31</c:f>
              <c:strCache>
                <c:ptCount val="3"/>
                <c:pt idx="0">
                  <c:v>Думаю «Да»,%</c:v>
                </c:pt>
                <c:pt idx="1">
                  <c:v>Думаю «Нет»,%</c:v>
                </c:pt>
                <c:pt idx="2">
                  <c:v>Не знаю,%</c:v>
                </c:pt>
              </c:strCache>
            </c:strRef>
          </c:cat>
          <c:val>
            <c:numRef>
              <c:f>Лист1!$G$29:$G$31</c:f>
              <c:numCache>
                <c:formatCode>General</c:formatCode>
                <c:ptCount val="3"/>
                <c:pt idx="0">
                  <c:v>13.79</c:v>
                </c:pt>
                <c:pt idx="1">
                  <c:v>60.339999999999996</c:v>
                </c:pt>
                <c:pt idx="2">
                  <c:v>25.86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Умеете ли Вы накапливать деньги?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Лист1!$H$44</c:f>
              <c:strCache>
                <c:ptCount val="1"/>
                <c:pt idx="0">
                  <c:v>Умеете ли Вы накапливать деньги?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Лист1!$G$45:$G$47</c:f>
              <c:strCache>
                <c:ptCount val="3"/>
                <c:pt idx="0">
                  <c:v>Да,%</c:v>
                </c:pt>
                <c:pt idx="1">
                  <c:v>Нет, %</c:v>
                </c:pt>
                <c:pt idx="2">
                  <c:v>Не знаю,%</c:v>
                </c:pt>
              </c:strCache>
            </c:strRef>
          </c:cat>
          <c:val>
            <c:numRef>
              <c:f>Лист1!$H$45:$H$47</c:f>
              <c:numCache>
                <c:formatCode>General</c:formatCode>
                <c:ptCount val="3"/>
                <c:pt idx="0">
                  <c:v>20.69</c:v>
                </c:pt>
                <c:pt idx="1">
                  <c:v>75.86</c:v>
                </c:pt>
                <c:pt idx="2">
                  <c:v>3.4499999999999997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 Вас интересует больше всего в сфере финансов?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Лист1!$H$63</c:f>
              <c:strCache>
                <c:ptCount val="1"/>
                <c:pt idx="0">
                  <c:v>Что Вас интересует больше всего в сфере финансов?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Лист1!$G$64:$G$69</c:f>
              <c:strCache>
                <c:ptCount val="6"/>
                <c:pt idx="0">
                  <c:v>Планирование личного бюджета,%</c:v>
                </c:pt>
                <c:pt idx="1">
                  <c:v>Налогообложение физических лиц,%</c:v>
                </c:pt>
                <c:pt idx="2">
                  <c:v>Кредиты, ипотека,%</c:v>
                </c:pt>
                <c:pt idx="3">
                  <c:v>Финансовые рынки,%</c:v>
                </c:pt>
                <c:pt idx="4">
                  <c:v>Пенсионная система,%</c:v>
                </c:pt>
                <c:pt idx="5">
                  <c:v>Ничего не интересует,%</c:v>
                </c:pt>
              </c:strCache>
            </c:strRef>
          </c:cat>
          <c:val>
            <c:numRef>
              <c:f>Лист1!$H$64:$H$69</c:f>
              <c:numCache>
                <c:formatCode>General</c:formatCode>
                <c:ptCount val="6"/>
                <c:pt idx="0">
                  <c:v>44.83</c:v>
                </c:pt>
                <c:pt idx="1">
                  <c:v>15.52</c:v>
                </c:pt>
                <c:pt idx="2">
                  <c:v>24.14</c:v>
                </c:pt>
                <c:pt idx="3">
                  <c:v>10.350000000000001</c:v>
                </c:pt>
                <c:pt idx="4">
                  <c:v>3.44</c:v>
                </c:pt>
                <c:pt idx="5">
                  <c:v>1.72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666666666666667E-2"/>
          <c:y val="0.11702477982324311"/>
          <c:w val="0.33940573053368334"/>
          <c:h val="0.8232755599097921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Лист1!$H$86</c:f>
              <c:strCache>
                <c:ptCount val="1"/>
                <c:pt idx="0">
                  <c:v>Повышаете ли Вы свою финансовую грамотность самостоятельно?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Лист1!$G$87:$G$88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Лист1!$H$87:$H$88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Лист1!$G$95</c:f>
              <c:strCache>
                <c:ptCount val="1"/>
                <c:pt idx="0">
                  <c:v>Нужно ли повышать финансовую грамотность школьникам?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Лист1!$F$96:$F$97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Лист1!$G$96:$G$97</c:f>
              <c:numCache>
                <c:formatCode>General</c:formatCode>
                <c:ptCount val="2"/>
                <c:pt idx="0">
                  <c:v>96.55</c:v>
                </c:pt>
                <c:pt idx="1">
                  <c:v>3.44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 Вы считаете лучше всего повышать финансовую грамотность школьникам?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Лист1!$G$108</c:f>
              <c:strCache>
                <c:ptCount val="1"/>
                <c:pt idx="0">
                  <c:v>Как Вы считаете лучше всего повышать финансовую грамотность школьникам?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Лист1!$F$109:$F$112</c:f>
              <c:strCache>
                <c:ptCount val="4"/>
                <c:pt idx="0">
                  <c:v>Проводить игры по финансовой грамотности,%</c:v>
                </c:pt>
                <c:pt idx="1">
                  <c:v>Обучать на курсах по финансовой грамотности,%</c:v>
                </c:pt>
                <c:pt idx="2">
                  <c:v>Проводить конкурсы работ, эссе, докладов,%</c:v>
                </c:pt>
                <c:pt idx="3">
                  <c:v>Другое,%</c:v>
                </c:pt>
              </c:strCache>
            </c:strRef>
          </c:cat>
          <c:val>
            <c:numRef>
              <c:f>Лист1!$G$109:$G$112</c:f>
              <c:numCache>
                <c:formatCode>General</c:formatCode>
                <c:ptCount val="4"/>
                <c:pt idx="0">
                  <c:v>37.93</c:v>
                </c:pt>
                <c:pt idx="1">
                  <c:v>24.14</c:v>
                </c:pt>
                <c:pt idx="2">
                  <c:v>29.310000000000002</c:v>
                </c:pt>
                <c:pt idx="3">
                  <c:v>8.620000000000001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15.02.2024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rgbClr val="00997B"/>
                </a:solidFill>
                <a:latin typeface="Calibri Light" panose="020F0302020204030204" pitchFamily="34" charset="0"/>
              </a:rPr>
              <a:t>Раньше:</a:t>
            </a:r>
          </a:p>
          <a:p>
            <a:pPr>
              <a:buClr>
                <a:srgbClr val="00997B"/>
              </a:buClr>
            </a:pPr>
            <a:r>
              <a:rPr lang="ru-RU" sz="1200" dirty="0" smtClean="0">
                <a:latin typeface="Calibri Light" panose="020F0302020204030204" pitchFamily="34" charset="0"/>
              </a:rPr>
              <a:t>провизор был основным представителем / визитной карточкой аптек в его консультации нуждались больше доверяли информации от фармацевта </a:t>
            </a:r>
          </a:p>
          <a:p>
            <a:pPr marL="0" indent="0">
              <a:buNone/>
            </a:pPr>
            <a:endParaRPr lang="ru-RU" sz="1200" dirty="0" smtClean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463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DA03-23C1-4B63-865C-D6E4918CB9A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27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15.02.2024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1666399762_52-www-funnyart-club-p-finansovie-kartinki-dlya-prezentatsii-kras-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6795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50166" y="120769"/>
            <a:ext cx="1160252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ГОРОДА САНКТ-ПЕТЕРБУРГА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15»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966823" y="2783456"/>
            <a:ext cx="908361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«Изучение финансовой грамотности школьников»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48287" y="1961070"/>
            <a:ext cx="908361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 работ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679720" y="4031412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737231" y="5057955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191107" y="6366294"/>
            <a:ext cx="797080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678" r="3765" b="5956"/>
          <a:stretch>
            <a:fillRect/>
          </a:stretch>
        </p:blipFill>
        <p:spPr bwMode="auto">
          <a:xfrm>
            <a:off x="6090248" y="931652"/>
            <a:ext cx="5960853" cy="36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75"/>
          <p:cNvSpPr txBox="1"/>
          <p:nvPr/>
        </p:nvSpPr>
        <p:spPr>
          <a:xfrm>
            <a:off x="6402308" y="4556205"/>
            <a:ext cx="5267557" cy="43759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Интеграфия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6001305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5" name="TextBox 175"/>
          <p:cNvSpPr txBox="1"/>
          <p:nvPr/>
        </p:nvSpPr>
        <p:spPr>
          <a:xfrm>
            <a:off x="6178914" y="0"/>
            <a:ext cx="5708286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 по финансовой грамотности для школьников 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" name="TextBox 175"/>
          <p:cNvSpPr txBox="1"/>
          <p:nvPr/>
        </p:nvSpPr>
        <p:spPr>
          <a:xfrm>
            <a:off x="155276" y="421279"/>
            <a:ext cx="5688883" cy="166870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существует множество игр по финансовой грамотности для школьников. Одним из организаторов проекта по проведению игр по финансовой грамотности является- Центральный банк Российской Федерации ( Банк России).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" name="TextBox 175"/>
          <p:cNvSpPr txBox="1"/>
          <p:nvPr/>
        </p:nvSpPr>
        <p:spPr>
          <a:xfrm>
            <a:off x="188412" y="2293210"/>
            <a:ext cx="5668924" cy="166870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по финансовой грамотности знакомят самых маленьких участников с основами финансовой грамотности, а учащиеся старших классов закрепляют свои знания, полученные на уроках финансовой грамотности.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" name="TextBox 175"/>
          <p:cNvSpPr txBox="1"/>
          <p:nvPr/>
        </p:nvSpPr>
        <p:spPr>
          <a:xfrm>
            <a:off x="214292" y="4329044"/>
            <a:ext cx="5643044" cy="197648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Предлагаемые игры, разного формата и продолжительности, можно использовать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отдельных школьных уроков, организации досуга, а также станут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прекрасным дополнением к программе детского лагеря.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6408055" y="4984652"/>
            <a:ext cx="5267557" cy="43759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Простота освоения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6364925" y="5372842"/>
            <a:ext cx="5574034" cy="43759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Специальные знания не требуются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2" name="TextBox 175"/>
          <p:cNvSpPr txBox="1"/>
          <p:nvPr/>
        </p:nvSpPr>
        <p:spPr>
          <a:xfrm>
            <a:off x="6425310" y="5830042"/>
            <a:ext cx="5267557" cy="43759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3" name="Google Shape;968;p48"/>
          <p:cNvSpPr/>
          <p:nvPr/>
        </p:nvSpPr>
        <p:spPr>
          <a:xfrm>
            <a:off x="6112006" y="585345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68;p48"/>
          <p:cNvSpPr/>
          <p:nvPr/>
        </p:nvSpPr>
        <p:spPr>
          <a:xfrm>
            <a:off x="6094752" y="542213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68;p48"/>
          <p:cNvSpPr/>
          <p:nvPr/>
        </p:nvSpPr>
        <p:spPr>
          <a:xfrm>
            <a:off x="6094752" y="500806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68;p48"/>
          <p:cNvSpPr/>
          <p:nvPr/>
        </p:nvSpPr>
        <p:spPr>
          <a:xfrm>
            <a:off x="6086127" y="458537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t="3397" r="3679" b="5204"/>
          <a:stretch>
            <a:fillRect/>
          </a:stretch>
        </p:blipFill>
        <p:spPr bwMode="auto">
          <a:xfrm>
            <a:off x="6217705" y="612475"/>
            <a:ext cx="5721254" cy="30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4"/>
          <p:cNvSpPr/>
          <p:nvPr/>
        </p:nvSpPr>
        <p:spPr>
          <a:xfrm>
            <a:off x="0" y="0"/>
            <a:ext cx="12192000" cy="603849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pic>
        <p:nvPicPr>
          <p:cNvPr id="7" name="Рисунок 6"/>
          <p:cNvPicPr/>
          <p:nvPr/>
        </p:nvPicPr>
        <p:blipFill>
          <a:blip r:embed="rId3" cstate="print"/>
          <a:srcRect t="3655" r="3623" b="6237"/>
          <a:stretch>
            <a:fillRect/>
          </a:stretch>
        </p:blipFill>
        <p:spPr bwMode="auto">
          <a:xfrm>
            <a:off x="382905" y="629728"/>
            <a:ext cx="5724597" cy="301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3"/>
          <p:cNvSpPr txBox="1"/>
          <p:nvPr/>
        </p:nvSpPr>
        <p:spPr>
          <a:xfrm>
            <a:off x="1130060" y="0"/>
            <a:ext cx="955806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деловых игр по финансовой грамотности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t="4212" r="3478" b="5422"/>
          <a:stretch>
            <a:fillRect/>
          </a:stretch>
        </p:blipFill>
        <p:spPr bwMode="auto">
          <a:xfrm>
            <a:off x="400157" y="3700732"/>
            <a:ext cx="5733223" cy="301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t="3655" r="3623" b="4688"/>
          <a:stretch>
            <a:fillRect/>
          </a:stretch>
        </p:blipFill>
        <p:spPr bwMode="auto">
          <a:xfrm>
            <a:off x="6266120" y="3795622"/>
            <a:ext cx="5724597" cy="30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/>
          <p:cNvSpPr/>
          <p:nvPr/>
        </p:nvSpPr>
        <p:spPr>
          <a:xfrm>
            <a:off x="0" y="0"/>
            <a:ext cx="12192000" cy="819509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8" name="TextBox 33"/>
          <p:cNvSpPr txBox="1"/>
          <p:nvPr/>
        </p:nvSpPr>
        <p:spPr>
          <a:xfrm>
            <a:off x="724619" y="0"/>
            <a:ext cx="1079164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Онлайн-школы и курсы по финансовой грамотности для школьников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Онлайн школа Фи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2393" y="905773"/>
            <a:ext cx="5839364" cy="271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ОП-7 онлайн-школ и курсов финансовой грамотности с бесплатными и платными уроками для детей от 6 до 18 ле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393" y="3648974"/>
            <a:ext cx="5873870" cy="320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о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014" y="3778370"/>
            <a:ext cx="5715000" cy="28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ТОП-7 онлайн-школ и курсов финансовой грамотности с бесплатными и платными уроками для детей от 6 до 18 лет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92" y="888520"/>
            <a:ext cx="5715000" cy="27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4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5" name="Freeform 12"/>
          <p:cNvSpPr/>
          <p:nvPr/>
        </p:nvSpPr>
        <p:spPr>
          <a:xfrm>
            <a:off x="181154" y="888519"/>
            <a:ext cx="10213427" cy="2943336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6" name="Group 10"/>
          <p:cNvGrpSpPr/>
          <p:nvPr/>
        </p:nvGrpSpPr>
        <p:grpSpPr>
          <a:xfrm>
            <a:off x="181154" y="284672"/>
            <a:ext cx="11869947" cy="6392173"/>
            <a:chOff x="0" y="-241102"/>
            <a:chExt cx="10411694" cy="4622602"/>
          </a:xfrm>
        </p:grpSpPr>
        <p:grpSp>
          <p:nvGrpSpPr>
            <p:cNvPr id="7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1" name="Freeform 12"/>
              <p:cNvSpPr/>
              <p:nvPr/>
            </p:nvSpPr>
            <p:spPr>
              <a:xfrm>
                <a:off x="0" y="38633"/>
                <a:ext cx="1769616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9" name="Freeform 15"/>
              <p:cNvSpPr/>
              <p:nvPr/>
            </p:nvSpPr>
            <p:spPr>
              <a:xfrm>
                <a:off x="0" y="0"/>
                <a:ext cx="2006458" cy="805407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</p:sp>
          <p:sp>
            <p:nvSpPr>
              <p:cNvPr id="10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3" name="TextBox 33"/>
          <p:cNvSpPr txBox="1"/>
          <p:nvPr/>
        </p:nvSpPr>
        <p:spPr>
          <a:xfrm>
            <a:off x="1130059" y="0"/>
            <a:ext cx="978235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75"/>
          <p:cNvSpPr txBox="1"/>
          <p:nvPr/>
        </p:nvSpPr>
        <p:spPr>
          <a:xfrm>
            <a:off x="629729" y="1121434"/>
            <a:ext cx="11257472" cy="530046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Итак, научно-исследовательский проект был направлен на изучение финансовой грамотности школьников. Проведенный опрос среди школьников 9-11 классов показал, что у большинства очень слабые финансовые знания, школьники не умеют распоряжаться деньгами и не умеют накапливать финансы. Несмотря на то, что большинство школьников не повышают свою финансовую грамотность самостоятельно, тем не менее имеется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данных знаниях. Для повышения финансовой грамотности в школе были предложены мероприятия: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1)Проведение конкурсов на лучшее эссе по теме: «Проблемы повышения финансовой грамотности студентов».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2)Проведение игр по финансовой грамотности. В настоящее время существует множество игр по финансовой грамотности для школьников. В рамках данной работы бы предложен проект по проведению игр по финансовой грамотности, организованный Центральным Банком России.  Игры по финансовой грамотности знакомят самых маленьких участников с основами финансовой грамотности, а учащиеся старших классов смогут закрепить свои знания, полученные на уроках финансовой грамотности. Предлагаемые игры, разного формата и продолжительности, можно использовать в рамках отдельных школьных уроков, организации досуга, а также станут прекрасным дополнением к программе детского лагеря.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3)Популяризация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-курсов финансовой грамотности для школьников. Для повышения финансовой грамотности необходимо также информировать школьников о различных курсах. В настоящее время наибольшую популярность приобрели следующие учебные школы по повышению финансовой грамотности школьников и детей в возрасте от 6 до 18 лет: Финик,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Умназия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SmartyKids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Kids MBA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Zillion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К.О.Т. и другие. Курсы проходят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–режиме, поэтому доступны каждому школьнику.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Проведение различных мероприятий, а также иную информацию о повышении финансовой грамотности для школьников необходимо размещать на стенде школы. Предложенные мероприятия позволят постоянно повышать финансовую грамотность детей школьного возраста, а это положительно повлияет на навыки и умения распоряжаться, планировать и накапливать финансы.</a:t>
            </a:r>
            <a:endParaRPr lang="en-GB" altLang="zh-CN" sz="1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Ольга\Desktop\ad99cf5f2b7e5d78c3d09a880ce501a7--does-it-work-it-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953" y="139400"/>
            <a:ext cx="7010400" cy="6718600"/>
          </a:xfrm>
          <a:prstGeom prst="rect">
            <a:avLst/>
          </a:prstGeom>
          <a:noFill/>
        </p:spPr>
      </p:pic>
      <p:sp>
        <p:nvSpPr>
          <p:cNvPr id="3" name="Freeform 4"/>
          <p:cNvSpPr/>
          <p:nvPr/>
        </p:nvSpPr>
        <p:spPr>
          <a:xfrm>
            <a:off x="0" y="0"/>
            <a:ext cx="2480733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4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38159" y="155275"/>
            <a:ext cx="6450454" cy="9489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Список литературы</a:t>
            </a:r>
            <a:r>
              <a:rPr kumimoji="0" lang="ru-RU" sz="1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175"/>
          <p:cNvSpPr txBox="1"/>
          <p:nvPr/>
        </p:nvSpPr>
        <p:spPr>
          <a:xfrm>
            <a:off x="2596551" y="1500996"/>
            <a:ext cx="9402793" cy="474647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1.Игры по финансовой грамотности [Электронная версия][Ресурс: https://doligra.ru/];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ТОП-7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онлайн-школ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курсов финансовой грамотности с бесплатными и платными уроками для детей от 6 до 18 лет[Электронная версия][Ресурс: https://www.brainymama.ru/online-obuchenie/finansovaya-gramotnost-dlya-detej-online.html?ysclid=lsf53e3ex6314296694];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 Финансовая грамотность в эпоху искусственного интеллекта [Электронная версия][Ресурс: https://testcompact.ru/intellekt/finansovaja-gramotnost-v-jepohu-iskusstvennogo-intellekta/];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 Финансовая грамотность[Электронная версия][Ресурс:  https://sh-beskes-r91.gosweb.gosuslugi.ru/roditelyam-i-uchenikam/finansovaya-gramotnost/];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5.Цели и задачи финансовой грамотности [Электронная версия][Ресурс: https://nipkef.ru/about/blog/tseli-i-zadachi-finansovoy-gramotnosti/?ysclid=lslwpef999793660283];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0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1328468"/>
            <a:ext cx="12192000" cy="5529532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3" name="TextBox 33"/>
          <p:cNvSpPr txBox="1"/>
          <p:nvPr/>
        </p:nvSpPr>
        <p:spPr>
          <a:xfrm>
            <a:off x="629726" y="198408"/>
            <a:ext cx="1060186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льга\Desktop\content_31__econet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2853" y="103519"/>
            <a:ext cx="1311216" cy="115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782" y="1131190"/>
            <a:ext cx="84711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.Введение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Основная часть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2.1.Понятие финансовой грамотности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2.2. Задачи финансовой грамотности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2.3. Цель изучения финансовой грамотности в школе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2.4. Портрет финансово грамотного человека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2.5. Анализ результатов опроса на тему финансовой грамотности школьников 9-11 классов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2.6. Пути повышения финансовой грамотности школьников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2.7. Игры по финансовой грамотности для школьников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2.8. Виды деловых игр по финансовой грамотности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2.9. Онлайн-школы и курсы по финансовой грамотности для школьников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.Заключение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.Список литературы</a:t>
            </a:r>
            <a:endParaRPr lang="ru-RU" b="1" dirty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386" y="275913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sG9FZaekDhQ.jpg"/>
          <p:cNvPicPr>
            <a:picLocks noChangeAspect="1" noChangeArrowheads="1"/>
          </p:cNvPicPr>
          <p:nvPr/>
        </p:nvPicPr>
        <p:blipFill>
          <a:blip r:embed="rId2"/>
          <a:srcRect l="17628" r="14124"/>
          <a:stretch>
            <a:fillRect/>
          </a:stretch>
        </p:blipFill>
        <p:spPr bwMode="auto">
          <a:xfrm>
            <a:off x="8160589" y="1104181"/>
            <a:ext cx="3833003" cy="5753819"/>
          </a:xfrm>
          <a:prstGeom prst="rect">
            <a:avLst/>
          </a:prstGeom>
          <a:noFill/>
        </p:spPr>
      </p:pic>
      <p:sp>
        <p:nvSpPr>
          <p:cNvPr id="26" name="Блок-схема: ручной ввод 2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Ольга\Desktop\Attraction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2241" y="3381556"/>
            <a:ext cx="2881223" cy="321765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386" y="120637"/>
            <a:ext cx="11653023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015" y="881025"/>
            <a:ext cx="11179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Финансовая грамотность -это совокупность знаний, навыков и установок в сфере финансового поведения человека, ведущих к улучшению благосостояния и качества жизни. Одной из важнейших потребностей современной школы является воспитание личности с развитым экономическим мышлением. Если раньше экономические проблемы искусственно отодвигались от школьника, то сегодня жизнь требует, чтобы ученик знал что такое потребности и ограниченность возможностей их удовлетворения; умел делать выбор; представлял назначение денег; понимал, из чего складывается бюджет семьи. В современном мире, где финансовые решения стали более сложными и разнообразными, финансовая грамотность становится ключевым элементом успешной финансовой жизни. Это помогает избегать долговых проблем, улучшать кредитный рейтинг, планировать покупки и инвестиции, а также обеспечивать стабильное будущее.</a:t>
            </a:r>
            <a:endParaRPr lang="ru-RU" b="1" dirty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Google Shape;968;p48"/>
          <p:cNvSpPr/>
          <p:nvPr/>
        </p:nvSpPr>
        <p:spPr>
          <a:xfrm>
            <a:off x="467456" y="132171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68;p48"/>
          <p:cNvSpPr/>
          <p:nvPr/>
        </p:nvSpPr>
        <p:spPr>
          <a:xfrm>
            <a:off x="499086" y="356170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68;p48"/>
          <p:cNvSpPr/>
          <p:nvPr/>
        </p:nvSpPr>
        <p:spPr>
          <a:xfrm>
            <a:off x="481832" y="484704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80030" y="3624224"/>
            <a:ext cx="9200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повысить финансовую грамотность школьников.</a:t>
            </a:r>
          </a:p>
          <a:p>
            <a:pPr lvl="0"/>
            <a:endParaRPr lang="ru-RU" sz="1600" b="1" dirty="0">
              <a:solidFill>
                <a:srgbClr val="0099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408" y="4440859"/>
            <a:ext cx="4505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-рассмотреть теоретические аспекты финансовой грамотности;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-провести опрос школьников на предмет необходимости получения знаний по финансам;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-предложить мероприятия, направленные на повышение финансовой грамотности школьников.</a:t>
            </a:r>
            <a:endParaRPr lang="ru-RU" b="1" dirty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042" y="4052671"/>
            <a:ext cx="28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rgbClr val="0099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968;p48"/>
          <p:cNvSpPr/>
          <p:nvPr/>
        </p:nvSpPr>
        <p:spPr>
          <a:xfrm>
            <a:off x="5741070" y="418856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68;p48"/>
          <p:cNvSpPr/>
          <p:nvPr/>
        </p:nvSpPr>
        <p:spPr>
          <a:xfrm>
            <a:off x="5749696" y="543938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268666" y="4000910"/>
            <a:ext cx="266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школьники 9-11 классов школы  № 15.</a:t>
            </a:r>
            <a:endParaRPr lang="ru-RU" sz="1600" b="1" dirty="0">
              <a:solidFill>
                <a:srgbClr val="0099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8664" y="5122346"/>
            <a:ext cx="3056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финансовая грамотность школьников 9-11 классов школы  № 15.</a:t>
            </a:r>
            <a:endParaRPr lang="ru-RU" b="1" dirty="0">
              <a:solidFill>
                <a:srgbClr val="0099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ручной ввод 16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ручной ввод 13"/>
          <p:cNvSpPr/>
          <p:nvPr/>
        </p:nvSpPr>
        <p:spPr>
          <a:xfrm>
            <a:off x="9335105" y="1546402"/>
            <a:ext cx="2478922" cy="887792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7B"/>
              </a:solidFill>
            </a:endParaRPr>
          </a:p>
        </p:txBody>
      </p:sp>
      <p:sp>
        <p:nvSpPr>
          <p:cNvPr id="12" name="Блок-схема: ручной ввод 11"/>
          <p:cNvSpPr/>
          <p:nvPr/>
        </p:nvSpPr>
        <p:spPr>
          <a:xfrm>
            <a:off x="3238236" y="1546402"/>
            <a:ext cx="2478922" cy="887792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7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789" y="181155"/>
            <a:ext cx="9757317" cy="9489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финансовой грамотности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ручной ввод 14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-103518" y="1315470"/>
            <a:ext cx="7090913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1-Сравнение основных аспектов финансовой грамотности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63586" y="1651318"/>
          <a:ext cx="6749688" cy="3218688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957566"/>
                <a:gridCol w="2542226"/>
                <a:gridCol w="22498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Аспект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 грамотные лица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 без грамотные лица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Понимание бюджета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Аккуратное планирование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Неоптимальные расходы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Знание о налогах и кредитах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Долговые обязательства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грамотность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Успешные инвестиции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Потеря капитала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0" marR="228600" marT="121920" marB="121920" anchor="ctr"/>
                </a:tc>
              </a:tr>
            </a:tbl>
          </a:graphicData>
        </a:graphic>
      </p:graphicFrame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7FC57307-7B33-44DE-A996-639BA7AD5A27}"/>
              </a:ext>
            </a:extLst>
          </p:cNvPr>
          <p:cNvSpPr txBox="1">
            <a:spLocks/>
          </p:cNvSpPr>
          <p:nvPr/>
        </p:nvSpPr>
        <p:spPr>
          <a:xfrm>
            <a:off x="215660" y="4830794"/>
            <a:ext cx="6806241" cy="1828798"/>
          </a:xfrm>
          <a:prstGeom prst="round2DiagRect">
            <a:avLst>
              <a:gd name="adj1" fmla="val 28461"/>
              <a:gd name="adj2" fmla="val 0"/>
            </a:avLst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81795" y="4927062"/>
            <a:ext cx="6593458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Население часто сталкивается с такими проблемами, как неправильное распределение средств, непонимание налоговой системы, и недостаточное знание о способах инвестирования. Это может привести к долгам, упущенным инвестиционным возможностям и стрессу.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106" name="Picture 2" descr="C:\Users\Ольга\AppData\Local\Packages\Microsoft.Windows.Photos_8wekyb3d8bbwe\TempState\ShareServiceTempFolder\png-transparent-money-trade-investment-business-value-dream-people-gold-busines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53" y="0"/>
            <a:ext cx="1354347" cy="1285394"/>
          </a:xfrm>
          <a:prstGeom prst="rect">
            <a:avLst/>
          </a:prstGeom>
          <a:noFill/>
        </p:spPr>
      </p:pic>
      <p:cxnSp>
        <p:nvCxnSpPr>
          <p:cNvPr id="13" name="直接连接符 5"/>
          <p:cNvCxnSpPr/>
          <p:nvPr/>
        </p:nvCxnSpPr>
        <p:spPr>
          <a:xfrm rot="5400000">
            <a:off x="4343401" y="3972465"/>
            <a:ext cx="5771073" cy="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591245" y="2141310"/>
            <a:ext cx="448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Финансовая грамотность – это способность эффективно управлять своими финансами, принимать обоснованные финансовые решения и планировать свое будущее с учетом финансовых целей.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25752" y="4683227"/>
            <a:ext cx="4389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включает в себя понимание основных финансовых понятий, таких как бюджет, инвестиции, долг, проценты и налоги.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9359659" y="1578634"/>
            <a:ext cx="638355" cy="465826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PA_任意多边形 1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471804" y="4201064"/>
            <a:ext cx="586596" cy="431321"/>
          </a:xfrm>
          <a:custGeom>
            <a:avLst/>
            <a:gdLst>
              <a:gd name="T0" fmla="*/ 209 w 922"/>
              <a:gd name="T1" fmla="*/ 546 h 851"/>
              <a:gd name="T2" fmla="*/ 426 w 922"/>
              <a:gd name="T3" fmla="*/ 438 h 851"/>
              <a:gd name="T4" fmla="*/ 647 w 922"/>
              <a:gd name="T5" fmla="*/ 519 h 851"/>
              <a:gd name="T6" fmla="*/ 413 w 922"/>
              <a:gd name="T7" fmla="*/ 536 h 851"/>
              <a:gd name="T8" fmla="*/ 615 w 922"/>
              <a:gd name="T9" fmla="*/ 569 h 851"/>
              <a:gd name="T10" fmla="*/ 826 w 922"/>
              <a:gd name="T11" fmla="*/ 406 h 851"/>
              <a:gd name="T12" fmla="*/ 492 w 922"/>
              <a:gd name="T13" fmla="*/ 127 h 851"/>
              <a:gd name="T14" fmla="*/ 419 w 922"/>
              <a:gd name="T15" fmla="*/ 223 h 851"/>
              <a:gd name="T16" fmla="*/ 363 w 922"/>
              <a:gd name="T17" fmla="*/ 169 h 851"/>
              <a:gd name="T18" fmla="*/ 353 w 922"/>
              <a:gd name="T19" fmla="*/ 18 h 851"/>
              <a:gd name="T20" fmla="*/ 411 w 922"/>
              <a:gd name="T21" fmla="*/ 0 h 851"/>
              <a:gd name="T22" fmla="*/ 482 w 922"/>
              <a:gd name="T23" fmla="*/ 89 h 851"/>
              <a:gd name="T24" fmla="*/ 392 w 922"/>
              <a:gd name="T25" fmla="*/ 60 h 851"/>
              <a:gd name="T26" fmla="*/ 365 w 922"/>
              <a:gd name="T27" fmla="*/ 56 h 851"/>
              <a:gd name="T28" fmla="*/ 434 w 922"/>
              <a:gd name="T29" fmla="*/ 181 h 851"/>
              <a:gd name="T30" fmla="*/ 403 w 922"/>
              <a:gd name="T31" fmla="*/ 179 h 851"/>
              <a:gd name="T32" fmla="*/ 386 w 922"/>
              <a:gd name="T33" fmla="*/ 148 h 851"/>
              <a:gd name="T34" fmla="*/ 465 w 922"/>
              <a:gd name="T35" fmla="*/ 158 h 851"/>
              <a:gd name="T36" fmla="*/ 421 w 922"/>
              <a:gd name="T37" fmla="*/ 45 h 851"/>
              <a:gd name="T38" fmla="*/ 467 w 922"/>
              <a:gd name="T39" fmla="*/ 175 h 851"/>
              <a:gd name="T40" fmla="*/ 636 w 922"/>
              <a:gd name="T41" fmla="*/ 421 h 851"/>
              <a:gd name="T42" fmla="*/ 684 w 922"/>
              <a:gd name="T43" fmla="*/ 465 h 851"/>
              <a:gd name="T44" fmla="*/ 743 w 922"/>
              <a:gd name="T45" fmla="*/ 436 h 851"/>
              <a:gd name="T46" fmla="*/ 784 w 922"/>
              <a:gd name="T47" fmla="*/ 321 h 851"/>
              <a:gd name="T48" fmla="*/ 705 w 922"/>
              <a:gd name="T49" fmla="*/ 304 h 851"/>
              <a:gd name="T50" fmla="*/ 699 w 922"/>
              <a:gd name="T51" fmla="*/ 413 h 851"/>
              <a:gd name="T52" fmla="*/ 697 w 922"/>
              <a:gd name="T53" fmla="*/ 444 h 851"/>
              <a:gd name="T54" fmla="*/ 751 w 922"/>
              <a:gd name="T55" fmla="*/ 327 h 851"/>
              <a:gd name="T56" fmla="*/ 761 w 922"/>
              <a:gd name="T57" fmla="*/ 360 h 851"/>
              <a:gd name="T58" fmla="*/ 709 w 922"/>
              <a:gd name="T59" fmla="*/ 400 h 851"/>
              <a:gd name="T60" fmla="*/ 753 w 922"/>
              <a:gd name="T61" fmla="*/ 379 h 851"/>
              <a:gd name="T62" fmla="*/ 659 w 922"/>
              <a:gd name="T63" fmla="*/ 417 h 851"/>
              <a:gd name="T64" fmla="*/ 726 w 922"/>
              <a:gd name="T65" fmla="*/ 327 h 851"/>
              <a:gd name="T66" fmla="*/ 448 w 922"/>
              <a:gd name="T67" fmla="*/ 254 h 851"/>
              <a:gd name="T68" fmla="*/ 380 w 922"/>
              <a:gd name="T69" fmla="*/ 323 h 851"/>
              <a:gd name="T70" fmla="*/ 390 w 922"/>
              <a:gd name="T71" fmla="*/ 358 h 851"/>
              <a:gd name="T72" fmla="*/ 547 w 922"/>
              <a:gd name="T73" fmla="*/ 421 h 851"/>
              <a:gd name="T74" fmla="*/ 601 w 922"/>
              <a:gd name="T75" fmla="*/ 346 h 851"/>
              <a:gd name="T76" fmla="*/ 434 w 922"/>
              <a:gd name="T77" fmla="*/ 323 h 851"/>
              <a:gd name="T78" fmla="*/ 413 w 922"/>
              <a:gd name="T79" fmla="*/ 342 h 851"/>
              <a:gd name="T80" fmla="*/ 555 w 922"/>
              <a:gd name="T81" fmla="*/ 367 h 851"/>
              <a:gd name="T82" fmla="*/ 532 w 922"/>
              <a:gd name="T83" fmla="*/ 392 h 851"/>
              <a:gd name="T84" fmla="*/ 453 w 922"/>
              <a:gd name="T85" fmla="*/ 365 h 851"/>
              <a:gd name="T86" fmla="*/ 509 w 922"/>
              <a:gd name="T87" fmla="*/ 358 h 851"/>
              <a:gd name="T88" fmla="*/ 572 w 922"/>
              <a:gd name="T89" fmla="*/ 340 h 851"/>
              <a:gd name="T90" fmla="*/ 428 w 922"/>
              <a:gd name="T91" fmla="*/ 281 h 851"/>
              <a:gd name="T92" fmla="*/ 557 w 922"/>
              <a:gd name="T93" fmla="*/ 329 h 851"/>
              <a:gd name="T94" fmla="*/ 847 w 922"/>
              <a:gd name="T95" fmla="*/ 96 h 851"/>
              <a:gd name="T96" fmla="*/ 872 w 922"/>
              <a:gd name="T97" fmla="*/ 187 h 851"/>
              <a:gd name="T98" fmla="*/ 747 w 922"/>
              <a:gd name="T99" fmla="*/ 256 h 851"/>
              <a:gd name="T100" fmla="*/ 663 w 922"/>
              <a:gd name="T101" fmla="*/ 246 h 851"/>
              <a:gd name="T102" fmla="*/ 640 w 922"/>
              <a:gd name="T103" fmla="*/ 181 h 851"/>
              <a:gd name="T104" fmla="*/ 732 w 922"/>
              <a:gd name="T105" fmla="*/ 106 h 851"/>
              <a:gd name="T106" fmla="*/ 703 w 922"/>
              <a:gd name="T107" fmla="*/ 231 h 851"/>
              <a:gd name="T108" fmla="*/ 703 w 922"/>
              <a:gd name="T109" fmla="*/ 231 h 851"/>
              <a:gd name="T110" fmla="*/ 830 w 922"/>
              <a:gd name="T111" fmla="*/ 150 h 851"/>
              <a:gd name="T112" fmla="*/ 738 w 922"/>
              <a:gd name="T113" fmla="*/ 196 h 851"/>
              <a:gd name="T114" fmla="*/ 788 w 922"/>
              <a:gd name="T115" fmla="*/ 177 h 851"/>
              <a:gd name="T116" fmla="*/ 776 w 922"/>
              <a:gd name="T117" fmla="*/ 125 h 851"/>
              <a:gd name="T118" fmla="*/ 688 w 922"/>
              <a:gd name="T119" fmla="*/ 173 h 851"/>
              <a:gd name="T120" fmla="*/ 805 w 922"/>
              <a:gd name="T121" fmla="*/ 118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2" h="851">
                <a:moveTo>
                  <a:pt x="0" y="851"/>
                </a:moveTo>
                <a:lnTo>
                  <a:pt x="0" y="851"/>
                </a:lnTo>
                <a:lnTo>
                  <a:pt x="25" y="803"/>
                </a:lnTo>
                <a:lnTo>
                  <a:pt x="50" y="755"/>
                </a:lnTo>
                <a:lnTo>
                  <a:pt x="77" y="709"/>
                </a:lnTo>
                <a:lnTo>
                  <a:pt x="108" y="663"/>
                </a:lnTo>
                <a:lnTo>
                  <a:pt x="140" y="621"/>
                </a:lnTo>
                <a:lnTo>
                  <a:pt x="173" y="582"/>
                </a:lnTo>
                <a:lnTo>
                  <a:pt x="209" y="546"/>
                </a:lnTo>
                <a:lnTo>
                  <a:pt x="248" y="515"/>
                </a:lnTo>
                <a:lnTo>
                  <a:pt x="267" y="500"/>
                </a:lnTo>
                <a:lnTo>
                  <a:pt x="288" y="488"/>
                </a:lnTo>
                <a:lnTo>
                  <a:pt x="309" y="475"/>
                </a:lnTo>
                <a:lnTo>
                  <a:pt x="332" y="465"/>
                </a:lnTo>
                <a:lnTo>
                  <a:pt x="353" y="454"/>
                </a:lnTo>
                <a:lnTo>
                  <a:pt x="378" y="448"/>
                </a:lnTo>
                <a:lnTo>
                  <a:pt x="400" y="442"/>
                </a:lnTo>
                <a:lnTo>
                  <a:pt x="426" y="438"/>
                </a:lnTo>
                <a:lnTo>
                  <a:pt x="451" y="433"/>
                </a:lnTo>
                <a:lnTo>
                  <a:pt x="476" y="431"/>
                </a:lnTo>
                <a:lnTo>
                  <a:pt x="503" y="433"/>
                </a:lnTo>
                <a:lnTo>
                  <a:pt x="530" y="436"/>
                </a:lnTo>
                <a:lnTo>
                  <a:pt x="559" y="440"/>
                </a:lnTo>
                <a:lnTo>
                  <a:pt x="588" y="444"/>
                </a:lnTo>
                <a:lnTo>
                  <a:pt x="617" y="452"/>
                </a:lnTo>
                <a:lnTo>
                  <a:pt x="647" y="463"/>
                </a:lnTo>
                <a:lnTo>
                  <a:pt x="647" y="519"/>
                </a:lnTo>
                <a:lnTo>
                  <a:pt x="647" y="519"/>
                </a:lnTo>
                <a:lnTo>
                  <a:pt x="634" y="527"/>
                </a:lnTo>
                <a:lnTo>
                  <a:pt x="617" y="536"/>
                </a:lnTo>
                <a:lnTo>
                  <a:pt x="597" y="542"/>
                </a:lnTo>
                <a:lnTo>
                  <a:pt x="572" y="546"/>
                </a:lnTo>
                <a:lnTo>
                  <a:pt x="542" y="548"/>
                </a:lnTo>
                <a:lnTo>
                  <a:pt x="505" y="548"/>
                </a:lnTo>
                <a:lnTo>
                  <a:pt x="463" y="544"/>
                </a:lnTo>
                <a:lnTo>
                  <a:pt x="413" y="536"/>
                </a:lnTo>
                <a:lnTo>
                  <a:pt x="413" y="552"/>
                </a:lnTo>
                <a:lnTo>
                  <a:pt x="413" y="552"/>
                </a:lnTo>
                <a:lnTo>
                  <a:pt x="446" y="561"/>
                </a:lnTo>
                <a:lnTo>
                  <a:pt x="478" y="567"/>
                </a:lnTo>
                <a:lnTo>
                  <a:pt x="507" y="571"/>
                </a:lnTo>
                <a:lnTo>
                  <a:pt x="536" y="573"/>
                </a:lnTo>
                <a:lnTo>
                  <a:pt x="563" y="573"/>
                </a:lnTo>
                <a:lnTo>
                  <a:pt x="590" y="573"/>
                </a:lnTo>
                <a:lnTo>
                  <a:pt x="615" y="569"/>
                </a:lnTo>
                <a:lnTo>
                  <a:pt x="640" y="561"/>
                </a:lnTo>
                <a:lnTo>
                  <a:pt x="665" y="552"/>
                </a:lnTo>
                <a:lnTo>
                  <a:pt x="688" y="540"/>
                </a:lnTo>
                <a:lnTo>
                  <a:pt x="713" y="525"/>
                </a:lnTo>
                <a:lnTo>
                  <a:pt x="736" y="509"/>
                </a:lnTo>
                <a:lnTo>
                  <a:pt x="757" y="488"/>
                </a:lnTo>
                <a:lnTo>
                  <a:pt x="780" y="465"/>
                </a:lnTo>
                <a:lnTo>
                  <a:pt x="803" y="438"/>
                </a:lnTo>
                <a:lnTo>
                  <a:pt x="826" y="406"/>
                </a:lnTo>
                <a:lnTo>
                  <a:pt x="922" y="411"/>
                </a:lnTo>
                <a:lnTo>
                  <a:pt x="743" y="686"/>
                </a:lnTo>
                <a:lnTo>
                  <a:pt x="350" y="703"/>
                </a:lnTo>
                <a:lnTo>
                  <a:pt x="311" y="844"/>
                </a:lnTo>
                <a:lnTo>
                  <a:pt x="0" y="851"/>
                </a:lnTo>
                <a:lnTo>
                  <a:pt x="0" y="851"/>
                </a:lnTo>
                <a:close/>
                <a:moveTo>
                  <a:pt x="482" y="89"/>
                </a:moveTo>
                <a:lnTo>
                  <a:pt x="482" y="89"/>
                </a:lnTo>
                <a:lnTo>
                  <a:pt x="492" y="127"/>
                </a:lnTo>
                <a:lnTo>
                  <a:pt x="496" y="158"/>
                </a:lnTo>
                <a:lnTo>
                  <a:pt x="496" y="158"/>
                </a:lnTo>
                <a:lnTo>
                  <a:pt x="494" y="175"/>
                </a:lnTo>
                <a:lnTo>
                  <a:pt x="492" y="189"/>
                </a:lnTo>
                <a:lnTo>
                  <a:pt x="484" y="198"/>
                </a:lnTo>
                <a:lnTo>
                  <a:pt x="480" y="202"/>
                </a:lnTo>
                <a:lnTo>
                  <a:pt x="476" y="204"/>
                </a:lnTo>
                <a:lnTo>
                  <a:pt x="421" y="223"/>
                </a:lnTo>
                <a:lnTo>
                  <a:pt x="419" y="223"/>
                </a:lnTo>
                <a:lnTo>
                  <a:pt x="419" y="223"/>
                </a:lnTo>
                <a:lnTo>
                  <a:pt x="419" y="223"/>
                </a:lnTo>
                <a:lnTo>
                  <a:pt x="415" y="223"/>
                </a:lnTo>
                <a:lnTo>
                  <a:pt x="409" y="223"/>
                </a:lnTo>
                <a:lnTo>
                  <a:pt x="398" y="219"/>
                </a:lnTo>
                <a:lnTo>
                  <a:pt x="388" y="208"/>
                </a:lnTo>
                <a:lnTo>
                  <a:pt x="378" y="196"/>
                </a:lnTo>
                <a:lnTo>
                  <a:pt x="378" y="196"/>
                </a:lnTo>
                <a:lnTo>
                  <a:pt x="363" y="169"/>
                </a:lnTo>
                <a:lnTo>
                  <a:pt x="348" y="133"/>
                </a:lnTo>
                <a:lnTo>
                  <a:pt x="348" y="133"/>
                </a:lnTo>
                <a:lnTo>
                  <a:pt x="340" y="96"/>
                </a:lnTo>
                <a:lnTo>
                  <a:pt x="336" y="64"/>
                </a:lnTo>
                <a:lnTo>
                  <a:pt x="336" y="64"/>
                </a:lnTo>
                <a:lnTo>
                  <a:pt x="336" y="48"/>
                </a:lnTo>
                <a:lnTo>
                  <a:pt x="340" y="35"/>
                </a:lnTo>
                <a:lnTo>
                  <a:pt x="346" y="25"/>
                </a:lnTo>
                <a:lnTo>
                  <a:pt x="353" y="18"/>
                </a:lnTo>
                <a:lnTo>
                  <a:pt x="353" y="18"/>
                </a:lnTo>
                <a:lnTo>
                  <a:pt x="355" y="18"/>
                </a:lnTo>
                <a:lnTo>
                  <a:pt x="355" y="18"/>
                </a:lnTo>
                <a:lnTo>
                  <a:pt x="357" y="18"/>
                </a:lnTo>
                <a:lnTo>
                  <a:pt x="357" y="18"/>
                </a:lnTo>
                <a:lnTo>
                  <a:pt x="357" y="16"/>
                </a:lnTo>
                <a:lnTo>
                  <a:pt x="409" y="2"/>
                </a:lnTo>
                <a:lnTo>
                  <a:pt x="409" y="2"/>
                </a:lnTo>
                <a:lnTo>
                  <a:pt x="411" y="0"/>
                </a:lnTo>
                <a:lnTo>
                  <a:pt x="411" y="0"/>
                </a:lnTo>
                <a:lnTo>
                  <a:pt x="417" y="0"/>
                </a:lnTo>
                <a:lnTo>
                  <a:pt x="421" y="0"/>
                </a:lnTo>
                <a:lnTo>
                  <a:pt x="434" y="4"/>
                </a:lnTo>
                <a:lnTo>
                  <a:pt x="444" y="12"/>
                </a:lnTo>
                <a:lnTo>
                  <a:pt x="455" y="27"/>
                </a:lnTo>
                <a:lnTo>
                  <a:pt x="455" y="27"/>
                </a:lnTo>
                <a:lnTo>
                  <a:pt x="469" y="54"/>
                </a:lnTo>
                <a:lnTo>
                  <a:pt x="482" y="89"/>
                </a:lnTo>
                <a:lnTo>
                  <a:pt x="482" y="89"/>
                </a:lnTo>
                <a:close/>
                <a:moveTo>
                  <a:pt x="392" y="60"/>
                </a:moveTo>
                <a:lnTo>
                  <a:pt x="365" y="68"/>
                </a:lnTo>
                <a:lnTo>
                  <a:pt x="365" y="68"/>
                </a:lnTo>
                <a:lnTo>
                  <a:pt x="367" y="77"/>
                </a:lnTo>
                <a:lnTo>
                  <a:pt x="392" y="68"/>
                </a:lnTo>
                <a:lnTo>
                  <a:pt x="392" y="68"/>
                </a:lnTo>
                <a:lnTo>
                  <a:pt x="392" y="60"/>
                </a:lnTo>
                <a:lnTo>
                  <a:pt x="392" y="60"/>
                </a:lnTo>
                <a:close/>
                <a:moveTo>
                  <a:pt x="365" y="56"/>
                </a:moveTo>
                <a:lnTo>
                  <a:pt x="390" y="48"/>
                </a:lnTo>
                <a:lnTo>
                  <a:pt x="390" y="45"/>
                </a:lnTo>
                <a:lnTo>
                  <a:pt x="390" y="45"/>
                </a:lnTo>
                <a:lnTo>
                  <a:pt x="390" y="37"/>
                </a:lnTo>
                <a:lnTo>
                  <a:pt x="365" y="45"/>
                </a:lnTo>
                <a:lnTo>
                  <a:pt x="365" y="45"/>
                </a:lnTo>
                <a:lnTo>
                  <a:pt x="365" y="45"/>
                </a:lnTo>
                <a:lnTo>
                  <a:pt x="365" y="56"/>
                </a:lnTo>
                <a:lnTo>
                  <a:pt x="365" y="56"/>
                </a:lnTo>
                <a:close/>
                <a:moveTo>
                  <a:pt x="434" y="181"/>
                </a:moveTo>
                <a:lnTo>
                  <a:pt x="409" y="189"/>
                </a:lnTo>
                <a:lnTo>
                  <a:pt x="409" y="189"/>
                </a:lnTo>
                <a:lnTo>
                  <a:pt x="411" y="194"/>
                </a:lnTo>
                <a:lnTo>
                  <a:pt x="413" y="194"/>
                </a:lnTo>
                <a:lnTo>
                  <a:pt x="438" y="185"/>
                </a:lnTo>
                <a:lnTo>
                  <a:pt x="438" y="185"/>
                </a:lnTo>
                <a:lnTo>
                  <a:pt x="434" y="181"/>
                </a:lnTo>
                <a:lnTo>
                  <a:pt x="434" y="181"/>
                </a:lnTo>
                <a:close/>
                <a:moveTo>
                  <a:pt x="403" y="179"/>
                </a:moveTo>
                <a:lnTo>
                  <a:pt x="428" y="171"/>
                </a:lnTo>
                <a:lnTo>
                  <a:pt x="428" y="171"/>
                </a:lnTo>
                <a:lnTo>
                  <a:pt x="423" y="162"/>
                </a:lnTo>
                <a:lnTo>
                  <a:pt x="398" y="171"/>
                </a:lnTo>
                <a:lnTo>
                  <a:pt x="398" y="171"/>
                </a:lnTo>
                <a:lnTo>
                  <a:pt x="403" y="179"/>
                </a:lnTo>
                <a:lnTo>
                  <a:pt x="403" y="179"/>
                </a:lnTo>
                <a:close/>
                <a:moveTo>
                  <a:pt x="398" y="91"/>
                </a:moveTo>
                <a:lnTo>
                  <a:pt x="371" y="100"/>
                </a:lnTo>
                <a:lnTo>
                  <a:pt x="371" y="100"/>
                </a:lnTo>
                <a:lnTo>
                  <a:pt x="373" y="110"/>
                </a:lnTo>
                <a:lnTo>
                  <a:pt x="400" y="102"/>
                </a:lnTo>
                <a:lnTo>
                  <a:pt x="400" y="102"/>
                </a:lnTo>
                <a:lnTo>
                  <a:pt x="398" y="91"/>
                </a:lnTo>
                <a:lnTo>
                  <a:pt x="398" y="91"/>
                </a:lnTo>
                <a:close/>
                <a:moveTo>
                  <a:pt x="386" y="148"/>
                </a:moveTo>
                <a:lnTo>
                  <a:pt x="413" y="139"/>
                </a:lnTo>
                <a:lnTo>
                  <a:pt x="413" y="139"/>
                </a:lnTo>
                <a:lnTo>
                  <a:pt x="409" y="129"/>
                </a:lnTo>
                <a:lnTo>
                  <a:pt x="382" y="137"/>
                </a:lnTo>
                <a:lnTo>
                  <a:pt x="382" y="137"/>
                </a:lnTo>
                <a:lnTo>
                  <a:pt x="386" y="148"/>
                </a:lnTo>
                <a:lnTo>
                  <a:pt x="386" y="148"/>
                </a:lnTo>
                <a:close/>
                <a:moveTo>
                  <a:pt x="465" y="158"/>
                </a:moveTo>
                <a:lnTo>
                  <a:pt x="465" y="158"/>
                </a:lnTo>
                <a:lnTo>
                  <a:pt x="463" y="131"/>
                </a:lnTo>
                <a:lnTo>
                  <a:pt x="455" y="100"/>
                </a:lnTo>
                <a:lnTo>
                  <a:pt x="455" y="100"/>
                </a:lnTo>
                <a:lnTo>
                  <a:pt x="442" y="66"/>
                </a:lnTo>
                <a:lnTo>
                  <a:pt x="430" y="43"/>
                </a:lnTo>
                <a:lnTo>
                  <a:pt x="430" y="43"/>
                </a:lnTo>
                <a:lnTo>
                  <a:pt x="419" y="29"/>
                </a:lnTo>
                <a:lnTo>
                  <a:pt x="419" y="29"/>
                </a:lnTo>
                <a:lnTo>
                  <a:pt x="421" y="45"/>
                </a:lnTo>
                <a:lnTo>
                  <a:pt x="421" y="45"/>
                </a:lnTo>
                <a:lnTo>
                  <a:pt x="423" y="73"/>
                </a:lnTo>
                <a:lnTo>
                  <a:pt x="432" y="106"/>
                </a:lnTo>
                <a:lnTo>
                  <a:pt x="432" y="106"/>
                </a:lnTo>
                <a:lnTo>
                  <a:pt x="444" y="137"/>
                </a:lnTo>
                <a:lnTo>
                  <a:pt x="459" y="162"/>
                </a:lnTo>
                <a:lnTo>
                  <a:pt x="459" y="162"/>
                </a:lnTo>
                <a:lnTo>
                  <a:pt x="467" y="175"/>
                </a:lnTo>
                <a:lnTo>
                  <a:pt x="467" y="175"/>
                </a:lnTo>
                <a:lnTo>
                  <a:pt x="465" y="158"/>
                </a:lnTo>
                <a:lnTo>
                  <a:pt x="465" y="158"/>
                </a:lnTo>
                <a:close/>
                <a:moveTo>
                  <a:pt x="668" y="346"/>
                </a:moveTo>
                <a:lnTo>
                  <a:pt x="668" y="346"/>
                </a:lnTo>
                <a:lnTo>
                  <a:pt x="651" y="371"/>
                </a:lnTo>
                <a:lnTo>
                  <a:pt x="640" y="396"/>
                </a:lnTo>
                <a:lnTo>
                  <a:pt x="640" y="396"/>
                </a:lnTo>
                <a:lnTo>
                  <a:pt x="636" y="408"/>
                </a:lnTo>
                <a:lnTo>
                  <a:pt x="636" y="421"/>
                </a:lnTo>
                <a:lnTo>
                  <a:pt x="638" y="429"/>
                </a:lnTo>
                <a:lnTo>
                  <a:pt x="645" y="436"/>
                </a:lnTo>
                <a:lnTo>
                  <a:pt x="645" y="436"/>
                </a:lnTo>
                <a:lnTo>
                  <a:pt x="647" y="438"/>
                </a:lnTo>
                <a:lnTo>
                  <a:pt x="682" y="463"/>
                </a:lnTo>
                <a:lnTo>
                  <a:pt x="682" y="463"/>
                </a:lnTo>
                <a:lnTo>
                  <a:pt x="684" y="463"/>
                </a:lnTo>
                <a:lnTo>
                  <a:pt x="684" y="463"/>
                </a:lnTo>
                <a:lnTo>
                  <a:pt x="684" y="465"/>
                </a:lnTo>
                <a:lnTo>
                  <a:pt x="684" y="465"/>
                </a:lnTo>
                <a:lnTo>
                  <a:pt x="684" y="465"/>
                </a:lnTo>
                <a:lnTo>
                  <a:pt x="684" y="465"/>
                </a:lnTo>
                <a:lnTo>
                  <a:pt x="693" y="467"/>
                </a:lnTo>
                <a:lnTo>
                  <a:pt x="703" y="465"/>
                </a:lnTo>
                <a:lnTo>
                  <a:pt x="711" y="461"/>
                </a:lnTo>
                <a:lnTo>
                  <a:pt x="724" y="452"/>
                </a:lnTo>
                <a:lnTo>
                  <a:pt x="724" y="452"/>
                </a:lnTo>
                <a:lnTo>
                  <a:pt x="743" y="436"/>
                </a:lnTo>
                <a:lnTo>
                  <a:pt x="761" y="411"/>
                </a:lnTo>
                <a:lnTo>
                  <a:pt x="761" y="411"/>
                </a:lnTo>
                <a:lnTo>
                  <a:pt x="776" y="385"/>
                </a:lnTo>
                <a:lnTo>
                  <a:pt x="786" y="360"/>
                </a:lnTo>
                <a:lnTo>
                  <a:pt x="786" y="360"/>
                </a:lnTo>
                <a:lnTo>
                  <a:pt x="791" y="348"/>
                </a:lnTo>
                <a:lnTo>
                  <a:pt x="791" y="337"/>
                </a:lnTo>
                <a:lnTo>
                  <a:pt x="788" y="327"/>
                </a:lnTo>
                <a:lnTo>
                  <a:pt x="784" y="321"/>
                </a:lnTo>
                <a:lnTo>
                  <a:pt x="784" y="321"/>
                </a:lnTo>
                <a:lnTo>
                  <a:pt x="782" y="321"/>
                </a:lnTo>
                <a:lnTo>
                  <a:pt x="745" y="294"/>
                </a:lnTo>
                <a:lnTo>
                  <a:pt x="745" y="294"/>
                </a:lnTo>
                <a:lnTo>
                  <a:pt x="736" y="290"/>
                </a:lnTo>
                <a:lnTo>
                  <a:pt x="726" y="292"/>
                </a:lnTo>
                <a:lnTo>
                  <a:pt x="715" y="296"/>
                </a:lnTo>
                <a:lnTo>
                  <a:pt x="705" y="304"/>
                </a:lnTo>
                <a:lnTo>
                  <a:pt x="705" y="304"/>
                </a:lnTo>
                <a:lnTo>
                  <a:pt x="686" y="321"/>
                </a:lnTo>
                <a:lnTo>
                  <a:pt x="668" y="346"/>
                </a:lnTo>
                <a:lnTo>
                  <a:pt x="668" y="346"/>
                </a:lnTo>
                <a:close/>
                <a:moveTo>
                  <a:pt x="693" y="419"/>
                </a:moveTo>
                <a:lnTo>
                  <a:pt x="711" y="431"/>
                </a:lnTo>
                <a:lnTo>
                  <a:pt x="711" y="431"/>
                </a:lnTo>
                <a:lnTo>
                  <a:pt x="715" y="427"/>
                </a:lnTo>
                <a:lnTo>
                  <a:pt x="699" y="413"/>
                </a:lnTo>
                <a:lnTo>
                  <a:pt x="699" y="413"/>
                </a:lnTo>
                <a:lnTo>
                  <a:pt x="693" y="419"/>
                </a:lnTo>
                <a:lnTo>
                  <a:pt x="693" y="419"/>
                </a:lnTo>
                <a:close/>
                <a:moveTo>
                  <a:pt x="703" y="438"/>
                </a:moveTo>
                <a:lnTo>
                  <a:pt x="684" y="425"/>
                </a:lnTo>
                <a:lnTo>
                  <a:pt x="684" y="427"/>
                </a:lnTo>
                <a:lnTo>
                  <a:pt x="684" y="427"/>
                </a:lnTo>
                <a:lnTo>
                  <a:pt x="678" y="431"/>
                </a:lnTo>
                <a:lnTo>
                  <a:pt x="697" y="442"/>
                </a:lnTo>
                <a:lnTo>
                  <a:pt x="697" y="444"/>
                </a:lnTo>
                <a:lnTo>
                  <a:pt x="697" y="444"/>
                </a:lnTo>
                <a:lnTo>
                  <a:pt x="703" y="438"/>
                </a:lnTo>
                <a:lnTo>
                  <a:pt x="703" y="438"/>
                </a:lnTo>
                <a:close/>
                <a:moveTo>
                  <a:pt x="749" y="331"/>
                </a:moveTo>
                <a:lnTo>
                  <a:pt x="768" y="344"/>
                </a:lnTo>
                <a:lnTo>
                  <a:pt x="768" y="344"/>
                </a:lnTo>
                <a:lnTo>
                  <a:pt x="770" y="340"/>
                </a:lnTo>
                <a:lnTo>
                  <a:pt x="768" y="340"/>
                </a:lnTo>
                <a:lnTo>
                  <a:pt x="751" y="327"/>
                </a:lnTo>
                <a:lnTo>
                  <a:pt x="751" y="327"/>
                </a:lnTo>
                <a:lnTo>
                  <a:pt x="749" y="331"/>
                </a:lnTo>
                <a:lnTo>
                  <a:pt x="749" y="331"/>
                </a:lnTo>
                <a:close/>
                <a:moveTo>
                  <a:pt x="763" y="354"/>
                </a:moveTo>
                <a:lnTo>
                  <a:pt x="747" y="342"/>
                </a:lnTo>
                <a:lnTo>
                  <a:pt x="747" y="342"/>
                </a:lnTo>
                <a:lnTo>
                  <a:pt x="743" y="348"/>
                </a:lnTo>
                <a:lnTo>
                  <a:pt x="761" y="360"/>
                </a:lnTo>
                <a:lnTo>
                  <a:pt x="761" y="360"/>
                </a:lnTo>
                <a:lnTo>
                  <a:pt x="763" y="354"/>
                </a:lnTo>
                <a:lnTo>
                  <a:pt x="763" y="354"/>
                </a:lnTo>
                <a:close/>
                <a:moveTo>
                  <a:pt x="709" y="400"/>
                </a:moveTo>
                <a:lnTo>
                  <a:pt x="728" y="413"/>
                </a:lnTo>
                <a:lnTo>
                  <a:pt x="728" y="413"/>
                </a:lnTo>
                <a:lnTo>
                  <a:pt x="734" y="406"/>
                </a:lnTo>
                <a:lnTo>
                  <a:pt x="715" y="394"/>
                </a:lnTo>
                <a:lnTo>
                  <a:pt x="715" y="394"/>
                </a:lnTo>
                <a:lnTo>
                  <a:pt x="709" y="400"/>
                </a:lnTo>
                <a:lnTo>
                  <a:pt x="709" y="400"/>
                </a:lnTo>
                <a:close/>
                <a:moveTo>
                  <a:pt x="753" y="379"/>
                </a:moveTo>
                <a:lnTo>
                  <a:pt x="734" y="367"/>
                </a:lnTo>
                <a:lnTo>
                  <a:pt x="734" y="367"/>
                </a:lnTo>
                <a:lnTo>
                  <a:pt x="728" y="373"/>
                </a:lnTo>
                <a:lnTo>
                  <a:pt x="747" y="388"/>
                </a:lnTo>
                <a:lnTo>
                  <a:pt x="747" y="388"/>
                </a:lnTo>
                <a:lnTo>
                  <a:pt x="753" y="379"/>
                </a:lnTo>
                <a:lnTo>
                  <a:pt x="753" y="379"/>
                </a:lnTo>
                <a:close/>
                <a:moveTo>
                  <a:pt x="720" y="323"/>
                </a:moveTo>
                <a:lnTo>
                  <a:pt x="720" y="323"/>
                </a:lnTo>
                <a:lnTo>
                  <a:pt x="705" y="337"/>
                </a:lnTo>
                <a:lnTo>
                  <a:pt x="686" y="360"/>
                </a:lnTo>
                <a:lnTo>
                  <a:pt x="686" y="360"/>
                </a:lnTo>
                <a:lnTo>
                  <a:pt x="672" y="383"/>
                </a:lnTo>
                <a:lnTo>
                  <a:pt x="663" y="404"/>
                </a:lnTo>
                <a:lnTo>
                  <a:pt x="663" y="404"/>
                </a:lnTo>
                <a:lnTo>
                  <a:pt x="659" y="417"/>
                </a:lnTo>
                <a:lnTo>
                  <a:pt x="659" y="417"/>
                </a:lnTo>
                <a:lnTo>
                  <a:pt x="670" y="406"/>
                </a:lnTo>
                <a:lnTo>
                  <a:pt x="670" y="406"/>
                </a:lnTo>
                <a:lnTo>
                  <a:pt x="684" y="392"/>
                </a:lnTo>
                <a:lnTo>
                  <a:pt x="703" y="371"/>
                </a:lnTo>
                <a:lnTo>
                  <a:pt x="703" y="371"/>
                </a:lnTo>
                <a:lnTo>
                  <a:pt x="715" y="346"/>
                </a:lnTo>
                <a:lnTo>
                  <a:pt x="726" y="327"/>
                </a:lnTo>
                <a:lnTo>
                  <a:pt x="726" y="327"/>
                </a:lnTo>
                <a:lnTo>
                  <a:pt x="730" y="315"/>
                </a:lnTo>
                <a:lnTo>
                  <a:pt x="730" y="315"/>
                </a:lnTo>
                <a:lnTo>
                  <a:pt x="720" y="323"/>
                </a:lnTo>
                <a:lnTo>
                  <a:pt x="720" y="323"/>
                </a:lnTo>
                <a:close/>
                <a:moveTo>
                  <a:pt x="515" y="273"/>
                </a:moveTo>
                <a:lnTo>
                  <a:pt x="515" y="273"/>
                </a:lnTo>
                <a:lnTo>
                  <a:pt x="480" y="260"/>
                </a:lnTo>
                <a:lnTo>
                  <a:pt x="448" y="254"/>
                </a:lnTo>
                <a:lnTo>
                  <a:pt x="448" y="254"/>
                </a:lnTo>
                <a:lnTo>
                  <a:pt x="432" y="254"/>
                </a:lnTo>
                <a:lnTo>
                  <a:pt x="417" y="256"/>
                </a:lnTo>
                <a:lnTo>
                  <a:pt x="407" y="262"/>
                </a:lnTo>
                <a:lnTo>
                  <a:pt x="403" y="267"/>
                </a:lnTo>
                <a:lnTo>
                  <a:pt x="400" y="271"/>
                </a:lnTo>
                <a:lnTo>
                  <a:pt x="400" y="271"/>
                </a:lnTo>
                <a:lnTo>
                  <a:pt x="400" y="273"/>
                </a:lnTo>
                <a:lnTo>
                  <a:pt x="380" y="323"/>
                </a:lnTo>
                <a:lnTo>
                  <a:pt x="380" y="323"/>
                </a:lnTo>
                <a:lnTo>
                  <a:pt x="380" y="325"/>
                </a:lnTo>
                <a:lnTo>
                  <a:pt x="380" y="325"/>
                </a:lnTo>
                <a:lnTo>
                  <a:pt x="378" y="327"/>
                </a:lnTo>
                <a:lnTo>
                  <a:pt x="378" y="327"/>
                </a:lnTo>
                <a:lnTo>
                  <a:pt x="378" y="327"/>
                </a:lnTo>
                <a:lnTo>
                  <a:pt x="378" y="327"/>
                </a:lnTo>
                <a:lnTo>
                  <a:pt x="378" y="337"/>
                </a:lnTo>
                <a:lnTo>
                  <a:pt x="382" y="348"/>
                </a:lnTo>
                <a:lnTo>
                  <a:pt x="390" y="358"/>
                </a:lnTo>
                <a:lnTo>
                  <a:pt x="400" y="369"/>
                </a:lnTo>
                <a:lnTo>
                  <a:pt x="400" y="369"/>
                </a:lnTo>
                <a:lnTo>
                  <a:pt x="428" y="388"/>
                </a:lnTo>
                <a:lnTo>
                  <a:pt x="463" y="402"/>
                </a:lnTo>
                <a:lnTo>
                  <a:pt x="463" y="402"/>
                </a:lnTo>
                <a:lnTo>
                  <a:pt x="499" y="415"/>
                </a:lnTo>
                <a:lnTo>
                  <a:pt x="530" y="421"/>
                </a:lnTo>
                <a:lnTo>
                  <a:pt x="530" y="421"/>
                </a:lnTo>
                <a:lnTo>
                  <a:pt x="547" y="421"/>
                </a:lnTo>
                <a:lnTo>
                  <a:pt x="561" y="419"/>
                </a:lnTo>
                <a:lnTo>
                  <a:pt x="572" y="415"/>
                </a:lnTo>
                <a:lnTo>
                  <a:pt x="574" y="411"/>
                </a:lnTo>
                <a:lnTo>
                  <a:pt x="578" y="406"/>
                </a:lnTo>
                <a:lnTo>
                  <a:pt x="578" y="406"/>
                </a:lnTo>
                <a:lnTo>
                  <a:pt x="578" y="404"/>
                </a:lnTo>
                <a:lnTo>
                  <a:pt x="599" y="350"/>
                </a:lnTo>
                <a:lnTo>
                  <a:pt x="599" y="350"/>
                </a:lnTo>
                <a:lnTo>
                  <a:pt x="601" y="346"/>
                </a:lnTo>
                <a:lnTo>
                  <a:pt x="601" y="340"/>
                </a:lnTo>
                <a:lnTo>
                  <a:pt x="597" y="329"/>
                </a:lnTo>
                <a:lnTo>
                  <a:pt x="588" y="317"/>
                </a:lnTo>
                <a:lnTo>
                  <a:pt x="576" y="306"/>
                </a:lnTo>
                <a:lnTo>
                  <a:pt x="576" y="306"/>
                </a:lnTo>
                <a:lnTo>
                  <a:pt x="549" y="290"/>
                </a:lnTo>
                <a:lnTo>
                  <a:pt x="515" y="273"/>
                </a:lnTo>
                <a:lnTo>
                  <a:pt x="515" y="273"/>
                </a:lnTo>
                <a:close/>
                <a:moveTo>
                  <a:pt x="434" y="323"/>
                </a:moveTo>
                <a:lnTo>
                  <a:pt x="423" y="348"/>
                </a:lnTo>
                <a:lnTo>
                  <a:pt x="423" y="348"/>
                </a:lnTo>
                <a:lnTo>
                  <a:pt x="432" y="354"/>
                </a:lnTo>
                <a:lnTo>
                  <a:pt x="442" y="329"/>
                </a:lnTo>
                <a:lnTo>
                  <a:pt x="442" y="329"/>
                </a:lnTo>
                <a:lnTo>
                  <a:pt x="434" y="323"/>
                </a:lnTo>
                <a:lnTo>
                  <a:pt x="434" y="323"/>
                </a:lnTo>
                <a:close/>
                <a:moveTo>
                  <a:pt x="413" y="342"/>
                </a:moveTo>
                <a:lnTo>
                  <a:pt x="413" y="342"/>
                </a:lnTo>
                <a:lnTo>
                  <a:pt x="407" y="335"/>
                </a:lnTo>
                <a:lnTo>
                  <a:pt x="407" y="335"/>
                </a:lnTo>
                <a:lnTo>
                  <a:pt x="417" y="310"/>
                </a:lnTo>
                <a:lnTo>
                  <a:pt x="417" y="310"/>
                </a:lnTo>
                <a:lnTo>
                  <a:pt x="423" y="317"/>
                </a:lnTo>
                <a:lnTo>
                  <a:pt x="423" y="317"/>
                </a:lnTo>
                <a:lnTo>
                  <a:pt x="413" y="342"/>
                </a:lnTo>
                <a:lnTo>
                  <a:pt x="413" y="342"/>
                </a:lnTo>
                <a:close/>
                <a:moveTo>
                  <a:pt x="555" y="367"/>
                </a:moveTo>
                <a:lnTo>
                  <a:pt x="544" y="392"/>
                </a:lnTo>
                <a:lnTo>
                  <a:pt x="544" y="392"/>
                </a:lnTo>
                <a:lnTo>
                  <a:pt x="549" y="394"/>
                </a:lnTo>
                <a:lnTo>
                  <a:pt x="551" y="392"/>
                </a:lnTo>
                <a:lnTo>
                  <a:pt x="561" y="369"/>
                </a:lnTo>
                <a:lnTo>
                  <a:pt x="561" y="369"/>
                </a:lnTo>
                <a:lnTo>
                  <a:pt x="555" y="367"/>
                </a:lnTo>
                <a:lnTo>
                  <a:pt x="555" y="367"/>
                </a:lnTo>
                <a:close/>
                <a:moveTo>
                  <a:pt x="532" y="392"/>
                </a:moveTo>
                <a:lnTo>
                  <a:pt x="542" y="367"/>
                </a:lnTo>
                <a:lnTo>
                  <a:pt x="542" y="367"/>
                </a:lnTo>
                <a:lnTo>
                  <a:pt x="534" y="365"/>
                </a:lnTo>
                <a:lnTo>
                  <a:pt x="524" y="390"/>
                </a:lnTo>
                <a:lnTo>
                  <a:pt x="524" y="390"/>
                </a:lnTo>
                <a:lnTo>
                  <a:pt x="532" y="392"/>
                </a:lnTo>
                <a:lnTo>
                  <a:pt x="532" y="392"/>
                </a:lnTo>
                <a:close/>
                <a:moveTo>
                  <a:pt x="463" y="340"/>
                </a:moveTo>
                <a:lnTo>
                  <a:pt x="453" y="365"/>
                </a:lnTo>
                <a:lnTo>
                  <a:pt x="453" y="365"/>
                </a:lnTo>
                <a:lnTo>
                  <a:pt x="461" y="369"/>
                </a:lnTo>
                <a:lnTo>
                  <a:pt x="471" y="344"/>
                </a:lnTo>
                <a:lnTo>
                  <a:pt x="471" y="344"/>
                </a:lnTo>
                <a:lnTo>
                  <a:pt x="463" y="340"/>
                </a:lnTo>
                <a:lnTo>
                  <a:pt x="463" y="340"/>
                </a:lnTo>
                <a:close/>
                <a:moveTo>
                  <a:pt x="499" y="383"/>
                </a:moveTo>
                <a:lnTo>
                  <a:pt x="509" y="358"/>
                </a:lnTo>
                <a:lnTo>
                  <a:pt x="509" y="358"/>
                </a:lnTo>
                <a:lnTo>
                  <a:pt x="499" y="354"/>
                </a:lnTo>
                <a:lnTo>
                  <a:pt x="488" y="381"/>
                </a:lnTo>
                <a:lnTo>
                  <a:pt x="488" y="381"/>
                </a:lnTo>
                <a:lnTo>
                  <a:pt x="499" y="383"/>
                </a:lnTo>
                <a:lnTo>
                  <a:pt x="499" y="383"/>
                </a:lnTo>
                <a:close/>
                <a:moveTo>
                  <a:pt x="557" y="329"/>
                </a:moveTo>
                <a:lnTo>
                  <a:pt x="557" y="329"/>
                </a:lnTo>
                <a:lnTo>
                  <a:pt x="572" y="340"/>
                </a:lnTo>
                <a:lnTo>
                  <a:pt x="572" y="340"/>
                </a:lnTo>
                <a:lnTo>
                  <a:pt x="555" y="337"/>
                </a:lnTo>
                <a:lnTo>
                  <a:pt x="555" y="337"/>
                </a:lnTo>
                <a:lnTo>
                  <a:pt x="528" y="331"/>
                </a:lnTo>
                <a:lnTo>
                  <a:pt x="496" y="321"/>
                </a:lnTo>
                <a:lnTo>
                  <a:pt x="496" y="321"/>
                </a:lnTo>
                <a:lnTo>
                  <a:pt x="465" y="306"/>
                </a:lnTo>
                <a:lnTo>
                  <a:pt x="442" y="292"/>
                </a:lnTo>
                <a:lnTo>
                  <a:pt x="442" y="292"/>
                </a:lnTo>
                <a:lnTo>
                  <a:pt x="428" y="281"/>
                </a:lnTo>
                <a:lnTo>
                  <a:pt x="428" y="281"/>
                </a:lnTo>
                <a:lnTo>
                  <a:pt x="444" y="285"/>
                </a:lnTo>
                <a:lnTo>
                  <a:pt x="444" y="285"/>
                </a:lnTo>
                <a:lnTo>
                  <a:pt x="471" y="290"/>
                </a:lnTo>
                <a:lnTo>
                  <a:pt x="505" y="300"/>
                </a:lnTo>
                <a:lnTo>
                  <a:pt x="505" y="300"/>
                </a:lnTo>
                <a:lnTo>
                  <a:pt x="534" y="315"/>
                </a:lnTo>
                <a:lnTo>
                  <a:pt x="557" y="329"/>
                </a:lnTo>
                <a:lnTo>
                  <a:pt x="557" y="329"/>
                </a:lnTo>
                <a:close/>
                <a:moveTo>
                  <a:pt x="732" y="106"/>
                </a:moveTo>
                <a:lnTo>
                  <a:pt x="732" y="106"/>
                </a:lnTo>
                <a:lnTo>
                  <a:pt x="770" y="93"/>
                </a:lnTo>
                <a:lnTo>
                  <a:pt x="786" y="89"/>
                </a:lnTo>
                <a:lnTo>
                  <a:pt x="803" y="87"/>
                </a:lnTo>
                <a:lnTo>
                  <a:pt x="803" y="87"/>
                </a:lnTo>
                <a:lnTo>
                  <a:pt x="822" y="87"/>
                </a:lnTo>
                <a:lnTo>
                  <a:pt x="836" y="89"/>
                </a:lnTo>
                <a:lnTo>
                  <a:pt x="847" y="96"/>
                </a:lnTo>
                <a:lnTo>
                  <a:pt x="851" y="100"/>
                </a:lnTo>
                <a:lnTo>
                  <a:pt x="853" y="106"/>
                </a:lnTo>
                <a:lnTo>
                  <a:pt x="876" y="162"/>
                </a:lnTo>
                <a:lnTo>
                  <a:pt x="876" y="164"/>
                </a:lnTo>
                <a:lnTo>
                  <a:pt x="876" y="164"/>
                </a:lnTo>
                <a:lnTo>
                  <a:pt x="876" y="164"/>
                </a:lnTo>
                <a:lnTo>
                  <a:pt x="876" y="169"/>
                </a:lnTo>
                <a:lnTo>
                  <a:pt x="876" y="175"/>
                </a:lnTo>
                <a:lnTo>
                  <a:pt x="872" y="187"/>
                </a:lnTo>
                <a:lnTo>
                  <a:pt x="864" y="198"/>
                </a:lnTo>
                <a:lnTo>
                  <a:pt x="851" y="210"/>
                </a:lnTo>
                <a:lnTo>
                  <a:pt x="851" y="210"/>
                </a:lnTo>
                <a:lnTo>
                  <a:pt x="836" y="219"/>
                </a:lnTo>
                <a:lnTo>
                  <a:pt x="822" y="227"/>
                </a:lnTo>
                <a:lnTo>
                  <a:pt x="784" y="244"/>
                </a:lnTo>
                <a:lnTo>
                  <a:pt x="784" y="244"/>
                </a:lnTo>
                <a:lnTo>
                  <a:pt x="766" y="252"/>
                </a:lnTo>
                <a:lnTo>
                  <a:pt x="747" y="256"/>
                </a:lnTo>
                <a:lnTo>
                  <a:pt x="730" y="260"/>
                </a:lnTo>
                <a:lnTo>
                  <a:pt x="713" y="262"/>
                </a:lnTo>
                <a:lnTo>
                  <a:pt x="713" y="262"/>
                </a:lnTo>
                <a:lnTo>
                  <a:pt x="697" y="262"/>
                </a:lnTo>
                <a:lnTo>
                  <a:pt x="682" y="260"/>
                </a:lnTo>
                <a:lnTo>
                  <a:pt x="672" y="254"/>
                </a:lnTo>
                <a:lnTo>
                  <a:pt x="663" y="246"/>
                </a:lnTo>
                <a:lnTo>
                  <a:pt x="663" y="246"/>
                </a:lnTo>
                <a:lnTo>
                  <a:pt x="663" y="246"/>
                </a:lnTo>
                <a:lnTo>
                  <a:pt x="663" y="246"/>
                </a:lnTo>
                <a:lnTo>
                  <a:pt x="663" y="244"/>
                </a:lnTo>
                <a:lnTo>
                  <a:pt x="663" y="244"/>
                </a:lnTo>
                <a:lnTo>
                  <a:pt x="663" y="244"/>
                </a:lnTo>
                <a:lnTo>
                  <a:pt x="642" y="187"/>
                </a:lnTo>
                <a:lnTo>
                  <a:pt x="642" y="187"/>
                </a:lnTo>
                <a:lnTo>
                  <a:pt x="640" y="187"/>
                </a:lnTo>
                <a:lnTo>
                  <a:pt x="640" y="187"/>
                </a:lnTo>
                <a:lnTo>
                  <a:pt x="640" y="181"/>
                </a:lnTo>
                <a:lnTo>
                  <a:pt x="640" y="175"/>
                </a:lnTo>
                <a:lnTo>
                  <a:pt x="645" y="164"/>
                </a:lnTo>
                <a:lnTo>
                  <a:pt x="653" y="152"/>
                </a:lnTo>
                <a:lnTo>
                  <a:pt x="665" y="139"/>
                </a:lnTo>
                <a:lnTo>
                  <a:pt x="665" y="139"/>
                </a:lnTo>
                <a:lnTo>
                  <a:pt x="680" y="131"/>
                </a:lnTo>
                <a:lnTo>
                  <a:pt x="695" y="123"/>
                </a:lnTo>
                <a:lnTo>
                  <a:pt x="732" y="106"/>
                </a:lnTo>
                <a:lnTo>
                  <a:pt x="732" y="106"/>
                </a:lnTo>
                <a:close/>
                <a:moveTo>
                  <a:pt x="705" y="204"/>
                </a:moveTo>
                <a:lnTo>
                  <a:pt x="715" y="231"/>
                </a:lnTo>
                <a:lnTo>
                  <a:pt x="715" y="231"/>
                </a:lnTo>
                <a:lnTo>
                  <a:pt x="726" y="229"/>
                </a:lnTo>
                <a:lnTo>
                  <a:pt x="715" y="202"/>
                </a:lnTo>
                <a:lnTo>
                  <a:pt x="715" y="202"/>
                </a:lnTo>
                <a:lnTo>
                  <a:pt x="705" y="204"/>
                </a:lnTo>
                <a:lnTo>
                  <a:pt x="705" y="204"/>
                </a:lnTo>
                <a:close/>
                <a:moveTo>
                  <a:pt x="703" y="231"/>
                </a:moveTo>
                <a:lnTo>
                  <a:pt x="693" y="206"/>
                </a:lnTo>
                <a:lnTo>
                  <a:pt x="690" y="206"/>
                </a:lnTo>
                <a:lnTo>
                  <a:pt x="690" y="206"/>
                </a:lnTo>
                <a:lnTo>
                  <a:pt x="682" y="206"/>
                </a:lnTo>
                <a:lnTo>
                  <a:pt x="693" y="231"/>
                </a:lnTo>
                <a:lnTo>
                  <a:pt x="693" y="233"/>
                </a:lnTo>
                <a:lnTo>
                  <a:pt x="693" y="233"/>
                </a:lnTo>
                <a:lnTo>
                  <a:pt x="703" y="231"/>
                </a:lnTo>
                <a:lnTo>
                  <a:pt x="703" y="231"/>
                </a:lnTo>
                <a:close/>
                <a:moveTo>
                  <a:pt x="830" y="150"/>
                </a:moveTo>
                <a:lnTo>
                  <a:pt x="841" y="177"/>
                </a:lnTo>
                <a:lnTo>
                  <a:pt x="841" y="177"/>
                </a:lnTo>
                <a:lnTo>
                  <a:pt x="845" y="175"/>
                </a:lnTo>
                <a:lnTo>
                  <a:pt x="845" y="173"/>
                </a:lnTo>
                <a:lnTo>
                  <a:pt x="836" y="146"/>
                </a:lnTo>
                <a:lnTo>
                  <a:pt x="836" y="146"/>
                </a:lnTo>
                <a:lnTo>
                  <a:pt x="830" y="150"/>
                </a:lnTo>
                <a:lnTo>
                  <a:pt x="830" y="150"/>
                </a:lnTo>
                <a:close/>
                <a:moveTo>
                  <a:pt x="830" y="185"/>
                </a:moveTo>
                <a:lnTo>
                  <a:pt x="820" y="158"/>
                </a:lnTo>
                <a:lnTo>
                  <a:pt x="820" y="158"/>
                </a:lnTo>
                <a:lnTo>
                  <a:pt x="811" y="162"/>
                </a:lnTo>
                <a:lnTo>
                  <a:pt x="822" y="189"/>
                </a:lnTo>
                <a:lnTo>
                  <a:pt x="822" y="189"/>
                </a:lnTo>
                <a:lnTo>
                  <a:pt x="830" y="185"/>
                </a:lnTo>
                <a:lnTo>
                  <a:pt x="830" y="185"/>
                </a:lnTo>
                <a:close/>
                <a:moveTo>
                  <a:pt x="738" y="196"/>
                </a:moveTo>
                <a:lnTo>
                  <a:pt x="749" y="223"/>
                </a:lnTo>
                <a:lnTo>
                  <a:pt x="749" y="223"/>
                </a:lnTo>
                <a:lnTo>
                  <a:pt x="759" y="221"/>
                </a:lnTo>
                <a:lnTo>
                  <a:pt x="749" y="191"/>
                </a:lnTo>
                <a:lnTo>
                  <a:pt x="749" y="191"/>
                </a:lnTo>
                <a:lnTo>
                  <a:pt x="738" y="196"/>
                </a:lnTo>
                <a:lnTo>
                  <a:pt x="738" y="196"/>
                </a:lnTo>
                <a:close/>
                <a:moveTo>
                  <a:pt x="799" y="204"/>
                </a:moveTo>
                <a:lnTo>
                  <a:pt x="788" y="177"/>
                </a:lnTo>
                <a:lnTo>
                  <a:pt x="788" y="177"/>
                </a:lnTo>
                <a:lnTo>
                  <a:pt x="778" y="181"/>
                </a:lnTo>
                <a:lnTo>
                  <a:pt x="788" y="208"/>
                </a:lnTo>
                <a:lnTo>
                  <a:pt x="788" y="208"/>
                </a:lnTo>
                <a:lnTo>
                  <a:pt x="799" y="204"/>
                </a:lnTo>
                <a:lnTo>
                  <a:pt x="799" y="204"/>
                </a:lnTo>
                <a:close/>
                <a:moveTo>
                  <a:pt x="805" y="118"/>
                </a:moveTo>
                <a:lnTo>
                  <a:pt x="805" y="118"/>
                </a:lnTo>
                <a:lnTo>
                  <a:pt x="776" y="125"/>
                </a:lnTo>
                <a:lnTo>
                  <a:pt x="743" y="135"/>
                </a:lnTo>
                <a:lnTo>
                  <a:pt x="743" y="135"/>
                </a:lnTo>
                <a:lnTo>
                  <a:pt x="711" y="150"/>
                </a:lnTo>
                <a:lnTo>
                  <a:pt x="686" y="164"/>
                </a:lnTo>
                <a:lnTo>
                  <a:pt x="686" y="164"/>
                </a:lnTo>
                <a:lnTo>
                  <a:pt x="672" y="175"/>
                </a:lnTo>
                <a:lnTo>
                  <a:pt x="672" y="175"/>
                </a:lnTo>
                <a:lnTo>
                  <a:pt x="688" y="173"/>
                </a:lnTo>
                <a:lnTo>
                  <a:pt x="688" y="173"/>
                </a:lnTo>
                <a:lnTo>
                  <a:pt x="718" y="169"/>
                </a:lnTo>
                <a:lnTo>
                  <a:pt x="751" y="158"/>
                </a:lnTo>
                <a:lnTo>
                  <a:pt x="751" y="158"/>
                </a:lnTo>
                <a:lnTo>
                  <a:pt x="784" y="141"/>
                </a:lnTo>
                <a:lnTo>
                  <a:pt x="809" y="127"/>
                </a:lnTo>
                <a:lnTo>
                  <a:pt x="809" y="127"/>
                </a:lnTo>
                <a:lnTo>
                  <a:pt x="824" y="116"/>
                </a:lnTo>
                <a:lnTo>
                  <a:pt x="824" y="116"/>
                </a:lnTo>
                <a:lnTo>
                  <a:pt x="805" y="118"/>
                </a:lnTo>
                <a:lnTo>
                  <a:pt x="805" y="11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99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6430" y="206605"/>
            <a:ext cx="9652959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финансовой грамотности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2242868" y="1014264"/>
            <a:ext cx="9756475" cy="1081955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 flipH="1">
            <a:off x="319177" y="1693085"/>
            <a:ext cx="10688128" cy="1119127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2311880" y="2495132"/>
            <a:ext cx="9736348" cy="1081955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 flipH="1">
            <a:off x="301925" y="3199832"/>
            <a:ext cx="10696754" cy="1119127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2355011" y="3855230"/>
            <a:ext cx="9698967" cy="1081955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15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 flipH="1">
            <a:off x="310551" y="4559930"/>
            <a:ext cx="10696754" cy="1119127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2389518" y="5267087"/>
            <a:ext cx="9678838" cy="1168219"/>
          </a:xfrm>
          <a:prstGeom prst="flowChartManualInpu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37759" y="1186073"/>
            <a:ext cx="9583946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Дать людям знания в экономике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Чем выше финансовая культура человека, тем лучше он разбирается в современном мироустройстве: знает, по какому принципу работают банковские и финансовые структуры, почему нужно платить налоги государству и т.д.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53684" y="1907817"/>
            <a:ext cx="10481094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Сформировать у населения финансовое мышление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 психологическое отношение к себе, деньгам и своим способностям. Человек, который реально оценивает себя и свои доходы, успешен и умеет не только строить планы в жизни, но и следовать им.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32649" y="2649688"/>
            <a:ext cx="9428672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Повысить благосостояние людей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Высокий уровень жизни людей поднимает экономические показатели страны. Чем больше население знает о финансах и правилах обращения с ними, тем больше  способно зарабатывать.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53684" y="3262163"/>
            <a:ext cx="10506974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Научить вести свой бюджет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Умение грамотно спланировать траты, учитывая размер заработной платы, налогов, инвестиций, аренды, оплаты коммунальных услуг и кредитных платежей, поможет максимально сохранить свои сбережения.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06771" y="4064421"/>
            <a:ext cx="9537938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Сформировать «подушку» безопасности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Финансовые накопления или пассивный доход помогут противостоять чрезвычайным ситуациям и справиться с внезапными сложностями.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45057" y="4694149"/>
            <a:ext cx="10610490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Снизить риски ненужных трат и обмана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«Выгодный процент по кредиту» из уст банковского менеджера звучит всегда привлекательно, но способность адекватно рассчитать свои силы и не попасться в кредитную кабалу доступна, в первую очередь, знающим экономику.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32649" y="5530911"/>
            <a:ext cx="9339531" cy="6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Инвестировать в будущий успех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Просчитать, во что выгодно вложить деньги, а на что тратить нельзя, тоже дано не каждому. И хотя кажется, что все просто (нельзя брать новые долги, не рассчитавшись со старыми, нельзя тратить кредит на развлечения или ненужные вещи, лучше вложится в свое развитие и обучение), но далеко не все с легкостью следуют этим простым правилам.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0" y="6650966"/>
            <a:ext cx="12192000" cy="20703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ручной ввод 24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 descr="C:\Users\Ольга\Desktop\7d89ceace1d635e879c15818fcc19c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3238" y="0"/>
            <a:ext cx="975084" cy="975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29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385" y="146650"/>
            <a:ext cx="11653023" cy="81061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изучения финансовой грамотности в школе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058" y="1041233"/>
            <a:ext cx="11542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сформировать у школьников элементарные экономические представления, необходимые в жизни.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4220" y="1965153"/>
            <a:ext cx="10304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Школьники, которые уже знакомы с финансовой грамотностью:</a:t>
            </a:r>
          </a:p>
          <a:p>
            <a:pPr algn="ctr">
              <a:buClr>
                <a:srgbClr val="E24F14"/>
              </a:buClr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5587" y="2828604"/>
            <a:ext cx="54290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Отличаются правильным отношением к деньгам;</a:t>
            </a:r>
          </a:p>
          <a:p>
            <a:pPr>
              <a:buClr>
                <a:srgbClr val="E24F14"/>
              </a:buClr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445" y="3780244"/>
            <a:ext cx="5549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Понимают, почему к своим желаниям нужно относиться разумно и сопоставлять их с денежными возможностями;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437" y="5480235"/>
            <a:ext cx="55217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объяснить, что такое успех, достаток, благополучие;</a:t>
            </a:r>
          </a:p>
          <a:p>
            <a:pPr>
              <a:buClr>
                <a:srgbClr val="E24F14"/>
              </a:buClr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76846" y="2859648"/>
            <a:ext cx="5369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Знают способы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зарабатывания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денег;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45856" y="3721534"/>
            <a:ext cx="5194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Знакомы с понятиями: рынок, банк, почта,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онлайн-магазин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деньги, валюта, зарплата, покупки;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6242" y="5496986"/>
            <a:ext cx="51253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Сочувствуют людям, которым в жизни трудно и т.д.</a:t>
            </a:r>
          </a:p>
          <a:p>
            <a:pPr>
              <a:buClr>
                <a:srgbClr val="E24F14"/>
              </a:buClr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接连接符 5"/>
          <p:cNvCxnSpPr/>
          <p:nvPr/>
        </p:nvCxnSpPr>
        <p:spPr>
          <a:xfrm>
            <a:off x="6080486" y="2554082"/>
            <a:ext cx="0" cy="1455737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5"/>
          <p:cNvCxnSpPr/>
          <p:nvPr/>
        </p:nvCxnSpPr>
        <p:spPr>
          <a:xfrm>
            <a:off x="6132246" y="5064369"/>
            <a:ext cx="0" cy="1455737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_任意多边形 9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684808" y="4185151"/>
            <a:ext cx="828136" cy="654267"/>
          </a:xfrm>
          <a:custGeom>
            <a:avLst/>
            <a:gdLst>
              <a:gd name="T0" fmla="*/ 1044 w 1103"/>
              <a:gd name="T1" fmla="*/ 205 h 643"/>
              <a:gd name="T2" fmla="*/ 1101 w 1103"/>
              <a:gd name="T3" fmla="*/ 347 h 643"/>
              <a:gd name="T4" fmla="*/ 1087 w 1103"/>
              <a:gd name="T5" fmla="*/ 493 h 643"/>
              <a:gd name="T6" fmla="*/ 865 w 1103"/>
              <a:gd name="T7" fmla="*/ 446 h 643"/>
              <a:gd name="T8" fmla="*/ 894 w 1103"/>
              <a:gd name="T9" fmla="*/ 436 h 643"/>
              <a:gd name="T10" fmla="*/ 950 w 1103"/>
              <a:gd name="T11" fmla="*/ 402 h 643"/>
              <a:gd name="T12" fmla="*/ 959 w 1103"/>
              <a:gd name="T13" fmla="*/ 337 h 643"/>
              <a:gd name="T14" fmla="*/ 898 w 1103"/>
              <a:gd name="T15" fmla="*/ 286 h 643"/>
              <a:gd name="T16" fmla="*/ 902 w 1103"/>
              <a:gd name="T17" fmla="*/ 258 h 643"/>
              <a:gd name="T18" fmla="*/ 957 w 1103"/>
              <a:gd name="T19" fmla="*/ 286 h 643"/>
              <a:gd name="T20" fmla="*/ 946 w 1103"/>
              <a:gd name="T21" fmla="*/ 243 h 643"/>
              <a:gd name="T22" fmla="*/ 894 w 1103"/>
              <a:gd name="T23" fmla="*/ 229 h 643"/>
              <a:gd name="T24" fmla="*/ 847 w 1103"/>
              <a:gd name="T25" fmla="*/ 268 h 643"/>
              <a:gd name="T26" fmla="*/ 865 w 1103"/>
              <a:gd name="T27" fmla="*/ 321 h 643"/>
              <a:gd name="T28" fmla="*/ 910 w 1103"/>
              <a:gd name="T29" fmla="*/ 377 h 643"/>
              <a:gd name="T30" fmla="*/ 894 w 1103"/>
              <a:gd name="T31" fmla="*/ 386 h 643"/>
              <a:gd name="T32" fmla="*/ 792 w 1103"/>
              <a:gd name="T33" fmla="*/ 235 h 643"/>
              <a:gd name="T34" fmla="*/ 833 w 1103"/>
              <a:gd name="T35" fmla="*/ 112 h 643"/>
              <a:gd name="T36" fmla="*/ 953 w 1103"/>
              <a:gd name="T37" fmla="*/ 6 h 643"/>
              <a:gd name="T38" fmla="*/ 285 w 1103"/>
              <a:gd name="T39" fmla="*/ 154 h 643"/>
              <a:gd name="T40" fmla="*/ 272 w 1103"/>
              <a:gd name="T41" fmla="*/ 339 h 643"/>
              <a:gd name="T42" fmla="*/ 191 w 1103"/>
              <a:gd name="T43" fmla="*/ 511 h 643"/>
              <a:gd name="T44" fmla="*/ 0 w 1103"/>
              <a:gd name="T45" fmla="*/ 390 h 643"/>
              <a:gd name="T46" fmla="*/ 65 w 1103"/>
              <a:gd name="T47" fmla="*/ 199 h 643"/>
              <a:gd name="T48" fmla="*/ 100 w 1103"/>
              <a:gd name="T49" fmla="*/ 26 h 643"/>
              <a:gd name="T50" fmla="*/ 254 w 1103"/>
              <a:gd name="T51" fmla="*/ 112 h 643"/>
              <a:gd name="T52" fmla="*/ 254 w 1103"/>
              <a:gd name="T53" fmla="*/ 268 h 643"/>
              <a:gd name="T54" fmla="*/ 212 w 1103"/>
              <a:gd name="T55" fmla="*/ 229 h 643"/>
              <a:gd name="T56" fmla="*/ 153 w 1103"/>
              <a:gd name="T57" fmla="*/ 243 h 643"/>
              <a:gd name="T58" fmla="*/ 147 w 1103"/>
              <a:gd name="T59" fmla="*/ 302 h 643"/>
              <a:gd name="T60" fmla="*/ 205 w 1103"/>
              <a:gd name="T61" fmla="*/ 355 h 643"/>
              <a:gd name="T62" fmla="*/ 201 w 1103"/>
              <a:gd name="T63" fmla="*/ 390 h 643"/>
              <a:gd name="T64" fmla="*/ 143 w 1103"/>
              <a:gd name="T65" fmla="*/ 351 h 643"/>
              <a:gd name="T66" fmla="*/ 163 w 1103"/>
              <a:gd name="T67" fmla="*/ 410 h 643"/>
              <a:gd name="T68" fmla="*/ 222 w 1103"/>
              <a:gd name="T69" fmla="*/ 418 h 643"/>
              <a:gd name="T70" fmla="*/ 258 w 1103"/>
              <a:gd name="T71" fmla="*/ 363 h 643"/>
              <a:gd name="T72" fmla="*/ 220 w 1103"/>
              <a:gd name="T73" fmla="*/ 304 h 643"/>
              <a:gd name="T74" fmla="*/ 189 w 1103"/>
              <a:gd name="T75" fmla="*/ 266 h 643"/>
              <a:gd name="T76" fmla="*/ 205 w 1103"/>
              <a:gd name="T77" fmla="*/ 262 h 643"/>
              <a:gd name="T78" fmla="*/ 628 w 1103"/>
              <a:gd name="T79" fmla="*/ 134 h 643"/>
              <a:gd name="T80" fmla="*/ 429 w 1103"/>
              <a:gd name="T81" fmla="*/ 26 h 643"/>
              <a:gd name="T82" fmla="*/ 400 w 1103"/>
              <a:gd name="T83" fmla="*/ 227 h 643"/>
              <a:gd name="T84" fmla="*/ 315 w 1103"/>
              <a:gd name="T85" fmla="*/ 386 h 643"/>
              <a:gd name="T86" fmla="*/ 315 w 1103"/>
              <a:gd name="T87" fmla="*/ 589 h 643"/>
              <a:gd name="T88" fmla="*/ 674 w 1103"/>
              <a:gd name="T89" fmla="*/ 637 h 643"/>
              <a:gd name="T90" fmla="*/ 812 w 1103"/>
              <a:gd name="T91" fmla="*/ 487 h 643"/>
              <a:gd name="T92" fmla="*/ 762 w 1103"/>
              <a:gd name="T93" fmla="*/ 290 h 643"/>
              <a:gd name="T94" fmla="*/ 636 w 1103"/>
              <a:gd name="T95" fmla="*/ 174 h 643"/>
              <a:gd name="T96" fmla="*/ 565 w 1103"/>
              <a:gd name="T97" fmla="*/ 325 h 643"/>
              <a:gd name="T98" fmla="*/ 544 w 1103"/>
              <a:gd name="T99" fmla="*/ 337 h 643"/>
              <a:gd name="T100" fmla="*/ 601 w 1103"/>
              <a:gd name="T101" fmla="*/ 390 h 643"/>
              <a:gd name="T102" fmla="*/ 634 w 1103"/>
              <a:gd name="T103" fmla="*/ 453 h 643"/>
              <a:gd name="T104" fmla="*/ 585 w 1103"/>
              <a:gd name="T105" fmla="*/ 524 h 643"/>
              <a:gd name="T106" fmla="*/ 512 w 1103"/>
              <a:gd name="T107" fmla="*/ 513 h 643"/>
              <a:gd name="T108" fmla="*/ 544 w 1103"/>
              <a:gd name="T109" fmla="*/ 438 h 643"/>
              <a:gd name="T110" fmla="*/ 555 w 1103"/>
              <a:gd name="T111" fmla="*/ 489 h 643"/>
              <a:gd name="T112" fmla="*/ 563 w 1103"/>
              <a:gd name="T113" fmla="*/ 444 h 643"/>
              <a:gd name="T114" fmla="*/ 498 w 1103"/>
              <a:gd name="T115" fmla="*/ 390 h 643"/>
              <a:gd name="T116" fmla="*/ 492 w 1103"/>
              <a:gd name="T117" fmla="*/ 310 h 643"/>
              <a:gd name="T118" fmla="*/ 571 w 1103"/>
              <a:gd name="T119" fmla="*/ 264 h 643"/>
              <a:gd name="T120" fmla="*/ 620 w 1103"/>
              <a:gd name="T121" fmla="*/ 31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03" h="643">
                <a:moveTo>
                  <a:pt x="965" y="144"/>
                </a:moveTo>
                <a:lnTo>
                  <a:pt x="965" y="144"/>
                </a:lnTo>
                <a:lnTo>
                  <a:pt x="979" y="150"/>
                </a:lnTo>
                <a:lnTo>
                  <a:pt x="993" y="158"/>
                </a:lnTo>
                <a:lnTo>
                  <a:pt x="1007" y="168"/>
                </a:lnTo>
                <a:lnTo>
                  <a:pt x="1020" y="179"/>
                </a:lnTo>
                <a:lnTo>
                  <a:pt x="1032" y="191"/>
                </a:lnTo>
                <a:lnTo>
                  <a:pt x="1044" y="205"/>
                </a:lnTo>
                <a:lnTo>
                  <a:pt x="1054" y="219"/>
                </a:lnTo>
                <a:lnTo>
                  <a:pt x="1064" y="235"/>
                </a:lnTo>
                <a:lnTo>
                  <a:pt x="1072" y="252"/>
                </a:lnTo>
                <a:lnTo>
                  <a:pt x="1080" y="270"/>
                </a:lnTo>
                <a:lnTo>
                  <a:pt x="1089" y="288"/>
                </a:lnTo>
                <a:lnTo>
                  <a:pt x="1093" y="306"/>
                </a:lnTo>
                <a:lnTo>
                  <a:pt x="1099" y="327"/>
                </a:lnTo>
                <a:lnTo>
                  <a:pt x="1101" y="347"/>
                </a:lnTo>
                <a:lnTo>
                  <a:pt x="1103" y="367"/>
                </a:lnTo>
                <a:lnTo>
                  <a:pt x="1103" y="390"/>
                </a:lnTo>
                <a:lnTo>
                  <a:pt x="1103" y="390"/>
                </a:lnTo>
                <a:lnTo>
                  <a:pt x="1103" y="416"/>
                </a:lnTo>
                <a:lnTo>
                  <a:pt x="1099" y="442"/>
                </a:lnTo>
                <a:lnTo>
                  <a:pt x="1095" y="469"/>
                </a:lnTo>
                <a:lnTo>
                  <a:pt x="1087" y="493"/>
                </a:lnTo>
                <a:lnTo>
                  <a:pt x="1087" y="493"/>
                </a:lnTo>
                <a:lnTo>
                  <a:pt x="1032" y="501"/>
                </a:lnTo>
                <a:lnTo>
                  <a:pt x="977" y="507"/>
                </a:lnTo>
                <a:lnTo>
                  <a:pt x="922" y="511"/>
                </a:lnTo>
                <a:lnTo>
                  <a:pt x="867" y="509"/>
                </a:lnTo>
                <a:lnTo>
                  <a:pt x="867" y="509"/>
                </a:lnTo>
                <a:lnTo>
                  <a:pt x="867" y="487"/>
                </a:lnTo>
                <a:lnTo>
                  <a:pt x="867" y="487"/>
                </a:lnTo>
                <a:lnTo>
                  <a:pt x="865" y="446"/>
                </a:lnTo>
                <a:lnTo>
                  <a:pt x="859" y="404"/>
                </a:lnTo>
                <a:lnTo>
                  <a:pt x="859" y="404"/>
                </a:lnTo>
                <a:lnTo>
                  <a:pt x="859" y="404"/>
                </a:lnTo>
                <a:lnTo>
                  <a:pt x="867" y="410"/>
                </a:lnTo>
                <a:lnTo>
                  <a:pt x="875" y="414"/>
                </a:lnTo>
                <a:lnTo>
                  <a:pt x="884" y="418"/>
                </a:lnTo>
                <a:lnTo>
                  <a:pt x="894" y="420"/>
                </a:lnTo>
                <a:lnTo>
                  <a:pt x="894" y="436"/>
                </a:lnTo>
                <a:lnTo>
                  <a:pt x="914" y="436"/>
                </a:lnTo>
                <a:lnTo>
                  <a:pt x="914" y="420"/>
                </a:lnTo>
                <a:lnTo>
                  <a:pt x="914" y="420"/>
                </a:lnTo>
                <a:lnTo>
                  <a:pt x="926" y="418"/>
                </a:lnTo>
                <a:lnTo>
                  <a:pt x="936" y="414"/>
                </a:lnTo>
                <a:lnTo>
                  <a:pt x="944" y="408"/>
                </a:lnTo>
                <a:lnTo>
                  <a:pt x="950" y="402"/>
                </a:lnTo>
                <a:lnTo>
                  <a:pt x="950" y="402"/>
                </a:lnTo>
                <a:lnTo>
                  <a:pt x="957" y="394"/>
                </a:lnTo>
                <a:lnTo>
                  <a:pt x="961" y="386"/>
                </a:lnTo>
                <a:lnTo>
                  <a:pt x="963" y="373"/>
                </a:lnTo>
                <a:lnTo>
                  <a:pt x="963" y="363"/>
                </a:lnTo>
                <a:lnTo>
                  <a:pt x="963" y="363"/>
                </a:lnTo>
                <a:lnTo>
                  <a:pt x="963" y="349"/>
                </a:lnTo>
                <a:lnTo>
                  <a:pt x="959" y="337"/>
                </a:lnTo>
                <a:lnTo>
                  <a:pt x="959" y="337"/>
                </a:lnTo>
                <a:lnTo>
                  <a:pt x="953" y="327"/>
                </a:lnTo>
                <a:lnTo>
                  <a:pt x="948" y="321"/>
                </a:lnTo>
                <a:lnTo>
                  <a:pt x="948" y="321"/>
                </a:lnTo>
                <a:lnTo>
                  <a:pt x="924" y="304"/>
                </a:lnTo>
                <a:lnTo>
                  <a:pt x="924" y="304"/>
                </a:lnTo>
                <a:lnTo>
                  <a:pt x="906" y="292"/>
                </a:lnTo>
                <a:lnTo>
                  <a:pt x="898" y="286"/>
                </a:lnTo>
                <a:lnTo>
                  <a:pt x="898" y="286"/>
                </a:lnTo>
                <a:lnTo>
                  <a:pt x="894" y="280"/>
                </a:lnTo>
                <a:lnTo>
                  <a:pt x="894" y="272"/>
                </a:lnTo>
                <a:lnTo>
                  <a:pt x="894" y="272"/>
                </a:lnTo>
                <a:lnTo>
                  <a:pt x="894" y="266"/>
                </a:lnTo>
                <a:lnTo>
                  <a:pt x="896" y="262"/>
                </a:lnTo>
                <a:lnTo>
                  <a:pt x="896" y="262"/>
                </a:lnTo>
                <a:lnTo>
                  <a:pt x="898" y="258"/>
                </a:lnTo>
                <a:lnTo>
                  <a:pt x="902" y="258"/>
                </a:lnTo>
                <a:lnTo>
                  <a:pt x="902" y="258"/>
                </a:lnTo>
                <a:lnTo>
                  <a:pt x="906" y="258"/>
                </a:lnTo>
                <a:lnTo>
                  <a:pt x="910" y="262"/>
                </a:lnTo>
                <a:lnTo>
                  <a:pt x="910" y="262"/>
                </a:lnTo>
                <a:lnTo>
                  <a:pt x="910" y="268"/>
                </a:lnTo>
                <a:lnTo>
                  <a:pt x="910" y="278"/>
                </a:lnTo>
                <a:lnTo>
                  <a:pt x="910" y="286"/>
                </a:lnTo>
                <a:lnTo>
                  <a:pt x="957" y="286"/>
                </a:lnTo>
                <a:lnTo>
                  <a:pt x="957" y="286"/>
                </a:lnTo>
                <a:lnTo>
                  <a:pt x="959" y="276"/>
                </a:lnTo>
                <a:lnTo>
                  <a:pt x="959" y="276"/>
                </a:lnTo>
                <a:lnTo>
                  <a:pt x="957" y="268"/>
                </a:lnTo>
                <a:lnTo>
                  <a:pt x="955" y="258"/>
                </a:lnTo>
                <a:lnTo>
                  <a:pt x="953" y="250"/>
                </a:lnTo>
                <a:lnTo>
                  <a:pt x="946" y="243"/>
                </a:lnTo>
                <a:lnTo>
                  <a:pt x="946" y="243"/>
                </a:lnTo>
                <a:lnTo>
                  <a:pt x="940" y="239"/>
                </a:lnTo>
                <a:lnTo>
                  <a:pt x="934" y="235"/>
                </a:lnTo>
                <a:lnTo>
                  <a:pt x="924" y="231"/>
                </a:lnTo>
                <a:lnTo>
                  <a:pt x="914" y="229"/>
                </a:lnTo>
                <a:lnTo>
                  <a:pt x="914" y="215"/>
                </a:lnTo>
                <a:lnTo>
                  <a:pt x="894" y="215"/>
                </a:lnTo>
                <a:lnTo>
                  <a:pt x="894" y="229"/>
                </a:lnTo>
                <a:lnTo>
                  <a:pt x="894" y="229"/>
                </a:lnTo>
                <a:lnTo>
                  <a:pt x="881" y="231"/>
                </a:lnTo>
                <a:lnTo>
                  <a:pt x="871" y="235"/>
                </a:lnTo>
                <a:lnTo>
                  <a:pt x="863" y="239"/>
                </a:lnTo>
                <a:lnTo>
                  <a:pt x="857" y="243"/>
                </a:lnTo>
                <a:lnTo>
                  <a:pt x="857" y="243"/>
                </a:lnTo>
                <a:lnTo>
                  <a:pt x="851" y="252"/>
                </a:lnTo>
                <a:lnTo>
                  <a:pt x="849" y="258"/>
                </a:lnTo>
                <a:lnTo>
                  <a:pt x="847" y="268"/>
                </a:lnTo>
                <a:lnTo>
                  <a:pt x="845" y="278"/>
                </a:lnTo>
                <a:lnTo>
                  <a:pt x="845" y="278"/>
                </a:lnTo>
                <a:lnTo>
                  <a:pt x="847" y="290"/>
                </a:lnTo>
                <a:lnTo>
                  <a:pt x="851" y="302"/>
                </a:lnTo>
                <a:lnTo>
                  <a:pt x="851" y="302"/>
                </a:lnTo>
                <a:lnTo>
                  <a:pt x="857" y="312"/>
                </a:lnTo>
                <a:lnTo>
                  <a:pt x="865" y="321"/>
                </a:lnTo>
                <a:lnTo>
                  <a:pt x="865" y="321"/>
                </a:lnTo>
                <a:lnTo>
                  <a:pt x="894" y="341"/>
                </a:lnTo>
                <a:lnTo>
                  <a:pt x="894" y="341"/>
                </a:lnTo>
                <a:lnTo>
                  <a:pt x="904" y="349"/>
                </a:lnTo>
                <a:lnTo>
                  <a:pt x="908" y="355"/>
                </a:lnTo>
                <a:lnTo>
                  <a:pt x="908" y="355"/>
                </a:lnTo>
                <a:lnTo>
                  <a:pt x="910" y="365"/>
                </a:lnTo>
                <a:lnTo>
                  <a:pt x="910" y="377"/>
                </a:lnTo>
                <a:lnTo>
                  <a:pt x="910" y="377"/>
                </a:lnTo>
                <a:lnTo>
                  <a:pt x="910" y="384"/>
                </a:lnTo>
                <a:lnTo>
                  <a:pt x="908" y="388"/>
                </a:lnTo>
                <a:lnTo>
                  <a:pt x="908" y="388"/>
                </a:lnTo>
                <a:lnTo>
                  <a:pt x="906" y="390"/>
                </a:lnTo>
                <a:lnTo>
                  <a:pt x="902" y="392"/>
                </a:lnTo>
                <a:lnTo>
                  <a:pt x="902" y="392"/>
                </a:lnTo>
                <a:lnTo>
                  <a:pt x="898" y="390"/>
                </a:lnTo>
                <a:lnTo>
                  <a:pt x="894" y="386"/>
                </a:lnTo>
                <a:lnTo>
                  <a:pt x="894" y="386"/>
                </a:lnTo>
                <a:lnTo>
                  <a:pt x="894" y="363"/>
                </a:lnTo>
                <a:lnTo>
                  <a:pt x="894" y="351"/>
                </a:lnTo>
                <a:lnTo>
                  <a:pt x="847" y="351"/>
                </a:lnTo>
                <a:lnTo>
                  <a:pt x="847" y="351"/>
                </a:lnTo>
                <a:lnTo>
                  <a:pt x="833" y="310"/>
                </a:lnTo>
                <a:lnTo>
                  <a:pt x="814" y="272"/>
                </a:lnTo>
                <a:lnTo>
                  <a:pt x="792" y="235"/>
                </a:lnTo>
                <a:lnTo>
                  <a:pt x="780" y="219"/>
                </a:lnTo>
                <a:lnTo>
                  <a:pt x="766" y="203"/>
                </a:lnTo>
                <a:lnTo>
                  <a:pt x="766" y="203"/>
                </a:lnTo>
                <a:lnTo>
                  <a:pt x="782" y="187"/>
                </a:lnTo>
                <a:lnTo>
                  <a:pt x="796" y="170"/>
                </a:lnTo>
                <a:lnTo>
                  <a:pt x="814" y="158"/>
                </a:lnTo>
                <a:lnTo>
                  <a:pt x="833" y="148"/>
                </a:lnTo>
                <a:lnTo>
                  <a:pt x="833" y="112"/>
                </a:lnTo>
                <a:lnTo>
                  <a:pt x="841" y="112"/>
                </a:lnTo>
                <a:lnTo>
                  <a:pt x="802" y="26"/>
                </a:lnTo>
                <a:lnTo>
                  <a:pt x="855" y="10"/>
                </a:lnTo>
                <a:lnTo>
                  <a:pt x="869" y="40"/>
                </a:lnTo>
                <a:lnTo>
                  <a:pt x="884" y="8"/>
                </a:lnTo>
                <a:lnTo>
                  <a:pt x="928" y="12"/>
                </a:lnTo>
                <a:lnTo>
                  <a:pt x="924" y="49"/>
                </a:lnTo>
                <a:lnTo>
                  <a:pt x="953" y="6"/>
                </a:lnTo>
                <a:lnTo>
                  <a:pt x="997" y="28"/>
                </a:lnTo>
                <a:lnTo>
                  <a:pt x="959" y="112"/>
                </a:lnTo>
                <a:lnTo>
                  <a:pt x="965" y="112"/>
                </a:lnTo>
                <a:lnTo>
                  <a:pt x="965" y="144"/>
                </a:lnTo>
                <a:lnTo>
                  <a:pt x="965" y="144"/>
                </a:lnTo>
                <a:close/>
                <a:moveTo>
                  <a:pt x="260" y="144"/>
                </a:moveTo>
                <a:lnTo>
                  <a:pt x="260" y="144"/>
                </a:lnTo>
                <a:lnTo>
                  <a:pt x="285" y="154"/>
                </a:lnTo>
                <a:lnTo>
                  <a:pt x="305" y="170"/>
                </a:lnTo>
                <a:lnTo>
                  <a:pt x="325" y="189"/>
                </a:lnTo>
                <a:lnTo>
                  <a:pt x="344" y="209"/>
                </a:lnTo>
                <a:lnTo>
                  <a:pt x="344" y="209"/>
                </a:lnTo>
                <a:lnTo>
                  <a:pt x="321" y="239"/>
                </a:lnTo>
                <a:lnTo>
                  <a:pt x="301" y="270"/>
                </a:lnTo>
                <a:lnTo>
                  <a:pt x="285" y="304"/>
                </a:lnTo>
                <a:lnTo>
                  <a:pt x="272" y="339"/>
                </a:lnTo>
                <a:lnTo>
                  <a:pt x="262" y="375"/>
                </a:lnTo>
                <a:lnTo>
                  <a:pt x="254" y="412"/>
                </a:lnTo>
                <a:lnTo>
                  <a:pt x="250" y="450"/>
                </a:lnTo>
                <a:lnTo>
                  <a:pt x="248" y="487"/>
                </a:lnTo>
                <a:lnTo>
                  <a:pt x="248" y="487"/>
                </a:lnTo>
                <a:lnTo>
                  <a:pt x="248" y="509"/>
                </a:lnTo>
                <a:lnTo>
                  <a:pt x="248" y="509"/>
                </a:lnTo>
                <a:lnTo>
                  <a:pt x="191" y="511"/>
                </a:lnTo>
                <a:lnTo>
                  <a:pt x="132" y="509"/>
                </a:lnTo>
                <a:lnTo>
                  <a:pt x="76" y="503"/>
                </a:lnTo>
                <a:lnTo>
                  <a:pt x="17" y="493"/>
                </a:lnTo>
                <a:lnTo>
                  <a:pt x="17" y="493"/>
                </a:lnTo>
                <a:lnTo>
                  <a:pt x="11" y="469"/>
                </a:lnTo>
                <a:lnTo>
                  <a:pt x="4" y="442"/>
                </a:lnTo>
                <a:lnTo>
                  <a:pt x="0" y="416"/>
                </a:lnTo>
                <a:lnTo>
                  <a:pt x="0" y="390"/>
                </a:lnTo>
                <a:lnTo>
                  <a:pt x="0" y="390"/>
                </a:lnTo>
                <a:lnTo>
                  <a:pt x="0" y="369"/>
                </a:lnTo>
                <a:lnTo>
                  <a:pt x="2" y="349"/>
                </a:lnTo>
                <a:lnTo>
                  <a:pt x="11" y="310"/>
                </a:lnTo>
                <a:lnTo>
                  <a:pt x="21" y="274"/>
                </a:lnTo>
                <a:lnTo>
                  <a:pt x="37" y="241"/>
                </a:lnTo>
                <a:lnTo>
                  <a:pt x="55" y="211"/>
                </a:lnTo>
                <a:lnTo>
                  <a:pt x="65" y="199"/>
                </a:lnTo>
                <a:lnTo>
                  <a:pt x="78" y="187"/>
                </a:lnTo>
                <a:lnTo>
                  <a:pt x="90" y="174"/>
                </a:lnTo>
                <a:lnTo>
                  <a:pt x="102" y="164"/>
                </a:lnTo>
                <a:lnTo>
                  <a:pt x="114" y="156"/>
                </a:lnTo>
                <a:lnTo>
                  <a:pt x="128" y="148"/>
                </a:lnTo>
                <a:lnTo>
                  <a:pt x="128" y="112"/>
                </a:lnTo>
                <a:lnTo>
                  <a:pt x="138" y="112"/>
                </a:lnTo>
                <a:lnTo>
                  <a:pt x="100" y="26"/>
                </a:lnTo>
                <a:lnTo>
                  <a:pt x="151" y="10"/>
                </a:lnTo>
                <a:lnTo>
                  <a:pt x="165" y="40"/>
                </a:lnTo>
                <a:lnTo>
                  <a:pt x="179" y="8"/>
                </a:lnTo>
                <a:lnTo>
                  <a:pt x="224" y="12"/>
                </a:lnTo>
                <a:lnTo>
                  <a:pt x="222" y="49"/>
                </a:lnTo>
                <a:lnTo>
                  <a:pt x="250" y="6"/>
                </a:lnTo>
                <a:lnTo>
                  <a:pt x="293" y="28"/>
                </a:lnTo>
                <a:lnTo>
                  <a:pt x="254" y="112"/>
                </a:lnTo>
                <a:lnTo>
                  <a:pt x="260" y="112"/>
                </a:lnTo>
                <a:lnTo>
                  <a:pt x="260" y="144"/>
                </a:lnTo>
                <a:lnTo>
                  <a:pt x="260" y="144"/>
                </a:lnTo>
                <a:close/>
                <a:moveTo>
                  <a:pt x="254" y="286"/>
                </a:moveTo>
                <a:lnTo>
                  <a:pt x="254" y="286"/>
                </a:lnTo>
                <a:lnTo>
                  <a:pt x="254" y="276"/>
                </a:lnTo>
                <a:lnTo>
                  <a:pt x="254" y="276"/>
                </a:lnTo>
                <a:lnTo>
                  <a:pt x="254" y="268"/>
                </a:lnTo>
                <a:lnTo>
                  <a:pt x="252" y="258"/>
                </a:lnTo>
                <a:lnTo>
                  <a:pt x="248" y="250"/>
                </a:lnTo>
                <a:lnTo>
                  <a:pt x="244" y="243"/>
                </a:lnTo>
                <a:lnTo>
                  <a:pt x="244" y="243"/>
                </a:lnTo>
                <a:lnTo>
                  <a:pt x="238" y="239"/>
                </a:lnTo>
                <a:lnTo>
                  <a:pt x="230" y="235"/>
                </a:lnTo>
                <a:lnTo>
                  <a:pt x="222" y="231"/>
                </a:lnTo>
                <a:lnTo>
                  <a:pt x="212" y="229"/>
                </a:lnTo>
                <a:lnTo>
                  <a:pt x="212" y="215"/>
                </a:lnTo>
                <a:lnTo>
                  <a:pt x="189" y="215"/>
                </a:lnTo>
                <a:lnTo>
                  <a:pt x="189" y="229"/>
                </a:lnTo>
                <a:lnTo>
                  <a:pt x="189" y="229"/>
                </a:lnTo>
                <a:lnTo>
                  <a:pt x="177" y="231"/>
                </a:lnTo>
                <a:lnTo>
                  <a:pt x="169" y="235"/>
                </a:lnTo>
                <a:lnTo>
                  <a:pt x="161" y="239"/>
                </a:lnTo>
                <a:lnTo>
                  <a:pt x="153" y="243"/>
                </a:lnTo>
                <a:lnTo>
                  <a:pt x="153" y="243"/>
                </a:lnTo>
                <a:lnTo>
                  <a:pt x="149" y="252"/>
                </a:lnTo>
                <a:lnTo>
                  <a:pt x="145" y="258"/>
                </a:lnTo>
                <a:lnTo>
                  <a:pt x="143" y="268"/>
                </a:lnTo>
                <a:lnTo>
                  <a:pt x="143" y="278"/>
                </a:lnTo>
                <a:lnTo>
                  <a:pt x="143" y="278"/>
                </a:lnTo>
                <a:lnTo>
                  <a:pt x="143" y="290"/>
                </a:lnTo>
                <a:lnTo>
                  <a:pt x="147" y="302"/>
                </a:lnTo>
                <a:lnTo>
                  <a:pt x="147" y="302"/>
                </a:lnTo>
                <a:lnTo>
                  <a:pt x="153" y="312"/>
                </a:lnTo>
                <a:lnTo>
                  <a:pt x="161" y="321"/>
                </a:lnTo>
                <a:lnTo>
                  <a:pt x="161" y="321"/>
                </a:lnTo>
                <a:lnTo>
                  <a:pt x="189" y="341"/>
                </a:lnTo>
                <a:lnTo>
                  <a:pt x="189" y="341"/>
                </a:lnTo>
                <a:lnTo>
                  <a:pt x="199" y="349"/>
                </a:lnTo>
                <a:lnTo>
                  <a:pt x="205" y="355"/>
                </a:lnTo>
                <a:lnTo>
                  <a:pt x="205" y="355"/>
                </a:lnTo>
                <a:lnTo>
                  <a:pt x="205" y="365"/>
                </a:lnTo>
                <a:lnTo>
                  <a:pt x="207" y="377"/>
                </a:lnTo>
                <a:lnTo>
                  <a:pt x="207" y="377"/>
                </a:lnTo>
                <a:lnTo>
                  <a:pt x="205" y="384"/>
                </a:lnTo>
                <a:lnTo>
                  <a:pt x="205" y="388"/>
                </a:lnTo>
                <a:lnTo>
                  <a:pt x="205" y="388"/>
                </a:lnTo>
                <a:lnTo>
                  <a:pt x="201" y="390"/>
                </a:lnTo>
                <a:lnTo>
                  <a:pt x="197" y="392"/>
                </a:lnTo>
                <a:lnTo>
                  <a:pt x="197" y="392"/>
                </a:lnTo>
                <a:lnTo>
                  <a:pt x="193" y="390"/>
                </a:lnTo>
                <a:lnTo>
                  <a:pt x="191" y="386"/>
                </a:lnTo>
                <a:lnTo>
                  <a:pt x="191" y="386"/>
                </a:lnTo>
                <a:lnTo>
                  <a:pt x="189" y="363"/>
                </a:lnTo>
                <a:lnTo>
                  <a:pt x="189" y="351"/>
                </a:lnTo>
                <a:lnTo>
                  <a:pt x="143" y="351"/>
                </a:lnTo>
                <a:lnTo>
                  <a:pt x="143" y="361"/>
                </a:lnTo>
                <a:lnTo>
                  <a:pt x="143" y="361"/>
                </a:lnTo>
                <a:lnTo>
                  <a:pt x="143" y="375"/>
                </a:lnTo>
                <a:lnTo>
                  <a:pt x="147" y="388"/>
                </a:lnTo>
                <a:lnTo>
                  <a:pt x="151" y="398"/>
                </a:lnTo>
                <a:lnTo>
                  <a:pt x="157" y="404"/>
                </a:lnTo>
                <a:lnTo>
                  <a:pt x="157" y="404"/>
                </a:lnTo>
                <a:lnTo>
                  <a:pt x="163" y="410"/>
                </a:lnTo>
                <a:lnTo>
                  <a:pt x="171" y="414"/>
                </a:lnTo>
                <a:lnTo>
                  <a:pt x="179" y="418"/>
                </a:lnTo>
                <a:lnTo>
                  <a:pt x="189" y="420"/>
                </a:lnTo>
                <a:lnTo>
                  <a:pt x="189" y="436"/>
                </a:lnTo>
                <a:lnTo>
                  <a:pt x="212" y="436"/>
                </a:lnTo>
                <a:lnTo>
                  <a:pt x="212" y="420"/>
                </a:lnTo>
                <a:lnTo>
                  <a:pt x="212" y="420"/>
                </a:lnTo>
                <a:lnTo>
                  <a:pt x="222" y="418"/>
                </a:lnTo>
                <a:lnTo>
                  <a:pt x="232" y="414"/>
                </a:lnTo>
                <a:lnTo>
                  <a:pt x="240" y="408"/>
                </a:lnTo>
                <a:lnTo>
                  <a:pt x="248" y="402"/>
                </a:lnTo>
                <a:lnTo>
                  <a:pt x="248" y="402"/>
                </a:lnTo>
                <a:lnTo>
                  <a:pt x="252" y="394"/>
                </a:lnTo>
                <a:lnTo>
                  <a:pt x="256" y="386"/>
                </a:lnTo>
                <a:lnTo>
                  <a:pt x="258" y="373"/>
                </a:lnTo>
                <a:lnTo>
                  <a:pt x="258" y="363"/>
                </a:lnTo>
                <a:lnTo>
                  <a:pt x="258" y="363"/>
                </a:lnTo>
                <a:lnTo>
                  <a:pt x="258" y="349"/>
                </a:lnTo>
                <a:lnTo>
                  <a:pt x="254" y="337"/>
                </a:lnTo>
                <a:lnTo>
                  <a:pt x="254" y="337"/>
                </a:lnTo>
                <a:lnTo>
                  <a:pt x="250" y="327"/>
                </a:lnTo>
                <a:lnTo>
                  <a:pt x="244" y="321"/>
                </a:lnTo>
                <a:lnTo>
                  <a:pt x="244" y="321"/>
                </a:lnTo>
                <a:lnTo>
                  <a:pt x="220" y="304"/>
                </a:lnTo>
                <a:lnTo>
                  <a:pt x="220" y="304"/>
                </a:lnTo>
                <a:lnTo>
                  <a:pt x="203" y="292"/>
                </a:lnTo>
                <a:lnTo>
                  <a:pt x="193" y="286"/>
                </a:lnTo>
                <a:lnTo>
                  <a:pt x="193" y="286"/>
                </a:lnTo>
                <a:lnTo>
                  <a:pt x="191" y="280"/>
                </a:lnTo>
                <a:lnTo>
                  <a:pt x="189" y="272"/>
                </a:lnTo>
                <a:lnTo>
                  <a:pt x="189" y="272"/>
                </a:lnTo>
                <a:lnTo>
                  <a:pt x="189" y="266"/>
                </a:lnTo>
                <a:lnTo>
                  <a:pt x="191" y="262"/>
                </a:lnTo>
                <a:lnTo>
                  <a:pt x="191" y="262"/>
                </a:lnTo>
                <a:lnTo>
                  <a:pt x="195" y="258"/>
                </a:lnTo>
                <a:lnTo>
                  <a:pt x="197" y="258"/>
                </a:lnTo>
                <a:lnTo>
                  <a:pt x="197" y="258"/>
                </a:lnTo>
                <a:lnTo>
                  <a:pt x="203" y="258"/>
                </a:lnTo>
                <a:lnTo>
                  <a:pt x="205" y="262"/>
                </a:lnTo>
                <a:lnTo>
                  <a:pt x="205" y="262"/>
                </a:lnTo>
                <a:lnTo>
                  <a:pt x="205" y="268"/>
                </a:lnTo>
                <a:lnTo>
                  <a:pt x="207" y="278"/>
                </a:lnTo>
                <a:lnTo>
                  <a:pt x="207" y="286"/>
                </a:lnTo>
                <a:lnTo>
                  <a:pt x="254" y="286"/>
                </a:lnTo>
                <a:lnTo>
                  <a:pt x="254" y="286"/>
                </a:lnTo>
                <a:close/>
                <a:moveTo>
                  <a:pt x="636" y="174"/>
                </a:moveTo>
                <a:lnTo>
                  <a:pt x="636" y="134"/>
                </a:lnTo>
                <a:lnTo>
                  <a:pt x="628" y="134"/>
                </a:lnTo>
                <a:lnTo>
                  <a:pt x="676" y="28"/>
                </a:lnTo>
                <a:lnTo>
                  <a:pt x="622" y="0"/>
                </a:lnTo>
                <a:lnTo>
                  <a:pt x="585" y="53"/>
                </a:lnTo>
                <a:lnTo>
                  <a:pt x="587" y="8"/>
                </a:lnTo>
                <a:lnTo>
                  <a:pt x="532" y="0"/>
                </a:lnTo>
                <a:lnTo>
                  <a:pt x="512" y="43"/>
                </a:lnTo>
                <a:lnTo>
                  <a:pt x="494" y="4"/>
                </a:lnTo>
                <a:lnTo>
                  <a:pt x="429" y="26"/>
                </a:lnTo>
                <a:lnTo>
                  <a:pt x="477" y="134"/>
                </a:lnTo>
                <a:lnTo>
                  <a:pt x="467" y="134"/>
                </a:lnTo>
                <a:lnTo>
                  <a:pt x="467" y="181"/>
                </a:lnTo>
                <a:lnTo>
                  <a:pt x="467" y="181"/>
                </a:lnTo>
                <a:lnTo>
                  <a:pt x="449" y="189"/>
                </a:lnTo>
                <a:lnTo>
                  <a:pt x="433" y="201"/>
                </a:lnTo>
                <a:lnTo>
                  <a:pt x="417" y="213"/>
                </a:lnTo>
                <a:lnTo>
                  <a:pt x="400" y="227"/>
                </a:lnTo>
                <a:lnTo>
                  <a:pt x="386" y="243"/>
                </a:lnTo>
                <a:lnTo>
                  <a:pt x="372" y="262"/>
                </a:lnTo>
                <a:lnTo>
                  <a:pt x="360" y="280"/>
                </a:lnTo>
                <a:lnTo>
                  <a:pt x="350" y="298"/>
                </a:lnTo>
                <a:lnTo>
                  <a:pt x="339" y="319"/>
                </a:lnTo>
                <a:lnTo>
                  <a:pt x="329" y="341"/>
                </a:lnTo>
                <a:lnTo>
                  <a:pt x="321" y="363"/>
                </a:lnTo>
                <a:lnTo>
                  <a:pt x="315" y="386"/>
                </a:lnTo>
                <a:lnTo>
                  <a:pt x="309" y="410"/>
                </a:lnTo>
                <a:lnTo>
                  <a:pt x="307" y="436"/>
                </a:lnTo>
                <a:lnTo>
                  <a:pt x="303" y="461"/>
                </a:lnTo>
                <a:lnTo>
                  <a:pt x="303" y="487"/>
                </a:lnTo>
                <a:lnTo>
                  <a:pt x="303" y="487"/>
                </a:lnTo>
                <a:lnTo>
                  <a:pt x="305" y="522"/>
                </a:lnTo>
                <a:lnTo>
                  <a:pt x="309" y="556"/>
                </a:lnTo>
                <a:lnTo>
                  <a:pt x="315" y="589"/>
                </a:lnTo>
                <a:lnTo>
                  <a:pt x="325" y="619"/>
                </a:lnTo>
                <a:lnTo>
                  <a:pt x="325" y="619"/>
                </a:lnTo>
                <a:lnTo>
                  <a:pt x="382" y="629"/>
                </a:lnTo>
                <a:lnTo>
                  <a:pt x="441" y="637"/>
                </a:lnTo>
                <a:lnTo>
                  <a:pt x="500" y="641"/>
                </a:lnTo>
                <a:lnTo>
                  <a:pt x="559" y="643"/>
                </a:lnTo>
                <a:lnTo>
                  <a:pt x="616" y="641"/>
                </a:lnTo>
                <a:lnTo>
                  <a:pt x="674" y="637"/>
                </a:lnTo>
                <a:lnTo>
                  <a:pt x="733" y="629"/>
                </a:lnTo>
                <a:lnTo>
                  <a:pt x="790" y="619"/>
                </a:lnTo>
                <a:lnTo>
                  <a:pt x="790" y="619"/>
                </a:lnTo>
                <a:lnTo>
                  <a:pt x="800" y="589"/>
                </a:lnTo>
                <a:lnTo>
                  <a:pt x="806" y="556"/>
                </a:lnTo>
                <a:lnTo>
                  <a:pt x="810" y="522"/>
                </a:lnTo>
                <a:lnTo>
                  <a:pt x="812" y="487"/>
                </a:lnTo>
                <a:lnTo>
                  <a:pt x="812" y="487"/>
                </a:lnTo>
                <a:lnTo>
                  <a:pt x="812" y="459"/>
                </a:lnTo>
                <a:lnTo>
                  <a:pt x="808" y="432"/>
                </a:lnTo>
                <a:lnTo>
                  <a:pt x="804" y="408"/>
                </a:lnTo>
                <a:lnTo>
                  <a:pt x="798" y="381"/>
                </a:lnTo>
                <a:lnTo>
                  <a:pt x="792" y="357"/>
                </a:lnTo>
                <a:lnTo>
                  <a:pt x="784" y="335"/>
                </a:lnTo>
                <a:lnTo>
                  <a:pt x="774" y="312"/>
                </a:lnTo>
                <a:lnTo>
                  <a:pt x="762" y="290"/>
                </a:lnTo>
                <a:lnTo>
                  <a:pt x="750" y="272"/>
                </a:lnTo>
                <a:lnTo>
                  <a:pt x="735" y="252"/>
                </a:lnTo>
                <a:lnTo>
                  <a:pt x="721" y="235"/>
                </a:lnTo>
                <a:lnTo>
                  <a:pt x="707" y="219"/>
                </a:lnTo>
                <a:lnTo>
                  <a:pt x="689" y="205"/>
                </a:lnTo>
                <a:lnTo>
                  <a:pt x="672" y="193"/>
                </a:lnTo>
                <a:lnTo>
                  <a:pt x="654" y="183"/>
                </a:lnTo>
                <a:lnTo>
                  <a:pt x="636" y="174"/>
                </a:lnTo>
                <a:lnTo>
                  <a:pt x="636" y="174"/>
                </a:lnTo>
                <a:close/>
                <a:moveTo>
                  <a:pt x="626" y="355"/>
                </a:moveTo>
                <a:lnTo>
                  <a:pt x="567" y="355"/>
                </a:lnTo>
                <a:lnTo>
                  <a:pt x="567" y="345"/>
                </a:lnTo>
                <a:lnTo>
                  <a:pt x="567" y="345"/>
                </a:lnTo>
                <a:lnTo>
                  <a:pt x="565" y="333"/>
                </a:lnTo>
                <a:lnTo>
                  <a:pt x="565" y="325"/>
                </a:lnTo>
                <a:lnTo>
                  <a:pt x="565" y="325"/>
                </a:lnTo>
                <a:lnTo>
                  <a:pt x="561" y="321"/>
                </a:lnTo>
                <a:lnTo>
                  <a:pt x="555" y="319"/>
                </a:lnTo>
                <a:lnTo>
                  <a:pt x="555" y="319"/>
                </a:lnTo>
                <a:lnTo>
                  <a:pt x="551" y="321"/>
                </a:lnTo>
                <a:lnTo>
                  <a:pt x="547" y="323"/>
                </a:lnTo>
                <a:lnTo>
                  <a:pt x="547" y="323"/>
                </a:lnTo>
                <a:lnTo>
                  <a:pt x="544" y="329"/>
                </a:lnTo>
                <a:lnTo>
                  <a:pt x="544" y="337"/>
                </a:lnTo>
                <a:lnTo>
                  <a:pt x="544" y="337"/>
                </a:lnTo>
                <a:lnTo>
                  <a:pt x="547" y="349"/>
                </a:lnTo>
                <a:lnTo>
                  <a:pt x="551" y="355"/>
                </a:lnTo>
                <a:lnTo>
                  <a:pt x="551" y="355"/>
                </a:lnTo>
                <a:lnTo>
                  <a:pt x="561" y="365"/>
                </a:lnTo>
                <a:lnTo>
                  <a:pt x="583" y="377"/>
                </a:lnTo>
                <a:lnTo>
                  <a:pt x="583" y="377"/>
                </a:lnTo>
                <a:lnTo>
                  <a:pt x="601" y="390"/>
                </a:lnTo>
                <a:lnTo>
                  <a:pt x="614" y="400"/>
                </a:lnTo>
                <a:lnTo>
                  <a:pt x="614" y="400"/>
                </a:lnTo>
                <a:lnTo>
                  <a:pt x="622" y="408"/>
                </a:lnTo>
                <a:lnTo>
                  <a:pt x="628" y="420"/>
                </a:lnTo>
                <a:lnTo>
                  <a:pt x="628" y="420"/>
                </a:lnTo>
                <a:lnTo>
                  <a:pt x="632" y="434"/>
                </a:lnTo>
                <a:lnTo>
                  <a:pt x="634" y="453"/>
                </a:lnTo>
                <a:lnTo>
                  <a:pt x="634" y="453"/>
                </a:lnTo>
                <a:lnTo>
                  <a:pt x="632" y="469"/>
                </a:lnTo>
                <a:lnTo>
                  <a:pt x="630" y="481"/>
                </a:lnTo>
                <a:lnTo>
                  <a:pt x="624" y="493"/>
                </a:lnTo>
                <a:lnTo>
                  <a:pt x="618" y="503"/>
                </a:lnTo>
                <a:lnTo>
                  <a:pt x="618" y="503"/>
                </a:lnTo>
                <a:lnTo>
                  <a:pt x="609" y="511"/>
                </a:lnTo>
                <a:lnTo>
                  <a:pt x="599" y="517"/>
                </a:lnTo>
                <a:lnTo>
                  <a:pt x="585" y="524"/>
                </a:lnTo>
                <a:lnTo>
                  <a:pt x="571" y="526"/>
                </a:lnTo>
                <a:lnTo>
                  <a:pt x="571" y="548"/>
                </a:lnTo>
                <a:lnTo>
                  <a:pt x="544" y="548"/>
                </a:lnTo>
                <a:lnTo>
                  <a:pt x="544" y="526"/>
                </a:lnTo>
                <a:lnTo>
                  <a:pt x="544" y="526"/>
                </a:lnTo>
                <a:lnTo>
                  <a:pt x="532" y="524"/>
                </a:lnTo>
                <a:lnTo>
                  <a:pt x="522" y="520"/>
                </a:lnTo>
                <a:lnTo>
                  <a:pt x="512" y="513"/>
                </a:lnTo>
                <a:lnTo>
                  <a:pt x="502" y="507"/>
                </a:lnTo>
                <a:lnTo>
                  <a:pt x="502" y="507"/>
                </a:lnTo>
                <a:lnTo>
                  <a:pt x="494" y="497"/>
                </a:lnTo>
                <a:lnTo>
                  <a:pt x="488" y="485"/>
                </a:lnTo>
                <a:lnTo>
                  <a:pt x="486" y="469"/>
                </a:lnTo>
                <a:lnTo>
                  <a:pt x="484" y="450"/>
                </a:lnTo>
                <a:lnTo>
                  <a:pt x="484" y="438"/>
                </a:lnTo>
                <a:lnTo>
                  <a:pt x="544" y="438"/>
                </a:lnTo>
                <a:lnTo>
                  <a:pt x="544" y="455"/>
                </a:lnTo>
                <a:lnTo>
                  <a:pt x="544" y="455"/>
                </a:lnTo>
                <a:lnTo>
                  <a:pt x="544" y="473"/>
                </a:lnTo>
                <a:lnTo>
                  <a:pt x="547" y="483"/>
                </a:lnTo>
                <a:lnTo>
                  <a:pt x="547" y="483"/>
                </a:lnTo>
                <a:lnTo>
                  <a:pt x="549" y="487"/>
                </a:lnTo>
                <a:lnTo>
                  <a:pt x="555" y="489"/>
                </a:lnTo>
                <a:lnTo>
                  <a:pt x="555" y="489"/>
                </a:lnTo>
                <a:lnTo>
                  <a:pt x="561" y="489"/>
                </a:lnTo>
                <a:lnTo>
                  <a:pt x="563" y="485"/>
                </a:lnTo>
                <a:lnTo>
                  <a:pt x="563" y="485"/>
                </a:lnTo>
                <a:lnTo>
                  <a:pt x="565" y="481"/>
                </a:lnTo>
                <a:lnTo>
                  <a:pt x="567" y="473"/>
                </a:lnTo>
                <a:lnTo>
                  <a:pt x="567" y="473"/>
                </a:lnTo>
                <a:lnTo>
                  <a:pt x="567" y="457"/>
                </a:lnTo>
                <a:lnTo>
                  <a:pt x="563" y="444"/>
                </a:lnTo>
                <a:lnTo>
                  <a:pt x="563" y="444"/>
                </a:lnTo>
                <a:lnTo>
                  <a:pt x="561" y="440"/>
                </a:lnTo>
                <a:lnTo>
                  <a:pt x="557" y="436"/>
                </a:lnTo>
                <a:lnTo>
                  <a:pt x="544" y="426"/>
                </a:lnTo>
                <a:lnTo>
                  <a:pt x="544" y="426"/>
                </a:lnTo>
                <a:lnTo>
                  <a:pt x="508" y="400"/>
                </a:lnTo>
                <a:lnTo>
                  <a:pt x="508" y="400"/>
                </a:lnTo>
                <a:lnTo>
                  <a:pt x="498" y="390"/>
                </a:lnTo>
                <a:lnTo>
                  <a:pt x="490" y="377"/>
                </a:lnTo>
                <a:lnTo>
                  <a:pt x="490" y="377"/>
                </a:lnTo>
                <a:lnTo>
                  <a:pt x="486" y="361"/>
                </a:lnTo>
                <a:lnTo>
                  <a:pt x="484" y="345"/>
                </a:lnTo>
                <a:lnTo>
                  <a:pt x="484" y="345"/>
                </a:lnTo>
                <a:lnTo>
                  <a:pt x="484" y="333"/>
                </a:lnTo>
                <a:lnTo>
                  <a:pt x="488" y="321"/>
                </a:lnTo>
                <a:lnTo>
                  <a:pt x="492" y="310"/>
                </a:lnTo>
                <a:lnTo>
                  <a:pt x="498" y="302"/>
                </a:lnTo>
                <a:lnTo>
                  <a:pt x="498" y="302"/>
                </a:lnTo>
                <a:lnTo>
                  <a:pt x="506" y="296"/>
                </a:lnTo>
                <a:lnTo>
                  <a:pt x="518" y="290"/>
                </a:lnTo>
                <a:lnTo>
                  <a:pt x="530" y="286"/>
                </a:lnTo>
                <a:lnTo>
                  <a:pt x="544" y="284"/>
                </a:lnTo>
                <a:lnTo>
                  <a:pt x="544" y="264"/>
                </a:lnTo>
                <a:lnTo>
                  <a:pt x="571" y="264"/>
                </a:lnTo>
                <a:lnTo>
                  <a:pt x="571" y="284"/>
                </a:lnTo>
                <a:lnTo>
                  <a:pt x="571" y="284"/>
                </a:lnTo>
                <a:lnTo>
                  <a:pt x="585" y="286"/>
                </a:lnTo>
                <a:lnTo>
                  <a:pt x="595" y="290"/>
                </a:lnTo>
                <a:lnTo>
                  <a:pt x="605" y="296"/>
                </a:lnTo>
                <a:lnTo>
                  <a:pt x="614" y="302"/>
                </a:lnTo>
                <a:lnTo>
                  <a:pt x="614" y="302"/>
                </a:lnTo>
                <a:lnTo>
                  <a:pt x="620" y="310"/>
                </a:lnTo>
                <a:lnTo>
                  <a:pt x="624" y="321"/>
                </a:lnTo>
                <a:lnTo>
                  <a:pt x="626" y="331"/>
                </a:lnTo>
                <a:lnTo>
                  <a:pt x="626" y="343"/>
                </a:lnTo>
                <a:lnTo>
                  <a:pt x="626" y="343"/>
                </a:lnTo>
                <a:lnTo>
                  <a:pt x="626" y="355"/>
                </a:lnTo>
                <a:lnTo>
                  <a:pt x="626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Блок-схема: ручной ввод 2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5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0"/>
            <a:ext cx="2480733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4" name="Freeform 7"/>
          <p:cNvSpPr/>
          <p:nvPr/>
        </p:nvSpPr>
        <p:spPr>
          <a:xfrm rot="16200000">
            <a:off x="1048109" y="1781355"/>
            <a:ext cx="3648974" cy="86264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noFill/>
          </a:ln>
        </p:spPr>
      </p:sp>
      <p:sp>
        <p:nvSpPr>
          <p:cNvPr id="5" name="Freeform 4"/>
          <p:cNvSpPr/>
          <p:nvPr/>
        </p:nvSpPr>
        <p:spPr>
          <a:xfrm>
            <a:off x="1535502" y="1138687"/>
            <a:ext cx="2562045" cy="25016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6" name="Freeform 7"/>
          <p:cNvSpPr/>
          <p:nvPr/>
        </p:nvSpPr>
        <p:spPr>
          <a:xfrm>
            <a:off x="6405559" y="796736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8100">
            <a:noFill/>
          </a:ln>
        </p:spPr>
      </p:sp>
      <p:sp>
        <p:nvSpPr>
          <p:cNvPr id="7" name="TextBox 33"/>
          <p:cNvSpPr txBox="1"/>
          <p:nvPr/>
        </p:nvSpPr>
        <p:spPr>
          <a:xfrm>
            <a:off x="3300628" y="181183"/>
            <a:ext cx="859366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Портрет финансово грамотного человека</a:t>
            </a:r>
            <a:endParaRPr lang="en-US" sz="36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4209690" y="1250181"/>
            <a:ext cx="798231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Заботливо и адекватно обращается с денежными инструментами;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Ведет учет доходов и расходов;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Живет по своим средствам и грамотно их тратит;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резервный денежный фонд для форс-мажорных обстоятельств, который формирует при помощи регулярных отчислений в него;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10 процентов дохода инвестирует или откладывает;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склонен брать деньги в кредит без надобности;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Ориентируется в экономической ситуации в стране и мире.</a:t>
            </a:r>
            <a:endParaRPr lang="en-US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Ольга\Desktop\1680600315_pictures-pibig-info-p-zolotoi-chelovek-risunok-instagram-82.jpg"/>
          <p:cNvPicPr/>
          <p:nvPr/>
        </p:nvPicPr>
        <p:blipFill>
          <a:blip r:embed="rId2" cstate="print"/>
          <a:srcRect b="11538"/>
          <a:stretch>
            <a:fillRect/>
          </a:stretch>
        </p:blipFill>
        <p:spPr bwMode="auto">
          <a:xfrm>
            <a:off x="1587261" y="1190444"/>
            <a:ext cx="2475782" cy="2408423"/>
          </a:xfrm>
          <a:prstGeom prst="ellipse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25947" y="4092594"/>
          <a:ext cx="9221639" cy="2448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3246"/>
                <a:gridCol w="1362974"/>
                <a:gridCol w="7125419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Нулевой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Нулевой уровень – это полное незнание методов управления личными финансами.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Первый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Человек с первым уровнем ориентируется в базовых экономических понятиях.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Второй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При грамотности второго уровня личность знает инструменты инвестирования и может их применить.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Третий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Третий уровень финансовой грамотности говорит о том, что ее обладатель полноценно использует все современные финансовые возможности и инструменты, включая акции и облигации успешных компаний.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390181" y="3650934"/>
            <a:ext cx="7504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4F14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1- Уровни финансовой грамотности личности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686685" y="270146"/>
            <a:ext cx="9255512" cy="78171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 </a:t>
            </a:r>
            <a:r>
              <a:rPr lang="ru-RU" sz="1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результатов опроса на тему финансовой грамотности школьников 9-11 классов</a:t>
            </a: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7FC57307-7B33-44DE-A996-639BA7AD5A27}"/>
              </a:ext>
            </a:extLst>
          </p:cNvPr>
          <p:cNvSpPr txBox="1">
            <a:spLocks/>
          </p:cNvSpPr>
          <p:nvPr/>
        </p:nvSpPr>
        <p:spPr>
          <a:xfrm>
            <a:off x="8178352" y="1560484"/>
            <a:ext cx="3365011" cy="4628443"/>
          </a:xfrm>
          <a:prstGeom prst="round2DiagRect">
            <a:avLst>
              <a:gd name="adj1" fmla="val 22963"/>
              <a:gd name="adj2" fmla="val 0"/>
            </a:avLst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16" name="Блок-схема: ручной ввод 1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1" y="3467818"/>
          <a:ext cx="4692771" cy="339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81155" y="125083"/>
          <a:ext cx="2829464" cy="324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642340" y="1043796"/>
          <a:ext cx="3295290" cy="287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7620000" y="3821501"/>
          <a:ext cx="4572000" cy="292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9187130" y="1026543"/>
          <a:ext cx="3004869" cy="280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3700732" y="3899140"/>
          <a:ext cx="41895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536165" y="974785"/>
          <a:ext cx="4692770" cy="285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0320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662849" y="1063829"/>
            <a:ext cx="4325993" cy="4475720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86685" y="138023"/>
            <a:ext cx="9255512" cy="9138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 </a:t>
            </a:r>
            <a:r>
              <a:rPr lang="ru-RU" sz="1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повышения финансовой грамотности школьников </a:t>
            </a:r>
          </a:p>
          <a:p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椭圆 11"/>
          <p:cNvSpPr/>
          <p:nvPr/>
        </p:nvSpPr>
        <p:spPr>
          <a:xfrm>
            <a:off x="3970010" y="1421793"/>
            <a:ext cx="524938" cy="5249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4746387" y="2914161"/>
            <a:ext cx="524938" cy="5249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4168418" y="4484169"/>
            <a:ext cx="524938" cy="5249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175"/>
          <p:cNvSpPr txBox="1"/>
          <p:nvPr/>
        </p:nvSpPr>
        <p:spPr>
          <a:xfrm>
            <a:off x="4718648" y="1201146"/>
            <a:ext cx="7349707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конкурсов на лучшее эссе по теме: «Проблемы повышения финансовой грамотности школьников»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9" name="TextBox 175"/>
          <p:cNvSpPr txBox="1"/>
          <p:nvPr/>
        </p:nvSpPr>
        <p:spPr>
          <a:xfrm>
            <a:off x="5253487" y="2828662"/>
            <a:ext cx="6728604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игр по финансовой грамотности для школьников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4810664" y="4096747"/>
            <a:ext cx="7188679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-курсов финансовой грамотности для школьников.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1" name="Freeform 4"/>
          <p:cNvSpPr/>
          <p:nvPr/>
        </p:nvSpPr>
        <p:spPr>
          <a:xfrm>
            <a:off x="0" y="5529532"/>
            <a:ext cx="12192000" cy="1328468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</p:sp>
      <p:sp>
        <p:nvSpPr>
          <p:cNvPr id="12" name="TextBox 175"/>
          <p:cNvSpPr txBox="1"/>
          <p:nvPr/>
        </p:nvSpPr>
        <p:spPr>
          <a:xfrm>
            <a:off x="0" y="5435517"/>
            <a:ext cx="12076981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различных мероприятий, а также иную информацию о повышении финансовой грамотности для школьников необходимо размещать на стенде школы.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55298" name="Picture 2" descr="C:\Users\Ольга\Desktop\548456eeebc9d28e9e7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81" y="1463913"/>
            <a:ext cx="3582540" cy="3582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1116</Words>
  <Application>Microsoft Office PowerPoint</Application>
  <PresentationFormat>Произвольный</PresentationFormat>
  <Paragraphs>139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  Понятие финансовой грамотности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309</cp:revision>
  <dcterms:created xsi:type="dcterms:W3CDTF">2021-06-08T08:56:40Z</dcterms:created>
  <dcterms:modified xsi:type="dcterms:W3CDTF">2024-02-14T22:28:15Z</dcterms:modified>
</cp:coreProperties>
</file>